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5.xml" ContentType="application/vnd.ms-office.activeX+xml"/>
  <Override PartName="/ppt/activeX/activeX5.bin" ContentType="application/vnd.ms-office.activeX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ctiveX/activeX6.xml" ContentType="application/vnd.ms-office.activeX+xml"/>
  <Override PartName="/ppt/activeX/activeX6.bin" ContentType="application/vnd.ms-office.activeX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31"/>
  </p:notesMasterIdLst>
  <p:handoutMasterIdLst>
    <p:handoutMasterId r:id="rId32"/>
  </p:handoutMasterIdLst>
  <p:sldIdLst>
    <p:sldId id="338" r:id="rId5"/>
    <p:sldId id="344" r:id="rId6"/>
    <p:sldId id="365" r:id="rId7"/>
    <p:sldId id="352" r:id="rId8"/>
    <p:sldId id="353" r:id="rId9"/>
    <p:sldId id="354" r:id="rId10"/>
    <p:sldId id="375" r:id="rId11"/>
    <p:sldId id="376" r:id="rId12"/>
    <p:sldId id="345" r:id="rId13"/>
    <p:sldId id="373" r:id="rId14"/>
    <p:sldId id="371" r:id="rId15"/>
    <p:sldId id="357" r:id="rId16"/>
    <p:sldId id="374" r:id="rId17"/>
    <p:sldId id="346" r:id="rId18"/>
    <p:sldId id="360" r:id="rId19"/>
    <p:sldId id="358" r:id="rId20"/>
    <p:sldId id="261" r:id="rId21"/>
    <p:sldId id="347" r:id="rId22"/>
    <p:sldId id="377" r:id="rId23"/>
    <p:sldId id="378" r:id="rId24"/>
    <p:sldId id="366" r:id="rId25"/>
    <p:sldId id="273" r:id="rId26"/>
    <p:sldId id="275" r:id="rId27"/>
    <p:sldId id="368" r:id="rId28"/>
    <p:sldId id="348" r:id="rId29"/>
    <p:sldId id="351" r:id="rId30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5pPr>
    <a:lvl6pPr marL="2286000" algn="l" defTabSz="914400" rtl="0" eaLnBrk="1" latinLnBrk="0" hangingPunct="1"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6pPr>
    <a:lvl7pPr marL="2743200" algn="l" defTabSz="914400" rtl="0" eaLnBrk="1" latinLnBrk="0" hangingPunct="1"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7pPr>
    <a:lvl8pPr marL="3200400" algn="l" defTabSz="914400" rtl="0" eaLnBrk="1" latinLnBrk="0" hangingPunct="1"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8pPr>
    <a:lvl9pPr marL="3657600" algn="l" defTabSz="914400" rtl="0" eaLnBrk="1" latinLnBrk="0" hangingPunct="1">
      <a:defRPr sz="2200" kern="1200">
        <a:solidFill>
          <a:srgbClr val="00FFFF"/>
        </a:solidFill>
        <a:latin typeface="Arial" pitchFamily="34" charset="0"/>
        <a:ea typeface="+mn-ea"/>
        <a:cs typeface="Arial" pitchFamily="34" charset="0"/>
        <a:sym typeface="Monotype Sort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0000FF"/>
    <a:srgbClr val="00FFFF"/>
    <a:srgbClr val="FF0000"/>
    <a:srgbClr val="FF6600"/>
    <a:srgbClr val="01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24" autoAdjust="0"/>
  </p:normalViewPr>
  <p:slideViewPr>
    <p:cSldViewPr>
      <p:cViewPr>
        <p:scale>
          <a:sx n="67" d="100"/>
          <a:sy n="67" d="100"/>
        </p:scale>
        <p:origin x="-58" y="-58"/>
      </p:cViewPr>
      <p:guideLst>
        <p:guide orient="horz" pos="2069"/>
        <p:guide orient="horz" pos="663"/>
        <p:guide pos="47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72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6934B8-22C3-4C89-B4B9-EE5475B11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1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9609A9-6255-4A1A-BE0C-9D85D011B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32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20678695-7BBB-450D-A28B-90C2720CDEEA}" type="slidenum">
              <a:rPr lang="en-GB" sz="1200" smtClean="0">
                <a:solidFill>
                  <a:schemeClr val="tx1"/>
                </a:solidFill>
              </a:rPr>
              <a:pPr/>
              <a:t>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8CBA2BE6-0788-4FCD-9A01-9019D66169CF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43F5513C-7074-42B5-8323-70F4FE5450F0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92873B80-A068-4D1F-9B5C-4D1D0470029D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4951C786-D3D0-416D-8A69-50B3EE868DB1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D9E748C4-DB98-499F-9181-16E9E3233FBC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39E731B1-6D37-43D4-B2A8-AF6987E6BB4A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FF6C3480-7D0C-4DC8-BA4B-AB5EBC8CA482}" type="slidenum">
              <a:rPr lang="en-GB" sz="1200" smtClean="0">
                <a:solidFill>
                  <a:schemeClr val="tx1"/>
                </a:solidFill>
              </a:rPr>
              <a:pPr/>
              <a:t>16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87D56330-BC25-43DB-9D26-E1E697D113F3}" type="slidenum">
              <a:rPr lang="en-GB" sz="1200" smtClean="0">
                <a:solidFill>
                  <a:schemeClr val="tx1"/>
                </a:solidFill>
              </a:rPr>
              <a:pPr/>
              <a:t>17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D871DDB5-772B-4675-9F0C-02648AC34659}" type="slidenum">
              <a:rPr lang="en-GB" sz="1200" smtClean="0">
                <a:solidFill>
                  <a:schemeClr val="tx1"/>
                </a:solidFill>
              </a:rPr>
              <a:pPr/>
              <a:t>18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468267D9-AE5A-4D67-AF34-39B91B77F7EF}" type="slidenum">
              <a:rPr lang="en-GB" sz="1200" smtClean="0">
                <a:solidFill>
                  <a:schemeClr val="tx1"/>
                </a:solidFill>
              </a:rPr>
              <a:pPr/>
              <a:t>19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9CCCC7B6-0037-466C-B4C0-790ED1A85606}" type="slidenum">
              <a:rPr lang="en-GB" sz="1200" smtClean="0">
                <a:solidFill>
                  <a:schemeClr val="tx1"/>
                </a:solidFill>
              </a:rPr>
              <a:pPr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A733BE2F-2307-4C9F-BB49-D5C1B7C9DE41}" type="slidenum">
              <a:rPr lang="en-GB" sz="1200" smtClean="0">
                <a:solidFill>
                  <a:schemeClr val="tx1"/>
                </a:solidFill>
              </a:rPr>
              <a:pPr/>
              <a:t>20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7CA80CE6-AB54-4D48-8ACA-D80A0B692345}" type="slidenum">
              <a:rPr lang="en-GB" sz="1200" smtClean="0">
                <a:solidFill>
                  <a:schemeClr val="tx1"/>
                </a:solidFill>
              </a:rPr>
              <a:pPr/>
              <a:t>21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1BEC08F2-9623-48D4-AD29-DD4317FF4B63}" type="slidenum">
              <a:rPr lang="en-GB" sz="1200" smtClean="0">
                <a:solidFill>
                  <a:schemeClr val="tx1"/>
                </a:solidFill>
              </a:rPr>
              <a:pPr/>
              <a:t>22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241E28EF-29E3-4DE5-8A24-2160896F5925}" type="slidenum">
              <a:rPr lang="en-GB" sz="1200" smtClean="0">
                <a:solidFill>
                  <a:schemeClr val="tx1"/>
                </a:solidFill>
              </a:rPr>
              <a:pPr/>
              <a:t>23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E83AB470-936F-4969-AEB6-CC67E4213791}" type="slidenum">
              <a:rPr lang="en-GB" sz="1200" smtClean="0">
                <a:solidFill>
                  <a:schemeClr val="tx1"/>
                </a:solidFill>
              </a:rPr>
              <a:pPr/>
              <a:t>24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82801239-46E5-4974-BDCF-1849A2E48B8C}" type="slidenum">
              <a:rPr lang="en-GB" sz="1200" smtClean="0">
                <a:solidFill>
                  <a:schemeClr val="tx1"/>
                </a:solidFill>
              </a:rPr>
              <a:pPr/>
              <a:t>25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41B9F5A9-E8FC-4023-A526-C451E783E50E}" type="slidenum">
              <a:rPr lang="en-GB" sz="1200" smtClean="0">
                <a:solidFill>
                  <a:schemeClr val="tx1"/>
                </a:solidFill>
              </a:rPr>
              <a:pPr/>
              <a:t>26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88A88D67-B8E8-41AA-A62C-8AA87027AFCA}" type="slidenum">
              <a:rPr lang="en-GB" sz="1200" smtClean="0">
                <a:solidFill>
                  <a:schemeClr val="tx1"/>
                </a:solidFill>
              </a:rPr>
              <a:pPr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F267B42E-79E6-4880-B405-743E15E7A2DD}" type="slidenum">
              <a:rPr lang="en-GB" sz="1200" smtClean="0">
                <a:solidFill>
                  <a:schemeClr val="tx1"/>
                </a:solidFill>
              </a:rPr>
              <a:pPr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193996F9-A635-40DD-87CA-448D3451A075}" type="slidenum">
              <a:rPr lang="en-GB" sz="1200" smtClean="0">
                <a:solidFill>
                  <a:schemeClr val="tx1"/>
                </a:solidFill>
              </a:rPr>
              <a:pPr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2C0AF6F2-9356-4E4F-A097-F0128F5ABA20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24009FD9-AA9C-4A5D-86E2-62E220DDE058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DFD16A54-615C-447F-9C29-02622C7E4522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fld id="{4F634C0B-1026-4284-8214-7251BFCF974F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fld id="{4D595AB8-B4E0-47AB-BC8B-6DE84C658B86}" type="slidenum"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37604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9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87841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9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9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7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0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5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3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5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r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10244" name="Picture 4" descr="swis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oardworks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left_butt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0249" name="Picture 9" descr="under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10251" name="Picture 11" descr="swis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boardworks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306201" name="Text Box 25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fld id="{607E1204-2141-468C-B402-107F8E734995}" type="slidenum"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 of 30</a:t>
            </a:r>
          </a:p>
        </p:txBody>
      </p:sp>
      <p:grpSp>
        <p:nvGrpSpPr>
          <p:cNvPr id="10256" name="Group 38"/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02" y="1071"/>
            <a:chExt cx="227" cy="227"/>
          </a:xfrm>
        </p:grpSpPr>
        <p:sp>
          <p:nvSpPr>
            <p:cNvPr id="306215" name="Oval 39"/>
            <p:cNvSpPr>
              <a:spLocks noChangeAspect="1" noChangeArrowheads="1"/>
            </p:cNvSpPr>
            <p:nvPr userDrawn="1"/>
          </p:nvSpPr>
          <p:spPr bwMode="auto">
            <a:xfrm>
              <a:off x="1202" y="1071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06216" name="Oval 40"/>
            <p:cNvSpPr>
              <a:spLocks noChangeAspect="1" noChangeArrowheads="1"/>
            </p:cNvSpPr>
            <p:nvPr userDrawn="1"/>
          </p:nvSpPr>
          <p:spPr bwMode="auto">
            <a:xfrm>
              <a:off x="1202" y="1071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pic>
          <p:nvPicPr>
            <p:cNvPr id="10259" name="Picture 41" descr="KS3_chemistry_orange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1086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42" descr="7F_image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11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43" descr="7F_image2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10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spect="1" noChangeArrowheads="1"/>
          </p:cNvSpPr>
          <p:nvPr/>
        </p:nvSpPr>
        <p:spPr bwMode="auto">
          <a:xfrm>
            <a:off x="109538" y="773113"/>
            <a:ext cx="5578475" cy="5578475"/>
          </a:xfrm>
          <a:prstGeom prst="ellipse">
            <a:avLst/>
          </a:prstGeom>
          <a:solidFill>
            <a:srgbClr val="01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/>
          <p:cNvSpPr>
            <a:spLocks noChangeAspect="1" noChangeArrowheads="1"/>
          </p:cNvSpPr>
          <p:nvPr/>
        </p:nvSpPr>
        <p:spPr bwMode="auto">
          <a:xfrm>
            <a:off x="252413" y="928688"/>
            <a:ext cx="5289550" cy="5289550"/>
          </a:xfrm>
          <a:prstGeom prst="ellipse">
            <a:avLst/>
          </a:prstGeom>
          <a:noFill/>
          <a:ln w="279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0" name="Oval 4"/>
          <p:cNvSpPr>
            <a:spLocks noChangeAspect="1" noChangeArrowheads="1"/>
          </p:cNvSpPr>
          <p:nvPr/>
        </p:nvSpPr>
        <p:spPr bwMode="auto">
          <a:xfrm>
            <a:off x="5597525" y="266382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spect="1" noChangeArrowheads="1"/>
          </p:cNvSpPr>
          <p:nvPr/>
        </p:nvSpPr>
        <p:spPr bwMode="auto">
          <a:xfrm>
            <a:off x="5229225" y="54927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24582" name="Picture 7" descr="KS3_chemistry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7416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KS3_chemistry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6207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KS3_chemistry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52513"/>
            <a:ext cx="50387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9" name="AutoShape 1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0" y="4868863"/>
            <a:ext cx="4464050" cy="1008062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bg1"/>
                </a:solidFill>
              </a:rPr>
              <a:t>Simple Chemical Reactions</a:t>
            </a:r>
          </a:p>
        </p:txBody>
      </p:sp>
      <p:pic>
        <p:nvPicPr>
          <p:cNvPr id="24586" name="Picture 16" descr="7F_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2548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 descr="7F_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85432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7F_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56540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 descr="7F_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351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Reaction of acid with metals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426667" imgH="5184244"/>
        </mc:Choice>
        <mc:Fallback>
          <p:control name="ShockwaveFlash1" r:id="rId2" imgW="8426667" imgH="518424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775" y="836613"/>
                  <a:ext cx="8426450" cy="5184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618163" y="831850"/>
            <a:ext cx="3168650" cy="273685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 rot="2353088">
            <a:off x="6272213" y="1227138"/>
            <a:ext cx="642937" cy="2381250"/>
            <a:chOff x="4365" y="1994"/>
            <a:chExt cx="669" cy="2004"/>
          </a:xfrm>
        </p:grpSpPr>
        <p:sp>
          <p:nvSpPr>
            <p:cNvPr id="29716" name="Line 4"/>
            <p:cNvSpPr>
              <a:spLocks noChangeShapeType="1"/>
            </p:cNvSpPr>
            <p:nvPr/>
          </p:nvSpPr>
          <p:spPr bwMode="auto">
            <a:xfrm flipV="1">
              <a:off x="4961" y="1994"/>
              <a:ext cx="73" cy="1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5"/>
            <p:cNvSpPr>
              <a:spLocks noChangeShapeType="1"/>
            </p:cNvSpPr>
            <p:nvPr/>
          </p:nvSpPr>
          <p:spPr bwMode="auto">
            <a:xfrm flipH="1" flipV="1">
              <a:off x="4365" y="2007"/>
              <a:ext cx="91" cy="10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6"/>
            <p:cNvSpPr>
              <a:spLocks noChangeArrowheads="1"/>
            </p:cNvSpPr>
            <p:nvPr/>
          </p:nvSpPr>
          <p:spPr bwMode="auto">
            <a:xfrm>
              <a:off x="4454" y="3461"/>
              <a:ext cx="509" cy="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Rectangle 7"/>
            <p:cNvSpPr>
              <a:spLocks noChangeArrowheads="1"/>
            </p:cNvSpPr>
            <p:nvPr/>
          </p:nvSpPr>
          <p:spPr bwMode="auto">
            <a:xfrm>
              <a:off x="4464" y="3216"/>
              <a:ext cx="492" cy="5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Rectangle 8"/>
            <p:cNvSpPr>
              <a:spLocks noChangeArrowheads="1"/>
            </p:cNvSpPr>
            <p:nvPr/>
          </p:nvSpPr>
          <p:spPr bwMode="auto">
            <a:xfrm>
              <a:off x="4466" y="3716"/>
              <a:ext cx="486" cy="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H="1">
              <a:off x="4964" y="2108"/>
              <a:ext cx="0" cy="16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10"/>
            <p:cNvSpPr>
              <a:spLocks noChangeShapeType="1"/>
            </p:cNvSpPr>
            <p:nvPr/>
          </p:nvSpPr>
          <p:spPr bwMode="auto">
            <a:xfrm>
              <a:off x="4462" y="3182"/>
              <a:ext cx="25" cy="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11"/>
            <p:cNvSpPr>
              <a:spLocks noChangeShapeType="1"/>
            </p:cNvSpPr>
            <p:nvPr/>
          </p:nvSpPr>
          <p:spPr bwMode="auto">
            <a:xfrm>
              <a:off x="4489" y="3217"/>
              <a:ext cx="4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12"/>
            <p:cNvSpPr>
              <a:spLocks noChangeShapeType="1"/>
            </p:cNvSpPr>
            <p:nvPr/>
          </p:nvSpPr>
          <p:spPr bwMode="auto">
            <a:xfrm flipV="1">
              <a:off x="4936" y="3185"/>
              <a:ext cx="21" cy="3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13"/>
            <p:cNvSpPr>
              <a:spLocks noChangeShapeType="1"/>
            </p:cNvSpPr>
            <p:nvPr/>
          </p:nvSpPr>
          <p:spPr bwMode="auto">
            <a:xfrm flipH="1">
              <a:off x="4454" y="2114"/>
              <a:ext cx="0" cy="16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54" name="Text Box 14"/>
          <p:cNvSpPr txBox="1">
            <a:spLocks noChangeArrowheads="1"/>
          </p:cNvSpPr>
          <p:nvPr/>
        </p:nvSpPr>
        <p:spPr bwMode="auto">
          <a:xfrm>
            <a:off x="6367463" y="2824163"/>
            <a:ext cx="19446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rgbClr val="010067"/>
                </a:solidFill>
              </a:rPr>
              <a:t>magnesium + acid</a:t>
            </a:r>
          </a:p>
        </p:txBody>
      </p:sp>
      <p:sp>
        <p:nvSpPr>
          <p:cNvPr id="394255" name="Freeform 15"/>
          <p:cNvSpPr>
            <a:spLocks/>
          </p:cNvSpPr>
          <p:nvPr/>
        </p:nvSpPr>
        <p:spPr bwMode="auto">
          <a:xfrm>
            <a:off x="5834063" y="3208338"/>
            <a:ext cx="330200" cy="144462"/>
          </a:xfrm>
          <a:custGeom>
            <a:avLst/>
            <a:gdLst>
              <a:gd name="T0" fmla="*/ 0 w 208"/>
              <a:gd name="T1" fmla="*/ 2147483647 h 102"/>
              <a:gd name="T2" fmla="*/ 2147483647 w 208"/>
              <a:gd name="T3" fmla="*/ 2147483647 h 102"/>
              <a:gd name="T4" fmla="*/ 2147483647 w 208"/>
              <a:gd name="T5" fmla="*/ 2147483647 h 102"/>
              <a:gd name="T6" fmla="*/ 2147483647 w 208"/>
              <a:gd name="T7" fmla="*/ 0 h 102"/>
              <a:gd name="T8" fmla="*/ 2147483647 w 208"/>
              <a:gd name="T9" fmla="*/ 2147483647 h 102"/>
              <a:gd name="T10" fmla="*/ 2147483647 w 208"/>
              <a:gd name="T11" fmla="*/ 2147483647 h 102"/>
              <a:gd name="T12" fmla="*/ 0 w 208"/>
              <a:gd name="T13" fmla="*/ 2147483647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"/>
              <a:gd name="T22" fmla="*/ 0 h 102"/>
              <a:gd name="T23" fmla="*/ 208 w 208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" h="102">
                <a:moveTo>
                  <a:pt x="0" y="80"/>
                </a:moveTo>
                <a:cubicBezTo>
                  <a:pt x="91" y="72"/>
                  <a:pt x="92" y="77"/>
                  <a:pt x="160" y="32"/>
                </a:cubicBezTo>
                <a:cubicBezTo>
                  <a:pt x="168" y="27"/>
                  <a:pt x="176" y="21"/>
                  <a:pt x="184" y="16"/>
                </a:cubicBezTo>
                <a:cubicBezTo>
                  <a:pt x="192" y="11"/>
                  <a:pt x="208" y="0"/>
                  <a:pt x="208" y="0"/>
                </a:cubicBezTo>
                <a:cubicBezTo>
                  <a:pt x="183" y="38"/>
                  <a:pt x="195" y="15"/>
                  <a:pt x="176" y="72"/>
                </a:cubicBezTo>
                <a:cubicBezTo>
                  <a:pt x="171" y="88"/>
                  <a:pt x="144" y="83"/>
                  <a:pt x="128" y="88"/>
                </a:cubicBezTo>
                <a:cubicBezTo>
                  <a:pt x="87" y="102"/>
                  <a:pt x="43" y="83"/>
                  <a:pt x="0" y="8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56" name="Oval 16"/>
          <p:cNvSpPr>
            <a:spLocks noChangeArrowheads="1"/>
          </p:cNvSpPr>
          <p:nvPr/>
        </p:nvSpPr>
        <p:spPr bwMode="auto">
          <a:xfrm>
            <a:off x="5905500" y="3063875"/>
            <a:ext cx="101600" cy="10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4257" name="Oval 17"/>
          <p:cNvSpPr>
            <a:spLocks noChangeArrowheads="1"/>
          </p:cNvSpPr>
          <p:nvPr/>
        </p:nvSpPr>
        <p:spPr bwMode="auto">
          <a:xfrm>
            <a:off x="6122988" y="2992438"/>
            <a:ext cx="101600" cy="10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4258" name="Oval 18"/>
          <p:cNvSpPr>
            <a:spLocks noChangeArrowheads="1"/>
          </p:cNvSpPr>
          <p:nvPr/>
        </p:nvSpPr>
        <p:spPr bwMode="auto">
          <a:xfrm>
            <a:off x="6194425" y="2703513"/>
            <a:ext cx="101600" cy="10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4259" name="Text Box 19"/>
          <p:cNvSpPr txBox="1">
            <a:spLocks noChangeArrowheads="1"/>
          </p:cNvSpPr>
          <p:nvPr/>
        </p:nvSpPr>
        <p:spPr bwMode="auto">
          <a:xfrm>
            <a:off x="5534025" y="90805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/>
            <a:r>
              <a:rPr lang="en-GB" sz="2400" b="1">
                <a:solidFill>
                  <a:srgbClr val="010067"/>
                </a:solidFill>
              </a:rPr>
              <a:t>hydrogen</a:t>
            </a:r>
          </a:p>
        </p:txBody>
      </p:sp>
      <p:sp>
        <p:nvSpPr>
          <p:cNvPr id="394260" name="Rectangle 20"/>
          <p:cNvSpPr>
            <a:spLocks noChangeArrowheads="1"/>
          </p:cNvSpPr>
          <p:nvPr/>
        </p:nvSpPr>
        <p:spPr bwMode="auto">
          <a:xfrm rot="-1438740">
            <a:off x="6986588" y="1319213"/>
            <a:ext cx="1892300" cy="889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4261" name="Text Box 21"/>
          <p:cNvSpPr txBox="1">
            <a:spLocks noChangeArrowheads="1"/>
          </p:cNvSpPr>
          <p:nvPr/>
        </p:nvSpPr>
        <p:spPr bwMode="auto">
          <a:xfrm>
            <a:off x="7418388" y="1528763"/>
            <a:ext cx="15478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rgbClr val="010067"/>
                </a:solidFill>
              </a:rPr>
              <a:t>burning splint</a:t>
            </a: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639763" y="701675"/>
            <a:ext cx="4608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Many metals react with acids. When this happens the metal fizzes as bubbles are produced.</a:t>
            </a:r>
          </a:p>
        </p:txBody>
      </p:sp>
      <p:sp>
        <p:nvSpPr>
          <p:cNvPr id="394263" name="Text Box 23"/>
          <p:cNvSpPr txBox="1">
            <a:spLocks noChangeArrowheads="1"/>
          </p:cNvSpPr>
          <p:nvPr/>
        </p:nvSpPr>
        <p:spPr bwMode="auto">
          <a:xfrm>
            <a:off x="660400" y="2492375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What do the bubbles mean?</a:t>
            </a:r>
          </a:p>
        </p:txBody>
      </p:sp>
      <p:sp>
        <p:nvSpPr>
          <p:cNvPr id="394264" name="Text Box 24"/>
          <p:cNvSpPr txBox="1">
            <a:spLocks noChangeArrowheads="1"/>
          </p:cNvSpPr>
          <p:nvPr/>
        </p:nvSpPr>
        <p:spPr bwMode="auto">
          <a:xfrm>
            <a:off x="746125" y="2987675"/>
            <a:ext cx="2946400" cy="466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6"/>
                </a:solidFill>
              </a:rPr>
              <a:t>A </a:t>
            </a:r>
            <a:r>
              <a:rPr lang="en-GB" sz="2400" b="1">
                <a:solidFill>
                  <a:srgbClr val="010066"/>
                </a:solidFill>
              </a:rPr>
              <a:t>gas</a:t>
            </a:r>
            <a:r>
              <a:rPr lang="en-GB" sz="2400">
                <a:solidFill>
                  <a:srgbClr val="010066"/>
                </a:solidFill>
              </a:rPr>
              <a:t> is produced.</a:t>
            </a:r>
          </a:p>
        </p:txBody>
      </p:sp>
      <p:sp>
        <p:nvSpPr>
          <p:cNvPr id="394265" name="Text Box 25"/>
          <p:cNvSpPr txBox="1">
            <a:spLocks noChangeArrowheads="1"/>
          </p:cNvSpPr>
          <p:nvPr/>
        </p:nvSpPr>
        <p:spPr bwMode="auto">
          <a:xfrm>
            <a:off x="630238" y="4062413"/>
            <a:ext cx="851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How can you test to find out if the gas produced is hydrogen?</a:t>
            </a:r>
          </a:p>
        </p:txBody>
      </p:sp>
      <p:sp>
        <p:nvSpPr>
          <p:cNvPr id="394266" name="Text Box 26"/>
          <p:cNvSpPr txBox="1">
            <a:spLocks noChangeArrowheads="1"/>
          </p:cNvSpPr>
          <p:nvPr/>
        </p:nvSpPr>
        <p:spPr bwMode="auto">
          <a:xfrm>
            <a:off x="750888" y="4629150"/>
            <a:ext cx="8142287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6"/>
                </a:solidFill>
              </a:rPr>
              <a:t>Place a </a:t>
            </a:r>
            <a:r>
              <a:rPr lang="en-GB" sz="2400" b="1">
                <a:solidFill>
                  <a:srgbClr val="010066"/>
                </a:solidFill>
              </a:rPr>
              <a:t>burning splint</a:t>
            </a:r>
            <a:r>
              <a:rPr lang="en-GB" sz="2400">
                <a:solidFill>
                  <a:srgbClr val="010066"/>
                </a:solidFill>
              </a:rPr>
              <a:t> next to the mouth of test tube. </a:t>
            </a:r>
          </a:p>
          <a:p>
            <a:pPr>
              <a:spcBef>
                <a:spcPct val="0"/>
              </a:spcBef>
            </a:pPr>
            <a:r>
              <a:rPr lang="en-GB" sz="2400">
                <a:solidFill>
                  <a:srgbClr val="010066"/>
                </a:solidFill>
              </a:rPr>
              <a:t>A</a:t>
            </a:r>
            <a:r>
              <a:rPr lang="en-GB" sz="2400" b="1">
                <a:solidFill>
                  <a:srgbClr val="010066"/>
                </a:solidFill>
              </a:rPr>
              <a:t> ‘squeaky pop’ </a:t>
            </a:r>
            <a:r>
              <a:rPr lang="en-GB" sz="2400">
                <a:solidFill>
                  <a:srgbClr val="010066"/>
                </a:solidFill>
              </a:rPr>
              <a:t>as the gas ignites shows that </a:t>
            </a:r>
            <a:r>
              <a:rPr lang="en-GB" sz="2400" b="1">
                <a:solidFill>
                  <a:srgbClr val="010066"/>
                </a:solidFill>
              </a:rPr>
              <a:t>hydrogen</a:t>
            </a:r>
            <a:r>
              <a:rPr lang="en-GB" sz="2400">
                <a:solidFill>
                  <a:srgbClr val="010066"/>
                </a:solidFill>
              </a:rPr>
              <a:t> is the gas produced in this reaction.</a:t>
            </a:r>
          </a:p>
        </p:txBody>
      </p:sp>
      <p:sp>
        <p:nvSpPr>
          <p:cNvPr id="394267" name="AutoShape 27"/>
          <p:cNvSpPr>
            <a:spLocks noChangeArrowheads="1"/>
          </p:cNvSpPr>
          <p:nvPr/>
        </p:nvSpPr>
        <p:spPr bwMode="auto">
          <a:xfrm>
            <a:off x="6491288" y="1300163"/>
            <a:ext cx="1079500" cy="812800"/>
          </a:xfrm>
          <a:prstGeom prst="irregularSeal1">
            <a:avLst/>
          </a:prstGeom>
          <a:gradFill rotWithShape="0">
            <a:gsLst>
              <a:gs pos="0">
                <a:srgbClr val="FF33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Test for hydrogen</a:t>
            </a:r>
          </a:p>
        </p:txBody>
      </p:sp>
      <p:sp>
        <p:nvSpPr>
          <p:cNvPr id="394269" name="Oval 29"/>
          <p:cNvSpPr>
            <a:spLocks noChangeAspect="1" noChangeArrowheads="1"/>
          </p:cNvSpPr>
          <p:nvPr/>
        </p:nvSpPr>
        <p:spPr bwMode="auto">
          <a:xfrm>
            <a:off x="323850" y="77470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4" grpId="0"/>
      <p:bldP spid="394255" grpId="0" animBg="1"/>
      <p:bldP spid="394256" grpId="0" animBg="1"/>
      <p:bldP spid="394257" grpId="0" animBg="1"/>
      <p:bldP spid="394258" grpId="0" animBg="1"/>
      <p:bldP spid="394259" grpId="0" autoUpdateAnimBg="0"/>
      <p:bldP spid="394260" grpId="0" animBg="1"/>
      <p:bldP spid="394261" grpId="0" autoUpdateAnimBg="0"/>
      <p:bldP spid="394263" grpId="0" autoUpdateAnimBg="0"/>
      <p:bldP spid="394264" grpId="0" animBg="1" autoUpdateAnimBg="0"/>
      <p:bldP spid="394265" grpId="0" autoUpdateAnimBg="0"/>
      <p:bldP spid="394266" grpId="0" animBg="1" autoUpdateAnimBg="0"/>
      <p:bldP spid="394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40650" cy="549275"/>
          </a:xfrm>
        </p:spPr>
        <p:txBody>
          <a:bodyPr/>
          <a:lstStyle/>
          <a:p>
            <a:pPr eaLnBrk="1" hangingPunct="1"/>
            <a:r>
              <a:rPr lang="en-GB" smtClean="0"/>
              <a:t>      Reaction of acid with a metal carbonate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6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636588" y="701675"/>
            <a:ext cx="85074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When a metal carbonate reacts with acid it fizzes and then seems to disappear.  The carbonate and the acid have reacted and changed into </a:t>
            </a:r>
            <a:r>
              <a:rPr lang="en-GB" sz="2400" b="1">
                <a:solidFill>
                  <a:srgbClr val="010067"/>
                </a:solidFill>
              </a:rPr>
              <a:t>a salt</a:t>
            </a:r>
            <a:r>
              <a:rPr lang="en-GB" sz="2400">
                <a:solidFill>
                  <a:srgbClr val="010067"/>
                </a:solidFill>
              </a:rPr>
              <a:t>, </a:t>
            </a:r>
            <a:r>
              <a:rPr lang="en-GB" sz="2400" b="1">
                <a:solidFill>
                  <a:srgbClr val="010067"/>
                </a:solidFill>
              </a:rPr>
              <a:t>water</a:t>
            </a:r>
            <a:r>
              <a:rPr lang="en-GB" sz="2400">
                <a:solidFill>
                  <a:srgbClr val="010067"/>
                </a:solidFill>
              </a:rPr>
              <a:t> and </a:t>
            </a:r>
            <a:r>
              <a:rPr lang="en-GB" sz="2400" b="1">
                <a:solidFill>
                  <a:srgbClr val="010067"/>
                </a:solidFill>
              </a:rPr>
              <a:t>carbon dioxide</a:t>
            </a:r>
            <a:r>
              <a:rPr lang="en-GB" sz="2400">
                <a:solidFill>
                  <a:srgbClr val="010067"/>
                </a:solidFill>
              </a:rPr>
              <a:t>.</a:t>
            </a:r>
          </a:p>
        </p:txBody>
      </p:sp>
      <p:pic>
        <p:nvPicPr>
          <p:cNvPr id="397315" name="Picture 3" descr="caco3 hcl"/>
          <p:cNvPicPr>
            <a:picLocks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1" r="36230" b="20264"/>
          <a:stretch>
            <a:fillRect/>
          </a:stretch>
        </p:blipFill>
        <p:spPr bwMode="auto">
          <a:xfrm>
            <a:off x="6996113" y="3028950"/>
            <a:ext cx="13858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6" name="Oval 4"/>
          <p:cNvSpPr>
            <a:spLocks noChangeAspect="1" noChangeArrowheads="1"/>
          </p:cNvSpPr>
          <p:nvPr/>
        </p:nvSpPr>
        <p:spPr bwMode="auto">
          <a:xfrm>
            <a:off x="250825" y="77470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755650" y="4262438"/>
            <a:ext cx="5256213" cy="11874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When carbon dioxide gas is bubbled through limewater, it turns the limewater</a:t>
            </a:r>
            <a:r>
              <a:rPr lang="en-GB" sz="2400" b="1">
                <a:solidFill>
                  <a:srgbClr val="010066"/>
                </a:solidFill>
              </a:rPr>
              <a:t> cloudy </a:t>
            </a:r>
            <a:r>
              <a:rPr lang="en-GB" sz="2400">
                <a:solidFill>
                  <a:srgbClr val="010066"/>
                </a:solidFill>
              </a:rPr>
              <a:t>or </a:t>
            </a:r>
            <a:r>
              <a:rPr lang="en-GB" sz="2400" b="1">
                <a:solidFill>
                  <a:srgbClr val="010066"/>
                </a:solidFill>
              </a:rPr>
              <a:t>milky white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43888" cy="549275"/>
          </a:xfrm>
        </p:spPr>
        <p:txBody>
          <a:bodyPr/>
          <a:lstStyle/>
          <a:p>
            <a:pPr eaLnBrk="1" hangingPunct="1"/>
            <a:r>
              <a:rPr lang="en-GB" smtClean="0"/>
              <a:t>      Test for carbon dioxide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625" y="1970088"/>
            <a:ext cx="8607425" cy="792162"/>
            <a:chOff x="270" y="1241"/>
            <a:chExt cx="5422" cy="499"/>
          </a:xfrm>
        </p:grpSpPr>
        <p:sp>
          <p:nvSpPr>
            <p:cNvPr id="30729" name="AutoShape 7"/>
            <p:cNvSpPr>
              <a:spLocks noChangeArrowheads="1"/>
            </p:cNvSpPr>
            <p:nvPr/>
          </p:nvSpPr>
          <p:spPr bwMode="auto">
            <a:xfrm>
              <a:off x="2794" y="1263"/>
              <a:ext cx="793" cy="453"/>
            </a:xfrm>
            <a:prstGeom prst="roundRect">
              <a:avLst>
                <a:gd name="adj" fmla="val 14014"/>
              </a:avLst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a salt</a:t>
              </a:r>
            </a:p>
          </p:txBody>
        </p:sp>
        <p:sp>
          <p:nvSpPr>
            <p:cNvPr id="30730" name="AutoShape 8"/>
            <p:cNvSpPr>
              <a:spLocks noChangeArrowheads="1"/>
            </p:cNvSpPr>
            <p:nvPr/>
          </p:nvSpPr>
          <p:spPr bwMode="auto">
            <a:xfrm>
              <a:off x="270" y="1262"/>
              <a:ext cx="1042" cy="454"/>
            </a:xfrm>
            <a:prstGeom prst="roundRect">
              <a:avLst>
                <a:gd name="adj" fmla="val 14014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metal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carbonate</a:t>
              </a:r>
              <a:endParaRPr lang="en-GB" sz="2600" b="1" baseline="-20000">
                <a:solidFill>
                  <a:srgbClr val="010066"/>
                </a:solidFill>
              </a:endParaRPr>
            </a:p>
          </p:txBody>
        </p:sp>
        <p:sp>
          <p:nvSpPr>
            <p:cNvPr id="30731" name="AutoShape 9"/>
            <p:cNvSpPr>
              <a:spLocks noChangeArrowheads="1"/>
            </p:cNvSpPr>
            <p:nvPr/>
          </p:nvSpPr>
          <p:spPr bwMode="auto">
            <a:xfrm>
              <a:off x="1556" y="1263"/>
              <a:ext cx="793" cy="453"/>
            </a:xfrm>
            <a:prstGeom prst="roundRect">
              <a:avLst>
                <a:gd name="adj" fmla="val 14014"/>
              </a:avLst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acid</a:t>
              </a:r>
            </a:p>
          </p:txBody>
        </p:sp>
        <p:sp>
          <p:nvSpPr>
            <p:cNvPr id="30732" name="AutoShape 10"/>
            <p:cNvSpPr>
              <a:spLocks noChangeArrowheads="1"/>
            </p:cNvSpPr>
            <p:nvPr/>
          </p:nvSpPr>
          <p:spPr bwMode="auto">
            <a:xfrm>
              <a:off x="3843" y="1262"/>
              <a:ext cx="793" cy="453"/>
            </a:xfrm>
            <a:prstGeom prst="roundRect">
              <a:avLst>
                <a:gd name="adj" fmla="val 14014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water</a:t>
              </a:r>
              <a:endParaRPr lang="en-GB" sz="2600" b="1" baseline="-20000">
                <a:solidFill>
                  <a:srgbClr val="010066"/>
                </a:solidFill>
              </a:endParaRPr>
            </a:p>
          </p:txBody>
        </p:sp>
        <p:pic>
          <p:nvPicPr>
            <p:cNvPr id="30733" name="Picture 11" descr="GFX_equation_pl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6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12" descr="GFX_equation_arr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241"/>
              <a:ext cx="42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13" descr="GFX_equation_pl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137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14" descr="GFX_equation_pl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37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AutoShape 15"/>
            <p:cNvSpPr>
              <a:spLocks noChangeArrowheads="1"/>
            </p:cNvSpPr>
            <p:nvPr/>
          </p:nvSpPr>
          <p:spPr bwMode="auto">
            <a:xfrm>
              <a:off x="4899" y="1256"/>
              <a:ext cx="793" cy="453"/>
            </a:xfrm>
            <a:prstGeom prst="roundRect">
              <a:avLst>
                <a:gd name="adj" fmla="val 14014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carbon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 b="1">
                  <a:solidFill>
                    <a:srgbClr val="010066"/>
                  </a:solidFill>
                </a:rPr>
                <a:t>dioxide</a:t>
              </a:r>
              <a:endParaRPr lang="en-GB" sz="2600" b="1" baseline="-20000">
                <a:solidFill>
                  <a:srgbClr val="010066"/>
                </a:solidFill>
              </a:endParaRPr>
            </a:p>
          </p:txBody>
        </p:sp>
      </p:grp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641350" y="3168650"/>
            <a:ext cx="5659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Carbon dioxide can be tested for using the </a:t>
            </a:r>
            <a:r>
              <a:rPr lang="en-GB" sz="2400" b="1">
                <a:solidFill>
                  <a:srgbClr val="010067"/>
                </a:solidFill>
              </a:rPr>
              <a:t>limewater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/>
      <p:bldP spid="397316" grpId="0" animBg="1"/>
      <p:bldP spid="397317" grpId="0" animBg="1"/>
      <p:bldP spid="397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971550" y="836613"/>
            <a:ext cx="7056438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</a:pPr>
            <a:r>
              <a:rPr lang="en-GB" sz="3600" b="1">
                <a:solidFill>
                  <a:schemeClr val="bg1"/>
                </a:solidFill>
              </a:rPr>
              <a:t>7F Simple Chemical Reactions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343043" name="Oval 3"/>
          <p:cNvSpPr>
            <a:spLocks noChangeAspect="1" noChangeArrowheads="1"/>
          </p:cNvSpPr>
          <p:nvPr/>
        </p:nvSpPr>
        <p:spPr bwMode="auto">
          <a:xfrm>
            <a:off x="908050" y="20621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3044" name="Oval 4"/>
          <p:cNvSpPr>
            <a:spLocks noChangeAspect="1" noChangeArrowheads="1"/>
          </p:cNvSpPr>
          <p:nvPr/>
        </p:nvSpPr>
        <p:spPr bwMode="auto">
          <a:xfrm>
            <a:off x="900113" y="2924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3045" name="Oval 5"/>
          <p:cNvSpPr>
            <a:spLocks noChangeAspect="1" noChangeArrowheads="1"/>
          </p:cNvSpPr>
          <p:nvPr/>
        </p:nvSpPr>
        <p:spPr bwMode="auto">
          <a:xfrm>
            <a:off x="900113" y="47244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3046" name="Oval 6"/>
          <p:cNvSpPr>
            <a:spLocks noChangeAspect="1" noChangeArrowheads="1"/>
          </p:cNvSpPr>
          <p:nvPr/>
        </p:nvSpPr>
        <p:spPr bwMode="auto">
          <a:xfrm>
            <a:off x="900113" y="38608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389063" y="3644900"/>
            <a:ext cx="3470275" cy="647700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chemeClr val="bg1"/>
                </a:solidFill>
              </a:rPr>
              <a:t>Word equations</a:t>
            </a:r>
            <a:r>
              <a:rPr lang="en-GB" sz="2800" b="1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389063" y="4508500"/>
            <a:ext cx="4838700" cy="676275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Reactions with oxygen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362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sz="2800" b="1">
                <a:solidFill>
                  <a:srgbClr val="FF6600"/>
                </a:solidFill>
              </a:rPr>
              <a:t>      Contents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1389063" y="1844675"/>
            <a:ext cx="6496050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Chemical reactions everywhere</a:t>
            </a:r>
            <a:endParaRPr lang="en-GB" sz="3200">
              <a:solidFill>
                <a:srgbClr val="010066"/>
              </a:solidFill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389063" y="5373688"/>
            <a:ext cx="4262437" cy="647700"/>
          </a:xfrm>
          <a:prstGeom prst="roundRect">
            <a:avLst>
              <a:gd name="adj" fmla="val 44116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Summary activities</a:t>
            </a:r>
          </a:p>
        </p:txBody>
      </p:sp>
      <p:sp>
        <p:nvSpPr>
          <p:cNvPr id="343053" name="Oval 13"/>
          <p:cNvSpPr>
            <a:spLocks noChangeAspect="1" noChangeArrowheads="1"/>
          </p:cNvSpPr>
          <p:nvPr/>
        </p:nvSpPr>
        <p:spPr bwMode="auto">
          <a:xfrm>
            <a:off x="900113" y="5589588"/>
            <a:ext cx="252412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1757" name="AutoShape 14"/>
          <p:cNvSpPr>
            <a:spLocks noChangeArrowheads="1"/>
          </p:cNvSpPr>
          <p:nvPr/>
        </p:nvSpPr>
        <p:spPr bwMode="auto">
          <a:xfrm>
            <a:off x="1389063" y="2781300"/>
            <a:ext cx="4262437" cy="647700"/>
          </a:xfrm>
          <a:prstGeom prst="roundRect">
            <a:avLst>
              <a:gd name="adj" fmla="val 4358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Reactions with acid</a:t>
            </a:r>
          </a:p>
        </p:txBody>
      </p:sp>
      <p:sp>
        <p:nvSpPr>
          <p:cNvPr id="31758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16" name="Text Box 28"/>
          <p:cNvSpPr txBox="1">
            <a:spLocks noChangeArrowheads="1"/>
          </p:cNvSpPr>
          <p:nvPr/>
        </p:nvSpPr>
        <p:spPr bwMode="auto">
          <a:xfrm>
            <a:off x="974725" y="414813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 b="1">
                <a:solidFill>
                  <a:srgbClr val="010066"/>
                </a:solidFill>
              </a:rPr>
              <a:t>3. The names of the products.</a:t>
            </a:r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679450" y="69215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A </a:t>
            </a:r>
            <a:r>
              <a:rPr lang="en-GB" sz="2400" b="1">
                <a:solidFill>
                  <a:srgbClr val="010067"/>
                </a:solidFill>
              </a:rPr>
              <a:t>word equation</a:t>
            </a:r>
            <a:r>
              <a:rPr lang="en-GB" sz="2400">
                <a:solidFill>
                  <a:srgbClr val="010067"/>
                </a:solidFill>
              </a:rPr>
              <a:t> is used as a quick, shorthand way of writing a chemical reaction.</a:t>
            </a: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677863" y="2522538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There are always three parts to a word equation:</a:t>
            </a:r>
          </a:p>
        </p:txBody>
      </p:sp>
      <p:sp>
        <p:nvSpPr>
          <p:cNvPr id="370711" name="Oval 23"/>
          <p:cNvSpPr>
            <a:spLocks noChangeAspect="1" noChangeArrowheads="1"/>
          </p:cNvSpPr>
          <p:nvPr/>
        </p:nvSpPr>
        <p:spPr bwMode="auto">
          <a:xfrm>
            <a:off x="395288" y="765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973138" y="3067050"/>
            <a:ext cx="482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 b="1">
                <a:solidFill>
                  <a:srgbClr val="010066"/>
                </a:solidFill>
              </a:rPr>
              <a:t>1.</a:t>
            </a:r>
            <a:r>
              <a:rPr lang="en-GB" sz="2400">
                <a:solidFill>
                  <a:srgbClr val="010066"/>
                </a:solidFill>
              </a:rPr>
              <a:t> </a:t>
            </a:r>
            <a:r>
              <a:rPr lang="en-GB" sz="2400" b="1">
                <a:solidFill>
                  <a:srgbClr val="010066"/>
                </a:solidFill>
              </a:rPr>
              <a:t>The names of the reactants.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974725" y="3622675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 b="1">
                <a:solidFill>
                  <a:srgbClr val="010066"/>
                </a:solidFill>
              </a:rPr>
              <a:t>2. An arrow.</a:t>
            </a:r>
          </a:p>
        </p:txBody>
      </p:sp>
      <p:sp>
        <p:nvSpPr>
          <p:cNvPr id="32776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Word equations</a:t>
            </a:r>
          </a:p>
        </p:txBody>
      </p:sp>
      <p:sp>
        <p:nvSpPr>
          <p:cNvPr id="370718" name="WordArt 30"/>
          <p:cNvSpPr>
            <a:spLocks noChangeArrowheads="1" noChangeShapeType="1" noTextEdit="1"/>
          </p:cNvSpPr>
          <p:nvPr/>
        </p:nvSpPr>
        <p:spPr bwMode="auto">
          <a:xfrm>
            <a:off x="784225" y="1628775"/>
            <a:ext cx="3595688" cy="593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reactants</a:t>
            </a:r>
          </a:p>
        </p:txBody>
      </p:sp>
      <p:sp>
        <p:nvSpPr>
          <p:cNvPr id="370719" name="WordArt 31"/>
          <p:cNvSpPr>
            <a:spLocks noChangeArrowheads="1" noChangeShapeType="1" noTextEdit="1"/>
          </p:cNvSpPr>
          <p:nvPr/>
        </p:nvSpPr>
        <p:spPr bwMode="auto">
          <a:xfrm>
            <a:off x="5340350" y="1647825"/>
            <a:ext cx="3400425" cy="706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spc="64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products</a:t>
            </a:r>
          </a:p>
        </p:txBody>
      </p:sp>
      <p:pic>
        <p:nvPicPr>
          <p:cNvPr id="370720" name="Picture 32" descr="GFX_equation_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644650"/>
            <a:ext cx="673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21" name="Text Box 33"/>
          <p:cNvSpPr txBox="1">
            <a:spLocks noChangeArrowheads="1"/>
          </p:cNvSpPr>
          <p:nvPr/>
        </p:nvSpPr>
        <p:spPr bwMode="auto">
          <a:xfrm>
            <a:off x="665163" y="4773613"/>
            <a:ext cx="8478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What is the word equation for hydrogen reacting with oxygen to form water?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14413" y="5667375"/>
            <a:ext cx="5251450" cy="546100"/>
            <a:chOff x="639" y="3570"/>
            <a:chExt cx="3308" cy="344"/>
          </a:xfrm>
        </p:grpSpPr>
        <p:sp>
          <p:nvSpPr>
            <p:cNvPr id="32783" name="AutoShape 34"/>
            <p:cNvSpPr>
              <a:spLocks noChangeArrowheads="1"/>
            </p:cNvSpPr>
            <p:nvPr/>
          </p:nvSpPr>
          <p:spPr bwMode="auto">
            <a:xfrm>
              <a:off x="3204" y="3570"/>
              <a:ext cx="743" cy="340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800" b="1">
                  <a:solidFill>
                    <a:srgbClr val="010067"/>
                  </a:solidFill>
                </a:rPr>
                <a:t>water</a:t>
              </a:r>
              <a:endParaRPr lang="en-GB" sz="2800" b="1" baseline="-20000">
                <a:solidFill>
                  <a:srgbClr val="010067"/>
                </a:solidFill>
              </a:endParaRPr>
            </a:p>
          </p:txBody>
        </p:sp>
        <p:sp>
          <p:nvSpPr>
            <p:cNvPr id="32784" name="AutoShape 35"/>
            <p:cNvSpPr>
              <a:spLocks noChangeArrowheads="1"/>
            </p:cNvSpPr>
            <p:nvPr/>
          </p:nvSpPr>
          <p:spPr bwMode="auto">
            <a:xfrm>
              <a:off x="2002" y="3574"/>
              <a:ext cx="862" cy="340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800" b="1">
                  <a:solidFill>
                    <a:srgbClr val="010067"/>
                  </a:solidFill>
                </a:rPr>
                <a:t>oxygen</a:t>
              </a:r>
            </a:p>
          </p:txBody>
        </p:sp>
        <p:sp>
          <p:nvSpPr>
            <p:cNvPr id="32785" name="AutoShape 36"/>
            <p:cNvSpPr>
              <a:spLocks noChangeAspect="1" noChangeArrowheads="1"/>
            </p:cNvSpPr>
            <p:nvPr/>
          </p:nvSpPr>
          <p:spPr bwMode="auto">
            <a:xfrm>
              <a:off x="1819" y="3685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AutoShape 37"/>
            <p:cNvSpPr>
              <a:spLocks noChangeArrowheads="1"/>
            </p:cNvSpPr>
            <p:nvPr/>
          </p:nvSpPr>
          <p:spPr bwMode="auto">
            <a:xfrm>
              <a:off x="639" y="3570"/>
              <a:ext cx="1134" cy="340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800" b="1">
                  <a:solidFill>
                    <a:srgbClr val="010067"/>
                  </a:solidFill>
                </a:rPr>
                <a:t>hydrogen</a:t>
              </a:r>
              <a:endParaRPr lang="en-GB" sz="2800" b="1" baseline="-20000">
                <a:solidFill>
                  <a:srgbClr val="010067"/>
                </a:solidFill>
              </a:endParaRPr>
            </a:p>
          </p:txBody>
        </p:sp>
        <p:sp>
          <p:nvSpPr>
            <p:cNvPr id="32787" name="AutoShape 38"/>
            <p:cNvSpPr>
              <a:spLocks noChangeArrowheads="1"/>
            </p:cNvSpPr>
            <p:nvPr/>
          </p:nvSpPr>
          <p:spPr bwMode="auto">
            <a:xfrm>
              <a:off x="2924" y="3661"/>
              <a:ext cx="228" cy="182"/>
            </a:xfrm>
            <a:prstGeom prst="rightArrow">
              <a:avLst>
                <a:gd name="adj1" fmla="val 42861"/>
                <a:gd name="adj2" fmla="val 60990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0727" name="Oval 39"/>
          <p:cNvSpPr>
            <a:spLocks noChangeAspect="1" noChangeArrowheads="1"/>
          </p:cNvSpPr>
          <p:nvPr/>
        </p:nvSpPr>
        <p:spPr bwMode="auto">
          <a:xfrm>
            <a:off x="395288" y="48672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16" grpId="0"/>
      <p:bldP spid="370709" grpId="0"/>
      <p:bldP spid="370710" grpId="0"/>
      <p:bldP spid="370711" grpId="0" animBg="1"/>
      <p:bldP spid="370713" grpId="0"/>
      <p:bldP spid="370714" grpId="0"/>
      <p:bldP spid="370718" grpId="0" animBg="1"/>
      <p:bldP spid="370719" grpId="0" animBg="1"/>
      <p:bldP spid="370721" grpId="0"/>
      <p:bldP spid="3707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59" name="Group 43"/>
          <p:cNvGraphicFramePr>
            <a:graphicFrameLocks noGrp="1"/>
          </p:cNvGraphicFramePr>
          <p:nvPr/>
        </p:nvGraphicFramePr>
        <p:xfrm>
          <a:off x="827088" y="3573463"/>
          <a:ext cx="7531100" cy="2682875"/>
        </p:xfrm>
        <a:graphic>
          <a:graphicData uri="http://schemas.openxmlformats.org/drawingml/2006/table">
            <a:tbl>
              <a:tblPr/>
              <a:tblGrid>
                <a:gridCol w="3200400"/>
                <a:gridCol w="43307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Substance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Reactant or Product?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magnesium oxide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magnesium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copper oxide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copper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</a:tbl>
          </a:graphicData>
        </a:graphic>
      </p:graphicFrame>
      <p:sp>
        <p:nvSpPr>
          <p:cNvPr id="367640" name="Text Box 24"/>
          <p:cNvSpPr txBox="1">
            <a:spLocks noChangeArrowheads="1"/>
          </p:cNvSpPr>
          <p:nvPr/>
        </p:nvSpPr>
        <p:spPr bwMode="auto">
          <a:xfrm>
            <a:off x="5265738" y="4170363"/>
            <a:ext cx="1833562" cy="482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0" bIns="4680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/>
            <a:r>
              <a:rPr lang="en-GB" sz="2800" b="1">
                <a:solidFill>
                  <a:schemeClr val="bg1"/>
                </a:solidFill>
              </a:rPr>
              <a:t>product</a:t>
            </a:r>
            <a:endParaRPr lang="en-GB" sz="2800" b="1"/>
          </a:p>
        </p:txBody>
      </p:sp>
      <p:sp>
        <p:nvSpPr>
          <p:cNvPr id="367641" name="Text Box 25"/>
          <p:cNvSpPr txBox="1">
            <a:spLocks noChangeArrowheads="1"/>
          </p:cNvSpPr>
          <p:nvPr/>
        </p:nvSpPr>
        <p:spPr bwMode="auto">
          <a:xfrm>
            <a:off x="5272088" y="4691063"/>
            <a:ext cx="1820862" cy="482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/>
            <a:r>
              <a:rPr lang="en-GB" sz="2800" b="1">
                <a:solidFill>
                  <a:schemeClr val="bg1"/>
                </a:solidFill>
              </a:rPr>
              <a:t>reactant</a:t>
            </a:r>
            <a:endParaRPr lang="en-GB" sz="2800" b="1"/>
          </a:p>
        </p:txBody>
      </p:sp>
      <p:sp>
        <p:nvSpPr>
          <p:cNvPr id="367642" name="Text Box 26"/>
          <p:cNvSpPr txBox="1">
            <a:spLocks noChangeArrowheads="1"/>
          </p:cNvSpPr>
          <p:nvPr/>
        </p:nvSpPr>
        <p:spPr bwMode="auto">
          <a:xfrm>
            <a:off x="5278438" y="5224463"/>
            <a:ext cx="1808162" cy="482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/>
            <a:r>
              <a:rPr lang="en-GB" sz="2800" b="1">
                <a:solidFill>
                  <a:schemeClr val="bg1"/>
                </a:solidFill>
              </a:rPr>
              <a:t>reactant</a:t>
            </a:r>
            <a:endParaRPr lang="en-GB" sz="2800" b="1"/>
          </a:p>
        </p:txBody>
      </p:sp>
      <p:sp>
        <p:nvSpPr>
          <p:cNvPr id="367643" name="Text Box 27"/>
          <p:cNvSpPr txBox="1">
            <a:spLocks noChangeArrowheads="1"/>
          </p:cNvSpPr>
          <p:nvPr/>
        </p:nvSpPr>
        <p:spPr bwMode="auto">
          <a:xfrm>
            <a:off x="5272088" y="5751513"/>
            <a:ext cx="1820862" cy="482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algn="ctr"/>
            <a:r>
              <a:rPr lang="en-GB" sz="2800" b="1">
                <a:solidFill>
                  <a:schemeClr val="bg1"/>
                </a:solidFill>
              </a:rPr>
              <a:t>product</a:t>
            </a:r>
            <a:endParaRPr lang="en-GB" sz="2800" b="1"/>
          </a:p>
        </p:txBody>
      </p:sp>
      <p:sp>
        <p:nvSpPr>
          <p:cNvPr id="719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Reactant or product? </a:t>
            </a:r>
          </a:p>
        </p:txBody>
      </p:sp>
      <p:sp>
        <p:nvSpPr>
          <p:cNvPr id="7199" name="AutoShape 29"/>
          <p:cNvSpPr>
            <a:spLocks noChangeArrowheads="1"/>
          </p:cNvSpPr>
          <p:nvPr/>
        </p:nvSpPr>
        <p:spPr bwMode="auto">
          <a:xfrm>
            <a:off x="5027613" y="1628775"/>
            <a:ext cx="2174875" cy="862013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magnesium oxide</a:t>
            </a:r>
            <a:endParaRPr lang="en-GB" sz="2800" b="1" baseline="-20000">
              <a:solidFill>
                <a:srgbClr val="010067"/>
              </a:solidFill>
            </a:endParaRPr>
          </a:p>
        </p:txBody>
      </p:sp>
      <p:sp>
        <p:nvSpPr>
          <p:cNvPr id="7200" name="AutoShape 30"/>
          <p:cNvSpPr>
            <a:spLocks noChangeArrowheads="1"/>
          </p:cNvSpPr>
          <p:nvPr/>
        </p:nvSpPr>
        <p:spPr bwMode="auto">
          <a:xfrm>
            <a:off x="754063" y="1628775"/>
            <a:ext cx="2032000" cy="863600"/>
          </a:xfrm>
          <a:prstGeom prst="roundRect">
            <a:avLst>
              <a:gd name="adj" fmla="val 14014"/>
            </a:avLst>
          </a:prstGeom>
          <a:solidFill>
            <a:schemeClr val="bg1">
              <a:alpha val="89803"/>
            </a:scheme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magnesium</a:t>
            </a:r>
            <a:endParaRPr lang="en-GB" sz="2800" b="1" baseline="-20000">
              <a:solidFill>
                <a:srgbClr val="010067"/>
              </a:solidFill>
            </a:endParaRPr>
          </a:p>
        </p:txBody>
      </p:sp>
      <p:sp>
        <p:nvSpPr>
          <p:cNvPr id="7201" name="AutoShape 31"/>
          <p:cNvSpPr>
            <a:spLocks noChangeArrowheads="1"/>
          </p:cNvSpPr>
          <p:nvPr/>
        </p:nvSpPr>
        <p:spPr bwMode="auto">
          <a:xfrm>
            <a:off x="3100388" y="1628775"/>
            <a:ext cx="1393825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copper oxide</a:t>
            </a:r>
          </a:p>
        </p:txBody>
      </p:sp>
      <p:sp>
        <p:nvSpPr>
          <p:cNvPr id="7202" name="AutoShape 32"/>
          <p:cNvSpPr>
            <a:spLocks noChangeArrowheads="1"/>
          </p:cNvSpPr>
          <p:nvPr/>
        </p:nvSpPr>
        <p:spPr bwMode="auto">
          <a:xfrm>
            <a:off x="7543800" y="1628775"/>
            <a:ext cx="1366838" cy="863600"/>
          </a:xfrm>
          <a:prstGeom prst="roundRect">
            <a:avLst>
              <a:gd name="adj" fmla="val 14014"/>
            </a:avLst>
          </a:prstGeom>
          <a:solidFill>
            <a:schemeClr val="bg1">
              <a:alpha val="89803"/>
            </a:scheme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eaLnBrk="1" hangingPunct="1"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copper</a:t>
            </a:r>
            <a:endParaRPr lang="en-GB" sz="2800" b="1" baseline="-20000">
              <a:solidFill>
                <a:srgbClr val="010067"/>
              </a:solidFill>
            </a:endParaRPr>
          </a:p>
        </p:txBody>
      </p:sp>
      <p:sp>
        <p:nvSpPr>
          <p:cNvPr id="7203" name="AutoShape 33"/>
          <p:cNvSpPr>
            <a:spLocks noChangeAspect="1" noChangeArrowheads="1"/>
          </p:cNvSpPr>
          <p:nvPr/>
        </p:nvSpPr>
        <p:spPr bwMode="auto">
          <a:xfrm>
            <a:off x="2836863" y="1951038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AutoShape 34"/>
          <p:cNvSpPr>
            <a:spLocks noChangeArrowheads="1"/>
          </p:cNvSpPr>
          <p:nvPr/>
        </p:nvSpPr>
        <p:spPr bwMode="auto">
          <a:xfrm>
            <a:off x="4537075" y="1960563"/>
            <a:ext cx="433388" cy="288925"/>
          </a:xfrm>
          <a:prstGeom prst="rightArrow">
            <a:avLst>
              <a:gd name="adj1" fmla="val 39519"/>
              <a:gd name="adj2" fmla="val 71792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AutoShape 35"/>
          <p:cNvSpPr>
            <a:spLocks noChangeAspect="1" noChangeArrowheads="1"/>
          </p:cNvSpPr>
          <p:nvPr/>
        </p:nvSpPr>
        <p:spPr bwMode="auto">
          <a:xfrm>
            <a:off x="7254875" y="1989138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Text Box 36"/>
          <p:cNvSpPr txBox="1">
            <a:spLocks noChangeArrowheads="1"/>
          </p:cNvSpPr>
          <p:nvPr/>
        </p:nvSpPr>
        <p:spPr bwMode="auto">
          <a:xfrm>
            <a:off x="684213" y="722313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In this chemical reaction</a:t>
            </a:r>
            <a:r>
              <a:rPr lang="en-GB" sz="2400">
                <a:solidFill>
                  <a:srgbClr val="010066"/>
                </a:solidFill>
              </a:rPr>
              <a:t>, </a:t>
            </a:r>
            <a:r>
              <a:rPr lang="en-GB" sz="2400">
                <a:solidFill>
                  <a:srgbClr val="010067"/>
                </a:solidFill>
              </a:rPr>
              <a:t>which substances are the reactants and which substances are products?</a:t>
            </a:r>
          </a:p>
        </p:txBody>
      </p:sp>
      <p:sp>
        <p:nvSpPr>
          <p:cNvPr id="367653" name="Oval 37"/>
          <p:cNvSpPr>
            <a:spLocks noChangeAspect="1" noChangeArrowheads="1"/>
          </p:cNvSpPr>
          <p:nvPr/>
        </p:nvSpPr>
        <p:spPr bwMode="auto">
          <a:xfrm>
            <a:off x="39528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graphicFrame>
        <p:nvGraphicFramePr>
          <p:cNvPr id="7170" name="Object 51"/>
          <p:cNvGraphicFramePr>
            <a:graphicFrameLocks noChangeAspect="1"/>
          </p:cNvGraphicFramePr>
          <p:nvPr/>
        </p:nvGraphicFramePr>
        <p:xfrm>
          <a:off x="3138488" y="2563813"/>
          <a:ext cx="13493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Picture Publisher Image" r:id="rId4" imgW="800209" imgH="581099" progId="PictPub.Image.7">
                  <p:embed/>
                </p:oleObj>
              </mc:Choice>
              <mc:Fallback>
                <p:oleObj name="Picture Publisher Image" r:id="rId4" imgW="800209" imgH="581099" progId="PictPub.Image.7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8" r="4498"/>
                      <a:stretch>
                        <a:fillRect/>
                      </a:stretch>
                    </p:blipFill>
                    <p:spPr bwMode="auto">
                      <a:xfrm>
                        <a:off x="3138488" y="2563813"/>
                        <a:ext cx="13493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2"/>
          <p:cNvGraphicFramePr>
            <a:graphicFrameLocks noChangeAspect="1"/>
          </p:cNvGraphicFramePr>
          <p:nvPr/>
        </p:nvGraphicFramePr>
        <p:xfrm>
          <a:off x="1036638" y="2538413"/>
          <a:ext cx="14859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Picture Publisher Image" r:id="rId6" imgW="800212" imgH="485586" progId="PictPub.Image.7">
                  <p:embed/>
                </p:oleObj>
              </mc:Choice>
              <mc:Fallback>
                <p:oleObj name="Picture Publisher Image" r:id="rId6" imgW="800212" imgH="485586" progId="PictPub.Image.7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538413"/>
                        <a:ext cx="14859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3"/>
          <p:cNvGraphicFramePr>
            <a:graphicFrameLocks noChangeAspect="1"/>
          </p:cNvGraphicFramePr>
          <p:nvPr/>
        </p:nvGraphicFramePr>
        <p:xfrm>
          <a:off x="5372100" y="2549525"/>
          <a:ext cx="15906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Picture Publisher Image" r:id="rId8" imgW="800212" imgH="476316" progId="PictPub.Image.7">
                  <p:embed/>
                </p:oleObj>
              </mc:Choice>
              <mc:Fallback>
                <p:oleObj name="Picture Publisher Image" r:id="rId8" imgW="800212" imgH="476316" progId="PictPub.Image.7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549525"/>
                        <a:ext cx="15906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4"/>
          <p:cNvGraphicFramePr>
            <a:graphicFrameLocks noChangeAspect="1"/>
          </p:cNvGraphicFramePr>
          <p:nvPr/>
        </p:nvGraphicFramePr>
        <p:xfrm>
          <a:off x="7500938" y="2540000"/>
          <a:ext cx="15287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Picture Publisher Image" r:id="rId10" imgW="961905" imgH="523810" progId="PictPub.Image.7">
                  <p:embed/>
                </p:oleObj>
              </mc:Choice>
              <mc:Fallback>
                <p:oleObj name="Picture Publisher Image" r:id="rId10" imgW="961905" imgH="523810" progId="PictPub.Image.7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43"/>
                      <a:stretch>
                        <a:fillRect/>
                      </a:stretch>
                    </p:blipFill>
                    <p:spPr bwMode="auto">
                      <a:xfrm>
                        <a:off x="7500938" y="2540000"/>
                        <a:ext cx="152876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" name="AutoShape 57"/>
          <p:cNvSpPr>
            <a:spLocks noChangeArrowheads="1"/>
          </p:cNvSpPr>
          <p:nvPr/>
        </p:nvSpPr>
        <p:spPr bwMode="auto">
          <a:xfrm>
            <a:off x="4516438" y="2852738"/>
            <a:ext cx="433387" cy="288925"/>
          </a:xfrm>
          <a:prstGeom prst="rightArrow">
            <a:avLst>
              <a:gd name="adj1" fmla="val 39519"/>
              <a:gd name="adj2" fmla="val 71792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AutoShape 58"/>
          <p:cNvSpPr>
            <a:spLocks noChangeAspect="1" noChangeArrowheads="1"/>
          </p:cNvSpPr>
          <p:nvPr/>
        </p:nvSpPr>
        <p:spPr bwMode="auto">
          <a:xfrm>
            <a:off x="2828925" y="2852738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AutoShape 59"/>
          <p:cNvSpPr>
            <a:spLocks noChangeAspect="1" noChangeArrowheads="1"/>
          </p:cNvSpPr>
          <p:nvPr/>
        </p:nvSpPr>
        <p:spPr bwMode="auto">
          <a:xfrm>
            <a:off x="7256463" y="2786063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40" grpId="0" animBg="1" autoUpdateAnimBg="0"/>
      <p:bldP spid="367641" grpId="0" animBg="1" autoUpdateAnimBg="0"/>
      <p:bldP spid="367642" grpId="0" animBg="1" autoUpdateAnimBg="0"/>
      <p:bldP spid="36764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38175" y="738188"/>
            <a:ext cx="828357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010067"/>
                </a:solidFill>
                <a:cs typeface="Times New Roman" pitchFamily="18" charset="0"/>
              </a:rPr>
              <a:t>What are the word equations for the following reactions?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50875" y="2663825"/>
            <a:ext cx="84963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lnSpc>
                <a:spcPct val="90000"/>
              </a:lnSpc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GB" sz="2400">
                <a:solidFill>
                  <a:srgbClr val="010066"/>
                </a:solidFill>
                <a:cs typeface="Times New Roman" pitchFamily="18" charset="0"/>
              </a:rPr>
              <a:t>Calcium hydroxide reacts with hydrochloric acid to form calcium chloride and water.</a:t>
            </a:r>
          </a:p>
        </p:txBody>
      </p:sp>
      <p:sp>
        <p:nvSpPr>
          <p:cNvPr id="33796" name="Rectangle 18"/>
          <p:cNvSpPr>
            <a:spLocks noChangeArrowheads="1"/>
          </p:cNvSpPr>
          <p:nvPr/>
        </p:nvSpPr>
        <p:spPr bwMode="auto">
          <a:xfrm>
            <a:off x="630238" y="4446588"/>
            <a:ext cx="86407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lnSpc>
                <a:spcPct val="90000"/>
              </a:lnSpc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GB" sz="2400">
                <a:solidFill>
                  <a:srgbClr val="010066"/>
                </a:solidFill>
                <a:cs typeface="Times New Roman" pitchFamily="18" charset="0"/>
              </a:rPr>
              <a:t>Sodium reacts with hydrochloric acid to form sodium chloride and hydrogen.</a:t>
            </a:r>
            <a:r>
              <a:rPr lang="en-GB" sz="240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3797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Write the word equations</a:t>
            </a:r>
          </a:p>
        </p:txBody>
      </p:sp>
      <p:sp>
        <p:nvSpPr>
          <p:cNvPr id="33798" name="AutoShape 35"/>
          <p:cNvSpPr>
            <a:spLocks noChangeArrowheads="1"/>
          </p:cNvSpPr>
          <p:nvPr/>
        </p:nvSpPr>
        <p:spPr bwMode="auto">
          <a:xfrm>
            <a:off x="5219700" y="1946275"/>
            <a:ext cx="3168650" cy="53975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1" hangingPunct="1"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magnesium oxide</a:t>
            </a:r>
            <a:endParaRPr lang="en-GB" sz="2800" b="1" baseline="-20000">
              <a:solidFill>
                <a:srgbClr val="010067"/>
              </a:solidFill>
            </a:endParaRPr>
          </a:p>
        </p:txBody>
      </p:sp>
      <p:sp>
        <p:nvSpPr>
          <p:cNvPr id="33799" name="AutoShape 37"/>
          <p:cNvSpPr>
            <a:spLocks noChangeArrowheads="1"/>
          </p:cNvSpPr>
          <p:nvPr/>
        </p:nvSpPr>
        <p:spPr bwMode="auto">
          <a:xfrm>
            <a:off x="3276600" y="1946275"/>
            <a:ext cx="1439863" cy="53975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1" hangingPunct="1"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oxygen</a:t>
            </a:r>
          </a:p>
        </p:txBody>
      </p:sp>
      <p:sp>
        <p:nvSpPr>
          <p:cNvPr id="33800" name="AutoShape 38"/>
          <p:cNvSpPr>
            <a:spLocks noChangeAspect="1" noChangeArrowheads="1"/>
          </p:cNvSpPr>
          <p:nvPr/>
        </p:nvSpPr>
        <p:spPr bwMode="auto">
          <a:xfrm>
            <a:off x="2987675" y="2108200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5" name="AutoShape 47"/>
          <p:cNvSpPr>
            <a:spLocks noChangeArrowheads="1"/>
          </p:cNvSpPr>
          <p:nvPr/>
        </p:nvSpPr>
        <p:spPr bwMode="auto">
          <a:xfrm>
            <a:off x="3276600" y="1946275"/>
            <a:ext cx="1439863" cy="53975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2496" name="AutoShape 48"/>
          <p:cNvSpPr>
            <a:spLocks noChangeArrowheads="1"/>
          </p:cNvSpPr>
          <p:nvPr/>
        </p:nvSpPr>
        <p:spPr bwMode="auto">
          <a:xfrm>
            <a:off x="5219700" y="1946275"/>
            <a:ext cx="3167063" cy="53975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3803" name="AutoShape 50"/>
          <p:cNvSpPr>
            <a:spLocks noChangeArrowheads="1"/>
          </p:cNvSpPr>
          <p:nvPr/>
        </p:nvSpPr>
        <p:spPr bwMode="auto">
          <a:xfrm>
            <a:off x="5821363" y="3427413"/>
            <a:ext cx="1584325" cy="862012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GB" sz="2800" b="1">
                <a:solidFill>
                  <a:srgbClr val="010067"/>
                </a:solidFill>
              </a:rPr>
              <a:t>calcium chloride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04" name="AutoShape 51"/>
          <p:cNvSpPr>
            <a:spLocks noChangeArrowheads="1"/>
          </p:cNvSpPr>
          <p:nvPr/>
        </p:nvSpPr>
        <p:spPr bwMode="auto">
          <a:xfrm>
            <a:off x="747713" y="3427413"/>
            <a:ext cx="1874837" cy="86360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GB" sz="2800" b="1">
                <a:solidFill>
                  <a:srgbClr val="010067"/>
                </a:solidFill>
              </a:rPr>
              <a:t>calcium  hydroxide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05" name="AutoShape 52"/>
          <p:cNvSpPr>
            <a:spLocks noChangeArrowheads="1"/>
          </p:cNvSpPr>
          <p:nvPr/>
        </p:nvSpPr>
        <p:spPr bwMode="auto">
          <a:xfrm>
            <a:off x="2940050" y="3427413"/>
            <a:ext cx="2305050" cy="86360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GB" sz="2800" b="1">
                <a:solidFill>
                  <a:srgbClr val="010067"/>
                </a:solidFill>
              </a:rPr>
              <a:t>hydrochloric acid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06" name="AutoShape 53"/>
          <p:cNvSpPr>
            <a:spLocks noChangeArrowheads="1"/>
          </p:cNvSpPr>
          <p:nvPr/>
        </p:nvSpPr>
        <p:spPr bwMode="auto">
          <a:xfrm>
            <a:off x="7766050" y="3427413"/>
            <a:ext cx="1079500" cy="86360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10067"/>
                </a:solidFill>
              </a:rPr>
              <a:t>water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07" name="AutoShape 54"/>
          <p:cNvSpPr>
            <a:spLocks noChangeAspect="1" noChangeArrowheads="1"/>
          </p:cNvSpPr>
          <p:nvPr/>
        </p:nvSpPr>
        <p:spPr bwMode="auto">
          <a:xfrm>
            <a:off x="2662238" y="3751263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AutoShape 56"/>
          <p:cNvSpPr>
            <a:spLocks noChangeAspect="1" noChangeArrowheads="1"/>
          </p:cNvSpPr>
          <p:nvPr/>
        </p:nvSpPr>
        <p:spPr bwMode="auto">
          <a:xfrm>
            <a:off x="7477125" y="3751263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507" name="AutoShape 59"/>
          <p:cNvSpPr>
            <a:spLocks noChangeArrowheads="1"/>
          </p:cNvSpPr>
          <p:nvPr/>
        </p:nvSpPr>
        <p:spPr bwMode="auto">
          <a:xfrm>
            <a:off x="752475" y="3427413"/>
            <a:ext cx="1874838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32508" name="AutoShape 60"/>
          <p:cNvSpPr>
            <a:spLocks noChangeArrowheads="1"/>
          </p:cNvSpPr>
          <p:nvPr/>
        </p:nvSpPr>
        <p:spPr bwMode="auto">
          <a:xfrm>
            <a:off x="2944813" y="3427413"/>
            <a:ext cx="2303462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32509" name="AutoShape 61"/>
          <p:cNvSpPr>
            <a:spLocks noChangeArrowheads="1"/>
          </p:cNvSpPr>
          <p:nvPr/>
        </p:nvSpPr>
        <p:spPr bwMode="auto">
          <a:xfrm>
            <a:off x="5819775" y="3430588"/>
            <a:ext cx="1582738" cy="862012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32510" name="AutoShape 62"/>
          <p:cNvSpPr>
            <a:spLocks noChangeArrowheads="1"/>
          </p:cNvSpPr>
          <p:nvPr/>
        </p:nvSpPr>
        <p:spPr bwMode="auto">
          <a:xfrm>
            <a:off x="7764463" y="3427413"/>
            <a:ext cx="1079500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3813" name="Text Box 63"/>
          <p:cNvSpPr txBox="1">
            <a:spLocks noChangeArrowheads="1"/>
          </p:cNvSpPr>
          <p:nvPr/>
        </p:nvSpPr>
        <p:spPr bwMode="auto">
          <a:xfrm>
            <a:off x="639763" y="1196975"/>
            <a:ext cx="74898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</a:rPr>
              <a:t>1. </a:t>
            </a:r>
            <a:r>
              <a:rPr lang="en-GB" sz="2400">
                <a:solidFill>
                  <a:srgbClr val="010066"/>
                </a:solidFill>
              </a:rPr>
              <a:t>Magnesium burns brightly in oxygen to form magnesium oxide.</a:t>
            </a:r>
          </a:p>
        </p:txBody>
      </p:sp>
      <p:sp>
        <p:nvSpPr>
          <p:cNvPr id="33814" name="AutoShape 64"/>
          <p:cNvSpPr>
            <a:spLocks noChangeArrowheads="1"/>
          </p:cNvSpPr>
          <p:nvPr/>
        </p:nvSpPr>
        <p:spPr bwMode="auto">
          <a:xfrm>
            <a:off x="755650" y="1946275"/>
            <a:ext cx="2160588" cy="53975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1" hangingPunct="1">
              <a:spcBef>
                <a:spcPct val="0"/>
              </a:spcBef>
            </a:pPr>
            <a:r>
              <a:rPr lang="en-GB" sz="2800" b="1">
                <a:solidFill>
                  <a:srgbClr val="010067"/>
                </a:solidFill>
              </a:rPr>
              <a:t>magnesium</a:t>
            </a:r>
            <a:endParaRPr lang="en-GB" sz="2800" b="1" baseline="-20000">
              <a:solidFill>
                <a:srgbClr val="010067"/>
              </a:solidFill>
            </a:endParaRPr>
          </a:p>
        </p:txBody>
      </p:sp>
      <p:sp>
        <p:nvSpPr>
          <p:cNvPr id="232514" name="AutoShape 66"/>
          <p:cNvSpPr>
            <a:spLocks noChangeArrowheads="1"/>
          </p:cNvSpPr>
          <p:nvPr/>
        </p:nvSpPr>
        <p:spPr bwMode="auto">
          <a:xfrm>
            <a:off x="757238" y="1946275"/>
            <a:ext cx="2159000" cy="53975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2515" name="Oval 67"/>
          <p:cNvSpPr>
            <a:spLocks noChangeAspect="1" noChangeArrowheads="1"/>
          </p:cNvSpPr>
          <p:nvPr/>
        </p:nvSpPr>
        <p:spPr bwMode="auto">
          <a:xfrm>
            <a:off x="352425" y="8175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3817" name="AutoShape 68"/>
          <p:cNvSpPr>
            <a:spLocks noChangeAspect="1" noChangeArrowheads="1"/>
          </p:cNvSpPr>
          <p:nvPr/>
        </p:nvSpPr>
        <p:spPr bwMode="auto">
          <a:xfrm>
            <a:off x="2252663" y="5541963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AutoShape 76"/>
          <p:cNvSpPr>
            <a:spLocks noChangeArrowheads="1"/>
          </p:cNvSpPr>
          <p:nvPr/>
        </p:nvSpPr>
        <p:spPr bwMode="auto">
          <a:xfrm>
            <a:off x="5364163" y="5229225"/>
            <a:ext cx="1584325" cy="862013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GB" sz="2800" b="1">
                <a:solidFill>
                  <a:srgbClr val="010067"/>
                </a:solidFill>
              </a:rPr>
              <a:t>sodium chloride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19" name="AutoShape 77"/>
          <p:cNvSpPr>
            <a:spLocks noChangeArrowheads="1"/>
          </p:cNvSpPr>
          <p:nvPr/>
        </p:nvSpPr>
        <p:spPr bwMode="auto">
          <a:xfrm>
            <a:off x="755650" y="5229225"/>
            <a:ext cx="1439863" cy="86360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/>
            <a:r>
              <a:rPr lang="en-GB" sz="2800" b="1">
                <a:solidFill>
                  <a:srgbClr val="010067"/>
                </a:solidFill>
              </a:rPr>
              <a:t>sodium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20" name="AutoShape 78"/>
          <p:cNvSpPr>
            <a:spLocks noChangeArrowheads="1"/>
          </p:cNvSpPr>
          <p:nvPr/>
        </p:nvSpPr>
        <p:spPr bwMode="auto">
          <a:xfrm>
            <a:off x="2527300" y="5229225"/>
            <a:ext cx="2303463" cy="86360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GB" sz="2800" b="1">
                <a:solidFill>
                  <a:srgbClr val="010067"/>
                </a:solidFill>
              </a:rPr>
              <a:t>hydrochloric acid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21" name="AutoShape 79"/>
          <p:cNvSpPr>
            <a:spLocks noChangeArrowheads="1"/>
          </p:cNvSpPr>
          <p:nvPr/>
        </p:nvSpPr>
        <p:spPr bwMode="auto">
          <a:xfrm>
            <a:off x="7307263" y="5229225"/>
            <a:ext cx="1728787" cy="863600"/>
          </a:xfrm>
          <a:prstGeom prst="roundRect">
            <a:avLst>
              <a:gd name="adj" fmla="val 14014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10067"/>
                </a:solidFill>
              </a:rPr>
              <a:t>hydrogen</a:t>
            </a:r>
            <a:endParaRPr lang="en-GB">
              <a:solidFill>
                <a:srgbClr val="010067"/>
              </a:solidFill>
            </a:endParaRPr>
          </a:p>
        </p:txBody>
      </p:sp>
      <p:sp>
        <p:nvSpPr>
          <p:cNvPr id="33822" name="AutoShape 80"/>
          <p:cNvSpPr>
            <a:spLocks noChangeAspect="1" noChangeArrowheads="1"/>
          </p:cNvSpPr>
          <p:nvPr/>
        </p:nvSpPr>
        <p:spPr bwMode="auto">
          <a:xfrm>
            <a:off x="7019925" y="5553075"/>
            <a:ext cx="215900" cy="215900"/>
          </a:xfrm>
          <a:prstGeom prst="plus">
            <a:avLst>
              <a:gd name="adj" fmla="val 36866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529" name="AutoShape 81"/>
          <p:cNvSpPr>
            <a:spLocks noChangeArrowheads="1"/>
          </p:cNvSpPr>
          <p:nvPr/>
        </p:nvSpPr>
        <p:spPr bwMode="auto">
          <a:xfrm>
            <a:off x="5365750" y="5229225"/>
            <a:ext cx="1582738" cy="862013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2530" name="AutoShape 82"/>
          <p:cNvSpPr>
            <a:spLocks noChangeArrowheads="1"/>
          </p:cNvSpPr>
          <p:nvPr/>
        </p:nvSpPr>
        <p:spPr bwMode="auto">
          <a:xfrm>
            <a:off x="757238" y="5229225"/>
            <a:ext cx="1439862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2531" name="AutoShape 83"/>
          <p:cNvSpPr>
            <a:spLocks noChangeArrowheads="1"/>
          </p:cNvSpPr>
          <p:nvPr/>
        </p:nvSpPr>
        <p:spPr bwMode="auto">
          <a:xfrm>
            <a:off x="2527300" y="5229225"/>
            <a:ext cx="2303463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2532" name="AutoShape 84"/>
          <p:cNvSpPr>
            <a:spLocks noChangeArrowheads="1"/>
          </p:cNvSpPr>
          <p:nvPr/>
        </p:nvSpPr>
        <p:spPr bwMode="auto">
          <a:xfrm>
            <a:off x="7307263" y="5229225"/>
            <a:ext cx="1728787" cy="863600"/>
          </a:xfrm>
          <a:prstGeom prst="roundRect">
            <a:avLst>
              <a:gd name="adj" fmla="val 14014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27" name="AutoShape 87"/>
          <p:cNvSpPr>
            <a:spLocks noChangeArrowheads="1"/>
          </p:cNvSpPr>
          <p:nvPr/>
        </p:nvSpPr>
        <p:spPr bwMode="auto">
          <a:xfrm>
            <a:off x="4930775" y="5516563"/>
            <a:ext cx="361950" cy="288925"/>
          </a:xfrm>
          <a:prstGeom prst="rightArrow">
            <a:avLst>
              <a:gd name="adj1" fmla="val 42861"/>
              <a:gd name="adj2" fmla="val 60990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AutoShape 88"/>
          <p:cNvSpPr>
            <a:spLocks noChangeArrowheads="1"/>
          </p:cNvSpPr>
          <p:nvPr/>
        </p:nvSpPr>
        <p:spPr bwMode="auto">
          <a:xfrm>
            <a:off x="5376863" y="3714750"/>
            <a:ext cx="361950" cy="288925"/>
          </a:xfrm>
          <a:prstGeom prst="rightArrow">
            <a:avLst>
              <a:gd name="adj1" fmla="val 42861"/>
              <a:gd name="adj2" fmla="val 60990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AutoShape 89"/>
          <p:cNvSpPr>
            <a:spLocks noChangeArrowheads="1"/>
          </p:cNvSpPr>
          <p:nvPr/>
        </p:nvSpPr>
        <p:spPr bwMode="auto">
          <a:xfrm>
            <a:off x="4787900" y="2071688"/>
            <a:ext cx="361950" cy="288925"/>
          </a:xfrm>
          <a:prstGeom prst="rightArrow">
            <a:avLst>
              <a:gd name="adj1" fmla="val 42861"/>
              <a:gd name="adj2" fmla="val 60990"/>
            </a:avLst>
          </a:prstGeom>
          <a:solidFill>
            <a:srgbClr val="010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3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3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95" grpId="0" animBg="1"/>
      <p:bldP spid="232496" grpId="0" animBg="1"/>
      <p:bldP spid="232507" grpId="0" animBg="1"/>
      <p:bldP spid="232508" grpId="0" animBg="1"/>
      <p:bldP spid="232509" grpId="0" animBg="1"/>
      <p:bldP spid="232510" grpId="0" animBg="1"/>
      <p:bldP spid="232529" grpId="0" animBg="1"/>
      <p:bldP spid="232530" grpId="0" animBg="1"/>
      <p:bldP spid="232531" grpId="0" animBg="1"/>
      <p:bldP spid="2325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971550" y="836613"/>
            <a:ext cx="7056438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</a:pPr>
            <a:r>
              <a:rPr lang="en-GB" sz="3600" b="1">
                <a:solidFill>
                  <a:schemeClr val="bg1"/>
                </a:solidFill>
              </a:rPr>
              <a:t>7F Simple Chemical Reactions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345091" name="Oval 3"/>
          <p:cNvSpPr>
            <a:spLocks noChangeAspect="1" noChangeArrowheads="1"/>
          </p:cNvSpPr>
          <p:nvPr/>
        </p:nvSpPr>
        <p:spPr bwMode="auto">
          <a:xfrm>
            <a:off x="908050" y="20621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5092" name="Oval 4"/>
          <p:cNvSpPr>
            <a:spLocks noChangeAspect="1" noChangeArrowheads="1"/>
          </p:cNvSpPr>
          <p:nvPr/>
        </p:nvSpPr>
        <p:spPr bwMode="auto">
          <a:xfrm>
            <a:off x="900113" y="2924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5093" name="Oval 5"/>
          <p:cNvSpPr>
            <a:spLocks noChangeAspect="1" noChangeArrowheads="1"/>
          </p:cNvSpPr>
          <p:nvPr/>
        </p:nvSpPr>
        <p:spPr bwMode="auto">
          <a:xfrm>
            <a:off x="900113" y="47244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5094" name="Oval 6"/>
          <p:cNvSpPr>
            <a:spLocks noChangeAspect="1" noChangeArrowheads="1"/>
          </p:cNvSpPr>
          <p:nvPr/>
        </p:nvSpPr>
        <p:spPr bwMode="auto">
          <a:xfrm>
            <a:off x="900113" y="38608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389063" y="3644900"/>
            <a:ext cx="3543300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Word equations</a:t>
            </a:r>
            <a:r>
              <a:rPr lang="en-GB" sz="2800" b="1">
                <a:solidFill>
                  <a:srgbClr val="010066"/>
                </a:solidFill>
              </a:rPr>
              <a:t>  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389063" y="4508500"/>
            <a:ext cx="4767262" cy="676275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chemeClr val="bg1"/>
                </a:solidFill>
              </a:rPr>
              <a:t>Reactions with oxygen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362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sz="2800" b="1">
                <a:solidFill>
                  <a:srgbClr val="FF6600"/>
                </a:solidFill>
              </a:rPr>
              <a:t>      Contents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389063" y="1844675"/>
            <a:ext cx="6496050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Chemical reactions everywhere</a:t>
            </a:r>
            <a:endParaRPr lang="en-GB" sz="3200">
              <a:solidFill>
                <a:srgbClr val="010066"/>
              </a:solidFill>
            </a:endParaRP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1389063" y="5373688"/>
            <a:ext cx="4191000" cy="647700"/>
          </a:xfrm>
          <a:prstGeom prst="roundRect">
            <a:avLst>
              <a:gd name="adj" fmla="val 44116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Summary activities</a:t>
            </a:r>
          </a:p>
        </p:txBody>
      </p:sp>
      <p:sp>
        <p:nvSpPr>
          <p:cNvPr id="345101" name="Oval 13"/>
          <p:cNvSpPr>
            <a:spLocks noChangeAspect="1" noChangeArrowheads="1"/>
          </p:cNvSpPr>
          <p:nvPr/>
        </p:nvSpPr>
        <p:spPr bwMode="auto">
          <a:xfrm>
            <a:off x="900113" y="5589588"/>
            <a:ext cx="252412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829" name="AutoShape 14"/>
          <p:cNvSpPr>
            <a:spLocks noChangeArrowheads="1"/>
          </p:cNvSpPr>
          <p:nvPr/>
        </p:nvSpPr>
        <p:spPr bwMode="auto">
          <a:xfrm>
            <a:off x="1389063" y="2781300"/>
            <a:ext cx="4262437" cy="647700"/>
          </a:xfrm>
          <a:prstGeom prst="roundRect">
            <a:avLst>
              <a:gd name="adj" fmla="val 4358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Reactions with acid</a:t>
            </a:r>
          </a:p>
        </p:txBody>
      </p:sp>
      <p:sp>
        <p:nvSpPr>
          <p:cNvPr id="348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What is combustion?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649288" y="706438"/>
            <a:ext cx="7921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 b="1">
                <a:solidFill>
                  <a:srgbClr val="FF6600"/>
                </a:solidFill>
              </a:rPr>
              <a:t>Combustion</a:t>
            </a:r>
            <a:r>
              <a:rPr lang="en-GB" sz="2400">
                <a:solidFill>
                  <a:srgbClr val="010067"/>
                </a:solidFill>
              </a:rPr>
              <a:t> is the scientific word for </a:t>
            </a:r>
            <a:r>
              <a:rPr lang="en-GB" sz="2400" b="1">
                <a:solidFill>
                  <a:srgbClr val="010067"/>
                </a:solidFill>
              </a:rPr>
              <a:t>burning </a:t>
            </a:r>
            <a:r>
              <a:rPr lang="en-GB" sz="2400">
                <a:solidFill>
                  <a:srgbClr val="010067"/>
                </a:solidFill>
              </a:rPr>
              <a:t>and is a type of chemical reaction.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41363" y="5608638"/>
            <a:ext cx="771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US" sz="2400">
                <a:solidFill>
                  <a:srgbClr val="010067"/>
                </a:solidFill>
              </a:rPr>
              <a:t>Combustion is the reaction when a substance burns and </a:t>
            </a:r>
            <a:r>
              <a:rPr lang="en-US" sz="2400" b="1">
                <a:solidFill>
                  <a:srgbClr val="FF6600"/>
                </a:solidFill>
              </a:rPr>
              <a:t>reacts with oxygen</a:t>
            </a:r>
            <a:r>
              <a:rPr lang="en-US" sz="2400">
                <a:solidFill>
                  <a:srgbClr val="010067"/>
                </a:solidFill>
              </a:rPr>
              <a:t> to produce heat and light energy.</a:t>
            </a:r>
            <a:endParaRPr lang="en-GB" sz="2400">
              <a:solidFill>
                <a:srgbClr val="010067"/>
              </a:solidFill>
            </a:endParaRPr>
          </a:p>
        </p:txBody>
      </p:sp>
      <p:pic>
        <p:nvPicPr>
          <p:cNvPr id="401423" name="Picture 15" descr="7F_firepi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b="7796"/>
          <a:stretch>
            <a:fillRect/>
          </a:stretch>
        </p:blipFill>
        <p:spPr bwMode="auto">
          <a:xfrm>
            <a:off x="1162050" y="1538288"/>
            <a:ext cx="67691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7" grpId="0"/>
      <p:bldP spid="401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971550" y="836613"/>
            <a:ext cx="7056438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</a:pPr>
            <a:r>
              <a:rPr lang="en-GB" sz="3600" b="1">
                <a:solidFill>
                  <a:schemeClr val="bg1"/>
                </a:solidFill>
              </a:rPr>
              <a:t>7F Simple Chemical Reactions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339971" name="Oval 3"/>
          <p:cNvSpPr>
            <a:spLocks noChangeAspect="1" noChangeArrowheads="1"/>
          </p:cNvSpPr>
          <p:nvPr/>
        </p:nvSpPr>
        <p:spPr bwMode="auto">
          <a:xfrm>
            <a:off x="908050" y="20621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39972" name="Oval 4"/>
          <p:cNvSpPr>
            <a:spLocks noChangeAspect="1" noChangeArrowheads="1"/>
          </p:cNvSpPr>
          <p:nvPr/>
        </p:nvSpPr>
        <p:spPr bwMode="auto">
          <a:xfrm>
            <a:off x="900113" y="2924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39973" name="Oval 5"/>
          <p:cNvSpPr>
            <a:spLocks noChangeAspect="1" noChangeArrowheads="1"/>
          </p:cNvSpPr>
          <p:nvPr/>
        </p:nvSpPr>
        <p:spPr bwMode="auto">
          <a:xfrm>
            <a:off x="900113" y="47244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39974" name="Oval 6"/>
          <p:cNvSpPr>
            <a:spLocks noChangeAspect="1" noChangeArrowheads="1"/>
          </p:cNvSpPr>
          <p:nvPr/>
        </p:nvSpPr>
        <p:spPr bwMode="auto">
          <a:xfrm>
            <a:off x="900113" y="38608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389063" y="3644900"/>
            <a:ext cx="3543300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Word equations</a:t>
            </a:r>
            <a:r>
              <a:rPr lang="en-GB" sz="2800" b="1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389063" y="4508500"/>
            <a:ext cx="4838700" cy="676275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Reactions with oxygen</a:t>
            </a: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1389063" y="1844675"/>
            <a:ext cx="6496050" cy="647700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chemeClr val="bg1"/>
                </a:solidFill>
              </a:rPr>
              <a:t>Chemical reactions everywhere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1389063" y="5373688"/>
            <a:ext cx="4191000" cy="647700"/>
          </a:xfrm>
          <a:prstGeom prst="roundRect">
            <a:avLst>
              <a:gd name="adj" fmla="val 44116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Summary activities</a:t>
            </a:r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1389063" y="2781300"/>
            <a:ext cx="4262437" cy="647700"/>
          </a:xfrm>
          <a:prstGeom prst="roundRect">
            <a:avLst>
              <a:gd name="adj" fmla="val 4358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Reactions with acid</a:t>
            </a:r>
          </a:p>
        </p:txBody>
      </p:sp>
      <p:sp>
        <p:nvSpPr>
          <p:cNvPr id="339981" name="Oval 13"/>
          <p:cNvSpPr>
            <a:spLocks noChangeAspect="1" noChangeArrowheads="1"/>
          </p:cNvSpPr>
          <p:nvPr/>
        </p:nvSpPr>
        <p:spPr bwMode="auto">
          <a:xfrm>
            <a:off x="900113" y="5589588"/>
            <a:ext cx="252412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25613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Picture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10397" r="7013" b="10397"/>
          <a:stretch>
            <a:fillRect/>
          </a:stretch>
        </p:blipFill>
        <p:spPr bwMode="auto">
          <a:xfrm>
            <a:off x="746125" y="2532063"/>
            <a:ext cx="22526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11188" y="709613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Burning has been an important source of energy since primitive man and </a:t>
            </a:r>
            <a:r>
              <a:rPr lang="en-US" sz="2400">
                <a:solidFill>
                  <a:srgbClr val="010067"/>
                </a:solidFill>
              </a:rPr>
              <a:t>is still a hugely important process today.</a:t>
            </a:r>
            <a:endParaRPr lang="en-GB" sz="2400">
              <a:solidFill>
                <a:srgbClr val="010067"/>
              </a:solidFill>
            </a:endParaRP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Using combustion</a:t>
            </a:r>
          </a:p>
        </p:txBody>
      </p:sp>
      <p:pic>
        <p:nvPicPr>
          <p:cNvPr id="402439" name="Picture 7" descr="Kettle ph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3104"/>
          <a:stretch>
            <a:fillRect/>
          </a:stretch>
        </p:blipFill>
        <p:spPr bwMode="auto">
          <a:xfrm>
            <a:off x="7183438" y="2530475"/>
            <a:ext cx="1752600" cy="167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1" name="Picture 9" descr="mini cooper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"/>
          <a:stretch>
            <a:fillRect/>
          </a:stretch>
        </p:blipFill>
        <p:spPr bwMode="auto">
          <a:xfrm>
            <a:off x="750888" y="4024313"/>
            <a:ext cx="17494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731838" y="5772150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10067"/>
                </a:solidFill>
              </a:rPr>
              <a:t>How different would life be without combustion?</a:t>
            </a:r>
          </a:p>
        </p:txBody>
      </p:sp>
      <p:pic>
        <p:nvPicPr>
          <p:cNvPr id="402443" name="Picture 11" descr="iron sto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8858" r="6239" b="6378"/>
          <a:stretch>
            <a:fillRect/>
          </a:stretch>
        </p:blipFill>
        <p:spPr bwMode="auto">
          <a:xfrm>
            <a:off x="7567613" y="4243388"/>
            <a:ext cx="13763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4" name="Picture 12" descr="oven"/>
          <p:cNvPicPr>
            <a:picLocks noGrp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1929"/>
          <a:stretch>
            <a:fillRect/>
          </a:stretch>
        </p:blipFill>
        <p:spPr bwMode="auto">
          <a:xfrm>
            <a:off x="3094038" y="2536825"/>
            <a:ext cx="1476375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5" name="Picture 13" descr="Picture15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685" r="9735" b="3722"/>
          <a:stretch>
            <a:fillRect/>
          </a:stretch>
        </p:blipFill>
        <p:spPr bwMode="auto">
          <a:xfrm>
            <a:off x="2579688" y="4414838"/>
            <a:ext cx="198278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Oval 15"/>
          <p:cNvSpPr>
            <a:spLocks noChangeAspect="1" noChangeArrowheads="1"/>
          </p:cNvSpPr>
          <p:nvPr/>
        </p:nvSpPr>
        <p:spPr bwMode="auto">
          <a:xfrm>
            <a:off x="384175" y="7937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641350" y="1628775"/>
            <a:ext cx="850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US" sz="2400">
                <a:solidFill>
                  <a:srgbClr val="010067"/>
                </a:solidFill>
              </a:rPr>
              <a:t>Burning fuel, like coal, petrol and natural gas, provides &gt; 90% of the energy needed for transport, factories and in the home.</a:t>
            </a:r>
            <a:endParaRPr lang="en-GB" sz="2400">
              <a:solidFill>
                <a:srgbClr val="010067"/>
              </a:solidFill>
            </a:endParaRPr>
          </a:p>
        </p:txBody>
      </p:sp>
      <p:pic>
        <p:nvPicPr>
          <p:cNvPr id="402451" name="Picture 19" descr="aeropla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r="5652"/>
          <a:stretch>
            <a:fillRect/>
          </a:stretch>
        </p:blipFill>
        <p:spPr bwMode="auto">
          <a:xfrm>
            <a:off x="4629150" y="4570413"/>
            <a:ext cx="28829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52" name="Picture 20" descr="7F_televisionp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2675" r="17497" b="21393"/>
          <a:stretch>
            <a:fillRect/>
          </a:stretch>
        </p:blipFill>
        <p:spPr bwMode="auto">
          <a:xfrm>
            <a:off x="4643438" y="2532063"/>
            <a:ext cx="24479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/>
      <p:bldP spid="402442" grpId="0"/>
      <p:bldP spid="402447" grpId="0" animBg="1"/>
      <p:bldP spid="4024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01013" cy="549275"/>
          </a:xfrm>
        </p:spPr>
        <p:txBody>
          <a:bodyPr/>
          <a:lstStyle/>
          <a:p>
            <a:pPr eaLnBrk="1" hangingPunct="1"/>
            <a:r>
              <a:rPr lang="en-GB" smtClean="0"/>
              <a:t>      Fire triangle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116013" y="1844675"/>
            <a:ext cx="3960812" cy="2520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 flipH="1">
            <a:off x="0" y="1844675"/>
            <a:ext cx="1116013" cy="30972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55650" y="836613"/>
            <a:ext cx="6913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4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50" name="Rectangle 14"/>
          <p:cNvSpPr>
            <a:spLocks noChangeArrowheads="1"/>
          </p:cNvSpPr>
          <p:nvPr/>
        </p:nvSpPr>
        <p:spPr bwMode="auto">
          <a:xfrm>
            <a:off x="619125" y="4921250"/>
            <a:ext cx="8353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rgbClr val="FF6600"/>
                </a:solidFill>
              </a:rPr>
              <a:t>3.</a:t>
            </a:r>
            <a:r>
              <a:rPr lang="en-US" sz="2400">
                <a:solidFill>
                  <a:srgbClr val="010067"/>
                </a:solidFill>
              </a:rPr>
              <a:t> </a:t>
            </a:r>
            <a:r>
              <a:rPr lang="en-US" sz="2400" b="1">
                <a:solidFill>
                  <a:srgbClr val="010067"/>
                </a:solidFill>
              </a:rPr>
              <a:t>Methane</a:t>
            </a:r>
            <a:r>
              <a:rPr lang="en-US" sz="2400">
                <a:solidFill>
                  <a:srgbClr val="010067"/>
                </a:solidFill>
              </a:rPr>
              <a:t> burns and forms carbon dioxide and water:</a:t>
            </a:r>
          </a:p>
        </p:txBody>
      </p:sp>
      <p:sp>
        <p:nvSpPr>
          <p:cNvPr id="37891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Equations for combustion</a:t>
            </a:r>
          </a:p>
        </p:txBody>
      </p:sp>
      <p:sp>
        <p:nvSpPr>
          <p:cNvPr id="244763" name="Oval 27"/>
          <p:cNvSpPr>
            <a:spLocks noChangeAspect="1" noChangeArrowheads="1"/>
          </p:cNvSpPr>
          <p:nvPr/>
        </p:nvSpPr>
        <p:spPr bwMode="auto">
          <a:xfrm>
            <a:off x="250825" y="7937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244809" name="Text Box 73"/>
          <p:cNvSpPr txBox="1">
            <a:spLocks noChangeArrowheads="1"/>
          </p:cNvSpPr>
          <p:nvPr/>
        </p:nvSpPr>
        <p:spPr bwMode="auto">
          <a:xfrm>
            <a:off x="647700" y="2060575"/>
            <a:ext cx="8532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2800" b="1">
                <a:solidFill>
                  <a:srgbClr val="FF6600"/>
                </a:solidFill>
              </a:rPr>
              <a:t>1.</a:t>
            </a:r>
            <a:r>
              <a:rPr lang="en-GB" sz="24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Coal</a:t>
            </a:r>
            <a:r>
              <a:rPr lang="en-GB" sz="2400">
                <a:solidFill>
                  <a:srgbClr val="010067"/>
                </a:solidFill>
              </a:rPr>
              <a:t> (made from carbon) burns and forms carbon dioxide:</a:t>
            </a:r>
          </a:p>
        </p:txBody>
      </p:sp>
      <p:sp>
        <p:nvSpPr>
          <p:cNvPr id="244810" name="Text Box 74"/>
          <p:cNvSpPr txBox="1">
            <a:spLocks noChangeArrowheads="1"/>
          </p:cNvSpPr>
          <p:nvPr/>
        </p:nvSpPr>
        <p:spPr bwMode="auto">
          <a:xfrm>
            <a:off x="644525" y="719138"/>
            <a:ext cx="8499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>
                <a:solidFill>
                  <a:srgbClr val="010067"/>
                </a:solidFill>
              </a:rPr>
              <a:t>When substance burns and react with oxygen the new substances formed are called “</a:t>
            </a:r>
            <a:r>
              <a:rPr lang="en-US" sz="2400" b="1">
                <a:solidFill>
                  <a:srgbClr val="010067"/>
                </a:solidFill>
              </a:rPr>
              <a:t>oxides</a:t>
            </a:r>
            <a:r>
              <a:rPr lang="en-US" sz="2400">
                <a:solidFill>
                  <a:srgbClr val="010067"/>
                </a:solidFill>
              </a:rPr>
              <a:t>”.</a:t>
            </a:r>
          </a:p>
          <a:p>
            <a:pPr>
              <a:spcBef>
                <a:spcPct val="0"/>
              </a:spcBef>
            </a:pPr>
            <a:r>
              <a:rPr lang="en-US" sz="800">
                <a:solidFill>
                  <a:srgbClr val="010067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010067"/>
                </a:solidFill>
              </a:rPr>
              <a:t>What are the word equations for these combustion reactions?</a:t>
            </a:r>
            <a:endParaRPr lang="en-GB" sz="2400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306513" y="2589213"/>
            <a:ext cx="5770562" cy="798512"/>
            <a:chOff x="823" y="1631"/>
            <a:chExt cx="3635" cy="503"/>
          </a:xfrm>
        </p:grpSpPr>
        <p:sp>
          <p:nvSpPr>
            <p:cNvPr id="37911" name="AutoShape 29"/>
            <p:cNvSpPr>
              <a:spLocks noChangeArrowheads="1"/>
            </p:cNvSpPr>
            <p:nvPr/>
          </p:nvSpPr>
          <p:spPr bwMode="auto">
            <a:xfrm>
              <a:off x="3481" y="1631"/>
              <a:ext cx="977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carbon dioxide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12" name="AutoShape 30"/>
            <p:cNvSpPr>
              <a:spLocks noChangeArrowheads="1"/>
            </p:cNvSpPr>
            <p:nvPr/>
          </p:nvSpPr>
          <p:spPr bwMode="auto">
            <a:xfrm>
              <a:off x="1996" y="1635"/>
              <a:ext cx="882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oxygen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13" name="AutoShape 31"/>
            <p:cNvSpPr>
              <a:spLocks noChangeAspect="1" noChangeArrowheads="1"/>
            </p:cNvSpPr>
            <p:nvPr/>
          </p:nvSpPr>
          <p:spPr bwMode="auto">
            <a:xfrm>
              <a:off x="1796" y="1823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AutoShape 33"/>
            <p:cNvSpPr>
              <a:spLocks noChangeArrowheads="1"/>
            </p:cNvSpPr>
            <p:nvPr/>
          </p:nvSpPr>
          <p:spPr bwMode="auto">
            <a:xfrm>
              <a:off x="823" y="1633"/>
              <a:ext cx="928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carbon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15" name="AutoShape 75"/>
            <p:cNvSpPr>
              <a:spLocks noChangeArrowheads="1"/>
            </p:cNvSpPr>
            <p:nvPr/>
          </p:nvSpPr>
          <p:spPr bwMode="auto">
            <a:xfrm>
              <a:off x="2933" y="1760"/>
              <a:ext cx="499" cy="264"/>
            </a:xfrm>
            <a:prstGeom prst="rightArrow">
              <a:avLst>
                <a:gd name="adj1" fmla="val 37361"/>
                <a:gd name="adj2" fmla="val 9507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4816" name="Text Box 80"/>
          <p:cNvSpPr txBox="1">
            <a:spLocks noChangeArrowheads="1"/>
          </p:cNvSpPr>
          <p:nvPr/>
        </p:nvSpPr>
        <p:spPr bwMode="auto">
          <a:xfrm>
            <a:off x="647700" y="3519488"/>
            <a:ext cx="9037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2800" b="1">
                <a:solidFill>
                  <a:srgbClr val="FF6600"/>
                </a:solidFill>
              </a:rPr>
              <a:t>2.</a:t>
            </a:r>
            <a:r>
              <a:rPr lang="en-GB" sz="24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Hydrogen</a:t>
            </a:r>
            <a:r>
              <a:rPr lang="en-GB" sz="2400">
                <a:solidFill>
                  <a:srgbClr val="010067"/>
                </a:solidFill>
              </a:rPr>
              <a:t> burns and forms dihydrogen oxide (i.e water!):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950913" y="4022725"/>
            <a:ext cx="5905500" cy="798513"/>
            <a:chOff x="599" y="2534"/>
            <a:chExt cx="3720" cy="503"/>
          </a:xfrm>
        </p:grpSpPr>
        <p:sp>
          <p:nvSpPr>
            <p:cNvPr id="37906" name="AutoShape 76"/>
            <p:cNvSpPr>
              <a:spLocks noChangeArrowheads="1"/>
            </p:cNvSpPr>
            <p:nvPr/>
          </p:nvSpPr>
          <p:spPr bwMode="auto">
            <a:xfrm>
              <a:off x="3481" y="2534"/>
              <a:ext cx="838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water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07" name="AutoShape 77"/>
            <p:cNvSpPr>
              <a:spLocks noChangeArrowheads="1"/>
            </p:cNvSpPr>
            <p:nvPr/>
          </p:nvSpPr>
          <p:spPr bwMode="auto">
            <a:xfrm>
              <a:off x="1996" y="2538"/>
              <a:ext cx="882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oxygen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08" name="AutoShape 78"/>
            <p:cNvSpPr>
              <a:spLocks noChangeAspect="1" noChangeArrowheads="1"/>
            </p:cNvSpPr>
            <p:nvPr/>
          </p:nvSpPr>
          <p:spPr bwMode="auto">
            <a:xfrm>
              <a:off x="1796" y="2726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AutoShape 79"/>
            <p:cNvSpPr>
              <a:spLocks noChangeArrowheads="1"/>
            </p:cNvSpPr>
            <p:nvPr/>
          </p:nvSpPr>
          <p:spPr bwMode="auto">
            <a:xfrm>
              <a:off x="599" y="2536"/>
              <a:ext cx="1152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hydrogen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10" name="AutoShape 81"/>
            <p:cNvSpPr>
              <a:spLocks noChangeArrowheads="1"/>
            </p:cNvSpPr>
            <p:nvPr/>
          </p:nvSpPr>
          <p:spPr bwMode="auto">
            <a:xfrm>
              <a:off x="2933" y="2663"/>
              <a:ext cx="499" cy="264"/>
            </a:xfrm>
            <a:prstGeom prst="rightArrow">
              <a:avLst>
                <a:gd name="adj1" fmla="val 37361"/>
                <a:gd name="adj2" fmla="val 9507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1203325" y="5411788"/>
            <a:ext cx="7400925" cy="792162"/>
            <a:chOff x="758" y="3409"/>
            <a:chExt cx="4662" cy="499"/>
          </a:xfrm>
        </p:grpSpPr>
        <p:sp>
          <p:nvSpPr>
            <p:cNvPr id="37899" name="AutoShape 42"/>
            <p:cNvSpPr>
              <a:spLocks noChangeArrowheads="1"/>
            </p:cNvSpPr>
            <p:nvPr/>
          </p:nvSpPr>
          <p:spPr bwMode="auto">
            <a:xfrm>
              <a:off x="3465" y="3409"/>
              <a:ext cx="977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>
                <a:lnSpc>
                  <a:spcPct val="9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carbon dioxide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00" name="AutoShape 43"/>
            <p:cNvSpPr>
              <a:spLocks noChangeArrowheads="1"/>
            </p:cNvSpPr>
            <p:nvPr/>
          </p:nvSpPr>
          <p:spPr bwMode="auto">
            <a:xfrm>
              <a:off x="2018" y="3409"/>
              <a:ext cx="857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oxygen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01" name="AutoShape 44"/>
            <p:cNvSpPr>
              <a:spLocks noChangeAspect="1" noChangeArrowheads="1"/>
            </p:cNvSpPr>
            <p:nvPr/>
          </p:nvSpPr>
          <p:spPr bwMode="auto">
            <a:xfrm>
              <a:off x="1807" y="3591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AutoShape 46"/>
            <p:cNvSpPr>
              <a:spLocks noChangeArrowheads="1"/>
            </p:cNvSpPr>
            <p:nvPr/>
          </p:nvSpPr>
          <p:spPr bwMode="auto">
            <a:xfrm>
              <a:off x="758" y="3409"/>
              <a:ext cx="997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methane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03" name="AutoShape 59"/>
            <p:cNvSpPr>
              <a:spLocks noChangeAspect="1" noChangeArrowheads="1"/>
            </p:cNvSpPr>
            <p:nvPr/>
          </p:nvSpPr>
          <p:spPr bwMode="auto">
            <a:xfrm>
              <a:off x="4474" y="3591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69"/>
            <p:cNvSpPr>
              <a:spLocks noChangeArrowheads="1"/>
            </p:cNvSpPr>
            <p:nvPr/>
          </p:nvSpPr>
          <p:spPr bwMode="auto">
            <a:xfrm>
              <a:off x="4649" y="3409"/>
              <a:ext cx="771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water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7905" name="AutoShape 82"/>
            <p:cNvSpPr>
              <a:spLocks noChangeArrowheads="1"/>
            </p:cNvSpPr>
            <p:nvPr/>
          </p:nvSpPr>
          <p:spPr bwMode="auto">
            <a:xfrm>
              <a:off x="2925" y="3529"/>
              <a:ext cx="499" cy="264"/>
            </a:xfrm>
            <a:prstGeom prst="rightArrow">
              <a:avLst>
                <a:gd name="adj1" fmla="val 37361"/>
                <a:gd name="adj2" fmla="val 9507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4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0" grpId="0"/>
      <p:bldP spid="244763" grpId="0" animBg="1"/>
      <p:bldP spid="244809" grpId="0"/>
      <p:bldP spid="2448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Combustion of methane</a:t>
            </a:r>
          </a:p>
        </p:txBody>
      </p:sp>
      <p:sp>
        <p:nvSpPr>
          <p:cNvPr id="246802" name="Oval 18"/>
          <p:cNvSpPr>
            <a:spLocks noChangeAspect="1" noChangeArrowheads="1"/>
          </p:cNvSpPr>
          <p:nvPr/>
        </p:nvSpPr>
        <p:spPr bwMode="auto">
          <a:xfrm>
            <a:off x="323850" y="765175"/>
            <a:ext cx="27146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8916" name="Text Box 21"/>
          <p:cNvSpPr txBox="1">
            <a:spLocks noChangeArrowheads="1"/>
          </p:cNvSpPr>
          <p:nvPr/>
        </p:nvSpPr>
        <p:spPr bwMode="auto">
          <a:xfrm>
            <a:off x="611188" y="692150"/>
            <a:ext cx="806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The natural gas, </a:t>
            </a:r>
            <a:r>
              <a:rPr lang="en-GB" sz="2400" b="1">
                <a:solidFill>
                  <a:srgbClr val="010067"/>
                </a:solidFill>
              </a:rPr>
              <a:t>methane</a:t>
            </a:r>
            <a:r>
              <a:rPr lang="en-GB" sz="2400">
                <a:solidFill>
                  <a:srgbClr val="010067"/>
                </a:solidFill>
              </a:rPr>
              <a:t>, is often burnt for cooking. Methane is made up of carbon and hydrogen.</a:t>
            </a:r>
          </a:p>
        </p:txBody>
      </p:sp>
      <p:sp>
        <p:nvSpPr>
          <p:cNvPr id="38917" name="Text Box 23"/>
          <p:cNvSpPr txBox="1">
            <a:spLocks noChangeArrowheads="1"/>
          </p:cNvSpPr>
          <p:nvPr/>
        </p:nvSpPr>
        <p:spPr bwMode="auto">
          <a:xfrm>
            <a:off x="617538" y="1630363"/>
            <a:ext cx="597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US" sz="2400">
                <a:solidFill>
                  <a:srgbClr val="010067"/>
                </a:solidFill>
              </a:rPr>
              <a:t>What gas does methane react with when it burns?</a:t>
            </a:r>
            <a:endParaRPr lang="en-GB" sz="2400"/>
          </a:p>
        </p:txBody>
      </p:sp>
      <p:sp>
        <p:nvSpPr>
          <p:cNvPr id="246811" name="WordArt 27"/>
          <p:cNvSpPr>
            <a:spLocks noChangeArrowheads="1" noChangeShapeType="1" noTextEdit="1"/>
          </p:cNvSpPr>
          <p:nvPr/>
        </p:nvSpPr>
        <p:spPr bwMode="auto">
          <a:xfrm>
            <a:off x="7078663" y="1763713"/>
            <a:ext cx="1485900" cy="785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oxygen</a:t>
            </a:r>
          </a:p>
        </p:txBody>
      </p:sp>
      <p:sp>
        <p:nvSpPr>
          <p:cNvPr id="38919" name="Text Box 30"/>
          <p:cNvSpPr txBox="1">
            <a:spLocks noChangeArrowheads="1"/>
          </p:cNvSpPr>
          <p:nvPr/>
        </p:nvSpPr>
        <p:spPr bwMode="auto">
          <a:xfrm>
            <a:off x="1187450" y="2781300"/>
            <a:ext cx="6697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endParaRPr lang="en-US"/>
          </a:p>
        </p:txBody>
      </p:sp>
      <p:sp>
        <p:nvSpPr>
          <p:cNvPr id="38920" name="Text Box 34"/>
          <p:cNvSpPr txBox="1">
            <a:spLocks noChangeArrowheads="1"/>
          </p:cNvSpPr>
          <p:nvPr/>
        </p:nvSpPr>
        <p:spPr bwMode="auto">
          <a:xfrm>
            <a:off x="617538" y="2678113"/>
            <a:ext cx="6402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US" sz="2400">
                <a:solidFill>
                  <a:srgbClr val="010067"/>
                </a:solidFill>
              </a:rPr>
              <a:t>What substance will the carbon in methane change into when it burns in oxygen?</a:t>
            </a:r>
          </a:p>
        </p:txBody>
      </p:sp>
      <p:sp>
        <p:nvSpPr>
          <p:cNvPr id="246819" name="WordArt 35"/>
          <p:cNvSpPr>
            <a:spLocks noChangeAspect="1" noChangeArrowheads="1" noChangeShapeType="1" noTextEdit="1"/>
          </p:cNvSpPr>
          <p:nvPr/>
        </p:nvSpPr>
        <p:spPr bwMode="auto">
          <a:xfrm>
            <a:off x="6886575" y="2708275"/>
            <a:ext cx="2176463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carbon dioxide</a:t>
            </a:r>
          </a:p>
        </p:txBody>
      </p:sp>
      <p:sp>
        <p:nvSpPr>
          <p:cNvPr id="38922" name="Text Box 36"/>
          <p:cNvSpPr txBox="1">
            <a:spLocks noChangeArrowheads="1"/>
          </p:cNvSpPr>
          <p:nvPr/>
        </p:nvSpPr>
        <p:spPr bwMode="auto">
          <a:xfrm>
            <a:off x="617538" y="3716338"/>
            <a:ext cx="6691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US" sz="2400">
                <a:solidFill>
                  <a:srgbClr val="010067"/>
                </a:solidFill>
              </a:rPr>
              <a:t>What substance will the hydrogen in methane change into when it burns in oxygen?</a:t>
            </a:r>
            <a:endParaRPr lang="en-GB" sz="2400">
              <a:solidFill>
                <a:srgbClr val="010067"/>
              </a:solidFill>
            </a:endParaRPr>
          </a:p>
        </p:txBody>
      </p:sp>
      <p:sp>
        <p:nvSpPr>
          <p:cNvPr id="246823" name="WordArt 39"/>
          <p:cNvSpPr>
            <a:spLocks noChangeArrowheads="1" noChangeShapeType="1" noTextEdit="1"/>
          </p:cNvSpPr>
          <p:nvPr/>
        </p:nvSpPr>
        <p:spPr bwMode="auto">
          <a:xfrm>
            <a:off x="7250113" y="3757613"/>
            <a:ext cx="1304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water</a:t>
            </a:r>
          </a:p>
        </p:txBody>
      </p:sp>
      <p:sp>
        <p:nvSpPr>
          <p:cNvPr id="38924" name="Text Box 40"/>
          <p:cNvSpPr txBox="1">
            <a:spLocks noChangeArrowheads="1"/>
          </p:cNvSpPr>
          <p:nvPr/>
        </p:nvSpPr>
        <p:spPr bwMode="auto">
          <a:xfrm>
            <a:off x="617538" y="473075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GB" sz="2400">
                <a:solidFill>
                  <a:srgbClr val="010067"/>
                </a:solidFill>
              </a:rPr>
              <a:t>What is the word equation for the combustion of methane?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974725" y="5287963"/>
            <a:ext cx="7704138" cy="792162"/>
            <a:chOff x="614" y="3331"/>
            <a:chExt cx="4853" cy="499"/>
          </a:xfrm>
        </p:grpSpPr>
        <p:sp>
          <p:nvSpPr>
            <p:cNvPr id="38926" name="AutoShape 41"/>
            <p:cNvSpPr>
              <a:spLocks noChangeArrowheads="1"/>
            </p:cNvSpPr>
            <p:nvPr/>
          </p:nvSpPr>
          <p:spPr bwMode="auto">
            <a:xfrm>
              <a:off x="3472" y="3331"/>
              <a:ext cx="998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carbon dioxide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8927" name="AutoShape 42"/>
            <p:cNvSpPr>
              <a:spLocks noChangeArrowheads="1"/>
            </p:cNvSpPr>
            <p:nvPr/>
          </p:nvSpPr>
          <p:spPr bwMode="auto">
            <a:xfrm>
              <a:off x="1890" y="3331"/>
              <a:ext cx="998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oxygen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8928" name="AutoShape 43"/>
            <p:cNvSpPr>
              <a:spLocks noChangeAspect="1" noChangeArrowheads="1"/>
            </p:cNvSpPr>
            <p:nvPr/>
          </p:nvSpPr>
          <p:spPr bwMode="auto">
            <a:xfrm>
              <a:off x="1748" y="3513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AutoShape 44"/>
            <p:cNvSpPr>
              <a:spLocks noChangeArrowheads="1"/>
            </p:cNvSpPr>
            <p:nvPr/>
          </p:nvSpPr>
          <p:spPr bwMode="auto">
            <a:xfrm>
              <a:off x="2945" y="3454"/>
              <a:ext cx="499" cy="264"/>
            </a:xfrm>
            <a:prstGeom prst="rightArrow">
              <a:avLst>
                <a:gd name="adj1" fmla="val 37361"/>
                <a:gd name="adj2" fmla="val 9507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AutoShape 45"/>
            <p:cNvSpPr>
              <a:spLocks noChangeArrowheads="1"/>
            </p:cNvSpPr>
            <p:nvPr/>
          </p:nvSpPr>
          <p:spPr bwMode="auto">
            <a:xfrm>
              <a:off x="614" y="3331"/>
              <a:ext cx="1111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methane</a:t>
              </a:r>
              <a:endParaRPr lang="en-GB">
                <a:solidFill>
                  <a:srgbClr val="010067"/>
                </a:solidFill>
              </a:endParaRPr>
            </a:p>
          </p:txBody>
        </p:sp>
        <p:sp>
          <p:nvSpPr>
            <p:cNvPr id="38931" name="AutoShape 46"/>
            <p:cNvSpPr>
              <a:spLocks noChangeAspect="1" noChangeArrowheads="1"/>
            </p:cNvSpPr>
            <p:nvPr/>
          </p:nvSpPr>
          <p:spPr bwMode="auto">
            <a:xfrm>
              <a:off x="4494" y="3513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AutoShape 47"/>
            <p:cNvSpPr>
              <a:spLocks noChangeArrowheads="1"/>
            </p:cNvSpPr>
            <p:nvPr/>
          </p:nvSpPr>
          <p:spPr bwMode="auto">
            <a:xfrm>
              <a:off x="4651" y="3331"/>
              <a:ext cx="816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GB" sz="2800" b="1">
                  <a:solidFill>
                    <a:srgbClr val="010067"/>
                  </a:solidFill>
                </a:rPr>
                <a:t>water</a:t>
              </a:r>
              <a:endParaRPr lang="en-GB">
                <a:solidFill>
                  <a:srgbClr val="01006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1" grpId="0" animBg="1"/>
      <p:bldP spid="246819" grpId="0" animBg="1"/>
      <p:bldP spid="2468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Candle burning in bell jar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8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971550" y="836613"/>
            <a:ext cx="7056438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</a:pPr>
            <a:r>
              <a:rPr lang="en-GB" sz="3600" b="1">
                <a:solidFill>
                  <a:schemeClr val="bg1"/>
                </a:solidFill>
              </a:rPr>
              <a:t>7F Simple Chemical Reactions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346115" name="Oval 3"/>
          <p:cNvSpPr>
            <a:spLocks noChangeAspect="1" noChangeArrowheads="1"/>
          </p:cNvSpPr>
          <p:nvPr/>
        </p:nvSpPr>
        <p:spPr bwMode="auto">
          <a:xfrm>
            <a:off x="908050" y="20621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6116" name="Oval 4"/>
          <p:cNvSpPr>
            <a:spLocks noChangeAspect="1" noChangeArrowheads="1"/>
          </p:cNvSpPr>
          <p:nvPr/>
        </p:nvSpPr>
        <p:spPr bwMode="auto">
          <a:xfrm>
            <a:off x="900113" y="2924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6117" name="Oval 5"/>
          <p:cNvSpPr>
            <a:spLocks noChangeAspect="1" noChangeArrowheads="1"/>
          </p:cNvSpPr>
          <p:nvPr/>
        </p:nvSpPr>
        <p:spPr bwMode="auto">
          <a:xfrm>
            <a:off x="900113" y="47244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6118" name="Oval 6"/>
          <p:cNvSpPr>
            <a:spLocks noChangeAspect="1" noChangeArrowheads="1"/>
          </p:cNvSpPr>
          <p:nvPr/>
        </p:nvSpPr>
        <p:spPr bwMode="auto">
          <a:xfrm>
            <a:off x="900113" y="38608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1389063" y="3644900"/>
            <a:ext cx="3254375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Acid reactions</a:t>
            </a:r>
            <a:r>
              <a:rPr lang="en-GB" sz="2800" b="1">
                <a:solidFill>
                  <a:srgbClr val="010066"/>
                </a:solidFill>
              </a:rPr>
              <a:t>  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1389063" y="4508500"/>
            <a:ext cx="4911725" cy="676275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Reactions with oxygen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362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sz="2800" b="1">
                <a:solidFill>
                  <a:srgbClr val="FF6600"/>
                </a:solidFill>
              </a:rPr>
              <a:t>      Contents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389063" y="1844675"/>
            <a:ext cx="6496050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Chemical reactions everywhere</a:t>
            </a:r>
            <a:endParaRPr lang="en-GB" sz="3200">
              <a:solidFill>
                <a:srgbClr val="010066"/>
              </a:solidFill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389063" y="5373688"/>
            <a:ext cx="4191000" cy="647700"/>
          </a:xfrm>
          <a:prstGeom prst="roundRect">
            <a:avLst>
              <a:gd name="adj" fmla="val 44116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chemeClr val="bg1"/>
                </a:solidFill>
              </a:rPr>
              <a:t>Summary activities</a:t>
            </a:r>
          </a:p>
        </p:txBody>
      </p:sp>
      <p:sp>
        <p:nvSpPr>
          <p:cNvPr id="346125" name="Oval 13"/>
          <p:cNvSpPr>
            <a:spLocks noChangeAspect="1" noChangeArrowheads="1"/>
          </p:cNvSpPr>
          <p:nvPr/>
        </p:nvSpPr>
        <p:spPr bwMode="auto">
          <a:xfrm>
            <a:off x="900113" y="5589588"/>
            <a:ext cx="252412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9949" name="AutoShape 14"/>
          <p:cNvSpPr>
            <a:spLocks noChangeArrowheads="1"/>
          </p:cNvSpPr>
          <p:nvPr/>
        </p:nvSpPr>
        <p:spPr bwMode="auto">
          <a:xfrm>
            <a:off x="1389063" y="2781300"/>
            <a:ext cx="4262437" cy="647700"/>
          </a:xfrm>
          <a:prstGeom prst="roundRect">
            <a:avLst>
              <a:gd name="adj" fmla="val 4358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Reactions with acid</a:t>
            </a:r>
          </a:p>
        </p:txBody>
      </p:sp>
      <p:sp>
        <p:nvSpPr>
          <p:cNvPr id="3995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Glossary</a:t>
            </a:r>
          </a:p>
        </p:txBody>
      </p:sp>
      <p:grpSp>
        <p:nvGrpSpPr>
          <p:cNvPr id="40963" name="Group 9"/>
          <p:cNvGrpSpPr>
            <a:grpSpLocks/>
          </p:cNvGrpSpPr>
          <p:nvPr/>
        </p:nvGrpSpPr>
        <p:grpSpPr bwMode="auto">
          <a:xfrm>
            <a:off x="285750" y="696913"/>
            <a:ext cx="8712200" cy="5411787"/>
            <a:chOff x="180" y="439"/>
            <a:chExt cx="5488" cy="3409"/>
          </a:xfrm>
        </p:grpSpPr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180" y="439"/>
              <a:ext cx="5488" cy="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1950" indent="-36195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1pPr>
              <a:lvl2pPr marL="742950" indent="-28575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2pPr>
              <a:lvl3pPr marL="1143000" indent="-22860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3pPr>
              <a:lvl4pPr marL="1600200" indent="-22860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4pPr>
              <a:lvl5pPr marL="2057400" indent="-22860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carbon dioxide – </a:t>
              </a:r>
              <a:r>
                <a:rPr lang="en-GB" sz="2400">
                  <a:solidFill>
                    <a:srgbClr val="010066"/>
                  </a:solidFill>
                </a:rPr>
                <a:t>A gas that turns limewater cloudy.</a:t>
              </a:r>
              <a:endParaRPr lang="en-GB" sz="2800" b="1">
                <a:solidFill>
                  <a:srgbClr val="FF6600"/>
                </a:solidFill>
              </a:endParaRPr>
            </a:p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chemical reaction –</a:t>
              </a:r>
              <a:r>
                <a:rPr lang="en-GB" sz="2400" b="1">
                  <a:solidFill>
                    <a:srgbClr val="FF6600"/>
                  </a:solidFill>
                </a:rPr>
                <a:t> </a:t>
              </a:r>
              <a:r>
                <a:rPr lang="en-GB" sz="2400">
                  <a:solidFill>
                    <a:srgbClr val="010066"/>
                  </a:solidFill>
                </a:rPr>
                <a:t>A change in which new substances are made and cannot easily be reversed.</a:t>
              </a:r>
              <a:endParaRPr lang="en-GB" sz="2400" b="1">
                <a:solidFill>
                  <a:srgbClr val="FF6600"/>
                </a:solidFill>
              </a:endParaRPr>
            </a:p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combustion</a:t>
              </a:r>
              <a:r>
                <a:rPr lang="en-GB" sz="2800" b="1">
                  <a:solidFill>
                    <a:srgbClr val="FF0000"/>
                  </a:solidFill>
                </a:rPr>
                <a:t> </a:t>
              </a:r>
              <a:r>
                <a:rPr lang="en-GB" sz="2800" b="1">
                  <a:solidFill>
                    <a:srgbClr val="FF6600"/>
                  </a:solidFill>
                </a:rPr>
                <a:t>–</a:t>
              </a:r>
              <a:r>
                <a:rPr lang="en-GB" sz="2400">
                  <a:solidFill>
                    <a:srgbClr val="FF0000"/>
                  </a:solidFill>
                </a:rPr>
                <a:t> </a:t>
              </a:r>
              <a:r>
                <a:rPr lang="en-GB" sz="2400">
                  <a:solidFill>
                    <a:srgbClr val="010066"/>
                  </a:solidFill>
                </a:rPr>
                <a:t>The scientific word for burning which is the reaction of a substance with oxygen.</a:t>
              </a:r>
            </a:p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fuel</a:t>
              </a:r>
              <a:r>
                <a:rPr lang="en-GB" sz="2800">
                  <a:solidFill>
                    <a:srgbClr val="FF6600"/>
                  </a:solidFill>
                </a:rPr>
                <a:t> </a:t>
              </a:r>
              <a:r>
                <a:rPr lang="en-GB" sz="2800" b="1">
                  <a:solidFill>
                    <a:srgbClr val="FF6600"/>
                  </a:solidFill>
                </a:rPr>
                <a:t>–</a:t>
              </a:r>
              <a:r>
                <a:rPr lang="en-GB" sz="2400">
                  <a:solidFill>
                    <a:srgbClr val="010066"/>
                  </a:solidFill>
                </a:rPr>
                <a:t> A material that burns and generates useable energy.</a:t>
              </a:r>
            </a:p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hydrogen – </a:t>
              </a:r>
              <a:r>
                <a:rPr lang="en-GB" sz="2400">
                  <a:solidFill>
                    <a:srgbClr val="010066"/>
                  </a:solidFill>
                </a:rPr>
                <a:t>A gas that makes a lighted splint produce a ’squeaky pop’.</a:t>
              </a:r>
              <a:endParaRPr lang="en-GB" sz="2400" b="1">
                <a:solidFill>
                  <a:srgbClr val="010066"/>
                </a:solidFill>
              </a:endParaRPr>
            </a:p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products –</a:t>
              </a:r>
              <a:r>
                <a:rPr lang="en-GB" sz="2400">
                  <a:solidFill>
                    <a:srgbClr val="FF0000"/>
                  </a:solidFill>
                </a:rPr>
                <a:t> </a:t>
              </a:r>
              <a:r>
                <a:rPr lang="en-GB" sz="2400">
                  <a:solidFill>
                    <a:srgbClr val="000099"/>
                  </a:solidFill>
                </a:rPr>
                <a:t>T</a:t>
              </a:r>
              <a:r>
                <a:rPr lang="en-GB" sz="2400">
                  <a:solidFill>
                    <a:srgbClr val="010066"/>
                  </a:solidFill>
                </a:rPr>
                <a:t>he new substances produced in a chemical reaction and shown on the left of a word equation.</a:t>
              </a:r>
            </a:p>
            <a:p>
              <a:pPr>
                <a:lnSpc>
                  <a:spcPct val="85000"/>
                </a:lnSpc>
                <a:spcBef>
                  <a:spcPct val="30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reactants –</a:t>
              </a:r>
              <a:r>
                <a:rPr lang="en-GB" sz="2400">
                  <a:solidFill>
                    <a:srgbClr val="010066"/>
                  </a:solidFill>
                </a:rPr>
                <a:t> The starting substances used in a chemical reaction and shown on the right of a word equation.</a:t>
              </a:r>
            </a:p>
          </p:txBody>
        </p:sp>
        <p:sp>
          <p:nvSpPr>
            <p:cNvPr id="40965" name="Text Box 8"/>
            <p:cNvSpPr txBox="1">
              <a:spLocks noChangeArrowheads="1"/>
            </p:cNvSpPr>
            <p:nvPr/>
          </p:nvSpPr>
          <p:spPr bwMode="auto">
            <a:xfrm>
              <a:off x="180" y="3590"/>
              <a:ext cx="54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marL="361950" indent="-36195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1pPr>
              <a:lvl2pPr marL="742950" indent="-28575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2pPr>
              <a:lvl3pPr marL="1143000" indent="-22860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3pPr>
              <a:lvl4pPr marL="1600200" indent="-22860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4pPr>
              <a:lvl5pPr marL="2057400" indent="-228600"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FFFF"/>
                  </a:solidFill>
                  <a:latin typeface="Arial" pitchFamily="34" charset="0"/>
                  <a:cs typeface="Arial" pitchFamily="34" charset="0"/>
                  <a:sym typeface="Monotype Sorts" pitchFamily="2" charset="2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5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FF6600"/>
                  </a:solidFill>
                </a:rPr>
                <a:t>word equation –</a:t>
              </a:r>
              <a:r>
                <a:rPr lang="en-GB" sz="2400">
                  <a:solidFill>
                    <a:srgbClr val="FF0000"/>
                  </a:solidFill>
                </a:rPr>
                <a:t> </a:t>
              </a:r>
              <a:r>
                <a:rPr lang="en-GB" sz="2400">
                  <a:solidFill>
                    <a:srgbClr val="010066"/>
                  </a:solidFill>
                </a:rPr>
                <a:t>A summary of a chemical reaction.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Physical and chemical changes</a:t>
            </a:r>
          </a:p>
        </p:txBody>
      </p:sp>
      <p:sp>
        <p:nvSpPr>
          <p:cNvPr id="385033" name="Oval 9"/>
          <p:cNvSpPr>
            <a:spLocks noChangeAspect="1" noChangeArrowheads="1"/>
          </p:cNvSpPr>
          <p:nvPr/>
        </p:nvSpPr>
        <p:spPr bwMode="auto">
          <a:xfrm>
            <a:off x="323850" y="76517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47700" y="687388"/>
            <a:ext cx="853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How many physical and chemical changes can you spot?</a:t>
            </a:r>
          </a:p>
        </p:txBody>
      </p:sp>
      <p:pic>
        <p:nvPicPr>
          <p:cNvPr id="385035" name="Picture 11" descr="7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3163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3" grpId="0" animBg="1"/>
      <p:bldP spid="385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What is a chemical reaction?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2060575"/>
            <a:ext cx="1944688" cy="1655763"/>
            <a:chOff x="612" y="1661"/>
            <a:chExt cx="1225" cy="1043"/>
          </a:xfrm>
        </p:grpSpPr>
        <p:pic>
          <p:nvPicPr>
            <p:cNvPr id="1046" name="Picture 6" descr="egg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61"/>
              <a:ext cx="908" cy="69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7" name="AutoShape 7"/>
            <p:cNvSpPr>
              <a:spLocks noChangeArrowheads="1"/>
            </p:cNvSpPr>
            <p:nvPr/>
          </p:nvSpPr>
          <p:spPr bwMode="auto">
            <a:xfrm>
              <a:off x="612" y="2386"/>
              <a:ext cx="1225" cy="3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400" b="1">
                  <a:solidFill>
                    <a:srgbClr val="010067"/>
                  </a:solidFill>
                </a:rPr>
                <a:t>cooking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35375" y="2063750"/>
            <a:ext cx="1944688" cy="1654175"/>
            <a:chOff x="2290" y="1663"/>
            <a:chExt cx="1225" cy="1042"/>
          </a:xfrm>
        </p:grpSpPr>
        <p:graphicFrame>
          <p:nvGraphicFramePr>
            <p:cNvPr id="1030" name="Object 9"/>
            <p:cNvGraphicFramePr>
              <a:graphicFrameLocks noChangeAspect="1"/>
            </p:cNvGraphicFramePr>
            <p:nvPr/>
          </p:nvGraphicFramePr>
          <p:xfrm>
            <a:off x="2426" y="1663"/>
            <a:ext cx="899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Picture Publisher Image" r:id="rId5" imgW="1886040" imgH="1409760" progId="PictPub.Image.7">
                    <p:embed/>
                  </p:oleObj>
                </mc:Choice>
                <mc:Fallback>
                  <p:oleObj name="Picture Publisher Image" r:id="rId5" imgW="1886040" imgH="1409760" progId="PictPub.Image.7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663"/>
                          <a:ext cx="899" cy="67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AutoShape 10"/>
            <p:cNvSpPr>
              <a:spLocks noChangeArrowheads="1"/>
            </p:cNvSpPr>
            <p:nvPr/>
          </p:nvSpPr>
          <p:spPr bwMode="auto">
            <a:xfrm>
              <a:off x="2290" y="2387"/>
              <a:ext cx="1225" cy="3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400" b="1">
                  <a:solidFill>
                    <a:srgbClr val="010067"/>
                  </a:solidFill>
                </a:rPr>
                <a:t>rusting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27763" y="2081213"/>
            <a:ext cx="1944687" cy="1636712"/>
            <a:chOff x="3923" y="1674"/>
            <a:chExt cx="1225" cy="1031"/>
          </a:xfrm>
        </p:grpSpPr>
        <p:graphicFrame>
          <p:nvGraphicFramePr>
            <p:cNvPr id="1029" name="Object 12"/>
            <p:cNvGraphicFramePr>
              <a:graphicFrameLocks noChangeAspect="1"/>
            </p:cNvGraphicFramePr>
            <p:nvPr/>
          </p:nvGraphicFramePr>
          <p:xfrm>
            <a:off x="4108" y="1674"/>
            <a:ext cx="899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Picture Publisher Image" r:id="rId7" imgW="1886213" imgH="990738" progId="PictPub.Image.7">
                    <p:embed/>
                  </p:oleObj>
                </mc:Choice>
                <mc:Fallback>
                  <p:oleObj name="Picture Publisher Image" r:id="rId7" imgW="1886213" imgH="990738" progId="PictPub.Image.7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8" y="1674"/>
                          <a:ext cx="899" cy="65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" name="AutoShape 13"/>
            <p:cNvSpPr>
              <a:spLocks noChangeArrowheads="1"/>
            </p:cNvSpPr>
            <p:nvPr/>
          </p:nvSpPr>
          <p:spPr bwMode="auto">
            <a:xfrm>
              <a:off x="3923" y="2387"/>
              <a:ext cx="1225" cy="3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400" b="1">
                  <a:solidFill>
                    <a:srgbClr val="010067"/>
                  </a:solidFill>
                </a:rPr>
                <a:t>sticking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71550" y="4152900"/>
            <a:ext cx="1944688" cy="1581150"/>
            <a:chOff x="612" y="2979"/>
            <a:chExt cx="1225" cy="996"/>
          </a:xfrm>
        </p:grpSpPr>
        <p:graphicFrame>
          <p:nvGraphicFramePr>
            <p:cNvPr id="1028" name="Object 15"/>
            <p:cNvGraphicFramePr>
              <a:graphicFrameLocks noChangeAspect="1"/>
            </p:cNvGraphicFramePr>
            <p:nvPr/>
          </p:nvGraphicFramePr>
          <p:xfrm>
            <a:off x="748" y="2979"/>
            <a:ext cx="907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Picture Publisher Image" r:id="rId9" imgW="1609524" imgH="1209524" progId="PictPub.Image.7">
                    <p:embed/>
                  </p:oleObj>
                </mc:Choice>
                <mc:Fallback>
                  <p:oleObj name="Picture Publisher Image" r:id="rId9" imgW="1609524" imgH="1209524" progId="PictPub.Image.7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979"/>
                          <a:ext cx="907" cy="64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AutoShape 16"/>
            <p:cNvSpPr>
              <a:spLocks noChangeArrowheads="1"/>
            </p:cNvSpPr>
            <p:nvPr/>
          </p:nvSpPr>
          <p:spPr bwMode="auto">
            <a:xfrm>
              <a:off x="612" y="3657"/>
              <a:ext cx="1225" cy="3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400" b="1">
                  <a:solidFill>
                    <a:srgbClr val="010067"/>
                  </a:solidFill>
                </a:rPr>
                <a:t>burning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419475" y="4230688"/>
            <a:ext cx="2376488" cy="1501775"/>
            <a:chOff x="2154" y="3028"/>
            <a:chExt cx="1497" cy="946"/>
          </a:xfrm>
        </p:grpSpPr>
        <p:graphicFrame>
          <p:nvGraphicFramePr>
            <p:cNvPr id="1027" name="Object 18"/>
            <p:cNvGraphicFramePr>
              <a:graphicFrameLocks noChangeAspect="1"/>
            </p:cNvGraphicFramePr>
            <p:nvPr/>
          </p:nvGraphicFramePr>
          <p:xfrm>
            <a:off x="2447" y="3028"/>
            <a:ext cx="90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Picture Publisher Image" r:id="rId11" imgW="1886040" imgH="1104840" progId="PictPub.Image.7">
                    <p:embed/>
                  </p:oleObj>
                </mc:Choice>
                <mc:Fallback>
                  <p:oleObj name="Picture Publisher Image" r:id="rId11" imgW="1886040" imgH="1104840" progId="PictPub.Image.7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3028"/>
                          <a:ext cx="900" cy="59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2" name="AutoShape 19"/>
            <p:cNvSpPr>
              <a:spLocks noChangeArrowheads="1"/>
            </p:cNvSpPr>
            <p:nvPr/>
          </p:nvSpPr>
          <p:spPr bwMode="auto">
            <a:xfrm>
              <a:off x="2154" y="3657"/>
              <a:ext cx="1497" cy="3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400" b="1">
                  <a:solidFill>
                    <a:srgbClr val="010067"/>
                  </a:solidFill>
                </a:rPr>
                <a:t>making metals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299200" y="4114800"/>
            <a:ext cx="1944688" cy="1617663"/>
            <a:chOff x="3968" y="2955"/>
            <a:chExt cx="1225" cy="1019"/>
          </a:xfrm>
        </p:grpSpPr>
        <p:graphicFrame>
          <p:nvGraphicFramePr>
            <p:cNvPr id="1026" name="Object 21"/>
            <p:cNvGraphicFramePr>
              <a:graphicFrameLocks noChangeAspect="1"/>
            </p:cNvGraphicFramePr>
            <p:nvPr/>
          </p:nvGraphicFramePr>
          <p:xfrm>
            <a:off x="4102" y="2955"/>
            <a:ext cx="899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Picture Publisher Image" r:id="rId13" imgW="1886040" imgH="1409760" progId="PictPub.Image.7">
                    <p:embed/>
                  </p:oleObj>
                </mc:Choice>
                <mc:Fallback>
                  <p:oleObj name="Picture Publisher Image" r:id="rId13" imgW="1886040" imgH="1409760" progId="PictPub.Image.7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2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2" y="2955"/>
                          <a:ext cx="899" cy="67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AutoShape 22"/>
            <p:cNvSpPr>
              <a:spLocks noChangeArrowheads="1"/>
            </p:cNvSpPr>
            <p:nvPr/>
          </p:nvSpPr>
          <p:spPr bwMode="auto">
            <a:xfrm>
              <a:off x="3968" y="3656"/>
              <a:ext cx="1225" cy="3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400" b="1">
                  <a:solidFill>
                    <a:srgbClr val="010067"/>
                  </a:solidFill>
                </a:rPr>
                <a:t>living!</a:t>
              </a:r>
            </a:p>
          </p:txBody>
        </p:sp>
      </p:grp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684213" y="594995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Can you think of any other chemical reactions?</a:t>
            </a:r>
          </a:p>
        </p:txBody>
      </p:sp>
      <p:sp>
        <p:nvSpPr>
          <p:cNvPr id="358424" name="Oval 24"/>
          <p:cNvSpPr>
            <a:spLocks noChangeAspect="1" noChangeArrowheads="1"/>
          </p:cNvSpPr>
          <p:nvPr/>
        </p:nvSpPr>
        <p:spPr bwMode="auto">
          <a:xfrm>
            <a:off x="395288" y="765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58426" name="Text Box 26"/>
          <p:cNvSpPr txBox="1">
            <a:spLocks noChangeArrowheads="1"/>
          </p:cNvSpPr>
          <p:nvPr/>
        </p:nvSpPr>
        <p:spPr bwMode="auto">
          <a:xfrm>
            <a:off x="684213" y="692150"/>
            <a:ext cx="84597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2400">
                <a:solidFill>
                  <a:srgbClr val="010067"/>
                </a:solidFill>
              </a:rPr>
              <a:t>Chemical reactions do not only happen in the laboratory. </a:t>
            </a:r>
          </a:p>
          <a:p>
            <a:pPr>
              <a:spcBef>
                <a:spcPct val="30000"/>
              </a:spcBef>
            </a:pPr>
            <a:r>
              <a:rPr lang="en-US" sz="2400">
                <a:solidFill>
                  <a:srgbClr val="010067"/>
                </a:solidFill>
              </a:rPr>
              <a:t>Chemical reactions happen </a:t>
            </a:r>
            <a:r>
              <a:rPr lang="en-US" sz="2400" b="1">
                <a:solidFill>
                  <a:srgbClr val="010067"/>
                </a:solidFill>
              </a:rPr>
              <a:t>anywhere</a:t>
            </a:r>
            <a:r>
              <a:rPr lang="en-US" sz="2400">
                <a:solidFill>
                  <a:srgbClr val="010067"/>
                </a:solidFill>
              </a:rPr>
              <a:t> that </a:t>
            </a:r>
            <a:r>
              <a:rPr lang="en-US" sz="2400" b="1">
                <a:solidFill>
                  <a:srgbClr val="010067"/>
                </a:solidFill>
              </a:rPr>
              <a:t>new substances</a:t>
            </a:r>
            <a:r>
              <a:rPr lang="en-US" sz="2400">
                <a:solidFill>
                  <a:srgbClr val="010067"/>
                </a:solidFill>
              </a:rPr>
              <a:t> are made:</a:t>
            </a:r>
            <a:endParaRPr lang="en-GB" sz="2400">
              <a:solidFill>
                <a:srgbClr val="0100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5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58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3" grpId="0"/>
      <p:bldP spid="358424" grpId="0" animBg="1"/>
      <p:bldP spid="3584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488" cy="549275"/>
          </a:xfrm>
        </p:spPr>
        <p:txBody>
          <a:bodyPr/>
          <a:lstStyle/>
          <a:p>
            <a:pPr eaLnBrk="1" hangingPunct="1"/>
            <a:r>
              <a:rPr lang="en-GB" smtClean="0"/>
              <a:t>      Useful chemical reactions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308850" cy="549275"/>
          </a:xfrm>
        </p:spPr>
        <p:txBody>
          <a:bodyPr/>
          <a:lstStyle/>
          <a:p>
            <a:pPr eaLnBrk="1" hangingPunct="1"/>
            <a:r>
              <a:rPr lang="en-GB" smtClean="0"/>
              <a:t>      Non-useful chemical reactions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Reactants and products</a:t>
            </a: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615950" y="1341438"/>
            <a:ext cx="88519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The starting substances used in a reaction are </a:t>
            </a:r>
            <a:r>
              <a:rPr lang="en-GB" sz="2400" b="1">
                <a:solidFill>
                  <a:srgbClr val="FF6600"/>
                </a:solidFill>
              </a:rPr>
              <a:t>reactants</a:t>
            </a:r>
            <a:r>
              <a:rPr lang="en-GB" sz="2400" b="1">
                <a:solidFill>
                  <a:srgbClr val="010067"/>
                </a:solidFill>
              </a:rPr>
              <a:t>.</a:t>
            </a:r>
          </a:p>
          <a:p>
            <a:r>
              <a:rPr lang="en-GB" sz="2400">
                <a:solidFill>
                  <a:srgbClr val="010067"/>
                </a:solidFill>
              </a:rPr>
              <a:t>The </a:t>
            </a:r>
            <a:r>
              <a:rPr lang="en-GB" sz="2400" b="1">
                <a:solidFill>
                  <a:srgbClr val="010067"/>
                </a:solidFill>
              </a:rPr>
              <a:t>new </a:t>
            </a:r>
            <a:r>
              <a:rPr lang="en-GB" sz="2400">
                <a:solidFill>
                  <a:srgbClr val="010067"/>
                </a:solidFill>
              </a:rPr>
              <a:t>substances formed in a reaction are </a:t>
            </a:r>
            <a:r>
              <a:rPr lang="en-GB" sz="2400" b="1">
                <a:solidFill>
                  <a:srgbClr val="FF6600"/>
                </a:solidFill>
              </a:rPr>
              <a:t>products</a:t>
            </a:r>
            <a:r>
              <a:rPr lang="en-GB" sz="2400" b="1">
                <a:solidFill>
                  <a:srgbClr val="010067"/>
                </a:solidFill>
              </a:rPr>
              <a:t>.</a:t>
            </a:r>
            <a:r>
              <a:rPr lang="en-GB" sz="2400">
                <a:solidFill>
                  <a:srgbClr val="000099"/>
                </a:solidFill>
              </a:rPr>
              <a:t>  </a:t>
            </a:r>
            <a:endParaRPr lang="en-GB" sz="2400"/>
          </a:p>
        </p:txBody>
      </p:sp>
      <p:sp>
        <p:nvSpPr>
          <p:cNvPr id="398347" name="Oval 11"/>
          <p:cNvSpPr>
            <a:spLocks noChangeAspect="1" noChangeArrowheads="1"/>
          </p:cNvSpPr>
          <p:nvPr/>
        </p:nvSpPr>
        <p:spPr bwMode="auto">
          <a:xfrm>
            <a:off x="354013" y="785813"/>
            <a:ext cx="252412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98348" name="WordArt 12"/>
          <p:cNvSpPr>
            <a:spLocks noChangeArrowheads="1" noChangeShapeType="1" noTextEdit="1"/>
          </p:cNvSpPr>
          <p:nvPr/>
        </p:nvSpPr>
        <p:spPr bwMode="auto">
          <a:xfrm>
            <a:off x="746125" y="2689225"/>
            <a:ext cx="3595688" cy="593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reactants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22788" y="2705100"/>
            <a:ext cx="4179887" cy="792163"/>
            <a:chOff x="2849" y="1704"/>
            <a:chExt cx="2633" cy="499"/>
          </a:xfrm>
        </p:grpSpPr>
        <p:sp>
          <p:nvSpPr>
            <p:cNvPr id="27658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340" y="1706"/>
              <a:ext cx="2142" cy="4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spc="640">
                  <a:solidFill>
                    <a:srgbClr val="FF66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products</a:t>
              </a:r>
            </a:p>
          </p:txBody>
        </p:sp>
        <p:pic>
          <p:nvPicPr>
            <p:cNvPr id="27659" name="Picture 17" descr="GFX_equation_arr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1704"/>
              <a:ext cx="42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8355" name="Text Box 19"/>
          <p:cNvSpPr txBox="1">
            <a:spLocks noChangeArrowheads="1"/>
          </p:cNvSpPr>
          <p:nvPr/>
        </p:nvSpPr>
        <p:spPr bwMode="auto">
          <a:xfrm>
            <a:off x="582613" y="701675"/>
            <a:ext cx="8672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In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a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chemical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reaction,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one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or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more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new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substances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are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formed.</a:t>
            </a:r>
          </a:p>
        </p:txBody>
      </p:sp>
      <p:sp>
        <p:nvSpPr>
          <p:cNvPr id="398357" name="Text Box 21"/>
          <p:cNvSpPr txBox="1">
            <a:spLocks noChangeArrowheads="1"/>
          </p:cNvSpPr>
          <p:nvPr/>
        </p:nvSpPr>
        <p:spPr bwMode="auto">
          <a:xfrm>
            <a:off x="623888" y="3859213"/>
            <a:ext cx="84597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The arrow means “</a:t>
            </a:r>
            <a:r>
              <a:rPr lang="en-GB" sz="2400" b="1">
                <a:solidFill>
                  <a:srgbClr val="FF6600"/>
                </a:solidFill>
              </a:rPr>
              <a:t>change into</a:t>
            </a:r>
            <a:r>
              <a:rPr lang="en-GB" sz="2400">
                <a:solidFill>
                  <a:srgbClr val="010067"/>
                </a:solidFill>
              </a:rPr>
              <a:t>”. In a chemical reaction, </a:t>
            </a:r>
          </a:p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all the reactants </a:t>
            </a:r>
            <a:r>
              <a:rPr lang="en-GB" sz="2400" b="1">
                <a:solidFill>
                  <a:srgbClr val="010067"/>
                </a:solidFill>
              </a:rPr>
              <a:t>change into</a:t>
            </a:r>
            <a:r>
              <a:rPr lang="en-GB" sz="2400">
                <a:solidFill>
                  <a:srgbClr val="010067"/>
                </a:solidFill>
              </a:rPr>
              <a:t> the products.</a:t>
            </a:r>
          </a:p>
          <a:p>
            <a:pPr>
              <a:spcBef>
                <a:spcPct val="0"/>
              </a:spcBef>
            </a:pPr>
            <a:endParaRPr lang="en-GB" sz="2400">
              <a:solidFill>
                <a:srgbClr val="010067"/>
              </a:solidFill>
            </a:endParaRPr>
          </a:p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It is difficult to reverse a chemical reaction and change the products back into the reactants.</a:t>
            </a:r>
          </a:p>
        </p:txBody>
      </p:sp>
      <p:sp>
        <p:nvSpPr>
          <p:cNvPr id="398358" name="Oval 22"/>
          <p:cNvSpPr>
            <a:spLocks noChangeAspect="1" noChangeArrowheads="1"/>
          </p:cNvSpPr>
          <p:nvPr/>
        </p:nvSpPr>
        <p:spPr bwMode="auto">
          <a:xfrm>
            <a:off x="352425" y="394493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8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build="p"/>
      <p:bldP spid="398347" grpId="0" animBg="1"/>
      <p:bldP spid="398348" grpId="0" animBg="1"/>
      <p:bldP spid="398355" grpId="0"/>
      <p:bldP spid="398357" grpId="0" build="p"/>
      <p:bldP spid="3983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5759450" y="869950"/>
          <a:ext cx="298926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icture Publisher Image" r:id="rId4" imgW="1467055" imgH="980952" progId="PictPub.Image.7">
                  <p:embed/>
                </p:oleObj>
              </mc:Choice>
              <mc:Fallback>
                <p:oleObj name="Picture Publisher Image" r:id="rId4" imgW="1467055" imgH="980952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816"/>
                      <a:stretch>
                        <a:fillRect/>
                      </a:stretch>
                    </p:blipFill>
                    <p:spPr bwMode="auto">
                      <a:xfrm>
                        <a:off x="5759450" y="869950"/>
                        <a:ext cx="298926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7625" cy="549275"/>
          </a:xfrm>
        </p:spPr>
        <p:txBody>
          <a:bodyPr/>
          <a:lstStyle/>
          <a:p>
            <a:pPr eaLnBrk="1" hangingPunct="1"/>
            <a:r>
              <a:rPr lang="en-GB" smtClean="0"/>
              <a:t>      More about chemical changes</a:t>
            </a:r>
          </a:p>
        </p:txBody>
      </p:sp>
      <p:sp>
        <p:nvSpPr>
          <p:cNvPr id="399366" name="Oval 6"/>
          <p:cNvSpPr>
            <a:spLocks noChangeAspect="1" noChangeArrowheads="1"/>
          </p:cNvSpPr>
          <p:nvPr/>
        </p:nvSpPr>
        <p:spPr bwMode="auto">
          <a:xfrm>
            <a:off x="393700" y="83343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646113" y="725488"/>
            <a:ext cx="475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10067"/>
                </a:solidFill>
              </a:rPr>
              <a:t>Chemical changes are usually difficult to reverse.</a:t>
            </a:r>
            <a:r>
              <a:rPr lang="en-US" sz="2400">
                <a:solidFill>
                  <a:srgbClr val="000099"/>
                </a:solidFill>
              </a:rPr>
              <a:t> </a:t>
            </a:r>
            <a:endParaRPr lang="en-GB" sz="2400"/>
          </a:p>
        </p:txBody>
      </p:sp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636588" y="1630363"/>
            <a:ext cx="50879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10067"/>
                </a:solidFill>
              </a:rPr>
              <a:t>Magnesium burns in oxygen to form magnesium oxide. It is not possible to “un-burn” the magnesium once it has been burnt.</a:t>
            </a:r>
            <a:endParaRPr lang="en-GB" sz="2400">
              <a:solidFill>
                <a:srgbClr val="010067"/>
              </a:solidFill>
            </a:endParaRPr>
          </a:p>
        </p:txBody>
      </p:sp>
      <p:sp>
        <p:nvSpPr>
          <p:cNvPr id="399369" name="Oval 9"/>
          <p:cNvSpPr>
            <a:spLocks noChangeAspect="1" noChangeArrowheads="1"/>
          </p:cNvSpPr>
          <p:nvPr/>
        </p:nvSpPr>
        <p:spPr bwMode="auto">
          <a:xfrm>
            <a:off x="395288" y="4149725"/>
            <a:ext cx="260350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635000" y="4038600"/>
            <a:ext cx="82581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1pPr>
            <a:lvl2pPr marL="742950" indent="-28575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2pPr>
            <a:lvl3pPr marL="11430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3pPr>
            <a:lvl4pPr marL="16002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4pPr>
            <a:lvl5pPr marL="2057400" indent="-228600"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FFFF"/>
                </a:solidFill>
                <a:latin typeface="Arial" pitchFamily="34" charset="0"/>
                <a:cs typeface="Arial" pitchFamily="34" charset="0"/>
                <a:sym typeface="Monotype Sorts" pitchFamily="2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Many reactions need energy to get them started. </a:t>
            </a:r>
          </a:p>
          <a:p>
            <a:pPr>
              <a:spcBef>
                <a:spcPct val="0"/>
              </a:spcBef>
            </a:pPr>
            <a:r>
              <a:rPr lang="en-GB" sz="2400">
                <a:solidFill>
                  <a:srgbClr val="010067"/>
                </a:solidFill>
              </a:rPr>
              <a:t>Many reactions (like the burning of magnesium) give out </a:t>
            </a:r>
          </a:p>
          <a:p>
            <a:pPr>
              <a:spcBef>
                <a:spcPct val="0"/>
              </a:spcBef>
            </a:pPr>
            <a:r>
              <a:rPr lang="en-GB" sz="2400" b="1">
                <a:solidFill>
                  <a:srgbClr val="010067"/>
                </a:solidFill>
              </a:rPr>
              <a:t>heat energy</a:t>
            </a:r>
            <a:r>
              <a:rPr lang="en-GB" sz="2400">
                <a:solidFill>
                  <a:srgbClr val="010067"/>
                </a:solidFill>
              </a:rPr>
              <a:t> once the reaction has started. </a:t>
            </a:r>
          </a:p>
          <a:p>
            <a:pPr>
              <a:spcBef>
                <a:spcPct val="0"/>
              </a:spcBef>
            </a:pPr>
            <a:endParaRPr lang="en-GB" sz="1200">
              <a:solidFill>
                <a:srgbClr val="010067"/>
              </a:solidFill>
            </a:endParaRPr>
          </a:p>
          <a:p>
            <a:pPr>
              <a:spcBef>
                <a:spcPct val="0"/>
              </a:spcBef>
            </a:pPr>
            <a:r>
              <a:rPr lang="en-GB" sz="2400" b="1">
                <a:solidFill>
                  <a:srgbClr val="010067"/>
                </a:solidFill>
              </a:rPr>
              <a:t>Heat energy</a:t>
            </a:r>
            <a:r>
              <a:rPr lang="en-GB" sz="2400">
                <a:solidFill>
                  <a:srgbClr val="010067"/>
                </a:solidFill>
              </a:rPr>
              <a:t> being given out is one sign of a chemical reaction. What other signs of a chemical reaction are there? </a:t>
            </a:r>
            <a:endParaRPr lang="en-GB" sz="2400" b="1">
              <a:solidFill>
                <a:srgbClr val="010067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71563" y="3314700"/>
            <a:ext cx="7461250" cy="546100"/>
            <a:chOff x="675" y="2088"/>
            <a:chExt cx="4700" cy="344"/>
          </a:xfrm>
        </p:grpSpPr>
        <p:sp>
          <p:nvSpPr>
            <p:cNvPr id="4106" name="AutoShape 11"/>
            <p:cNvSpPr>
              <a:spLocks noChangeArrowheads="1"/>
            </p:cNvSpPr>
            <p:nvPr/>
          </p:nvSpPr>
          <p:spPr bwMode="auto">
            <a:xfrm>
              <a:off x="3379" y="2088"/>
              <a:ext cx="1996" cy="340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800" b="1">
                  <a:solidFill>
                    <a:srgbClr val="010067"/>
                  </a:solidFill>
                </a:rPr>
                <a:t>magnesium oxide</a:t>
              </a:r>
              <a:endParaRPr lang="en-GB" sz="2800" b="1" baseline="-20000">
                <a:solidFill>
                  <a:srgbClr val="010067"/>
                </a:solidFill>
              </a:endParaRPr>
            </a:p>
          </p:txBody>
        </p:sp>
        <p:sp>
          <p:nvSpPr>
            <p:cNvPr id="4107" name="AutoShape 12"/>
            <p:cNvSpPr>
              <a:spLocks noChangeArrowheads="1"/>
            </p:cNvSpPr>
            <p:nvPr/>
          </p:nvSpPr>
          <p:spPr bwMode="auto">
            <a:xfrm>
              <a:off x="2219" y="2092"/>
              <a:ext cx="862" cy="340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800" b="1">
                  <a:solidFill>
                    <a:srgbClr val="010067"/>
                  </a:solidFill>
                </a:rPr>
                <a:t>oxygen</a:t>
              </a:r>
            </a:p>
          </p:txBody>
        </p:sp>
        <p:sp>
          <p:nvSpPr>
            <p:cNvPr id="4108" name="AutoShape 13"/>
            <p:cNvSpPr>
              <a:spLocks noChangeAspect="1" noChangeArrowheads="1"/>
            </p:cNvSpPr>
            <p:nvPr/>
          </p:nvSpPr>
          <p:spPr bwMode="auto">
            <a:xfrm>
              <a:off x="2036" y="2203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AutoShape 15"/>
            <p:cNvSpPr>
              <a:spLocks noChangeArrowheads="1"/>
            </p:cNvSpPr>
            <p:nvPr/>
          </p:nvSpPr>
          <p:spPr bwMode="auto">
            <a:xfrm>
              <a:off x="675" y="2088"/>
              <a:ext cx="1315" cy="340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800" b="1">
                  <a:solidFill>
                    <a:srgbClr val="010067"/>
                  </a:solidFill>
                </a:rPr>
                <a:t>magnesium</a:t>
              </a:r>
              <a:endParaRPr lang="en-GB" sz="2800" b="1" baseline="-20000">
                <a:solidFill>
                  <a:srgbClr val="010067"/>
                </a:solidFill>
              </a:endParaRPr>
            </a:p>
          </p:txBody>
        </p:sp>
        <p:sp>
          <p:nvSpPr>
            <p:cNvPr id="4110" name="AutoShape 16"/>
            <p:cNvSpPr>
              <a:spLocks noChangeArrowheads="1"/>
            </p:cNvSpPr>
            <p:nvPr/>
          </p:nvSpPr>
          <p:spPr bwMode="auto">
            <a:xfrm>
              <a:off x="3123" y="2179"/>
              <a:ext cx="228" cy="182"/>
            </a:xfrm>
            <a:prstGeom prst="rightArrow">
              <a:avLst>
                <a:gd name="adj1" fmla="val 42861"/>
                <a:gd name="adj2" fmla="val 60990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9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9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6" grpId="0" animBg="1"/>
      <p:bldP spid="399367" grpId="0"/>
      <p:bldP spid="399368" grpId="0"/>
      <p:bldP spid="399369" grpId="0" animBg="1"/>
      <p:bldP spid="3993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971550" y="836613"/>
            <a:ext cx="7056438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</a:pPr>
            <a:r>
              <a:rPr lang="en-GB" sz="3600" b="1">
                <a:solidFill>
                  <a:schemeClr val="bg1"/>
                </a:solidFill>
              </a:rPr>
              <a:t>7F Simple Chemical Reactions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342019" name="Oval 3"/>
          <p:cNvSpPr>
            <a:spLocks noChangeAspect="1" noChangeArrowheads="1"/>
          </p:cNvSpPr>
          <p:nvPr/>
        </p:nvSpPr>
        <p:spPr bwMode="auto">
          <a:xfrm>
            <a:off x="908050" y="20621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2020" name="Oval 4"/>
          <p:cNvSpPr>
            <a:spLocks noChangeAspect="1" noChangeArrowheads="1"/>
          </p:cNvSpPr>
          <p:nvPr/>
        </p:nvSpPr>
        <p:spPr bwMode="auto">
          <a:xfrm>
            <a:off x="900113" y="29241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2021" name="Oval 5"/>
          <p:cNvSpPr>
            <a:spLocks noChangeAspect="1" noChangeArrowheads="1"/>
          </p:cNvSpPr>
          <p:nvPr/>
        </p:nvSpPr>
        <p:spPr bwMode="auto">
          <a:xfrm>
            <a:off x="900113" y="47244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342022" name="Oval 6"/>
          <p:cNvSpPr>
            <a:spLocks noChangeAspect="1" noChangeArrowheads="1"/>
          </p:cNvSpPr>
          <p:nvPr/>
        </p:nvSpPr>
        <p:spPr bwMode="auto">
          <a:xfrm>
            <a:off x="900113" y="386080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389063" y="3644900"/>
            <a:ext cx="3470275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Word equations</a:t>
            </a:r>
            <a:r>
              <a:rPr lang="en-GB" sz="2800" b="1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389063" y="4508500"/>
            <a:ext cx="4838700" cy="676275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Reactions with oxygen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1389063" y="1844675"/>
            <a:ext cx="6423025" cy="647700"/>
          </a:xfrm>
          <a:prstGeom prst="roundRect">
            <a:avLst>
              <a:gd name="adj" fmla="val 43579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010066"/>
                </a:solidFill>
              </a:rPr>
              <a:t>Chemical reactions everywhere</a:t>
            </a:r>
            <a:endParaRPr lang="en-GB" sz="3200">
              <a:solidFill>
                <a:srgbClr val="010066"/>
              </a:solidFill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389063" y="5373688"/>
            <a:ext cx="4191000" cy="647700"/>
          </a:xfrm>
          <a:prstGeom prst="roundRect">
            <a:avLst>
              <a:gd name="adj" fmla="val 44116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rgbClr val="FF6600"/>
                </a:solidFill>
              </a:rPr>
              <a:t>Summary activities</a:t>
            </a:r>
          </a:p>
        </p:txBody>
      </p:sp>
      <p:sp>
        <p:nvSpPr>
          <p:cNvPr id="342029" name="Oval 13"/>
          <p:cNvSpPr>
            <a:spLocks noChangeAspect="1" noChangeArrowheads="1"/>
          </p:cNvSpPr>
          <p:nvPr/>
        </p:nvSpPr>
        <p:spPr bwMode="auto">
          <a:xfrm>
            <a:off x="900113" y="5589588"/>
            <a:ext cx="252412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28684" name="AutoShape 14"/>
          <p:cNvSpPr>
            <a:spLocks noChangeArrowheads="1"/>
          </p:cNvSpPr>
          <p:nvPr/>
        </p:nvSpPr>
        <p:spPr bwMode="auto">
          <a:xfrm>
            <a:off x="1389063" y="2781300"/>
            <a:ext cx="4262437" cy="647700"/>
          </a:xfrm>
          <a:prstGeom prst="roundRect">
            <a:avLst>
              <a:gd name="adj" fmla="val 43588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GB" sz="3200" b="1">
                <a:solidFill>
                  <a:schemeClr val="bg1"/>
                </a:solidFill>
              </a:rPr>
              <a:t>Reactions with acid</a:t>
            </a:r>
          </a:p>
        </p:txBody>
      </p:sp>
      <p:sp>
        <p:nvSpPr>
          <p:cNvPr id="28685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  <a:sym typeface="Monotype Sort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  <a:sym typeface="Monotype Sorts" pitchFamily="2" charset="2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0912D716F0144883000FEC74F438C" ma:contentTypeVersion="0" ma:contentTypeDescription="Create a new document." ma:contentTypeScope="" ma:versionID="40883dd975cc99cbc0a8c9a2f12e841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15D08C-9D06-4F31-893D-49EB55698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FCC1DE2-E88C-4973-8E9F-7D54BEC53A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F75CA-2227-4A12-9CD0-7C27654A10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29437</TotalTime>
  <Words>1117</Words>
  <Application>Microsoft Office PowerPoint</Application>
  <PresentationFormat>On-screen Show (4:3)</PresentationFormat>
  <Paragraphs>215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Monotype Sorts</vt:lpstr>
      <vt:lpstr>Times New Roman</vt:lpstr>
      <vt:lpstr>Wingdings</vt:lpstr>
      <vt:lpstr>master</vt:lpstr>
      <vt:lpstr>Micrografx Picture Publisher 7 Image</vt:lpstr>
      <vt:lpstr>PowerPoint Presentation</vt:lpstr>
      <vt:lpstr>      Contents</vt:lpstr>
      <vt:lpstr>      Physical and chemical changes</vt:lpstr>
      <vt:lpstr>      What is a chemical reaction?</vt:lpstr>
      <vt:lpstr>      Useful chemical reactions</vt:lpstr>
      <vt:lpstr>      Non-useful chemical reactions</vt:lpstr>
      <vt:lpstr>      Reactants and products</vt:lpstr>
      <vt:lpstr>      More about chemical changes</vt:lpstr>
      <vt:lpstr>      Contents</vt:lpstr>
      <vt:lpstr>      Reaction of acid with metals</vt:lpstr>
      <vt:lpstr>      Test for hydrogen</vt:lpstr>
      <vt:lpstr>      Reaction of acid with a metal carbonate</vt:lpstr>
      <vt:lpstr>      Test for carbon dioxide</vt:lpstr>
      <vt:lpstr>      Contents</vt:lpstr>
      <vt:lpstr>      Word equations</vt:lpstr>
      <vt:lpstr>      Reactant or product? </vt:lpstr>
      <vt:lpstr>      Write the word equations</vt:lpstr>
      <vt:lpstr>      Contents</vt:lpstr>
      <vt:lpstr>      What is combustion?</vt:lpstr>
      <vt:lpstr>      Using combustion</vt:lpstr>
      <vt:lpstr>      Fire triangle</vt:lpstr>
      <vt:lpstr>      Equations for combustion</vt:lpstr>
      <vt:lpstr>      Combustion of methane</vt:lpstr>
      <vt:lpstr>      Candle burning in bell jar</vt:lpstr>
      <vt:lpstr>      Contents</vt:lpstr>
      <vt:lpstr>      Glossary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7F Simple Chemical Reactions</dc:title>
  <dc:subject>KS3 Chemistry</dc:subject>
  <dc:creator>Boardworks Ltd</dc:creator>
  <cp:lastModifiedBy>Teacher E-Solutions</cp:lastModifiedBy>
  <cp:revision>595</cp:revision>
  <cp:lastPrinted>2000-09-06T14:07:33Z</cp:lastPrinted>
  <dcterms:created xsi:type="dcterms:W3CDTF">2000-07-23T14:30:27Z</dcterms:created>
  <dcterms:modified xsi:type="dcterms:W3CDTF">2019-01-18T16:37:54Z</dcterms:modified>
</cp:coreProperties>
</file>