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39"/>
  </p:notesMasterIdLst>
  <p:sldIdLst>
    <p:sldId id="270" r:id="rId2"/>
    <p:sldId id="306" r:id="rId3"/>
    <p:sldId id="300" r:id="rId4"/>
    <p:sldId id="305" r:id="rId5"/>
    <p:sldId id="303" r:id="rId6"/>
    <p:sldId id="296" r:id="rId7"/>
    <p:sldId id="297" r:id="rId8"/>
    <p:sldId id="289" r:id="rId9"/>
    <p:sldId id="290" r:id="rId10"/>
    <p:sldId id="291" r:id="rId11"/>
    <p:sldId id="292" r:id="rId12"/>
    <p:sldId id="293" r:id="rId13"/>
    <p:sldId id="269" r:id="rId14"/>
    <p:sldId id="308" r:id="rId15"/>
    <p:sldId id="258" r:id="rId16"/>
    <p:sldId id="259" r:id="rId17"/>
    <p:sldId id="264" r:id="rId18"/>
    <p:sldId id="266" r:id="rId19"/>
    <p:sldId id="267" r:id="rId20"/>
    <p:sldId id="268" r:id="rId21"/>
    <p:sldId id="261" r:id="rId22"/>
    <p:sldId id="262" r:id="rId23"/>
    <p:sldId id="263" r:id="rId24"/>
    <p:sldId id="273" r:id="rId25"/>
    <p:sldId id="274" r:id="rId26"/>
    <p:sldId id="275" r:id="rId27"/>
    <p:sldId id="307" r:id="rId28"/>
    <p:sldId id="286" r:id="rId29"/>
    <p:sldId id="28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4D4D4D"/>
    <a:srgbClr val="FF0000"/>
    <a:srgbClr val="0000FF"/>
    <a:srgbClr val="33CC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5" autoAdjust="0"/>
    <p:restoredTop sz="94660"/>
  </p:normalViewPr>
  <p:slideViewPr>
    <p:cSldViewPr snapToGrid="0">
      <p:cViewPr>
        <p:scale>
          <a:sx n="45" d="100"/>
          <a:sy n="45" d="100"/>
        </p:scale>
        <p:origin x="-42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B64A45-C00C-4845-9FE2-C4D8B6354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69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9FB3D7-2348-48E1-B5E3-E7ECED64AE33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Created by Mr.Lafferty Math Dept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C79F5F-AD8A-4D4C-AA26-C40537686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28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744D-86E6-4D53-B8B9-2007F97B7BE9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EEC5-CA5D-4E8F-AF16-A06259C82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5A113-6395-48C5-BAA8-C45420D79553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BF87-65F6-46EF-9261-1CE6FEEE4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0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9949-6135-4CBB-BBF4-7D5F5CD47D58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98ED-766A-4F23-AA44-5223E284BD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77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9BE5-B599-4DA3-8639-6F7F6BC2DC0D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2147-8EBF-44DE-BD4F-8056FEA9C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57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CAA7-E663-4372-8005-60BA266EDE3A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EB88-F352-46CE-8A28-EBD048C2CF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1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98FE-8284-41FF-8D8A-06BE8BE56714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ED1DB-9DA2-49A0-BF59-C796CCB255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6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F487-CE5A-473F-ADD1-9254C0916E2B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3148-61FC-4BD0-A8A6-40E9903862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0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3468-9471-44F5-B57C-1A24BF4F0BD6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AAEB-3755-4705-91AC-445B0F1C7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3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C919-26E2-4161-BBCF-6418D2436209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FE69-C7FE-4B20-8C3E-158F03719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8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3160-1014-4AA0-AE93-C7AA78F8A670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 Dept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3115-251B-4A0A-BEBB-080103887D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5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0369F2-BA7E-4CF8-96AA-397012EA6629}" type="datetime5">
              <a:rPr lang="en-US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Created by Mr.Lafferty Math Dept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F34F86-7118-493C-BBCE-7EA854235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13" r:id="rId7"/>
    <p:sldLayoutId id="2147483814" r:id="rId8"/>
    <p:sldLayoutId id="2147483815" r:id="rId9"/>
    <p:sldLayoutId id="2147483822" r:id="rId10"/>
    <p:sldLayoutId id="2147483823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06738" y="201295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Revising Basic Angles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06738" y="2698750"/>
            <a:ext cx="3036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Naming Angles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4738" y="2012950"/>
            <a:ext cx="609600" cy="5334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4738" y="2698750"/>
            <a:ext cx="609600" cy="5334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3106738" y="3397250"/>
            <a:ext cx="5219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Calculating Missing angles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106738" y="4083050"/>
            <a:ext cx="411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Angles in a Triangle</a:t>
            </a:r>
          </a:p>
        </p:txBody>
      </p:sp>
      <p:sp>
        <p:nvSpPr>
          <p:cNvPr id="1024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4738" y="3397250"/>
            <a:ext cx="609600" cy="533400"/>
          </a:xfrm>
          <a:prstGeom prst="actionButtonForwardNex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9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4738" y="4083050"/>
            <a:ext cx="6096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3106738" y="4768850"/>
            <a:ext cx="4329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Corresponding Angles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3106738" y="5454650"/>
            <a:ext cx="350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Alternate Angles</a:t>
            </a:r>
          </a:p>
        </p:txBody>
      </p:sp>
      <p:sp>
        <p:nvSpPr>
          <p:cNvPr id="10252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4738" y="4768850"/>
            <a:ext cx="609600" cy="533400"/>
          </a:xfrm>
          <a:prstGeom prst="actionButtonForwardNex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53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4738" y="5454650"/>
            <a:ext cx="609600" cy="533400"/>
          </a:xfrm>
          <a:prstGeom prst="actionButtonForwardNex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292225" y="2014538"/>
            <a:ext cx="7534275" cy="3490912"/>
            <a:chOff x="665" y="814"/>
            <a:chExt cx="1636" cy="667"/>
          </a:xfrm>
        </p:grpSpPr>
        <p:sp>
          <p:nvSpPr>
            <p:cNvPr id="19466" name="Rectangle 3"/>
            <p:cNvSpPr>
              <a:spLocks noChangeArrowheads="1"/>
            </p:cNvSpPr>
            <p:nvPr/>
          </p:nvSpPr>
          <p:spPr bwMode="auto">
            <a:xfrm>
              <a:off x="2158" y="1382"/>
              <a:ext cx="72" cy="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7" name="Oval 4"/>
            <p:cNvSpPr>
              <a:spLocks noChangeArrowheads="1"/>
            </p:cNvSpPr>
            <p:nvPr/>
          </p:nvSpPr>
          <p:spPr bwMode="auto">
            <a:xfrm>
              <a:off x="1926" y="904"/>
              <a:ext cx="96" cy="9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8" name="Freeform 5"/>
            <p:cNvSpPr>
              <a:spLocks/>
            </p:cNvSpPr>
            <p:nvPr/>
          </p:nvSpPr>
          <p:spPr bwMode="auto">
            <a:xfrm>
              <a:off x="665" y="814"/>
              <a:ext cx="1636" cy="667"/>
            </a:xfrm>
            <a:custGeom>
              <a:avLst/>
              <a:gdLst>
                <a:gd name="T0" fmla="*/ 0 w 1636"/>
                <a:gd name="T1" fmla="*/ 667 h 667"/>
                <a:gd name="T2" fmla="*/ 1636 w 1636"/>
                <a:gd name="T3" fmla="*/ 667 h 667"/>
                <a:gd name="T4" fmla="*/ 1371 w 1636"/>
                <a:gd name="T5" fmla="*/ 0 h 667"/>
                <a:gd name="T6" fmla="*/ 0 w 1636"/>
                <a:gd name="T7" fmla="*/ 667 h 6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6"/>
                <a:gd name="T13" fmla="*/ 0 h 667"/>
                <a:gd name="T14" fmla="*/ 1636 w 1636"/>
                <a:gd name="T15" fmla="*/ 667 h 6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6" h="667">
                  <a:moveTo>
                    <a:pt x="0" y="667"/>
                  </a:moveTo>
                  <a:lnTo>
                    <a:pt x="1636" y="667"/>
                  </a:lnTo>
                  <a:lnTo>
                    <a:pt x="1371" y="0"/>
                  </a:lnTo>
                  <a:lnTo>
                    <a:pt x="0" y="66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AutoShape 6"/>
            <p:cNvSpPr>
              <a:spLocks noChangeArrowheads="1"/>
            </p:cNvSpPr>
            <p:nvPr/>
          </p:nvSpPr>
          <p:spPr bwMode="auto">
            <a:xfrm>
              <a:off x="904" y="1368"/>
              <a:ext cx="104" cy="90"/>
            </a:xfrm>
            <a:prstGeom prst="triangle">
              <a:avLst>
                <a:gd name="adj" fmla="val 500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1455738" y="265113"/>
            <a:ext cx="64166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FFFF99"/>
                </a:solidFill>
                <a:latin typeface="Comic Sans MS" pitchFamily="66" charset="0"/>
              </a:rPr>
              <a:t>To determine the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rgbClr val="FFFF99"/>
                </a:solidFill>
                <a:latin typeface="Comic Sans MS" pitchFamily="66" charset="0"/>
              </a:rPr>
              <a:t>angle sum of any Triangle</a:t>
            </a:r>
          </a:p>
        </p:txBody>
      </p:sp>
      <p:sp>
        <p:nvSpPr>
          <p:cNvPr id="19460" name="Line 8"/>
          <p:cNvSpPr>
            <a:spLocks noChangeShapeType="1"/>
          </p:cNvSpPr>
          <p:nvPr/>
        </p:nvSpPr>
        <p:spPr bwMode="auto">
          <a:xfrm>
            <a:off x="2909888" y="3937000"/>
            <a:ext cx="987425" cy="18811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 flipH="1">
            <a:off x="6815138" y="3965575"/>
            <a:ext cx="1744662" cy="1892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10"/>
          <p:cNvSpPr>
            <a:spLocks noChangeShapeType="1"/>
          </p:cNvSpPr>
          <p:nvPr/>
        </p:nvSpPr>
        <p:spPr bwMode="auto">
          <a:xfrm>
            <a:off x="5627688" y="2840038"/>
            <a:ext cx="2763837" cy="500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1444625" y="3465513"/>
            <a:ext cx="218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Cut off corners </a:t>
            </a:r>
            <a:r>
              <a:rPr lang="en-GB">
                <a:latin typeface="Comic Sans MS" pitchFamily="66" charset="0"/>
                <a:sym typeface="Wingdings 2" pitchFamily="18" charset="2"/>
              </a:rPr>
              <a:t></a:t>
            </a: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3316288" y="2538413"/>
            <a:ext cx="218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Cut off corners </a:t>
            </a:r>
            <a:r>
              <a:rPr lang="en-GB">
                <a:latin typeface="Comic Sans MS" pitchFamily="66" charset="0"/>
                <a:sym typeface="Wingdings 2" pitchFamily="18" charset="2"/>
              </a:rPr>
              <a:t></a:t>
            </a:r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4665663" y="5664200"/>
            <a:ext cx="218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Cut off corners </a:t>
            </a:r>
            <a:r>
              <a:rPr lang="en-GB">
                <a:latin typeface="Comic Sans MS" pitchFamily="66" charset="0"/>
                <a:sym typeface="Wingdings 2" pitchFamily="18" charset="2"/>
              </a:rPr>
              <a:t>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524000" y="920750"/>
            <a:ext cx="5195888" cy="2428875"/>
            <a:chOff x="665" y="814"/>
            <a:chExt cx="1636" cy="667"/>
          </a:xfrm>
        </p:grpSpPr>
        <p:sp>
          <p:nvSpPr>
            <p:cNvPr id="20504" name="Rectangle 3"/>
            <p:cNvSpPr>
              <a:spLocks noChangeArrowheads="1"/>
            </p:cNvSpPr>
            <p:nvPr/>
          </p:nvSpPr>
          <p:spPr bwMode="auto">
            <a:xfrm>
              <a:off x="2158" y="1382"/>
              <a:ext cx="72" cy="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5" name="Oval 4"/>
            <p:cNvSpPr>
              <a:spLocks noChangeArrowheads="1"/>
            </p:cNvSpPr>
            <p:nvPr/>
          </p:nvSpPr>
          <p:spPr bwMode="auto">
            <a:xfrm>
              <a:off x="1926" y="904"/>
              <a:ext cx="96" cy="9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6" name="Freeform 5"/>
            <p:cNvSpPr>
              <a:spLocks/>
            </p:cNvSpPr>
            <p:nvPr/>
          </p:nvSpPr>
          <p:spPr bwMode="auto">
            <a:xfrm>
              <a:off x="665" y="814"/>
              <a:ext cx="1636" cy="667"/>
            </a:xfrm>
            <a:custGeom>
              <a:avLst/>
              <a:gdLst>
                <a:gd name="T0" fmla="*/ 0 w 1636"/>
                <a:gd name="T1" fmla="*/ 667 h 667"/>
                <a:gd name="T2" fmla="*/ 1636 w 1636"/>
                <a:gd name="T3" fmla="*/ 667 h 667"/>
                <a:gd name="T4" fmla="*/ 1371 w 1636"/>
                <a:gd name="T5" fmla="*/ 0 h 667"/>
                <a:gd name="T6" fmla="*/ 0 w 1636"/>
                <a:gd name="T7" fmla="*/ 667 h 6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6"/>
                <a:gd name="T13" fmla="*/ 0 h 667"/>
                <a:gd name="T14" fmla="*/ 1636 w 1636"/>
                <a:gd name="T15" fmla="*/ 667 h 6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6" h="667">
                  <a:moveTo>
                    <a:pt x="0" y="667"/>
                  </a:moveTo>
                  <a:lnTo>
                    <a:pt x="1636" y="667"/>
                  </a:lnTo>
                  <a:lnTo>
                    <a:pt x="1371" y="0"/>
                  </a:lnTo>
                  <a:lnTo>
                    <a:pt x="0" y="66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AutoShape 6"/>
            <p:cNvSpPr>
              <a:spLocks noChangeArrowheads="1"/>
            </p:cNvSpPr>
            <p:nvPr/>
          </p:nvSpPr>
          <p:spPr bwMode="auto">
            <a:xfrm>
              <a:off x="904" y="1368"/>
              <a:ext cx="104" cy="90"/>
            </a:xfrm>
            <a:prstGeom prst="triangle">
              <a:avLst>
                <a:gd name="adj" fmla="val 500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1446213" y="265113"/>
            <a:ext cx="6416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Sum of angles in ANY Triangle</a:t>
            </a:r>
          </a:p>
        </p:txBody>
      </p:sp>
      <p:sp>
        <p:nvSpPr>
          <p:cNvPr id="20484" name="Line 8"/>
          <p:cNvSpPr>
            <a:spLocks noChangeShapeType="1"/>
          </p:cNvSpPr>
          <p:nvPr/>
        </p:nvSpPr>
        <p:spPr bwMode="auto">
          <a:xfrm>
            <a:off x="946150" y="5932488"/>
            <a:ext cx="7219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Oval 9"/>
          <p:cNvSpPr>
            <a:spLocks noChangeArrowheads="1"/>
          </p:cNvSpPr>
          <p:nvPr/>
        </p:nvSpPr>
        <p:spPr bwMode="auto">
          <a:xfrm>
            <a:off x="4559300" y="5870575"/>
            <a:ext cx="136525" cy="1158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30350" y="2455863"/>
            <a:ext cx="1779588" cy="885825"/>
            <a:chOff x="964" y="1547"/>
            <a:chExt cx="1121" cy="558"/>
          </a:xfrm>
        </p:grpSpPr>
        <p:sp>
          <p:nvSpPr>
            <p:cNvPr id="20501" name="Line 11"/>
            <p:cNvSpPr>
              <a:spLocks noChangeShapeType="1"/>
            </p:cNvSpPr>
            <p:nvPr/>
          </p:nvSpPr>
          <p:spPr bwMode="auto">
            <a:xfrm flipV="1">
              <a:off x="964" y="1547"/>
              <a:ext cx="1005" cy="5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2"/>
            <p:cNvSpPr>
              <a:spLocks noChangeShapeType="1"/>
            </p:cNvSpPr>
            <p:nvPr/>
          </p:nvSpPr>
          <p:spPr bwMode="auto">
            <a:xfrm flipV="1">
              <a:off x="979" y="2105"/>
              <a:ext cx="11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AutoShape 13"/>
            <p:cNvSpPr>
              <a:spLocks noChangeArrowheads="1"/>
            </p:cNvSpPr>
            <p:nvPr/>
          </p:nvSpPr>
          <p:spPr bwMode="auto">
            <a:xfrm>
              <a:off x="1432" y="1848"/>
              <a:ext cx="222" cy="20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699125" y="2449513"/>
            <a:ext cx="1022350" cy="903287"/>
            <a:chOff x="3590" y="1543"/>
            <a:chExt cx="644" cy="569"/>
          </a:xfrm>
        </p:grpSpPr>
        <p:sp>
          <p:nvSpPr>
            <p:cNvPr id="20498" name="Line 15"/>
            <p:cNvSpPr>
              <a:spLocks noChangeShapeType="1"/>
            </p:cNvSpPr>
            <p:nvPr/>
          </p:nvSpPr>
          <p:spPr bwMode="auto">
            <a:xfrm>
              <a:off x="3590" y="2110"/>
              <a:ext cx="6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6"/>
            <p:cNvSpPr>
              <a:spLocks noChangeShapeType="1"/>
            </p:cNvSpPr>
            <p:nvPr/>
          </p:nvSpPr>
          <p:spPr bwMode="auto">
            <a:xfrm>
              <a:off x="4032" y="1543"/>
              <a:ext cx="202" cy="5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Rectangle 17"/>
            <p:cNvSpPr>
              <a:spLocks noChangeArrowheads="1"/>
            </p:cNvSpPr>
            <p:nvPr/>
          </p:nvSpPr>
          <p:spPr bwMode="auto">
            <a:xfrm>
              <a:off x="3945" y="1881"/>
              <a:ext cx="141" cy="16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573713" y="3505200"/>
            <a:ext cx="3138487" cy="1477963"/>
            <a:chOff x="3475" y="2364"/>
            <a:chExt cx="1977" cy="931"/>
          </a:xfrm>
        </p:grpSpPr>
        <p:sp>
          <p:nvSpPr>
            <p:cNvPr id="20496" name="AutoShape 19"/>
            <p:cNvSpPr>
              <a:spLocks noChangeArrowheads="1"/>
            </p:cNvSpPr>
            <p:nvPr/>
          </p:nvSpPr>
          <p:spPr bwMode="auto">
            <a:xfrm>
              <a:off x="3475" y="2364"/>
              <a:ext cx="1977" cy="931"/>
            </a:xfrm>
            <a:prstGeom prst="cloudCallout">
              <a:avLst>
                <a:gd name="adj1" fmla="val -59866"/>
                <a:gd name="adj2" fmla="val 55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>
                <a:latin typeface="Arial" pitchFamily="34" charset="0"/>
              </a:endParaRPr>
            </a:p>
          </p:txBody>
        </p:sp>
        <p:sp>
          <p:nvSpPr>
            <p:cNvPr id="20497" name="Text Box 20"/>
            <p:cNvSpPr txBox="1">
              <a:spLocks noChangeArrowheads="1"/>
            </p:cNvSpPr>
            <p:nvPr/>
          </p:nvSpPr>
          <p:spPr bwMode="auto">
            <a:xfrm>
              <a:off x="3645" y="2493"/>
              <a:ext cx="16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GB">
                  <a:solidFill>
                    <a:srgbClr val="000000"/>
                  </a:solidFill>
                  <a:latin typeface="Comic Sans MS" pitchFamily="66" charset="0"/>
                </a:rPr>
                <a:t>All angles in a triangle </a:t>
              </a:r>
            </a:p>
            <a:p>
              <a:pPr algn="ctr" eaLnBrk="1" hangingPunct="1"/>
              <a:r>
                <a:rPr lang="en-GB">
                  <a:solidFill>
                    <a:srgbClr val="000000"/>
                  </a:solidFill>
                  <a:latin typeface="Comic Sans MS" pitchFamily="66" charset="0"/>
                </a:rPr>
                <a:t>ALWAYS</a:t>
              </a:r>
            </a:p>
            <a:p>
              <a:pPr algn="ctr" eaLnBrk="1" hangingPunct="1"/>
              <a:r>
                <a:rPr lang="en-GB">
                  <a:solidFill>
                    <a:srgbClr val="000000"/>
                  </a:solidFill>
                  <a:latin typeface="Comic Sans MS" pitchFamily="66" charset="0"/>
                </a:rPr>
                <a:t>added up to180</a:t>
              </a:r>
              <a:r>
                <a:rPr lang="en-GB" baseline="6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0489" name="Text Box 21"/>
          <p:cNvSpPr txBox="1">
            <a:spLocks noChangeArrowheads="1"/>
          </p:cNvSpPr>
          <p:nvPr/>
        </p:nvSpPr>
        <p:spPr bwMode="auto">
          <a:xfrm>
            <a:off x="4310063" y="5962650"/>
            <a:ext cx="649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Arial" pitchFamily="34" charset="0"/>
              </a:rPr>
              <a:t>180</a:t>
            </a:r>
            <a:r>
              <a:rPr lang="en-GB" baseline="60000">
                <a:latin typeface="Arial" pitchFamily="34" charset="0"/>
              </a:rPr>
              <a:t>o</a:t>
            </a:r>
            <a:endParaRPr lang="en-GB">
              <a:latin typeface="Arial" pitchFamily="34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 rot="13261943" flipV="1">
            <a:off x="5291138" y="947738"/>
            <a:ext cx="919162" cy="790575"/>
            <a:chOff x="3297" y="573"/>
            <a:chExt cx="579" cy="498"/>
          </a:xfrm>
        </p:grpSpPr>
        <p:grpSp>
          <p:nvGrpSpPr>
            <p:cNvPr id="20492" name="Group 23"/>
            <p:cNvGrpSpPr>
              <a:grpSpLocks/>
            </p:cNvGrpSpPr>
            <p:nvPr/>
          </p:nvGrpSpPr>
          <p:grpSpPr bwMode="auto">
            <a:xfrm>
              <a:off x="3297" y="573"/>
              <a:ext cx="579" cy="498"/>
              <a:chOff x="3300" y="573"/>
              <a:chExt cx="579" cy="498"/>
            </a:xfrm>
          </p:grpSpPr>
          <p:sp>
            <p:nvSpPr>
              <p:cNvPr id="20494" name="Line 24"/>
              <p:cNvSpPr>
                <a:spLocks noChangeShapeType="1"/>
              </p:cNvSpPr>
              <p:nvPr/>
            </p:nvSpPr>
            <p:spPr bwMode="auto">
              <a:xfrm flipH="1" flipV="1">
                <a:off x="3705" y="573"/>
                <a:ext cx="174" cy="4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25"/>
              <p:cNvSpPr>
                <a:spLocks noChangeShapeType="1"/>
              </p:cNvSpPr>
              <p:nvPr/>
            </p:nvSpPr>
            <p:spPr bwMode="auto">
              <a:xfrm flipH="1">
                <a:off x="3300" y="585"/>
                <a:ext cx="402" cy="21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3" name="Oval 26"/>
            <p:cNvSpPr>
              <a:spLocks noChangeArrowheads="1"/>
            </p:cNvSpPr>
            <p:nvPr/>
          </p:nvSpPr>
          <p:spPr bwMode="auto">
            <a:xfrm>
              <a:off x="3486" y="789"/>
              <a:ext cx="186" cy="21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91" name="AutoShape 27"/>
          <p:cNvSpPr>
            <a:spLocks noChangeArrowheads="1"/>
          </p:cNvSpPr>
          <p:nvPr/>
        </p:nvSpPr>
        <p:spPr bwMode="auto">
          <a:xfrm>
            <a:off x="4205288" y="5605463"/>
            <a:ext cx="854075" cy="635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9 w 21600"/>
              <a:gd name="T13" fmla="*/ 0 h 21600"/>
              <a:gd name="T14" fmla="*/ 21331 w 21600"/>
              <a:gd name="T15" fmla="*/ 129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04" y="10206"/>
                </a:moveTo>
                <a:cubicBezTo>
                  <a:pt x="1319" y="5026"/>
                  <a:pt x="5611" y="986"/>
                  <a:pt x="10800" y="987"/>
                </a:cubicBezTo>
                <a:cubicBezTo>
                  <a:pt x="15988" y="987"/>
                  <a:pt x="20280" y="5026"/>
                  <a:pt x="20595" y="10206"/>
                </a:cubicBezTo>
                <a:lnTo>
                  <a:pt x="21580" y="10146"/>
                </a:lnTo>
                <a:cubicBezTo>
                  <a:pt x="21234" y="4445"/>
                  <a:pt x="16510" y="-1"/>
                  <a:pt x="10799" y="0"/>
                </a:cubicBezTo>
                <a:cubicBezTo>
                  <a:pt x="5089" y="0"/>
                  <a:pt x="365" y="4445"/>
                  <a:pt x="19" y="10146"/>
                </a:cubicBezTo>
                <a:lnTo>
                  <a:pt x="1004" y="1020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33733 0.379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58" y="1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23021 0.37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04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62778 L -0.00104 0.00139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3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smtClean="0">
                <a:solidFill>
                  <a:srgbClr val="FFFF00"/>
                </a:solidFill>
                <a:latin typeface="Comic Sans MS" pitchFamily="66" charset="0"/>
              </a:rPr>
              <a:t>Sum of Angles in a Triangle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917575" y="2203450"/>
            <a:ext cx="7959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200">
                <a:latin typeface="Comic Sans MS" pitchFamily="66" charset="0"/>
              </a:rPr>
              <a:t>Copy out the following triangles and find the missing angles.</a:t>
            </a:r>
          </a:p>
        </p:txBody>
      </p:sp>
      <p:sp>
        <p:nvSpPr>
          <p:cNvPr id="21508" name="AutoShape 7"/>
          <p:cNvSpPr>
            <a:spLocks noChangeArrowheads="1"/>
          </p:cNvSpPr>
          <p:nvPr/>
        </p:nvSpPr>
        <p:spPr bwMode="auto">
          <a:xfrm rot="2680052">
            <a:off x="1455738" y="3068638"/>
            <a:ext cx="1665287" cy="1719262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1765300" y="4460875"/>
            <a:ext cx="542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32</a:t>
            </a:r>
            <a:r>
              <a:rPr lang="en-GB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1510" name="Group 9"/>
          <p:cNvGrpSpPr>
            <a:grpSpLocks/>
          </p:cNvGrpSpPr>
          <p:nvPr/>
        </p:nvGrpSpPr>
        <p:grpSpPr bwMode="auto">
          <a:xfrm>
            <a:off x="3638550" y="2990850"/>
            <a:ext cx="2095500" cy="1895475"/>
            <a:chOff x="2292" y="1884"/>
            <a:chExt cx="1320" cy="1194"/>
          </a:xfrm>
        </p:grpSpPr>
        <p:sp>
          <p:nvSpPr>
            <p:cNvPr id="21521" name="AutoShape 10"/>
            <p:cNvSpPr>
              <a:spLocks noChangeArrowheads="1"/>
            </p:cNvSpPr>
            <p:nvPr/>
          </p:nvSpPr>
          <p:spPr bwMode="auto">
            <a:xfrm>
              <a:off x="2292" y="1884"/>
              <a:ext cx="1320" cy="119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2" name="Line 11"/>
            <p:cNvSpPr>
              <a:spLocks noChangeShapeType="1"/>
            </p:cNvSpPr>
            <p:nvPr/>
          </p:nvSpPr>
          <p:spPr bwMode="auto">
            <a:xfrm>
              <a:off x="2514" y="2478"/>
              <a:ext cx="174" cy="1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2"/>
            <p:cNvSpPr>
              <a:spLocks noChangeShapeType="1"/>
            </p:cNvSpPr>
            <p:nvPr/>
          </p:nvSpPr>
          <p:spPr bwMode="auto">
            <a:xfrm flipH="1">
              <a:off x="3184" y="2440"/>
              <a:ext cx="174" cy="1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Text Box 13"/>
            <p:cNvSpPr txBox="1">
              <a:spLocks noChangeArrowheads="1"/>
            </p:cNvSpPr>
            <p:nvPr/>
          </p:nvSpPr>
          <p:spPr bwMode="auto">
            <a:xfrm>
              <a:off x="2772" y="2166"/>
              <a:ext cx="3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00"/>
                  </a:solidFill>
                  <a:latin typeface="Comic Sans MS" pitchFamily="66" charset="0"/>
                </a:rPr>
                <a:t>50</a:t>
              </a:r>
              <a:r>
                <a:rPr lang="en-GB" baseline="6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11" name="Group 14"/>
          <p:cNvGrpSpPr>
            <a:grpSpLocks/>
          </p:cNvGrpSpPr>
          <p:nvPr/>
        </p:nvGrpSpPr>
        <p:grpSpPr bwMode="auto">
          <a:xfrm>
            <a:off x="6618288" y="3216275"/>
            <a:ext cx="1568450" cy="1522413"/>
            <a:chOff x="4169" y="2026"/>
            <a:chExt cx="988" cy="959"/>
          </a:xfrm>
        </p:grpSpPr>
        <p:sp>
          <p:nvSpPr>
            <p:cNvPr id="21518" name="AutoShape 15"/>
            <p:cNvSpPr>
              <a:spLocks noChangeArrowheads="1"/>
            </p:cNvSpPr>
            <p:nvPr/>
          </p:nvSpPr>
          <p:spPr bwMode="auto">
            <a:xfrm rot="3639884">
              <a:off x="4266" y="2094"/>
              <a:ext cx="948" cy="834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9" name="Rectangle 16"/>
            <p:cNvSpPr>
              <a:spLocks noChangeArrowheads="1"/>
            </p:cNvSpPr>
            <p:nvPr/>
          </p:nvSpPr>
          <p:spPr bwMode="auto">
            <a:xfrm rot="3592478">
              <a:off x="4171" y="2262"/>
              <a:ext cx="122" cy="126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0" name="Text Box 17"/>
            <p:cNvSpPr txBox="1">
              <a:spLocks noChangeArrowheads="1"/>
            </p:cNvSpPr>
            <p:nvPr/>
          </p:nvSpPr>
          <p:spPr bwMode="auto">
            <a:xfrm>
              <a:off x="4504" y="2026"/>
              <a:ext cx="3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00"/>
                  </a:solidFill>
                  <a:latin typeface="Comic Sans MS" pitchFamily="66" charset="0"/>
                </a:rPr>
                <a:t>38</a:t>
              </a:r>
              <a:r>
                <a:rPr lang="en-GB" baseline="6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1123950" y="3762375"/>
            <a:ext cx="542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87</a:t>
            </a:r>
            <a:r>
              <a:rPr lang="en-GB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3" name="Text Box 19"/>
          <p:cNvSpPr txBox="1">
            <a:spLocks noChangeArrowheads="1"/>
          </p:cNvSpPr>
          <p:nvPr/>
        </p:nvSpPr>
        <p:spPr bwMode="auto">
          <a:xfrm>
            <a:off x="1909763" y="3067050"/>
            <a:ext cx="398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00"/>
                </a:solidFill>
                <a:latin typeface="Comic Sans MS" pitchFamily="66" charset="0"/>
              </a:rPr>
              <a:t>x</a:t>
            </a:r>
            <a:r>
              <a:rPr lang="en-GB" i="1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 i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4" name="Text Box 20"/>
          <p:cNvSpPr txBox="1">
            <a:spLocks noChangeArrowheads="1"/>
          </p:cNvSpPr>
          <p:nvPr/>
        </p:nvSpPr>
        <p:spPr bwMode="auto">
          <a:xfrm>
            <a:off x="3816350" y="4489450"/>
            <a:ext cx="398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00"/>
                </a:solidFill>
                <a:latin typeface="Comic Sans MS" pitchFamily="66" charset="0"/>
              </a:rPr>
              <a:t>x</a:t>
            </a:r>
            <a:r>
              <a:rPr lang="en-GB" i="1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 i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5" name="Text Box 21"/>
          <p:cNvSpPr txBox="1">
            <a:spLocks noChangeArrowheads="1"/>
          </p:cNvSpPr>
          <p:nvPr/>
        </p:nvSpPr>
        <p:spPr bwMode="auto">
          <a:xfrm>
            <a:off x="7032625" y="4308475"/>
            <a:ext cx="398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00"/>
                </a:solidFill>
                <a:latin typeface="Comic Sans MS" pitchFamily="66" charset="0"/>
              </a:rPr>
              <a:t>x</a:t>
            </a:r>
            <a:r>
              <a:rPr lang="en-GB" i="1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 i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6" name="Text Box 22"/>
          <p:cNvSpPr txBox="1">
            <a:spLocks noChangeArrowheads="1"/>
          </p:cNvSpPr>
          <p:nvPr/>
        </p:nvSpPr>
        <p:spPr bwMode="auto">
          <a:xfrm>
            <a:off x="5080000" y="4489450"/>
            <a:ext cx="398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00"/>
                </a:solidFill>
                <a:latin typeface="Comic Sans MS" pitchFamily="66" charset="0"/>
              </a:rPr>
              <a:t>x</a:t>
            </a:r>
            <a:r>
              <a:rPr lang="en-GB" i="1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 i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517" name="Text Box 23"/>
          <p:cNvSpPr txBox="1">
            <a:spLocks noChangeArrowheads="1"/>
          </p:cNvSpPr>
          <p:nvPr/>
        </p:nvSpPr>
        <p:spPr bwMode="auto">
          <a:xfrm>
            <a:off x="1879600" y="5589588"/>
            <a:ext cx="574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Remember all the angles add up to 180</a:t>
            </a:r>
            <a:r>
              <a:rPr lang="en-GB" sz="2400" baseline="6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 sz="240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understand the term corresponding angles.</a:t>
            </a:r>
            <a:endParaRPr lang="en-GB" sz="360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1.    To explain the term corresponding angles and show how we use the property to solve problems.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502275" y="3894138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>
                <a:latin typeface="Comic Sans MS" pitchFamily="66" charset="0"/>
                <a:cs typeface="Arial" pitchFamily="34" charset="0"/>
              </a:rPr>
              <a:t>2.  To be able to use property to solve problems.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7" grpId="0"/>
      <p:bldP spid="225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400300" y="2500313"/>
            <a:ext cx="439261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omic Sans MS" pitchFamily="66" charset="0"/>
              </a:rPr>
              <a:t>Look for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335463" y="2997200"/>
            <a:ext cx="44323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8800">
                <a:solidFill>
                  <a:srgbClr val="FFFF00"/>
                </a:solidFill>
                <a:latin typeface="Comic Sans MS" pitchFamily="66" charset="0"/>
              </a:rPr>
              <a:t> F</a:t>
            </a:r>
            <a:r>
              <a:rPr lang="en-GB" sz="7200">
                <a:solidFill>
                  <a:srgbClr val="FFFF00"/>
                </a:solidFill>
                <a:latin typeface="Comic Sans MS" pitchFamily="66" charset="0"/>
              </a:rPr>
              <a:t> shapes</a:t>
            </a:r>
            <a:endParaRPr lang="en-US" sz="72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23558" name="Line 9"/>
          <p:cNvSpPr>
            <a:spLocks noChangeShapeType="1"/>
          </p:cNvSpPr>
          <p:nvPr/>
        </p:nvSpPr>
        <p:spPr bwMode="auto">
          <a:xfrm>
            <a:off x="2335213" y="3195638"/>
            <a:ext cx="1809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10"/>
          <p:cNvSpPr>
            <a:spLocks noChangeShapeType="1"/>
          </p:cNvSpPr>
          <p:nvPr/>
        </p:nvSpPr>
        <p:spPr bwMode="auto">
          <a:xfrm flipV="1">
            <a:off x="1223963" y="3201988"/>
            <a:ext cx="1128712" cy="13700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1"/>
          <p:cNvSpPr>
            <a:spLocks noChangeShapeType="1"/>
          </p:cNvSpPr>
          <p:nvPr/>
        </p:nvSpPr>
        <p:spPr bwMode="auto">
          <a:xfrm>
            <a:off x="1785938" y="3922713"/>
            <a:ext cx="1809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Oval 12"/>
          <p:cNvSpPr>
            <a:spLocks noChangeArrowheads="1"/>
          </p:cNvSpPr>
          <p:nvPr/>
        </p:nvSpPr>
        <p:spPr bwMode="auto">
          <a:xfrm>
            <a:off x="2387600" y="3300413"/>
            <a:ext cx="295275" cy="304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Oval 13"/>
          <p:cNvSpPr>
            <a:spLocks noChangeArrowheads="1"/>
          </p:cNvSpPr>
          <p:nvPr/>
        </p:nvSpPr>
        <p:spPr bwMode="auto">
          <a:xfrm>
            <a:off x="1824038" y="4057650"/>
            <a:ext cx="295275" cy="304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3" name="Oval 14"/>
          <p:cNvSpPr>
            <a:spLocks noChangeArrowheads="1"/>
          </p:cNvSpPr>
          <p:nvPr/>
        </p:nvSpPr>
        <p:spPr bwMode="auto">
          <a:xfrm>
            <a:off x="2355850" y="5060950"/>
            <a:ext cx="295275" cy="304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4" name="Text Box 15"/>
          <p:cNvSpPr txBox="1">
            <a:spLocks noChangeArrowheads="1"/>
          </p:cNvSpPr>
          <p:nvPr/>
        </p:nvSpPr>
        <p:spPr bwMode="auto">
          <a:xfrm>
            <a:off x="2717800" y="4843463"/>
            <a:ext cx="341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4000">
                <a:solidFill>
                  <a:srgbClr val="FFFF00"/>
                </a:solidFill>
                <a:latin typeface="Comic Sans MS" pitchFamily="66" charset="0"/>
              </a:rPr>
              <a:t>= equal angles</a:t>
            </a:r>
          </a:p>
        </p:txBody>
      </p:sp>
      <p:sp>
        <p:nvSpPr>
          <p:cNvPr id="23565" name="Flowchart: Extract 18"/>
          <p:cNvSpPr>
            <a:spLocks noChangeArrowheads="1"/>
          </p:cNvSpPr>
          <p:nvPr/>
        </p:nvSpPr>
        <p:spPr bwMode="auto">
          <a:xfrm rot="5400000">
            <a:off x="3208338" y="3059112"/>
            <a:ext cx="323850" cy="339725"/>
          </a:xfrm>
          <a:prstGeom prst="flowChartExtract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6" name="Flowchart: Extract 19"/>
          <p:cNvSpPr>
            <a:spLocks noChangeArrowheads="1"/>
          </p:cNvSpPr>
          <p:nvPr/>
        </p:nvSpPr>
        <p:spPr bwMode="auto">
          <a:xfrm rot="5400000">
            <a:off x="2770982" y="3788569"/>
            <a:ext cx="323850" cy="338137"/>
          </a:xfrm>
          <a:prstGeom prst="flowChartExtract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 rot="-7080504">
            <a:off x="4967288" y="1017588"/>
            <a:ext cx="1655762" cy="23034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 flipH="1">
            <a:off x="1476375" y="266700"/>
            <a:ext cx="5511800" cy="604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8"/>
          <p:cNvSpPr>
            <a:spLocks noChangeShapeType="1"/>
          </p:cNvSpPr>
          <p:nvPr/>
        </p:nvSpPr>
        <p:spPr bwMode="auto">
          <a:xfrm flipV="1">
            <a:off x="4787900" y="2205038"/>
            <a:ext cx="3600450" cy="5032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9"/>
          <p:cNvSpPr>
            <a:spLocks noChangeShapeType="1"/>
          </p:cNvSpPr>
          <p:nvPr/>
        </p:nvSpPr>
        <p:spPr bwMode="auto">
          <a:xfrm flipV="1">
            <a:off x="2195513" y="5013325"/>
            <a:ext cx="3600450" cy="5032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2" name="Group 15"/>
          <p:cNvGrpSpPr>
            <a:grpSpLocks/>
          </p:cNvGrpSpPr>
          <p:nvPr/>
        </p:nvGrpSpPr>
        <p:grpSpPr bwMode="auto">
          <a:xfrm>
            <a:off x="7772400" y="2133600"/>
            <a:ext cx="152400" cy="304800"/>
            <a:chOff x="4080" y="1776"/>
            <a:chExt cx="96" cy="192"/>
          </a:xfrm>
        </p:grpSpPr>
        <p:sp>
          <p:nvSpPr>
            <p:cNvPr id="24589" name="Line 16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7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3" name="Group 18"/>
          <p:cNvGrpSpPr>
            <a:grpSpLocks/>
          </p:cNvGrpSpPr>
          <p:nvPr/>
        </p:nvGrpSpPr>
        <p:grpSpPr bwMode="auto">
          <a:xfrm>
            <a:off x="4876800" y="4953000"/>
            <a:ext cx="152400" cy="304800"/>
            <a:chOff x="4080" y="1776"/>
            <a:chExt cx="96" cy="192"/>
          </a:xfrm>
        </p:grpSpPr>
        <p:sp>
          <p:nvSpPr>
            <p:cNvPr id="24587" name="Line 19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20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774700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24585" name="Text Box 25"/>
          <p:cNvSpPr txBox="1">
            <a:spLocks noChangeArrowheads="1"/>
          </p:cNvSpPr>
          <p:nvPr/>
        </p:nvSpPr>
        <p:spPr bwMode="auto">
          <a:xfrm>
            <a:off x="1965325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  <p:sp>
        <p:nvSpPr>
          <p:cNvPr id="24586" name="Text Box 26"/>
          <p:cNvSpPr txBox="1">
            <a:spLocks noChangeArrowheads="1"/>
          </p:cNvSpPr>
          <p:nvPr/>
        </p:nvSpPr>
        <p:spPr bwMode="auto">
          <a:xfrm>
            <a:off x="4572000" y="3395663"/>
            <a:ext cx="439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Which angles are equal?</a:t>
            </a:r>
            <a:endParaRPr lang="en-US" sz="2400" b="1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4461E-6 L -0.28351 0.40892 " pathEditMode="relative" ptsTypes="AA">
                                      <p:cBhvr>
                                        <p:cTn id="1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AutoShape 7"/>
          <p:cNvSpPr>
            <a:spLocks noChangeArrowheads="1"/>
          </p:cNvSpPr>
          <p:nvPr/>
        </p:nvSpPr>
        <p:spPr bwMode="auto">
          <a:xfrm rot="-3630396">
            <a:off x="3252788" y="1579563"/>
            <a:ext cx="1958975" cy="2200275"/>
          </a:xfrm>
          <a:prstGeom prst="triangle">
            <a:avLst>
              <a:gd name="adj" fmla="val 36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1908175" y="1125538"/>
            <a:ext cx="4895850" cy="5256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3059113" y="2349500"/>
            <a:ext cx="38179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5364163" y="4868863"/>
            <a:ext cx="37798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6" name="Group 9"/>
          <p:cNvGrpSpPr>
            <a:grpSpLocks/>
          </p:cNvGrpSpPr>
          <p:nvPr/>
        </p:nvGrpSpPr>
        <p:grpSpPr bwMode="auto">
          <a:xfrm>
            <a:off x="6400800" y="2209800"/>
            <a:ext cx="152400" cy="304800"/>
            <a:chOff x="4080" y="1776"/>
            <a:chExt cx="96" cy="192"/>
          </a:xfrm>
        </p:grpSpPr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7" name="Group 12"/>
          <p:cNvGrpSpPr>
            <a:grpSpLocks/>
          </p:cNvGrpSpPr>
          <p:nvPr/>
        </p:nvGrpSpPr>
        <p:grpSpPr bwMode="auto">
          <a:xfrm>
            <a:off x="8229600" y="4724400"/>
            <a:ext cx="152400" cy="304800"/>
            <a:chOff x="4080" y="1776"/>
            <a:chExt cx="96" cy="192"/>
          </a:xfrm>
        </p:grpSpPr>
        <p:sp>
          <p:nvSpPr>
            <p:cNvPr id="25611" name="Line 13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4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25609" name="Text Box 19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  <p:sp>
        <p:nvSpPr>
          <p:cNvPr id="25610" name="Text Box 20"/>
          <p:cNvSpPr txBox="1">
            <a:spLocks noChangeArrowheads="1"/>
          </p:cNvSpPr>
          <p:nvPr/>
        </p:nvSpPr>
        <p:spPr bwMode="auto">
          <a:xfrm>
            <a:off x="819150" y="4614863"/>
            <a:ext cx="439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Which angles are equal?</a:t>
            </a:r>
            <a:endParaRPr lang="en-US" sz="2400" b="1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1.36847E-6 L 0.2519 0.36685 " pathEditMode="relative" ptsTypes="AA">
                                      <p:cBhvr>
                                        <p:cTn id="1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AutoShape 9"/>
          <p:cNvSpPr>
            <a:spLocks noChangeArrowheads="1"/>
          </p:cNvSpPr>
          <p:nvPr/>
        </p:nvSpPr>
        <p:spPr bwMode="auto">
          <a:xfrm rot="6942678">
            <a:off x="1825625" y="4156075"/>
            <a:ext cx="1439863" cy="14525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 rot="6942678">
            <a:off x="4088606" y="4125119"/>
            <a:ext cx="1439863" cy="1476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550988" y="5222875"/>
            <a:ext cx="69119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6942678">
            <a:off x="1856581" y="4125119"/>
            <a:ext cx="1439863" cy="1476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 flipV="1">
            <a:off x="1333500" y="2774950"/>
            <a:ext cx="1939925" cy="24526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6015038" y="2846388"/>
            <a:ext cx="1873250" cy="2376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 flipV="1">
            <a:off x="3638550" y="2846388"/>
            <a:ext cx="1873250" cy="2376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3" name="Group 11"/>
          <p:cNvGrpSpPr>
            <a:grpSpLocks/>
          </p:cNvGrpSpPr>
          <p:nvPr/>
        </p:nvGrpSpPr>
        <p:grpSpPr bwMode="auto">
          <a:xfrm rot="-7836077">
            <a:off x="1370013" y="2852738"/>
            <a:ext cx="152400" cy="304800"/>
            <a:chOff x="4080" y="1776"/>
            <a:chExt cx="96" cy="192"/>
          </a:xfrm>
        </p:grpSpPr>
        <p:sp>
          <p:nvSpPr>
            <p:cNvPr id="26643" name="Line 12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3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4" name="Group 14"/>
          <p:cNvGrpSpPr>
            <a:grpSpLocks/>
          </p:cNvGrpSpPr>
          <p:nvPr/>
        </p:nvGrpSpPr>
        <p:grpSpPr bwMode="auto">
          <a:xfrm rot="-7634997">
            <a:off x="3808413" y="3005138"/>
            <a:ext cx="152400" cy="304800"/>
            <a:chOff x="4080" y="1776"/>
            <a:chExt cx="96" cy="192"/>
          </a:xfrm>
        </p:grpSpPr>
        <p:sp>
          <p:nvSpPr>
            <p:cNvPr id="26641" name="Line 15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6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5" name="Group 17"/>
          <p:cNvGrpSpPr>
            <a:grpSpLocks/>
          </p:cNvGrpSpPr>
          <p:nvPr/>
        </p:nvGrpSpPr>
        <p:grpSpPr bwMode="auto">
          <a:xfrm rot="-7370099">
            <a:off x="6246813" y="3081338"/>
            <a:ext cx="152400" cy="304800"/>
            <a:chOff x="4080" y="1776"/>
            <a:chExt cx="96" cy="192"/>
          </a:xfrm>
        </p:grpSpPr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26637" name="Text Box 24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  <p:sp>
        <p:nvSpPr>
          <p:cNvPr id="26638" name="Rectangle 25"/>
          <p:cNvSpPr>
            <a:spLocks noChangeArrowheads="1"/>
          </p:cNvSpPr>
          <p:nvPr/>
        </p:nvSpPr>
        <p:spPr bwMode="auto">
          <a:xfrm>
            <a:off x="1914525" y="2005013"/>
            <a:ext cx="620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Which angles are equal to the shaded angle?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22515E-6 L 0.25208 1.22515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41655E-6 L 0.2599 -3.41655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 animBg="1"/>
      <p:bldP spid="1332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AutoShape 11"/>
          <p:cNvSpPr>
            <a:spLocks noChangeArrowheads="1"/>
          </p:cNvSpPr>
          <p:nvPr/>
        </p:nvSpPr>
        <p:spPr bwMode="auto">
          <a:xfrm rot="528159" flipV="1">
            <a:off x="1692275" y="2565400"/>
            <a:ext cx="1797050" cy="793750"/>
          </a:xfrm>
          <a:prstGeom prst="triangle">
            <a:avLst>
              <a:gd name="adj" fmla="val 10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528159" flipV="1">
            <a:off x="1835150" y="4221163"/>
            <a:ext cx="1797050" cy="793750"/>
          </a:xfrm>
          <a:prstGeom prst="triangle">
            <a:avLst>
              <a:gd name="adj" fmla="val 10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 rot="528159" flipV="1">
            <a:off x="1739900" y="2560638"/>
            <a:ext cx="1797050" cy="793750"/>
          </a:xfrm>
          <a:prstGeom prst="triangle">
            <a:avLst>
              <a:gd name="adj" fmla="val 10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619250" y="981075"/>
            <a:ext cx="431800" cy="48244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900113" y="2276475"/>
            <a:ext cx="6264275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042988" y="3933825"/>
            <a:ext cx="6265862" cy="936625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4140200" y="1412875"/>
            <a:ext cx="360363" cy="4895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443663" y="1628775"/>
            <a:ext cx="360362" cy="4895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528159" flipV="1">
            <a:off x="1692275" y="2565400"/>
            <a:ext cx="1797050" cy="793750"/>
          </a:xfrm>
          <a:prstGeom prst="triangle">
            <a:avLst>
              <a:gd name="adj" fmla="val 10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692275" y="2349500"/>
            <a:ext cx="1800225" cy="3455988"/>
            <a:chOff x="1066" y="1480"/>
            <a:chExt cx="1134" cy="2177"/>
          </a:xfrm>
        </p:grpSpPr>
        <p:sp>
          <p:nvSpPr>
            <p:cNvPr id="27677" name="Line 13"/>
            <p:cNvSpPr>
              <a:spLocks noChangeShapeType="1"/>
            </p:cNvSpPr>
            <p:nvPr/>
          </p:nvSpPr>
          <p:spPr bwMode="auto">
            <a:xfrm>
              <a:off x="1066" y="1480"/>
              <a:ext cx="226" cy="217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14"/>
            <p:cNvSpPr>
              <a:spLocks noChangeShapeType="1"/>
            </p:cNvSpPr>
            <p:nvPr/>
          </p:nvSpPr>
          <p:spPr bwMode="auto">
            <a:xfrm>
              <a:off x="1066" y="1480"/>
              <a:ext cx="1134" cy="18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17"/>
            <p:cNvSpPr>
              <a:spLocks noChangeShapeType="1"/>
            </p:cNvSpPr>
            <p:nvPr/>
          </p:nvSpPr>
          <p:spPr bwMode="auto">
            <a:xfrm>
              <a:off x="1202" y="2523"/>
              <a:ext cx="816" cy="1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0" name="Group 19"/>
          <p:cNvGrpSpPr>
            <a:grpSpLocks/>
          </p:cNvGrpSpPr>
          <p:nvPr/>
        </p:nvGrpSpPr>
        <p:grpSpPr bwMode="auto">
          <a:xfrm rot="-5685818">
            <a:off x="6400800" y="1905000"/>
            <a:ext cx="152400" cy="304800"/>
            <a:chOff x="4080" y="1776"/>
            <a:chExt cx="96" cy="192"/>
          </a:xfrm>
        </p:grpSpPr>
        <p:sp>
          <p:nvSpPr>
            <p:cNvPr id="27675" name="Line 20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1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1" name="Group 25"/>
          <p:cNvGrpSpPr>
            <a:grpSpLocks/>
          </p:cNvGrpSpPr>
          <p:nvPr/>
        </p:nvGrpSpPr>
        <p:grpSpPr bwMode="auto">
          <a:xfrm rot="377896">
            <a:off x="6099175" y="4495800"/>
            <a:ext cx="152400" cy="381000"/>
            <a:chOff x="4080" y="1776"/>
            <a:chExt cx="96" cy="192"/>
          </a:xfrm>
        </p:grpSpPr>
        <p:sp>
          <p:nvSpPr>
            <p:cNvPr id="27673" name="Line 26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7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2" name="Group 28"/>
          <p:cNvGrpSpPr>
            <a:grpSpLocks/>
          </p:cNvGrpSpPr>
          <p:nvPr/>
        </p:nvGrpSpPr>
        <p:grpSpPr bwMode="auto">
          <a:xfrm rot="377896">
            <a:off x="6096000" y="2971800"/>
            <a:ext cx="152400" cy="304800"/>
            <a:chOff x="4080" y="1776"/>
            <a:chExt cx="96" cy="192"/>
          </a:xfrm>
        </p:grpSpPr>
        <p:sp>
          <p:nvSpPr>
            <p:cNvPr id="27671" name="Line 29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30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3" name="Group 31"/>
          <p:cNvGrpSpPr>
            <a:grpSpLocks/>
          </p:cNvGrpSpPr>
          <p:nvPr/>
        </p:nvGrpSpPr>
        <p:grpSpPr bwMode="auto">
          <a:xfrm rot="-5685818">
            <a:off x="4114800" y="1524000"/>
            <a:ext cx="152400" cy="304800"/>
            <a:chOff x="4080" y="1776"/>
            <a:chExt cx="96" cy="192"/>
          </a:xfrm>
        </p:grpSpPr>
        <p:sp>
          <p:nvSpPr>
            <p:cNvPr id="27669" name="Line 32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33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4" name="Group 34"/>
          <p:cNvGrpSpPr>
            <a:grpSpLocks/>
          </p:cNvGrpSpPr>
          <p:nvPr/>
        </p:nvGrpSpPr>
        <p:grpSpPr bwMode="auto">
          <a:xfrm rot="-5685818">
            <a:off x="1600200" y="1371600"/>
            <a:ext cx="152400" cy="304800"/>
            <a:chOff x="4080" y="1776"/>
            <a:chExt cx="96" cy="192"/>
          </a:xfrm>
        </p:grpSpPr>
        <p:sp>
          <p:nvSpPr>
            <p:cNvPr id="27667" name="Line 35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36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27666" name="Rectangle 41"/>
          <p:cNvSpPr>
            <a:spLocks noChangeArrowheads="1"/>
          </p:cNvSpPr>
          <p:nvPr/>
        </p:nvSpPr>
        <p:spPr bwMode="auto">
          <a:xfrm>
            <a:off x="6935788" y="2005013"/>
            <a:ext cx="21669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Which angles are equal to the shaded angle?</a:t>
            </a:r>
            <a:endParaRPr lang="en-US" sz="2400" b="1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724E-6 L 0.26667 0.05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2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08 L 0.01563 0.24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2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3227E-6 L 0.27187 0.057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2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  <p:bldP spid="15372" grpId="1" animBg="1"/>
      <p:bldP spid="153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635375" y="2349500"/>
            <a:ext cx="28082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look for</a:t>
            </a:r>
            <a:endParaRPr lang="en-US" sz="4800"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46575" y="3119438"/>
            <a:ext cx="1127125" cy="1944687"/>
            <a:chOff x="1746" y="2477"/>
            <a:chExt cx="710" cy="1225"/>
          </a:xfrm>
        </p:grpSpPr>
        <p:sp>
          <p:nvSpPr>
            <p:cNvPr id="28695" name="Line 5"/>
            <p:cNvSpPr>
              <a:spLocks noChangeShapeType="1"/>
            </p:cNvSpPr>
            <p:nvPr/>
          </p:nvSpPr>
          <p:spPr bwMode="auto">
            <a:xfrm flipH="1">
              <a:off x="1746" y="2477"/>
              <a:ext cx="227" cy="122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7"/>
            <p:cNvSpPr>
              <a:spLocks noChangeShapeType="1"/>
            </p:cNvSpPr>
            <p:nvPr/>
          </p:nvSpPr>
          <p:spPr bwMode="auto">
            <a:xfrm>
              <a:off x="1957" y="2494"/>
              <a:ext cx="499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9"/>
            <p:cNvSpPr>
              <a:spLocks noChangeShapeType="1"/>
            </p:cNvSpPr>
            <p:nvPr/>
          </p:nvSpPr>
          <p:spPr bwMode="auto">
            <a:xfrm>
              <a:off x="1882" y="3022"/>
              <a:ext cx="27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4524375" y="4170363"/>
            <a:ext cx="25923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shapes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 rot="2834900">
            <a:off x="2047081" y="3761582"/>
            <a:ext cx="1127125" cy="1944688"/>
            <a:chOff x="1746" y="2477"/>
            <a:chExt cx="710" cy="1225"/>
          </a:xfrm>
        </p:grpSpPr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H="1">
              <a:off x="1746" y="2477"/>
              <a:ext cx="227" cy="122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19"/>
            <p:cNvSpPr>
              <a:spLocks noChangeShapeType="1"/>
            </p:cNvSpPr>
            <p:nvPr/>
          </p:nvSpPr>
          <p:spPr bwMode="auto">
            <a:xfrm>
              <a:off x="1957" y="2494"/>
              <a:ext cx="499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0"/>
            <p:cNvSpPr>
              <a:spLocks noChangeShapeType="1"/>
            </p:cNvSpPr>
            <p:nvPr/>
          </p:nvSpPr>
          <p:spPr bwMode="auto">
            <a:xfrm>
              <a:off x="1882" y="3022"/>
              <a:ext cx="27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 rot="-5798987">
            <a:off x="1805781" y="1799432"/>
            <a:ext cx="1127125" cy="1944688"/>
            <a:chOff x="1746" y="2477"/>
            <a:chExt cx="710" cy="1225"/>
          </a:xfrm>
        </p:grpSpPr>
        <p:sp>
          <p:nvSpPr>
            <p:cNvPr id="28689" name="Line 22"/>
            <p:cNvSpPr>
              <a:spLocks noChangeShapeType="1"/>
            </p:cNvSpPr>
            <p:nvPr/>
          </p:nvSpPr>
          <p:spPr bwMode="auto">
            <a:xfrm flipH="1">
              <a:off x="1746" y="2477"/>
              <a:ext cx="227" cy="122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23"/>
            <p:cNvSpPr>
              <a:spLocks noChangeShapeType="1"/>
            </p:cNvSpPr>
            <p:nvPr/>
          </p:nvSpPr>
          <p:spPr bwMode="auto">
            <a:xfrm>
              <a:off x="1957" y="2494"/>
              <a:ext cx="499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24"/>
            <p:cNvSpPr>
              <a:spLocks noChangeShapeType="1"/>
            </p:cNvSpPr>
            <p:nvPr/>
          </p:nvSpPr>
          <p:spPr bwMode="auto">
            <a:xfrm>
              <a:off x="1882" y="3022"/>
              <a:ext cx="27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 rot="-4006613">
            <a:off x="7292181" y="2161382"/>
            <a:ext cx="1127125" cy="1944688"/>
            <a:chOff x="1746" y="2477"/>
            <a:chExt cx="710" cy="1225"/>
          </a:xfrm>
        </p:grpSpPr>
        <p:sp>
          <p:nvSpPr>
            <p:cNvPr id="28686" name="Line 26"/>
            <p:cNvSpPr>
              <a:spLocks noChangeShapeType="1"/>
            </p:cNvSpPr>
            <p:nvPr/>
          </p:nvSpPr>
          <p:spPr bwMode="auto">
            <a:xfrm flipH="1">
              <a:off x="1746" y="2477"/>
              <a:ext cx="227" cy="122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27"/>
            <p:cNvSpPr>
              <a:spLocks noChangeShapeType="1"/>
            </p:cNvSpPr>
            <p:nvPr/>
          </p:nvSpPr>
          <p:spPr bwMode="auto">
            <a:xfrm>
              <a:off x="1957" y="2494"/>
              <a:ext cx="499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28"/>
            <p:cNvSpPr>
              <a:spLocks noChangeShapeType="1"/>
            </p:cNvSpPr>
            <p:nvPr/>
          </p:nvSpPr>
          <p:spPr bwMode="auto">
            <a:xfrm>
              <a:off x="1882" y="3022"/>
              <a:ext cx="27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 rot="-9073073">
            <a:off x="6911975" y="4325938"/>
            <a:ext cx="1127125" cy="1944687"/>
            <a:chOff x="1746" y="2477"/>
            <a:chExt cx="710" cy="1225"/>
          </a:xfrm>
        </p:grpSpPr>
        <p:sp>
          <p:nvSpPr>
            <p:cNvPr id="28683" name="Line 30"/>
            <p:cNvSpPr>
              <a:spLocks noChangeShapeType="1"/>
            </p:cNvSpPr>
            <p:nvPr/>
          </p:nvSpPr>
          <p:spPr bwMode="auto">
            <a:xfrm flipH="1">
              <a:off x="1746" y="2477"/>
              <a:ext cx="227" cy="1225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31"/>
            <p:cNvSpPr>
              <a:spLocks noChangeShapeType="1"/>
            </p:cNvSpPr>
            <p:nvPr/>
          </p:nvSpPr>
          <p:spPr bwMode="auto">
            <a:xfrm>
              <a:off x="1957" y="2494"/>
              <a:ext cx="499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32"/>
            <p:cNvSpPr>
              <a:spLocks noChangeShapeType="1"/>
            </p:cNvSpPr>
            <p:nvPr/>
          </p:nvSpPr>
          <p:spPr bwMode="auto">
            <a:xfrm>
              <a:off x="1882" y="3022"/>
              <a:ext cx="272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2" name="Text Box 33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be able to identify acute, right-angle, obtuse, straight line and reflex angles.</a:t>
            </a:r>
            <a:endParaRPr lang="en-GB" sz="360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To revise Type of Angles from level D.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Type of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 flipH="1">
            <a:off x="2822575" y="2509838"/>
            <a:ext cx="1343025" cy="3605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6"/>
          <p:cNvSpPr>
            <a:spLocks noChangeShapeType="1"/>
          </p:cNvSpPr>
          <p:nvPr/>
        </p:nvSpPr>
        <p:spPr bwMode="auto">
          <a:xfrm>
            <a:off x="4117975" y="2513013"/>
            <a:ext cx="25923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3541713" y="4241800"/>
            <a:ext cx="2089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Arc 8"/>
          <p:cNvSpPr>
            <a:spLocks/>
          </p:cNvSpPr>
          <p:nvPr/>
        </p:nvSpPr>
        <p:spPr bwMode="auto">
          <a:xfrm flipV="1">
            <a:off x="3902075" y="2513013"/>
            <a:ext cx="1079500" cy="649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9702" name="Arc 9"/>
          <p:cNvSpPr>
            <a:spLocks/>
          </p:cNvSpPr>
          <p:nvPr/>
        </p:nvSpPr>
        <p:spPr bwMode="auto">
          <a:xfrm flipV="1">
            <a:off x="3325813" y="4241800"/>
            <a:ext cx="1079500" cy="6492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4046538" y="25860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120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470275" y="4241800"/>
            <a:ext cx="433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x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398838" y="42418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120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29706" name="Group 13"/>
          <p:cNvGrpSpPr>
            <a:grpSpLocks/>
          </p:cNvGrpSpPr>
          <p:nvPr/>
        </p:nvGrpSpPr>
        <p:grpSpPr bwMode="auto">
          <a:xfrm rot="204019">
            <a:off x="6261100" y="2336800"/>
            <a:ext cx="152400" cy="304800"/>
            <a:chOff x="4080" y="1776"/>
            <a:chExt cx="96" cy="192"/>
          </a:xfrm>
        </p:grpSpPr>
        <p:sp>
          <p:nvSpPr>
            <p:cNvPr id="29713" name="Line 14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5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7" name="Group 16"/>
          <p:cNvGrpSpPr>
            <a:grpSpLocks/>
          </p:cNvGrpSpPr>
          <p:nvPr/>
        </p:nvGrpSpPr>
        <p:grpSpPr bwMode="auto">
          <a:xfrm rot="204019">
            <a:off x="5270500" y="4097338"/>
            <a:ext cx="152400" cy="304800"/>
            <a:chOff x="4080" y="1776"/>
            <a:chExt cx="96" cy="192"/>
          </a:xfrm>
        </p:grpSpPr>
        <p:sp>
          <p:nvSpPr>
            <p:cNvPr id="29711" name="Line 17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8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29709" name="Text Box 23"/>
          <p:cNvSpPr txBox="1">
            <a:spLocks noChangeArrowheads="1"/>
          </p:cNvSpPr>
          <p:nvPr/>
        </p:nvSpPr>
        <p:spPr bwMode="auto">
          <a:xfrm>
            <a:off x="1027113" y="1952625"/>
            <a:ext cx="478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is the value of letter x?</a:t>
            </a:r>
          </a:p>
        </p:txBody>
      </p:sp>
      <p:sp>
        <p:nvSpPr>
          <p:cNvPr id="29710" name="Text Box 24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74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2378075" y="1963738"/>
            <a:ext cx="2087563" cy="4032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 flipV="1">
            <a:off x="3170238" y="2538413"/>
            <a:ext cx="3095625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4465638" y="5059363"/>
            <a:ext cx="3095625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2882900" y="2682875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100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30726" name="Arc 9"/>
          <p:cNvSpPr>
            <a:spLocks/>
          </p:cNvSpPr>
          <p:nvPr/>
        </p:nvSpPr>
        <p:spPr bwMode="auto">
          <a:xfrm>
            <a:off x="2673350" y="2540000"/>
            <a:ext cx="1146175" cy="717550"/>
          </a:xfrm>
          <a:custGeom>
            <a:avLst/>
            <a:gdLst>
              <a:gd name="T0" fmla="*/ 0 w 27418"/>
              <a:gd name="T1" fmla="*/ 2147483647 h 21600"/>
              <a:gd name="T2" fmla="*/ 2147483647 w 27418"/>
              <a:gd name="T3" fmla="*/ 2147483647 h 21600"/>
              <a:gd name="T4" fmla="*/ 2147483647 w 27418"/>
              <a:gd name="T5" fmla="*/ 2147483647 h 21600"/>
              <a:gd name="T6" fmla="*/ 0 60000 65536"/>
              <a:gd name="T7" fmla="*/ 0 60000 65536"/>
              <a:gd name="T8" fmla="*/ 0 60000 65536"/>
              <a:gd name="T9" fmla="*/ 0 w 27418"/>
              <a:gd name="T10" fmla="*/ 0 h 21600"/>
              <a:gd name="T11" fmla="*/ 27418 w 274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18" h="21600" fill="none" extrusionOk="0">
                <a:moveTo>
                  <a:pt x="0" y="798"/>
                </a:moveTo>
                <a:cubicBezTo>
                  <a:pt x="1894" y="268"/>
                  <a:pt x="3851" y="-1"/>
                  <a:pt x="5818" y="0"/>
                </a:cubicBezTo>
                <a:cubicBezTo>
                  <a:pt x="17747" y="0"/>
                  <a:pt x="27418" y="9670"/>
                  <a:pt x="27418" y="21600"/>
                </a:cubicBezTo>
              </a:path>
              <a:path w="27418" h="21600" stroke="0" extrusionOk="0">
                <a:moveTo>
                  <a:pt x="0" y="798"/>
                </a:moveTo>
                <a:cubicBezTo>
                  <a:pt x="1894" y="268"/>
                  <a:pt x="3851" y="-1"/>
                  <a:pt x="5818" y="0"/>
                </a:cubicBezTo>
                <a:cubicBezTo>
                  <a:pt x="17747" y="0"/>
                  <a:pt x="27418" y="9670"/>
                  <a:pt x="27418" y="21600"/>
                </a:cubicBezTo>
                <a:lnTo>
                  <a:pt x="5818" y="21600"/>
                </a:lnTo>
                <a:lnTo>
                  <a:pt x="0" y="79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Arc 10"/>
          <p:cNvSpPr>
            <a:spLocks/>
          </p:cNvSpPr>
          <p:nvPr/>
        </p:nvSpPr>
        <p:spPr bwMode="auto">
          <a:xfrm>
            <a:off x="4033838" y="5059363"/>
            <a:ext cx="1146175" cy="717550"/>
          </a:xfrm>
          <a:custGeom>
            <a:avLst/>
            <a:gdLst>
              <a:gd name="T0" fmla="*/ 0 w 27418"/>
              <a:gd name="T1" fmla="*/ 2147483647 h 21600"/>
              <a:gd name="T2" fmla="*/ 2147483647 w 27418"/>
              <a:gd name="T3" fmla="*/ 2147483647 h 21600"/>
              <a:gd name="T4" fmla="*/ 2147483647 w 27418"/>
              <a:gd name="T5" fmla="*/ 2147483647 h 21600"/>
              <a:gd name="T6" fmla="*/ 0 60000 65536"/>
              <a:gd name="T7" fmla="*/ 0 60000 65536"/>
              <a:gd name="T8" fmla="*/ 0 60000 65536"/>
              <a:gd name="T9" fmla="*/ 0 w 27418"/>
              <a:gd name="T10" fmla="*/ 0 h 21600"/>
              <a:gd name="T11" fmla="*/ 27418 w 274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18" h="21600" fill="none" extrusionOk="0">
                <a:moveTo>
                  <a:pt x="0" y="798"/>
                </a:moveTo>
                <a:cubicBezTo>
                  <a:pt x="1894" y="268"/>
                  <a:pt x="3851" y="-1"/>
                  <a:pt x="5818" y="0"/>
                </a:cubicBezTo>
                <a:cubicBezTo>
                  <a:pt x="17747" y="0"/>
                  <a:pt x="27418" y="9670"/>
                  <a:pt x="27418" y="21600"/>
                </a:cubicBezTo>
              </a:path>
              <a:path w="27418" h="21600" stroke="0" extrusionOk="0">
                <a:moveTo>
                  <a:pt x="0" y="798"/>
                </a:moveTo>
                <a:cubicBezTo>
                  <a:pt x="1894" y="268"/>
                  <a:pt x="3851" y="-1"/>
                  <a:pt x="5818" y="0"/>
                </a:cubicBezTo>
                <a:cubicBezTo>
                  <a:pt x="17747" y="0"/>
                  <a:pt x="27418" y="9670"/>
                  <a:pt x="27418" y="21600"/>
                </a:cubicBezTo>
                <a:lnTo>
                  <a:pt x="5818" y="21600"/>
                </a:lnTo>
                <a:lnTo>
                  <a:pt x="0" y="79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322763" y="527526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a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178300" y="527526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100</a:t>
            </a:r>
            <a:endParaRPr lang="en-US" sz="2800" b="1">
              <a:latin typeface="Comic Sans MS" pitchFamily="66" charset="0"/>
            </a:endParaRPr>
          </a:p>
        </p:txBody>
      </p:sp>
      <p:grpSp>
        <p:nvGrpSpPr>
          <p:cNvPr id="30730" name="Group 13"/>
          <p:cNvGrpSpPr>
            <a:grpSpLocks/>
          </p:cNvGrpSpPr>
          <p:nvPr/>
        </p:nvGrpSpPr>
        <p:grpSpPr bwMode="auto">
          <a:xfrm rot="-1262618">
            <a:off x="5691188" y="2538413"/>
            <a:ext cx="152400" cy="304800"/>
            <a:chOff x="4080" y="1776"/>
            <a:chExt cx="96" cy="192"/>
          </a:xfrm>
        </p:grpSpPr>
        <p:sp>
          <p:nvSpPr>
            <p:cNvPr id="30737" name="Line 14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5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1" name="Group 16"/>
          <p:cNvGrpSpPr>
            <a:grpSpLocks/>
          </p:cNvGrpSpPr>
          <p:nvPr/>
        </p:nvGrpSpPr>
        <p:grpSpPr bwMode="auto">
          <a:xfrm rot="-250030">
            <a:off x="7058025" y="5059363"/>
            <a:ext cx="152400" cy="304800"/>
            <a:chOff x="4080" y="1776"/>
            <a:chExt cx="96" cy="192"/>
          </a:xfrm>
        </p:grpSpPr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8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0733" name="Text Box 23"/>
          <p:cNvSpPr txBox="1">
            <a:spLocks noChangeArrowheads="1"/>
          </p:cNvSpPr>
          <p:nvPr/>
        </p:nvSpPr>
        <p:spPr bwMode="auto">
          <a:xfrm>
            <a:off x="4217988" y="3524250"/>
            <a:ext cx="475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is the value of letter a?</a:t>
            </a:r>
          </a:p>
        </p:txBody>
      </p:sp>
      <p:sp>
        <p:nvSpPr>
          <p:cNvPr id="30734" name="Text Box 24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4"/>
          <p:cNvSpPr>
            <a:spLocks noChangeShapeType="1"/>
          </p:cNvSpPr>
          <p:nvPr/>
        </p:nvSpPr>
        <p:spPr bwMode="auto">
          <a:xfrm flipV="1">
            <a:off x="1547813" y="2492375"/>
            <a:ext cx="5184775" cy="30241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 flipH="1" flipV="1">
            <a:off x="1835150" y="3068638"/>
            <a:ext cx="273685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 flipH="1" flipV="1">
            <a:off x="2916238" y="1700213"/>
            <a:ext cx="3671887" cy="86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3779838" y="36449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48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67400" y="24209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b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31751" name="Arc 9"/>
          <p:cNvSpPr>
            <a:spLocks/>
          </p:cNvSpPr>
          <p:nvPr/>
        </p:nvSpPr>
        <p:spPr bwMode="auto">
          <a:xfrm>
            <a:off x="3708400" y="3573463"/>
            <a:ext cx="358775" cy="674687"/>
          </a:xfrm>
          <a:custGeom>
            <a:avLst/>
            <a:gdLst>
              <a:gd name="T0" fmla="*/ 0 w 21596"/>
              <a:gd name="T1" fmla="*/ 2147483647 h 17821"/>
              <a:gd name="T2" fmla="*/ 2147483647 w 21596"/>
              <a:gd name="T3" fmla="*/ 0 h 17821"/>
              <a:gd name="T4" fmla="*/ 2147483647 w 21596"/>
              <a:gd name="T5" fmla="*/ 2147483647 h 17821"/>
              <a:gd name="T6" fmla="*/ 0 60000 65536"/>
              <a:gd name="T7" fmla="*/ 0 60000 65536"/>
              <a:gd name="T8" fmla="*/ 0 60000 65536"/>
              <a:gd name="T9" fmla="*/ 0 w 21596"/>
              <a:gd name="T10" fmla="*/ 0 h 17821"/>
              <a:gd name="T11" fmla="*/ 21596 w 21596"/>
              <a:gd name="T12" fmla="*/ 17821 h 178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6" h="17821" fill="none" extrusionOk="0">
                <a:moveTo>
                  <a:pt x="0" y="17399"/>
                </a:moveTo>
                <a:cubicBezTo>
                  <a:pt x="136" y="10423"/>
                  <a:pt x="3633" y="3942"/>
                  <a:pt x="9390" y="0"/>
                </a:cubicBezTo>
              </a:path>
              <a:path w="21596" h="17821" stroke="0" extrusionOk="0">
                <a:moveTo>
                  <a:pt x="0" y="17399"/>
                </a:moveTo>
                <a:cubicBezTo>
                  <a:pt x="136" y="10423"/>
                  <a:pt x="3633" y="3942"/>
                  <a:pt x="9390" y="0"/>
                </a:cubicBezTo>
                <a:lnTo>
                  <a:pt x="21596" y="17821"/>
                </a:lnTo>
                <a:lnTo>
                  <a:pt x="0" y="1739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Arc 10"/>
          <p:cNvSpPr>
            <a:spLocks/>
          </p:cNvSpPr>
          <p:nvPr/>
        </p:nvSpPr>
        <p:spPr bwMode="auto">
          <a:xfrm>
            <a:off x="5724525" y="2420938"/>
            <a:ext cx="358775" cy="674687"/>
          </a:xfrm>
          <a:custGeom>
            <a:avLst/>
            <a:gdLst>
              <a:gd name="T0" fmla="*/ 0 w 21596"/>
              <a:gd name="T1" fmla="*/ 2147483647 h 17821"/>
              <a:gd name="T2" fmla="*/ 2147483647 w 21596"/>
              <a:gd name="T3" fmla="*/ 0 h 17821"/>
              <a:gd name="T4" fmla="*/ 2147483647 w 21596"/>
              <a:gd name="T5" fmla="*/ 2147483647 h 17821"/>
              <a:gd name="T6" fmla="*/ 0 60000 65536"/>
              <a:gd name="T7" fmla="*/ 0 60000 65536"/>
              <a:gd name="T8" fmla="*/ 0 60000 65536"/>
              <a:gd name="T9" fmla="*/ 0 w 21596"/>
              <a:gd name="T10" fmla="*/ 0 h 17821"/>
              <a:gd name="T11" fmla="*/ 21596 w 21596"/>
              <a:gd name="T12" fmla="*/ 17821 h 178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6" h="17821" fill="none" extrusionOk="0">
                <a:moveTo>
                  <a:pt x="0" y="17399"/>
                </a:moveTo>
                <a:cubicBezTo>
                  <a:pt x="136" y="10423"/>
                  <a:pt x="3633" y="3942"/>
                  <a:pt x="9390" y="0"/>
                </a:cubicBezTo>
              </a:path>
              <a:path w="21596" h="17821" stroke="0" extrusionOk="0">
                <a:moveTo>
                  <a:pt x="0" y="17399"/>
                </a:moveTo>
                <a:cubicBezTo>
                  <a:pt x="136" y="10423"/>
                  <a:pt x="3633" y="3942"/>
                  <a:pt x="9390" y="0"/>
                </a:cubicBezTo>
                <a:lnTo>
                  <a:pt x="21596" y="17821"/>
                </a:lnTo>
                <a:lnTo>
                  <a:pt x="0" y="1739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795963" y="249237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48</a:t>
            </a:r>
            <a:endParaRPr lang="en-US" sz="2000" b="1">
              <a:latin typeface="Comic Sans MS" pitchFamily="66" charset="0"/>
            </a:endParaRPr>
          </a:p>
        </p:txBody>
      </p:sp>
      <p:grpSp>
        <p:nvGrpSpPr>
          <p:cNvPr id="31754" name="Group 12"/>
          <p:cNvGrpSpPr>
            <a:grpSpLocks/>
          </p:cNvGrpSpPr>
          <p:nvPr/>
        </p:nvGrpSpPr>
        <p:grpSpPr bwMode="auto">
          <a:xfrm rot="1454134" flipH="1">
            <a:off x="3419475" y="1700213"/>
            <a:ext cx="152400" cy="304800"/>
            <a:chOff x="4080" y="1776"/>
            <a:chExt cx="96" cy="192"/>
          </a:xfrm>
        </p:grpSpPr>
        <p:sp>
          <p:nvSpPr>
            <p:cNvPr id="31761" name="Line 13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4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5" name="Group 15"/>
          <p:cNvGrpSpPr>
            <a:grpSpLocks/>
          </p:cNvGrpSpPr>
          <p:nvPr/>
        </p:nvGrpSpPr>
        <p:grpSpPr bwMode="auto">
          <a:xfrm rot="1646435" flipH="1">
            <a:off x="2124075" y="2997200"/>
            <a:ext cx="152400" cy="304800"/>
            <a:chOff x="4080" y="1776"/>
            <a:chExt cx="96" cy="192"/>
          </a:xfrm>
        </p:grpSpPr>
        <p:sp>
          <p:nvSpPr>
            <p:cNvPr id="31759" name="Line 16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17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1757" name="Text Box 22"/>
          <p:cNvSpPr txBox="1">
            <a:spLocks noChangeArrowheads="1"/>
          </p:cNvSpPr>
          <p:nvPr/>
        </p:nvSpPr>
        <p:spPr bwMode="auto">
          <a:xfrm>
            <a:off x="3541713" y="4619625"/>
            <a:ext cx="502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is the value of letter b?</a:t>
            </a:r>
          </a:p>
        </p:txBody>
      </p:sp>
      <p:sp>
        <p:nvSpPr>
          <p:cNvPr id="31758" name="Text Box 23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5"/>
          <p:cNvSpPr>
            <a:spLocks noChangeShapeType="1"/>
          </p:cNvSpPr>
          <p:nvPr/>
        </p:nvSpPr>
        <p:spPr bwMode="auto">
          <a:xfrm>
            <a:off x="966788" y="2705100"/>
            <a:ext cx="4248150" cy="2663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Line 6"/>
          <p:cNvSpPr>
            <a:spLocks noChangeShapeType="1"/>
          </p:cNvSpPr>
          <p:nvPr/>
        </p:nvSpPr>
        <p:spPr bwMode="auto">
          <a:xfrm flipV="1">
            <a:off x="2982913" y="2416175"/>
            <a:ext cx="3097212" cy="15843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Line 7"/>
          <p:cNvSpPr>
            <a:spLocks noChangeShapeType="1"/>
          </p:cNvSpPr>
          <p:nvPr/>
        </p:nvSpPr>
        <p:spPr bwMode="auto">
          <a:xfrm flipV="1">
            <a:off x="5214938" y="3424238"/>
            <a:ext cx="3744912" cy="1944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Arc 13"/>
          <p:cNvSpPr>
            <a:spLocks/>
          </p:cNvSpPr>
          <p:nvPr/>
        </p:nvSpPr>
        <p:spPr bwMode="auto">
          <a:xfrm rot="11409521" flipV="1">
            <a:off x="2479675" y="3279775"/>
            <a:ext cx="1354138" cy="792163"/>
          </a:xfrm>
          <a:custGeom>
            <a:avLst/>
            <a:gdLst>
              <a:gd name="T0" fmla="*/ 0 w 31077"/>
              <a:gd name="T1" fmla="*/ 2147483647 h 21600"/>
              <a:gd name="T2" fmla="*/ 2147483647 w 31077"/>
              <a:gd name="T3" fmla="*/ 2147483647 h 21600"/>
              <a:gd name="T4" fmla="*/ 2147483647 w 31077"/>
              <a:gd name="T5" fmla="*/ 2147483647 h 21600"/>
              <a:gd name="T6" fmla="*/ 0 60000 65536"/>
              <a:gd name="T7" fmla="*/ 0 60000 65536"/>
              <a:gd name="T8" fmla="*/ 0 60000 65536"/>
              <a:gd name="T9" fmla="*/ 0 w 31077"/>
              <a:gd name="T10" fmla="*/ 0 h 21600"/>
              <a:gd name="T11" fmla="*/ 31077 w 310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077" h="21600" fill="none" extrusionOk="0">
                <a:moveTo>
                  <a:pt x="0" y="3312"/>
                </a:moveTo>
                <a:cubicBezTo>
                  <a:pt x="3443" y="1148"/>
                  <a:pt x="7427" y="-1"/>
                  <a:pt x="11495" y="0"/>
                </a:cubicBezTo>
                <a:cubicBezTo>
                  <a:pt x="19894" y="0"/>
                  <a:pt x="27532" y="4869"/>
                  <a:pt x="31077" y="12483"/>
                </a:cubicBezTo>
              </a:path>
              <a:path w="31077" h="21600" stroke="0" extrusionOk="0">
                <a:moveTo>
                  <a:pt x="0" y="3312"/>
                </a:moveTo>
                <a:cubicBezTo>
                  <a:pt x="3443" y="1148"/>
                  <a:pt x="7427" y="-1"/>
                  <a:pt x="11495" y="0"/>
                </a:cubicBezTo>
                <a:cubicBezTo>
                  <a:pt x="19894" y="0"/>
                  <a:pt x="27532" y="4869"/>
                  <a:pt x="31077" y="12483"/>
                </a:cubicBezTo>
                <a:lnTo>
                  <a:pt x="11495" y="21600"/>
                </a:lnTo>
                <a:lnTo>
                  <a:pt x="0" y="3312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rc 14"/>
          <p:cNvSpPr>
            <a:spLocks/>
          </p:cNvSpPr>
          <p:nvPr/>
        </p:nvSpPr>
        <p:spPr bwMode="auto">
          <a:xfrm rot="11409521" flipV="1">
            <a:off x="4638675" y="4648200"/>
            <a:ext cx="1354138" cy="792163"/>
          </a:xfrm>
          <a:custGeom>
            <a:avLst/>
            <a:gdLst>
              <a:gd name="T0" fmla="*/ 0 w 31077"/>
              <a:gd name="T1" fmla="*/ 2147483647 h 21600"/>
              <a:gd name="T2" fmla="*/ 2147483647 w 31077"/>
              <a:gd name="T3" fmla="*/ 2147483647 h 21600"/>
              <a:gd name="T4" fmla="*/ 2147483647 w 31077"/>
              <a:gd name="T5" fmla="*/ 2147483647 h 21600"/>
              <a:gd name="T6" fmla="*/ 0 60000 65536"/>
              <a:gd name="T7" fmla="*/ 0 60000 65536"/>
              <a:gd name="T8" fmla="*/ 0 60000 65536"/>
              <a:gd name="T9" fmla="*/ 0 w 31077"/>
              <a:gd name="T10" fmla="*/ 0 h 21600"/>
              <a:gd name="T11" fmla="*/ 31077 w 310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077" h="21600" fill="none" extrusionOk="0">
                <a:moveTo>
                  <a:pt x="0" y="3312"/>
                </a:moveTo>
                <a:cubicBezTo>
                  <a:pt x="3443" y="1148"/>
                  <a:pt x="7427" y="-1"/>
                  <a:pt x="11495" y="0"/>
                </a:cubicBezTo>
                <a:cubicBezTo>
                  <a:pt x="19894" y="0"/>
                  <a:pt x="27532" y="4869"/>
                  <a:pt x="31077" y="12483"/>
                </a:cubicBezTo>
              </a:path>
              <a:path w="31077" h="21600" stroke="0" extrusionOk="0">
                <a:moveTo>
                  <a:pt x="0" y="3312"/>
                </a:moveTo>
                <a:cubicBezTo>
                  <a:pt x="3443" y="1148"/>
                  <a:pt x="7427" y="-1"/>
                  <a:pt x="11495" y="0"/>
                </a:cubicBezTo>
                <a:cubicBezTo>
                  <a:pt x="19894" y="0"/>
                  <a:pt x="27532" y="4869"/>
                  <a:pt x="31077" y="12483"/>
                </a:cubicBezTo>
                <a:lnTo>
                  <a:pt x="11495" y="21600"/>
                </a:lnTo>
                <a:lnTo>
                  <a:pt x="0" y="3312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16"/>
          <p:cNvSpPr txBox="1">
            <a:spLocks noChangeArrowheads="1"/>
          </p:cNvSpPr>
          <p:nvPr/>
        </p:nvSpPr>
        <p:spPr bwMode="auto">
          <a:xfrm>
            <a:off x="2767013" y="3495675"/>
            <a:ext cx="771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110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999038" y="479266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c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856163" y="479266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110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32778" name="Group 19"/>
          <p:cNvGrpSpPr>
            <a:grpSpLocks/>
          </p:cNvGrpSpPr>
          <p:nvPr/>
        </p:nvGrpSpPr>
        <p:grpSpPr bwMode="auto">
          <a:xfrm rot="8470434" flipH="1">
            <a:off x="5503863" y="2487613"/>
            <a:ext cx="152400" cy="304800"/>
            <a:chOff x="4080" y="1776"/>
            <a:chExt cx="96" cy="192"/>
          </a:xfrm>
        </p:grpSpPr>
        <p:sp>
          <p:nvSpPr>
            <p:cNvPr id="32785" name="Line 20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21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9" name="Group 22"/>
          <p:cNvGrpSpPr>
            <a:grpSpLocks/>
          </p:cNvGrpSpPr>
          <p:nvPr/>
        </p:nvGrpSpPr>
        <p:grpSpPr bwMode="auto">
          <a:xfrm rot="9234223" flipH="1">
            <a:off x="8167688" y="3640138"/>
            <a:ext cx="152400" cy="304800"/>
            <a:chOff x="4080" y="1776"/>
            <a:chExt cx="96" cy="192"/>
          </a:xfrm>
        </p:grpSpPr>
        <p:sp>
          <p:nvSpPr>
            <p:cNvPr id="32783" name="Line 23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24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2781" name="Text Box 29"/>
          <p:cNvSpPr txBox="1">
            <a:spLocks noChangeArrowheads="1"/>
          </p:cNvSpPr>
          <p:nvPr/>
        </p:nvSpPr>
        <p:spPr bwMode="auto">
          <a:xfrm>
            <a:off x="1027113" y="1952625"/>
            <a:ext cx="497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is the value of letter c?</a:t>
            </a:r>
          </a:p>
        </p:txBody>
      </p:sp>
      <p:sp>
        <p:nvSpPr>
          <p:cNvPr id="32782" name="Text Box 30"/>
          <p:cNvSpPr txBox="1">
            <a:spLocks noChangeArrowheads="1"/>
          </p:cNvSpPr>
          <p:nvPr/>
        </p:nvSpPr>
        <p:spPr bwMode="auto">
          <a:xfrm>
            <a:off x="32131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 rot="-5400000" flipH="1" flipV="1">
            <a:off x="2736056" y="2024857"/>
            <a:ext cx="1547813" cy="755650"/>
          </a:xfrm>
          <a:prstGeom prst="triangle">
            <a:avLst>
              <a:gd name="adj" fmla="val 158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59113" y="177323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70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32138" y="42926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1628775"/>
            <a:ext cx="755650" cy="1547813"/>
            <a:chOff x="1973" y="1026"/>
            <a:chExt cx="476" cy="975"/>
          </a:xfrm>
        </p:grpSpPr>
        <p:sp>
          <p:nvSpPr>
            <p:cNvPr id="33813" name="AutoShape 6"/>
            <p:cNvSpPr>
              <a:spLocks noChangeArrowheads="1"/>
            </p:cNvSpPr>
            <p:nvPr/>
          </p:nvSpPr>
          <p:spPr bwMode="auto">
            <a:xfrm rot="-5400000" flipH="1" flipV="1">
              <a:off x="1723" y="1276"/>
              <a:ext cx="975" cy="476"/>
            </a:xfrm>
            <a:prstGeom prst="triangle">
              <a:avLst>
                <a:gd name="adj" fmla="val 158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14" name="Text Box 7"/>
            <p:cNvSpPr txBox="1">
              <a:spLocks noChangeArrowheads="1"/>
            </p:cNvSpPr>
            <p:nvPr/>
          </p:nvSpPr>
          <p:spPr bwMode="auto">
            <a:xfrm>
              <a:off x="1973" y="1117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70</a:t>
              </a: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33798" name="Line 8"/>
          <p:cNvSpPr>
            <a:spLocks noChangeShapeType="1"/>
          </p:cNvSpPr>
          <p:nvPr/>
        </p:nvSpPr>
        <p:spPr bwMode="auto">
          <a:xfrm>
            <a:off x="3132138" y="1125538"/>
            <a:ext cx="0" cy="5040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>
            <a:off x="3132138" y="1628775"/>
            <a:ext cx="2232025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3132138" y="4149725"/>
            <a:ext cx="1944687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132138" y="3357563"/>
            <a:ext cx="0" cy="1584325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132138" y="371633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132138" y="378936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110</a:t>
            </a:r>
            <a:endParaRPr lang="en-US" sz="2000">
              <a:latin typeface="Comic Sans MS" pitchFamily="66" charset="0"/>
            </a:endParaRPr>
          </a:p>
        </p:txBody>
      </p:sp>
      <p:grpSp>
        <p:nvGrpSpPr>
          <p:cNvPr id="33804" name="Group 14"/>
          <p:cNvGrpSpPr>
            <a:grpSpLocks/>
          </p:cNvGrpSpPr>
          <p:nvPr/>
        </p:nvGrpSpPr>
        <p:grpSpPr bwMode="auto">
          <a:xfrm rot="764700">
            <a:off x="4932363" y="2060575"/>
            <a:ext cx="152400" cy="304800"/>
            <a:chOff x="4080" y="1776"/>
            <a:chExt cx="96" cy="192"/>
          </a:xfrm>
        </p:grpSpPr>
        <p:sp>
          <p:nvSpPr>
            <p:cNvPr id="33811" name="Line 15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6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17"/>
          <p:cNvGrpSpPr>
            <a:grpSpLocks/>
          </p:cNvGrpSpPr>
          <p:nvPr/>
        </p:nvGrpSpPr>
        <p:grpSpPr bwMode="auto">
          <a:xfrm rot="764700">
            <a:off x="4572000" y="4508500"/>
            <a:ext cx="152400" cy="304800"/>
            <a:chOff x="4080" y="1776"/>
            <a:chExt cx="96" cy="192"/>
          </a:xfrm>
        </p:grpSpPr>
        <p:sp>
          <p:nvSpPr>
            <p:cNvPr id="33809" name="Line 18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9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6" name="Text Box 20"/>
          <p:cNvSpPr txBox="1">
            <a:spLocks noChangeArrowheads="1"/>
          </p:cNvSpPr>
          <p:nvPr/>
        </p:nvSpPr>
        <p:spPr bwMode="auto">
          <a:xfrm>
            <a:off x="3990975" y="2974975"/>
            <a:ext cx="47609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are the values of letters a and b?</a:t>
            </a:r>
            <a:endParaRPr lang="en-US" sz="24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65112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3808" name="Text Box 25"/>
          <p:cNvSpPr txBox="1">
            <a:spLocks noChangeArrowheads="1"/>
          </p:cNvSpPr>
          <p:nvPr/>
        </p:nvSpPr>
        <p:spPr bwMode="auto">
          <a:xfrm>
            <a:off x="384175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4.87286E-6 L 6.94444E-6 0.3670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  <p:bldP spid="28684" grpId="0"/>
      <p:bldP spid="286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65763" y="3079750"/>
            <a:ext cx="1800225" cy="1582738"/>
            <a:chOff x="3107" y="2931"/>
            <a:chExt cx="1134" cy="997"/>
          </a:xfrm>
        </p:grpSpPr>
        <p:sp>
          <p:nvSpPr>
            <p:cNvPr id="34844" name="AutoShape 3"/>
            <p:cNvSpPr>
              <a:spLocks noChangeArrowheads="1"/>
            </p:cNvSpPr>
            <p:nvPr/>
          </p:nvSpPr>
          <p:spPr bwMode="auto">
            <a:xfrm rot="7490042">
              <a:off x="2847" y="3282"/>
              <a:ext cx="997" cy="296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rgbClr val="FF7C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45" name="Text Box 4"/>
            <p:cNvSpPr txBox="1">
              <a:spLocks noChangeArrowheads="1"/>
            </p:cNvSpPr>
            <p:nvPr/>
          </p:nvSpPr>
          <p:spPr bwMode="auto">
            <a:xfrm>
              <a:off x="3107" y="3294"/>
              <a:ext cx="1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115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29701" name="AutoShape 5"/>
          <p:cNvSpPr>
            <a:spLocks noChangeArrowheads="1"/>
          </p:cNvSpPr>
          <p:nvPr/>
        </p:nvSpPr>
        <p:spPr bwMode="auto">
          <a:xfrm rot="7490042">
            <a:off x="2316956" y="4860132"/>
            <a:ext cx="1582737" cy="469900"/>
          </a:xfrm>
          <a:prstGeom prst="triangle">
            <a:avLst>
              <a:gd name="adj" fmla="val 50000"/>
            </a:avLst>
          </a:prstGeom>
          <a:solidFill>
            <a:srgbClr val="FF7C80"/>
          </a:solidFill>
          <a:ln w="9525">
            <a:solidFill>
              <a:srgbClr val="FF7C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20" name="Line 6"/>
          <p:cNvSpPr>
            <a:spLocks noChangeShapeType="1"/>
          </p:cNvSpPr>
          <p:nvPr/>
        </p:nvSpPr>
        <p:spPr bwMode="auto">
          <a:xfrm flipV="1">
            <a:off x="3305175" y="2503488"/>
            <a:ext cx="144463" cy="2808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 flipV="1">
            <a:off x="6042025" y="1495425"/>
            <a:ext cx="215900" cy="25923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60713" y="4232275"/>
            <a:ext cx="1223962" cy="973138"/>
            <a:chOff x="1655" y="2024"/>
            <a:chExt cx="771" cy="613"/>
          </a:xfrm>
        </p:grpSpPr>
        <p:sp>
          <p:nvSpPr>
            <p:cNvPr id="34842" name="AutoShape 9"/>
            <p:cNvSpPr>
              <a:spLocks noChangeArrowheads="1"/>
            </p:cNvSpPr>
            <p:nvPr/>
          </p:nvSpPr>
          <p:spPr bwMode="auto">
            <a:xfrm rot="-1339126">
              <a:off x="1655" y="2024"/>
              <a:ext cx="499" cy="5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43" name="Text Box 10"/>
            <p:cNvSpPr txBox="1">
              <a:spLocks noChangeArrowheads="1"/>
            </p:cNvSpPr>
            <p:nvPr/>
          </p:nvSpPr>
          <p:spPr bwMode="auto">
            <a:xfrm>
              <a:off x="1746" y="2387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65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728913" y="4879975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115</a:t>
            </a:r>
            <a:endParaRPr lang="en-US" sz="2000">
              <a:latin typeface="Comic Sans MS" pitchFamily="66" charset="0"/>
            </a:endParaRPr>
          </a:p>
        </p:txBody>
      </p:sp>
      <p:grpSp>
        <p:nvGrpSpPr>
          <p:cNvPr id="34824" name="Group 12"/>
          <p:cNvGrpSpPr>
            <a:grpSpLocks/>
          </p:cNvGrpSpPr>
          <p:nvPr/>
        </p:nvGrpSpPr>
        <p:grpSpPr bwMode="auto">
          <a:xfrm>
            <a:off x="3160713" y="4232275"/>
            <a:ext cx="1223962" cy="973138"/>
            <a:chOff x="1655" y="2024"/>
            <a:chExt cx="771" cy="613"/>
          </a:xfrm>
        </p:grpSpPr>
        <p:sp>
          <p:nvSpPr>
            <p:cNvPr id="34840" name="AutoShape 13"/>
            <p:cNvSpPr>
              <a:spLocks noChangeArrowheads="1"/>
            </p:cNvSpPr>
            <p:nvPr/>
          </p:nvSpPr>
          <p:spPr bwMode="auto">
            <a:xfrm rot="-1339126">
              <a:off x="1655" y="2024"/>
              <a:ext cx="499" cy="5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41" name="Text Box 14"/>
            <p:cNvSpPr txBox="1">
              <a:spLocks noChangeArrowheads="1"/>
            </p:cNvSpPr>
            <p:nvPr/>
          </p:nvSpPr>
          <p:spPr bwMode="auto">
            <a:xfrm>
              <a:off x="1746" y="2387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65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34825" name="Line 15"/>
          <p:cNvSpPr>
            <a:spLocks noChangeShapeType="1"/>
          </p:cNvSpPr>
          <p:nvPr/>
        </p:nvSpPr>
        <p:spPr bwMode="auto">
          <a:xfrm flipV="1">
            <a:off x="1936750" y="2935288"/>
            <a:ext cx="6481763" cy="2952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305175" y="2647950"/>
            <a:ext cx="4251325" cy="2644775"/>
            <a:chOff x="1746" y="1026"/>
            <a:chExt cx="2678" cy="1666"/>
          </a:xfrm>
        </p:grpSpPr>
        <p:sp>
          <p:nvSpPr>
            <p:cNvPr id="34837" name="Line 17"/>
            <p:cNvSpPr>
              <a:spLocks noChangeShapeType="1"/>
            </p:cNvSpPr>
            <p:nvPr/>
          </p:nvSpPr>
          <p:spPr bwMode="auto">
            <a:xfrm flipH="1">
              <a:off x="1746" y="1706"/>
              <a:ext cx="44" cy="97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18"/>
            <p:cNvSpPr>
              <a:spLocks noChangeShapeType="1"/>
            </p:cNvSpPr>
            <p:nvPr/>
          </p:nvSpPr>
          <p:spPr bwMode="auto">
            <a:xfrm flipV="1">
              <a:off x="1746" y="1480"/>
              <a:ext cx="2678" cy="12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19"/>
            <p:cNvSpPr>
              <a:spLocks noChangeShapeType="1"/>
            </p:cNvSpPr>
            <p:nvPr/>
          </p:nvSpPr>
          <p:spPr bwMode="auto">
            <a:xfrm flipV="1">
              <a:off x="3470" y="1026"/>
              <a:ext cx="88" cy="8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2584450" y="4953000"/>
            <a:ext cx="1512888" cy="6477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8" name="Group 21"/>
          <p:cNvGrpSpPr>
            <a:grpSpLocks/>
          </p:cNvGrpSpPr>
          <p:nvPr/>
        </p:nvGrpSpPr>
        <p:grpSpPr bwMode="auto">
          <a:xfrm rot="16066348" flipV="1">
            <a:off x="6118225" y="1779588"/>
            <a:ext cx="152400" cy="304800"/>
            <a:chOff x="4080" y="1776"/>
            <a:chExt cx="96" cy="192"/>
          </a:xfrm>
        </p:grpSpPr>
        <p:sp>
          <p:nvSpPr>
            <p:cNvPr id="34835" name="Line 22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23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29" name="Group 24"/>
          <p:cNvGrpSpPr>
            <a:grpSpLocks/>
          </p:cNvGrpSpPr>
          <p:nvPr/>
        </p:nvGrpSpPr>
        <p:grpSpPr bwMode="auto">
          <a:xfrm rot="16066348" flipV="1">
            <a:off x="3309938" y="2787650"/>
            <a:ext cx="152400" cy="304800"/>
            <a:chOff x="4080" y="1776"/>
            <a:chExt cx="96" cy="192"/>
          </a:xfrm>
        </p:grpSpPr>
        <p:sp>
          <p:nvSpPr>
            <p:cNvPr id="34833" name="Line 25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26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0" name="Text Box 27"/>
          <p:cNvSpPr txBox="1">
            <a:spLocks noChangeArrowheads="1"/>
          </p:cNvSpPr>
          <p:nvPr/>
        </p:nvSpPr>
        <p:spPr bwMode="auto">
          <a:xfrm>
            <a:off x="4741863" y="4724400"/>
            <a:ext cx="399891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are the values of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the missing angles?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050925" y="39370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4832" name="Text Box 32"/>
          <p:cNvSpPr txBox="1">
            <a:spLocks noChangeArrowheads="1"/>
          </p:cNvSpPr>
          <p:nvPr/>
        </p:nvSpPr>
        <p:spPr bwMode="auto">
          <a:xfrm>
            <a:off x="2193925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9205E-7 L 0.2993 -0.17845 " pathEditMode="relative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7" grpId="0"/>
      <p:bldP spid="29716" grpId="0" animBg="1"/>
      <p:bldP spid="2971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86400" y="1617663"/>
            <a:ext cx="1511300" cy="1150937"/>
            <a:chOff x="2698" y="2115"/>
            <a:chExt cx="952" cy="725"/>
          </a:xfrm>
        </p:grpSpPr>
        <p:sp>
          <p:nvSpPr>
            <p:cNvPr id="35861" name="AutoShape 3"/>
            <p:cNvSpPr>
              <a:spLocks noChangeArrowheads="1"/>
            </p:cNvSpPr>
            <p:nvPr/>
          </p:nvSpPr>
          <p:spPr bwMode="auto">
            <a:xfrm rot="-491892">
              <a:off x="2744" y="2115"/>
              <a:ext cx="861" cy="725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571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2" name="Text Box 4"/>
            <p:cNvSpPr txBox="1">
              <a:spLocks noChangeArrowheads="1"/>
            </p:cNvSpPr>
            <p:nvPr/>
          </p:nvSpPr>
          <p:spPr bwMode="auto">
            <a:xfrm>
              <a:off x="2698" y="2251"/>
              <a:ext cx="9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57</a:t>
              </a:r>
              <a:endParaRPr lang="en-US" sz="2400">
                <a:latin typeface="Comic Sans MS" pitchFamily="66" charset="0"/>
              </a:endParaRPr>
            </a:p>
          </p:txBody>
        </p:sp>
      </p:grpSp>
      <p:sp>
        <p:nvSpPr>
          <p:cNvPr id="30725" name="AutoShape 5"/>
          <p:cNvSpPr>
            <a:spLocks noChangeArrowheads="1"/>
          </p:cNvSpPr>
          <p:nvPr/>
        </p:nvSpPr>
        <p:spPr bwMode="auto">
          <a:xfrm rot="-491892">
            <a:off x="5559425" y="1617663"/>
            <a:ext cx="1366838" cy="1150937"/>
          </a:xfrm>
          <a:prstGeom prst="triangle">
            <a:avLst>
              <a:gd name="adj" fmla="val 50000"/>
            </a:avLst>
          </a:prstGeom>
          <a:solidFill>
            <a:srgbClr val="FF7C80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4" name="Line 6"/>
          <p:cNvSpPr>
            <a:spLocks noChangeShapeType="1"/>
          </p:cNvSpPr>
          <p:nvPr/>
        </p:nvSpPr>
        <p:spPr bwMode="auto">
          <a:xfrm flipH="1">
            <a:off x="4335463" y="609600"/>
            <a:ext cx="2159000" cy="5543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7"/>
          <p:cNvSpPr>
            <a:spLocks noChangeShapeType="1"/>
          </p:cNvSpPr>
          <p:nvPr/>
        </p:nvSpPr>
        <p:spPr bwMode="auto">
          <a:xfrm>
            <a:off x="6134100" y="1617663"/>
            <a:ext cx="2233613" cy="25193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8"/>
          <p:cNvSpPr>
            <a:spLocks noChangeShapeType="1"/>
          </p:cNvSpPr>
          <p:nvPr/>
        </p:nvSpPr>
        <p:spPr bwMode="auto">
          <a:xfrm>
            <a:off x="5270500" y="3776663"/>
            <a:ext cx="1655763" cy="1873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47" name="Group 9"/>
          <p:cNvGrpSpPr>
            <a:grpSpLocks/>
          </p:cNvGrpSpPr>
          <p:nvPr/>
        </p:nvGrpSpPr>
        <p:grpSpPr bwMode="auto">
          <a:xfrm rot="2762103" flipV="1">
            <a:off x="7651750" y="3268663"/>
            <a:ext cx="152400" cy="304800"/>
            <a:chOff x="4080" y="1776"/>
            <a:chExt cx="96" cy="192"/>
          </a:xfrm>
        </p:grpSpPr>
        <p:sp>
          <p:nvSpPr>
            <p:cNvPr id="35859" name="Line 10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11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48" name="Group 12"/>
          <p:cNvGrpSpPr>
            <a:grpSpLocks/>
          </p:cNvGrpSpPr>
          <p:nvPr/>
        </p:nvGrpSpPr>
        <p:grpSpPr bwMode="auto">
          <a:xfrm rot="2762103" flipV="1">
            <a:off x="6283325" y="4852988"/>
            <a:ext cx="152400" cy="304800"/>
            <a:chOff x="4080" y="1776"/>
            <a:chExt cx="96" cy="192"/>
          </a:xfrm>
        </p:grpSpPr>
        <p:sp>
          <p:nvSpPr>
            <p:cNvPr id="35857" name="Line 13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4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9" name="Text Box 15"/>
          <p:cNvSpPr txBox="1">
            <a:spLocks noChangeArrowheads="1"/>
          </p:cNvSpPr>
          <p:nvPr/>
        </p:nvSpPr>
        <p:spPr bwMode="auto">
          <a:xfrm>
            <a:off x="5775325" y="1401763"/>
            <a:ext cx="1223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123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5846763" y="968375"/>
            <a:ext cx="504825" cy="1296988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486400" y="1833563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57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4983163" y="3200400"/>
            <a:ext cx="503237" cy="12255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983163" y="348932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123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35854" name="Rectangle 20"/>
          <p:cNvSpPr>
            <a:spLocks noChangeArrowheads="1"/>
          </p:cNvSpPr>
          <p:nvPr/>
        </p:nvSpPr>
        <p:spPr bwMode="auto">
          <a:xfrm>
            <a:off x="1127125" y="2198688"/>
            <a:ext cx="4022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are the values of the missing angles?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9937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5856" name="Text Box 25"/>
          <p:cNvSpPr txBox="1">
            <a:spLocks noChangeArrowheads="1"/>
          </p:cNvSpPr>
          <p:nvPr/>
        </p:nvSpPr>
        <p:spPr bwMode="auto">
          <a:xfrm>
            <a:off x="2184400" y="13414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3338E-7 L -0.09045 0.314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5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36" grpId="0" animBg="1"/>
      <p:bldP spid="30737" grpId="0"/>
      <p:bldP spid="30738" grpId="0" animBg="1"/>
      <p:bldP spid="307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"/>
          <p:cNvSpPr>
            <a:spLocks noChangeArrowheads="1"/>
          </p:cNvSpPr>
          <p:nvPr/>
        </p:nvSpPr>
        <p:spPr bwMode="auto">
          <a:xfrm>
            <a:off x="947738" y="2087563"/>
            <a:ext cx="4022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What are the values of the missing angles?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995488" y="374650"/>
            <a:ext cx="428942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6868" name="Text Box 25"/>
          <p:cNvSpPr txBox="1">
            <a:spLocks noChangeArrowheads="1"/>
          </p:cNvSpPr>
          <p:nvPr/>
        </p:nvSpPr>
        <p:spPr bwMode="auto">
          <a:xfrm>
            <a:off x="2782888" y="1309688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Corresponding Angles</a:t>
            </a:r>
          </a:p>
        </p:txBody>
      </p:sp>
      <p:cxnSp>
        <p:nvCxnSpPr>
          <p:cNvPr id="36869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3990182" y="3102769"/>
            <a:ext cx="2895600" cy="16208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0" name="Straight Connector 30"/>
          <p:cNvCxnSpPr>
            <a:cxnSpLocks noChangeShapeType="1"/>
          </p:cNvCxnSpPr>
          <p:nvPr/>
        </p:nvCxnSpPr>
        <p:spPr bwMode="auto">
          <a:xfrm rot="16200000" flipV="1">
            <a:off x="6074569" y="2624932"/>
            <a:ext cx="3228975" cy="290988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1" name="Straight Connector 33"/>
          <p:cNvCxnSpPr>
            <a:cxnSpLocks noChangeShapeType="1"/>
          </p:cNvCxnSpPr>
          <p:nvPr/>
        </p:nvCxnSpPr>
        <p:spPr bwMode="auto">
          <a:xfrm>
            <a:off x="5307013" y="4141788"/>
            <a:ext cx="2465387" cy="158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2" name="Straight Connector 34"/>
          <p:cNvCxnSpPr>
            <a:cxnSpLocks noChangeShapeType="1"/>
          </p:cNvCxnSpPr>
          <p:nvPr/>
        </p:nvCxnSpPr>
        <p:spPr bwMode="auto">
          <a:xfrm flipV="1">
            <a:off x="4891088" y="4849813"/>
            <a:ext cx="35179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3" name="TextBox 36"/>
          <p:cNvSpPr txBox="1">
            <a:spLocks noChangeArrowheads="1"/>
          </p:cNvSpPr>
          <p:nvPr/>
        </p:nvSpPr>
        <p:spPr bwMode="auto">
          <a:xfrm>
            <a:off x="4876800" y="4891088"/>
            <a:ext cx="755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115</a:t>
            </a:r>
            <a:r>
              <a:rPr lang="en-GB" sz="2400" baseline="30000">
                <a:latin typeface="Comic Sans MS" pitchFamily="66" charset="0"/>
              </a:rPr>
              <a:t>o</a:t>
            </a:r>
          </a:p>
        </p:txBody>
      </p:sp>
      <p:sp>
        <p:nvSpPr>
          <p:cNvPr id="36874" name="TextBox 37"/>
          <p:cNvSpPr txBox="1">
            <a:spLocks noChangeArrowheads="1"/>
          </p:cNvSpPr>
          <p:nvPr/>
        </p:nvSpPr>
        <p:spPr bwMode="auto">
          <a:xfrm>
            <a:off x="7661275" y="4973638"/>
            <a:ext cx="80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140</a:t>
            </a:r>
            <a:r>
              <a:rPr lang="en-GB" sz="2400" baseline="30000">
                <a:latin typeface="Comic Sans MS" pitchFamily="66" charset="0"/>
              </a:rPr>
              <a:t>o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029200" y="4405313"/>
            <a:ext cx="666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65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459413" y="3630613"/>
            <a:ext cx="666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65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264150" y="4100513"/>
            <a:ext cx="755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115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453313" y="4433888"/>
            <a:ext cx="668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40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872288" y="3713163"/>
            <a:ext cx="666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40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051675" y="4100513"/>
            <a:ext cx="80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140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984875" y="2784475"/>
            <a:ext cx="66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75</a:t>
            </a:r>
            <a:r>
              <a:rPr lang="en-GB" sz="24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0575" y="304800"/>
            <a:ext cx="5308600" cy="1431925"/>
          </a:xfrm>
        </p:spPr>
        <p:txBody>
          <a:bodyPr/>
          <a:lstStyle/>
          <a:p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sz="quarter" idx="13"/>
          </p:nvPr>
        </p:nvGraphicFramePr>
        <p:xfrm>
          <a:off x="3481388" y="2492375"/>
          <a:ext cx="1676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3" imgW="761669" imgH="190417" progId="Equation.DSMT4">
                  <p:embed/>
                </p:oleObj>
              </mc:Choice>
              <mc:Fallback>
                <p:oleObj name="Equation" r:id="rId3" imgW="761669" imgH="190417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2492375"/>
                        <a:ext cx="1676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038225" y="1982788"/>
            <a:ext cx="461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Q1.	Solve the equation below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38225" y="2867025"/>
            <a:ext cx="7019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Q2.	Find two numbers that multiply to give 48</a:t>
            </a:r>
          </a:p>
          <a:p>
            <a:pPr eaLnBrk="1" hangingPunct="1"/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	and divide to give 3.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1038225" y="4116388"/>
            <a:ext cx="3792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Q3.	Find missing angles</a:t>
            </a:r>
          </a:p>
        </p:txBody>
      </p:sp>
      <p:sp>
        <p:nvSpPr>
          <p:cNvPr id="37895" name="Line 12"/>
          <p:cNvSpPr>
            <a:spLocks noChangeShapeType="1"/>
          </p:cNvSpPr>
          <p:nvPr/>
        </p:nvSpPr>
        <p:spPr bwMode="auto">
          <a:xfrm flipV="1">
            <a:off x="4791075" y="3771900"/>
            <a:ext cx="1323975" cy="2266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13"/>
          <p:cNvSpPr>
            <a:spLocks noChangeShapeType="1"/>
          </p:cNvSpPr>
          <p:nvPr/>
        </p:nvSpPr>
        <p:spPr bwMode="auto">
          <a:xfrm>
            <a:off x="6105525" y="379095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4"/>
          <p:cNvSpPr>
            <a:spLocks noChangeShapeType="1"/>
          </p:cNvSpPr>
          <p:nvPr/>
        </p:nvSpPr>
        <p:spPr bwMode="auto">
          <a:xfrm flipV="1">
            <a:off x="5626100" y="4625975"/>
            <a:ext cx="971550" cy="9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5"/>
          <p:cNvSpPr txBox="1">
            <a:spLocks noChangeArrowheads="1"/>
          </p:cNvSpPr>
          <p:nvPr/>
        </p:nvSpPr>
        <p:spPr bwMode="auto">
          <a:xfrm>
            <a:off x="6070600" y="3722688"/>
            <a:ext cx="74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119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37899" name="Text Box 17"/>
          <p:cNvSpPr txBox="1">
            <a:spLocks noChangeArrowheads="1"/>
          </p:cNvSpPr>
          <p:nvPr/>
        </p:nvSpPr>
        <p:spPr bwMode="auto">
          <a:xfrm>
            <a:off x="5540375" y="4602163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37900" name="Text Box 19"/>
          <p:cNvSpPr txBox="1">
            <a:spLocks noChangeArrowheads="1"/>
          </p:cNvSpPr>
          <p:nvPr/>
        </p:nvSpPr>
        <p:spPr bwMode="auto">
          <a:xfrm>
            <a:off x="5718175" y="42179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b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understand the term alternate angles.</a:t>
            </a:r>
            <a:endParaRPr lang="en-GB" sz="360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8917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1.    To explain the term alternate angles and show how we use the property to solve problems.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502275" y="3894138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>
                <a:latin typeface="Comic Sans MS" pitchFamily="66" charset="0"/>
                <a:cs typeface="Arial" pitchFamily="34" charset="0"/>
              </a:rPr>
              <a:t>2.  To be able to use property to solve problems.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8921" name="Text Box 13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7" grpId="0"/>
      <p:bldP spid="430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Freeform 4"/>
          <p:cNvSpPr>
            <a:spLocks/>
          </p:cNvSpPr>
          <p:nvPr/>
        </p:nvSpPr>
        <p:spPr bwMode="auto">
          <a:xfrm>
            <a:off x="1331913" y="1989138"/>
            <a:ext cx="1655762" cy="1223962"/>
          </a:xfrm>
          <a:custGeom>
            <a:avLst/>
            <a:gdLst>
              <a:gd name="T0" fmla="*/ 2147483647 w 1488"/>
              <a:gd name="T1" fmla="*/ 2147483647 h 1056"/>
              <a:gd name="T2" fmla="*/ 0 w 1488"/>
              <a:gd name="T3" fmla="*/ 2147483647 h 1056"/>
              <a:gd name="T4" fmla="*/ 2147483647 w 1488"/>
              <a:gd name="T5" fmla="*/ 0 h 1056"/>
              <a:gd name="T6" fmla="*/ 0 60000 65536"/>
              <a:gd name="T7" fmla="*/ 0 60000 65536"/>
              <a:gd name="T8" fmla="*/ 0 60000 65536"/>
              <a:gd name="T9" fmla="*/ 0 w 1488"/>
              <a:gd name="T10" fmla="*/ 0 h 1056"/>
              <a:gd name="T11" fmla="*/ 1488 w 148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056">
                <a:moveTo>
                  <a:pt x="1488" y="1056"/>
                </a:moveTo>
                <a:lnTo>
                  <a:pt x="0" y="1056"/>
                </a:lnTo>
                <a:lnTo>
                  <a:pt x="86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6588125" y="2060575"/>
            <a:ext cx="2232025" cy="1325563"/>
          </a:xfrm>
          <a:custGeom>
            <a:avLst/>
            <a:gdLst>
              <a:gd name="T0" fmla="*/ 0 w 2976"/>
              <a:gd name="T1" fmla="*/ 2147483647 h 1152"/>
              <a:gd name="T2" fmla="*/ 2147483647 w 2976"/>
              <a:gd name="T3" fmla="*/ 2147483647 h 1152"/>
              <a:gd name="T4" fmla="*/ 2147483647 w 2976"/>
              <a:gd name="T5" fmla="*/ 0 h 1152"/>
              <a:gd name="T6" fmla="*/ 0 60000 65536"/>
              <a:gd name="T7" fmla="*/ 0 60000 65536"/>
              <a:gd name="T8" fmla="*/ 0 60000 65536"/>
              <a:gd name="T9" fmla="*/ 0 w 2976"/>
              <a:gd name="T10" fmla="*/ 0 h 1152"/>
              <a:gd name="T11" fmla="*/ 2976 w 297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6" h="1152">
                <a:moveTo>
                  <a:pt x="0" y="1152"/>
                </a:moveTo>
                <a:lnTo>
                  <a:pt x="1860" y="1152"/>
                </a:lnTo>
                <a:lnTo>
                  <a:pt x="297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360488" y="3476625"/>
            <a:ext cx="173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Acute 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less than 90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 sz="20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6170613" y="3500438"/>
            <a:ext cx="254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Obtuse 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Between  90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– 180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 sz="20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729038" y="3573463"/>
            <a:ext cx="180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Right  Angle  </a:t>
            </a:r>
          </a:p>
          <a:p>
            <a:pPr algn="ctr" eaLnBrk="1" hangingPunct="1"/>
            <a:r>
              <a:rPr lang="en-GB" sz="2000" u="sng">
                <a:solidFill>
                  <a:srgbClr val="FFFF00"/>
                </a:solidFill>
                <a:latin typeface="Comic Sans MS" pitchFamily="66" charset="0"/>
              </a:rPr>
              <a:t>exactly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90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7019925" y="486886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6858000" y="4668838"/>
            <a:ext cx="152400" cy="155575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7363" name="Freeform 19"/>
          <p:cNvSpPr>
            <a:spLocks/>
          </p:cNvSpPr>
          <p:nvPr/>
        </p:nvSpPr>
        <p:spPr bwMode="auto">
          <a:xfrm>
            <a:off x="6505575" y="4865688"/>
            <a:ext cx="520700" cy="765175"/>
          </a:xfrm>
          <a:custGeom>
            <a:avLst/>
            <a:gdLst>
              <a:gd name="T0" fmla="*/ 2147483647 w 328"/>
              <a:gd name="T1" fmla="*/ 0 h 482"/>
              <a:gd name="T2" fmla="*/ 0 w 328"/>
              <a:gd name="T3" fmla="*/ 2147483647 h 482"/>
              <a:gd name="T4" fmla="*/ 0 60000 65536"/>
              <a:gd name="T5" fmla="*/ 0 60000 65536"/>
              <a:gd name="T6" fmla="*/ 0 w 328"/>
              <a:gd name="T7" fmla="*/ 0 h 482"/>
              <a:gd name="T8" fmla="*/ 328 w 328"/>
              <a:gd name="T9" fmla="*/ 482 h 4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" h="482">
                <a:moveTo>
                  <a:pt x="328" y="0"/>
                </a:moveTo>
                <a:lnTo>
                  <a:pt x="0" y="48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892800" y="5589588"/>
            <a:ext cx="3092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reflex 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over 180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less than 360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 sz="20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692275" y="4868863"/>
            <a:ext cx="2735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695450" y="5013325"/>
            <a:ext cx="265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Straight Line Angle  </a:t>
            </a:r>
          </a:p>
          <a:p>
            <a:pPr algn="ctr" eaLnBrk="1" hangingPunct="1"/>
            <a:r>
              <a:rPr lang="en-GB" sz="2000" u="sng">
                <a:solidFill>
                  <a:srgbClr val="FFFF00"/>
                </a:solidFill>
                <a:latin typeface="Comic Sans MS" pitchFamily="66" charset="0"/>
              </a:rPr>
              <a:t>exactly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180</a:t>
            </a:r>
            <a:r>
              <a:rPr lang="en-GB" sz="2000" baseline="3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 sz="20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1908175" y="552450"/>
            <a:ext cx="52562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Type of Angles</a:t>
            </a:r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7813675" y="3144838"/>
            <a:ext cx="152400" cy="155575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29" name="Oval 18"/>
          <p:cNvSpPr>
            <a:spLocks noChangeArrowheads="1"/>
          </p:cNvSpPr>
          <p:nvPr/>
        </p:nvSpPr>
        <p:spPr bwMode="auto">
          <a:xfrm>
            <a:off x="1524000" y="3021013"/>
            <a:ext cx="152400" cy="153987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FFFF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78250" y="1628775"/>
            <a:ext cx="1992313" cy="1952625"/>
            <a:chOff x="1440" y="1253"/>
            <a:chExt cx="1255" cy="1230"/>
          </a:xfrm>
        </p:grpSpPr>
        <p:grpSp>
          <p:nvGrpSpPr>
            <p:cNvPr id="12305" name="Group 7"/>
            <p:cNvGrpSpPr>
              <a:grpSpLocks/>
            </p:cNvGrpSpPr>
            <p:nvPr/>
          </p:nvGrpSpPr>
          <p:grpSpPr bwMode="auto">
            <a:xfrm>
              <a:off x="1440" y="2216"/>
              <a:ext cx="1028" cy="267"/>
              <a:chOff x="412" y="4053"/>
              <a:chExt cx="1028" cy="267"/>
            </a:xfrm>
          </p:grpSpPr>
          <p:sp>
            <p:nvSpPr>
              <p:cNvPr id="12310" name="Text Box 9"/>
              <p:cNvSpPr txBox="1">
                <a:spLocks noChangeArrowheads="1"/>
              </p:cNvSpPr>
              <p:nvPr/>
            </p:nvSpPr>
            <p:spPr bwMode="auto">
              <a:xfrm>
                <a:off x="420" y="4070"/>
                <a:ext cx="10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>
                    <a:solidFill>
                      <a:srgbClr val="FFFF00"/>
                    </a:solidFill>
                    <a:latin typeface="Comic Sans MS" pitchFamily="66" charset="0"/>
                  </a:rPr>
                  <a:t>Horizontal</a:t>
                </a:r>
              </a:p>
            </p:txBody>
          </p:sp>
          <p:sp>
            <p:nvSpPr>
              <p:cNvPr id="12311" name="Line 8"/>
              <p:cNvSpPr>
                <a:spLocks noChangeShapeType="1"/>
              </p:cNvSpPr>
              <p:nvPr/>
            </p:nvSpPr>
            <p:spPr bwMode="auto">
              <a:xfrm rot="-5400000" flipH="1" flipV="1">
                <a:off x="912" y="3553"/>
                <a:ext cx="2" cy="10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6" name="Group 10"/>
            <p:cNvGrpSpPr>
              <a:grpSpLocks/>
            </p:cNvGrpSpPr>
            <p:nvPr/>
          </p:nvGrpSpPr>
          <p:grpSpPr bwMode="auto">
            <a:xfrm>
              <a:off x="2254" y="1253"/>
              <a:ext cx="441" cy="972"/>
              <a:chOff x="1226" y="3090"/>
              <a:chExt cx="441" cy="972"/>
            </a:xfrm>
          </p:grpSpPr>
          <p:sp>
            <p:nvSpPr>
              <p:cNvPr id="12307" name="Rectangle 12"/>
              <p:cNvSpPr>
                <a:spLocks noChangeArrowheads="1"/>
              </p:cNvSpPr>
              <p:nvPr/>
            </p:nvSpPr>
            <p:spPr bwMode="auto">
              <a:xfrm rot="-5400000">
                <a:off x="1226" y="3894"/>
                <a:ext cx="156" cy="156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12308" name="Text Box 13"/>
              <p:cNvSpPr txBox="1">
                <a:spLocks noChangeArrowheads="1"/>
              </p:cNvSpPr>
              <p:nvPr/>
            </p:nvSpPr>
            <p:spPr bwMode="auto">
              <a:xfrm rot="5363377">
                <a:off x="1146" y="3486"/>
                <a:ext cx="7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>
                    <a:solidFill>
                      <a:srgbClr val="FFFF00"/>
                    </a:solidFill>
                    <a:latin typeface="Comic Sans MS" pitchFamily="66" charset="0"/>
                  </a:rPr>
                  <a:t>Vertical</a:t>
                </a:r>
              </a:p>
            </p:txBody>
          </p:sp>
          <p:sp>
            <p:nvSpPr>
              <p:cNvPr id="12309" name="Line 11"/>
              <p:cNvSpPr>
                <a:spLocks noChangeShapeType="1"/>
              </p:cNvSpPr>
              <p:nvPr/>
            </p:nvSpPr>
            <p:spPr bwMode="auto">
              <a:xfrm rot="-5400000">
                <a:off x="923" y="3576"/>
                <a:ext cx="9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  <p:bldP spid="57358" grpId="0"/>
      <p:bldP spid="57359" grpId="0"/>
      <p:bldP spid="57360" grpId="0"/>
      <p:bldP spid="57361" grpId="0" animBg="1"/>
      <p:bldP spid="57362" grpId="0" animBg="1"/>
      <p:bldP spid="57363" grpId="0" animBg="1"/>
      <p:bldP spid="57364" grpId="0"/>
      <p:bldP spid="57366" grpId="0" animBg="1"/>
      <p:bldP spid="57367" grpId="0"/>
      <p:bldP spid="28" grpId="0" animBg="1"/>
      <p:bldP spid="2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400300" y="2500313"/>
            <a:ext cx="439261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  <a:latin typeface="Comic Sans MS" pitchFamily="66" charset="0"/>
              </a:rPr>
              <a:t>Look for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151188" y="2997200"/>
            <a:ext cx="56165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8800">
                <a:solidFill>
                  <a:srgbClr val="FFFF00"/>
                </a:solidFill>
                <a:latin typeface="Comic Sans MS" pitchFamily="66" charset="0"/>
              </a:rPr>
              <a:t>- Z</a:t>
            </a:r>
            <a:r>
              <a:rPr lang="en-GB" sz="7200">
                <a:solidFill>
                  <a:srgbClr val="FFFF00"/>
                </a:solidFill>
                <a:latin typeface="Comic Sans MS" pitchFamily="66" charset="0"/>
              </a:rPr>
              <a:t> shapes</a:t>
            </a:r>
            <a:endParaRPr lang="en-US" sz="72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39942" name="Line 9"/>
          <p:cNvSpPr>
            <a:spLocks noChangeShapeType="1"/>
          </p:cNvSpPr>
          <p:nvPr/>
        </p:nvSpPr>
        <p:spPr bwMode="auto">
          <a:xfrm>
            <a:off x="1362075" y="3209925"/>
            <a:ext cx="1809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10"/>
          <p:cNvSpPr>
            <a:spLocks noChangeShapeType="1"/>
          </p:cNvSpPr>
          <p:nvPr/>
        </p:nvSpPr>
        <p:spPr bwMode="auto">
          <a:xfrm flipV="1">
            <a:off x="1454150" y="3216275"/>
            <a:ext cx="1695450" cy="1304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11"/>
          <p:cNvSpPr>
            <a:spLocks noChangeShapeType="1"/>
          </p:cNvSpPr>
          <p:nvPr/>
        </p:nvSpPr>
        <p:spPr bwMode="auto">
          <a:xfrm>
            <a:off x="1431925" y="4527550"/>
            <a:ext cx="1809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12"/>
          <p:cNvSpPr>
            <a:spLocks noChangeArrowheads="1"/>
          </p:cNvSpPr>
          <p:nvPr/>
        </p:nvSpPr>
        <p:spPr bwMode="auto">
          <a:xfrm>
            <a:off x="2181225" y="3314700"/>
            <a:ext cx="295275" cy="304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9946" name="Oval 13"/>
          <p:cNvSpPr>
            <a:spLocks noChangeArrowheads="1"/>
          </p:cNvSpPr>
          <p:nvPr/>
        </p:nvSpPr>
        <p:spPr bwMode="auto">
          <a:xfrm>
            <a:off x="2044700" y="4130675"/>
            <a:ext cx="295275" cy="304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9947" name="Oval 14"/>
          <p:cNvSpPr>
            <a:spLocks noChangeArrowheads="1"/>
          </p:cNvSpPr>
          <p:nvPr/>
        </p:nvSpPr>
        <p:spPr bwMode="auto">
          <a:xfrm>
            <a:off x="2355850" y="5060950"/>
            <a:ext cx="295275" cy="304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9948" name="Text Box 15"/>
          <p:cNvSpPr txBox="1">
            <a:spLocks noChangeArrowheads="1"/>
          </p:cNvSpPr>
          <p:nvPr/>
        </p:nvSpPr>
        <p:spPr bwMode="auto">
          <a:xfrm>
            <a:off x="2717800" y="4843463"/>
            <a:ext cx="341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4000">
                <a:solidFill>
                  <a:srgbClr val="FFFF00"/>
                </a:solidFill>
                <a:latin typeface="Comic Sans MS" pitchFamily="66" charset="0"/>
              </a:rPr>
              <a:t>= equal angles</a:t>
            </a:r>
          </a:p>
        </p:txBody>
      </p:sp>
      <p:sp>
        <p:nvSpPr>
          <p:cNvPr id="39949" name="Flowchart: Extract 18"/>
          <p:cNvSpPr>
            <a:spLocks noChangeArrowheads="1"/>
          </p:cNvSpPr>
          <p:nvPr/>
        </p:nvSpPr>
        <p:spPr bwMode="auto">
          <a:xfrm rot="5400000">
            <a:off x="1792288" y="3044825"/>
            <a:ext cx="323850" cy="339725"/>
          </a:xfrm>
          <a:prstGeom prst="flowChartExtract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0" name="Flowchart: Extract 19"/>
          <p:cNvSpPr>
            <a:spLocks noChangeArrowheads="1"/>
          </p:cNvSpPr>
          <p:nvPr/>
        </p:nvSpPr>
        <p:spPr bwMode="auto">
          <a:xfrm rot="5400000">
            <a:off x="2534444" y="4363244"/>
            <a:ext cx="323850" cy="338138"/>
          </a:xfrm>
          <a:prstGeom prst="flowChartExtract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 flipV="1">
            <a:off x="2225675" y="2895600"/>
            <a:ext cx="3584575" cy="63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2370138" y="5133975"/>
            <a:ext cx="46799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>
            <a:off x="2386013" y="2895600"/>
            <a:ext cx="3400425" cy="2247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Arc 5"/>
          <p:cNvSpPr>
            <a:spLocks/>
          </p:cNvSpPr>
          <p:nvPr/>
        </p:nvSpPr>
        <p:spPr bwMode="auto">
          <a:xfrm>
            <a:off x="3378200" y="4486275"/>
            <a:ext cx="358775" cy="647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rc 6"/>
          <p:cNvSpPr>
            <a:spLocks/>
          </p:cNvSpPr>
          <p:nvPr/>
        </p:nvSpPr>
        <p:spPr bwMode="auto">
          <a:xfrm rot="16200000" flipH="1">
            <a:off x="4479925" y="2879725"/>
            <a:ext cx="512763" cy="557213"/>
          </a:xfrm>
          <a:custGeom>
            <a:avLst/>
            <a:gdLst>
              <a:gd name="T0" fmla="*/ 0 w 30486"/>
              <a:gd name="T1" fmla="*/ 2147483647 h 21600"/>
              <a:gd name="T2" fmla="*/ 2147483647 w 30486"/>
              <a:gd name="T3" fmla="*/ 2147483647 h 21600"/>
              <a:gd name="T4" fmla="*/ 2147483647 w 30486"/>
              <a:gd name="T5" fmla="*/ 2147483647 h 21600"/>
              <a:gd name="T6" fmla="*/ 0 60000 65536"/>
              <a:gd name="T7" fmla="*/ 0 60000 65536"/>
              <a:gd name="T8" fmla="*/ 0 60000 65536"/>
              <a:gd name="T9" fmla="*/ 0 w 30486"/>
              <a:gd name="T10" fmla="*/ 0 h 21600"/>
              <a:gd name="T11" fmla="*/ 30486 w 304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86" h="21600" fill="none" extrusionOk="0">
                <a:moveTo>
                  <a:pt x="0" y="1912"/>
                </a:moveTo>
                <a:cubicBezTo>
                  <a:pt x="2792" y="651"/>
                  <a:pt x="5821" y="-1"/>
                  <a:pt x="8886" y="0"/>
                </a:cubicBezTo>
                <a:cubicBezTo>
                  <a:pt x="20815" y="0"/>
                  <a:pt x="30486" y="9670"/>
                  <a:pt x="30486" y="21600"/>
                </a:cubicBezTo>
              </a:path>
              <a:path w="30486" h="21600" stroke="0" extrusionOk="0">
                <a:moveTo>
                  <a:pt x="0" y="1912"/>
                </a:moveTo>
                <a:cubicBezTo>
                  <a:pt x="2792" y="651"/>
                  <a:pt x="5821" y="-1"/>
                  <a:pt x="8886" y="0"/>
                </a:cubicBezTo>
                <a:cubicBezTo>
                  <a:pt x="20815" y="0"/>
                  <a:pt x="30486" y="9670"/>
                  <a:pt x="30486" y="21600"/>
                </a:cubicBezTo>
                <a:lnTo>
                  <a:pt x="8886" y="21600"/>
                </a:lnTo>
                <a:lnTo>
                  <a:pt x="0" y="19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745038" y="2901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35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089275" y="463073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a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17838" y="46783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35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6372225" y="4981575"/>
            <a:ext cx="152400" cy="304800"/>
            <a:chOff x="4080" y="1776"/>
            <a:chExt cx="96" cy="192"/>
          </a:xfrm>
        </p:grpSpPr>
        <p:sp>
          <p:nvSpPr>
            <p:cNvPr id="40977" name="Line 11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12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1" name="Group 13"/>
          <p:cNvGrpSpPr>
            <a:grpSpLocks/>
          </p:cNvGrpSpPr>
          <p:nvPr/>
        </p:nvGrpSpPr>
        <p:grpSpPr bwMode="auto">
          <a:xfrm>
            <a:off x="3562350" y="2733675"/>
            <a:ext cx="152400" cy="304800"/>
            <a:chOff x="4080" y="1776"/>
            <a:chExt cx="96" cy="192"/>
          </a:xfrm>
        </p:grpSpPr>
        <p:sp>
          <p:nvSpPr>
            <p:cNvPr id="40975" name="Line 14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5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0973" name="Text Box 20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0974" name="Text Box 21"/>
          <p:cNvSpPr txBox="1">
            <a:spLocks noChangeArrowheads="1"/>
          </p:cNvSpPr>
          <p:nvPr/>
        </p:nvSpPr>
        <p:spPr bwMode="auto">
          <a:xfrm>
            <a:off x="1289050" y="1881188"/>
            <a:ext cx="4525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Find the value of 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2686050" y="2200275"/>
            <a:ext cx="4046538" cy="47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724150" y="2185988"/>
            <a:ext cx="1381125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611188" y="5589588"/>
            <a:ext cx="35290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Arc 5"/>
          <p:cNvSpPr>
            <a:spLocks/>
          </p:cNvSpPr>
          <p:nvPr/>
        </p:nvSpPr>
        <p:spPr bwMode="auto">
          <a:xfrm flipV="1">
            <a:off x="3059113" y="2276475"/>
            <a:ext cx="649287" cy="7207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rc 6"/>
          <p:cNvSpPr>
            <a:spLocks/>
          </p:cNvSpPr>
          <p:nvPr/>
        </p:nvSpPr>
        <p:spPr bwMode="auto">
          <a:xfrm rot="10391094" flipV="1">
            <a:off x="3132138" y="4873625"/>
            <a:ext cx="703262" cy="7127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059113" y="227647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b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276600" y="501332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43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916238" y="232568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43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1371600" y="5410200"/>
            <a:ext cx="152400" cy="304800"/>
            <a:chOff x="4080" y="1776"/>
            <a:chExt cx="96" cy="192"/>
          </a:xfrm>
        </p:grpSpPr>
        <p:sp>
          <p:nvSpPr>
            <p:cNvPr id="42001" name="Line 11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2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95" name="Group 13"/>
          <p:cNvGrpSpPr>
            <a:grpSpLocks/>
          </p:cNvGrpSpPr>
          <p:nvPr/>
        </p:nvGrpSpPr>
        <p:grpSpPr bwMode="auto">
          <a:xfrm>
            <a:off x="5562600" y="2057400"/>
            <a:ext cx="152400" cy="304800"/>
            <a:chOff x="4080" y="1776"/>
            <a:chExt cx="96" cy="192"/>
          </a:xfrm>
        </p:grpSpPr>
        <p:sp>
          <p:nvSpPr>
            <p:cNvPr id="41999" name="Line 14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5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1997" name="Text Box 20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1998" name="Text Box 21"/>
          <p:cNvSpPr txBox="1">
            <a:spLocks noChangeArrowheads="1"/>
          </p:cNvSpPr>
          <p:nvPr/>
        </p:nvSpPr>
        <p:spPr bwMode="auto">
          <a:xfrm>
            <a:off x="4337050" y="3367088"/>
            <a:ext cx="4564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Find the value of b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3533775" y="2743200"/>
            <a:ext cx="6350" cy="3182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3529013" y="2762250"/>
            <a:ext cx="3328987" cy="3571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6780213" y="1317625"/>
            <a:ext cx="71437" cy="5040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Arc 5"/>
          <p:cNvSpPr>
            <a:spLocks/>
          </p:cNvSpPr>
          <p:nvPr/>
        </p:nvSpPr>
        <p:spPr bwMode="auto">
          <a:xfrm flipV="1">
            <a:off x="3540125" y="3478213"/>
            <a:ext cx="647700" cy="3603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rc 6"/>
          <p:cNvSpPr>
            <a:spLocks/>
          </p:cNvSpPr>
          <p:nvPr/>
        </p:nvSpPr>
        <p:spPr bwMode="auto">
          <a:xfrm rot="-2445817">
            <a:off x="6132513" y="5207000"/>
            <a:ext cx="647700" cy="360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506788" y="3190875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33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276975" y="5422900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33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348413" y="537527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c</a:t>
            </a:r>
            <a:endParaRPr lang="en-US" sz="2800" b="1">
              <a:latin typeface="Comic Sans MS" pitchFamily="66" charset="0"/>
            </a:endParaRPr>
          </a:p>
        </p:txBody>
      </p:sp>
      <p:grpSp>
        <p:nvGrpSpPr>
          <p:cNvPr id="43018" name="Group 11"/>
          <p:cNvGrpSpPr>
            <a:grpSpLocks/>
          </p:cNvGrpSpPr>
          <p:nvPr/>
        </p:nvGrpSpPr>
        <p:grpSpPr bwMode="auto">
          <a:xfrm>
            <a:off x="3386138" y="5591175"/>
            <a:ext cx="304800" cy="152400"/>
            <a:chOff x="672" y="3792"/>
            <a:chExt cx="192" cy="96"/>
          </a:xfrm>
        </p:grpSpPr>
        <p:sp>
          <p:nvSpPr>
            <p:cNvPr id="43025" name="Line 12"/>
            <p:cNvSpPr>
              <a:spLocks noChangeShapeType="1"/>
            </p:cNvSpPr>
            <p:nvPr/>
          </p:nvSpPr>
          <p:spPr bwMode="auto">
            <a:xfrm flipV="1">
              <a:off x="672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13"/>
            <p:cNvSpPr>
              <a:spLocks noChangeShapeType="1"/>
            </p:cNvSpPr>
            <p:nvPr/>
          </p:nvSpPr>
          <p:spPr bwMode="auto">
            <a:xfrm flipH="1" flipV="1">
              <a:off x="768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19" name="Group 14"/>
          <p:cNvGrpSpPr>
            <a:grpSpLocks/>
          </p:cNvGrpSpPr>
          <p:nvPr/>
        </p:nvGrpSpPr>
        <p:grpSpPr bwMode="auto">
          <a:xfrm>
            <a:off x="6638925" y="3000375"/>
            <a:ext cx="304800" cy="152400"/>
            <a:chOff x="672" y="3792"/>
            <a:chExt cx="192" cy="96"/>
          </a:xfrm>
        </p:grpSpPr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V="1">
              <a:off x="672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H="1" flipV="1">
              <a:off x="768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3021" name="Text Box 21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3022" name="Text Box 22"/>
          <p:cNvSpPr txBox="1">
            <a:spLocks noChangeArrowheads="1"/>
          </p:cNvSpPr>
          <p:nvPr/>
        </p:nvSpPr>
        <p:spPr bwMode="auto">
          <a:xfrm>
            <a:off x="1289050" y="1881188"/>
            <a:ext cx="452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Find the value of 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 flipH="1">
            <a:off x="4787900" y="1858963"/>
            <a:ext cx="3168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H="1">
            <a:off x="2743200" y="1835150"/>
            <a:ext cx="2082800" cy="354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39750" y="5373688"/>
            <a:ext cx="2232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Arc 5"/>
          <p:cNvSpPr>
            <a:spLocks/>
          </p:cNvSpPr>
          <p:nvPr/>
        </p:nvSpPr>
        <p:spPr bwMode="auto">
          <a:xfrm rot="481188" flipV="1">
            <a:off x="4284663" y="1773238"/>
            <a:ext cx="1295400" cy="935037"/>
          </a:xfrm>
          <a:custGeom>
            <a:avLst/>
            <a:gdLst>
              <a:gd name="T0" fmla="*/ 2147483647 w 21600"/>
              <a:gd name="T1" fmla="*/ 0 h 21512"/>
              <a:gd name="T2" fmla="*/ 2147483647 w 21600"/>
              <a:gd name="T3" fmla="*/ 2147483647 h 21512"/>
              <a:gd name="T4" fmla="*/ 0 w 21600"/>
              <a:gd name="T5" fmla="*/ 2147483647 h 21512"/>
              <a:gd name="T6" fmla="*/ 0 60000 65536"/>
              <a:gd name="T7" fmla="*/ 0 60000 65536"/>
              <a:gd name="T8" fmla="*/ 0 60000 65536"/>
              <a:gd name="T9" fmla="*/ 0 w 21600"/>
              <a:gd name="T10" fmla="*/ 0 h 21512"/>
              <a:gd name="T11" fmla="*/ 21600 w 21600"/>
              <a:gd name="T12" fmla="*/ 21512 h 21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2" fill="none" extrusionOk="0">
                <a:moveTo>
                  <a:pt x="1947" y="-1"/>
                </a:moveTo>
                <a:cubicBezTo>
                  <a:pt x="13076" y="1007"/>
                  <a:pt x="21600" y="10337"/>
                  <a:pt x="21600" y="21512"/>
                </a:cubicBezTo>
              </a:path>
              <a:path w="21600" h="21512" stroke="0" extrusionOk="0">
                <a:moveTo>
                  <a:pt x="1947" y="-1"/>
                </a:moveTo>
                <a:cubicBezTo>
                  <a:pt x="13076" y="1007"/>
                  <a:pt x="21600" y="10337"/>
                  <a:pt x="21600" y="21512"/>
                </a:cubicBezTo>
                <a:lnTo>
                  <a:pt x="0" y="21512"/>
                </a:lnTo>
                <a:lnTo>
                  <a:pt x="1947" y="-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rc 6"/>
          <p:cNvSpPr>
            <a:spLocks/>
          </p:cNvSpPr>
          <p:nvPr/>
        </p:nvSpPr>
        <p:spPr bwMode="auto">
          <a:xfrm rot="10800000" flipV="1">
            <a:off x="1979613" y="4581525"/>
            <a:ext cx="1225550" cy="7921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0" y="198913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123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339975" y="4868863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latin typeface="Comic Sans MS" pitchFamily="66" charset="0"/>
              </a:rPr>
              <a:t>d</a:t>
            </a:r>
            <a:endParaRPr lang="en-US" sz="2800" b="1">
              <a:latin typeface="Comic Sans MS" pitchFamily="66" charset="0"/>
            </a:endParaRP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1066800" y="5181600"/>
            <a:ext cx="152400" cy="304800"/>
            <a:chOff x="4080" y="1776"/>
            <a:chExt cx="96" cy="192"/>
          </a:xfrm>
        </p:grpSpPr>
        <p:sp>
          <p:nvSpPr>
            <p:cNvPr id="44049" name="Line 10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1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2" name="Group 12"/>
          <p:cNvGrpSpPr>
            <a:grpSpLocks/>
          </p:cNvGrpSpPr>
          <p:nvPr/>
        </p:nvGrpSpPr>
        <p:grpSpPr bwMode="auto">
          <a:xfrm>
            <a:off x="6858000" y="1676400"/>
            <a:ext cx="152400" cy="304800"/>
            <a:chOff x="4080" y="1776"/>
            <a:chExt cx="96" cy="192"/>
          </a:xfrm>
        </p:grpSpPr>
        <p:sp>
          <p:nvSpPr>
            <p:cNvPr id="44047" name="Line 13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4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124075" y="496887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123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4045" name="Text Box 20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4046" name="Text Box 21"/>
          <p:cNvSpPr txBox="1">
            <a:spLocks noChangeArrowheads="1"/>
          </p:cNvSpPr>
          <p:nvPr/>
        </p:nvSpPr>
        <p:spPr bwMode="auto">
          <a:xfrm>
            <a:off x="4079875" y="3624263"/>
            <a:ext cx="4560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Find the value of 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331913" y="5516563"/>
            <a:ext cx="54721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H="1">
            <a:off x="3348038" y="2060575"/>
            <a:ext cx="1655762" cy="3455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522538" y="2041525"/>
            <a:ext cx="25209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2982913" y="1901825"/>
            <a:ext cx="152400" cy="304800"/>
            <a:chOff x="4080" y="1776"/>
            <a:chExt cx="96" cy="192"/>
          </a:xfrm>
        </p:grpSpPr>
        <p:sp>
          <p:nvSpPr>
            <p:cNvPr id="45078" name="Line 6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7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2" name="Group 8"/>
          <p:cNvGrpSpPr>
            <a:grpSpLocks/>
          </p:cNvGrpSpPr>
          <p:nvPr/>
        </p:nvGrpSpPr>
        <p:grpSpPr bwMode="auto">
          <a:xfrm>
            <a:off x="5651500" y="5373688"/>
            <a:ext cx="152400" cy="304800"/>
            <a:chOff x="4080" y="1776"/>
            <a:chExt cx="96" cy="192"/>
          </a:xfrm>
        </p:grpSpPr>
        <p:sp>
          <p:nvSpPr>
            <p:cNvPr id="45076" name="Line 9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10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3" name="Text Box 11"/>
          <p:cNvSpPr txBox="1">
            <a:spLocks noChangeArrowheads="1"/>
          </p:cNvSpPr>
          <p:nvPr/>
        </p:nvSpPr>
        <p:spPr bwMode="auto">
          <a:xfrm>
            <a:off x="4427538" y="2060575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Arial" pitchFamily="34" charset="0"/>
              </a:rPr>
              <a:t>50</a:t>
            </a:r>
            <a:endParaRPr lang="en-US" sz="2000" b="1">
              <a:latin typeface="Arial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348038" y="2041525"/>
            <a:ext cx="1693862" cy="3475038"/>
            <a:chOff x="2109" y="1286"/>
            <a:chExt cx="1067" cy="2189"/>
          </a:xfrm>
        </p:grpSpPr>
        <p:sp>
          <p:nvSpPr>
            <p:cNvPr id="45073" name="Line 13"/>
            <p:cNvSpPr>
              <a:spLocks noChangeShapeType="1"/>
            </p:cNvSpPr>
            <p:nvPr/>
          </p:nvSpPr>
          <p:spPr bwMode="auto">
            <a:xfrm>
              <a:off x="2360" y="1286"/>
              <a:ext cx="816" cy="0"/>
            </a:xfrm>
            <a:prstGeom prst="line">
              <a:avLst/>
            </a:prstGeom>
            <a:noFill/>
            <a:ln w="76200">
              <a:solidFill>
                <a:srgbClr val="F91D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Line 14"/>
            <p:cNvSpPr>
              <a:spLocks noChangeShapeType="1"/>
            </p:cNvSpPr>
            <p:nvPr/>
          </p:nvSpPr>
          <p:spPr bwMode="auto">
            <a:xfrm flipH="1">
              <a:off x="2109" y="1298"/>
              <a:ext cx="1043" cy="2177"/>
            </a:xfrm>
            <a:prstGeom prst="line">
              <a:avLst/>
            </a:prstGeom>
            <a:noFill/>
            <a:ln w="76200">
              <a:solidFill>
                <a:srgbClr val="F91D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15"/>
            <p:cNvSpPr>
              <a:spLocks noChangeShapeType="1"/>
            </p:cNvSpPr>
            <p:nvPr/>
          </p:nvSpPr>
          <p:spPr bwMode="auto">
            <a:xfrm>
              <a:off x="2109" y="3475"/>
              <a:ext cx="816" cy="0"/>
            </a:xfrm>
            <a:prstGeom prst="line">
              <a:avLst/>
            </a:prstGeom>
            <a:noFill/>
            <a:ln w="76200">
              <a:solidFill>
                <a:srgbClr val="F91D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865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Arial" pitchFamily="34" charset="0"/>
              </a:rPr>
              <a:t>a</a:t>
            </a:r>
            <a:endParaRPr lang="en-US" sz="2000" b="1">
              <a:latin typeface="Arial" pitchFamily="34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987675" y="5084763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Arial" pitchFamily="34" charset="0"/>
              </a:rPr>
              <a:t>b</a:t>
            </a:r>
            <a:endParaRPr lang="en-US" sz="2000" b="1">
              <a:latin typeface="Arial" pitchFamily="34" charset="0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2484438" y="5516563"/>
            <a:ext cx="2232025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2771775" y="5084763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Arial" pitchFamily="34" charset="0"/>
              </a:rPr>
              <a:t>130</a:t>
            </a:r>
            <a:endParaRPr lang="en-US" sz="2000" b="1">
              <a:latin typeface="Arial" pitchFamily="34" charset="0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563938" y="5084763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Arial" pitchFamily="34" charset="0"/>
              </a:rPr>
              <a:t>50</a:t>
            </a:r>
            <a:endParaRPr lang="en-US" sz="2000" b="1">
              <a:latin typeface="Arial" pitchFamily="34" charset="0"/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5071" name="Text Box 25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5072" name="Text Box 26"/>
          <p:cNvSpPr txBox="1">
            <a:spLocks noChangeArrowheads="1"/>
          </p:cNvSpPr>
          <p:nvPr/>
        </p:nvSpPr>
        <p:spPr bwMode="auto">
          <a:xfrm>
            <a:off x="5041900" y="3367088"/>
            <a:ext cx="3308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Find the value </a:t>
            </a:r>
          </a:p>
          <a:p>
            <a:pPr algn="ctr"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a and b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/>
      <p:bldP spid="38929" grpId="0"/>
      <p:bldP spid="38930" grpId="0" animBg="1"/>
      <p:bldP spid="38931" grpId="0"/>
      <p:bldP spid="389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 flipH="1">
            <a:off x="2051050" y="981075"/>
            <a:ext cx="73025" cy="4968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2124075" y="3068638"/>
            <a:ext cx="3833813" cy="2417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5940425" y="836613"/>
            <a:ext cx="0" cy="4679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1908175" y="5084763"/>
            <a:ext cx="304800" cy="152400"/>
            <a:chOff x="672" y="3792"/>
            <a:chExt cx="192" cy="96"/>
          </a:xfrm>
        </p:grpSpPr>
        <p:sp>
          <p:nvSpPr>
            <p:cNvPr id="46101" name="Line 6"/>
            <p:cNvSpPr>
              <a:spLocks noChangeShapeType="1"/>
            </p:cNvSpPr>
            <p:nvPr/>
          </p:nvSpPr>
          <p:spPr bwMode="auto">
            <a:xfrm flipV="1">
              <a:off x="672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7"/>
            <p:cNvSpPr>
              <a:spLocks noChangeShapeType="1"/>
            </p:cNvSpPr>
            <p:nvPr/>
          </p:nvSpPr>
          <p:spPr bwMode="auto">
            <a:xfrm flipH="1" flipV="1">
              <a:off x="768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6" name="Group 8"/>
          <p:cNvGrpSpPr>
            <a:grpSpLocks/>
          </p:cNvGrpSpPr>
          <p:nvPr/>
        </p:nvGrpSpPr>
        <p:grpSpPr bwMode="auto">
          <a:xfrm>
            <a:off x="5795963" y="2420938"/>
            <a:ext cx="304800" cy="152400"/>
            <a:chOff x="672" y="3792"/>
            <a:chExt cx="192" cy="96"/>
          </a:xfrm>
        </p:grpSpPr>
        <p:sp>
          <p:nvSpPr>
            <p:cNvPr id="46099" name="Line 9"/>
            <p:cNvSpPr>
              <a:spLocks noChangeShapeType="1"/>
            </p:cNvSpPr>
            <p:nvPr/>
          </p:nvSpPr>
          <p:spPr bwMode="auto">
            <a:xfrm flipV="1">
              <a:off x="672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10"/>
            <p:cNvSpPr>
              <a:spLocks noChangeShapeType="1"/>
            </p:cNvSpPr>
            <p:nvPr/>
          </p:nvSpPr>
          <p:spPr bwMode="auto">
            <a:xfrm flipH="1" flipV="1">
              <a:off x="768" y="379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7" name="Text Box 11"/>
          <p:cNvSpPr txBox="1">
            <a:spLocks noChangeArrowheads="1"/>
          </p:cNvSpPr>
          <p:nvPr/>
        </p:nvSpPr>
        <p:spPr bwMode="auto">
          <a:xfrm>
            <a:off x="2051050" y="270827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135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2071688" y="2128838"/>
            <a:ext cx="42862" cy="1933575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124075" y="3213100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c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2051050" y="3284538"/>
            <a:ext cx="1223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45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2066925" y="3000375"/>
            <a:ext cx="28575" cy="1662113"/>
          </a:xfrm>
          <a:prstGeom prst="line">
            <a:avLst/>
          </a:prstGeom>
          <a:noFill/>
          <a:ln w="76200">
            <a:solidFill>
              <a:srgbClr val="F91D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2085975" y="3043238"/>
            <a:ext cx="3862388" cy="2443162"/>
          </a:xfrm>
          <a:prstGeom prst="line">
            <a:avLst/>
          </a:prstGeom>
          <a:noFill/>
          <a:ln w="76200">
            <a:solidFill>
              <a:srgbClr val="F91D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 flipV="1">
            <a:off x="5940425" y="3716338"/>
            <a:ext cx="3175" cy="1793875"/>
          </a:xfrm>
          <a:prstGeom prst="line">
            <a:avLst/>
          </a:prstGeom>
          <a:noFill/>
          <a:ln w="76200">
            <a:solidFill>
              <a:srgbClr val="F91D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5508625" y="4941888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d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5435600" y="494188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45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6097" name="Text Box 24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6098" name="Text Box 25"/>
          <p:cNvSpPr txBox="1">
            <a:spLocks noChangeArrowheads="1"/>
          </p:cNvSpPr>
          <p:nvPr/>
        </p:nvSpPr>
        <p:spPr bwMode="auto">
          <a:xfrm>
            <a:off x="6181725" y="3054350"/>
            <a:ext cx="2962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Find the value </a:t>
            </a:r>
          </a:p>
          <a:p>
            <a:pPr algn="ctr" eaLnBrk="1" hangingPunct="1"/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of c and 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 animBg="1"/>
      <p:bldP spid="39948" grpId="1" animBg="1"/>
      <p:bldP spid="39949" grpId="0"/>
      <p:bldP spid="39950" grpId="0"/>
      <p:bldP spid="39951" grpId="0" animBg="1"/>
      <p:bldP spid="39952" grpId="0" animBg="1"/>
      <p:bldP spid="39953" grpId="0" animBg="1"/>
      <p:bldP spid="39954" grpId="0"/>
      <p:bldP spid="3995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144713" y="466248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120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7107" name="Line 2"/>
          <p:cNvSpPr>
            <a:spLocks noChangeShapeType="1"/>
          </p:cNvSpPr>
          <p:nvPr/>
        </p:nvSpPr>
        <p:spPr bwMode="auto">
          <a:xfrm>
            <a:off x="1295400" y="1981200"/>
            <a:ext cx="6172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>
            <a:off x="1066800" y="5029200"/>
            <a:ext cx="6477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 flipH="1">
            <a:off x="2667000" y="1981200"/>
            <a:ext cx="228600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10" name="Group 5"/>
          <p:cNvGrpSpPr>
            <a:grpSpLocks/>
          </p:cNvGrpSpPr>
          <p:nvPr/>
        </p:nvGrpSpPr>
        <p:grpSpPr bwMode="auto">
          <a:xfrm>
            <a:off x="6705600" y="4876800"/>
            <a:ext cx="152400" cy="304800"/>
            <a:chOff x="4080" y="1776"/>
            <a:chExt cx="96" cy="192"/>
          </a:xfrm>
        </p:grpSpPr>
        <p:sp>
          <p:nvSpPr>
            <p:cNvPr id="47129" name="Line 6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7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1" name="Group 8"/>
          <p:cNvGrpSpPr>
            <a:grpSpLocks/>
          </p:cNvGrpSpPr>
          <p:nvPr/>
        </p:nvGrpSpPr>
        <p:grpSpPr bwMode="auto">
          <a:xfrm>
            <a:off x="6400800" y="1828800"/>
            <a:ext cx="152400" cy="304800"/>
            <a:chOff x="4080" y="1776"/>
            <a:chExt cx="96" cy="192"/>
          </a:xfrm>
        </p:grpSpPr>
        <p:sp>
          <p:nvSpPr>
            <p:cNvPr id="47127" name="Line 9"/>
            <p:cNvSpPr>
              <a:spLocks noChangeShapeType="1"/>
            </p:cNvSpPr>
            <p:nvPr/>
          </p:nvSpPr>
          <p:spPr bwMode="auto">
            <a:xfrm>
              <a:off x="4080" y="1776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10"/>
            <p:cNvSpPr>
              <a:spLocks noChangeShapeType="1"/>
            </p:cNvSpPr>
            <p:nvPr/>
          </p:nvSpPr>
          <p:spPr bwMode="auto">
            <a:xfrm flipH="1">
              <a:off x="4080" y="187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2" name="Text Box 11"/>
          <p:cNvSpPr txBox="1">
            <a:spLocks noChangeArrowheads="1"/>
          </p:cNvSpPr>
          <p:nvPr/>
        </p:nvSpPr>
        <p:spPr bwMode="auto">
          <a:xfrm>
            <a:off x="4284663" y="1989138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60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916238" y="4652963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a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339975" y="46577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b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859338" y="19891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c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859338" y="1989138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120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2825750" y="464820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60</a:t>
            </a:r>
            <a:endParaRPr lang="en-US" sz="2000" b="1">
              <a:latin typeface="Comic Sans MS" pitchFamily="66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681288" y="1985963"/>
            <a:ext cx="2341562" cy="3036887"/>
            <a:chOff x="1695" y="1253"/>
            <a:chExt cx="1457" cy="1905"/>
          </a:xfrm>
        </p:grpSpPr>
        <p:sp>
          <p:nvSpPr>
            <p:cNvPr id="47124" name="Line 19"/>
            <p:cNvSpPr>
              <a:spLocks noChangeShapeType="1"/>
            </p:cNvSpPr>
            <p:nvPr/>
          </p:nvSpPr>
          <p:spPr bwMode="auto">
            <a:xfrm>
              <a:off x="2064" y="1253"/>
              <a:ext cx="1088" cy="0"/>
            </a:xfrm>
            <a:prstGeom prst="line">
              <a:avLst/>
            </a:prstGeom>
            <a:noFill/>
            <a:ln w="76200">
              <a:solidFill>
                <a:srgbClr val="F91D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0"/>
            <p:cNvSpPr>
              <a:spLocks noChangeShapeType="1"/>
            </p:cNvSpPr>
            <p:nvPr/>
          </p:nvSpPr>
          <p:spPr bwMode="auto">
            <a:xfrm flipH="1">
              <a:off x="1695" y="1253"/>
              <a:ext cx="1412" cy="1894"/>
            </a:xfrm>
            <a:prstGeom prst="line">
              <a:avLst/>
            </a:prstGeom>
            <a:noFill/>
            <a:ln w="76200">
              <a:solidFill>
                <a:srgbClr val="F91D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1"/>
            <p:cNvSpPr>
              <a:spLocks noChangeShapeType="1"/>
            </p:cNvSpPr>
            <p:nvPr/>
          </p:nvSpPr>
          <p:spPr bwMode="auto">
            <a:xfrm>
              <a:off x="1701" y="3158"/>
              <a:ext cx="952" cy="0"/>
            </a:xfrm>
            <a:prstGeom prst="line">
              <a:avLst/>
            </a:prstGeom>
            <a:noFill/>
            <a:ln w="76200">
              <a:solidFill>
                <a:srgbClr val="F91D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1908175" y="5022850"/>
            <a:ext cx="252095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3492500" y="1979613"/>
            <a:ext cx="252095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2022475" y="374650"/>
            <a:ext cx="52911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Angles</a:t>
            </a:r>
          </a:p>
        </p:txBody>
      </p:sp>
      <p:sp>
        <p:nvSpPr>
          <p:cNvPr id="47122" name="Text Box 28"/>
          <p:cNvSpPr txBox="1">
            <a:spLocks noChangeArrowheads="1"/>
          </p:cNvSpPr>
          <p:nvPr/>
        </p:nvSpPr>
        <p:spPr bwMode="auto">
          <a:xfrm>
            <a:off x="3384550" y="1341438"/>
            <a:ext cx="260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Alternate Angles</a:t>
            </a:r>
          </a:p>
        </p:txBody>
      </p:sp>
      <p:sp>
        <p:nvSpPr>
          <p:cNvPr id="47123" name="Text Box 29"/>
          <p:cNvSpPr txBox="1">
            <a:spLocks noChangeArrowheads="1"/>
          </p:cNvSpPr>
          <p:nvPr/>
        </p:nvSpPr>
        <p:spPr bwMode="auto">
          <a:xfrm>
            <a:off x="5241925" y="3081338"/>
            <a:ext cx="3308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Find the value </a:t>
            </a:r>
          </a:p>
          <a:p>
            <a:pPr algn="ctr" eaLnBrk="1" hangingPunct="1"/>
            <a:r>
              <a:rPr lang="en-GB" sz="3600">
                <a:solidFill>
                  <a:srgbClr val="FFFF00"/>
                </a:solidFill>
                <a:latin typeface="Comic Sans MS" pitchFamily="66" charset="0"/>
              </a:rPr>
              <a:t>a, b and 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/>
      <p:bldP spid="40972" grpId="0"/>
      <p:bldP spid="40973" grpId="0"/>
      <p:bldP spid="40974" grpId="0"/>
      <p:bldP spid="40975" grpId="0"/>
      <p:bldP spid="40976" grpId="0"/>
      <p:bldP spid="40982" grpId="0" animBg="1"/>
      <p:bldP spid="40982" grpId="1" animBg="1"/>
      <p:bldP spid="40983" grpId="0" animBg="1"/>
      <p:bldP spid="4098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be able to name an angle.</a:t>
            </a:r>
            <a:endParaRPr lang="en-GB" sz="360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To explain how we name angles by THREE capital letters with the angle sign. The middle letter being where the angle is.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508625" y="3838575"/>
            <a:ext cx="33607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Understand the difference between the type of angle and the name of an angle.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Naming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5" grpId="0"/>
      <p:bldP spid="634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Naming Angles</a:t>
            </a:r>
          </a:p>
        </p:txBody>
      </p:sp>
      <p:sp>
        <p:nvSpPr>
          <p:cNvPr id="14339" name="Freeform 4"/>
          <p:cNvSpPr>
            <a:spLocks/>
          </p:cNvSpPr>
          <p:nvPr/>
        </p:nvSpPr>
        <p:spPr bwMode="auto">
          <a:xfrm>
            <a:off x="1293813" y="2160588"/>
            <a:ext cx="1655762" cy="1223962"/>
          </a:xfrm>
          <a:custGeom>
            <a:avLst/>
            <a:gdLst>
              <a:gd name="T0" fmla="*/ 2147483647 w 1488"/>
              <a:gd name="T1" fmla="*/ 2147483647 h 1056"/>
              <a:gd name="T2" fmla="*/ 0 w 1488"/>
              <a:gd name="T3" fmla="*/ 2147483647 h 1056"/>
              <a:gd name="T4" fmla="*/ 2147483647 w 1488"/>
              <a:gd name="T5" fmla="*/ 0 h 1056"/>
              <a:gd name="T6" fmla="*/ 0 60000 65536"/>
              <a:gd name="T7" fmla="*/ 0 60000 65536"/>
              <a:gd name="T8" fmla="*/ 0 60000 65536"/>
              <a:gd name="T9" fmla="*/ 0 w 1488"/>
              <a:gd name="T10" fmla="*/ 0 h 1056"/>
              <a:gd name="T11" fmla="*/ 1488 w 148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056">
                <a:moveTo>
                  <a:pt x="1488" y="1056"/>
                </a:moveTo>
                <a:lnTo>
                  <a:pt x="0" y="1056"/>
                </a:lnTo>
                <a:lnTo>
                  <a:pt x="864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Freeform 5"/>
          <p:cNvSpPr>
            <a:spLocks/>
          </p:cNvSpPr>
          <p:nvPr/>
        </p:nvSpPr>
        <p:spPr bwMode="auto">
          <a:xfrm>
            <a:off x="6588125" y="1870075"/>
            <a:ext cx="2232025" cy="1325563"/>
          </a:xfrm>
          <a:custGeom>
            <a:avLst/>
            <a:gdLst>
              <a:gd name="T0" fmla="*/ 0 w 2976"/>
              <a:gd name="T1" fmla="*/ 2147483647 h 1152"/>
              <a:gd name="T2" fmla="*/ 2147483647 w 2976"/>
              <a:gd name="T3" fmla="*/ 2147483647 h 1152"/>
              <a:gd name="T4" fmla="*/ 2147483647 w 2976"/>
              <a:gd name="T5" fmla="*/ 0 h 1152"/>
              <a:gd name="T6" fmla="*/ 0 60000 65536"/>
              <a:gd name="T7" fmla="*/ 0 60000 65536"/>
              <a:gd name="T8" fmla="*/ 0 60000 65536"/>
              <a:gd name="T9" fmla="*/ 0 w 2976"/>
              <a:gd name="T10" fmla="*/ 0 h 1152"/>
              <a:gd name="T11" fmla="*/ 2976 w 297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6" h="1152">
                <a:moveTo>
                  <a:pt x="0" y="1152"/>
                </a:moveTo>
                <a:lnTo>
                  <a:pt x="1860" y="1152"/>
                </a:lnTo>
                <a:lnTo>
                  <a:pt x="2976" y="0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Oval 18"/>
          <p:cNvSpPr>
            <a:spLocks noChangeArrowheads="1"/>
          </p:cNvSpPr>
          <p:nvPr/>
        </p:nvSpPr>
        <p:spPr bwMode="auto">
          <a:xfrm>
            <a:off x="7864475" y="3024188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Text Box 25"/>
          <p:cNvSpPr txBox="1">
            <a:spLocks noChangeArrowheads="1"/>
          </p:cNvSpPr>
          <p:nvPr/>
        </p:nvSpPr>
        <p:spPr bwMode="auto">
          <a:xfrm>
            <a:off x="2060575" y="17224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</a:t>
            </a:r>
          </a:p>
        </p:txBody>
      </p:sp>
      <p:sp>
        <p:nvSpPr>
          <p:cNvPr id="14343" name="Text Box 26"/>
          <p:cNvSpPr txBox="1">
            <a:spLocks noChangeArrowheads="1"/>
          </p:cNvSpPr>
          <p:nvPr/>
        </p:nvSpPr>
        <p:spPr bwMode="auto">
          <a:xfrm>
            <a:off x="962025" y="310991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B</a:t>
            </a:r>
          </a:p>
        </p:txBody>
      </p:sp>
      <p:sp>
        <p:nvSpPr>
          <p:cNvPr id="14344" name="Text Box 27"/>
          <p:cNvSpPr txBox="1">
            <a:spLocks noChangeArrowheads="1"/>
          </p:cNvSpPr>
          <p:nvPr/>
        </p:nvSpPr>
        <p:spPr bwMode="auto">
          <a:xfrm>
            <a:off x="2892425" y="3173413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C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1155700" y="3675063"/>
            <a:ext cx="330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Type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of angle is acute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1241425" y="4318000"/>
            <a:ext cx="355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Name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of angle is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  <a:cs typeface="Lucida Sans Unicode" pitchFamily="34" charset="0"/>
              </a:rPr>
              <a:t>∠ ABC</a:t>
            </a:r>
          </a:p>
        </p:txBody>
      </p:sp>
      <p:sp>
        <p:nvSpPr>
          <p:cNvPr id="14347" name="Oval 30"/>
          <p:cNvSpPr>
            <a:spLocks noChangeArrowheads="1"/>
          </p:cNvSpPr>
          <p:nvPr/>
        </p:nvSpPr>
        <p:spPr bwMode="auto">
          <a:xfrm>
            <a:off x="1612900" y="3192463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5500688" y="3675063"/>
            <a:ext cx="3478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Type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of angle is obtuse</a:t>
            </a: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5500688" y="4318000"/>
            <a:ext cx="358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Name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of angle is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  <a:cs typeface="Lucida Sans Unicode" pitchFamily="34" charset="0"/>
              </a:rPr>
              <a:t>∠ ZYX</a:t>
            </a:r>
          </a:p>
        </p:txBody>
      </p:sp>
      <p:sp>
        <p:nvSpPr>
          <p:cNvPr id="14350" name="Text Box 33"/>
          <p:cNvSpPr txBox="1">
            <a:spLocks noChangeArrowheads="1"/>
          </p:cNvSpPr>
          <p:nvPr/>
        </p:nvSpPr>
        <p:spPr bwMode="auto">
          <a:xfrm>
            <a:off x="8739188" y="17700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X</a:t>
            </a:r>
          </a:p>
        </p:txBody>
      </p:sp>
      <p:sp>
        <p:nvSpPr>
          <p:cNvPr id="14351" name="Text Box 34"/>
          <p:cNvSpPr txBox="1">
            <a:spLocks noChangeArrowheads="1"/>
          </p:cNvSpPr>
          <p:nvPr/>
        </p:nvSpPr>
        <p:spPr bwMode="auto">
          <a:xfrm>
            <a:off x="7972425" y="30718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Y</a:t>
            </a:r>
          </a:p>
        </p:txBody>
      </p:sp>
      <p:sp>
        <p:nvSpPr>
          <p:cNvPr id="14352" name="Text Box 35"/>
          <p:cNvSpPr txBox="1">
            <a:spLocks noChangeArrowheads="1"/>
          </p:cNvSpPr>
          <p:nvPr/>
        </p:nvSpPr>
        <p:spPr bwMode="auto">
          <a:xfrm>
            <a:off x="6311900" y="3163888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Z</a:t>
            </a: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993775" y="4884738"/>
            <a:ext cx="8128000" cy="495300"/>
          </a:xfrm>
          <a:prstGeom prst="rect">
            <a:avLst/>
          </a:prstGeom>
          <a:solidFill>
            <a:srgbClr val="4D4D4D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MIDDLE LETTER IS ALWAYS WHERE THE ANGLE IS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2700338" y="5557838"/>
            <a:ext cx="4713287" cy="495300"/>
          </a:xfrm>
          <a:prstGeom prst="rect">
            <a:avLst/>
          </a:prstGeom>
          <a:solidFill>
            <a:srgbClr val="4D4D4D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ALWAYS 3 CAPITAL LETTERS</a:t>
            </a:r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>
            <a:off x="4346575" y="4010025"/>
            <a:ext cx="0" cy="36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>
            <a:off x="8624888" y="4010025"/>
            <a:ext cx="0" cy="36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4" grpId="0"/>
      <p:bldP spid="60445" grpId="0"/>
      <p:bldP spid="60447" grpId="0"/>
      <p:bldP spid="60448" grpId="0"/>
      <p:bldP spid="60452" grpId="0" animBg="1"/>
      <p:bldP spid="60453" grpId="0" animBg="1"/>
      <p:bldP spid="60454" grpId="0" animBg="1"/>
      <p:bldP spid="604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know 360</a:t>
            </a:r>
            <a:r>
              <a:rPr lang="en-GB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in a circle.</a:t>
            </a:r>
            <a:endParaRPr lang="en-GB" sz="360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To calculate missing angle give all other angles.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508625" y="3629025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Find missing angle given all other angles.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Find Missing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5" grpId="0"/>
      <p:bldP spid="53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5900738" y="4233863"/>
            <a:ext cx="1296987" cy="1152525"/>
            <a:chOff x="975" y="1389"/>
            <a:chExt cx="817" cy="726"/>
          </a:xfrm>
        </p:grpSpPr>
        <p:sp>
          <p:nvSpPr>
            <p:cNvPr id="16412" name="Oval 3"/>
            <p:cNvSpPr>
              <a:spLocks noChangeArrowheads="1"/>
            </p:cNvSpPr>
            <p:nvPr/>
          </p:nvSpPr>
          <p:spPr bwMode="auto">
            <a:xfrm>
              <a:off x="1324" y="1766"/>
              <a:ext cx="136" cy="1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6413" name="Group 4"/>
            <p:cNvGrpSpPr>
              <a:grpSpLocks/>
            </p:cNvGrpSpPr>
            <p:nvPr/>
          </p:nvGrpSpPr>
          <p:grpSpPr bwMode="auto">
            <a:xfrm>
              <a:off x="975" y="1389"/>
              <a:ext cx="817" cy="726"/>
              <a:chOff x="657" y="1389"/>
              <a:chExt cx="817" cy="726"/>
            </a:xfrm>
          </p:grpSpPr>
          <p:sp>
            <p:nvSpPr>
              <p:cNvPr id="16414" name="Line 5"/>
              <p:cNvSpPr>
                <a:spLocks noChangeShapeType="1"/>
              </p:cNvSpPr>
              <p:nvPr/>
            </p:nvSpPr>
            <p:spPr bwMode="auto">
              <a:xfrm>
                <a:off x="1066" y="1389"/>
                <a:ext cx="0" cy="45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6"/>
              <p:cNvSpPr>
                <a:spLocks noChangeShapeType="1"/>
              </p:cNvSpPr>
              <p:nvPr/>
            </p:nvSpPr>
            <p:spPr bwMode="auto">
              <a:xfrm flipH="1">
                <a:off x="703" y="1842"/>
                <a:ext cx="363" cy="27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7"/>
              <p:cNvSpPr>
                <a:spLocks noChangeShapeType="1"/>
              </p:cNvSpPr>
              <p:nvPr/>
            </p:nvSpPr>
            <p:spPr bwMode="auto">
              <a:xfrm>
                <a:off x="1066" y="1842"/>
                <a:ext cx="408" cy="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Text Box 8"/>
              <p:cNvSpPr txBox="1">
                <a:spLocks noChangeArrowheads="1"/>
              </p:cNvSpPr>
              <p:nvPr/>
            </p:nvSpPr>
            <p:spPr bwMode="auto">
              <a:xfrm>
                <a:off x="657" y="1661"/>
                <a:ext cx="4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GB" sz="2000">
                    <a:latin typeface="Comic Sans MS" pitchFamily="66" charset="0"/>
                  </a:rPr>
                  <a:t>120</a:t>
                </a:r>
                <a:r>
                  <a:rPr lang="en-GB" sz="2000" baseline="60000">
                    <a:latin typeface="Comic Sans MS" pitchFamily="66" charset="0"/>
                  </a:rPr>
                  <a:t>o</a:t>
                </a:r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16418" name="Text Box 9"/>
              <p:cNvSpPr txBox="1">
                <a:spLocks noChangeArrowheads="1"/>
              </p:cNvSpPr>
              <p:nvPr/>
            </p:nvSpPr>
            <p:spPr bwMode="auto">
              <a:xfrm>
                <a:off x="1066" y="1616"/>
                <a:ext cx="3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GB" sz="2000">
                    <a:latin typeface="Comic Sans MS" pitchFamily="66" charset="0"/>
                  </a:rPr>
                  <a:t>95</a:t>
                </a:r>
                <a:r>
                  <a:rPr lang="en-GB" sz="2000" baseline="60000">
                    <a:latin typeface="Comic Sans MS" pitchFamily="66" charset="0"/>
                  </a:rPr>
                  <a:t>o</a:t>
                </a:r>
                <a:endParaRPr lang="en-GB" sz="2000">
                  <a:latin typeface="Comic Sans MS" pitchFamily="66" charset="0"/>
                </a:endParaRPr>
              </a:p>
            </p:txBody>
          </p:sp>
        </p:grpSp>
      </p:grpSp>
      <p:sp>
        <p:nvSpPr>
          <p:cNvPr id="16387" name="Rectangle 11"/>
          <p:cNvSpPr>
            <a:spLocks noGrp="1" noChangeArrowheads="1"/>
          </p:cNvSpPr>
          <p:nvPr>
            <p:ph type="title"/>
          </p:nvPr>
        </p:nvSpPr>
        <p:spPr>
          <a:xfrm>
            <a:off x="1809750" y="392113"/>
            <a:ext cx="5062538" cy="1066800"/>
          </a:xfrm>
        </p:spPr>
        <p:txBody>
          <a:bodyPr lIns="95788" tIns="47893" rIns="95788" bIns="47893" anchorCtr="1"/>
          <a:lstStyle/>
          <a:p>
            <a:r>
              <a:rPr lang="en-GB" sz="4000" smtClean="0">
                <a:solidFill>
                  <a:srgbClr val="FFFF00"/>
                </a:solidFill>
                <a:latin typeface="Comic Sans MS" pitchFamily="66" charset="0"/>
              </a:rPr>
              <a:t>Find Missing Angle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173663" y="5386388"/>
            <a:ext cx="27511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Angles round a point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always add up to 360</a:t>
            </a:r>
            <a:r>
              <a:rPr lang="en-GB" sz="2000" baseline="6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</p:txBody>
      </p:sp>
      <p:grpSp>
        <p:nvGrpSpPr>
          <p:cNvPr id="16389" name="Group 15"/>
          <p:cNvGrpSpPr>
            <a:grpSpLocks/>
          </p:cNvGrpSpPr>
          <p:nvPr/>
        </p:nvGrpSpPr>
        <p:grpSpPr bwMode="auto">
          <a:xfrm>
            <a:off x="5076825" y="2087563"/>
            <a:ext cx="2232025" cy="792162"/>
            <a:chOff x="3198" y="1207"/>
            <a:chExt cx="1406" cy="499"/>
          </a:xfrm>
        </p:grpSpPr>
        <p:sp>
          <p:nvSpPr>
            <p:cNvPr id="16409" name="Line 16"/>
            <p:cNvSpPr>
              <a:spLocks noChangeShapeType="1"/>
            </p:cNvSpPr>
            <p:nvPr/>
          </p:nvSpPr>
          <p:spPr bwMode="auto">
            <a:xfrm>
              <a:off x="3198" y="1706"/>
              <a:ext cx="14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17"/>
            <p:cNvSpPr>
              <a:spLocks noChangeShapeType="1"/>
            </p:cNvSpPr>
            <p:nvPr/>
          </p:nvSpPr>
          <p:spPr bwMode="auto">
            <a:xfrm flipV="1">
              <a:off x="3606" y="1207"/>
              <a:ext cx="499" cy="4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Text Box 18"/>
            <p:cNvSpPr txBox="1">
              <a:spLocks noChangeArrowheads="1"/>
            </p:cNvSpPr>
            <p:nvPr/>
          </p:nvSpPr>
          <p:spPr bwMode="auto">
            <a:xfrm>
              <a:off x="3787" y="1436"/>
              <a:ext cx="3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2000">
                  <a:latin typeface="Comic Sans MS" pitchFamily="66" charset="0"/>
                </a:rPr>
                <a:t>65</a:t>
              </a:r>
              <a:r>
                <a:rPr lang="en-GB" sz="2000" baseline="60000">
                  <a:latin typeface="Comic Sans MS" pitchFamily="66" charset="0"/>
                </a:rPr>
                <a:t>o</a:t>
              </a:r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4500563" y="2892425"/>
            <a:ext cx="383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Two angles making a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straight line add up to 180</a:t>
            </a:r>
            <a:r>
              <a:rPr lang="en-GB" sz="2000" baseline="6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(Supplementary angles)</a:t>
            </a:r>
          </a:p>
        </p:txBody>
      </p:sp>
      <p:sp>
        <p:nvSpPr>
          <p:cNvPr id="16391" name="Line 20"/>
          <p:cNvSpPr>
            <a:spLocks noChangeShapeType="1"/>
          </p:cNvSpPr>
          <p:nvPr/>
        </p:nvSpPr>
        <p:spPr bwMode="auto">
          <a:xfrm rot="5400000" flipV="1">
            <a:off x="1984375" y="4287838"/>
            <a:ext cx="720725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1139825" y="5403850"/>
            <a:ext cx="3433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Angles opposite each other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at a cross are equal.</a:t>
            </a:r>
          </a:p>
        </p:txBody>
      </p:sp>
      <p:grpSp>
        <p:nvGrpSpPr>
          <p:cNvPr id="16393" name="Group 22"/>
          <p:cNvGrpSpPr>
            <a:grpSpLocks/>
          </p:cNvGrpSpPr>
          <p:nvPr/>
        </p:nvGrpSpPr>
        <p:grpSpPr bwMode="auto">
          <a:xfrm>
            <a:off x="1516063" y="4540250"/>
            <a:ext cx="1598612" cy="863600"/>
            <a:chOff x="793" y="3022"/>
            <a:chExt cx="1007" cy="544"/>
          </a:xfrm>
        </p:grpSpPr>
        <p:grpSp>
          <p:nvGrpSpPr>
            <p:cNvPr id="16405" name="Group 23"/>
            <p:cNvGrpSpPr>
              <a:grpSpLocks/>
            </p:cNvGrpSpPr>
            <p:nvPr/>
          </p:nvGrpSpPr>
          <p:grpSpPr bwMode="auto">
            <a:xfrm>
              <a:off x="793" y="3022"/>
              <a:ext cx="998" cy="544"/>
              <a:chOff x="793" y="3022"/>
              <a:chExt cx="998" cy="544"/>
            </a:xfrm>
          </p:grpSpPr>
          <p:sp>
            <p:nvSpPr>
              <p:cNvPr id="16407" name="Line 24"/>
              <p:cNvSpPr>
                <a:spLocks noChangeShapeType="1"/>
              </p:cNvSpPr>
              <p:nvPr/>
            </p:nvSpPr>
            <p:spPr bwMode="auto">
              <a:xfrm flipV="1">
                <a:off x="793" y="3022"/>
                <a:ext cx="998" cy="5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Text Box 25"/>
              <p:cNvSpPr txBox="1">
                <a:spLocks noChangeArrowheads="1"/>
              </p:cNvSpPr>
              <p:nvPr/>
            </p:nvSpPr>
            <p:spPr bwMode="auto">
              <a:xfrm>
                <a:off x="793" y="3203"/>
                <a:ext cx="37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GB" sz="2000">
                    <a:latin typeface="Comic Sans MS" pitchFamily="66" charset="0"/>
                  </a:rPr>
                  <a:t>34</a:t>
                </a:r>
                <a:r>
                  <a:rPr lang="en-GB" sz="2000" baseline="60000">
                    <a:latin typeface="Comic Sans MS" pitchFamily="66" charset="0"/>
                  </a:rPr>
                  <a:t>o</a:t>
                </a:r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16406" name="Text Box 26"/>
            <p:cNvSpPr txBox="1">
              <a:spLocks noChangeArrowheads="1"/>
            </p:cNvSpPr>
            <p:nvPr/>
          </p:nvSpPr>
          <p:spPr bwMode="auto">
            <a:xfrm>
              <a:off x="1429" y="3158"/>
              <a:ext cx="3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2000">
                  <a:latin typeface="Comic Sans MS" pitchFamily="66" charset="0"/>
                </a:rPr>
                <a:t>34</a:t>
              </a:r>
              <a:r>
                <a:rPr lang="en-GB" sz="2000" baseline="60000">
                  <a:latin typeface="Comic Sans MS" pitchFamily="66" charset="0"/>
                </a:rPr>
                <a:t>o</a:t>
              </a:r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5178425" y="2233613"/>
            <a:ext cx="74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115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1951038" y="4343400"/>
            <a:ext cx="79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146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1930400" y="5054600"/>
            <a:ext cx="79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146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262688" y="5008563"/>
            <a:ext cx="79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145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grpSp>
        <p:nvGrpSpPr>
          <p:cNvPr id="16398" name="Group 38"/>
          <p:cNvGrpSpPr>
            <a:grpSpLocks/>
          </p:cNvGrpSpPr>
          <p:nvPr/>
        </p:nvGrpSpPr>
        <p:grpSpPr bwMode="auto">
          <a:xfrm>
            <a:off x="1492250" y="2046288"/>
            <a:ext cx="2232025" cy="833437"/>
            <a:chOff x="3198" y="1207"/>
            <a:chExt cx="1406" cy="525"/>
          </a:xfrm>
        </p:grpSpPr>
        <p:sp>
          <p:nvSpPr>
            <p:cNvPr id="16402" name="Line 39"/>
            <p:cNvSpPr>
              <a:spLocks noChangeShapeType="1"/>
            </p:cNvSpPr>
            <p:nvPr/>
          </p:nvSpPr>
          <p:spPr bwMode="auto">
            <a:xfrm>
              <a:off x="3198" y="1706"/>
              <a:ext cx="14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40"/>
            <p:cNvSpPr>
              <a:spLocks noChangeShapeType="1"/>
            </p:cNvSpPr>
            <p:nvPr/>
          </p:nvSpPr>
          <p:spPr bwMode="auto">
            <a:xfrm flipV="1">
              <a:off x="3606" y="1207"/>
              <a:ext cx="499" cy="4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41"/>
            <p:cNvSpPr txBox="1">
              <a:spLocks noChangeArrowheads="1"/>
            </p:cNvSpPr>
            <p:nvPr/>
          </p:nvSpPr>
          <p:spPr bwMode="auto">
            <a:xfrm>
              <a:off x="3787" y="1480"/>
              <a:ext cx="3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2000">
                  <a:latin typeface="Comic Sans MS" pitchFamily="66" charset="0"/>
                </a:rPr>
                <a:t>35</a:t>
              </a:r>
              <a:r>
                <a:rPr lang="en-GB" sz="2000" baseline="60000">
                  <a:latin typeface="Comic Sans MS" pitchFamily="66" charset="0"/>
                </a:rPr>
                <a:t>o</a:t>
              </a:r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925513" y="2892425"/>
            <a:ext cx="383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Two angles making a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right angle add up to 90</a:t>
            </a:r>
            <a:r>
              <a:rPr lang="en-GB" sz="2000" baseline="60000">
                <a:solidFill>
                  <a:srgbClr val="FFFF00"/>
                </a:solidFill>
                <a:latin typeface="Comic Sans MS" pitchFamily="66" charset="0"/>
              </a:rPr>
              <a:t>o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(Complementary angles)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155825" y="1992313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55</a:t>
            </a:r>
            <a:r>
              <a:rPr lang="en-GB" sz="2400" baseline="30000">
                <a:latin typeface="Comic Sans MS" pitchFamily="66" charset="0"/>
              </a:rPr>
              <a:t>o</a:t>
            </a:r>
            <a:endParaRPr lang="en-GB" sz="2400">
              <a:latin typeface="Comic Sans MS" pitchFamily="66" charset="0"/>
            </a:endParaRPr>
          </a:p>
        </p:txBody>
      </p:sp>
      <p:sp>
        <p:nvSpPr>
          <p:cNvPr id="16401" name="Line 44"/>
          <p:cNvSpPr>
            <a:spLocks noChangeShapeType="1"/>
          </p:cNvSpPr>
          <p:nvPr/>
        </p:nvSpPr>
        <p:spPr bwMode="auto">
          <a:xfrm flipV="1">
            <a:off x="2162175" y="1752600"/>
            <a:ext cx="0" cy="1076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/>
      <p:bldP spid="54291" grpId="0"/>
      <p:bldP spid="54293" grpId="0"/>
      <p:bldP spid="54304" grpId="0"/>
      <p:bldP spid="54306" grpId="0"/>
      <p:bldP spid="54307" grpId="0"/>
      <p:bldP spid="54308" grpId="0"/>
      <p:bldP spid="54314" grpId="0"/>
      <p:bldP spid="543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Starter Questions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228725" y="2387600"/>
          <a:ext cx="7415213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6934200" imgH="3124200" progId="Equation.DSMT4">
                  <p:embed/>
                </p:oleObj>
              </mc:Choice>
              <mc:Fallback>
                <p:oleObj name="Equation" r:id="rId3" imgW="6934200" imgH="312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387600"/>
                        <a:ext cx="7415213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5172075" y="3044825"/>
            <a:ext cx="2695575" cy="1022350"/>
            <a:chOff x="3426" y="1744"/>
            <a:chExt cx="1698" cy="644"/>
          </a:xfrm>
        </p:grpSpPr>
        <p:grpSp>
          <p:nvGrpSpPr>
            <p:cNvPr id="17413" name="Group 7"/>
            <p:cNvGrpSpPr>
              <a:grpSpLocks/>
            </p:cNvGrpSpPr>
            <p:nvPr/>
          </p:nvGrpSpPr>
          <p:grpSpPr bwMode="auto">
            <a:xfrm>
              <a:off x="3426" y="1744"/>
              <a:ext cx="1698" cy="644"/>
              <a:chOff x="3294" y="2068"/>
              <a:chExt cx="1698" cy="644"/>
            </a:xfrm>
          </p:grpSpPr>
          <p:sp>
            <p:nvSpPr>
              <p:cNvPr id="17415" name="Line 8"/>
              <p:cNvSpPr>
                <a:spLocks noChangeShapeType="1"/>
              </p:cNvSpPr>
              <p:nvPr/>
            </p:nvSpPr>
            <p:spPr bwMode="auto">
              <a:xfrm flipH="1">
                <a:off x="3294" y="2706"/>
                <a:ext cx="169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Text Box 9"/>
              <p:cNvSpPr txBox="1">
                <a:spLocks noChangeArrowheads="1"/>
              </p:cNvSpPr>
              <p:nvPr/>
            </p:nvSpPr>
            <p:spPr bwMode="auto">
              <a:xfrm>
                <a:off x="4392" y="2424"/>
                <a:ext cx="34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GB">
                    <a:latin typeface="Comic Sans MS" pitchFamily="66" charset="0"/>
                  </a:rPr>
                  <a:t>75</a:t>
                </a:r>
                <a:r>
                  <a:rPr lang="en-GB" baseline="60000">
                    <a:latin typeface="Comic Sans MS" pitchFamily="66" charset="0"/>
                  </a:rPr>
                  <a:t>o</a:t>
                </a:r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17417" name="Line 10"/>
              <p:cNvSpPr>
                <a:spLocks noChangeShapeType="1"/>
              </p:cNvSpPr>
              <p:nvPr/>
            </p:nvSpPr>
            <p:spPr bwMode="auto">
              <a:xfrm flipV="1">
                <a:off x="4242" y="2068"/>
                <a:ext cx="372" cy="6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4136" y="2126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x</a:t>
              </a:r>
              <a:r>
                <a:rPr lang="en-GB" baseline="60000">
                  <a:latin typeface="Comic Sans MS" pitchFamily="66" charset="0"/>
                </a:rPr>
                <a:t>o</a:t>
              </a:r>
              <a:endParaRPr lang="en-GB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552450"/>
            <a:ext cx="5256213" cy="6953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smtClean="0">
                <a:solidFill>
                  <a:srgbClr val="FFFF00"/>
                </a:solidFill>
                <a:latin typeface="Comic Sans MS" pitchFamily="66" charset="0"/>
              </a:rPr>
              <a:t>Sum of Angles in a Triangle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To know all angles in a triangle add to 180</a:t>
            </a:r>
            <a:r>
              <a:rPr lang="en-GB" baseline="60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o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60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To show that all the angles </a:t>
            </a:r>
          </a:p>
          <a:p>
            <a:pPr marL="800100" lvl="1" indent="-342900"/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	in a triangle sum to 180</a:t>
            </a:r>
            <a:r>
              <a:rPr lang="en-GB" baseline="6000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o</a:t>
            </a: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.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502275" y="389413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Use knowledge to solve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9" grpId="0"/>
      <p:bldP spid="4609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588</TotalTime>
  <Words>764</Words>
  <Application>Microsoft Office PowerPoint</Application>
  <PresentationFormat>On-screen Show (4:3)</PresentationFormat>
  <Paragraphs>262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Tahoma</vt:lpstr>
      <vt:lpstr>Arial</vt:lpstr>
      <vt:lpstr>Book Antiqua</vt:lpstr>
      <vt:lpstr>Wingdings</vt:lpstr>
      <vt:lpstr>Comic Sans MS</vt:lpstr>
      <vt:lpstr>Lucida Sans Unicode</vt:lpstr>
      <vt:lpstr>Wingdings 2</vt:lpstr>
      <vt:lpstr>Hardcover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Naming Angles</vt:lpstr>
      <vt:lpstr>PowerPoint Presentation</vt:lpstr>
      <vt:lpstr>Find Missing Angle</vt:lpstr>
      <vt:lpstr>Starter Questions</vt:lpstr>
      <vt:lpstr>Sum of Angles in a Triangle</vt:lpstr>
      <vt:lpstr>PowerPoint Presentation</vt:lpstr>
      <vt:lpstr>PowerPoint Presentation</vt:lpstr>
      <vt:lpstr>Sum of Angles in a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Starter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Network: Build 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</dc:title>
  <dc:creator>ALogan</dc:creator>
  <cp:lastModifiedBy>Teacher E-Solutions</cp:lastModifiedBy>
  <cp:revision>52</cp:revision>
  <dcterms:created xsi:type="dcterms:W3CDTF">2003-09-05T13:19:44Z</dcterms:created>
  <dcterms:modified xsi:type="dcterms:W3CDTF">2019-01-18T17:01:25Z</dcterms:modified>
</cp:coreProperties>
</file>