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1"/>
  </p:sldMasterIdLst>
  <p:notesMasterIdLst>
    <p:notesMasterId r:id="rId39"/>
  </p:notesMasterIdLst>
  <p:sldIdLst>
    <p:sldId id="270" r:id="rId2"/>
    <p:sldId id="306" r:id="rId3"/>
    <p:sldId id="300" r:id="rId4"/>
    <p:sldId id="305" r:id="rId5"/>
    <p:sldId id="303" r:id="rId6"/>
    <p:sldId id="296" r:id="rId7"/>
    <p:sldId id="297" r:id="rId8"/>
    <p:sldId id="289" r:id="rId9"/>
    <p:sldId id="290" r:id="rId10"/>
    <p:sldId id="291" r:id="rId11"/>
    <p:sldId id="292" r:id="rId12"/>
    <p:sldId id="293" r:id="rId13"/>
    <p:sldId id="269" r:id="rId14"/>
    <p:sldId id="308" r:id="rId15"/>
    <p:sldId id="258" r:id="rId16"/>
    <p:sldId id="259" r:id="rId17"/>
    <p:sldId id="264" r:id="rId18"/>
    <p:sldId id="266" r:id="rId19"/>
    <p:sldId id="267" r:id="rId20"/>
    <p:sldId id="268" r:id="rId21"/>
    <p:sldId id="261" r:id="rId22"/>
    <p:sldId id="262" r:id="rId23"/>
    <p:sldId id="263" r:id="rId24"/>
    <p:sldId id="273" r:id="rId25"/>
    <p:sldId id="274" r:id="rId26"/>
    <p:sldId id="275" r:id="rId27"/>
    <p:sldId id="307" r:id="rId28"/>
    <p:sldId id="286" r:id="rId29"/>
    <p:sldId id="28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00"/>
    <a:srgbClr val="4D4D4D"/>
    <a:srgbClr val="FF0000"/>
    <a:srgbClr val="0000FF"/>
    <a:srgbClr val="33CC33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75" autoAdjust="0"/>
    <p:restoredTop sz="94660"/>
  </p:normalViewPr>
  <p:slideViewPr>
    <p:cSldViewPr snapToGrid="0">
      <p:cViewPr>
        <p:scale>
          <a:sx n="45" d="100"/>
          <a:sy n="45" d="100"/>
        </p:scale>
        <p:origin x="-422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81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9B64A45-C00C-4845-9FE2-C4D8B63540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8692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overOverla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6" name="TextBox 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49FB3D7-2348-48E1-B5E3-E7ECED64AE33}" type="datetime5">
              <a:rPr lang="en-US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/>
              <a:t>Created by Mr.Lafferty Math Dept</a:t>
            </a:r>
            <a:endParaRPr lang="en-GB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3C79F5F-AD8A-4D4C-AA26-C405376863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2287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5" name="TextBox 8"/>
            <p:cNvSpPr txBox="1">
              <a:spLocks noChangeArrowheads="1"/>
            </p:cNvSpPr>
            <p:nvPr/>
          </p:nvSpPr>
          <p:spPr bwMode="auto">
            <a:xfrm>
              <a:off x="4147073" y="1381459"/>
              <a:ext cx="877163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540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6" name="Straight Connector 5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9744D-86E6-4D53-B8B9-2007F97B7BE9}" type="datetime5">
              <a:rPr lang="en-US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 Dept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4EEC5-CA5D-4E8F-AF16-A06259C829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450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 rot="5400000">
            <a:off x="3908425" y="2881313"/>
            <a:ext cx="5481637" cy="922338"/>
            <a:chOff x="1815339" y="1381459"/>
            <a:chExt cx="5480154" cy="923330"/>
          </a:xfrm>
        </p:grpSpPr>
        <p:sp>
          <p:nvSpPr>
            <p:cNvPr id="5" name="TextBox 8"/>
            <p:cNvSpPr txBox="1">
              <a:spLocks noChangeArrowheads="1"/>
            </p:cNvSpPr>
            <p:nvPr/>
          </p:nvSpPr>
          <p:spPr bwMode="auto">
            <a:xfrm>
              <a:off x="4147073" y="1381459"/>
              <a:ext cx="877163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540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6" name="Straight Connector 5"/>
            <p:cNvCxnSpPr/>
            <p:nvPr/>
          </p:nvCxnSpPr>
          <p:spPr>
            <a:xfrm flipH="1" flipV="1">
              <a:off x="1815339" y="1924967"/>
              <a:ext cx="2469482" cy="1590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0800000">
              <a:off x="4826011" y="1928146"/>
              <a:ext cx="2469482" cy="1590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5A113-6395-48C5-BAA8-C45420D79553}" type="datetime5">
              <a:rPr lang="en-US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 Dept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ABF87-65F6-46EF-9261-1CE6FEEE48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505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5" name="TextBox 8"/>
            <p:cNvSpPr txBox="1">
              <a:spLocks noChangeArrowheads="1"/>
            </p:cNvSpPr>
            <p:nvPr/>
          </p:nvSpPr>
          <p:spPr bwMode="auto">
            <a:xfrm>
              <a:off x="4147073" y="1381459"/>
              <a:ext cx="877163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540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6" name="Straight Connector 5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69949-6135-4CBB-BBF4-7D5F5CD47D58}" type="datetime5">
              <a:rPr lang="en-US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 Dept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F298ED-766A-4F23-AA44-5223E284BD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1777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overOverlay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173163" y="2887663"/>
            <a:ext cx="6778625" cy="923925"/>
            <a:chOff x="1172584" y="1381459"/>
            <a:chExt cx="6779110" cy="923330"/>
          </a:xfrm>
        </p:grpSpPr>
        <p:sp>
          <p:nvSpPr>
            <p:cNvPr id="6" name="TextBox 9"/>
            <p:cNvSpPr txBox="1">
              <a:spLocks noChangeArrowheads="1"/>
            </p:cNvSpPr>
            <p:nvPr/>
          </p:nvSpPr>
          <p:spPr bwMode="auto">
            <a:xfrm>
              <a:off x="4147073" y="1381459"/>
              <a:ext cx="877163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540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7" name="Straight Connector 6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0800000">
              <a:off x="4832033" y="1927207"/>
              <a:ext cx="3119661" cy="1586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69BE5-B599-4DA3-8639-6F7F6BC2DC0D}" type="datetime5">
              <a:rPr lang="en-US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 Dept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32147-8EBF-44DE-BD4F-8056FEA9CC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7578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6" name="TextBox 8"/>
            <p:cNvSpPr txBox="1">
              <a:spLocks noChangeArrowheads="1"/>
            </p:cNvSpPr>
            <p:nvPr/>
          </p:nvSpPr>
          <p:spPr bwMode="auto">
            <a:xfrm>
              <a:off x="4147073" y="1381459"/>
              <a:ext cx="877163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540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7" name="Straight Connector 6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9CAA7-E663-4372-8005-60BA266EDE3A}" type="datetime5">
              <a:rPr lang="en-US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 Dept</a:t>
            </a:r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BEB88-F352-46CE-8A28-EBD048C2CF7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414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8" name="TextBox 8"/>
            <p:cNvSpPr txBox="1">
              <a:spLocks noChangeArrowheads="1"/>
            </p:cNvSpPr>
            <p:nvPr/>
          </p:nvSpPr>
          <p:spPr bwMode="auto">
            <a:xfrm>
              <a:off x="4147073" y="1381459"/>
              <a:ext cx="877163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540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9" name="Straight Connector 8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198FE-8284-41FF-8D8A-06BE8BE56714}" type="datetime5">
              <a:rPr lang="en-US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 Dept</a:t>
            </a:r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ED1DB-9DA2-49A0-BF59-C796CCB255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8769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173163" y="1392238"/>
            <a:ext cx="6778625" cy="923925"/>
            <a:chOff x="1172584" y="1381459"/>
            <a:chExt cx="6779110" cy="923330"/>
          </a:xfrm>
        </p:grpSpPr>
        <p:sp>
          <p:nvSpPr>
            <p:cNvPr id="4" name="TextBox 8"/>
            <p:cNvSpPr txBox="1">
              <a:spLocks noChangeArrowheads="1"/>
            </p:cNvSpPr>
            <p:nvPr/>
          </p:nvSpPr>
          <p:spPr bwMode="auto">
            <a:xfrm>
              <a:off x="4147073" y="1381459"/>
              <a:ext cx="877163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5400">
                  <a:solidFill>
                    <a:srgbClr val="DBA455"/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5" name="Straight Connector 4"/>
            <p:cNvCxnSpPr/>
            <p:nvPr/>
          </p:nvCxnSpPr>
          <p:spPr>
            <a:xfrm rot="10800000">
              <a:off x="1172584" y="1925620"/>
              <a:ext cx="3119660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rot="10800000">
              <a:off x="4832033" y="1922447"/>
              <a:ext cx="3119661" cy="1587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8F487-CE5A-473F-ADD1-9254C0916E2B}" type="datetime5">
              <a:rPr lang="en-US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 Dept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83148-61FC-4BD0-A8A6-40E9903862B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306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E3468-9471-44F5-B57C-1A24BF4F0BD6}" type="datetime5">
              <a:rPr lang="en-US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 Dept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AAAEB-3755-4705-91AC-445B0F1C79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637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5C919-26E2-4161-BBCF-6418D2436209}" type="datetime5">
              <a:rPr lang="en-US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 Dept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0FE69-C7FE-4B20-8C3E-158F037194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287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23160-1014-4AA0-AE93-C7AA78F8A670}" type="datetime5">
              <a:rPr lang="en-US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 Dept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D3115-251B-4A0A-BEBB-080103887D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551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688975" y="569913"/>
            <a:ext cx="7756525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98500" y="2247900"/>
            <a:ext cx="7747000" cy="387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63" y="61610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50369F2-BA7E-4CF8-96AA-397012EA6629}" type="datetime5">
              <a:rPr lang="en-US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08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/>
              <a:t>Created by Mr.Lafferty Math Dept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8925" y="61610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6F34F86-7118-493C-BBCE-7EA854235A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13" r:id="rId7"/>
    <p:sldLayoutId id="2147483814" r:id="rId8"/>
    <p:sldLayoutId id="2147483815" r:id="rId9"/>
    <p:sldLayoutId id="2147483822" r:id="rId10"/>
    <p:sldLayoutId id="2147483823" r:id="rId11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Book Antiqua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125" indent="-365125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"/>
        <a:defRPr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776288" indent="-365125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"/>
        <a:defRPr sz="2200" kern="1200">
          <a:solidFill>
            <a:srgbClr val="262626"/>
          </a:solidFill>
          <a:latin typeface="+mn-lt"/>
          <a:ea typeface="+mn-ea"/>
          <a:cs typeface="+mn-cs"/>
        </a:defRPr>
      </a:lvl2pPr>
      <a:lvl3pPr marL="1143000" indent="-365125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"/>
        <a:defRPr sz="2000" kern="1200">
          <a:solidFill>
            <a:srgbClr val="262626"/>
          </a:solidFill>
          <a:latin typeface="+mn-lt"/>
          <a:ea typeface="+mn-ea"/>
          <a:cs typeface="+mn-cs"/>
        </a:defRPr>
      </a:lvl3pPr>
      <a:lvl4pPr marL="1508125" indent="-319088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"/>
        <a:defRPr kern="1200">
          <a:solidFill>
            <a:srgbClr val="262626"/>
          </a:solidFill>
          <a:latin typeface="+mn-lt"/>
          <a:ea typeface="+mn-ea"/>
          <a:cs typeface="+mn-cs"/>
        </a:defRPr>
      </a:lvl4pPr>
      <a:lvl5pPr marL="1828800" indent="-319088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"/>
        <a:defRPr sz="1600" kern="1200">
          <a:solidFill>
            <a:srgbClr val="262626"/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7" Type="http://schemas.openxmlformats.org/officeDocument/2006/relationships/slide" Target="slide28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0.xml"/><Relationship Id="rId5" Type="http://schemas.openxmlformats.org/officeDocument/2006/relationships/slide" Target="slide8.xml"/><Relationship Id="rId4" Type="http://schemas.openxmlformats.org/officeDocument/2006/relationships/slide" Target="slide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106738" y="2012950"/>
            <a:ext cx="4343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3200" b="1">
                <a:solidFill>
                  <a:srgbClr val="F9F911"/>
                </a:solidFill>
                <a:latin typeface="Comic Sans MS" pitchFamily="66" charset="0"/>
                <a:cs typeface="Arial" pitchFamily="34" charset="0"/>
              </a:rPr>
              <a:t>Revising Basic Angles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106738" y="2698750"/>
            <a:ext cx="30368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3200" b="1">
                <a:solidFill>
                  <a:srgbClr val="F9F911"/>
                </a:solidFill>
                <a:latin typeface="Comic Sans MS" pitchFamily="66" charset="0"/>
                <a:cs typeface="Arial" pitchFamily="34" charset="0"/>
              </a:rPr>
              <a:t>Naming Angles</a:t>
            </a:r>
          </a:p>
        </p:txBody>
      </p:sp>
      <p:sp>
        <p:nvSpPr>
          <p:cNvPr id="10244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344738" y="2012950"/>
            <a:ext cx="609600" cy="533400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0245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344738" y="2698750"/>
            <a:ext cx="609600" cy="533400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0246" name="Text Box 10"/>
          <p:cNvSpPr txBox="1">
            <a:spLocks noChangeArrowheads="1"/>
          </p:cNvSpPr>
          <p:nvPr/>
        </p:nvSpPr>
        <p:spPr bwMode="auto">
          <a:xfrm>
            <a:off x="3106738" y="3397250"/>
            <a:ext cx="52197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3200" b="1">
                <a:solidFill>
                  <a:srgbClr val="F9F911"/>
                </a:solidFill>
                <a:latin typeface="Comic Sans MS" pitchFamily="66" charset="0"/>
                <a:cs typeface="Arial" pitchFamily="34" charset="0"/>
              </a:rPr>
              <a:t>Calculating Missing angles</a:t>
            </a:r>
          </a:p>
        </p:txBody>
      </p:sp>
      <p:sp>
        <p:nvSpPr>
          <p:cNvPr id="10247" name="Text Box 11"/>
          <p:cNvSpPr txBox="1">
            <a:spLocks noChangeArrowheads="1"/>
          </p:cNvSpPr>
          <p:nvPr/>
        </p:nvSpPr>
        <p:spPr bwMode="auto">
          <a:xfrm>
            <a:off x="3106738" y="4083050"/>
            <a:ext cx="41116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3200" b="1">
                <a:solidFill>
                  <a:srgbClr val="F9F911"/>
                </a:solidFill>
                <a:latin typeface="Comic Sans MS" pitchFamily="66" charset="0"/>
                <a:cs typeface="Arial" pitchFamily="34" charset="0"/>
              </a:rPr>
              <a:t>Angles in a Triangle</a:t>
            </a:r>
          </a:p>
        </p:txBody>
      </p:sp>
      <p:sp>
        <p:nvSpPr>
          <p:cNvPr id="10248" name="AutoShape 12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344738" y="3397250"/>
            <a:ext cx="609600" cy="533400"/>
          </a:xfrm>
          <a:prstGeom prst="actionButtonForwardNex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0249" name="AutoShape 13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344738" y="4083050"/>
            <a:ext cx="609600" cy="533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0250" name="Text Box 14"/>
          <p:cNvSpPr txBox="1">
            <a:spLocks noChangeArrowheads="1"/>
          </p:cNvSpPr>
          <p:nvPr/>
        </p:nvSpPr>
        <p:spPr bwMode="auto">
          <a:xfrm>
            <a:off x="3106738" y="4768850"/>
            <a:ext cx="43291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3200" b="1">
                <a:solidFill>
                  <a:srgbClr val="F9F911"/>
                </a:solidFill>
                <a:latin typeface="Comic Sans MS" pitchFamily="66" charset="0"/>
                <a:cs typeface="Arial" pitchFamily="34" charset="0"/>
              </a:rPr>
              <a:t>Corresponding Angles</a:t>
            </a:r>
          </a:p>
        </p:txBody>
      </p:sp>
      <p:sp>
        <p:nvSpPr>
          <p:cNvPr id="10251" name="Text Box 15"/>
          <p:cNvSpPr txBox="1">
            <a:spLocks noChangeArrowheads="1"/>
          </p:cNvSpPr>
          <p:nvPr/>
        </p:nvSpPr>
        <p:spPr bwMode="auto">
          <a:xfrm>
            <a:off x="3106738" y="5454650"/>
            <a:ext cx="35020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3200" b="1">
                <a:solidFill>
                  <a:srgbClr val="F9F911"/>
                </a:solidFill>
                <a:latin typeface="Comic Sans MS" pitchFamily="66" charset="0"/>
                <a:cs typeface="Arial" pitchFamily="34" charset="0"/>
              </a:rPr>
              <a:t>Alternate Angles</a:t>
            </a:r>
          </a:p>
        </p:txBody>
      </p:sp>
      <p:sp>
        <p:nvSpPr>
          <p:cNvPr id="10252" name="AutoShape 16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344738" y="4768850"/>
            <a:ext cx="609600" cy="533400"/>
          </a:xfrm>
          <a:prstGeom prst="actionButtonForwardNext">
            <a:avLst/>
          </a:prstGeom>
          <a:solidFill>
            <a:srgbClr val="99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0253" name="AutoShape 17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344738" y="5454650"/>
            <a:ext cx="609600" cy="533400"/>
          </a:xfrm>
          <a:prstGeom prst="actionButtonForwardNex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2022475" y="37465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Angles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1292225" y="2014538"/>
            <a:ext cx="7534275" cy="3490912"/>
            <a:chOff x="665" y="814"/>
            <a:chExt cx="1636" cy="667"/>
          </a:xfrm>
        </p:grpSpPr>
        <p:sp>
          <p:nvSpPr>
            <p:cNvPr id="19466" name="Rectangle 3"/>
            <p:cNvSpPr>
              <a:spLocks noChangeArrowheads="1"/>
            </p:cNvSpPr>
            <p:nvPr/>
          </p:nvSpPr>
          <p:spPr bwMode="auto">
            <a:xfrm>
              <a:off x="2158" y="1382"/>
              <a:ext cx="72" cy="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467" name="Oval 4"/>
            <p:cNvSpPr>
              <a:spLocks noChangeArrowheads="1"/>
            </p:cNvSpPr>
            <p:nvPr/>
          </p:nvSpPr>
          <p:spPr bwMode="auto">
            <a:xfrm>
              <a:off x="1926" y="904"/>
              <a:ext cx="96" cy="9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468" name="Freeform 5"/>
            <p:cNvSpPr>
              <a:spLocks/>
            </p:cNvSpPr>
            <p:nvPr/>
          </p:nvSpPr>
          <p:spPr bwMode="auto">
            <a:xfrm>
              <a:off x="665" y="814"/>
              <a:ext cx="1636" cy="667"/>
            </a:xfrm>
            <a:custGeom>
              <a:avLst/>
              <a:gdLst>
                <a:gd name="T0" fmla="*/ 0 w 1636"/>
                <a:gd name="T1" fmla="*/ 667 h 667"/>
                <a:gd name="T2" fmla="*/ 1636 w 1636"/>
                <a:gd name="T3" fmla="*/ 667 h 667"/>
                <a:gd name="T4" fmla="*/ 1371 w 1636"/>
                <a:gd name="T5" fmla="*/ 0 h 667"/>
                <a:gd name="T6" fmla="*/ 0 w 1636"/>
                <a:gd name="T7" fmla="*/ 667 h 66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36"/>
                <a:gd name="T13" fmla="*/ 0 h 667"/>
                <a:gd name="T14" fmla="*/ 1636 w 1636"/>
                <a:gd name="T15" fmla="*/ 667 h 66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36" h="667">
                  <a:moveTo>
                    <a:pt x="0" y="667"/>
                  </a:moveTo>
                  <a:lnTo>
                    <a:pt x="1636" y="667"/>
                  </a:lnTo>
                  <a:lnTo>
                    <a:pt x="1371" y="0"/>
                  </a:lnTo>
                  <a:lnTo>
                    <a:pt x="0" y="667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9" name="AutoShape 6"/>
            <p:cNvSpPr>
              <a:spLocks noChangeArrowheads="1"/>
            </p:cNvSpPr>
            <p:nvPr/>
          </p:nvSpPr>
          <p:spPr bwMode="auto">
            <a:xfrm>
              <a:off x="904" y="1368"/>
              <a:ext cx="104" cy="90"/>
            </a:xfrm>
            <a:prstGeom prst="triangle">
              <a:avLst>
                <a:gd name="adj" fmla="val 50000"/>
              </a:avLst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9459" name="Text Box 7"/>
          <p:cNvSpPr txBox="1">
            <a:spLocks noChangeArrowheads="1"/>
          </p:cNvSpPr>
          <p:nvPr/>
        </p:nvSpPr>
        <p:spPr bwMode="auto">
          <a:xfrm>
            <a:off x="1455738" y="265113"/>
            <a:ext cx="6416675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>
                <a:solidFill>
                  <a:srgbClr val="FFFF99"/>
                </a:solidFill>
                <a:latin typeface="Comic Sans MS" pitchFamily="66" charset="0"/>
              </a:rPr>
              <a:t>To determine the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400">
                <a:solidFill>
                  <a:srgbClr val="FFFF99"/>
                </a:solidFill>
                <a:latin typeface="Comic Sans MS" pitchFamily="66" charset="0"/>
              </a:rPr>
              <a:t>angle sum of any Triangle</a:t>
            </a:r>
          </a:p>
        </p:txBody>
      </p:sp>
      <p:sp>
        <p:nvSpPr>
          <p:cNvPr id="19460" name="Line 8"/>
          <p:cNvSpPr>
            <a:spLocks noChangeShapeType="1"/>
          </p:cNvSpPr>
          <p:nvPr/>
        </p:nvSpPr>
        <p:spPr bwMode="auto">
          <a:xfrm>
            <a:off x="2909888" y="3937000"/>
            <a:ext cx="987425" cy="1881188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1" name="Line 9"/>
          <p:cNvSpPr>
            <a:spLocks noChangeShapeType="1"/>
          </p:cNvSpPr>
          <p:nvPr/>
        </p:nvSpPr>
        <p:spPr bwMode="auto">
          <a:xfrm flipH="1">
            <a:off x="6815138" y="3965575"/>
            <a:ext cx="1744662" cy="18923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2" name="Line 10"/>
          <p:cNvSpPr>
            <a:spLocks noChangeShapeType="1"/>
          </p:cNvSpPr>
          <p:nvPr/>
        </p:nvSpPr>
        <p:spPr bwMode="auto">
          <a:xfrm>
            <a:off x="5627688" y="2840038"/>
            <a:ext cx="2763837" cy="50006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Text Box 11"/>
          <p:cNvSpPr txBox="1">
            <a:spLocks noChangeArrowheads="1"/>
          </p:cNvSpPr>
          <p:nvPr/>
        </p:nvSpPr>
        <p:spPr bwMode="auto">
          <a:xfrm>
            <a:off x="1444625" y="3465513"/>
            <a:ext cx="21812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Cut off corners </a:t>
            </a:r>
            <a:r>
              <a:rPr lang="en-GB">
                <a:latin typeface="Comic Sans MS" pitchFamily="66" charset="0"/>
                <a:sym typeface="Wingdings 2" pitchFamily="18" charset="2"/>
              </a:rPr>
              <a:t></a:t>
            </a:r>
          </a:p>
        </p:txBody>
      </p:sp>
      <p:sp>
        <p:nvSpPr>
          <p:cNvPr id="19464" name="Text Box 12"/>
          <p:cNvSpPr txBox="1">
            <a:spLocks noChangeArrowheads="1"/>
          </p:cNvSpPr>
          <p:nvPr/>
        </p:nvSpPr>
        <p:spPr bwMode="auto">
          <a:xfrm>
            <a:off x="3316288" y="2538413"/>
            <a:ext cx="21812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Cut off corners </a:t>
            </a:r>
            <a:r>
              <a:rPr lang="en-GB">
                <a:latin typeface="Comic Sans MS" pitchFamily="66" charset="0"/>
                <a:sym typeface="Wingdings 2" pitchFamily="18" charset="2"/>
              </a:rPr>
              <a:t></a:t>
            </a:r>
          </a:p>
        </p:txBody>
      </p:sp>
      <p:sp>
        <p:nvSpPr>
          <p:cNvPr id="19465" name="Text Box 13"/>
          <p:cNvSpPr txBox="1">
            <a:spLocks noChangeArrowheads="1"/>
          </p:cNvSpPr>
          <p:nvPr/>
        </p:nvSpPr>
        <p:spPr bwMode="auto">
          <a:xfrm>
            <a:off x="4665663" y="5664200"/>
            <a:ext cx="2181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Cut off corners </a:t>
            </a:r>
            <a:r>
              <a:rPr lang="en-GB">
                <a:latin typeface="Comic Sans MS" pitchFamily="66" charset="0"/>
                <a:sym typeface="Wingdings 2" pitchFamily="18" charset="2"/>
              </a:rPr>
              <a:t>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>
            <a:grpSpLocks/>
          </p:cNvGrpSpPr>
          <p:nvPr/>
        </p:nvGrpSpPr>
        <p:grpSpPr bwMode="auto">
          <a:xfrm>
            <a:off x="1524000" y="920750"/>
            <a:ext cx="5195888" cy="2428875"/>
            <a:chOff x="665" y="814"/>
            <a:chExt cx="1636" cy="667"/>
          </a:xfrm>
        </p:grpSpPr>
        <p:sp>
          <p:nvSpPr>
            <p:cNvPr id="20504" name="Rectangle 3"/>
            <p:cNvSpPr>
              <a:spLocks noChangeArrowheads="1"/>
            </p:cNvSpPr>
            <p:nvPr/>
          </p:nvSpPr>
          <p:spPr bwMode="auto">
            <a:xfrm>
              <a:off x="2158" y="1382"/>
              <a:ext cx="72" cy="7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505" name="Oval 4"/>
            <p:cNvSpPr>
              <a:spLocks noChangeArrowheads="1"/>
            </p:cNvSpPr>
            <p:nvPr/>
          </p:nvSpPr>
          <p:spPr bwMode="auto">
            <a:xfrm>
              <a:off x="1926" y="904"/>
              <a:ext cx="96" cy="9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506" name="Freeform 5"/>
            <p:cNvSpPr>
              <a:spLocks/>
            </p:cNvSpPr>
            <p:nvPr/>
          </p:nvSpPr>
          <p:spPr bwMode="auto">
            <a:xfrm>
              <a:off x="665" y="814"/>
              <a:ext cx="1636" cy="667"/>
            </a:xfrm>
            <a:custGeom>
              <a:avLst/>
              <a:gdLst>
                <a:gd name="T0" fmla="*/ 0 w 1636"/>
                <a:gd name="T1" fmla="*/ 667 h 667"/>
                <a:gd name="T2" fmla="*/ 1636 w 1636"/>
                <a:gd name="T3" fmla="*/ 667 h 667"/>
                <a:gd name="T4" fmla="*/ 1371 w 1636"/>
                <a:gd name="T5" fmla="*/ 0 h 667"/>
                <a:gd name="T6" fmla="*/ 0 w 1636"/>
                <a:gd name="T7" fmla="*/ 667 h 66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36"/>
                <a:gd name="T13" fmla="*/ 0 h 667"/>
                <a:gd name="T14" fmla="*/ 1636 w 1636"/>
                <a:gd name="T15" fmla="*/ 667 h 66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36" h="667">
                  <a:moveTo>
                    <a:pt x="0" y="667"/>
                  </a:moveTo>
                  <a:lnTo>
                    <a:pt x="1636" y="667"/>
                  </a:lnTo>
                  <a:lnTo>
                    <a:pt x="1371" y="0"/>
                  </a:lnTo>
                  <a:lnTo>
                    <a:pt x="0" y="667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7" name="AutoShape 6"/>
            <p:cNvSpPr>
              <a:spLocks noChangeArrowheads="1"/>
            </p:cNvSpPr>
            <p:nvPr/>
          </p:nvSpPr>
          <p:spPr bwMode="auto">
            <a:xfrm>
              <a:off x="904" y="1368"/>
              <a:ext cx="104" cy="90"/>
            </a:xfrm>
            <a:prstGeom prst="triangle">
              <a:avLst>
                <a:gd name="adj" fmla="val 50000"/>
              </a:avLst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20483" name="Text Box 7"/>
          <p:cNvSpPr txBox="1">
            <a:spLocks noChangeArrowheads="1"/>
          </p:cNvSpPr>
          <p:nvPr/>
        </p:nvSpPr>
        <p:spPr bwMode="auto">
          <a:xfrm>
            <a:off x="1446213" y="265113"/>
            <a:ext cx="64166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800">
                <a:solidFill>
                  <a:srgbClr val="FFFF00"/>
                </a:solidFill>
                <a:latin typeface="Comic Sans MS" pitchFamily="66" charset="0"/>
              </a:rPr>
              <a:t>Sum of angles in ANY Triangle</a:t>
            </a:r>
          </a:p>
        </p:txBody>
      </p:sp>
      <p:sp>
        <p:nvSpPr>
          <p:cNvPr id="20484" name="Line 8"/>
          <p:cNvSpPr>
            <a:spLocks noChangeShapeType="1"/>
          </p:cNvSpPr>
          <p:nvPr/>
        </p:nvSpPr>
        <p:spPr bwMode="auto">
          <a:xfrm>
            <a:off x="946150" y="5932488"/>
            <a:ext cx="72199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Oval 9"/>
          <p:cNvSpPr>
            <a:spLocks noChangeArrowheads="1"/>
          </p:cNvSpPr>
          <p:nvPr/>
        </p:nvSpPr>
        <p:spPr bwMode="auto">
          <a:xfrm>
            <a:off x="4559300" y="5870575"/>
            <a:ext cx="136525" cy="11588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530350" y="2455863"/>
            <a:ext cx="1779588" cy="885825"/>
            <a:chOff x="964" y="1547"/>
            <a:chExt cx="1121" cy="558"/>
          </a:xfrm>
        </p:grpSpPr>
        <p:sp>
          <p:nvSpPr>
            <p:cNvPr id="20501" name="Line 11"/>
            <p:cNvSpPr>
              <a:spLocks noChangeShapeType="1"/>
            </p:cNvSpPr>
            <p:nvPr/>
          </p:nvSpPr>
          <p:spPr bwMode="auto">
            <a:xfrm flipV="1">
              <a:off x="964" y="1547"/>
              <a:ext cx="1005" cy="54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2" name="Line 12"/>
            <p:cNvSpPr>
              <a:spLocks noChangeShapeType="1"/>
            </p:cNvSpPr>
            <p:nvPr/>
          </p:nvSpPr>
          <p:spPr bwMode="auto">
            <a:xfrm flipV="1">
              <a:off x="979" y="2105"/>
              <a:ext cx="110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3" name="AutoShape 13"/>
            <p:cNvSpPr>
              <a:spLocks noChangeArrowheads="1"/>
            </p:cNvSpPr>
            <p:nvPr/>
          </p:nvSpPr>
          <p:spPr bwMode="auto">
            <a:xfrm>
              <a:off x="1432" y="1848"/>
              <a:ext cx="222" cy="208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5699125" y="2449513"/>
            <a:ext cx="1022350" cy="903287"/>
            <a:chOff x="3590" y="1543"/>
            <a:chExt cx="644" cy="569"/>
          </a:xfrm>
        </p:grpSpPr>
        <p:sp>
          <p:nvSpPr>
            <p:cNvPr id="20498" name="Line 15"/>
            <p:cNvSpPr>
              <a:spLocks noChangeShapeType="1"/>
            </p:cNvSpPr>
            <p:nvPr/>
          </p:nvSpPr>
          <p:spPr bwMode="auto">
            <a:xfrm>
              <a:off x="3590" y="2110"/>
              <a:ext cx="6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9" name="Line 16"/>
            <p:cNvSpPr>
              <a:spLocks noChangeShapeType="1"/>
            </p:cNvSpPr>
            <p:nvPr/>
          </p:nvSpPr>
          <p:spPr bwMode="auto">
            <a:xfrm>
              <a:off x="4032" y="1543"/>
              <a:ext cx="202" cy="56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0" name="Rectangle 17"/>
            <p:cNvSpPr>
              <a:spLocks noChangeArrowheads="1"/>
            </p:cNvSpPr>
            <p:nvPr/>
          </p:nvSpPr>
          <p:spPr bwMode="auto">
            <a:xfrm>
              <a:off x="3945" y="1881"/>
              <a:ext cx="141" cy="168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5573713" y="3505200"/>
            <a:ext cx="3138487" cy="1477963"/>
            <a:chOff x="3475" y="2364"/>
            <a:chExt cx="1977" cy="931"/>
          </a:xfrm>
        </p:grpSpPr>
        <p:sp>
          <p:nvSpPr>
            <p:cNvPr id="20496" name="AutoShape 19"/>
            <p:cNvSpPr>
              <a:spLocks noChangeArrowheads="1"/>
            </p:cNvSpPr>
            <p:nvPr/>
          </p:nvSpPr>
          <p:spPr bwMode="auto">
            <a:xfrm>
              <a:off x="3475" y="2364"/>
              <a:ext cx="1977" cy="931"/>
            </a:xfrm>
            <a:prstGeom prst="cloudCallout">
              <a:avLst>
                <a:gd name="adj1" fmla="val -59866"/>
                <a:gd name="adj2" fmla="val 5558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GB">
                <a:latin typeface="Arial" pitchFamily="34" charset="0"/>
              </a:endParaRPr>
            </a:p>
          </p:txBody>
        </p:sp>
        <p:sp>
          <p:nvSpPr>
            <p:cNvPr id="20497" name="Text Box 20"/>
            <p:cNvSpPr txBox="1">
              <a:spLocks noChangeArrowheads="1"/>
            </p:cNvSpPr>
            <p:nvPr/>
          </p:nvSpPr>
          <p:spPr bwMode="auto">
            <a:xfrm>
              <a:off x="3645" y="2493"/>
              <a:ext cx="1636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/>
              <a:r>
                <a:rPr lang="en-GB">
                  <a:solidFill>
                    <a:srgbClr val="000000"/>
                  </a:solidFill>
                  <a:latin typeface="Comic Sans MS" pitchFamily="66" charset="0"/>
                </a:rPr>
                <a:t>All angles in a triangle </a:t>
              </a:r>
            </a:p>
            <a:p>
              <a:pPr algn="ctr" eaLnBrk="1" hangingPunct="1"/>
              <a:r>
                <a:rPr lang="en-GB">
                  <a:solidFill>
                    <a:srgbClr val="000000"/>
                  </a:solidFill>
                  <a:latin typeface="Comic Sans MS" pitchFamily="66" charset="0"/>
                </a:rPr>
                <a:t>ALWAYS</a:t>
              </a:r>
            </a:p>
            <a:p>
              <a:pPr algn="ctr" eaLnBrk="1" hangingPunct="1"/>
              <a:r>
                <a:rPr lang="en-GB">
                  <a:solidFill>
                    <a:srgbClr val="000000"/>
                  </a:solidFill>
                  <a:latin typeface="Comic Sans MS" pitchFamily="66" charset="0"/>
                </a:rPr>
                <a:t>added up to180</a:t>
              </a:r>
              <a:r>
                <a:rPr lang="en-GB" baseline="60000">
                  <a:solidFill>
                    <a:srgbClr val="000000"/>
                  </a:solidFill>
                  <a:latin typeface="Comic Sans MS" pitchFamily="66" charset="0"/>
                </a:rPr>
                <a:t>o</a:t>
              </a:r>
              <a:endParaRPr lang="en-GB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</p:grpSp>
      <p:sp>
        <p:nvSpPr>
          <p:cNvPr id="20489" name="Text Box 21"/>
          <p:cNvSpPr txBox="1">
            <a:spLocks noChangeArrowheads="1"/>
          </p:cNvSpPr>
          <p:nvPr/>
        </p:nvSpPr>
        <p:spPr bwMode="auto">
          <a:xfrm>
            <a:off x="4310063" y="5962650"/>
            <a:ext cx="6492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180</a:t>
            </a:r>
            <a:r>
              <a:rPr lang="en-GB" baseline="60000">
                <a:latin typeface="Arial" pitchFamily="34" charset="0"/>
              </a:rPr>
              <a:t>o</a:t>
            </a:r>
            <a:endParaRPr lang="en-GB">
              <a:latin typeface="Arial" pitchFamily="34" charset="0"/>
            </a:endParaRPr>
          </a:p>
        </p:txBody>
      </p:sp>
      <p:grpSp>
        <p:nvGrpSpPr>
          <p:cNvPr id="6" name="Group 22"/>
          <p:cNvGrpSpPr>
            <a:grpSpLocks/>
          </p:cNvGrpSpPr>
          <p:nvPr/>
        </p:nvGrpSpPr>
        <p:grpSpPr bwMode="auto">
          <a:xfrm rot="13261943" flipV="1">
            <a:off x="5291138" y="947738"/>
            <a:ext cx="919162" cy="790575"/>
            <a:chOff x="3297" y="573"/>
            <a:chExt cx="579" cy="498"/>
          </a:xfrm>
        </p:grpSpPr>
        <p:grpSp>
          <p:nvGrpSpPr>
            <p:cNvPr id="20492" name="Group 23"/>
            <p:cNvGrpSpPr>
              <a:grpSpLocks/>
            </p:cNvGrpSpPr>
            <p:nvPr/>
          </p:nvGrpSpPr>
          <p:grpSpPr bwMode="auto">
            <a:xfrm>
              <a:off x="3297" y="573"/>
              <a:ext cx="579" cy="498"/>
              <a:chOff x="3300" y="573"/>
              <a:chExt cx="579" cy="498"/>
            </a:xfrm>
          </p:grpSpPr>
          <p:sp>
            <p:nvSpPr>
              <p:cNvPr id="20494" name="Line 24"/>
              <p:cNvSpPr>
                <a:spLocks noChangeShapeType="1"/>
              </p:cNvSpPr>
              <p:nvPr/>
            </p:nvSpPr>
            <p:spPr bwMode="auto">
              <a:xfrm flipH="1" flipV="1">
                <a:off x="3705" y="573"/>
                <a:ext cx="174" cy="49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5" name="Line 25"/>
              <p:cNvSpPr>
                <a:spLocks noChangeShapeType="1"/>
              </p:cNvSpPr>
              <p:nvPr/>
            </p:nvSpPr>
            <p:spPr bwMode="auto">
              <a:xfrm flipH="1">
                <a:off x="3300" y="585"/>
                <a:ext cx="402" cy="21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493" name="Oval 26"/>
            <p:cNvSpPr>
              <a:spLocks noChangeArrowheads="1"/>
            </p:cNvSpPr>
            <p:nvPr/>
          </p:nvSpPr>
          <p:spPr bwMode="auto">
            <a:xfrm>
              <a:off x="3486" y="789"/>
              <a:ext cx="186" cy="21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20491" name="AutoShape 27"/>
          <p:cNvSpPr>
            <a:spLocks noChangeArrowheads="1"/>
          </p:cNvSpPr>
          <p:nvPr/>
        </p:nvSpPr>
        <p:spPr bwMode="auto">
          <a:xfrm>
            <a:off x="4205288" y="5605463"/>
            <a:ext cx="854075" cy="6350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69 w 21600"/>
              <a:gd name="T13" fmla="*/ 0 h 21600"/>
              <a:gd name="T14" fmla="*/ 21331 w 21600"/>
              <a:gd name="T15" fmla="*/ 129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04" y="10206"/>
                </a:moveTo>
                <a:cubicBezTo>
                  <a:pt x="1319" y="5026"/>
                  <a:pt x="5611" y="986"/>
                  <a:pt x="10800" y="987"/>
                </a:cubicBezTo>
                <a:cubicBezTo>
                  <a:pt x="15988" y="987"/>
                  <a:pt x="20280" y="5026"/>
                  <a:pt x="20595" y="10206"/>
                </a:cubicBezTo>
                <a:lnTo>
                  <a:pt x="21580" y="10146"/>
                </a:lnTo>
                <a:cubicBezTo>
                  <a:pt x="21234" y="4445"/>
                  <a:pt x="16510" y="-1"/>
                  <a:pt x="10799" y="0"/>
                </a:cubicBezTo>
                <a:cubicBezTo>
                  <a:pt x="5089" y="0"/>
                  <a:pt x="365" y="4445"/>
                  <a:pt x="19" y="10146"/>
                </a:cubicBezTo>
                <a:lnTo>
                  <a:pt x="1004" y="10206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L 0.33733 0.3793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58" y="18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-0.23021 0.3782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10" y="18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1040000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646 0.62778 L -0.00104 0.00139 " pathEditMode="relative" rAng="0" ptsTypes="AA">
                                      <p:cBhvr>
                                        <p:cTn id="21" dur="2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71" y="-31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2800" smtClean="0">
                <a:solidFill>
                  <a:srgbClr val="FFFF00"/>
                </a:solidFill>
                <a:latin typeface="Comic Sans MS" pitchFamily="66" charset="0"/>
              </a:rPr>
              <a:t>Sum of Angles in a Triangle</a:t>
            </a:r>
          </a:p>
        </p:txBody>
      </p:sp>
      <p:sp>
        <p:nvSpPr>
          <p:cNvPr id="21507" name="Text Box 6"/>
          <p:cNvSpPr txBox="1">
            <a:spLocks noChangeArrowheads="1"/>
          </p:cNvSpPr>
          <p:nvPr/>
        </p:nvSpPr>
        <p:spPr bwMode="auto">
          <a:xfrm>
            <a:off x="917575" y="2203450"/>
            <a:ext cx="79597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200">
                <a:latin typeface="Comic Sans MS" pitchFamily="66" charset="0"/>
              </a:rPr>
              <a:t>Copy out the following triangles and find the missing angles.</a:t>
            </a:r>
          </a:p>
        </p:txBody>
      </p:sp>
      <p:sp>
        <p:nvSpPr>
          <p:cNvPr id="21508" name="AutoShape 7"/>
          <p:cNvSpPr>
            <a:spLocks noChangeArrowheads="1"/>
          </p:cNvSpPr>
          <p:nvPr/>
        </p:nvSpPr>
        <p:spPr bwMode="auto">
          <a:xfrm rot="2680052">
            <a:off x="1455738" y="3068638"/>
            <a:ext cx="1665287" cy="1719262"/>
          </a:xfrm>
          <a:prstGeom prst="rtTriangle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1509" name="Text Box 8"/>
          <p:cNvSpPr txBox="1">
            <a:spLocks noChangeArrowheads="1"/>
          </p:cNvSpPr>
          <p:nvPr/>
        </p:nvSpPr>
        <p:spPr bwMode="auto">
          <a:xfrm>
            <a:off x="1765300" y="4460875"/>
            <a:ext cx="5429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  <a:latin typeface="Comic Sans MS" pitchFamily="66" charset="0"/>
              </a:rPr>
              <a:t>32</a:t>
            </a:r>
            <a:r>
              <a:rPr lang="en-GB" baseline="60000">
                <a:solidFill>
                  <a:srgbClr val="000000"/>
                </a:solidFill>
                <a:latin typeface="Comic Sans MS" pitchFamily="66" charset="0"/>
              </a:rPr>
              <a:t>o</a:t>
            </a:r>
            <a:endParaRPr lang="en-GB">
              <a:solidFill>
                <a:srgbClr val="000000"/>
              </a:solidFill>
              <a:latin typeface="Comic Sans MS" pitchFamily="66" charset="0"/>
            </a:endParaRPr>
          </a:p>
        </p:txBody>
      </p:sp>
      <p:grpSp>
        <p:nvGrpSpPr>
          <p:cNvPr id="21510" name="Group 9"/>
          <p:cNvGrpSpPr>
            <a:grpSpLocks/>
          </p:cNvGrpSpPr>
          <p:nvPr/>
        </p:nvGrpSpPr>
        <p:grpSpPr bwMode="auto">
          <a:xfrm>
            <a:off x="3638550" y="2990850"/>
            <a:ext cx="2095500" cy="1895475"/>
            <a:chOff x="2292" y="1884"/>
            <a:chExt cx="1320" cy="1194"/>
          </a:xfrm>
        </p:grpSpPr>
        <p:sp>
          <p:nvSpPr>
            <p:cNvPr id="21521" name="AutoShape 10"/>
            <p:cNvSpPr>
              <a:spLocks noChangeArrowheads="1"/>
            </p:cNvSpPr>
            <p:nvPr/>
          </p:nvSpPr>
          <p:spPr bwMode="auto">
            <a:xfrm>
              <a:off x="2292" y="1884"/>
              <a:ext cx="1320" cy="1194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1522" name="Line 11"/>
            <p:cNvSpPr>
              <a:spLocks noChangeShapeType="1"/>
            </p:cNvSpPr>
            <p:nvPr/>
          </p:nvSpPr>
          <p:spPr bwMode="auto">
            <a:xfrm>
              <a:off x="2514" y="2478"/>
              <a:ext cx="174" cy="10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3" name="Line 12"/>
            <p:cNvSpPr>
              <a:spLocks noChangeShapeType="1"/>
            </p:cNvSpPr>
            <p:nvPr/>
          </p:nvSpPr>
          <p:spPr bwMode="auto">
            <a:xfrm flipH="1">
              <a:off x="3184" y="2440"/>
              <a:ext cx="174" cy="10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4" name="Text Box 13"/>
            <p:cNvSpPr txBox="1">
              <a:spLocks noChangeArrowheads="1"/>
            </p:cNvSpPr>
            <p:nvPr/>
          </p:nvSpPr>
          <p:spPr bwMode="auto">
            <a:xfrm>
              <a:off x="2772" y="2166"/>
              <a:ext cx="34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000000"/>
                  </a:solidFill>
                  <a:latin typeface="Comic Sans MS" pitchFamily="66" charset="0"/>
                </a:rPr>
                <a:t>50</a:t>
              </a:r>
              <a:r>
                <a:rPr lang="en-GB" baseline="60000">
                  <a:solidFill>
                    <a:srgbClr val="000000"/>
                  </a:solidFill>
                  <a:latin typeface="Comic Sans MS" pitchFamily="66" charset="0"/>
                </a:rPr>
                <a:t>o</a:t>
              </a:r>
              <a:endParaRPr lang="en-GB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21511" name="Group 14"/>
          <p:cNvGrpSpPr>
            <a:grpSpLocks/>
          </p:cNvGrpSpPr>
          <p:nvPr/>
        </p:nvGrpSpPr>
        <p:grpSpPr bwMode="auto">
          <a:xfrm>
            <a:off x="6618288" y="3216275"/>
            <a:ext cx="1568450" cy="1522413"/>
            <a:chOff x="4169" y="2026"/>
            <a:chExt cx="988" cy="959"/>
          </a:xfrm>
        </p:grpSpPr>
        <p:sp>
          <p:nvSpPr>
            <p:cNvPr id="21518" name="AutoShape 15"/>
            <p:cNvSpPr>
              <a:spLocks noChangeArrowheads="1"/>
            </p:cNvSpPr>
            <p:nvPr/>
          </p:nvSpPr>
          <p:spPr bwMode="auto">
            <a:xfrm rot="3639884">
              <a:off x="4266" y="2094"/>
              <a:ext cx="948" cy="834"/>
            </a:xfrm>
            <a:prstGeom prst="rtTriangl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1519" name="Rectangle 16"/>
            <p:cNvSpPr>
              <a:spLocks noChangeArrowheads="1"/>
            </p:cNvSpPr>
            <p:nvPr/>
          </p:nvSpPr>
          <p:spPr bwMode="auto">
            <a:xfrm rot="3592478">
              <a:off x="4171" y="2262"/>
              <a:ext cx="122" cy="126"/>
            </a:xfrm>
            <a:prstGeom prst="rect">
              <a:avLst/>
            </a:prstGeom>
            <a:solidFill>
              <a:srgbClr val="0000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1520" name="Text Box 17"/>
            <p:cNvSpPr txBox="1">
              <a:spLocks noChangeArrowheads="1"/>
            </p:cNvSpPr>
            <p:nvPr/>
          </p:nvSpPr>
          <p:spPr bwMode="auto">
            <a:xfrm>
              <a:off x="4504" y="2026"/>
              <a:ext cx="34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000000"/>
                  </a:solidFill>
                  <a:latin typeface="Comic Sans MS" pitchFamily="66" charset="0"/>
                </a:rPr>
                <a:t>38</a:t>
              </a:r>
              <a:r>
                <a:rPr lang="en-GB" baseline="60000">
                  <a:solidFill>
                    <a:srgbClr val="000000"/>
                  </a:solidFill>
                  <a:latin typeface="Comic Sans MS" pitchFamily="66" charset="0"/>
                </a:rPr>
                <a:t>o</a:t>
              </a:r>
              <a:endParaRPr lang="en-GB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</p:grpSp>
      <p:sp>
        <p:nvSpPr>
          <p:cNvPr id="21512" name="Text Box 18"/>
          <p:cNvSpPr txBox="1">
            <a:spLocks noChangeArrowheads="1"/>
          </p:cNvSpPr>
          <p:nvPr/>
        </p:nvSpPr>
        <p:spPr bwMode="auto">
          <a:xfrm>
            <a:off x="1123950" y="3762375"/>
            <a:ext cx="5429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  <a:latin typeface="Comic Sans MS" pitchFamily="66" charset="0"/>
              </a:rPr>
              <a:t>87</a:t>
            </a:r>
            <a:r>
              <a:rPr lang="en-GB" baseline="60000">
                <a:solidFill>
                  <a:srgbClr val="000000"/>
                </a:solidFill>
                <a:latin typeface="Comic Sans MS" pitchFamily="66" charset="0"/>
              </a:rPr>
              <a:t>o</a:t>
            </a:r>
            <a:endParaRPr lang="en-GB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21513" name="Text Box 19"/>
          <p:cNvSpPr txBox="1">
            <a:spLocks noChangeArrowheads="1"/>
          </p:cNvSpPr>
          <p:nvPr/>
        </p:nvSpPr>
        <p:spPr bwMode="auto">
          <a:xfrm>
            <a:off x="1909763" y="3067050"/>
            <a:ext cx="3984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i="1">
                <a:solidFill>
                  <a:srgbClr val="000000"/>
                </a:solidFill>
                <a:latin typeface="Comic Sans MS" pitchFamily="66" charset="0"/>
              </a:rPr>
              <a:t>x</a:t>
            </a:r>
            <a:r>
              <a:rPr lang="en-GB" i="1" baseline="60000">
                <a:solidFill>
                  <a:srgbClr val="000000"/>
                </a:solidFill>
                <a:latin typeface="Comic Sans MS" pitchFamily="66" charset="0"/>
              </a:rPr>
              <a:t>o</a:t>
            </a:r>
            <a:endParaRPr lang="en-GB" i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21514" name="Text Box 20"/>
          <p:cNvSpPr txBox="1">
            <a:spLocks noChangeArrowheads="1"/>
          </p:cNvSpPr>
          <p:nvPr/>
        </p:nvSpPr>
        <p:spPr bwMode="auto">
          <a:xfrm>
            <a:off x="3816350" y="4489450"/>
            <a:ext cx="3984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i="1">
                <a:solidFill>
                  <a:srgbClr val="000000"/>
                </a:solidFill>
                <a:latin typeface="Comic Sans MS" pitchFamily="66" charset="0"/>
              </a:rPr>
              <a:t>x</a:t>
            </a:r>
            <a:r>
              <a:rPr lang="en-GB" i="1" baseline="60000">
                <a:solidFill>
                  <a:srgbClr val="000000"/>
                </a:solidFill>
                <a:latin typeface="Comic Sans MS" pitchFamily="66" charset="0"/>
              </a:rPr>
              <a:t>o</a:t>
            </a:r>
            <a:endParaRPr lang="en-GB" i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21515" name="Text Box 21"/>
          <p:cNvSpPr txBox="1">
            <a:spLocks noChangeArrowheads="1"/>
          </p:cNvSpPr>
          <p:nvPr/>
        </p:nvSpPr>
        <p:spPr bwMode="auto">
          <a:xfrm>
            <a:off x="7032625" y="4308475"/>
            <a:ext cx="3984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i="1">
                <a:solidFill>
                  <a:srgbClr val="000000"/>
                </a:solidFill>
                <a:latin typeface="Comic Sans MS" pitchFamily="66" charset="0"/>
              </a:rPr>
              <a:t>x</a:t>
            </a:r>
            <a:r>
              <a:rPr lang="en-GB" i="1" baseline="60000">
                <a:solidFill>
                  <a:srgbClr val="000000"/>
                </a:solidFill>
                <a:latin typeface="Comic Sans MS" pitchFamily="66" charset="0"/>
              </a:rPr>
              <a:t>o</a:t>
            </a:r>
            <a:endParaRPr lang="en-GB" i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21516" name="Text Box 22"/>
          <p:cNvSpPr txBox="1">
            <a:spLocks noChangeArrowheads="1"/>
          </p:cNvSpPr>
          <p:nvPr/>
        </p:nvSpPr>
        <p:spPr bwMode="auto">
          <a:xfrm>
            <a:off x="5080000" y="4489450"/>
            <a:ext cx="3984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i="1">
                <a:solidFill>
                  <a:srgbClr val="000000"/>
                </a:solidFill>
                <a:latin typeface="Comic Sans MS" pitchFamily="66" charset="0"/>
              </a:rPr>
              <a:t>x</a:t>
            </a:r>
            <a:r>
              <a:rPr lang="en-GB" i="1" baseline="60000">
                <a:solidFill>
                  <a:srgbClr val="000000"/>
                </a:solidFill>
                <a:latin typeface="Comic Sans MS" pitchFamily="66" charset="0"/>
              </a:rPr>
              <a:t>o</a:t>
            </a:r>
            <a:endParaRPr lang="en-GB" i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21517" name="Text Box 23"/>
          <p:cNvSpPr txBox="1">
            <a:spLocks noChangeArrowheads="1"/>
          </p:cNvSpPr>
          <p:nvPr/>
        </p:nvSpPr>
        <p:spPr bwMode="auto">
          <a:xfrm>
            <a:off x="1879600" y="5589588"/>
            <a:ext cx="5749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Remember all the angles add up to 180</a:t>
            </a:r>
            <a:r>
              <a:rPr lang="en-GB" sz="2400" baseline="60000">
                <a:solidFill>
                  <a:srgbClr val="FFFF00"/>
                </a:solidFill>
                <a:latin typeface="Comic Sans MS" pitchFamily="66" charset="0"/>
              </a:rPr>
              <a:t>o</a:t>
            </a:r>
            <a:endParaRPr lang="en-GB" sz="240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Learning Intention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Success Criteria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5029200" y="3025775"/>
            <a:ext cx="38338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To understand the term corresponding angles.</a:t>
            </a:r>
            <a:endParaRPr lang="en-GB" sz="3600">
              <a:solidFill>
                <a:srgbClr val="FFFF00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977900" y="3044825"/>
            <a:ext cx="38862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>
                <a:solidFill>
                  <a:srgbClr val="FFFF00"/>
                </a:solidFill>
                <a:latin typeface="Comic Sans MS" pitchFamily="66" charset="0"/>
                <a:cs typeface="Arial" pitchFamily="34" charset="0"/>
              </a:rPr>
              <a:t>1.    To explain the term corresponding angles and show how we use the property to solve problems.</a:t>
            </a: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5502275" y="3894138"/>
            <a:ext cx="33607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>
                <a:latin typeface="Comic Sans MS" pitchFamily="66" charset="0"/>
                <a:cs typeface="Arial" pitchFamily="34" charset="0"/>
              </a:rPr>
              <a:t>2.  To be able to use property to solve problems.</a:t>
            </a:r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2022475" y="37465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Angles</a:t>
            </a:r>
          </a:p>
        </p:txBody>
      </p:sp>
      <p:sp>
        <p:nvSpPr>
          <p:cNvPr id="3" name="Text Box 13"/>
          <p:cNvSpPr txBox="1">
            <a:spLocks noChangeArrowheads="1"/>
          </p:cNvSpPr>
          <p:nvPr/>
        </p:nvSpPr>
        <p:spPr bwMode="auto">
          <a:xfrm>
            <a:off x="3213100" y="1341438"/>
            <a:ext cx="3240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Corresponding Angles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/>
      <p:bldP spid="22537" grpId="0"/>
      <p:bldP spid="225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2400300" y="2500313"/>
            <a:ext cx="4392613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FF00"/>
                </a:solidFill>
                <a:latin typeface="Comic Sans MS" pitchFamily="66" charset="0"/>
              </a:rPr>
              <a:t>Look for</a:t>
            </a:r>
          </a:p>
          <a:p>
            <a:pPr eaLnBrk="1" hangingPunct="1">
              <a:spcBef>
                <a:spcPct val="50000"/>
              </a:spcBef>
            </a:pPr>
            <a:endParaRPr lang="en-US" sz="24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4335463" y="2997200"/>
            <a:ext cx="4432300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8800">
                <a:solidFill>
                  <a:srgbClr val="FFFF00"/>
                </a:solidFill>
                <a:latin typeface="Comic Sans MS" pitchFamily="66" charset="0"/>
              </a:rPr>
              <a:t> F</a:t>
            </a:r>
            <a:r>
              <a:rPr lang="en-GB" sz="7200">
                <a:solidFill>
                  <a:srgbClr val="FFFF00"/>
                </a:solidFill>
                <a:latin typeface="Comic Sans MS" pitchFamily="66" charset="0"/>
              </a:rPr>
              <a:t> shapes</a:t>
            </a:r>
            <a:endParaRPr lang="en-US" sz="72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2022475" y="37465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Angles</a:t>
            </a:r>
          </a:p>
        </p:txBody>
      </p:sp>
      <p:sp>
        <p:nvSpPr>
          <p:cNvPr id="23557" name="Text Box 8"/>
          <p:cNvSpPr txBox="1">
            <a:spLocks noChangeArrowheads="1"/>
          </p:cNvSpPr>
          <p:nvPr/>
        </p:nvSpPr>
        <p:spPr bwMode="auto">
          <a:xfrm>
            <a:off x="3384550" y="1341438"/>
            <a:ext cx="2605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Alternate Angles</a:t>
            </a:r>
          </a:p>
        </p:txBody>
      </p:sp>
      <p:sp>
        <p:nvSpPr>
          <p:cNvPr id="23558" name="Line 9"/>
          <p:cNvSpPr>
            <a:spLocks noChangeShapeType="1"/>
          </p:cNvSpPr>
          <p:nvPr/>
        </p:nvSpPr>
        <p:spPr bwMode="auto">
          <a:xfrm>
            <a:off x="2335213" y="3195638"/>
            <a:ext cx="18097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Line 10"/>
          <p:cNvSpPr>
            <a:spLocks noChangeShapeType="1"/>
          </p:cNvSpPr>
          <p:nvPr/>
        </p:nvSpPr>
        <p:spPr bwMode="auto">
          <a:xfrm flipV="1">
            <a:off x="1223963" y="3201988"/>
            <a:ext cx="1128712" cy="137001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0" name="Line 11"/>
          <p:cNvSpPr>
            <a:spLocks noChangeShapeType="1"/>
          </p:cNvSpPr>
          <p:nvPr/>
        </p:nvSpPr>
        <p:spPr bwMode="auto">
          <a:xfrm>
            <a:off x="1785938" y="3922713"/>
            <a:ext cx="18097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Oval 12"/>
          <p:cNvSpPr>
            <a:spLocks noChangeArrowheads="1"/>
          </p:cNvSpPr>
          <p:nvPr/>
        </p:nvSpPr>
        <p:spPr bwMode="auto">
          <a:xfrm>
            <a:off x="2387600" y="3300413"/>
            <a:ext cx="295275" cy="304800"/>
          </a:xfrm>
          <a:prstGeom prst="ellipse">
            <a:avLst/>
          </a:prstGeom>
          <a:solidFill>
            <a:srgbClr val="FFFF00"/>
          </a:solidFill>
          <a:ln w="571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3562" name="Oval 13"/>
          <p:cNvSpPr>
            <a:spLocks noChangeArrowheads="1"/>
          </p:cNvSpPr>
          <p:nvPr/>
        </p:nvSpPr>
        <p:spPr bwMode="auto">
          <a:xfrm>
            <a:off x="1824038" y="4057650"/>
            <a:ext cx="295275" cy="304800"/>
          </a:xfrm>
          <a:prstGeom prst="ellipse">
            <a:avLst/>
          </a:prstGeom>
          <a:solidFill>
            <a:srgbClr val="FFFF00"/>
          </a:solidFill>
          <a:ln w="571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3563" name="Oval 14"/>
          <p:cNvSpPr>
            <a:spLocks noChangeArrowheads="1"/>
          </p:cNvSpPr>
          <p:nvPr/>
        </p:nvSpPr>
        <p:spPr bwMode="auto">
          <a:xfrm>
            <a:off x="2355850" y="5060950"/>
            <a:ext cx="295275" cy="304800"/>
          </a:xfrm>
          <a:prstGeom prst="ellipse">
            <a:avLst/>
          </a:prstGeom>
          <a:solidFill>
            <a:srgbClr val="FFFF00"/>
          </a:solidFill>
          <a:ln w="571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3564" name="Text Box 15"/>
          <p:cNvSpPr txBox="1">
            <a:spLocks noChangeArrowheads="1"/>
          </p:cNvSpPr>
          <p:nvPr/>
        </p:nvSpPr>
        <p:spPr bwMode="auto">
          <a:xfrm>
            <a:off x="2717800" y="4843463"/>
            <a:ext cx="34147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4000">
                <a:solidFill>
                  <a:srgbClr val="FFFF00"/>
                </a:solidFill>
                <a:latin typeface="Comic Sans MS" pitchFamily="66" charset="0"/>
              </a:rPr>
              <a:t>= equal angles</a:t>
            </a:r>
          </a:p>
        </p:txBody>
      </p:sp>
      <p:sp>
        <p:nvSpPr>
          <p:cNvPr id="23565" name="Flowchart: Extract 18"/>
          <p:cNvSpPr>
            <a:spLocks noChangeArrowheads="1"/>
          </p:cNvSpPr>
          <p:nvPr/>
        </p:nvSpPr>
        <p:spPr bwMode="auto">
          <a:xfrm rot="5400000">
            <a:off x="3208338" y="3059112"/>
            <a:ext cx="323850" cy="339725"/>
          </a:xfrm>
          <a:prstGeom prst="flowChartExtract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3566" name="Flowchart: Extract 19"/>
          <p:cNvSpPr>
            <a:spLocks noChangeArrowheads="1"/>
          </p:cNvSpPr>
          <p:nvPr/>
        </p:nvSpPr>
        <p:spPr bwMode="auto">
          <a:xfrm rot="5400000">
            <a:off x="2770982" y="3788569"/>
            <a:ext cx="323850" cy="338137"/>
          </a:xfrm>
          <a:prstGeom prst="flowChartExtract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AutoShape 4"/>
          <p:cNvSpPr>
            <a:spLocks noChangeArrowheads="1"/>
          </p:cNvSpPr>
          <p:nvPr/>
        </p:nvSpPr>
        <p:spPr bwMode="auto">
          <a:xfrm rot="-7080504">
            <a:off x="4967288" y="1017588"/>
            <a:ext cx="1655762" cy="2303462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4579" name="Line 6"/>
          <p:cNvSpPr>
            <a:spLocks noChangeShapeType="1"/>
          </p:cNvSpPr>
          <p:nvPr/>
        </p:nvSpPr>
        <p:spPr bwMode="auto">
          <a:xfrm flipH="1">
            <a:off x="1476375" y="266700"/>
            <a:ext cx="5511800" cy="60420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0" name="Line 8"/>
          <p:cNvSpPr>
            <a:spLocks noChangeShapeType="1"/>
          </p:cNvSpPr>
          <p:nvPr/>
        </p:nvSpPr>
        <p:spPr bwMode="auto">
          <a:xfrm flipV="1">
            <a:off x="4787900" y="2205038"/>
            <a:ext cx="3600450" cy="50323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" name="Line 9"/>
          <p:cNvSpPr>
            <a:spLocks noChangeShapeType="1"/>
          </p:cNvSpPr>
          <p:nvPr/>
        </p:nvSpPr>
        <p:spPr bwMode="auto">
          <a:xfrm flipV="1">
            <a:off x="2195513" y="5013325"/>
            <a:ext cx="3600450" cy="50323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4582" name="Group 15"/>
          <p:cNvGrpSpPr>
            <a:grpSpLocks/>
          </p:cNvGrpSpPr>
          <p:nvPr/>
        </p:nvGrpSpPr>
        <p:grpSpPr bwMode="auto">
          <a:xfrm>
            <a:off x="7772400" y="2133600"/>
            <a:ext cx="152400" cy="304800"/>
            <a:chOff x="4080" y="1776"/>
            <a:chExt cx="96" cy="192"/>
          </a:xfrm>
        </p:grpSpPr>
        <p:sp>
          <p:nvSpPr>
            <p:cNvPr id="24589" name="Line 16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0" name="Line 17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583" name="Group 18"/>
          <p:cNvGrpSpPr>
            <a:grpSpLocks/>
          </p:cNvGrpSpPr>
          <p:nvPr/>
        </p:nvGrpSpPr>
        <p:grpSpPr bwMode="auto">
          <a:xfrm>
            <a:off x="4876800" y="4953000"/>
            <a:ext cx="152400" cy="304800"/>
            <a:chOff x="4080" y="1776"/>
            <a:chExt cx="96" cy="192"/>
          </a:xfrm>
        </p:grpSpPr>
        <p:sp>
          <p:nvSpPr>
            <p:cNvPr id="24587" name="Line 19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8" name="Line 20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774700" y="37465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Angles</a:t>
            </a:r>
          </a:p>
        </p:txBody>
      </p:sp>
      <p:sp>
        <p:nvSpPr>
          <p:cNvPr id="24585" name="Text Box 25"/>
          <p:cNvSpPr txBox="1">
            <a:spLocks noChangeArrowheads="1"/>
          </p:cNvSpPr>
          <p:nvPr/>
        </p:nvSpPr>
        <p:spPr bwMode="auto">
          <a:xfrm>
            <a:off x="1965325" y="1341438"/>
            <a:ext cx="3240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Corresponding Angles</a:t>
            </a:r>
          </a:p>
        </p:txBody>
      </p:sp>
      <p:sp>
        <p:nvSpPr>
          <p:cNvPr id="24586" name="Text Box 26"/>
          <p:cNvSpPr txBox="1">
            <a:spLocks noChangeArrowheads="1"/>
          </p:cNvSpPr>
          <p:nvPr/>
        </p:nvSpPr>
        <p:spPr bwMode="auto">
          <a:xfrm>
            <a:off x="4572000" y="3395663"/>
            <a:ext cx="4392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Which angles are equal?</a:t>
            </a:r>
            <a:endParaRPr lang="en-US" sz="2400" b="1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54461E-6 L -0.28351 0.40892 " pathEditMode="relative" ptsTypes="AA">
                                      <p:cBhvr>
                                        <p:cTn id="10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48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AutoShape 7"/>
          <p:cNvSpPr>
            <a:spLocks noChangeArrowheads="1"/>
          </p:cNvSpPr>
          <p:nvPr/>
        </p:nvSpPr>
        <p:spPr bwMode="auto">
          <a:xfrm rot="-3630396">
            <a:off x="3252788" y="1579563"/>
            <a:ext cx="1958975" cy="2200275"/>
          </a:xfrm>
          <a:prstGeom prst="triangle">
            <a:avLst>
              <a:gd name="adj" fmla="val 3610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5603" name="Line 4"/>
          <p:cNvSpPr>
            <a:spLocks noChangeShapeType="1"/>
          </p:cNvSpPr>
          <p:nvPr/>
        </p:nvSpPr>
        <p:spPr bwMode="auto">
          <a:xfrm>
            <a:off x="1908175" y="1125538"/>
            <a:ext cx="4895850" cy="525621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4" name="Line 5"/>
          <p:cNvSpPr>
            <a:spLocks noChangeShapeType="1"/>
          </p:cNvSpPr>
          <p:nvPr/>
        </p:nvSpPr>
        <p:spPr bwMode="auto">
          <a:xfrm>
            <a:off x="3059113" y="2349500"/>
            <a:ext cx="3817937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5" name="Line 6"/>
          <p:cNvSpPr>
            <a:spLocks noChangeShapeType="1"/>
          </p:cNvSpPr>
          <p:nvPr/>
        </p:nvSpPr>
        <p:spPr bwMode="auto">
          <a:xfrm>
            <a:off x="5364163" y="4868863"/>
            <a:ext cx="3779837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5606" name="Group 9"/>
          <p:cNvGrpSpPr>
            <a:grpSpLocks/>
          </p:cNvGrpSpPr>
          <p:nvPr/>
        </p:nvGrpSpPr>
        <p:grpSpPr bwMode="auto">
          <a:xfrm>
            <a:off x="6400800" y="2209800"/>
            <a:ext cx="152400" cy="304800"/>
            <a:chOff x="4080" y="1776"/>
            <a:chExt cx="96" cy="192"/>
          </a:xfrm>
        </p:grpSpPr>
        <p:sp>
          <p:nvSpPr>
            <p:cNvPr id="25613" name="Line 10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4" name="Line 11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607" name="Group 12"/>
          <p:cNvGrpSpPr>
            <a:grpSpLocks/>
          </p:cNvGrpSpPr>
          <p:nvPr/>
        </p:nvGrpSpPr>
        <p:grpSpPr bwMode="auto">
          <a:xfrm>
            <a:off x="8229600" y="4724400"/>
            <a:ext cx="152400" cy="304800"/>
            <a:chOff x="4080" y="1776"/>
            <a:chExt cx="96" cy="192"/>
          </a:xfrm>
        </p:grpSpPr>
        <p:sp>
          <p:nvSpPr>
            <p:cNvPr id="25611" name="Line 13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2" name="Line 14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2022475" y="37465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Angles</a:t>
            </a:r>
          </a:p>
        </p:txBody>
      </p:sp>
      <p:sp>
        <p:nvSpPr>
          <p:cNvPr id="25609" name="Text Box 19"/>
          <p:cNvSpPr txBox="1">
            <a:spLocks noChangeArrowheads="1"/>
          </p:cNvSpPr>
          <p:nvPr/>
        </p:nvSpPr>
        <p:spPr bwMode="auto">
          <a:xfrm>
            <a:off x="3213100" y="1341438"/>
            <a:ext cx="3240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Corresponding Angles</a:t>
            </a:r>
          </a:p>
        </p:txBody>
      </p:sp>
      <p:sp>
        <p:nvSpPr>
          <p:cNvPr id="25610" name="Text Box 20"/>
          <p:cNvSpPr txBox="1">
            <a:spLocks noChangeArrowheads="1"/>
          </p:cNvSpPr>
          <p:nvPr/>
        </p:nvSpPr>
        <p:spPr bwMode="auto">
          <a:xfrm>
            <a:off x="819150" y="4614863"/>
            <a:ext cx="4392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Which angles are equal?</a:t>
            </a:r>
            <a:endParaRPr lang="en-US" sz="2400" b="1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5E-6 1.36847E-6 L 0.2519 0.36685 " pathEditMode="relative" ptsTypes="AA">
                                      <p:cBhvr>
                                        <p:cTn id="10" dur="2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animBg="1"/>
      <p:bldP spid="7175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1" name="AutoShape 9"/>
          <p:cNvSpPr>
            <a:spLocks noChangeArrowheads="1"/>
          </p:cNvSpPr>
          <p:nvPr/>
        </p:nvSpPr>
        <p:spPr bwMode="auto">
          <a:xfrm rot="6942678">
            <a:off x="1825625" y="4156075"/>
            <a:ext cx="1439863" cy="1452563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3322" name="AutoShape 10"/>
          <p:cNvSpPr>
            <a:spLocks noChangeArrowheads="1"/>
          </p:cNvSpPr>
          <p:nvPr/>
        </p:nvSpPr>
        <p:spPr bwMode="auto">
          <a:xfrm rot="6942678">
            <a:off x="4088606" y="4125119"/>
            <a:ext cx="1439863" cy="14763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1550988" y="5222875"/>
            <a:ext cx="691197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AutoShape 5"/>
          <p:cNvSpPr>
            <a:spLocks noChangeArrowheads="1"/>
          </p:cNvSpPr>
          <p:nvPr/>
        </p:nvSpPr>
        <p:spPr bwMode="auto">
          <a:xfrm rot="6942678">
            <a:off x="1856581" y="4125119"/>
            <a:ext cx="1439863" cy="14763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 flipH="1" flipV="1">
            <a:off x="1333500" y="2774950"/>
            <a:ext cx="1939925" cy="24526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 flipH="1" flipV="1">
            <a:off x="6015038" y="2846388"/>
            <a:ext cx="1873250" cy="23764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flipH="1" flipV="1">
            <a:off x="3638550" y="2846388"/>
            <a:ext cx="1873250" cy="23764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6633" name="Group 11"/>
          <p:cNvGrpSpPr>
            <a:grpSpLocks/>
          </p:cNvGrpSpPr>
          <p:nvPr/>
        </p:nvGrpSpPr>
        <p:grpSpPr bwMode="auto">
          <a:xfrm rot="-7836077">
            <a:off x="1370013" y="2852738"/>
            <a:ext cx="152400" cy="304800"/>
            <a:chOff x="4080" y="1776"/>
            <a:chExt cx="96" cy="192"/>
          </a:xfrm>
        </p:grpSpPr>
        <p:sp>
          <p:nvSpPr>
            <p:cNvPr id="26643" name="Line 12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4" name="Line 13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634" name="Group 14"/>
          <p:cNvGrpSpPr>
            <a:grpSpLocks/>
          </p:cNvGrpSpPr>
          <p:nvPr/>
        </p:nvGrpSpPr>
        <p:grpSpPr bwMode="auto">
          <a:xfrm rot="-7634997">
            <a:off x="3808413" y="3005138"/>
            <a:ext cx="152400" cy="304800"/>
            <a:chOff x="4080" y="1776"/>
            <a:chExt cx="96" cy="192"/>
          </a:xfrm>
        </p:grpSpPr>
        <p:sp>
          <p:nvSpPr>
            <p:cNvPr id="26641" name="Line 15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2" name="Line 16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635" name="Group 17"/>
          <p:cNvGrpSpPr>
            <a:grpSpLocks/>
          </p:cNvGrpSpPr>
          <p:nvPr/>
        </p:nvGrpSpPr>
        <p:grpSpPr bwMode="auto">
          <a:xfrm rot="-7370099">
            <a:off x="6246813" y="3081338"/>
            <a:ext cx="152400" cy="304800"/>
            <a:chOff x="4080" y="1776"/>
            <a:chExt cx="96" cy="192"/>
          </a:xfrm>
        </p:grpSpPr>
        <p:sp>
          <p:nvSpPr>
            <p:cNvPr id="26639" name="Line 18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0" name="Line 19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2022475" y="37465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Angles</a:t>
            </a:r>
          </a:p>
        </p:txBody>
      </p:sp>
      <p:sp>
        <p:nvSpPr>
          <p:cNvPr id="26637" name="Text Box 24"/>
          <p:cNvSpPr txBox="1">
            <a:spLocks noChangeArrowheads="1"/>
          </p:cNvSpPr>
          <p:nvPr/>
        </p:nvSpPr>
        <p:spPr bwMode="auto">
          <a:xfrm>
            <a:off x="3213100" y="1341438"/>
            <a:ext cx="3240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Corresponding Angles</a:t>
            </a:r>
          </a:p>
        </p:txBody>
      </p:sp>
      <p:sp>
        <p:nvSpPr>
          <p:cNvPr id="26638" name="Rectangle 25"/>
          <p:cNvSpPr>
            <a:spLocks noChangeArrowheads="1"/>
          </p:cNvSpPr>
          <p:nvPr/>
        </p:nvSpPr>
        <p:spPr bwMode="auto">
          <a:xfrm>
            <a:off x="1914525" y="2005013"/>
            <a:ext cx="6207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2000" b="1">
                <a:solidFill>
                  <a:srgbClr val="FFFF00"/>
                </a:solidFill>
                <a:latin typeface="Comic Sans MS" pitchFamily="66" charset="0"/>
              </a:rPr>
              <a:t>Which angles are equal to the shaded angle?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22515E-6 L 0.25208 1.22515E-6 " pathEditMode="relative" ptsTypes="AA">
                                      <p:cBhvr>
                                        <p:cTn id="6" dur="2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41655E-6 L 0.2599 -3.41655E-6 " pathEditMode="relative" ptsTypes="AA">
                                      <p:cBhvr>
                                        <p:cTn id="14" dur="2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 animBg="1"/>
      <p:bldP spid="13322" grpId="0" animBg="1"/>
      <p:bldP spid="13322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1" name="AutoShape 11"/>
          <p:cNvSpPr>
            <a:spLocks noChangeArrowheads="1"/>
          </p:cNvSpPr>
          <p:nvPr/>
        </p:nvSpPr>
        <p:spPr bwMode="auto">
          <a:xfrm rot="528159" flipV="1">
            <a:off x="1692275" y="2565400"/>
            <a:ext cx="1797050" cy="793750"/>
          </a:xfrm>
          <a:prstGeom prst="triangle">
            <a:avLst>
              <a:gd name="adj" fmla="val 1057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5372" name="AutoShape 12"/>
          <p:cNvSpPr>
            <a:spLocks noChangeArrowheads="1"/>
          </p:cNvSpPr>
          <p:nvPr/>
        </p:nvSpPr>
        <p:spPr bwMode="auto">
          <a:xfrm rot="528159" flipV="1">
            <a:off x="1835150" y="4221163"/>
            <a:ext cx="1797050" cy="793750"/>
          </a:xfrm>
          <a:prstGeom prst="triangle">
            <a:avLst>
              <a:gd name="adj" fmla="val 1057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 rot="528159" flipV="1">
            <a:off x="1739900" y="2560638"/>
            <a:ext cx="1797050" cy="793750"/>
          </a:xfrm>
          <a:prstGeom prst="triangle">
            <a:avLst>
              <a:gd name="adj" fmla="val 1057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1619250" y="981075"/>
            <a:ext cx="431800" cy="48244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900113" y="2276475"/>
            <a:ext cx="6264275" cy="10080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1042988" y="3933825"/>
            <a:ext cx="6265862" cy="936625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>
            <a:off x="4140200" y="1412875"/>
            <a:ext cx="360363" cy="489585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>
            <a:off x="6443663" y="1628775"/>
            <a:ext cx="360362" cy="489585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AutoShape 10"/>
          <p:cNvSpPr>
            <a:spLocks noChangeArrowheads="1"/>
          </p:cNvSpPr>
          <p:nvPr/>
        </p:nvSpPr>
        <p:spPr bwMode="auto">
          <a:xfrm rot="528159" flipV="1">
            <a:off x="1692275" y="2565400"/>
            <a:ext cx="1797050" cy="793750"/>
          </a:xfrm>
          <a:prstGeom prst="triangle">
            <a:avLst>
              <a:gd name="adj" fmla="val 1057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692275" y="2349500"/>
            <a:ext cx="1800225" cy="3455988"/>
            <a:chOff x="1066" y="1480"/>
            <a:chExt cx="1134" cy="2177"/>
          </a:xfrm>
        </p:grpSpPr>
        <p:sp>
          <p:nvSpPr>
            <p:cNvPr id="27677" name="Line 13"/>
            <p:cNvSpPr>
              <a:spLocks noChangeShapeType="1"/>
            </p:cNvSpPr>
            <p:nvPr/>
          </p:nvSpPr>
          <p:spPr bwMode="auto">
            <a:xfrm>
              <a:off x="1066" y="1480"/>
              <a:ext cx="226" cy="2177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8" name="Line 14"/>
            <p:cNvSpPr>
              <a:spLocks noChangeShapeType="1"/>
            </p:cNvSpPr>
            <p:nvPr/>
          </p:nvSpPr>
          <p:spPr bwMode="auto">
            <a:xfrm>
              <a:off x="1066" y="1480"/>
              <a:ext cx="1134" cy="181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9" name="Line 17"/>
            <p:cNvSpPr>
              <a:spLocks noChangeShapeType="1"/>
            </p:cNvSpPr>
            <p:nvPr/>
          </p:nvSpPr>
          <p:spPr bwMode="auto">
            <a:xfrm>
              <a:off x="1202" y="2523"/>
              <a:ext cx="816" cy="136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660" name="Group 19"/>
          <p:cNvGrpSpPr>
            <a:grpSpLocks/>
          </p:cNvGrpSpPr>
          <p:nvPr/>
        </p:nvGrpSpPr>
        <p:grpSpPr bwMode="auto">
          <a:xfrm rot="-5685818">
            <a:off x="6400800" y="1905000"/>
            <a:ext cx="152400" cy="304800"/>
            <a:chOff x="4080" y="1776"/>
            <a:chExt cx="96" cy="192"/>
          </a:xfrm>
        </p:grpSpPr>
        <p:sp>
          <p:nvSpPr>
            <p:cNvPr id="27675" name="Line 20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6" name="Line 21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661" name="Group 25"/>
          <p:cNvGrpSpPr>
            <a:grpSpLocks/>
          </p:cNvGrpSpPr>
          <p:nvPr/>
        </p:nvGrpSpPr>
        <p:grpSpPr bwMode="auto">
          <a:xfrm rot="377896">
            <a:off x="6099175" y="4495800"/>
            <a:ext cx="152400" cy="381000"/>
            <a:chOff x="4080" y="1776"/>
            <a:chExt cx="96" cy="192"/>
          </a:xfrm>
        </p:grpSpPr>
        <p:sp>
          <p:nvSpPr>
            <p:cNvPr id="27673" name="Line 26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4" name="Line 27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662" name="Group 28"/>
          <p:cNvGrpSpPr>
            <a:grpSpLocks/>
          </p:cNvGrpSpPr>
          <p:nvPr/>
        </p:nvGrpSpPr>
        <p:grpSpPr bwMode="auto">
          <a:xfrm rot="377896">
            <a:off x="6096000" y="2971800"/>
            <a:ext cx="152400" cy="304800"/>
            <a:chOff x="4080" y="1776"/>
            <a:chExt cx="96" cy="192"/>
          </a:xfrm>
        </p:grpSpPr>
        <p:sp>
          <p:nvSpPr>
            <p:cNvPr id="27671" name="Line 29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2" name="Line 30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663" name="Group 31"/>
          <p:cNvGrpSpPr>
            <a:grpSpLocks/>
          </p:cNvGrpSpPr>
          <p:nvPr/>
        </p:nvGrpSpPr>
        <p:grpSpPr bwMode="auto">
          <a:xfrm rot="-5685818">
            <a:off x="4114800" y="1524000"/>
            <a:ext cx="152400" cy="304800"/>
            <a:chOff x="4080" y="1776"/>
            <a:chExt cx="96" cy="192"/>
          </a:xfrm>
        </p:grpSpPr>
        <p:sp>
          <p:nvSpPr>
            <p:cNvPr id="27669" name="Line 32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Line 33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664" name="Group 34"/>
          <p:cNvGrpSpPr>
            <a:grpSpLocks/>
          </p:cNvGrpSpPr>
          <p:nvPr/>
        </p:nvGrpSpPr>
        <p:grpSpPr bwMode="auto">
          <a:xfrm rot="-5685818">
            <a:off x="1600200" y="1371600"/>
            <a:ext cx="152400" cy="304800"/>
            <a:chOff x="4080" y="1776"/>
            <a:chExt cx="96" cy="192"/>
          </a:xfrm>
        </p:grpSpPr>
        <p:sp>
          <p:nvSpPr>
            <p:cNvPr id="27667" name="Line 35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8" name="Line 36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00" name="Rectangle 40"/>
          <p:cNvSpPr>
            <a:spLocks noChangeArrowheads="1"/>
          </p:cNvSpPr>
          <p:nvPr/>
        </p:nvSpPr>
        <p:spPr bwMode="auto">
          <a:xfrm>
            <a:off x="2022475" y="37465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Angles</a:t>
            </a:r>
          </a:p>
        </p:txBody>
      </p:sp>
      <p:sp>
        <p:nvSpPr>
          <p:cNvPr id="27666" name="Rectangle 41"/>
          <p:cNvSpPr>
            <a:spLocks noChangeArrowheads="1"/>
          </p:cNvSpPr>
          <p:nvPr/>
        </p:nvSpPr>
        <p:spPr bwMode="auto">
          <a:xfrm>
            <a:off x="6935788" y="2005013"/>
            <a:ext cx="2166937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Which angles are equal to the shaded angle?</a:t>
            </a:r>
            <a:endParaRPr lang="en-US" sz="2400" b="1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8724E-6 L 0.26667 0.058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33" y="29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-0.00508 L 0.01563 0.241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0" y="122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3227E-6 L 0.27187 0.0575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94" y="2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1" grpId="0" animBg="1"/>
      <p:bldP spid="15372" grpId="0" animBg="1"/>
      <p:bldP spid="15372" grpId="1" animBg="1"/>
      <p:bldP spid="1536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3635375" y="2349500"/>
            <a:ext cx="2808288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800">
                <a:latin typeface="Comic Sans MS" pitchFamily="66" charset="0"/>
              </a:rPr>
              <a:t>look for</a:t>
            </a:r>
            <a:endParaRPr lang="en-US" sz="4800">
              <a:latin typeface="Comic Sans MS" pitchFamily="66" charset="0"/>
            </a:endParaRP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4346575" y="3119438"/>
            <a:ext cx="1127125" cy="1944687"/>
            <a:chOff x="1746" y="2477"/>
            <a:chExt cx="710" cy="1225"/>
          </a:xfrm>
        </p:grpSpPr>
        <p:sp>
          <p:nvSpPr>
            <p:cNvPr id="28695" name="Line 5"/>
            <p:cNvSpPr>
              <a:spLocks noChangeShapeType="1"/>
            </p:cNvSpPr>
            <p:nvPr/>
          </p:nvSpPr>
          <p:spPr bwMode="auto">
            <a:xfrm flipH="1">
              <a:off x="1746" y="2477"/>
              <a:ext cx="227" cy="1225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6" name="Line 7"/>
            <p:cNvSpPr>
              <a:spLocks noChangeShapeType="1"/>
            </p:cNvSpPr>
            <p:nvPr/>
          </p:nvSpPr>
          <p:spPr bwMode="auto">
            <a:xfrm>
              <a:off x="1957" y="2494"/>
              <a:ext cx="499" cy="0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7" name="Line 9"/>
            <p:cNvSpPr>
              <a:spLocks noChangeShapeType="1"/>
            </p:cNvSpPr>
            <p:nvPr/>
          </p:nvSpPr>
          <p:spPr bwMode="auto">
            <a:xfrm>
              <a:off x="1882" y="3022"/>
              <a:ext cx="272" cy="0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676" name="Text Box 11"/>
          <p:cNvSpPr txBox="1">
            <a:spLocks noChangeArrowheads="1"/>
          </p:cNvSpPr>
          <p:nvPr/>
        </p:nvSpPr>
        <p:spPr bwMode="auto">
          <a:xfrm>
            <a:off x="4524375" y="4170363"/>
            <a:ext cx="2592388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800">
                <a:latin typeface="Comic Sans MS" pitchFamily="66" charset="0"/>
              </a:rPr>
              <a:t>shapes</a:t>
            </a:r>
            <a:endParaRPr lang="en-US" sz="4800">
              <a:latin typeface="Comic Sans MS" pitchFamily="66" charset="0"/>
            </a:endParaRPr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2022475" y="37465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Angles</a:t>
            </a: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 rot="2834900">
            <a:off x="2047081" y="3761582"/>
            <a:ext cx="1127125" cy="1944688"/>
            <a:chOff x="1746" y="2477"/>
            <a:chExt cx="710" cy="1225"/>
          </a:xfrm>
        </p:grpSpPr>
        <p:sp>
          <p:nvSpPr>
            <p:cNvPr id="28692" name="Line 18"/>
            <p:cNvSpPr>
              <a:spLocks noChangeShapeType="1"/>
            </p:cNvSpPr>
            <p:nvPr/>
          </p:nvSpPr>
          <p:spPr bwMode="auto">
            <a:xfrm flipH="1">
              <a:off x="1746" y="2477"/>
              <a:ext cx="227" cy="1225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3" name="Line 19"/>
            <p:cNvSpPr>
              <a:spLocks noChangeShapeType="1"/>
            </p:cNvSpPr>
            <p:nvPr/>
          </p:nvSpPr>
          <p:spPr bwMode="auto">
            <a:xfrm>
              <a:off x="1957" y="2494"/>
              <a:ext cx="499" cy="0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4" name="Line 20"/>
            <p:cNvSpPr>
              <a:spLocks noChangeShapeType="1"/>
            </p:cNvSpPr>
            <p:nvPr/>
          </p:nvSpPr>
          <p:spPr bwMode="auto">
            <a:xfrm>
              <a:off x="1882" y="3022"/>
              <a:ext cx="272" cy="0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 rot="-5798987">
            <a:off x="1805781" y="1799432"/>
            <a:ext cx="1127125" cy="1944688"/>
            <a:chOff x="1746" y="2477"/>
            <a:chExt cx="710" cy="1225"/>
          </a:xfrm>
        </p:grpSpPr>
        <p:sp>
          <p:nvSpPr>
            <p:cNvPr id="28689" name="Line 22"/>
            <p:cNvSpPr>
              <a:spLocks noChangeShapeType="1"/>
            </p:cNvSpPr>
            <p:nvPr/>
          </p:nvSpPr>
          <p:spPr bwMode="auto">
            <a:xfrm flipH="1">
              <a:off x="1746" y="2477"/>
              <a:ext cx="227" cy="1225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0" name="Line 23"/>
            <p:cNvSpPr>
              <a:spLocks noChangeShapeType="1"/>
            </p:cNvSpPr>
            <p:nvPr/>
          </p:nvSpPr>
          <p:spPr bwMode="auto">
            <a:xfrm>
              <a:off x="1957" y="2494"/>
              <a:ext cx="499" cy="0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1" name="Line 24"/>
            <p:cNvSpPr>
              <a:spLocks noChangeShapeType="1"/>
            </p:cNvSpPr>
            <p:nvPr/>
          </p:nvSpPr>
          <p:spPr bwMode="auto">
            <a:xfrm>
              <a:off x="1882" y="3022"/>
              <a:ext cx="272" cy="0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25"/>
          <p:cNvGrpSpPr>
            <a:grpSpLocks/>
          </p:cNvGrpSpPr>
          <p:nvPr/>
        </p:nvGrpSpPr>
        <p:grpSpPr bwMode="auto">
          <a:xfrm rot="-4006613">
            <a:off x="7292181" y="2161382"/>
            <a:ext cx="1127125" cy="1944688"/>
            <a:chOff x="1746" y="2477"/>
            <a:chExt cx="710" cy="1225"/>
          </a:xfrm>
        </p:grpSpPr>
        <p:sp>
          <p:nvSpPr>
            <p:cNvPr id="28686" name="Line 26"/>
            <p:cNvSpPr>
              <a:spLocks noChangeShapeType="1"/>
            </p:cNvSpPr>
            <p:nvPr/>
          </p:nvSpPr>
          <p:spPr bwMode="auto">
            <a:xfrm flipH="1">
              <a:off x="1746" y="2477"/>
              <a:ext cx="227" cy="1225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7" name="Line 27"/>
            <p:cNvSpPr>
              <a:spLocks noChangeShapeType="1"/>
            </p:cNvSpPr>
            <p:nvPr/>
          </p:nvSpPr>
          <p:spPr bwMode="auto">
            <a:xfrm>
              <a:off x="1957" y="2494"/>
              <a:ext cx="499" cy="0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8" name="Line 28"/>
            <p:cNvSpPr>
              <a:spLocks noChangeShapeType="1"/>
            </p:cNvSpPr>
            <p:nvPr/>
          </p:nvSpPr>
          <p:spPr bwMode="auto">
            <a:xfrm>
              <a:off x="1882" y="3022"/>
              <a:ext cx="272" cy="0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29"/>
          <p:cNvGrpSpPr>
            <a:grpSpLocks/>
          </p:cNvGrpSpPr>
          <p:nvPr/>
        </p:nvGrpSpPr>
        <p:grpSpPr bwMode="auto">
          <a:xfrm rot="-9073073">
            <a:off x="6911975" y="4325938"/>
            <a:ext cx="1127125" cy="1944687"/>
            <a:chOff x="1746" y="2477"/>
            <a:chExt cx="710" cy="1225"/>
          </a:xfrm>
        </p:grpSpPr>
        <p:sp>
          <p:nvSpPr>
            <p:cNvPr id="28683" name="Line 30"/>
            <p:cNvSpPr>
              <a:spLocks noChangeShapeType="1"/>
            </p:cNvSpPr>
            <p:nvPr/>
          </p:nvSpPr>
          <p:spPr bwMode="auto">
            <a:xfrm flipH="1">
              <a:off x="1746" y="2477"/>
              <a:ext cx="227" cy="1225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4" name="Line 31"/>
            <p:cNvSpPr>
              <a:spLocks noChangeShapeType="1"/>
            </p:cNvSpPr>
            <p:nvPr/>
          </p:nvSpPr>
          <p:spPr bwMode="auto">
            <a:xfrm>
              <a:off x="1957" y="2494"/>
              <a:ext cx="499" cy="0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5" name="Line 32"/>
            <p:cNvSpPr>
              <a:spLocks noChangeShapeType="1"/>
            </p:cNvSpPr>
            <p:nvPr/>
          </p:nvSpPr>
          <p:spPr bwMode="auto">
            <a:xfrm>
              <a:off x="1882" y="3022"/>
              <a:ext cx="272" cy="0"/>
            </a:xfrm>
            <a:prstGeom prst="line">
              <a:avLst/>
            </a:prstGeom>
            <a:noFill/>
            <a:ln w="762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682" name="Text Box 33"/>
          <p:cNvSpPr txBox="1">
            <a:spLocks noChangeArrowheads="1"/>
          </p:cNvSpPr>
          <p:nvPr/>
        </p:nvSpPr>
        <p:spPr bwMode="auto">
          <a:xfrm>
            <a:off x="3213100" y="1341438"/>
            <a:ext cx="3240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Corresponding Angles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Learning Intention</a:t>
            </a:r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Success Criteria</a:t>
            </a:r>
          </a:p>
        </p:txBody>
      </p:sp>
      <p:sp>
        <p:nvSpPr>
          <p:cNvPr id="64517" name="Text Box 5"/>
          <p:cNvSpPr txBox="1">
            <a:spLocks noChangeArrowheads="1"/>
          </p:cNvSpPr>
          <p:nvPr/>
        </p:nvSpPr>
        <p:spPr bwMode="auto">
          <a:xfrm>
            <a:off x="5029200" y="3025775"/>
            <a:ext cx="383381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To be able to identify acute, right-angle, obtuse, straight line and reflex angles.</a:t>
            </a:r>
            <a:endParaRPr lang="en-GB" sz="3600">
              <a:solidFill>
                <a:srgbClr val="FFFF00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11269" name="Line 6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19" name="Rectangle 7"/>
          <p:cNvSpPr>
            <a:spLocks noChangeArrowheads="1"/>
          </p:cNvSpPr>
          <p:nvPr/>
        </p:nvSpPr>
        <p:spPr bwMode="auto">
          <a:xfrm>
            <a:off x="977900" y="3044825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>
                <a:solidFill>
                  <a:srgbClr val="FFFF00"/>
                </a:solidFill>
                <a:latin typeface="Comic Sans MS" pitchFamily="66" charset="0"/>
                <a:cs typeface="Arial" pitchFamily="34" charset="0"/>
              </a:rPr>
              <a:t>To revise Type of Angles from level D.</a:t>
            </a:r>
          </a:p>
        </p:txBody>
      </p:sp>
      <p:sp>
        <p:nvSpPr>
          <p:cNvPr id="64523" name="Rectangle 11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Type of Angles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7" grpId="0"/>
      <p:bldP spid="6451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Line 4"/>
          <p:cNvSpPr>
            <a:spLocks noChangeShapeType="1"/>
          </p:cNvSpPr>
          <p:nvPr/>
        </p:nvSpPr>
        <p:spPr bwMode="auto">
          <a:xfrm flipH="1">
            <a:off x="2822575" y="2509838"/>
            <a:ext cx="1343025" cy="360521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699" name="Line 6"/>
          <p:cNvSpPr>
            <a:spLocks noChangeShapeType="1"/>
          </p:cNvSpPr>
          <p:nvPr/>
        </p:nvSpPr>
        <p:spPr bwMode="auto">
          <a:xfrm>
            <a:off x="4117975" y="2513013"/>
            <a:ext cx="25923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0" name="Line 7"/>
          <p:cNvSpPr>
            <a:spLocks noChangeShapeType="1"/>
          </p:cNvSpPr>
          <p:nvPr/>
        </p:nvSpPr>
        <p:spPr bwMode="auto">
          <a:xfrm>
            <a:off x="3541713" y="4241800"/>
            <a:ext cx="20891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1" name="Arc 8"/>
          <p:cNvSpPr>
            <a:spLocks/>
          </p:cNvSpPr>
          <p:nvPr/>
        </p:nvSpPr>
        <p:spPr bwMode="auto">
          <a:xfrm flipV="1">
            <a:off x="3902075" y="2513013"/>
            <a:ext cx="1079500" cy="649287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29702" name="Arc 9"/>
          <p:cNvSpPr>
            <a:spLocks/>
          </p:cNvSpPr>
          <p:nvPr/>
        </p:nvSpPr>
        <p:spPr bwMode="auto">
          <a:xfrm flipV="1">
            <a:off x="3325813" y="4241800"/>
            <a:ext cx="1079500" cy="649288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29703" name="Text Box 10"/>
          <p:cNvSpPr txBox="1">
            <a:spLocks noChangeArrowheads="1"/>
          </p:cNvSpPr>
          <p:nvPr/>
        </p:nvSpPr>
        <p:spPr bwMode="auto">
          <a:xfrm>
            <a:off x="4046538" y="2586038"/>
            <a:ext cx="1152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latin typeface="Comic Sans MS" pitchFamily="66" charset="0"/>
              </a:rPr>
              <a:t>120</a:t>
            </a:r>
            <a:endParaRPr lang="en-US" sz="2400" b="1">
              <a:latin typeface="Comic Sans MS" pitchFamily="66" charset="0"/>
            </a:endParaRP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3470275" y="4241800"/>
            <a:ext cx="4333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latin typeface="Comic Sans MS" pitchFamily="66" charset="0"/>
              </a:rPr>
              <a:t>x</a:t>
            </a:r>
            <a:endParaRPr lang="en-US" sz="2800" b="1">
              <a:latin typeface="Comic Sans MS" pitchFamily="66" charset="0"/>
            </a:endParaRP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3398838" y="4241800"/>
            <a:ext cx="1368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latin typeface="Comic Sans MS" pitchFamily="66" charset="0"/>
              </a:rPr>
              <a:t>120</a:t>
            </a:r>
            <a:endParaRPr lang="en-US" sz="2400" b="1">
              <a:latin typeface="Comic Sans MS" pitchFamily="66" charset="0"/>
            </a:endParaRPr>
          </a:p>
        </p:txBody>
      </p:sp>
      <p:grpSp>
        <p:nvGrpSpPr>
          <p:cNvPr id="29706" name="Group 13"/>
          <p:cNvGrpSpPr>
            <a:grpSpLocks/>
          </p:cNvGrpSpPr>
          <p:nvPr/>
        </p:nvGrpSpPr>
        <p:grpSpPr bwMode="auto">
          <a:xfrm rot="204019">
            <a:off x="6261100" y="2336800"/>
            <a:ext cx="152400" cy="304800"/>
            <a:chOff x="4080" y="1776"/>
            <a:chExt cx="96" cy="192"/>
          </a:xfrm>
        </p:grpSpPr>
        <p:sp>
          <p:nvSpPr>
            <p:cNvPr id="29713" name="Line 14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4" name="Line 15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07" name="Group 16"/>
          <p:cNvGrpSpPr>
            <a:grpSpLocks/>
          </p:cNvGrpSpPr>
          <p:nvPr/>
        </p:nvGrpSpPr>
        <p:grpSpPr bwMode="auto">
          <a:xfrm rot="204019">
            <a:off x="5270500" y="4097338"/>
            <a:ext cx="152400" cy="304800"/>
            <a:chOff x="4080" y="1776"/>
            <a:chExt cx="96" cy="192"/>
          </a:xfrm>
        </p:grpSpPr>
        <p:sp>
          <p:nvSpPr>
            <p:cNvPr id="29711" name="Line 17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2" name="Line 18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30" name="Rectangle 22"/>
          <p:cNvSpPr>
            <a:spLocks noChangeArrowheads="1"/>
          </p:cNvSpPr>
          <p:nvPr/>
        </p:nvSpPr>
        <p:spPr bwMode="auto">
          <a:xfrm>
            <a:off x="2022475" y="37465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Angles</a:t>
            </a:r>
          </a:p>
        </p:txBody>
      </p:sp>
      <p:sp>
        <p:nvSpPr>
          <p:cNvPr id="29709" name="Text Box 23"/>
          <p:cNvSpPr txBox="1">
            <a:spLocks noChangeArrowheads="1"/>
          </p:cNvSpPr>
          <p:nvPr/>
        </p:nvSpPr>
        <p:spPr bwMode="auto">
          <a:xfrm>
            <a:off x="1027113" y="1952625"/>
            <a:ext cx="4787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What is the value of letter x?</a:t>
            </a:r>
          </a:p>
        </p:txBody>
      </p:sp>
      <p:sp>
        <p:nvSpPr>
          <p:cNvPr id="29710" name="Text Box 24"/>
          <p:cNvSpPr txBox="1">
            <a:spLocks noChangeArrowheads="1"/>
          </p:cNvSpPr>
          <p:nvPr/>
        </p:nvSpPr>
        <p:spPr bwMode="auto">
          <a:xfrm>
            <a:off x="3213100" y="1341438"/>
            <a:ext cx="3240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Corresponding Angles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9" grpId="0"/>
      <p:bldP spid="1742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Line 4"/>
          <p:cNvSpPr>
            <a:spLocks noChangeShapeType="1"/>
          </p:cNvSpPr>
          <p:nvPr/>
        </p:nvSpPr>
        <p:spPr bwMode="auto">
          <a:xfrm>
            <a:off x="2378075" y="1963738"/>
            <a:ext cx="2087563" cy="403225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3" name="Line 5"/>
          <p:cNvSpPr>
            <a:spLocks noChangeShapeType="1"/>
          </p:cNvSpPr>
          <p:nvPr/>
        </p:nvSpPr>
        <p:spPr bwMode="auto">
          <a:xfrm flipV="1">
            <a:off x="3170238" y="2538413"/>
            <a:ext cx="3095625" cy="9366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4" name="Line 6"/>
          <p:cNvSpPr>
            <a:spLocks noChangeShapeType="1"/>
          </p:cNvSpPr>
          <p:nvPr/>
        </p:nvSpPr>
        <p:spPr bwMode="auto">
          <a:xfrm flipV="1">
            <a:off x="4465638" y="5059363"/>
            <a:ext cx="3095625" cy="9366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5" name="Text Box 7"/>
          <p:cNvSpPr txBox="1">
            <a:spLocks noChangeArrowheads="1"/>
          </p:cNvSpPr>
          <p:nvPr/>
        </p:nvSpPr>
        <p:spPr bwMode="auto">
          <a:xfrm>
            <a:off x="2882900" y="2682875"/>
            <a:ext cx="10795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latin typeface="Comic Sans MS" pitchFamily="66" charset="0"/>
              </a:rPr>
              <a:t>100</a:t>
            </a:r>
            <a:endParaRPr lang="en-US" sz="2800" b="1">
              <a:latin typeface="Comic Sans MS" pitchFamily="66" charset="0"/>
            </a:endParaRPr>
          </a:p>
        </p:txBody>
      </p:sp>
      <p:sp>
        <p:nvSpPr>
          <p:cNvPr id="30726" name="Arc 9"/>
          <p:cNvSpPr>
            <a:spLocks/>
          </p:cNvSpPr>
          <p:nvPr/>
        </p:nvSpPr>
        <p:spPr bwMode="auto">
          <a:xfrm>
            <a:off x="2673350" y="2540000"/>
            <a:ext cx="1146175" cy="717550"/>
          </a:xfrm>
          <a:custGeom>
            <a:avLst/>
            <a:gdLst>
              <a:gd name="T0" fmla="*/ 0 w 27418"/>
              <a:gd name="T1" fmla="*/ 2147483647 h 21600"/>
              <a:gd name="T2" fmla="*/ 2147483647 w 27418"/>
              <a:gd name="T3" fmla="*/ 2147483647 h 21600"/>
              <a:gd name="T4" fmla="*/ 2147483647 w 27418"/>
              <a:gd name="T5" fmla="*/ 2147483647 h 21600"/>
              <a:gd name="T6" fmla="*/ 0 60000 65536"/>
              <a:gd name="T7" fmla="*/ 0 60000 65536"/>
              <a:gd name="T8" fmla="*/ 0 60000 65536"/>
              <a:gd name="T9" fmla="*/ 0 w 27418"/>
              <a:gd name="T10" fmla="*/ 0 h 21600"/>
              <a:gd name="T11" fmla="*/ 27418 w 2741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418" h="21600" fill="none" extrusionOk="0">
                <a:moveTo>
                  <a:pt x="0" y="798"/>
                </a:moveTo>
                <a:cubicBezTo>
                  <a:pt x="1894" y="268"/>
                  <a:pt x="3851" y="-1"/>
                  <a:pt x="5818" y="0"/>
                </a:cubicBezTo>
                <a:cubicBezTo>
                  <a:pt x="17747" y="0"/>
                  <a:pt x="27418" y="9670"/>
                  <a:pt x="27418" y="21600"/>
                </a:cubicBezTo>
              </a:path>
              <a:path w="27418" h="21600" stroke="0" extrusionOk="0">
                <a:moveTo>
                  <a:pt x="0" y="798"/>
                </a:moveTo>
                <a:cubicBezTo>
                  <a:pt x="1894" y="268"/>
                  <a:pt x="3851" y="-1"/>
                  <a:pt x="5818" y="0"/>
                </a:cubicBezTo>
                <a:cubicBezTo>
                  <a:pt x="17747" y="0"/>
                  <a:pt x="27418" y="9670"/>
                  <a:pt x="27418" y="21600"/>
                </a:cubicBezTo>
                <a:lnTo>
                  <a:pt x="5818" y="21600"/>
                </a:lnTo>
                <a:lnTo>
                  <a:pt x="0" y="79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Arc 10"/>
          <p:cNvSpPr>
            <a:spLocks/>
          </p:cNvSpPr>
          <p:nvPr/>
        </p:nvSpPr>
        <p:spPr bwMode="auto">
          <a:xfrm>
            <a:off x="4033838" y="5059363"/>
            <a:ext cx="1146175" cy="717550"/>
          </a:xfrm>
          <a:custGeom>
            <a:avLst/>
            <a:gdLst>
              <a:gd name="T0" fmla="*/ 0 w 27418"/>
              <a:gd name="T1" fmla="*/ 2147483647 h 21600"/>
              <a:gd name="T2" fmla="*/ 2147483647 w 27418"/>
              <a:gd name="T3" fmla="*/ 2147483647 h 21600"/>
              <a:gd name="T4" fmla="*/ 2147483647 w 27418"/>
              <a:gd name="T5" fmla="*/ 2147483647 h 21600"/>
              <a:gd name="T6" fmla="*/ 0 60000 65536"/>
              <a:gd name="T7" fmla="*/ 0 60000 65536"/>
              <a:gd name="T8" fmla="*/ 0 60000 65536"/>
              <a:gd name="T9" fmla="*/ 0 w 27418"/>
              <a:gd name="T10" fmla="*/ 0 h 21600"/>
              <a:gd name="T11" fmla="*/ 27418 w 2741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418" h="21600" fill="none" extrusionOk="0">
                <a:moveTo>
                  <a:pt x="0" y="798"/>
                </a:moveTo>
                <a:cubicBezTo>
                  <a:pt x="1894" y="268"/>
                  <a:pt x="3851" y="-1"/>
                  <a:pt x="5818" y="0"/>
                </a:cubicBezTo>
                <a:cubicBezTo>
                  <a:pt x="17747" y="0"/>
                  <a:pt x="27418" y="9670"/>
                  <a:pt x="27418" y="21600"/>
                </a:cubicBezTo>
              </a:path>
              <a:path w="27418" h="21600" stroke="0" extrusionOk="0">
                <a:moveTo>
                  <a:pt x="0" y="798"/>
                </a:moveTo>
                <a:cubicBezTo>
                  <a:pt x="1894" y="268"/>
                  <a:pt x="3851" y="-1"/>
                  <a:pt x="5818" y="0"/>
                </a:cubicBezTo>
                <a:cubicBezTo>
                  <a:pt x="17747" y="0"/>
                  <a:pt x="27418" y="9670"/>
                  <a:pt x="27418" y="21600"/>
                </a:cubicBezTo>
                <a:lnTo>
                  <a:pt x="5818" y="21600"/>
                </a:lnTo>
                <a:lnTo>
                  <a:pt x="0" y="79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4322763" y="5275263"/>
            <a:ext cx="5762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latin typeface="Comic Sans MS" pitchFamily="66" charset="0"/>
              </a:rPr>
              <a:t>a</a:t>
            </a:r>
            <a:endParaRPr lang="en-US" sz="2800" b="1">
              <a:latin typeface="Comic Sans MS" pitchFamily="66" charset="0"/>
            </a:endParaRP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4178300" y="5275263"/>
            <a:ext cx="10795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latin typeface="Comic Sans MS" pitchFamily="66" charset="0"/>
              </a:rPr>
              <a:t>100</a:t>
            </a:r>
            <a:endParaRPr lang="en-US" sz="2800" b="1">
              <a:latin typeface="Comic Sans MS" pitchFamily="66" charset="0"/>
            </a:endParaRPr>
          </a:p>
        </p:txBody>
      </p:sp>
      <p:grpSp>
        <p:nvGrpSpPr>
          <p:cNvPr id="30730" name="Group 13"/>
          <p:cNvGrpSpPr>
            <a:grpSpLocks/>
          </p:cNvGrpSpPr>
          <p:nvPr/>
        </p:nvGrpSpPr>
        <p:grpSpPr bwMode="auto">
          <a:xfrm rot="-1262618">
            <a:off x="5691188" y="2538413"/>
            <a:ext cx="152400" cy="304800"/>
            <a:chOff x="4080" y="1776"/>
            <a:chExt cx="96" cy="192"/>
          </a:xfrm>
        </p:grpSpPr>
        <p:sp>
          <p:nvSpPr>
            <p:cNvPr id="30737" name="Line 14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8" name="Line 15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31" name="Group 16"/>
          <p:cNvGrpSpPr>
            <a:grpSpLocks/>
          </p:cNvGrpSpPr>
          <p:nvPr/>
        </p:nvGrpSpPr>
        <p:grpSpPr bwMode="auto">
          <a:xfrm rot="-250030">
            <a:off x="7058025" y="5059363"/>
            <a:ext cx="152400" cy="304800"/>
            <a:chOff x="4080" y="1776"/>
            <a:chExt cx="96" cy="192"/>
          </a:xfrm>
        </p:grpSpPr>
        <p:sp>
          <p:nvSpPr>
            <p:cNvPr id="30735" name="Line 17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6" name="Line 18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2022475" y="37465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Angles</a:t>
            </a:r>
          </a:p>
        </p:txBody>
      </p:sp>
      <p:sp>
        <p:nvSpPr>
          <p:cNvPr id="30733" name="Text Box 23"/>
          <p:cNvSpPr txBox="1">
            <a:spLocks noChangeArrowheads="1"/>
          </p:cNvSpPr>
          <p:nvPr/>
        </p:nvSpPr>
        <p:spPr bwMode="auto">
          <a:xfrm>
            <a:off x="4217988" y="3524250"/>
            <a:ext cx="4759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What is the value of letter a?</a:t>
            </a:r>
          </a:p>
        </p:txBody>
      </p:sp>
      <p:sp>
        <p:nvSpPr>
          <p:cNvPr id="30734" name="Text Box 24"/>
          <p:cNvSpPr txBox="1">
            <a:spLocks noChangeArrowheads="1"/>
          </p:cNvSpPr>
          <p:nvPr/>
        </p:nvSpPr>
        <p:spPr bwMode="auto">
          <a:xfrm>
            <a:off x="3213100" y="1341438"/>
            <a:ext cx="3240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Corresponding Angles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Line 4"/>
          <p:cNvSpPr>
            <a:spLocks noChangeShapeType="1"/>
          </p:cNvSpPr>
          <p:nvPr/>
        </p:nvSpPr>
        <p:spPr bwMode="auto">
          <a:xfrm flipV="1">
            <a:off x="1547813" y="2492375"/>
            <a:ext cx="5184775" cy="30241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7" name="Line 5"/>
          <p:cNvSpPr>
            <a:spLocks noChangeShapeType="1"/>
          </p:cNvSpPr>
          <p:nvPr/>
        </p:nvSpPr>
        <p:spPr bwMode="auto">
          <a:xfrm flipH="1" flipV="1">
            <a:off x="1835150" y="3068638"/>
            <a:ext cx="2736850" cy="6477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Line 6"/>
          <p:cNvSpPr>
            <a:spLocks noChangeShapeType="1"/>
          </p:cNvSpPr>
          <p:nvPr/>
        </p:nvSpPr>
        <p:spPr bwMode="auto">
          <a:xfrm flipH="1" flipV="1">
            <a:off x="2916238" y="1700213"/>
            <a:ext cx="3671887" cy="863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9" name="Text Box 7"/>
          <p:cNvSpPr txBox="1">
            <a:spLocks noChangeArrowheads="1"/>
          </p:cNvSpPr>
          <p:nvPr/>
        </p:nvSpPr>
        <p:spPr bwMode="auto">
          <a:xfrm>
            <a:off x="3779838" y="3644900"/>
            <a:ext cx="720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latin typeface="Comic Sans MS" pitchFamily="66" charset="0"/>
              </a:rPr>
              <a:t>48</a:t>
            </a:r>
            <a:endParaRPr lang="en-US" sz="2000" b="1">
              <a:latin typeface="Comic Sans MS" pitchFamily="66" charset="0"/>
            </a:endParaRP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5867400" y="2420938"/>
            <a:ext cx="576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latin typeface="Comic Sans MS" pitchFamily="66" charset="0"/>
              </a:rPr>
              <a:t>b</a:t>
            </a:r>
            <a:endParaRPr lang="en-US" sz="2400" b="1">
              <a:latin typeface="Comic Sans MS" pitchFamily="66" charset="0"/>
            </a:endParaRPr>
          </a:p>
        </p:txBody>
      </p:sp>
      <p:sp>
        <p:nvSpPr>
          <p:cNvPr id="31751" name="Arc 9"/>
          <p:cNvSpPr>
            <a:spLocks/>
          </p:cNvSpPr>
          <p:nvPr/>
        </p:nvSpPr>
        <p:spPr bwMode="auto">
          <a:xfrm>
            <a:off x="3708400" y="3573463"/>
            <a:ext cx="358775" cy="674687"/>
          </a:xfrm>
          <a:custGeom>
            <a:avLst/>
            <a:gdLst>
              <a:gd name="T0" fmla="*/ 0 w 21596"/>
              <a:gd name="T1" fmla="*/ 2147483647 h 17821"/>
              <a:gd name="T2" fmla="*/ 2147483647 w 21596"/>
              <a:gd name="T3" fmla="*/ 0 h 17821"/>
              <a:gd name="T4" fmla="*/ 2147483647 w 21596"/>
              <a:gd name="T5" fmla="*/ 2147483647 h 17821"/>
              <a:gd name="T6" fmla="*/ 0 60000 65536"/>
              <a:gd name="T7" fmla="*/ 0 60000 65536"/>
              <a:gd name="T8" fmla="*/ 0 60000 65536"/>
              <a:gd name="T9" fmla="*/ 0 w 21596"/>
              <a:gd name="T10" fmla="*/ 0 h 17821"/>
              <a:gd name="T11" fmla="*/ 21596 w 21596"/>
              <a:gd name="T12" fmla="*/ 17821 h 1782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96" h="17821" fill="none" extrusionOk="0">
                <a:moveTo>
                  <a:pt x="0" y="17399"/>
                </a:moveTo>
                <a:cubicBezTo>
                  <a:pt x="136" y="10423"/>
                  <a:pt x="3633" y="3942"/>
                  <a:pt x="9390" y="0"/>
                </a:cubicBezTo>
              </a:path>
              <a:path w="21596" h="17821" stroke="0" extrusionOk="0">
                <a:moveTo>
                  <a:pt x="0" y="17399"/>
                </a:moveTo>
                <a:cubicBezTo>
                  <a:pt x="136" y="10423"/>
                  <a:pt x="3633" y="3942"/>
                  <a:pt x="9390" y="0"/>
                </a:cubicBezTo>
                <a:lnTo>
                  <a:pt x="21596" y="17821"/>
                </a:lnTo>
                <a:lnTo>
                  <a:pt x="0" y="17399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2" name="Arc 10"/>
          <p:cNvSpPr>
            <a:spLocks/>
          </p:cNvSpPr>
          <p:nvPr/>
        </p:nvSpPr>
        <p:spPr bwMode="auto">
          <a:xfrm>
            <a:off x="5724525" y="2420938"/>
            <a:ext cx="358775" cy="674687"/>
          </a:xfrm>
          <a:custGeom>
            <a:avLst/>
            <a:gdLst>
              <a:gd name="T0" fmla="*/ 0 w 21596"/>
              <a:gd name="T1" fmla="*/ 2147483647 h 17821"/>
              <a:gd name="T2" fmla="*/ 2147483647 w 21596"/>
              <a:gd name="T3" fmla="*/ 0 h 17821"/>
              <a:gd name="T4" fmla="*/ 2147483647 w 21596"/>
              <a:gd name="T5" fmla="*/ 2147483647 h 17821"/>
              <a:gd name="T6" fmla="*/ 0 60000 65536"/>
              <a:gd name="T7" fmla="*/ 0 60000 65536"/>
              <a:gd name="T8" fmla="*/ 0 60000 65536"/>
              <a:gd name="T9" fmla="*/ 0 w 21596"/>
              <a:gd name="T10" fmla="*/ 0 h 17821"/>
              <a:gd name="T11" fmla="*/ 21596 w 21596"/>
              <a:gd name="T12" fmla="*/ 17821 h 1782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96" h="17821" fill="none" extrusionOk="0">
                <a:moveTo>
                  <a:pt x="0" y="17399"/>
                </a:moveTo>
                <a:cubicBezTo>
                  <a:pt x="136" y="10423"/>
                  <a:pt x="3633" y="3942"/>
                  <a:pt x="9390" y="0"/>
                </a:cubicBezTo>
              </a:path>
              <a:path w="21596" h="17821" stroke="0" extrusionOk="0">
                <a:moveTo>
                  <a:pt x="0" y="17399"/>
                </a:moveTo>
                <a:cubicBezTo>
                  <a:pt x="136" y="10423"/>
                  <a:pt x="3633" y="3942"/>
                  <a:pt x="9390" y="0"/>
                </a:cubicBezTo>
                <a:lnTo>
                  <a:pt x="21596" y="17821"/>
                </a:lnTo>
                <a:lnTo>
                  <a:pt x="0" y="17399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5795963" y="2492375"/>
            <a:ext cx="647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latin typeface="Comic Sans MS" pitchFamily="66" charset="0"/>
              </a:rPr>
              <a:t>48</a:t>
            </a:r>
            <a:endParaRPr lang="en-US" sz="2000" b="1">
              <a:latin typeface="Comic Sans MS" pitchFamily="66" charset="0"/>
            </a:endParaRPr>
          </a:p>
        </p:txBody>
      </p:sp>
      <p:grpSp>
        <p:nvGrpSpPr>
          <p:cNvPr id="31754" name="Group 12"/>
          <p:cNvGrpSpPr>
            <a:grpSpLocks/>
          </p:cNvGrpSpPr>
          <p:nvPr/>
        </p:nvGrpSpPr>
        <p:grpSpPr bwMode="auto">
          <a:xfrm rot="1454134" flipH="1">
            <a:off x="3419475" y="1700213"/>
            <a:ext cx="152400" cy="304800"/>
            <a:chOff x="4080" y="1776"/>
            <a:chExt cx="96" cy="192"/>
          </a:xfrm>
        </p:grpSpPr>
        <p:sp>
          <p:nvSpPr>
            <p:cNvPr id="31761" name="Line 13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2" name="Line 14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755" name="Group 15"/>
          <p:cNvGrpSpPr>
            <a:grpSpLocks/>
          </p:cNvGrpSpPr>
          <p:nvPr/>
        </p:nvGrpSpPr>
        <p:grpSpPr bwMode="auto">
          <a:xfrm rot="1646435" flipH="1">
            <a:off x="2124075" y="2997200"/>
            <a:ext cx="152400" cy="304800"/>
            <a:chOff x="4080" y="1776"/>
            <a:chExt cx="96" cy="192"/>
          </a:xfrm>
        </p:grpSpPr>
        <p:sp>
          <p:nvSpPr>
            <p:cNvPr id="31759" name="Line 16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0" name="Line 17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2022475" y="37465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Angles</a:t>
            </a:r>
          </a:p>
        </p:txBody>
      </p:sp>
      <p:sp>
        <p:nvSpPr>
          <p:cNvPr id="31757" name="Text Box 22"/>
          <p:cNvSpPr txBox="1">
            <a:spLocks noChangeArrowheads="1"/>
          </p:cNvSpPr>
          <p:nvPr/>
        </p:nvSpPr>
        <p:spPr bwMode="auto">
          <a:xfrm>
            <a:off x="3541713" y="4619625"/>
            <a:ext cx="502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What is the value of letter b?</a:t>
            </a:r>
          </a:p>
        </p:txBody>
      </p:sp>
      <p:sp>
        <p:nvSpPr>
          <p:cNvPr id="31758" name="Text Box 23"/>
          <p:cNvSpPr txBox="1">
            <a:spLocks noChangeArrowheads="1"/>
          </p:cNvSpPr>
          <p:nvPr/>
        </p:nvSpPr>
        <p:spPr bwMode="auto">
          <a:xfrm>
            <a:off x="3213100" y="1341438"/>
            <a:ext cx="3240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Corresponding Angles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1127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Line 5"/>
          <p:cNvSpPr>
            <a:spLocks noChangeShapeType="1"/>
          </p:cNvSpPr>
          <p:nvPr/>
        </p:nvSpPr>
        <p:spPr bwMode="auto">
          <a:xfrm>
            <a:off x="966788" y="2705100"/>
            <a:ext cx="4248150" cy="26638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1" name="Line 6"/>
          <p:cNvSpPr>
            <a:spLocks noChangeShapeType="1"/>
          </p:cNvSpPr>
          <p:nvPr/>
        </p:nvSpPr>
        <p:spPr bwMode="auto">
          <a:xfrm flipV="1">
            <a:off x="2982913" y="2416175"/>
            <a:ext cx="3097212" cy="15843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2" name="Line 7"/>
          <p:cNvSpPr>
            <a:spLocks noChangeShapeType="1"/>
          </p:cNvSpPr>
          <p:nvPr/>
        </p:nvSpPr>
        <p:spPr bwMode="auto">
          <a:xfrm flipV="1">
            <a:off x="5214938" y="3424238"/>
            <a:ext cx="3744912" cy="19446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3" name="Arc 13"/>
          <p:cNvSpPr>
            <a:spLocks/>
          </p:cNvSpPr>
          <p:nvPr/>
        </p:nvSpPr>
        <p:spPr bwMode="auto">
          <a:xfrm rot="11409521" flipV="1">
            <a:off x="2479675" y="3279775"/>
            <a:ext cx="1354138" cy="792163"/>
          </a:xfrm>
          <a:custGeom>
            <a:avLst/>
            <a:gdLst>
              <a:gd name="T0" fmla="*/ 0 w 31077"/>
              <a:gd name="T1" fmla="*/ 2147483647 h 21600"/>
              <a:gd name="T2" fmla="*/ 2147483647 w 31077"/>
              <a:gd name="T3" fmla="*/ 2147483647 h 21600"/>
              <a:gd name="T4" fmla="*/ 2147483647 w 31077"/>
              <a:gd name="T5" fmla="*/ 2147483647 h 21600"/>
              <a:gd name="T6" fmla="*/ 0 60000 65536"/>
              <a:gd name="T7" fmla="*/ 0 60000 65536"/>
              <a:gd name="T8" fmla="*/ 0 60000 65536"/>
              <a:gd name="T9" fmla="*/ 0 w 31077"/>
              <a:gd name="T10" fmla="*/ 0 h 21600"/>
              <a:gd name="T11" fmla="*/ 31077 w 3107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077" h="21600" fill="none" extrusionOk="0">
                <a:moveTo>
                  <a:pt x="0" y="3312"/>
                </a:moveTo>
                <a:cubicBezTo>
                  <a:pt x="3443" y="1148"/>
                  <a:pt x="7427" y="-1"/>
                  <a:pt x="11495" y="0"/>
                </a:cubicBezTo>
                <a:cubicBezTo>
                  <a:pt x="19894" y="0"/>
                  <a:pt x="27532" y="4869"/>
                  <a:pt x="31077" y="12483"/>
                </a:cubicBezTo>
              </a:path>
              <a:path w="31077" h="21600" stroke="0" extrusionOk="0">
                <a:moveTo>
                  <a:pt x="0" y="3312"/>
                </a:moveTo>
                <a:cubicBezTo>
                  <a:pt x="3443" y="1148"/>
                  <a:pt x="7427" y="-1"/>
                  <a:pt x="11495" y="0"/>
                </a:cubicBezTo>
                <a:cubicBezTo>
                  <a:pt x="19894" y="0"/>
                  <a:pt x="27532" y="4869"/>
                  <a:pt x="31077" y="12483"/>
                </a:cubicBezTo>
                <a:lnTo>
                  <a:pt x="11495" y="21600"/>
                </a:lnTo>
                <a:lnTo>
                  <a:pt x="0" y="3312"/>
                </a:lnTo>
                <a:close/>
              </a:path>
            </a:pathLst>
          </a:cu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rc 14"/>
          <p:cNvSpPr>
            <a:spLocks/>
          </p:cNvSpPr>
          <p:nvPr/>
        </p:nvSpPr>
        <p:spPr bwMode="auto">
          <a:xfrm rot="11409521" flipV="1">
            <a:off x="4638675" y="4648200"/>
            <a:ext cx="1354138" cy="792163"/>
          </a:xfrm>
          <a:custGeom>
            <a:avLst/>
            <a:gdLst>
              <a:gd name="T0" fmla="*/ 0 w 31077"/>
              <a:gd name="T1" fmla="*/ 2147483647 h 21600"/>
              <a:gd name="T2" fmla="*/ 2147483647 w 31077"/>
              <a:gd name="T3" fmla="*/ 2147483647 h 21600"/>
              <a:gd name="T4" fmla="*/ 2147483647 w 31077"/>
              <a:gd name="T5" fmla="*/ 2147483647 h 21600"/>
              <a:gd name="T6" fmla="*/ 0 60000 65536"/>
              <a:gd name="T7" fmla="*/ 0 60000 65536"/>
              <a:gd name="T8" fmla="*/ 0 60000 65536"/>
              <a:gd name="T9" fmla="*/ 0 w 31077"/>
              <a:gd name="T10" fmla="*/ 0 h 21600"/>
              <a:gd name="T11" fmla="*/ 31077 w 3107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077" h="21600" fill="none" extrusionOk="0">
                <a:moveTo>
                  <a:pt x="0" y="3312"/>
                </a:moveTo>
                <a:cubicBezTo>
                  <a:pt x="3443" y="1148"/>
                  <a:pt x="7427" y="-1"/>
                  <a:pt x="11495" y="0"/>
                </a:cubicBezTo>
                <a:cubicBezTo>
                  <a:pt x="19894" y="0"/>
                  <a:pt x="27532" y="4869"/>
                  <a:pt x="31077" y="12483"/>
                </a:cubicBezTo>
              </a:path>
              <a:path w="31077" h="21600" stroke="0" extrusionOk="0">
                <a:moveTo>
                  <a:pt x="0" y="3312"/>
                </a:moveTo>
                <a:cubicBezTo>
                  <a:pt x="3443" y="1148"/>
                  <a:pt x="7427" y="-1"/>
                  <a:pt x="11495" y="0"/>
                </a:cubicBezTo>
                <a:cubicBezTo>
                  <a:pt x="19894" y="0"/>
                  <a:pt x="27532" y="4869"/>
                  <a:pt x="31077" y="12483"/>
                </a:cubicBezTo>
                <a:lnTo>
                  <a:pt x="11495" y="21600"/>
                </a:lnTo>
                <a:lnTo>
                  <a:pt x="0" y="3312"/>
                </a:lnTo>
                <a:close/>
              </a:path>
            </a:pathLst>
          </a:cu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Text Box 16"/>
          <p:cNvSpPr txBox="1">
            <a:spLocks noChangeArrowheads="1"/>
          </p:cNvSpPr>
          <p:nvPr/>
        </p:nvSpPr>
        <p:spPr bwMode="auto">
          <a:xfrm>
            <a:off x="2767013" y="3495675"/>
            <a:ext cx="771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latin typeface="Comic Sans MS" pitchFamily="66" charset="0"/>
              </a:rPr>
              <a:t>110</a:t>
            </a:r>
            <a:endParaRPr lang="en-US" sz="2000" b="1">
              <a:latin typeface="Comic Sans MS" pitchFamily="66" charset="0"/>
            </a:endParaRP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4999038" y="4792663"/>
            <a:ext cx="5762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latin typeface="Comic Sans MS" pitchFamily="66" charset="0"/>
              </a:rPr>
              <a:t>c</a:t>
            </a:r>
            <a:endParaRPr lang="en-US" sz="2800">
              <a:latin typeface="Comic Sans MS" pitchFamily="66" charset="0"/>
            </a:endParaRP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4856163" y="4792663"/>
            <a:ext cx="1800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latin typeface="Comic Sans MS" pitchFamily="66" charset="0"/>
              </a:rPr>
              <a:t>110</a:t>
            </a:r>
            <a:endParaRPr lang="en-US" sz="2400" b="1">
              <a:latin typeface="Comic Sans MS" pitchFamily="66" charset="0"/>
            </a:endParaRPr>
          </a:p>
        </p:txBody>
      </p:sp>
      <p:grpSp>
        <p:nvGrpSpPr>
          <p:cNvPr id="32778" name="Group 19"/>
          <p:cNvGrpSpPr>
            <a:grpSpLocks/>
          </p:cNvGrpSpPr>
          <p:nvPr/>
        </p:nvGrpSpPr>
        <p:grpSpPr bwMode="auto">
          <a:xfrm rot="8470434" flipH="1">
            <a:off x="5503863" y="2487613"/>
            <a:ext cx="152400" cy="304800"/>
            <a:chOff x="4080" y="1776"/>
            <a:chExt cx="96" cy="192"/>
          </a:xfrm>
        </p:grpSpPr>
        <p:sp>
          <p:nvSpPr>
            <p:cNvPr id="32785" name="Line 20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6" name="Line 21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779" name="Group 22"/>
          <p:cNvGrpSpPr>
            <a:grpSpLocks/>
          </p:cNvGrpSpPr>
          <p:nvPr/>
        </p:nvGrpSpPr>
        <p:grpSpPr bwMode="auto">
          <a:xfrm rot="9234223" flipH="1">
            <a:off x="8167688" y="3640138"/>
            <a:ext cx="152400" cy="304800"/>
            <a:chOff x="4080" y="1776"/>
            <a:chExt cx="96" cy="192"/>
          </a:xfrm>
        </p:grpSpPr>
        <p:sp>
          <p:nvSpPr>
            <p:cNvPr id="32783" name="Line 23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4" name="Line 24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2022475" y="37465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Angles</a:t>
            </a:r>
          </a:p>
        </p:txBody>
      </p:sp>
      <p:sp>
        <p:nvSpPr>
          <p:cNvPr id="32781" name="Text Box 29"/>
          <p:cNvSpPr txBox="1">
            <a:spLocks noChangeArrowheads="1"/>
          </p:cNvSpPr>
          <p:nvPr/>
        </p:nvSpPr>
        <p:spPr bwMode="auto">
          <a:xfrm>
            <a:off x="1027113" y="1952625"/>
            <a:ext cx="497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What is the value of letter c?</a:t>
            </a:r>
          </a:p>
        </p:txBody>
      </p:sp>
      <p:sp>
        <p:nvSpPr>
          <p:cNvPr id="32782" name="Text Box 30"/>
          <p:cNvSpPr txBox="1">
            <a:spLocks noChangeArrowheads="1"/>
          </p:cNvSpPr>
          <p:nvPr/>
        </p:nvSpPr>
        <p:spPr bwMode="auto">
          <a:xfrm>
            <a:off x="3213100" y="1341438"/>
            <a:ext cx="3240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Corresponding Angles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5" grpId="0"/>
      <p:bldP spid="1230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 rot="-5400000" flipH="1" flipV="1">
            <a:off x="2736056" y="2024857"/>
            <a:ext cx="1547813" cy="755650"/>
          </a:xfrm>
          <a:prstGeom prst="triangle">
            <a:avLst>
              <a:gd name="adj" fmla="val 1582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3059113" y="1773238"/>
            <a:ext cx="647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70</a:t>
            </a:r>
            <a:endParaRPr lang="en-US">
              <a:latin typeface="Comic Sans MS" pitchFamily="66" charset="0"/>
            </a:endParaRP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3132138" y="4292600"/>
            <a:ext cx="93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latin typeface="Comic Sans MS" pitchFamily="66" charset="0"/>
              </a:rPr>
              <a:t>a</a:t>
            </a:r>
            <a:endParaRPr lang="en-US" sz="2400">
              <a:latin typeface="Comic Sans MS" pitchFamily="66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132138" y="1628775"/>
            <a:ext cx="755650" cy="1547813"/>
            <a:chOff x="1973" y="1026"/>
            <a:chExt cx="476" cy="975"/>
          </a:xfrm>
        </p:grpSpPr>
        <p:sp>
          <p:nvSpPr>
            <p:cNvPr id="33813" name="AutoShape 6"/>
            <p:cNvSpPr>
              <a:spLocks noChangeArrowheads="1"/>
            </p:cNvSpPr>
            <p:nvPr/>
          </p:nvSpPr>
          <p:spPr bwMode="auto">
            <a:xfrm rot="-5400000" flipH="1" flipV="1">
              <a:off x="1723" y="1276"/>
              <a:ext cx="975" cy="476"/>
            </a:xfrm>
            <a:prstGeom prst="triangle">
              <a:avLst>
                <a:gd name="adj" fmla="val 1582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3814" name="Text Box 7"/>
            <p:cNvSpPr txBox="1">
              <a:spLocks noChangeArrowheads="1"/>
            </p:cNvSpPr>
            <p:nvPr/>
          </p:nvSpPr>
          <p:spPr bwMode="auto">
            <a:xfrm>
              <a:off x="1973" y="1117"/>
              <a:ext cx="45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>
                  <a:latin typeface="Comic Sans MS" pitchFamily="66" charset="0"/>
                </a:rPr>
                <a:t>70</a:t>
              </a:r>
              <a:endParaRPr lang="en-US">
                <a:latin typeface="Comic Sans MS" pitchFamily="66" charset="0"/>
              </a:endParaRPr>
            </a:p>
          </p:txBody>
        </p:sp>
      </p:grpSp>
      <p:sp>
        <p:nvSpPr>
          <p:cNvPr id="33798" name="Line 8"/>
          <p:cNvSpPr>
            <a:spLocks noChangeShapeType="1"/>
          </p:cNvSpPr>
          <p:nvPr/>
        </p:nvSpPr>
        <p:spPr bwMode="auto">
          <a:xfrm>
            <a:off x="3132138" y="1125538"/>
            <a:ext cx="0" cy="504031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9" name="Line 9"/>
          <p:cNvSpPr>
            <a:spLocks noChangeShapeType="1"/>
          </p:cNvSpPr>
          <p:nvPr/>
        </p:nvSpPr>
        <p:spPr bwMode="auto">
          <a:xfrm>
            <a:off x="3132138" y="1628775"/>
            <a:ext cx="2232025" cy="7207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0" name="Line 10"/>
          <p:cNvSpPr>
            <a:spLocks noChangeShapeType="1"/>
          </p:cNvSpPr>
          <p:nvPr/>
        </p:nvSpPr>
        <p:spPr bwMode="auto">
          <a:xfrm>
            <a:off x="3132138" y="4149725"/>
            <a:ext cx="1944687" cy="6477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>
            <a:off x="3132138" y="3357563"/>
            <a:ext cx="0" cy="1584325"/>
          </a:xfrm>
          <a:prstGeom prst="line">
            <a:avLst/>
          </a:prstGeom>
          <a:noFill/>
          <a:ln w="76200">
            <a:solidFill>
              <a:srgbClr val="66FF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3132138" y="3716338"/>
            <a:ext cx="792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latin typeface="Comic Sans MS" pitchFamily="66" charset="0"/>
              </a:rPr>
              <a:t>b</a:t>
            </a:r>
            <a:endParaRPr lang="en-US" sz="2400">
              <a:latin typeface="Comic Sans MS" pitchFamily="66" charset="0"/>
            </a:endParaRPr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3132138" y="3789363"/>
            <a:ext cx="158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latin typeface="Comic Sans MS" pitchFamily="66" charset="0"/>
              </a:rPr>
              <a:t>110</a:t>
            </a:r>
            <a:endParaRPr lang="en-US" sz="2000">
              <a:latin typeface="Comic Sans MS" pitchFamily="66" charset="0"/>
            </a:endParaRPr>
          </a:p>
        </p:txBody>
      </p:sp>
      <p:grpSp>
        <p:nvGrpSpPr>
          <p:cNvPr id="33804" name="Group 14"/>
          <p:cNvGrpSpPr>
            <a:grpSpLocks/>
          </p:cNvGrpSpPr>
          <p:nvPr/>
        </p:nvGrpSpPr>
        <p:grpSpPr bwMode="auto">
          <a:xfrm rot="764700">
            <a:off x="4932363" y="2060575"/>
            <a:ext cx="152400" cy="304800"/>
            <a:chOff x="4080" y="1776"/>
            <a:chExt cx="96" cy="192"/>
          </a:xfrm>
        </p:grpSpPr>
        <p:sp>
          <p:nvSpPr>
            <p:cNvPr id="33811" name="Line 15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2" name="Line 16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805" name="Group 17"/>
          <p:cNvGrpSpPr>
            <a:grpSpLocks/>
          </p:cNvGrpSpPr>
          <p:nvPr/>
        </p:nvGrpSpPr>
        <p:grpSpPr bwMode="auto">
          <a:xfrm rot="764700">
            <a:off x="4572000" y="4508500"/>
            <a:ext cx="152400" cy="304800"/>
            <a:chOff x="4080" y="1776"/>
            <a:chExt cx="96" cy="192"/>
          </a:xfrm>
        </p:grpSpPr>
        <p:sp>
          <p:nvSpPr>
            <p:cNvPr id="33809" name="Line 18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0" name="Line 19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806" name="Text Box 20"/>
          <p:cNvSpPr txBox="1">
            <a:spLocks noChangeArrowheads="1"/>
          </p:cNvSpPr>
          <p:nvPr/>
        </p:nvSpPr>
        <p:spPr bwMode="auto">
          <a:xfrm>
            <a:off x="3990975" y="2974975"/>
            <a:ext cx="47609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What are the values of letters a and b?</a:t>
            </a:r>
            <a:endParaRPr lang="en-US" sz="2400" b="1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28696" name="Rectangle 24"/>
          <p:cNvSpPr>
            <a:spLocks noChangeArrowheads="1"/>
          </p:cNvSpPr>
          <p:nvPr/>
        </p:nvSpPr>
        <p:spPr bwMode="auto">
          <a:xfrm>
            <a:off x="2651125" y="37465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Angles</a:t>
            </a:r>
          </a:p>
        </p:txBody>
      </p:sp>
      <p:sp>
        <p:nvSpPr>
          <p:cNvPr id="33808" name="Text Box 25"/>
          <p:cNvSpPr txBox="1">
            <a:spLocks noChangeArrowheads="1"/>
          </p:cNvSpPr>
          <p:nvPr/>
        </p:nvSpPr>
        <p:spPr bwMode="auto">
          <a:xfrm>
            <a:off x="3841750" y="1341438"/>
            <a:ext cx="3240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Corresponding Angles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4444E-6 -4.87286E-6 L 6.94444E-6 0.36708 " pathEditMode="relative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3" grpId="0" animBg="1"/>
      <p:bldP spid="28684" grpId="0"/>
      <p:bldP spid="2868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465763" y="3079750"/>
            <a:ext cx="1800225" cy="1582738"/>
            <a:chOff x="3107" y="2931"/>
            <a:chExt cx="1134" cy="997"/>
          </a:xfrm>
        </p:grpSpPr>
        <p:sp>
          <p:nvSpPr>
            <p:cNvPr id="34844" name="AutoShape 3"/>
            <p:cNvSpPr>
              <a:spLocks noChangeArrowheads="1"/>
            </p:cNvSpPr>
            <p:nvPr/>
          </p:nvSpPr>
          <p:spPr bwMode="auto">
            <a:xfrm rot="7490042">
              <a:off x="2847" y="3282"/>
              <a:ext cx="997" cy="296"/>
            </a:xfrm>
            <a:prstGeom prst="triangle">
              <a:avLst>
                <a:gd name="adj" fmla="val 50000"/>
              </a:avLst>
            </a:prstGeom>
            <a:solidFill>
              <a:srgbClr val="FF7C80"/>
            </a:solidFill>
            <a:ln w="9525">
              <a:solidFill>
                <a:srgbClr val="FF7C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4845" name="Text Box 4"/>
            <p:cNvSpPr txBox="1">
              <a:spLocks noChangeArrowheads="1"/>
            </p:cNvSpPr>
            <p:nvPr/>
          </p:nvSpPr>
          <p:spPr bwMode="auto">
            <a:xfrm>
              <a:off x="3107" y="3294"/>
              <a:ext cx="11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>
                  <a:latin typeface="Comic Sans MS" pitchFamily="66" charset="0"/>
                </a:rPr>
                <a:t>115</a:t>
              </a:r>
              <a:endParaRPr lang="en-US" sz="2000">
                <a:latin typeface="Comic Sans MS" pitchFamily="66" charset="0"/>
              </a:endParaRPr>
            </a:p>
          </p:txBody>
        </p:sp>
      </p:grpSp>
      <p:sp>
        <p:nvSpPr>
          <p:cNvPr id="29701" name="AutoShape 5"/>
          <p:cNvSpPr>
            <a:spLocks noChangeArrowheads="1"/>
          </p:cNvSpPr>
          <p:nvPr/>
        </p:nvSpPr>
        <p:spPr bwMode="auto">
          <a:xfrm rot="7490042">
            <a:off x="2316956" y="4860132"/>
            <a:ext cx="1582737" cy="469900"/>
          </a:xfrm>
          <a:prstGeom prst="triangle">
            <a:avLst>
              <a:gd name="adj" fmla="val 50000"/>
            </a:avLst>
          </a:prstGeom>
          <a:solidFill>
            <a:srgbClr val="FF7C80"/>
          </a:solidFill>
          <a:ln w="9525">
            <a:solidFill>
              <a:srgbClr val="FF7C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4820" name="Line 6"/>
          <p:cNvSpPr>
            <a:spLocks noChangeShapeType="1"/>
          </p:cNvSpPr>
          <p:nvPr/>
        </p:nvSpPr>
        <p:spPr bwMode="auto">
          <a:xfrm flipV="1">
            <a:off x="3305175" y="2503488"/>
            <a:ext cx="144463" cy="28082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1" name="Line 7"/>
          <p:cNvSpPr>
            <a:spLocks noChangeShapeType="1"/>
          </p:cNvSpPr>
          <p:nvPr/>
        </p:nvSpPr>
        <p:spPr bwMode="auto">
          <a:xfrm flipV="1">
            <a:off x="6042025" y="1495425"/>
            <a:ext cx="215900" cy="25923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3160713" y="4232275"/>
            <a:ext cx="1223962" cy="973138"/>
            <a:chOff x="1655" y="2024"/>
            <a:chExt cx="771" cy="613"/>
          </a:xfrm>
        </p:grpSpPr>
        <p:sp>
          <p:nvSpPr>
            <p:cNvPr id="34842" name="AutoShape 9"/>
            <p:cNvSpPr>
              <a:spLocks noChangeArrowheads="1"/>
            </p:cNvSpPr>
            <p:nvPr/>
          </p:nvSpPr>
          <p:spPr bwMode="auto">
            <a:xfrm rot="-1339126">
              <a:off x="1655" y="2024"/>
              <a:ext cx="499" cy="544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4843" name="Text Box 10"/>
            <p:cNvSpPr txBox="1">
              <a:spLocks noChangeArrowheads="1"/>
            </p:cNvSpPr>
            <p:nvPr/>
          </p:nvSpPr>
          <p:spPr bwMode="auto">
            <a:xfrm>
              <a:off x="1746" y="2387"/>
              <a:ext cx="68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>
                  <a:latin typeface="Comic Sans MS" pitchFamily="66" charset="0"/>
                </a:rPr>
                <a:t>65</a:t>
              </a:r>
              <a:endParaRPr lang="en-US" sz="2000">
                <a:latin typeface="Comic Sans MS" pitchFamily="66" charset="0"/>
              </a:endParaRPr>
            </a:p>
          </p:txBody>
        </p:sp>
      </p:grp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2728913" y="4879975"/>
            <a:ext cx="18002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latin typeface="Comic Sans MS" pitchFamily="66" charset="0"/>
              </a:rPr>
              <a:t>115</a:t>
            </a:r>
            <a:endParaRPr lang="en-US" sz="2000">
              <a:latin typeface="Comic Sans MS" pitchFamily="66" charset="0"/>
            </a:endParaRPr>
          </a:p>
        </p:txBody>
      </p:sp>
      <p:grpSp>
        <p:nvGrpSpPr>
          <p:cNvPr id="34824" name="Group 12"/>
          <p:cNvGrpSpPr>
            <a:grpSpLocks/>
          </p:cNvGrpSpPr>
          <p:nvPr/>
        </p:nvGrpSpPr>
        <p:grpSpPr bwMode="auto">
          <a:xfrm>
            <a:off x="3160713" y="4232275"/>
            <a:ext cx="1223962" cy="973138"/>
            <a:chOff x="1655" y="2024"/>
            <a:chExt cx="771" cy="613"/>
          </a:xfrm>
        </p:grpSpPr>
        <p:sp>
          <p:nvSpPr>
            <p:cNvPr id="34840" name="AutoShape 13"/>
            <p:cNvSpPr>
              <a:spLocks noChangeArrowheads="1"/>
            </p:cNvSpPr>
            <p:nvPr/>
          </p:nvSpPr>
          <p:spPr bwMode="auto">
            <a:xfrm rot="-1339126">
              <a:off x="1655" y="2024"/>
              <a:ext cx="499" cy="544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4841" name="Text Box 14"/>
            <p:cNvSpPr txBox="1">
              <a:spLocks noChangeArrowheads="1"/>
            </p:cNvSpPr>
            <p:nvPr/>
          </p:nvSpPr>
          <p:spPr bwMode="auto">
            <a:xfrm>
              <a:off x="1746" y="2387"/>
              <a:ext cx="68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>
                  <a:latin typeface="Comic Sans MS" pitchFamily="66" charset="0"/>
                </a:rPr>
                <a:t>65</a:t>
              </a:r>
              <a:endParaRPr lang="en-US" sz="2000">
                <a:latin typeface="Comic Sans MS" pitchFamily="66" charset="0"/>
              </a:endParaRPr>
            </a:p>
          </p:txBody>
        </p:sp>
      </p:grpSp>
      <p:sp>
        <p:nvSpPr>
          <p:cNvPr id="34825" name="Line 15"/>
          <p:cNvSpPr>
            <a:spLocks noChangeShapeType="1"/>
          </p:cNvSpPr>
          <p:nvPr/>
        </p:nvSpPr>
        <p:spPr bwMode="auto">
          <a:xfrm flipV="1">
            <a:off x="1936750" y="2935288"/>
            <a:ext cx="6481763" cy="295275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3305175" y="2647950"/>
            <a:ext cx="4251325" cy="2644775"/>
            <a:chOff x="1746" y="1026"/>
            <a:chExt cx="2678" cy="1666"/>
          </a:xfrm>
        </p:grpSpPr>
        <p:sp>
          <p:nvSpPr>
            <p:cNvPr id="34837" name="Line 17"/>
            <p:cNvSpPr>
              <a:spLocks noChangeShapeType="1"/>
            </p:cNvSpPr>
            <p:nvPr/>
          </p:nvSpPr>
          <p:spPr bwMode="auto">
            <a:xfrm flipH="1">
              <a:off x="1746" y="1706"/>
              <a:ext cx="44" cy="978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8" name="Line 18"/>
            <p:cNvSpPr>
              <a:spLocks noChangeShapeType="1"/>
            </p:cNvSpPr>
            <p:nvPr/>
          </p:nvSpPr>
          <p:spPr bwMode="auto">
            <a:xfrm flipV="1">
              <a:off x="1746" y="1480"/>
              <a:ext cx="2678" cy="1212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9" name="Line 19"/>
            <p:cNvSpPr>
              <a:spLocks noChangeShapeType="1"/>
            </p:cNvSpPr>
            <p:nvPr/>
          </p:nvSpPr>
          <p:spPr bwMode="auto">
            <a:xfrm flipV="1">
              <a:off x="3470" y="1026"/>
              <a:ext cx="88" cy="84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16" name="Line 20"/>
          <p:cNvSpPr>
            <a:spLocks noChangeShapeType="1"/>
          </p:cNvSpPr>
          <p:nvPr/>
        </p:nvSpPr>
        <p:spPr bwMode="auto">
          <a:xfrm flipV="1">
            <a:off x="2584450" y="4953000"/>
            <a:ext cx="1512888" cy="647700"/>
          </a:xfrm>
          <a:prstGeom prst="line">
            <a:avLst/>
          </a:prstGeom>
          <a:noFill/>
          <a:ln w="76200">
            <a:solidFill>
              <a:srgbClr val="66FF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4828" name="Group 21"/>
          <p:cNvGrpSpPr>
            <a:grpSpLocks/>
          </p:cNvGrpSpPr>
          <p:nvPr/>
        </p:nvGrpSpPr>
        <p:grpSpPr bwMode="auto">
          <a:xfrm rot="16066348" flipV="1">
            <a:off x="6118225" y="1779588"/>
            <a:ext cx="152400" cy="304800"/>
            <a:chOff x="4080" y="1776"/>
            <a:chExt cx="96" cy="192"/>
          </a:xfrm>
        </p:grpSpPr>
        <p:sp>
          <p:nvSpPr>
            <p:cNvPr id="34835" name="Line 22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6" name="Line 23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829" name="Group 24"/>
          <p:cNvGrpSpPr>
            <a:grpSpLocks/>
          </p:cNvGrpSpPr>
          <p:nvPr/>
        </p:nvGrpSpPr>
        <p:grpSpPr bwMode="auto">
          <a:xfrm rot="16066348" flipV="1">
            <a:off x="3309938" y="2787650"/>
            <a:ext cx="152400" cy="304800"/>
            <a:chOff x="4080" y="1776"/>
            <a:chExt cx="96" cy="192"/>
          </a:xfrm>
        </p:grpSpPr>
        <p:sp>
          <p:nvSpPr>
            <p:cNvPr id="34833" name="Line 25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4" name="Line 26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830" name="Text Box 27"/>
          <p:cNvSpPr txBox="1">
            <a:spLocks noChangeArrowheads="1"/>
          </p:cNvSpPr>
          <p:nvPr/>
        </p:nvSpPr>
        <p:spPr bwMode="auto">
          <a:xfrm>
            <a:off x="4741863" y="4724400"/>
            <a:ext cx="3998912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What are the values of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the missing angles?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1050925" y="39370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Angles</a:t>
            </a:r>
          </a:p>
        </p:txBody>
      </p:sp>
      <p:sp>
        <p:nvSpPr>
          <p:cNvPr id="34832" name="Text Box 32"/>
          <p:cNvSpPr txBox="1">
            <a:spLocks noChangeArrowheads="1"/>
          </p:cNvSpPr>
          <p:nvPr/>
        </p:nvSpPr>
        <p:spPr bwMode="auto">
          <a:xfrm>
            <a:off x="2193925" y="1341438"/>
            <a:ext cx="3240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Corresponding Angles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39205E-7 L 0.2993 -0.17845 " pathEditMode="relative" ptsTypes="AA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 animBg="1"/>
      <p:bldP spid="29707" grpId="0"/>
      <p:bldP spid="29716" grpId="0" animBg="1"/>
      <p:bldP spid="29716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486400" y="1617663"/>
            <a:ext cx="1511300" cy="1150937"/>
            <a:chOff x="2698" y="2115"/>
            <a:chExt cx="952" cy="725"/>
          </a:xfrm>
        </p:grpSpPr>
        <p:sp>
          <p:nvSpPr>
            <p:cNvPr id="35861" name="AutoShape 3"/>
            <p:cNvSpPr>
              <a:spLocks noChangeArrowheads="1"/>
            </p:cNvSpPr>
            <p:nvPr/>
          </p:nvSpPr>
          <p:spPr bwMode="auto">
            <a:xfrm rot="-491892">
              <a:off x="2744" y="2115"/>
              <a:ext cx="861" cy="725"/>
            </a:xfrm>
            <a:prstGeom prst="triangle">
              <a:avLst>
                <a:gd name="adj" fmla="val 50000"/>
              </a:avLst>
            </a:prstGeom>
            <a:solidFill>
              <a:srgbClr val="FF7C80"/>
            </a:solidFill>
            <a:ln w="571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5862" name="Text Box 4"/>
            <p:cNvSpPr txBox="1">
              <a:spLocks noChangeArrowheads="1"/>
            </p:cNvSpPr>
            <p:nvPr/>
          </p:nvSpPr>
          <p:spPr bwMode="auto">
            <a:xfrm>
              <a:off x="2698" y="2251"/>
              <a:ext cx="9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400">
                  <a:latin typeface="Comic Sans MS" pitchFamily="66" charset="0"/>
                </a:rPr>
                <a:t>57</a:t>
              </a:r>
              <a:endParaRPr lang="en-US" sz="2400">
                <a:latin typeface="Comic Sans MS" pitchFamily="66" charset="0"/>
              </a:endParaRPr>
            </a:p>
          </p:txBody>
        </p:sp>
      </p:grpSp>
      <p:sp>
        <p:nvSpPr>
          <p:cNvPr id="30725" name="AutoShape 5"/>
          <p:cNvSpPr>
            <a:spLocks noChangeArrowheads="1"/>
          </p:cNvSpPr>
          <p:nvPr/>
        </p:nvSpPr>
        <p:spPr bwMode="auto">
          <a:xfrm rot="-491892">
            <a:off x="5559425" y="1617663"/>
            <a:ext cx="1366838" cy="1150937"/>
          </a:xfrm>
          <a:prstGeom prst="triangle">
            <a:avLst>
              <a:gd name="adj" fmla="val 50000"/>
            </a:avLst>
          </a:prstGeom>
          <a:solidFill>
            <a:srgbClr val="FF7C80"/>
          </a:solidFill>
          <a:ln w="571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5844" name="Line 6"/>
          <p:cNvSpPr>
            <a:spLocks noChangeShapeType="1"/>
          </p:cNvSpPr>
          <p:nvPr/>
        </p:nvSpPr>
        <p:spPr bwMode="auto">
          <a:xfrm flipH="1">
            <a:off x="4335463" y="609600"/>
            <a:ext cx="2159000" cy="554355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5" name="Line 7"/>
          <p:cNvSpPr>
            <a:spLocks noChangeShapeType="1"/>
          </p:cNvSpPr>
          <p:nvPr/>
        </p:nvSpPr>
        <p:spPr bwMode="auto">
          <a:xfrm>
            <a:off x="6134100" y="1617663"/>
            <a:ext cx="2233613" cy="251936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6" name="Line 8"/>
          <p:cNvSpPr>
            <a:spLocks noChangeShapeType="1"/>
          </p:cNvSpPr>
          <p:nvPr/>
        </p:nvSpPr>
        <p:spPr bwMode="auto">
          <a:xfrm>
            <a:off x="5270500" y="3776663"/>
            <a:ext cx="1655763" cy="187325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5847" name="Group 9"/>
          <p:cNvGrpSpPr>
            <a:grpSpLocks/>
          </p:cNvGrpSpPr>
          <p:nvPr/>
        </p:nvGrpSpPr>
        <p:grpSpPr bwMode="auto">
          <a:xfrm rot="2762103" flipV="1">
            <a:off x="7651750" y="3268663"/>
            <a:ext cx="152400" cy="304800"/>
            <a:chOff x="4080" y="1776"/>
            <a:chExt cx="96" cy="192"/>
          </a:xfrm>
        </p:grpSpPr>
        <p:sp>
          <p:nvSpPr>
            <p:cNvPr id="35859" name="Line 10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60" name="Line 11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848" name="Group 12"/>
          <p:cNvGrpSpPr>
            <a:grpSpLocks/>
          </p:cNvGrpSpPr>
          <p:nvPr/>
        </p:nvGrpSpPr>
        <p:grpSpPr bwMode="auto">
          <a:xfrm rot="2762103" flipV="1">
            <a:off x="6283325" y="4852988"/>
            <a:ext cx="152400" cy="304800"/>
            <a:chOff x="4080" y="1776"/>
            <a:chExt cx="96" cy="192"/>
          </a:xfrm>
        </p:grpSpPr>
        <p:sp>
          <p:nvSpPr>
            <p:cNvPr id="35857" name="Line 13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8" name="Line 14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849" name="Text Box 15"/>
          <p:cNvSpPr txBox="1">
            <a:spLocks noChangeArrowheads="1"/>
          </p:cNvSpPr>
          <p:nvPr/>
        </p:nvSpPr>
        <p:spPr bwMode="auto">
          <a:xfrm>
            <a:off x="5775325" y="1401763"/>
            <a:ext cx="1223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000">
                <a:latin typeface="Comic Sans MS" pitchFamily="66" charset="0"/>
              </a:rPr>
              <a:t>123</a:t>
            </a:r>
            <a:endParaRPr lang="en-US" sz="2000">
              <a:latin typeface="Comic Sans MS" pitchFamily="66" charset="0"/>
            </a:endParaRPr>
          </a:p>
        </p:txBody>
      </p:sp>
      <p:sp>
        <p:nvSpPr>
          <p:cNvPr id="30736" name="Line 16"/>
          <p:cNvSpPr>
            <a:spLocks noChangeShapeType="1"/>
          </p:cNvSpPr>
          <p:nvPr/>
        </p:nvSpPr>
        <p:spPr bwMode="auto">
          <a:xfrm flipH="1">
            <a:off x="5846763" y="968375"/>
            <a:ext cx="504825" cy="1296988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7" name="Text Box 17"/>
          <p:cNvSpPr txBox="1">
            <a:spLocks noChangeArrowheads="1"/>
          </p:cNvSpPr>
          <p:nvPr/>
        </p:nvSpPr>
        <p:spPr bwMode="auto">
          <a:xfrm>
            <a:off x="5486400" y="1833563"/>
            <a:ext cx="1511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>
                <a:latin typeface="Comic Sans MS" pitchFamily="66" charset="0"/>
              </a:rPr>
              <a:t>57</a:t>
            </a:r>
            <a:endParaRPr lang="en-US" sz="2400">
              <a:latin typeface="Comic Sans MS" pitchFamily="66" charset="0"/>
            </a:endParaRPr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 flipH="1">
            <a:off x="4983163" y="3200400"/>
            <a:ext cx="503237" cy="1225550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4983163" y="3489325"/>
            <a:ext cx="1223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>
                <a:latin typeface="Comic Sans MS" pitchFamily="66" charset="0"/>
              </a:rPr>
              <a:t>123</a:t>
            </a:r>
            <a:endParaRPr lang="en-US" sz="2400">
              <a:latin typeface="Comic Sans MS" pitchFamily="66" charset="0"/>
            </a:endParaRPr>
          </a:p>
        </p:txBody>
      </p:sp>
      <p:sp>
        <p:nvSpPr>
          <p:cNvPr id="35854" name="Rectangle 20"/>
          <p:cNvSpPr>
            <a:spLocks noChangeArrowheads="1"/>
          </p:cNvSpPr>
          <p:nvPr/>
        </p:nvSpPr>
        <p:spPr bwMode="auto">
          <a:xfrm>
            <a:off x="1127125" y="2198688"/>
            <a:ext cx="40227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What are the values of the missing angles?</a:t>
            </a:r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993775" y="37465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Angles</a:t>
            </a:r>
          </a:p>
        </p:txBody>
      </p:sp>
      <p:sp>
        <p:nvSpPr>
          <p:cNvPr id="35856" name="Text Box 25"/>
          <p:cNvSpPr txBox="1">
            <a:spLocks noChangeArrowheads="1"/>
          </p:cNvSpPr>
          <p:nvPr/>
        </p:nvSpPr>
        <p:spPr bwMode="auto">
          <a:xfrm>
            <a:off x="2184400" y="1341438"/>
            <a:ext cx="3240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Corresponding Angles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6.3338E-7 L -0.09045 0.3146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31" y="157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 animBg="1"/>
      <p:bldP spid="30736" grpId="0" animBg="1"/>
      <p:bldP spid="30737" grpId="0"/>
      <p:bldP spid="30738" grpId="0" animBg="1"/>
      <p:bldP spid="3073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0"/>
          <p:cNvSpPr>
            <a:spLocks noChangeArrowheads="1"/>
          </p:cNvSpPr>
          <p:nvPr/>
        </p:nvSpPr>
        <p:spPr bwMode="auto">
          <a:xfrm>
            <a:off x="947738" y="2087563"/>
            <a:ext cx="40227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2400" b="1">
                <a:solidFill>
                  <a:srgbClr val="FFFF00"/>
                </a:solidFill>
                <a:latin typeface="Comic Sans MS" pitchFamily="66" charset="0"/>
              </a:rPr>
              <a:t>What are the values of the missing angles?</a:t>
            </a:r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1995488" y="374650"/>
            <a:ext cx="4289425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Angles</a:t>
            </a:r>
          </a:p>
        </p:txBody>
      </p:sp>
      <p:sp>
        <p:nvSpPr>
          <p:cNvPr id="36868" name="Text Box 25"/>
          <p:cNvSpPr txBox="1">
            <a:spLocks noChangeArrowheads="1"/>
          </p:cNvSpPr>
          <p:nvPr/>
        </p:nvSpPr>
        <p:spPr bwMode="auto">
          <a:xfrm>
            <a:off x="2782888" y="1309688"/>
            <a:ext cx="3240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Corresponding Angles</a:t>
            </a:r>
          </a:p>
        </p:txBody>
      </p:sp>
      <p:cxnSp>
        <p:nvCxnSpPr>
          <p:cNvPr id="36869" name="Straight Connector 29"/>
          <p:cNvCxnSpPr>
            <a:cxnSpLocks noChangeShapeType="1"/>
          </p:cNvCxnSpPr>
          <p:nvPr/>
        </p:nvCxnSpPr>
        <p:spPr bwMode="auto">
          <a:xfrm rot="5400000" flipH="1" flipV="1">
            <a:off x="3990182" y="3102769"/>
            <a:ext cx="2895600" cy="1620837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0" name="Straight Connector 30"/>
          <p:cNvCxnSpPr>
            <a:cxnSpLocks noChangeShapeType="1"/>
          </p:cNvCxnSpPr>
          <p:nvPr/>
        </p:nvCxnSpPr>
        <p:spPr bwMode="auto">
          <a:xfrm rot="16200000" flipV="1">
            <a:off x="6074569" y="2624932"/>
            <a:ext cx="3228975" cy="2909887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1" name="Straight Connector 33"/>
          <p:cNvCxnSpPr>
            <a:cxnSpLocks noChangeShapeType="1"/>
          </p:cNvCxnSpPr>
          <p:nvPr/>
        </p:nvCxnSpPr>
        <p:spPr bwMode="auto">
          <a:xfrm>
            <a:off x="5307013" y="4141788"/>
            <a:ext cx="2465387" cy="1587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2" name="Straight Connector 34"/>
          <p:cNvCxnSpPr>
            <a:cxnSpLocks noChangeShapeType="1"/>
          </p:cNvCxnSpPr>
          <p:nvPr/>
        </p:nvCxnSpPr>
        <p:spPr bwMode="auto">
          <a:xfrm flipV="1">
            <a:off x="4891088" y="4849813"/>
            <a:ext cx="3517900" cy="0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73" name="TextBox 36"/>
          <p:cNvSpPr txBox="1">
            <a:spLocks noChangeArrowheads="1"/>
          </p:cNvSpPr>
          <p:nvPr/>
        </p:nvSpPr>
        <p:spPr bwMode="auto">
          <a:xfrm>
            <a:off x="4876800" y="4891088"/>
            <a:ext cx="755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115</a:t>
            </a:r>
            <a:r>
              <a:rPr lang="en-GB" sz="2400" baseline="30000">
                <a:latin typeface="Comic Sans MS" pitchFamily="66" charset="0"/>
              </a:rPr>
              <a:t>o</a:t>
            </a:r>
          </a:p>
        </p:txBody>
      </p:sp>
      <p:sp>
        <p:nvSpPr>
          <p:cNvPr id="36874" name="TextBox 37"/>
          <p:cNvSpPr txBox="1">
            <a:spLocks noChangeArrowheads="1"/>
          </p:cNvSpPr>
          <p:nvPr/>
        </p:nvSpPr>
        <p:spPr bwMode="auto">
          <a:xfrm>
            <a:off x="7661275" y="4973638"/>
            <a:ext cx="8048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140</a:t>
            </a:r>
            <a:r>
              <a:rPr lang="en-GB" sz="2400" baseline="30000">
                <a:latin typeface="Comic Sans MS" pitchFamily="66" charset="0"/>
              </a:rPr>
              <a:t>o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5029200" y="4405313"/>
            <a:ext cx="666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65</a:t>
            </a:r>
            <a:r>
              <a:rPr lang="en-GB" sz="2400" baseline="30000">
                <a:solidFill>
                  <a:srgbClr val="FFFF00"/>
                </a:solidFill>
                <a:latin typeface="Comic Sans MS" pitchFamily="66" charset="0"/>
              </a:rPr>
              <a:t>o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5459413" y="3630613"/>
            <a:ext cx="666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65</a:t>
            </a:r>
            <a:r>
              <a:rPr lang="en-GB" sz="2400" baseline="30000">
                <a:solidFill>
                  <a:srgbClr val="FFFF00"/>
                </a:solidFill>
                <a:latin typeface="Comic Sans MS" pitchFamily="66" charset="0"/>
              </a:rPr>
              <a:t>o</a:t>
            </a: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5264150" y="4100513"/>
            <a:ext cx="755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115</a:t>
            </a:r>
            <a:r>
              <a:rPr lang="en-GB" sz="2400" baseline="30000">
                <a:solidFill>
                  <a:srgbClr val="FFFF00"/>
                </a:solidFill>
                <a:latin typeface="Comic Sans MS" pitchFamily="66" charset="0"/>
              </a:rPr>
              <a:t>o</a:t>
            </a: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7453313" y="4433888"/>
            <a:ext cx="6683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40</a:t>
            </a:r>
            <a:r>
              <a:rPr lang="en-GB" sz="2400" baseline="30000">
                <a:solidFill>
                  <a:srgbClr val="FFFF00"/>
                </a:solidFill>
                <a:latin typeface="Comic Sans MS" pitchFamily="66" charset="0"/>
              </a:rPr>
              <a:t>o</a:t>
            </a: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6872288" y="3713163"/>
            <a:ext cx="666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40</a:t>
            </a:r>
            <a:r>
              <a:rPr lang="en-GB" sz="2400" baseline="30000">
                <a:solidFill>
                  <a:srgbClr val="FFFF00"/>
                </a:solidFill>
                <a:latin typeface="Comic Sans MS" pitchFamily="66" charset="0"/>
              </a:rPr>
              <a:t>o</a:t>
            </a:r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7051675" y="4100513"/>
            <a:ext cx="8048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140</a:t>
            </a:r>
            <a:r>
              <a:rPr lang="en-GB" sz="2400" baseline="30000">
                <a:solidFill>
                  <a:srgbClr val="FFFF00"/>
                </a:solidFill>
                <a:latin typeface="Comic Sans MS" pitchFamily="66" charset="0"/>
              </a:rPr>
              <a:t>o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5984875" y="2784475"/>
            <a:ext cx="666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75</a:t>
            </a:r>
            <a:r>
              <a:rPr lang="en-GB" sz="2400" baseline="30000">
                <a:solidFill>
                  <a:srgbClr val="FFFF00"/>
                </a:solidFill>
                <a:latin typeface="Comic Sans MS" pitchFamily="66" charset="0"/>
              </a:rPr>
              <a:t>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  <p:bldP spid="52" grpId="0"/>
      <p:bldP spid="53" grpId="0"/>
      <p:bldP spid="54" grpId="0"/>
      <p:bldP spid="55" grpId="0"/>
      <p:bldP spid="5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060575" y="304800"/>
            <a:ext cx="5308600" cy="1431925"/>
          </a:xfrm>
        </p:spPr>
        <p:txBody>
          <a:bodyPr/>
          <a:lstStyle/>
          <a:p>
            <a:r>
              <a:rPr lang="en-GB" smtClean="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graphicFrame>
        <p:nvGraphicFramePr>
          <p:cNvPr id="37891" name="Object 3"/>
          <p:cNvGraphicFramePr>
            <a:graphicFrameLocks noGrp="1" noChangeAspect="1"/>
          </p:cNvGraphicFramePr>
          <p:nvPr>
            <p:ph sz="quarter" idx="13"/>
          </p:nvPr>
        </p:nvGraphicFramePr>
        <p:xfrm>
          <a:off x="3481388" y="2492375"/>
          <a:ext cx="1676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1" name="Equation" r:id="rId3" imgW="761669" imgH="190417" progId="Equation.DSMT4">
                  <p:embed/>
                </p:oleObj>
              </mc:Choice>
              <mc:Fallback>
                <p:oleObj name="Equation" r:id="rId3" imgW="761669" imgH="190417" progId="Equation.DSMT4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1388" y="2492375"/>
                        <a:ext cx="16764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2" name="Text Box 5"/>
          <p:cNvSpPr txBox="1">
            <a:spLocks noChangeArrowheads="1"/>
          </p:cNvSpPr>
          <p:nvPr/>
        </p:nvSpPr>
        <p:spPr bwMode="auto">
          <a:xfrm>
            <a:off x="1038225" y="1982788"/>
            <a:ext cx="4614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chemeClr val="hlink"/>
                </a:solidFill>
                <a:latin typeface="Comic Sans MS" pitchFamily="66" charset="0"/>
              </a:rPr>
              <a:t>Q1.	Solve the equation below</a:t>
            </a:r>
          </a:p>
        </p:txBody>
      </p:sp>
      <p:sp>
        <p:nvSpPr>
          <p:cNvPr id="37893" name="Text Box 6"/>
          <p:cNvSpPr txBox="1">
            <a:spLocks noChangeArrowheads="1"/>
          </p:cNvSpPr>
          <p:nvPr/>
        </p:nvSpPr>
        <p:spPr bwMode="auto">
          <a:xfrm>
            <a:off x="1038225" y="2867025"/>
            <a:ext cx="70199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chemeClr val="hlink"/>
                </a:solidFill>
                <a:latin typeface="Comic Sans MS" pitchFamily="66" charset="0"/>
              </a:rPr>
              <a:t>Q2.	Find two numbers that multiply to give 48</a:t>
            </a:r>
          </a:p>
          <a:p>
            <a:pPr eaLnBrk="1" hangingPunct="1"/>
            <a:r>
              <a:rPr lang="en-GB" sz="2400">
                <a:solidFill>
                  <a:schemeClr val="hlink"/>
                </a:solidFill>
                <a:latin typeface="Comic Sans MS" pitchFamily="66" charset="0"/>
              </a:rPr>
              <a:t>	and divide to give 3.</a:t>
            </a:r>
          </a:p>
        </p:txBody>
      </p:sp>
      <p:sp>
        <p:nvSpPr>
          <p:cNvPr id="37894" name="Text Box 7"/>
          <p:cNvSpPr txBox="1">
            <a:spLocks noChangeArrowheads="1"/>
          </p:cNvSpPr>
          <p:nvPr/>
        </p:nvSpPr>
        <p:spPr bwMode="auto">
          <a:xfrm>
            <a:off x="1038225" y="4116388"/>
            <a:ext cx="3792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chemeClr val="hlink"/>
                </a:solidFill>
                <a:latin typeface="Comic Sans MS" pitchFamily="66" charset="0"/>
              </a:rPr>
              <a:t>Q3.	Find missing angles</a:t>
            </a:r>
          </a:p>
        </p:txBody>
      </p:sp>
      <p:sp>
        <p:nvSpPr>
          <p:cNvPr id="37895" name="Line 12"/>
          <p:cNvSpPr>
            <a:spLocks noChangeShapeType="1"/>
          </p:cNvSpPr>
          <p:nvPr/>
        </p:nvSpPr>
        <p:spPr bwMode="auto">
          <a:xfrm flipV="1">
            <a:off x="4791075" y="3771900"/>
            <a:ext cx="1323975" cy="22669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6" name="Line 13"/>
          <p:cNvSpPr>
            <a:spLocks noChangeShapeType="1"/>
          </p:cNvSpPr>
          <p:nvPr/>
        </p:nvSpPr>
        <p:spPr bwMode="auto">
          <a:xfrm>
            <a:off x="6105525" y="3790950"/>
            <a:ext cx="1295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7" name="Line 14"/>
          <p:cNvSpPr>
            <a:spLocks noChangeShapeType="1"/>
          </p:cNvSpPr>
          <p:nvPr/>
        </p:nvSpPr>
        <p:spPr bwMode="auto">
          <a:xfrm flipV="1">
            <a:off x="5626100" y="4625975"/>
            <a:ext cx="971550" cy="95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8" name="Text Box 15"/>
          <p:cNvSpPr txBox="1">
            <a:spLocks noChangeArrowheads="1"/>
          </p:cNvSpPr>
          <p:nvPr/>
        </p:nvSpPr>
        <p:spPr bwMode="auto">
          <a:xfrm>
            <a:off x="6070600" y="3722688"/>
            <a:ext cx="749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119</a:t>
            </a:r>
            <a:r>
              <a:rPr lang="en-GB" sz="2400" baseline="30000">
                <a:latin typeface="Comic Sans MS" pitchFamily="66" charset="0"/>
              </a:rPr>
              <a:t>o</a:t>
            </a:r>
            <a:endParaRPr lang="en-GB" sz="2400">
              <a:latin typeface="Comic Sans MS" pitchFamily="66" charset="0"/>
            </a:endParaRPr>
          </a:p>
        </p:txBody>
      </p:sp>
      <p:sp>
        <p:nvSpPr>
          <p:cNvPr id="37899" name="Text Box 17"/>
          <p:cNvSpPr txBox="1">
            <a:spLocks noChangeArrowheads="1"/>
          </p:cNvSpPr>
          <p:nvPr/>
        </p:nvSpPr>
        <p:spPr bwMode="auto">
          <a:xfrm>
            <a:off x="5540375" y="4602163"/>
            <a:ext cx="446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a</a:t>
            </a:r>
            <a:r>
              <a:rPr lang="en-GB" sz="2400" baseline="30000">
                <a:latin typeface="Comic Sans MS" pitchFamily="66" charset="0"/>
              </a:rPr>
              <a:t>o</a:t>
            </a:r>
            <a:endParaRPr lang="en-GB" sz="2400">
              <a:latin typeface="Comic Sans MS" pitchFamily="66" charset="0"/>
            </a:endParaRPr>
          </a:p>
        </p:txBody>
      </p:sp>
      <p:sp>
        <p:nvSpPr>
          <p:cNvPr id="37900" name="Text Box 19"/>
          <p:cNvSpPr txBox="1">
            <a:spLocks noChangeArrowheads="1"/>
          </p:cNvSpPr>
          <p:nvPr/>
        </p:nvSpPr>
        <p:spPr bwMode="auto">
          <a:xfrm>
            <a:off x="5718175" y="4217988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b</a:t>
            </a:r>
            <a:r>
              <a:rPr lang="en-GB" sz="2400" baseline="30000">
                <a:latin typeface="Comic Sans MS" pitchFamily="66" charset="0"/>
              </a:rPr>
              <a:t>o</a:t>
            </a:r>
            <a:endParaRPr lang="en-GB" sz="24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Learning Intention</a:t>
            </a:r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Success Criteria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5029200" y="3025775"/>
            <a:ext cx="38338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To understand the term alternate angles.</a:t>
            </a:r>
            <a:endParaRPr lang="en-GB" sz="3600">
              <a:solidFill>
                <a:srgbClr val="FFFF00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38917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7" name="Rectangle 9"/>
          <p:cNvSpPr>
            <a:spLocks noChangeArrowheads="1"/>
          </p:cNvSpPr>
          <p:nvPr/>
        </p:nvSpPr>
        <p:spPr bwMode="auto">
          <a:xfrm>
            <a:off x="977900" y="3044825"/>
            <a:ext cx="38862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>
                <a:solidFill>
                  <a:srgbClr val="FFFF00"/>
                </a:solidFill>
                <a:latin typeface="Comic Sans MS" pitchFamily="66" charset="0"/>
                <a:cs typeface="Arial" pitchFamily="34" charset="0"/>
              </a:rPr>
              <a:t>1.    To explain the term alternate angles and show how we use the property to solve problems.</a:t>
            </a:r>
          </a:p>
        </p:txBody>
      </p:sp>
      <p:sp>
        <p:nvSpPr>
          <p:cNvPr id="43018" name="Rectangle 10"/>
          <p:cNvSpPr>
            <a:spLocks noChangeArrowheads="1"/>
          </p:cNvSpPr>
          <p:nvPr/>
        </p:nvSpPr>
        <p:spPr bwMode="auto">
          <a:xfrm>
            <a:off x="5502275" y="3894138"/>
            <a:ext cx="33607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>
                <a:latin typeface="Comic Sans MS" pitchFamily="66" charset="0"/>
                <a:cs typeface="Arial" pitchFamily="34" charset="0"/>
              </a:rPr>
              <a:t>2.  To be able to use property to solve problems.</a:t>
            </a:r>
          </a:p>
        </p:txBody>
      </p:sp>
      <p:sp>
        <p:nvSpPr>
          <p:cNvPr id="43019" name="Rectangle 11"/>
          <p:cNvSpPr>
            <a:spLocks noChangeArrowheads="1"/>
          </p:cNvSpPr>
          <p:nvPr/>
        </p:nvSpPr>
        <p:spPr bwMode="auto">
          <a:xfrm>
            <a:off x="2022475" y="37465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Angles</a:t>
            </a:r>
          </a:p>
        </p:txBody>
      </p:sp>
      <p:sp>
        <p:nvSpPr>
          <p:cNvPr id="38921" name="Text Box 13"/>
          <p:cNvSpPr txBox="1">
            <a:spLocks noChangeArrowheads="1"/>
          </p:cNvSpPr>
          <p:nvPr/>
        </p:nvSpPr>
        <p:spPr bwMode="auto">
          <a:xfrm>
            <a:off x="3384550" y="1341438"/>
            <a:ext cx="2605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Alternate Angles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5" grpId="0"/>
      <p:bldP spid="43017" grpId="0"/>
      <p:bldP spid="430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Freeform 4"/>
          <p:cNvSpPr>
            <a:spLocks/>
          </p:cNvSpPr>
          <p:nvPr/>
        </p:nvSpPr>
        <p:spPr bwMode="auto">
          <a:xfrm>
            <a:off x="1331913" y="1989138"/>
            <a:ext cx="1655762" cy="1223962"/>
          </a:xfrm>
          <a:custGeom>
            <a:avLst/>
            <a:gdLst>
              <a:gd name="T0" fmla="*/ 2147483647 w 1488"/>
              <a:gd name="T1" fmla="*/ 2147483647 h 1056"/>
              <a:gd name="T2" fmla="*/ 0 w 1488"/>
              <a:gd name="T3" fmla="*/ 2147483647 h 1056"/>
              <a:gd name="T4" fmla="*/ 2147483647 w 1488"/>
              <a:gd name="T5" fmla="*/ 0 h 1056"/>
              <a:gd name="T6" fmla="*/ 0 60000 65536"/>
              <a:gd name="T7" fmla="*/ 0 60000 65536"/>
              <a:gd name="T8" fmla="*/ 0 60000 65536"/>
              <a:gd name="T9" fmla="*/ 0 w 1488"/>
              <a:gd name="T10" fmla="*/ 0 h 1056"/>
              <a:gd name="T11" fmla="*/ 1488 w 1488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88" h="1056">
                <a:moveTo>
                  <a:pt x="1488" y="1056"/>
                </a:moveTo>
                <a:lnTo>
                  <a:pt x="0" y="1056"/>
                </a:lnTo>
                <a:lnTo>
                  <a:pt x="864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49" name="Freeform 5"/>
          <p:cNvSpPr>
            <a:spLocks/>
          </p:cNvSpPr>
          <p:nvPr/>
        </p:nvSpPr>
        <p:spPr bwMode="auto">
          <a:xfrm>
            <a:off x="6588125" y="2060575"/>
            <a:ext cx="2232025" cy="1325563"/>
          </a:xfrm>
          <a:custGeom>
            <a:avLst/>
            <a:gdLst>
              <a:gd name="T0" fmla="*/ 0 w 2976"/>
              <a:gd name="T1" fmla="*/ 2147483647 h 1152"/>
              <a:gd name="T2" fmla="*/ 2147483647 w 2976"/>
              <a:gd name="T3" fmla="*/ 2147483647 h 1152"/>
              <a:gd name="T4" fmla="*/ 2147483647 w 2976"/>
              <a:gd name="T5" fmla="*/ 0 h 1152"/>
              <a:gd name="T6" fmla="*/ 0 60000 65536"/>
              <a:gd name="T7" fmla="*/ 0 60000 65536"/>
              <a:gd name="T8" fmla="*/ 0 60000 65536"/>
              <a:gd name="T9" fmla="*/ 0 w 2976"/>
              <a:gd name="T10" fmla="*/ 0 h 1152"/>
              <a:gd name="T11" fmla="*/ 2976 w 2976"/>
              <a:gd name="T12" fmla="*/ 1152 h 11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76" h="1152">
                <a:moveTo>
                  <a:pt x="0" y="1152"/>
                </a:moveTo>
                <a:lnTo>
                  <a:pt x="1860" y="1152"/>
                </a:lnTo>
                <a:lnTo>
                  <a:pt x="2976" y="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8" name="Text Box 14"/>
          <p:cNvSpPr txBox="1">
            <a:spLocks noChangeArrowheads="1"/>
          </p:cNvSpPr>
          <p:nvPr/>
        </p:nvSpPr>
        <p:spPr bwMode="auto">
          <a:xfrm>
            <a:off x="1360488" y="3476625"/>
            <a:ext cx="17367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Acute  </a:t>
            </a:r>
          </a:p>
          <a:p>
            <a:pPr algn="ctr" eaLnBrk="1" hangingPunct="1"/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less than 90</a:t>
            </a:r>
            <a:r>
              <a:rPr lang="en-GB" sz="2000" baseline="30000">
                <a:solidFill>
                  <a:srgbClr val="FFFF00"/>
                </a:solidFill>
                <a:latin typeface="Comic Sans MS" pitchFamily="66" charset="0"/>
              </a:rPr>
              <a:t>o</a:t>
            </a:r>
            <a:endParaRPr lang="en-GB" sz="20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57359" name="Text Box 15"/>
          <p:cNvSpPr txBox="1">
            <a:spLocks noChangeArrowheads="1"/>
          </p:cNvSpPr>
          <p:nvPr/>
        </p:nvSpPr>
        <p:spPr bwMode="auto">
          <a:xfrm>
            <a:off x="6170613" y="3500438"/>
            <a:ext cx="2543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Obtuse  </a:t>
            </a:r>
          </a:p>
          <a:p>
            <a:pPr algn="ctr" eaLnBrk="1" hangingPunct="1"/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Between  90</a:t>
            </a:r>
            <a:r>
              <a:rPr lang="en-GB" sz="2000" baseline="30000">
                <a:solidFill>
                  <a:srgbClr val="FFFF00"/>
                </a:solidFill>
                <a:latin typeface="Comic Sans MS" pitchFamily="66" charset="0"/>
              </a:rPr>
              <a:t>o</a:t>
            </a:r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 – 180</a:t>
            </a:r>
            <a:r>
              <a:rPr lang="en-GB" sz="2000" baseline="30000">
                <a:solidFill>
                  <a:srgbClr val="FFFF00"/>
                </a:solidFill>
                <a:latin typeface="Comic Sans MS" pitchFamily="66" charset="0"/>
              </a:rPr>
              <a:t>o</a:t>
            </a:r>
            <a:endParaRPr lang="en-GB" sz="20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57360" name="Text Box 16"/>
          <p:cNvSpPr txBox="1">
            <a:spLocks noChangeArrowheads="1"/>
          </p:cNvSpPr>
          <p:nvPr/>
        </p:nvSpPr>
        <p:spPr bwMode="auto">
          <a:xfrm>
            <a:off x="3729038" y="3573463"/>
            <a:ext cx="18018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Right  Angle  </a:t>
            </a:r>
          </a:p>
          <a:p>
            <a:pPr algn="ctr" eaLnBrk="1" hangingPunct="1"/>
            <a:r>
              <a:rPr lang="en-GB" sz="2000" u="sng">
                <a:solidFill>
                  <a:srgbClr val="FFFF00"/>
                </a:solidFill>
                <a:latin typeface="Comic Sans MS" pitchFamily="66" charset="0"/>
              </a:rPr>
              <a:t>exactly</a:t>
            </a:r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 90</a:t>
            </a:r>
            <a:r>
              <a:rPr lang="en-GB" sz="2000" baseline="30000">
                <a:solidFill>
                  <a:srgbClr val="FFFF00"/>
                </a:solidFill>
                <a:latin typeface="Comic Sans MS" pitchFamily="66" charset="0"/>
              </a:rPr>
              <a:t>o</a:t>
            </a:r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>
            <a:off x="7019925" y="4868863"/>
            <a:ext cx="1371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2" name="Oval 18"/>
          <p:cNvSpPr>
            <a:spLocks noChangeArrowheads="1"/>
          </p:cNvSpPr>
          <p:nvPr/>
        </p:nvSpPr>
        <p:spPr bwMode="auto">
          <a:xfrm>
            <a:off x="6858000" y="4668838"/>
            <a:ext cx="152400" cy="155575"/>
          </a:xfrm>
          <a:prstGeom prst="ellipse">
            <a:avLst/>
          </a:prstGeom>
          <a:solidFill>
            <a:schemeClr val="tx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FFFF00"/>
              </a:solidFill>
            </a:endParaRPr>
          </a:p>
        </p:txBody>
      </p:sp>
      <p:sp>
        <p:nvSpPr>
          <p:cNvPr id="57363" name="Freeform 19"/>
          <p:cNvSpPr>
            <a:spLocks/>
          </p:cNvSpPr>
          <p:nvPr/>
        </p:nvSpPr>
        <p:spPr bwMode="auto">
          <a:xfrm>
            <a:off x="6505575" y="4865688"/>
            <a:ext cx="520700" cy="765175"/>
          </a:xfrm>
          <a:custGeom>
            <a:avLst/>
            <a:gdLst>
              <a:gd name="T0" fmla="*/ 2147483647 w 328"/>
              <a:gd name="T1" fmla="*/ 0 h 482"/>
              <a:gd name="T2" fmla="*/ 0 w 328"/>
              <a:gd name="T3" fmla="*/ 2147483647 h 482"/>
              <a:gd name="T4" fmla="*/ 0 60000 65536"/>
              <a:gd name="T5" fmla="*/ 0 60000 65536"/>
              <a:gd name="T6" fmla="*/ 0 w 328"/>
              <a:gd name="T7" fmla="*/ 0 h 482"/>
              <a:gd name="T8" fmla="*/ 328 w 328"/>
              <a:gd name="T9" fmla="*/ 482 h 48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8" h="482">
                <a:moveTo>
                  <a:pt x="328" y="0"/>
                </a:moveTo>
                <a:lnTo>
                  <a:pt x="0" y="482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4" name="Text Box 20"/>
          <p:cNvSpPr txBox="1">
            <a:spLocks noChangeArrowheads="1"/>
          </p:cNvSpPr>
          <p:nvPr/>
        </p:nvSpPr>
        <p:spPr bwMode="auto">
          <a:xfrm>
            <a:off x="5892800" y="5589588"/>
            <a:ext cx="30924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reflex  </a:t>
            </a:r>
          </a:p>
          <a:p>
            <a:pPr algn="ctr" eaLnBrk="1" hangingPunct="1"/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over 180</a:t>
            </a:r>
            <a:r>
              <a:rPr lang="en-GB" sz="2000" baseline="30000">
                <a:solidFill>
                  <a:srgbClr val="FFFF00"/>
                </a:solidFill>
                <a:latin typeface="Comic Sans MS" pitchFamily="66" charset="0"/>
              </a:rPr>
              <a:t>o</a:t>
            </a:r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 less than 360</a:t>
            </a:r>
            <a:r>
              <a:rPr lang="en-GB" sz="2000" baseline="30000">
                <a:solidFill>
                  <a:srgbClr val="FFFF00"/>
                </a:solidFill>
                <a:latin typeface="Comic Sans MS" pitchFamily="66" charset="0"/>
              </a:rPr>
              <a:t>o</a:t>
            </a:r>
            <a:endParaRPr lang="en-GB" sz="20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57366" name="Line 22"/>
          <p:cNvSpPr>
            <a:spLocks noChangeShapeType="1"/>
          </p:cNvSpPr>
          <p:nvPr/>
        </p:nvSpPr>
        <p:spPr bwMode="auto">
          <a:xfrm>
            <a:off x="1692275" y="4868863"/>
            <a:ext cx="27352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7" name="Text Box 23"/>
          <p:cNvSpPr txBox="1">
            <a:spLocks noChangeArrowheads="1"/>
          </p:cNvSpPr>
          <p:nvPr/>
        </p:nvSpPr>
        <p:spPr bwMode="auto">
          <a:xfrm>
            <a:off x="1695450" y="5013325"/>
            <a:ext cx="26558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Straight Line Angle  </a:t>
            </a:r>
          </a:p>
          <a:p>
            <a:pPr algn="ctr" eaLnBrk="1" hangingPunct="1"/>
            <a:r>
              <a:rPr lang="en-GB" sz="2000" u="sng">
                <a:solidFill>
                  <a:srgbClr val="FFFF00"/>
                </a:solidFill>
                <a:latin typeface="Comic Sans MS" pitchFamily="66" charset="0"/>
              </a:rPr>
              <a:t>exactly</a:t>
            </a:r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 180</a:t>
            </a:r>
            <a:r>
              <a:rPr lang="en-GB" sz="2000" baseline="30000">
                <a:solidFill>
                  <a:srgbClr val="FFFF00"/>
                </a:solidFill>
                <a:latin typeface="Comic Sans MS" pitchFamily="66" charset="0"/>
              </a:rPr>
              <a:t>o</a:t>
            </a:r>
            <a:endParaRPr lang="en-GB" sz="20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57369" name="Rectangle 25"/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Type of Angles</a:t>
            </a:r>
          </a:p>
        </p:txBody>
      </p:sp>
      <p:sp>
        <p:nvSpPr>
          <p:cNvPr id="28" name="Oval 18"/>
          <p:cNvSpPr>
            <a:spLocks noChangeArrowheads="1"/>
          </p:cNvSpPr>
          <p:nvPr/>
        </p:nvSpPr>
        <p:spPr bwMode="auto">
          <a:xfrm>
            <a:off x="7813675" y="3144838"/>
            <a:ext cx="152400" cy="155575"/>
          </a:xfrm>
          <a:prstGeom prst="ellipse">
            <a:avLst/>
          </a:prstGeom>
          <a:solidFill>
            <a:schemeClr val="tx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FFFF00"/>
              </a:solidFill>
            </a:endParaRPr>
          </a:p>
        </p:txBody>
      </p:sp>
      <p:sp>
        <p:nvSpPr>
          <p:cNvPr id="29" name="Oval 18"/>
          <p:cNvSpPr>
            <a:spLocks noChangeArrowheads="1"/>
          </p:cNvSpPr>
          <p:nvPr/>
        </p:nvSpPr>
        <p:spPr bwMode="auto">
          <a:xfrm>
            <a:off x="1524000" y="3021013"/>
            <a:ext cx="152400" cy="153987"/>
          </a:xfrm>
          <a:prstGeom prst="ellipse">
            <a:avLst/>
          </a:prstGeom>
          <a:solidFill>
            <a:schemeClr val="tx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>
              <a:solidFill>
                <a:srgbClr val="FFFF00"/>
              </a:solidFill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778250" y="1628775"/>
            <a:ext cx="1992313" cy="1952625"/>
            <a:chOff x="1440" y="1253"/>
            <a:chExt cx="1255" cy="1230"/>
          </a:xfrm>
        </p:grpSpPr>
        <p:grpSp>
          <p:nvGrpSpPr>
            <p:cNvPr id="12305" name="Group 7"/>
            <p:cNvGrpSpPr>
              <a:grpSpLocks/>
            </p:cNvGrpSpPr>
            <p:nvPr/>
          </p:nvGrpSpPr>
          <p:grpSpPr bwMode="auto">
            <a:xfrm>
              <a:off x="1440" y="2216"/>
              <a:ext cx="1028" cy="267"/>
              <a:chOff x="412" y="4053"/>
              <a:chExt cx="1028" cy="267"/>
            </a:xfrm>
          </p:grpSpPr>
          <p:sp>
            <p:nvSpPr>
              <p:cNvPr id="12310" name="Text Box 9"/>
              <p:cNvSpPr txBox="1">
                <a:spLocks noChangeArrowheads="1"/>
              </p:cNvSpPr>
              <p:nvPr/>
            </p:nvSpPr>
            <p:spPr bwMode="auto">
              <a:xfrm>
                <a:off x="420" y="4070"/>
                <a:ext cx="102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000">
                    <a:solidFill>
                      <a:srgbClr val="FFFF00"/>
                    </a:solidFill>
                    <a:latin typeface="Comic Sans MS" pitchFamily="66" charset="0"/>
                  </a:rPr>
                  <a:t>Horizontal</a:t>
                </a:r>
              </a:p>
            </p:txBody>
          </p:sp>
          <p:sp>
            <p:nvSpPr>
              <p:cNvPr id="12311" name="Line 8"/>
              <p:cNvSpPr>
                <a:spLocks noChangeShapeType="1"/>
              </p:cNvSpPr>
              <p:nvPr/>
            </p:nvSpPr>
            <p:spPr bwMode="auto">
              <a:xfrm rot="-5400000" flipH="1" flipV="1">
                <a:off x="912" y="3553"/>
                <a:ext cx="2" cy="100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306" name="Group 10"/>
            <p:cNvGrpSpPr>
              <a:grpSpLocks/>
            </p:cNvGrpSpPr>
            <p:nvPr/>
          </p:nvGrpSpPr>
          <p:grpSpPr bwMode="auto">
            <a:xfrm>
              <a:off x="2254" y="1253"/>
              <a:ext cx="441" cy="972"/>
              <a:chOff x="1226" y="3090"/>
              <a:chExt cx="441" cy="972"/>
            </a:xfrm>
          </p:grpSpPr>
          <p:sp>
            <p:nvSpPr>
              <p:cNvPr id="12307" name="Rectangle 12"/>
              <p:cNvSpPr>
                <a:spLocks noChangeArrowheads="1"/>
              </p:cNvSpPr>
              <p:nvPr/>
            </p:nvSpPr>
            <p:spPr bwMode="auto">
              <a:xfrm rot="-5400000">
                <a:off x="1226" y="3894"/>
                <a:ext cx="156" cy="156"/>
              </a:xfrm>
              <a:prstGeom prst="rect">
                <a:avLst/>
              </a:prstGeom>
              <a:solidFill>
                <a:schemeClr val="tx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GB">
                  <a:solidFill>
                    <a:srgbClr val="FFFF00"/>
                  </a:solidFill>
                </a:endParaRPr>
              </a:p>
            </p:txBody>
          </p:sp>
          <p:sp>
            <p:nvSpPr>
              <p:cNvPr id="12308" name="Text Box 13"/>
              <p:cNvSpPr txBox="1">
                <a:spLocks noChangeArrowheads="1"/>
              </p:cNvSpPr>
              <p:nvPr/>
            </p:nvSpPr>
            <p:spPr bwMode="auto">
              <a:xfrm rot="5363377">
                <a:off x="1146" y="3486"/>
                <a:ext cx="79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000">
                    <a:solidFill>
                      <a:srgbClr val="FFFF00"/>
                    </a:solidFill>
                    <a:latin typeface="Comic Sans MS" pitchFamily="66" charset="0"/>
                  </a:rPr>
                  <a:t>Vertical</a:t>
                </a:r>
              </a:p>
            </p:txBody>
          </p:sp>
          <p:sp>
            <p:nvSpPr>
              <p:cNvPr id="12309" name="Line 11"/>
              <p:cNvSpPr>
                <a:spLocks noChangeShapeType="1"/>
              </p:cNvSpPr>
              <p:nvPr/>
            </p:nvSpPr>
            <p:spPr bwMode="auto">
              <a:xfrm rot="-5400000">
                <a:off x="923" y="3576"/>
                <a:ext cx="9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7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7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7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7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7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7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7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7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7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7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7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7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7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7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57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57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7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7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7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 animBg="1"/>
      <p:bldP spid="57349" grpId="0" animBg="1"/>
      <p:bldP spid="57358" grpId="0"/>
      <p:bldP spid="57359" grpId="0"/>
      <p:bldP spid="57360" grpId="0"/>
      <p:bldP spid="57361" grpId="0" animBg="1"/>
      <p:bldP spid="57362" grpId="0" animBg="1"/>
      <p:bldP spid="57363" grpId="0" animBg="1"/>
      <p:bldP spid="57364" grpId="0"/>
      <p:bldP spid="57366" grpId="0" animBg="1"/>
      <p:bldP spid="57367" grpId="0"/>
      <p:bldP spid="28" grpId="0" animBg="1"/>
      <p:bldP spid="29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2400300" y="2500313"/>
            <a:ext cx="4392613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FFFF00"/>
                </a:solidFill>
                <a:latin typeface="Comic Sans MS" pitchFamily="66" charset="0"/>
              </a:rPr>
              <a:t>Look for</a:t>
            </a:r>
          </a:p>
          <a:p>
            <a:pPr eaLnBrk="1" hangingPunct="1">
              <a:spcBef>
                <a:spcPct val="50000"/>
              </a:spcBef>
            </a:pPr>
            <a:endParaRPr lang="en-US" sz="24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3151188" y="2997200"/>
            <a:ext cx="5616575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8800">
                <a:solidFill>
                  <a:srgbClr val="FFFF00"/>
                </a:solidFill>
                <a:latin typeface="Comic Sans MS" pitchFamily="66" charset="0"/>
              </a:rPr>
              <a:t>- Z</a:t>
            </a:r>
            <a:r>
              <a:rPr lang="en-GB" sz="7200">
                <a:solidFill>
                  <a:srgbClr val="FFFF00"/>
                </a:solidFill>
                <a:latin typeface="Comic Sans MS" pitchFamily="66" charset="0"/>
              </a:rPr>
              <a:t> shapes</a:t>
            </a:r>
            <a:endParaRPr lang="en-US" sz="72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2022475" y="37465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Angles</a:t>
            </a:r>
          </a:p>
        </p:txBody>
      </p:sp>
      <p:sp>
        <p:nvSpPr>
          <p:cNvPr id="39941" name="Text Box 8"/>
          <p:cNvSpPr txBox="1">
            <a:spLocks noChangeArrowheads="1"/>
          </p:cNvSpPr>
          <p:nvPr/>
        </p:nvSpPr>
        <p:spPr bwMode="auto">
          <a:xfrm>
            <a:off x="3384550" y="1341438"/>
            <a:ext cx="2605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Alternate Angles</a:t>
            </a:r>
          </a:p>
        </p:txBody>
      </p:sp>
      <p:sp>
        <p:nvSpPr>
          <p:cNvPr id="39942" name="Line 9"/>
          <p:cNvSpPr>
            <a:spLocks noChangeShapeType="1"/>
          </p:cNvSpPr>
          <p:nvPr/>
        </p:nvSpPr>
        <p:spPr bwMode="auto">
          <a:xfrm>
            <a:off x="1362075" y="3209925"/>
            <a:ext cx="18097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3" name="Line 10"/>
          <p:cNvSpPr>
            <a:spLocks noChangeShapeType="1"/>
          </p:cNvSpPr>
          <p:nvPr/>
        </p:nvSpPr>
        <p:spPr bwMode="auto">
          <a:xfrm flipV="1">
            <a:off x="1454150" y="3216275"/>
            <a:ext cx="1695450" cy="13049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4" name="Line 11"/>
          <p:cNvSpPr>
            <a:spLocks noChangeShapeType="1"/>
          </p:cNvSpPr>
          <p:nvPr/>
        </p:nvSpPr>
        <p:spPr bwMode="auto">
          <a:xfrm>
            <a:off x="1431925" y="4527550"/>
            <a:ext cx="18097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5" name="Oval 12"/>
          <p:cNvSpPr>
            <a:spLocks noChangeArrowheads="1"/>
          </p:cNvSpPr>
          <p:nvPr/>
        </p:nvSpPr>
        <p:spPr bwMode="auto">
          <a:xfrm>
            <a:off x="2181225" y="3314700"/>
            <a:ext cx="295275" cy="304800"/>
          </a:xfrm>
          <a:prstGeom prst="ellipse">
            <a:avLst/>
          </a:prstGeom>
          <a:solidFill>
            <a:srgbClr val="FFFF00"/>
          </a:solidFill>
          <a:ln w="571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9946" name="Oval 13"/>
          <p:cNvSpPr>
            <a:spLocks noChangeArrowheads="1"/>
          </p:cNvSpPr>
          <p:nvPr/>
        </p:nvSpPr>
        <p:spPr bwMode="auto">
          <a:xfrm>
            <a:off x="2044700" y="4130675"/>
            <a:ext cx="295275" cy="304800"/>
          </a:xfrm>
          <a:prstGeom prst="ellipse">
            <a:avLst/>
          </a:prstGeom>
          <a:solidFill>
            <a:srgbClr val="FFFF00"/>
          </a:solidFill>
          <a:ln w="571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9947" name="Oval 14"/>
          <p:cNvSpPr>
            <a:spLocks noChangeArrowheads="1"/>
          </p:cNvSpPr>
          <p:nvPr/>
        </p:nvSpPr>
        <p:spPr bwMode="auto">
          <a:xfrm>
            <a:off x="2355850" y="5060950"/>
            <a:ext cx="295275" cy="304800"/>
          </a:xfrm>
          <a:prstGeom prst="ellipse">
            <a:avLst/>
          </a:prstGeom>
          <a:solidFill>
            <a:srgbClr val="FFFF00"/>
          </a:solidFill>
          <a:ln w="5715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9948" name="Text Box 15"/>
          <p:cNvSpPr txBox="1">
            <a:spLocks noChangeArrowheads="1"/>
          </p:cNvSpPr>
          <p:nvPr/>
        </p:nvSpPr>
        <p:spPr bwMode="auto">
          <a:xfrm>
            <a:off x="2717800" y="4843463"/>
            <a:ext cx="34147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4000">
                <a:solidFill>
                  <a:srgbClr val="FFFF00"/>
                </a:solidFill>
                <a:latin typeface="Comic Sans MS" pitchFamily="66" charset="0"/>
              </a:rPr>
              <a:t>= equal angles</a:t>
            </a:r>
          </a:p>
        </p:txBody>
      </p:sp>
      <p:sp>
        <p:nvSpPr>
          <p:cNvPr id="39949" name="Flowchart: Extract 18"/>
          <p:cNvSpPr>
            <a:spLocks noChangeArrowheads="1"/>
          </p:cNvSpPr>
          <p:nvPr/>
        </p:nvSpPr>
        <p:spPr bwMode="auto">
          <a:xfrm rot="5400000">
            <a:off x="1792288" y="3044825"/>
            <a:ext cx="323850" cy="339725"/>
          </a:xfrm>
          <a:prstGeom prst="flowChartExtract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9950" name="Flowchart: Extract 19"/>
          <p:cNvSpPr>
            <a:spLocks noChangeArrowheads="1"/>
          </p:cNvSpPr>
          <p:nvPr/>
        </p:nvSpPr>
        <p:spPr bwMode="auto">
          <a:xfrm rot="5400000">
            <a:off x="2534444" y="4363244"/>
            <a:ext cx="323850" cy="338138"/>
          </a:xfrm>
          <a:prstGeom prst="flowChartExtract">
            <a:avLst/>
          </a:prstGeom>
          <a:solidFill>
            <a:srgbClr val="FF0000"/>
          </a:solidFill>
          <a:ln w="5715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Line 2"/>
          <p:cNvSpPr>
            <a:spLocks noChangeShapeType="1"/>
          </p:cNvSpPr>
          <p:nvPr/>
        </p:nvSpPr>
        <p:spPr bwMode="auto">
          <a:xfrm flipV="1">
            <a:off x="2225675" y="2895600"/>
            <a:ext cx="3584575" cy="635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3" name="Line 3"/>
          <p:cNvSpPr>
            <a:spLocks noChangeShapeType="1"/>
          </p:cNvSpPr>
          <p:nvPr/>
        </p:nvSpPr>
        <p:spPr bwMode="auto">
          <a:xfrm>
            <a:off x="2370138" y="5133975"/>
            <a:ext cx="46799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4" name="Line 4"/>
          <p:cNvSpPr>
            <a:spLocks noChangeShapeType="1"/>
          </p:cNvSpPr>
          <p:nvPr/>
        </p:nvSpPr>
        <p:spPr bwMode="auto">
          <a:xfrm flipH="1">
            <a:off x="2386013" y="2895600"/>
            <a:ext cx="3400425" cy="22479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5" name="Arc 5"/>
          <p:cNvSpPr>
            <a:spLocks/>
          </p:cNvSpPr>
          <p:nvPr/>
        </p:nvSpPr>
        <p:spPr bwMode="auto">
          <a:xfrm>
            <a:off x="3378200" y="4486275"/>
            <a:ext cx="358775" cy="6477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rc 6"/>
          <p:cNvSpPr>
            <a:spLocks/>
          </p:cNvSpPr>
          <p:nvPr/>
        </p:nvSpPr>
        <p:spPr bwMode="auto">
          <a:xfrm rot="16200000" flipH="1">
            <a:off x="4479925" y="2879725"/>
            <a:ext cx="512763" cy="557213"/>
          </a:xfrm>
          <a:custGeom>
            <a:avLst/>
            <a:gdLst>
              <a:gd name="T0" fmla="*/ 0 w 30486"/>
              <a:gd name="T1" fmla="*/ 2147483647 h 21600"/>
              <a:gd name="T2" fmla="*/ 2147483647 w 30486"/>
              <a:gd name="T3" fmla="*/ 2147483647 h 21600"/>
              <a:gd name="T4" fmla="*/ 2147483647 w 30486"/>
              <a:gd name="T5" fmla="*/ 2147483647 h 21600"/>
              <a:gd name="T6" fmla="*/ 0 60000 65536"/>
              <a:gd name="T7" fmla="*/ 0 60000 65536"/>
              <a:gd name="T8" fmla="*/ 0 60000 65536"/>
              <a:gd name="T9" fmla="*/ 0 w 30486"/>
              <a:gd name="T10" fmla="*/ 0 h 21600"/>
              <a:gd name="T11" fmla="*/ 30486 w 3048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486" h="21600" fill="none" extrusionOk="0">
                <a:moveTo>
                  <a:pt x="0" y="1912"/>
                </a:moveTo>
                <a:cubicBezTo>
                  <a:pt x="2792" y="651"/>
                  <a:pt x="5821" y="-1"/>
                  <a:pt x="8886" y="0"/>
                </a:cubicBezTo>
                <a:cubicBezTo>
                  <a:pt x="20815" y="0"/>
                  <a:pt x="30486" y="9670"/>
                  <a:pt x="30486" y="21600"/>
                </a:cubicBezTo>
              </a:path>
              <a:path w="30486" h="21600" stroke="0" extrusionOk="0">
                <a:moveTo>
                  <a:pt x="0" y="1912"/>
                </a:moveTo>
                <a:cubicBezTo>
                  <a:pt x="2792" y="651"/>
                  <a:pt x="5821" y="-1"/>
                  <a:pt x="8886" y="0"/>
                </a:cubicBezTo>
                <a:cubicBezTo>
                  <a:pt x="20815" y="0"/>
                  <a:pt x="30486" y="9670"/>
                  <a:pt x="30486" y="21600"/>
                </a:cubicBezTo>
                <a:lnTo>
                  <a:pt x="8886" y="21600"/>
                </a:lnTo>
                <a:lnTo>
                  <a:pt x="0" y="1912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4745038" y="2901950"/>
            <a:ext cx="647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latin typeface="Comic Sans MS" pitchFamily="66" charset="0"/>
              </a:rPr>
              <a:t>35</a:t>
            </a:r>
            <a:endParaRPr lang="en-US" sz="2400" b="1">
              <a:latin typeface="Comic Sans MS" pitchFamily="66" charset="0"/>
            </a:endParaRPr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3089275" y="4630738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latin typeface="Comic Sans MS" pitchFamily="66" charset="0"/>
              </a:rPr>
              <a:t>a</a:t>
            </a:r>
            <a:endParaRPr lang="en-US" sz="2800" b="1">
              <a:latin typeface="Comic Sans MS" pitchFamily="66" charset="0"/>
            </a:endParaRPr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3017838" y="4678363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latin typeface="Comic Sans MS" pitchFamily="66" charset="0"/>
              </a:rPr>
              <a:t>35</a:t>
            </a:r>
            <a:endParaRPr lang="en-US" sz="2400" b="1">
              <a:latin typeface="Comic Sans MS" pitchFamily="66" charset="0"/>
            </a:endParaRPr>
          </a:p>
        </p:txBody>
      </p:sp>
      <p:grpSp>
        <p:nvGrpSpPr>
          <p:cNvPr id="40970" name="Group 10"/>
          <p:cNvGrpSpPr>
            <a:grpSpLocks/>
          </p:cNvGrpSpPr>
          <p:nvPr/>
        </p:nvGrpSpPr>
        <p:grpSpPr bwMode="auto">
          <a:xfrm>
            <a:off x="6372225" y="4981575"/>
            <a:ext cx="152400" cy="304800"/>
            <a:chOff x="4080" y="1776"/>
            <a:chExt cx="96" cy="192"/>
          </a:xfrm>
        </p:grpSpPr>
        <p:sp>
          <p:nvSpPr>
            <p:cNvPr id="40977" name="Line 11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8" name="Line 12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71" name="Group 13"/>
          <p:cNvGrpSpPr>
            <a:grpSpLocks/>
          </p:cNvGrpSpPr>
          <p:nvPr/>
        </p:nvGrpSpPr>
        <p:grpSpPr bwMode="auto">
          <a:xfrm>
            <a:off x="3562350" y="2733675"/>
            <a:ext cx="152400" cy="304800"/>
            <a:chOff x="4080" y="1776"/>
            <a:chExt cx="96" cy="192"/>
          </a:xfrm>
        </p:grpSpPr>
        <p:sp>
          <p:nvSpPr>
            <p:cNvPr id="40975" name="Line 14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6" name="Line 15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835" name="Rectangle 19"/>
          <p:cNvSpPr>
            <a:spLocks noChangeArrowheads="1"/>
          </p:cNvSpPr>
          <p:nvPr/>
        </p:nvSpPr>
        <p:spPr bwMode="auto">
          <a:xfrm>
            <a:off x="2022475" y="37465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Angles</a:t>
            </a:r>
          </a:p>
        </p:txBody>
      </p:sp>
      <p:sp>
        <p:nvSpPr>
          <p:cNvPr id="40973" name="Text Box 20"/>
          <p:cNvSpPr txBox="1">
            <a:spLocks noChangeArrowheads="1"/>
          </p:cNvSpPr>
          <p:nvPr/>
        </p:nvSpPr>
        <p:spPr bwMode="auto">
          <a:xfrm>
            <a:off x="3384550" y="1341438"/>
            <a:ext cx="2605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Alternate Angles</a:t>
            </a:r>
          </a:p>
        </p:txBody>
      </p:sp>
      <p:sp>
        <p:nvSpPr>
          <p:cNvPr id="40974" name="Text Box 21"/>
          <p:cNvSpPr txBox="1">
            <a:spLocks noChangeArrowheads="1"/>
          </p:cNvSpPr>
          <p:nvPr/>
        </p:nvSpPr>
        <p:spPr bwMode="auto">
          <a:xfrm>
            <a:off x="1289050" y="1881188"/>
            <a:ext cx="45259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3600">
                <a:solidFill>
                  <a:srgbClr val="FFFF00"/>
                </a:solidFill>
                <a:latin typeface="Comic Sans MS" pitchFamily="66" charset="0"/>
              </a:rPr>
              <a:t>Find the value of a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348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Line 2"/>
          <p:cNvSpPr>
            <a:spLocks noChangeShapeType="1"/>
          </p:cNvSpPr>
          <p:nvPr/>
        </p:nvSpPr>
        <p:spPr bwMode="auto">
          <a:xfrm>
            <a:off x="2686050" y="2200275"/>
            <a:ext cx="4046538" cy="47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7" name="Line 3"/>
          <p:cNvSpPr>
            <a:spLocks noChangeShapeType="1"/>
          </p:cNvSpPr>
          <p:nvPr/>
        </p:nvSpPr>
        <p:spPr bwMode="auto">
          <a:xfrm>
            <a:off x="2724150" y="2185988"/>
            <a:ext cx="1381125" cy="3429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 flipH="1">
            <a:off x="611188" y="5589588"/>
            <a:ext cx="3529012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9" name="Arc 5"/>
          <p:cNvSpPr>
            <a:spLocks/>
          </p:cNvSpPr>
          <p:nvPr/>
        </p:nvSpPr>
        <p:spPr bwMode="auto">
          <a:xfrm flipV="1">
            <a:off x="3059113" y="2276475"/>
            <a:ext cx="649287" cy="720725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Arc 6"/>
          <p:cNvSpPr>
            <a:spLocks/>
          </p:cNvSpPr>
          <p:nvPr/>
        </p:nvSpPr>
        <p:spPr bwMode="auto">
          <a:xfrm rot="10391094" flipV="1">
            <a:off x="3132138" y="4873625"/>
            <a:ext cx="703262" cy="712788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3059113" y="2276475"/>
            <a:ext cx="7207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latin typeface="Comic Sans MS" pitchFamily="66" charset="0"/>
              </a:rPr>
              <a:t>b</a:t>
            </a:r>
            <a:endParaRPr lang="en-US" sz="2800" b="1">
              <a:latin typeface="Comic Sans MS" pitchFamily="66" charset="0"/>
            </a:endParaRPr>
          </a:p>
        </p:txBody>
      </p:sp>
      <p:sp>
        <p:nvSpPr>
          <p:cNvPr id="41992" name="Text Box 8"/>
          <p:cNvSpPr txBox="1">
            <a:spLocks noChangeArrowheads="1"/>
          </p:cNvSpPr>
          <p:nvPr/>
        </p:nvSpPr>
        <p:spPr bwMode="auto">
          <a:xfrm>
            <a:off x="3276600" y="5013325"/>
            <a:ext cx="10080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latin typeface="Comic Sans MS" pitchFamily="66" charset="0"/>
              </a:rPr>
              <a:t>43</a:t>
            </a:r>
            <a:endParaRPr lang="en-US" sz="2800" b="1">
              <a:latin typeface="Comic Sans MS" pitchFamily="66" charset="0"/>
            </a:endParaRP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2916238" y="2325688"/>
            <a:ext cx="792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latin typeface="Comic Sans MS" pitchFamily="66" charset="0"/>
              </a:rPr>
              <a:t>43</a:t>
            </a:r>
            <a:endParaRPr lang="en-US" sz="2400" b="1">
              <a:latin typeface="Comic Sans MS" pitchFamily="66" charset="0"/>
            </a:endParaRPr>
          </a:p>
        </p:txBody>
      </p:sp>
      <p:grpSp>
        <p:nvGrpSpPr>
          <p:cNvPr id="41994" name="Group 10"/>
          <p:cNvGrpSpPr>
            <a:grpSpLocks/>
          </p:cNvGrpSpPr>
          <p:nvPr/>
        </p:nvGrpSpPr>
        <p:grpSpPr bwMode="auto">
          <a:xfrm>
            <a:off x="1371600" y="5410200"/>
            <a:ext cx="152400" cy="304800"/>
            <a:chOff x="4080" y="1776"/>
            <a:chExt cx="96" cy="192"/>
          </a:xfrm>
        </p:grpSpPr>
        <p:sp>
          <p:nvSpPr>
            <p:cNvPr id="42001" name="Line 11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2" name="Line 12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995" name="Group 13"/>
          <p:cNvGrpSpPr>
            <a:grpSpLocks/>
          </p:cNvGrpSpPr>
          <p:nvPr/>
        </p:nvGrpSpPr>
        <p:grpSpPr bwMode="auto">
          <a:xfrm>
            <a:off x="5562600" y="2057400"/>
            <a:ext cx="152400" cy="304800"/>
            <a:chOff x="4080" y="1776"/>
            <a:chExt cx="96" cy="192"/>
          </a:xfrm>
        </p:grpSpPr>
        <p:sp>
          <p:nvSpPr>
            <p:cNvPr id="41999" name="Line 14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0" name="Line 15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859" name="Rectangle 19"/>
          <p:cNvSpPr>
            <a:spLocks noChangeArrowheads="1"/>
          </p:cNvSpPr>
          <p:nvPr/>
        </p:nvSpPr>
        <p:spPr bwMode="auto">
          <a:xfrm>
            <a:off x="2022475" y="37465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Angles</a:t>
            </a:r>
          </a:p>
        </p:txBody>
      </p:sp>
      <p:sp>
        <p:nvSpPr>
          <p:cNvPr id="41997" name="Text Box 20"/>
          <p:cNvSpPr txBox="1">
            <a:spLocks noChangeArrowheads="1"/>
          </p:cNvSpPr>
          <p:nvPr/>
        </p:nvSpPr>
        <p:spPr bwMode="auto">
          <a:xfrm>
            <a:off x="3384550" y="1341438"/>
            <a:ext cx="2605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Alternate Angles</a:t>
            </a:r>
          </a:p>
        </p:txBody>
      </p:sp>
      <p:sp>
        <p:nvSpPr>
          <p:cNvPr id="41998" name="Text Box 21"/>
          <p:cNvSpPr txBox="1">
            <a:spLocks noChangeArrowheads="1"/>
          </p:cNvSpPr>
          <p:nvPr/>
        </p:nvSpPr>
        <p:spPr bwMode="auto">
          <a:xfrm>
            <a:off x="4337050" y="3367088"/>
            <a:ext cx="45640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3600">
                <a:solidFill>
                  <a:srgbClr val="FFFF00"/>
                </a:solidFill>
                <a:latin typeface="Comic Sans MS" pitchFamily="66" charset="0"/>
              </a:rPr>
              <a:t>Find the value of b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358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Line 2"/>
          <p:cNvSpPr>
            <a:spLocks noChangeShapeType="1"/>
          </p:cNvSpPr>
          <p:nvPr/>
        </p:nvSpPr>
        <p:spPr bwMode="auto">
          <a:xfrm>
            <a:off x="3533775" y="2743200"/>
            <a:ext cx="6350" cy="318293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1" name="Line 3"/>
          <p:cNvSpPr>
            <a:spLocks noChangeShapeType="1"/>
          </p:cNvSpPr>
          <p:nvPr/>
        </p:nvSpPr>
        <p:spPr bwMode="auto">
          <a:xfrm>
            <a:off x="3529013" y="2762250"/>
            <a:ext cx="3328987" cy="357187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 flipV="1">
            <a:off x="6780213" y="1317625"/>
            <a:ext cx="71437" cy="50403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3" name="Arc 5"/>
          <p:cNvSpPr>
            <a:spLocks/>
          </p:cNvSpPr>
          <p:nvPr/>
        </p:nvSpPr>
        <p:spPr bwMode="auto">
          <a:xfrm flipV="1">
            <a:off x="3540125" y="3478213"/>
            <a:ext cx="647700" cy="360362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4" name="Arc 6"/>
          <p:cNvSpPr>
            <a:spLocks/>
          </p:cNvSpPr>
          <p:nvPr/>
        </p:nvSpPr>
        <p:spPr bwMode="auto">
          <a:xfrm rot="-2445817">
            <a:off x="6132513" y="5207000"/>
            <a:ext cx="647700" cy="360363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3506788" y="3190875"/>
            <a:ext cx="7191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latin typeface="Comic Sans MS" pitchFamily="66" charset="0"/>
              </a:rPr>
              <a:t>33</a:t>
            </a:r>
            <a:endParaRPr lang="en-US" sz="2400" b="1">
              <a:latin typeface="Comic Sans MS" pitchFamily="66" charset="0"/>
            </a:endParaRP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6276975" y="5422900"/>
            <a:ext cx="1008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latin typeface="Comic Sans MS" pitchFamily="66" charset="0"/>
              </a:rPr>
              <a:t>33</a:t>
            </a:r>
            <a:endParaRPr lang="en-US" sz="2400" b="1">
              <a:latin typeface="Comic Sans MS" pitchFamily="66" charset="0"/>
            </a:endParaRPr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6348413" y="5375275"/>
            <a:ext cx="10080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latin typeface="Comic Sans MS" pitchFamily="66" charset="0"/>
              </a:rPr>
              <a:t>c</a:t>
            </a:r>
            <a:endParaRPr lang="en-US" sz="2800" b="1">
              <a:latin typeface="Comic Sans MS" pitchFamily="66" charset="0"/>
            </a:endParaRPr>
          </a:p>
        </p:txBody>
      </p:sp>
      <p:grpSp>
        <p:nvGrpSpPr>
          <p:cNvPr id="43018" name="Group 11"/>
          <p:cNvGrpSpPr>
            <a:grpSpLocks/>
          </p:cNvGrpSpPr>
          <p:nvPr/>
        </p:nvGrpSpPr>
        <p:grpSpPr bwMode="auto">
          <a:xfrm>
            <a:off x="3386138" y="5591175"/>
            <a:ext cx="304800" cy="152400"/>
            <a:chOff x="672" y="3792"/>
            <a:chExt cx="192" cy="96"/>
          </a:xfrm>
        </p:grpSpPr>
        <p:sp>
          <p:nvSpPr>
            <p:cNvPr id="43025" name="Line 12"/>
            <p:cNvSpPr>
              <a:spLocks noChangeShapeType="1"/>
            </p:cNvSpPr>
            <p:nvPr/>
          </p:nvSpPr>
          <p:spPr bwMode="auto">
            <a:xfrm flipV="1">
              <a:off x="672" y="379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6" name="Line 13"/>
            <p:cNvSpPr>
              <a:spLocks noChangeShapeType="1"/>
            </p:cNvSpPr>
            <p:nvPr/>
          </p:nvSpPr>
          <p:spPr bwMode="auto">
            <a:xfrm flipH="1" flipV="1">
              <a:off x="768" y="379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3019" name="Group 14"/>
          <p:cNvGrpSpPr>
            <a:grpSpLocks/>
          </p:cNvGrpSpPr>
          <p:nvPr/>
        </p:nvGrpSpPr>
        <p:grpSpPr bwMode="auto">
          <a:xfrm>
            <a:off x="6638925" y="3000375"/>
            <a:ext cx="304800" cy="152400"/>
            <a:chOff x="672" y="3792"/>
            <a:chExt cx="192" cy="96"/>
          </a:xfrm>
        </p:grpSpPr>
        <p:sp>
          <p:nvSpPr>
            <p:cNvPr id="43023" name="Line 15"/>
            <p:cNvSpPr>
              <a:spLocks noChangeShapeType="1"/>
            </p:cNvSpPr>
            <p:nvPr/>
          </p:nvSpPr>
          <p:spPr bwMode="auto">
            <a:xfrm flipV="1">
              <a:off x="672" y="379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4" name="Line 16"/>
            <p:cNvSpPr>
              <a:spLocks noChangeShapeType="1"/>
            </p:cNvSpPr>
            <p:nvPr/>
          </p:nvSpPr>
          <p:spPr bwMode="auto">
            <a:xfrm flipH="1" flipV="1">
              <a:off x="768" y="379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884" name="Rectangle 20"/>
          <p:cNvSpPr>
            <a:spLocks noChangeArrowheads="1"/>
          </p:cNvSpPr>
          <p:nvPr/>
        </p:nvSpPr>
        <p:spPr bwMode="auto">
          <a:xfrm>
            <a:off x="2022475" y="37465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Angles</a:t>
            </a:r>
          </a:p>
        </p:txBody>
      </p:sp>
      <p:sp>
        <p:nvSpPr>
          <p:cNvPr id="43021" name="Text Box 21"/>
          <p:cNvSpPr txBox="1">
            <a:spLocks noChangeArrowheads="1"/>
          </p:cNvSpPr>
          <p:nvPr/>
        </p:nvSpPr>
        <p:spPr bwMode="auto">
          <a:xfrm>
            <a:off x="3384550" y="1341438"/>
            <a:ext cx="2605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Alternate Angles</a:t>
            </a:r>
          </a:p>
        </p:txBody>
      </p:sp>
      <p:sp>
        <p:nvSpPr>
          <p:cNvPr id="43022" name="Text Box 22"/>
          <p:cNvSpPr txBox="1">
            <a:spLocks noChangeArrowheads="1"/>
          </p:cNvSpPr>
          <p:nvPr/>
        </p:nvSpPr>
        <p:spPr bwMode="auto">
          <a:xfrm>
            <a:off x="1289050" y="1881188"/>
            <a:ext cx="4527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3600">
                <a:solidFill>
                  <a:srgbClr val="FFFF00"/>
                </a:solidFill>
                <a:latin typeface="Comic Sans MS" pitchFamily="66" charset="0"/>
              </a:rPr>
              <a:t>Find the value of c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3" grpId="0"/>
      <p:bldP spid="3687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Line 2"/>
          <p:cNvSpPr>
            <a:spLocks noChangeShapeType="1"/>
          </p:cNvSpPr>
          <p:nvPr/>
        </p:nvSpPr>
        <p:spPr bwMode="auto">
          <a:xfrm flipH="1">
            <a:off x="4787900" y="1858963"/>
            <a:ext cx="31686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5" name="Line 3"/>
          <p:cNvSpPr>
            <a:spLocks noChangeShapeType="1"/>
          </p:cNvSpPr>
          <p:nvPr/>
        </p:nvSpPr>
        <p:spPr bwMode="auto">
          <a:xfrm flipH="1">
            <a:off x="2743200" y="1835150"/>
            <a:ext cx="2082800" cy="35480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>
            <a:off x="539750" y="5373688"/>
            <a:ext cx="22320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7" name="Arc 5"/>
          <p:cNvSpPr>
            <a:spLocks/>
          </p:cNvSpPr>
          <p:nvPr/>
        </p:nvSpPr>
        <p:spPr bwMode="auto">
          <a:xfrm rot="481188" flipV="1">
            <a:off x="4284663" y="1773238"/>
            <a:ext cx="1295400" cy="935037"/>
          </a:xfrm>
          <a:custGeom>
            <a:avLst/>
            <a:gdLst>
              <a:gd name="T0" fmla="*/ 2147483647 w 21600"/>
              <a:gd name="T1" fmla="*/ 0 h 21512"/>
              <a:gd name="T2" fmla="*/ 2147483647 w 21600"/>
              <a:gd name="T3" fmla="*/ 2147483647 h 21512"/>
              <a:gd name="T4" fmla="*/ 0 w 21600"/>
              <a:gd name="T5" fmla="*/ 2147483647 h 21512"/>
              <a:gd name="T6" fmla="*/ 0 60000 65536"/>
              <a:gd name="T7" fmla="*/ 0 60000 65536"/>
              <a:gd name="T8" fmla="*/ 0 60000 65536"/>
              <a:gd name="T9" fmla="*/ 0 w 21600"/>
              <a:gd name="T10" fmla="*/ 0 h 21512"/>
              <a:gd name="T11" fmla="*/ 21600 w 21600"/>
              <a:gd name="T12" fmla="*/ 21512 h 215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512" fill="none" extrusionOk="0">
                <a:moveTo>
                  <a:pt x="1947" y="-1"/>
                </a:moveTo>
                <a:cubicBezTo>
                  <a:pt x="13076" y="1007"/>
                  <a:pt x="21600" y="10337"/>
                  <a:pt x="21600" y="21512"/>
                </a:cubicBezTo>
              </a:path>
              <a:path w="21600" h="21512" stroke="0" extrusionOk="0">
                <a:moveTo>
                  <a:pt x="1947" y="-1"/>
                </a:moveTo>
                <a:cubicBezTo>
                  <a:pt x="13076" y="1007"/>
                  <a:pt x="21600" y="10337"/>
                  <a:pt x="21600" y="21512"/>
                </a:cubicBezTo>
                <a:lnTo>
                  <a:pt x="0" y="21512"/>
                </a:lnTo>
                <a:lnTo>
                  <a:pt x="1947" y="-1"/>
                </a:lnTo>
                <a:close/>
              </a:path>
            </a:pathLst>
          </a:cu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Arc 6"/>
          <p:cNvSpPr>
            <a:spLocks/>
          </p:cNvSpPr>
          <p:nvPr/>
        </p:nvSpPr>
        <p:spPr bwMode="auto">
          <a:xfrm rot="10800000" flipV="1">
            <a:off x="1979613" y="4581525"/>
            <a:ext cx="1225550" cy="792163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4572000" y="1989138"/>
            <a:ext cx="1439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latin typeface="Comic Sans MS" pitchFamily="66" charset="0"/>
              </a:rPr>
              <a:t>123</a:t>
            </a:r>
            <a:endParaRPr lang="en-US" sz="2400" b="1">
              <a:latin typeface="Comic Sans MS" pitchFamily="66" charset="0"/>
            </a:endParaRPr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2339975" y="4868863"/>
            <a:ext cx="6477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latin typeface="Comic Sans MS" pitchFamily="66" charset="0"/>
              </a:rPr>
              <a:t>d</a:t>
            </a:r>
            <a:endParaRPr lang="en-US" sz="2800" b="1">
              <a:latin typeface="Comic Sans MS" pitchFamily="66" charset="0"/>
            </a:endParaRPr>
          </a:p>
        </p:txBody>
      </p:sp>
      <p:grpSp>
        <p:nvGrpSpPr>
          <p:cNvPr id="44041" name="Group 9"/>
          <p:cNvGrpSpPr>
            <a:grpSpLocks/>
          </p:cNvGrpSpPr>
          <p:nvPr/>
        </p:nvGrpSpPr>
        <p:grpSpPr bwMode="auto">
          <a:xfrm>
            <a:off x="1066800" y="5181600"/>
            <a:ext cx="152400" cy="304800"/>
            <a:chOff x="4080" y="1776"/>
            <a:chExt cx="96" cy="192"/>
          </a:xfrm>
        </p:grpSpPr>
        <p:sp>
          <p:nvSpPr>
            <p:cNvPr id="44049" name="Line 10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0" name="Line 11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042" name="Group 12"/>
          <p:cNvGrpSpPr>
            <a:grpSpLocks/>
          </p:cNvGrpSpPr>
          <p:nvPr/>
        </p:nvGrpSpPr>
        <p:grpSpPr bwMode="auto">
          <a:xfrm>
            <a:off x="6858000" y="1676400"/>
            <a:ext cx="152400" cy="304800"/>
            <a:chOff x="4080" y="1776"/>
            <a:chExt cx="96" cy="192"/>
          </a:xfrm>
        </p:grpSpPr>
        <p:sp>
          <p:nvSpPr>
            <p:cNvPr id="44047" name="Line 13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48" name="Line 14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2124075" y="4968875"/>
            <a:ext cx="1152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latin typeface="Comic Sans MS" pitchFamily="66" charset="0"/>
              </a:rPr>
              <a:t>123</a:t>
            </a:r>
            <a:endParaRPr lang="en-US" sz="2000" b="1">
              <a:latin typeface="Comic Sans MS" pitchFamily="66" charset="0"/>
            </a:endParaRPr>
          </a:p>
        </p:txBody>
      </p: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2022475" y="37465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Angles</a:t>
            </a:r>
          </a:p>
        </p:txBody>
      </p:sp>
      <p:sp>
        <p:nvSpPr>
          <p:cNvPr id="44045" name="Text Box 20"/>
          <p:cNvSpPr txBox="1">
            <a:spLocks noChangeArrowheads="1"/>
          </p:cNvSpPr>
          <p:nvPr/>
        </p:nvSpPr>
        <p:spPr bwMode="auto">
          <a:xfrm>
            <a:off x="3384550" y="1341438"/>
            <a:ext cx="2605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Alternate Angles</a:t>
            </a:r>
          </a:p>
        </p:txBody>
      </p:sp>
      <p:sp>
        <p:nvSpPr>
          <p:cNvPr id="44046" name="Text Box 21"/>
          <p:cNvSpPr txBox="1">
            <a:spLocks noChangeArrowheads="1"/>
          </p:cNvSpPr>
          <p:nvPr/>
        </p:nvSpPr>
        <p:spPr bwMode="auto">
          <a:xfrm>
            <a:off x="4079875" y="3624263"/>
            <a:ext cx="45608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3600">
                <a:solidFill>
                  <a:srgbClr val="FFFF00"/>
                </a:solidFill>
                <a:latin typeface="Comic Sans MS" pitchFamily="66" charset="0"/>
              </a:rPr>
              <a:t>Find the value of d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37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0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Line 2"/>
          <p:cNvSpPr>
            <a:spLocks noChangeShapeType="1"/>
          </p:cNvSpPr>
          <p:nvPr/>
        </p:nvSpPr>
        <p:spPr bwMode="auto">
          <a:xfrm>
            <a:off x="1331913" y="5516563"/>
            <a:ext cx="5472112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59" name="Line 3"/>
          <p:cNvSpPr>
            <a:spLocks noChangeShapeType="1"/>
          </p:cNvSpPr>
          <p:nvPr/>
        </p:nvSpPr>
        <p:spPr bwMode="auto">
          <a:xfrm flipH="1">
            <a:off x="3348038" y="2060575"/>
            <a:ext cx="1655762" cy="34559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0" name="Line 4"/>
          <p:cNvSpPr>
            <a:spLocks noChangeShapeType="1"/>
          </p:cNvSpPr>
          <p:nvPr/>
        </p:nvSpPr>
        <p:spPr bwMode="auto">
          <a:xfrm>
            <a:off x="2522538" y="2041525"/>
            <a:ext cx="25209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5061" name="Group 5"/>
          <p:cNvGrpSpPr>
            <a:grpSpLocks/>
          </p:cNvGrpSpPr>
          <p:nvPr/>
        </p:nvGrpSpPr>
        <p:grpSpPr bwMode="auto">
          <a:xfrm>
            <a:off x="2982913" y="1901825"/>
            <a:ext cx="152400" cy="304800"/>
            <a:chOff x="4080" y="1776"/>
            <a:chExt cx="96" cy="192"/>
          </a:xfrm>
        </p:grpSpPr>
        <p:sp>
          <p:nvSpPr>
            <p:cNvPr id="45078" name="Line 6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79" name="Line 7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062" name="Group 8"/>
          <p:cNvGrpSpPr>
            <a:grpSpLocks/>
          </p:cNvGrpSpPr>
          <p:nvPr/>
        </p:nvGrpSpPr>
        <p:grpSpPr bwMode="auto">
          <a:xfrm>
            <a:off x="5651500" y="5373688"/>
            <a:ext cx="152400" cy="304800"/>
            <a:chOff x="4080" y="1776"/>
            <a:chExt cx="96" cy="192"/>
          </a:xfrm>
        </p:grpSpPr>
        <p:sp>
          <p:nvSpPr>
            <p:cNvPr id="45076" name="Line 9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77" name="Line 10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063" name="Text Box 11"/>
          <p:cNvSpPr txBox="1">
            <a:spLocks noChangeArrowheads="1"/>
          </p:cNvSpPr>
          <p:nvPr/>
        </p:nvSpPr>
        <p:spPr bwMode="auto">
          <a:xfrm>
            <a:off x="4427538" y="2060575"/>
            <a:ext cx="7191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latin typeface="Arial" pitchFamily="34" charset="0"/>
              </a:rPr>
              <a:t>50</a:t>
            </a:r>
            <a:endParaRPr lang="en-US" sz="2000" b="1">
              <a:latin typeface="Arial" pitchFamily="34" charset="0"/>
            </a:endParaRP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3348038" y="2041525"/>
            <a:ext cx="1693862" cy="3475038"/>
            <a:chOff x="2109" y="1286"/>
            <a:chExt cx="1067" cy="2189"/>
          </a:xfrm>
        </p:grpSpPr>
        <p:sp>
          <p:nvSpPr>
            <p:cNvPr id="45073" name="Line 13"/>
            <p:cNvSpPr>
              <a:spLocks noChangeShapeType="1"/>
            </p:cNvSpPr>
            <p:nvPr/>
          </p:nvSpPr>
          <p:spPr bwMode="auto">
            <a:xfrm>
              <a:off x="2360" y="1286"/>
              <a:ext cx="816" cy="0"/>
            </a:xfrm>
            <a:prstGeom prst="line">
              <a:avLst/>
            </a:prstGeom>
            <a:noFill/>
            <a:ln w="76200">
              <a:solidFill>
                <a:srgbClr val="F91DD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74" name="Line 14"/>
            <p:cNvSpPr>
              <a:spLocks noChangeShapeType="1"/>
            </p:cNvSpPr>
            <p:nvPr/>
          </p:nvSpPr>
          <p:spPr bwMode="auto">
            <a:xfrm flipH="1">
              <a:off x="2109" y="1298"/>
              <a:ext cx="1043" cy="2177"/>
            </a:xfrm>
            <a:prstGeom prst="line">
              <a:avLst/>
            </a:prstGeom>
            <a:noFill/>
            <a:ln w="76200">
              <a:solidFill>
                <a:srgbClr val="F91DD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75" name="Line 15"/>
            <p:cNvSpPr>
              <a:spLocks noChangeShapeType="1"/>
            </p:cNvSpPr>
            <p:nvPr/>
          </p:nvSpPr>
          <p:spPr bwMode="auto">
            <a:xfrm>
              <a:off x="2109" y="3475"/>
              <a:ext cx="816" cy="0"/>
            </a:xfrm>
            <a:prstGeom prst="line">
              <a:avLst/>
            </a:prstGeom>
            <a:noFill/>
            <a:ln w="76200">
              <a:solidFill>
                <a:srgbClr val="F91DD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928" name="Text Box 16"/>
          <p:cNvSpPr txBox="1">
            <a:spLocks noChangeArrowheads="1"/>
          </p:cNvSpPr>
          <p:nvPr/>
        </p:nvSpPr>
        <p:spPr bwMode="auto">
          <a:xfrm>
            <a:off x="3563938" y="5084763"/>
            <a:ext cx="8651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latin typeface="Arial" pitchFamily="34" charset="0"/>
              </a:rPr>
              <a:t>a</a:t>
            </a:r>
            <a:endParaRPr lang="en-US" sz="2000" b="1">
              <a:latin typeface="Arial" pitchFamily="34" charset="0"/>
            </a:endParaRPr>
          </a:p>
        </p:txBody>
      </p:sp>
      <p:sp>
        <p:nvSpPr>
          <p:cNvPr id="38929" name="Text Box 17"/>
          <p:cNvSpPr txBox="1">
            <a:spLocks noChangeArrowheads="1"/>
          </p:cNvSpPr>
          <p:nvPr/>
        </p:nvSpPr>
        <p:spPr bwMode="auto">
          <a:xfrm>
            <a:off x="2987675" y="5084763"/>
            <a:ext cx="1008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latin typeface="Arial" pitchFamily="34" charset="0"/>
              </a:rPr>
              <a:t>b</a:t>
            </a:r>
            <a:endParaRPr lang="en-US" sz="2000" b="1">
              <a:latin typeface="Arial" pitchFamily="34" charset="0"/>
            </a:endParaRPr>
          </a:p>
        </p:txBody>
      </p:sp>
      <p:sp>
        <p:nvSpPr>
          <p:cNvPr id="38930" name="Line 18"/>
          <p:cNvSpPr>
            <a:spLocks noChangeShapeType="1"/>
          </p:cNvSpPr>
          <p:nvPr/>
        </p:nvSpPr>
        <p:spPr bwMode="auto">
          <a:xfrm>
            <a:off x="2484438" y="5516563"/>
            <a:ext cx="2232025" cy="0"/>
          </a:xfrm>
          <a:prstGeom prst="line">
            <a:avLst/>
          </a:prstGeom>
          <a:noFill/>
          <a:ln w="76200">
            <a:solidFill>
              <a:srgbClr val="99FF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1" name="Text Box 19"/>
          <p:cNvSpPr txBox="1">
            <a:spLocks noChangeArrowheads="1"/>
          </p:cNvSpPr>
          <p:nvPr/>
        </p:nvSpPr>
        <p:spPr bwMode="auto">
          <a:xfrm>
            <a:off x="2771775" y="5084763"/>
            <a:ext cx="1368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latin typeface="Arial" pitchFamily="34" charset="0"/>
              </a:rPr>
              <a:t>130</a:t>
            </a:r>
            <a:endParaRPr lang="en-US" sz="2000" b="1">
              <a:latin typeface="Arial" pitchFamily="34" charset="0"/>
            </a:endParaRPr>
          </a:p>
        </p:txBody>
      </p:sp>
      <p:sp>
        <p:nvSpPr>
          <p:cNvPr id="38932" name="Text Box 20"/>
          <p:cNvSpPr txBox="1">
            <a:spLocks noChangeArrowheads="1"/>
          </p:cNvSpPr>
          <p:nvPr/>
        </p:nvSpPr>
        <p:spPr bwMode="auto">
          <a:xfrm>
            <a:off x="3563938" y="5084763"/>
            <a:ext cx="15128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latin typeface="Arial" pitchFamily="34" charset="0"/>
              </a:rPr>
              <a:t>50</a:t>
            </a:r>
            <a:endParaRPr lang="en-US" sz="2000" b="1">
              <a:latin typeface="Arial" pitchFamily="34" charset="0"/>
            </a:endParaRPr>
          </a:p>
        </p:txBody>
      </p:sp>
      <p:sp>
        <p:nvSpPr>
          <p:cNvPr id="38936" name="Rectangle 24"/>
          <p:cNvSpPr>
            <a:spLocks noChangeArrowheads="1"/>
          </p:cNvSpPr>
          <p:nvPr/>
        </p:nvSpPr>
        <p:spPr bwMode="auto">
          <a:xfrm>
            <a:off x="2022475" y="37465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Angles</a:t>
            </a:r>
          </a:p>
        </p:txBody>
      </p:sp>
      <p:sp>
        <p:nvSpPr>
          <p:cNvPr id="45071" name="Text Box 25"/>
          <p:cNvSpPr txBox="1">
            <a:spLocks noChangeArrowheads="1"/>
          </p:cNvSpPr>
          <p:nvPr/>
        </p:nvSpPr>
        <p:spPr bwMode="auto">
          <a:xfrm>
            <a:off x="3384550" y="1341438"/>
            <a:ext cx="2605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Alternate Angles</a:t>
            </a:r>
          </a:p>
        </p:txBody>
      </p:sp>
      <p:sp>
        <p:nvSpPr>
          <p:cNvPr id="45072" name="Text Box 26"/>
          <p:cNvSpPr txBox="1">
            <a:spLocks noChangeArrowheads="1"/>
          </p:cNvSpPr>
          <p:nvPr/>
        </p:nvSpPr>
        <p:spPr bwMode="auto">
          <a:xfrm>
            <a:off x="5041900" y="3367088"/>
            <a:ext cx="33083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3600">
                <a:solidFill>
                  <a:srgbClr val="FFFF00"/>
                </a:solidFill>
                <a:latin typeface="Comic Sans MS" pitchFamily="66" charset="0"/>
              </a:rPr>
              <a:t>Find the value </a:t>
            </a:r>
          </a:p>
          <a:p>
            <a:pPr algn="ctr" eaLnBrk="1" hangingPunct="1"/>
            <a:r>
              <a:rPr lang="en-GB" sz="3600">
                <a:solidFill>
                  <a:srgbClr val="FFFF00"/>
                </a:solidFill>
                <a:latin typeface="Comic Sans MS" pitchFamily="66" charset="0"/>
              </a:rPr>
              <a:t>a and b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389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389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8" grpId="0"/>
      <p:bldP spid="38929" grpId="0"/>
      <p:bldP spid="38930" grpId="0" animBg="1"/>
      <p:bldP spid="38931" grpId="0"/>
      <p:bldP spid="3893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Line 2"/>
          <p:cNvSpPr>
            <a:spLocks noChangeShapeType="1"/>
          </p:cNvSpPr>
          <p:nvPr/>
        </p:nvSpPr>
        <p:spPr bwMode="auto">
          <a:xfrm flipH="1">
            <a:off x="2051050" y="981075"/>
            <a:ext cx="73025" cy="496887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3" name="Line 3"/>
          <p:cNvSpPr>
            <a:spLocks noChangeShapeType="1"/>
          </p:cNvSpPr>
          <p:nvPr/>
        </p:nvSpPr>
        <p:spPr bwMode="auto">
          <a:xfrm>
            <a:off x="2124075" y="3068638"/>
            <a:ext cx="3833813" cy="241776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 flipV="1">
            <a:off x="5940425" y="836613"/>
            <a:ext cx="0" cy="467995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6085" name="Group 5"/>
          <p:cNvGrpSpPr>
            <a:grpSpLocks/>
          </p:cNvGrpSpPr>
          <p:nvPr/>
        </p:nvGrpSpPr>
        <p:grpSpPr bwMode="auto">
          <a:xfrm>
            <a:off x="1908175" y="5084763"/>
            <a:ext cx="304800" cy="152400"/>
            <a:chOff x="672" y="3792"/>
            <a:chExt cx="192" cy="96"/>
          </a:xfrm>
        </p:grpSpPr>
        <p:sp>
          <p:nvSpPr>
            <p:cNvPr id="46101" name="Line 6"/>
            <p:cNvSpPr>
              <a:spLocks noChangeShapeType="1"/>
            </p:cNvSpPr>
            <p:nvPr/>
          </p:nvSpPr>
          <p:spPr bwMode="auto">
            <a:xfrm flipV="1">
              <a:off x="672" y="379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2" name="Line 7"/>
            <p:cNvSpPr>
              <a:spLocks noChangeShapeType="1"/>
            </p:cNvSpPr>
            <p:nvPr/>
          </p:nvSpPr>
          <p:spPr bwMode="auto">
            <a:xfrm flipH="1" flipV="1">
              <a:off x="768" y="379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086" name="Group 8"/>
          <p:cNvGrpSpPr>
            <a:grpSpLocks/>
          </p:cNvGrpSpPr>
          <p:nvPr/>
        </p:nvGrpSpPr>
        <p:grpSpPr bwMode="auto">
          <a:xfrm>
            <a:off x="5795963" y="2420938"/>
            <a:ext cx="304800" cy="152400"/>
            <a:chOff x="672" y="3792"/>
            <a:chExt cx="192" cy="96"/>
          </a:xfrm>
        </p:grpSpPr>
        <p:sp>
          <p:nvSpPr>
            <p:cNvPr id="46099" name="Line 9"/>
            <p:cNvSpPr>
              <a:spLocks noChangeShapeType="1"/>
            </p:cNvSpPr>
            <p:nvPr/>
          </p:nvSpPr>
          <p:spPr bwMode="auto">
            <a:xfrm flipV="1">
              <a:off x="672" y="379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00" name="Line 10"/>
            <p:cNvSpPr>
              <a:spLocks noChangeShapeType="1"/>
            </p:cNvSpPr>
            <p:nvPr/>
          </p:nvSpPr>
          <p:spPr bwMode="auto">
            <a:xfrm flipH="1" flipV="1">
              <a:off x="768" y="379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087" name="Text Box 11"/>
          <p:cNvSpPr txBox="1">
            <a:spLocks noChangeArrowheads="1"/>
          </p:cNvSpPr>
          <p:nvPr/>
        </p:nvSpPr>
        <p:spPr bwMode="auto">
          <a:xfrm>
            <a:off x="2051050" y="2708275"/>
            <a:ext cx="1584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latin typeface="Comic Sans MS" pitchFamily="66" charset="0"/>
              </a:rPr>
              <a:t>135</a:t>
            </a:r>
            <a:endParaRPr lang="en-US" sz="2000" b="1">
              <a:latin typeface="Comic Sans MS" pitchFamily="66" charset="0"/>
            </a:endParaRPr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 flipH="1">
            <a:off x="2071688" y="2128838"/>
            <a:ext cx="42862" cy="1933575"/>
          </a:xfrm>
          <a:prstGeom prst="line">
            <a:avLst/>
          </a:prstGeom>
          <a:noFill/>
          <a:ln w="76200">
            <a:solidFill>
              <a:srgbClr val="99FF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2124075" y="3213100"/>
            <a:ext cx="5048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latin typeface="Comic Sans MS" pitchFamily="66" charset="0"/>
              </a:rPr>
              <a:t>c</a:t>
            </a:r>
            <a:endParaRPr lang="en-US" sz="2000" b="1">
              <a:latin typeface="Comic Sans MS" pitchFamily="66" charset="0"/>
            </a:endParaRPr>
          </a:p>
        </p:txBody>
      </p:sp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2051050" y="3284538"/>
            <a:ext cx="12239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latin typeface="Comic Sans MS" pitchFamily="66" charset="0"/>
              </a:rPr>
              <a:t>45</a:t>
            </a:r>
            <a:endParaRPr lang="en-US" sz="2000" b="1">
              <a:latin typeface="Comic Sans MS" pitchFamily="66" charset="0"/>
            </a:endParaRPr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 flipV="1">
            <a:off x="2066925" y="3000375"/>
            <a:ext cx="28575" cy="1662113"/>
          </a:xfrm>
          <a:prstGeom prst="line">
            <a:avLst/>
          </a:prstGeom>
          <a:noFill/>
          <a:ln w="76200">
            <a:solidFill>
              <a:srgbClr val="F91DD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>
            <a:off x="2085975" y="3043238"/>
            <a:ext cx="3862388" cy="2443162"/>
          </a:xfrm>
          <a:prstGeom prst="line">
            <a:avLst/>
          </a:prstGeom>
          <a:noFill/>
          <a:ln w="76200">
            <a:solidFill>
              <a:srgbClr val="F91DD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 flipH="1" flipV="1">
            <a:off x="5940425" y="3716338"/>
            <a:ext cx="3175" cy="1793875"/>
          </a:xfrm>
          <a:prstGeom prst="line">
            <a:avLst/>
          </a:prstGeom>
          <a:noFill/>
          <a:ln w="76200">
            <a:solidFill>
              <a:srgbClr val="F91DD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4" name="Text Box 18"/>
          <p:cNvSpPr txBox="1">
            <a:spLocks noChangeArrowheads="1"/>
          </p:cNvSpPr>
          <p:nvPr/>
        </p:nvSpPr>
        <p:spPr bwMode="auto">
          <a:xfrm>
            <a:off x="5508625" y="4941888"/>
            <a:ext cx="1008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latin typeface="Comic Sans MS" pitchFamily="66" charset="0"/>
              </a:rPr>
              <a:t>d</a:t>
            </a:r>
            <a:endParaRPr lang="en-US" sz="2000" b="1">
              <a:latin typeface="Comic Sans MS" pitchFamily="66" charset="0"/>
            </a:endParaRPr>
          </a:p>
        </p:txBody>
      </p:sp>
      <p:sp>
        <p:nvSpPr>
          <p:cNvPr id="39955" name="Text Box 19"/>
          <p:cNvSpPr txBox="1">
            <a:spLocks noChangeArrowheads="1"/>
          </p:cNvSpPr>
          <p:nvPr/>
        </p:nvSpPr>
        <p:spPr bwMode="auto">
          <a:xfrm>
            <a:off x="5435600" y="4941888"/>
            <a:ext cx="1439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latin typeface="Comic Sans MS" pitchFamily="66" charset="0"/>
              </a:rPr>
              <a:t>45</a:t>
            </a:r>
            <a:endParaRPr lang="en-US" sz="2000" b="1">
              <a:latin typeface="Comic Sans MS" pitchFamily="66" charset="0"/>
            </a:endParaRPr>
          </a:p>
        </p:txBody>
      </p:sp>
      <p:sp>
        <p:nvSpPr>
          <p:cNvPr id="39959" name="Rectangle 23"/>
          <p:cNvSpPr>
            <a:spLocks noChangeArrowheads="1"/>
          </p:cNvSpPr>
          <p:nvPr/>
        </p:nvSpPr>
        <p:spPr bwMode="auto">
          <a:xfrm>
            <a:off x="2022475" y="37465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Angles</a:t>
            </a:r>
          </a:p>
        </p:txBody>
      </p:sp>
      <p:sp>
        <p:nvSpPr>
          <p:cNvPr id="46097" name="Text Box 24"/>
          <p:cNvSpPr txBox="1">
            <a:spLocks noChangeArrowheads="1"/>
          </p:cNvSpPr>
          <p:nvPr/>
        </p:nvSpPr>
        <p:spPr bwMode="auto">
          <a:xfrm>
            <a:off x="3384550" y="1341438"/>
            <a:ext cx="2605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Alternate Angles</a:t>
            </a:r>
          </a:p>
        </p:txBody>
      </p:sp>
      <p:sp>
        <p:nvSpPr>
          <p:cNvPr id="46098" name="Text Box 25"/>
          <p:cNvSpPr txBox="1">
            <a:spLocks noChangeArrowheads="1"/>
          </p:cNvSpPr>
          <p:nvPr/>
        </p:nvSpPr>
        <p:spPr bwMode="auto">
          <a:xfrm>
            <a:off x="6181725" y="3054350"/>
            <a:ext cx="29622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3200">
                <a:solidFill>
                  <a:srgbClr val="FFFF00"/>
                </a:solidFill>
                <a:latin typeface="Comic Sans MS" pitchFamily="66" charset="0"/>
              </a:rPr>
              <a:t>Find the value </a:t>
            </a:r>
          </a:p>
          <a:p>
            <a:pPr algn="ctr" eaLnBrk="1" hangingPunct="1"/>
            <a:r>
              <a:rPr lang="en-GB" sz="3200">
                <a:solidFill>
                  <a:srgbClr val="FFFF00"/>
                </a:solidFill>
                <a:latin typeface="Comic Sans MS" pitchFamily="66" charset="0"/>
              </a:rPr>
              <a:t>of c and d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8" grpId="0" animBg="1"/>
      <p:bldP spid="39948" grpId="1" animBg="1"/>
      <p:bldP spid="39949" grpId="0"/>
      <p:bldP spid="39950" grpId="0"/>
      <p:bldP spid="39951" grpId="0" animBg="1"/>
      <p:bldP spid="39952" grpId="0" animBg="1"/>
      <p:bldP spid="39953" grpId="0" animBg="1"/>
      <p:bldP spid="39954" grpId="0"/>
      <p:bldP spid="3995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7" name="Text Box 17"/>
          <p:cNvSpPr txBox="1">
            <a:spLocks noChangeArrowheads="1"/>
          </p:cNvSpPr>
          <p:nvPr/>
        </p:nvSpPr>
        <p:spPr bwMode="auto">
          <a:xfrm>
            <a:off x="2144713" y="4662488"/>
            <a:ext cx="1079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latin typeface="Comic Sans MS" pitchFamily="66" charset="0"/>
              </a:rPr>
              <a:t>120</a:t>
            </a:r>
            <a:endParaRPr lang="en-US" sz="2000" b="1">
              <a:latin typeface="Comic Sans MS" pitchFamily="66" charset="0"/>
            </a:endParaRPr>
          </a:p>
        </p:txBody>
      </p:sp>
      <p:sp>
        <p:nvSpPr>
          <p:cNvPr id="47107" name="Line 2"/>
          <p:cNvSpPr>
            <a:spLocks noChangeShapeType="1"/>
          </p:cNvSpPr>
          <p:nvPr/>
        </p:nvSpPr>
        <p:spPr bwMode="auto">
          <a:xfrm>
            <a:off x="1295400" y="1981200"/>
            <a:ext cx="6172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08" name="Line 3"/>
          <p:cNvSpPr>
            <a:spLocks noChangeShapeType="1"/>
          </p:cNvSpPr>
          <p:nvPr/>
        </p:nvSpPr>
        <p:spPr bwMode="auto">
          <a:xfrm>
            <a:off x="1066800" y="5029200"/>
            <a:ext cx="6477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09" name="Line 4"/>
          <p:cNvSpPr>
            <a:spLocks noChangeShapeType="1"/>
          </p:cNvSpPr>
          <p:nvPr/>
        </p:nvSpPr>
        <p:spPr bwMode="auto">
          <a:xfrm flipH="1">
            <a:off x="2667000" y="1981200"/>
            <a:ext cx="2286000" cy="3048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7110" name="Group 5"/>
          <p:cNvGrpSpPr>
            <a:grpSpLocks/>
          </p:cNvGrpSpPr>
          <p:nvPr/>
        </p:nvGrpSpPr>
        <p:grpSpPr bwMode="auto">
          <a:xfrm>
            <a:off x="6705600" y="4876800"/>
            <a:ext cx="152400" cy="304800"/>
            <a:chOff x="4080" y="1776"/>
            <a:chExt cx="96" cy="192"/>
          </a:xfrm>
        </p:grpSpPr>
        <p:sp>
          <p:nvSpPr>
            <p:cNvPr id="47129" name="Line 6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30" name="Line 7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11" name="Group 8"/>
          <p:cNvGrpSpPr>
            <a:grpSpLocks/>
          </p:cNvGrpSpPr>
          <p:nvPr/>
        </p:nvGrpSpPr>
        <p:grpSpPr bwMode="auto">
          <a:xfrm>
            <a:off x="6400800" y="1828800"/>
            <a:ext cx="152400" cy="304800"/>
            <a:chOff x="4080" y="1776"/>
            <a:chExt cx="96" cy="192"/>
          </a:xfrm>
        </p:grpSpPr>
        <p:sp>
          <p:nvSpPr>
            <p:cNvPr id="47127" name="Line 9"/>
            <p:cNvSpPr>
              <a:spLocks noChangeShapeType="1"/>
            </p:cNvSpPr>
            <p:nvPr/>
          </p:nvSpPr>
          <p:spPr bwMode="auto">
            <a:xfrm>
              <a:off x="4080" y="1776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8" name="Line 10"/>
            <p:cNvSpPr>
              <a:spLocks noChangeShapeType="1"/>
            </p:cNvSpPr>
            <p:nvPr/>
          </p:nvSpPr>
          <p:spPr bwMode="auto">
            <a:xfrm flipH="1">
              <a:off x="4080" y="1872"/>
              <a:ext cx="96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112" name="Text Box 11"/>
          <p:cNvSpPr txBox="1">
            <a:spLocks noChangeArrowheads="1"/>
          </p:cNvSpPr>
          <p:nvPr/>
        </p:nvSpPr>
        <p:spPr bwMode="auto">
          <a:xfrm>
            <a:off x="4284663" y="1989138"/>
            <a:ext cx="647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latin typeface="Comic Sans MS" pitchFamily="66" charset="0"/>
              </a:rPr>
              <a:t>60</a:t>
            </a:r>
            <a:endParaRPr lang="en-US" sz="2000" b="1">
              <a:latin typeface="Comic Sans MS" pitchFamily="66" charset="0"/>
            </a:endParaRPr>
          </a:p>
        </p:txBody>
      </p:sp>
      <p:sp>
        <p:nvSpPr>
          <p:cNvPr id="40972" name="Text Box 12"/>
          <p:cNvSpPr txBox="1">
            <a:spLocks noChangeArrowheads="1"/>
          </p:cNvSpPr>
          <p:nvPr/>
        </p:nvSpPr>
        <p:spPr bwMode="auto">
          <a:xfrm>
            <a:off x="2916238" y="4652963"/>
            <a:ext cx="5048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latin typeface="Comic Sans MS" pitchFamily="66" charset="0"/>
              </a:rPr>
              <a:t>a</a:t>
            </a:r>
            <a:endParaRPr lang="en-US" sz="2000" b="1">
              <a:latin typeface="Comic Sans MS" pitchFamily="66" charset="0"/>
            </a:endParaRPr>
          </a:p>
        </p:txBody>
      </p:sp>
      <p:sp>
        <p:nvSpPr>
          <p:cNvPr id="40973" name="Text Box 13"/>
          <p:cNvSpPr txBox="1">
            <a:spLocks noChangeArrowheads="1"/>
          </p:cNvSpPr>
          <p:nvPr/>
        </p:nvSpPr>
        <p:spPr bwMode="auto">
          <a:xfrm>
            <a:off x="2339975" y="4657725"/>
            <a:ext cx="5762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latin typeface="Comic Sans MS" pitchFamily="66" charset="0"/>
              </a:rPr>
              <a:t>b</a:t>
            </a:r>
            <a:endParaRPr lang="en-US" sz="2000" b="1">
              <a:latin typeface="Comic Sans MS" pitchFamily="66" charset="0"/>
            </a:endParaRPr>
          </a:p>
        </p:txBody>
      </p:sp>
      <p:sp>
        <p:nvSpPr>
          <p:cNvPr id="40974" name="Text Box 14"/>
          <p:cNvSpPr txBox="1">
            <a:spLocks noChangeArrowheads="1"/>
          </p:cNvSpPr>
          <p:nvPr/>
        </p:nvSpPr>
        <p:spPr bwMode="auto">
          <a:xfrm>
            <a:off x="4859338" y="1989138"/>
            <a:ext cx="936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latin typeface="Comic Sans MS" pitchFamily="66" charset="0"/>
              </a:rPr>
              <a:t>c</a:t>
            </a:r>
            <a:endParaRPr lang="en-US" sz="2000" b="1">
              <a:latin typeface="Comic Sans MS" pitchFamily="66" charset="0"/>
            </a:endParaRPr>
          </a:p>
        </p:txBody>
      </p:sp>
      <p:sp>
        <p:nvSpPr>
          <p:cNvPr id="40975" name="Text Box 15"/>
          <p:cNvSpPr txBox="1">
            <a:spLocks noChangeArrowheads="1"/>
          </p:cNvSpPr>
          <p:nvPr/>
        </p:nvSpPr>
        <p:spPr bwMode="auto">
          <a:xfrm>
            <a:off x="4859338" y="1989138"/>
            <a:ext cx="1368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latin typeface="Comic Sans MS" pitchFamily="66" charset="0"/>
              </a:rPr>
              <a:t>120</a:t>
            </a:r>
            <a:endParaRPr lang="en-US" sz="2000" b="1">
              <a:latin typeface="Comic Sans MS" pitchFamily="66" charset="0"/>
            </a:endParaRPr>
          </a:p>
        </p:txBody>
      </p:sp>
      <p:sp>
        <p:nvSpPr>
          <p:cNvPr id="40976" name="Text Box 16"/>
          <p:cNvSpPr txBox="1">
            <a:spLocks noChangeArrowheads="1"/>
          </p:cNvSpPr>
          <p:nvPr/>
        </p:nvSpPr>
        <p:spPr bwMode="auto">
          <a:xfrm>
            <a:off x="2825750" y="4648200"/>
            <a:ext cx="1152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latin typeface="Comic Sans MS" pitchFamily="66" charset="0"/>
              </a:rPr>
              <a:t>60</a:t>
            </a:r>
            <a:endParaRPr lang="en-US" sz="2000" b="1">
              <a:latin typeface="Comic Sans MS" pitchFamily="66" charset="0"/>
            </a:endParaRPr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2681288" y="1985963"/>
            <a:ext cx="2341562" cy="3036887"/>
            <a:chOff x="1695" y="1253"/>
            <a:chExt cx="1457" cy="1905"/>
          </a:xfrm>
        </p:grpSpPr>
        <p:sp>
          <p:nvSpPr>
            <p:cNvPr id="47124" name="Line 19"/>
            <p:cNvSpPr>
              <a:spLocks noChangeShapeType="1"/>
            </p:cNvSpPr>
            <p:nvPr/>
          </p:nvSpPr>
          <p:spPr bwMode="auto">
            <a:xfrm>
              <a:off x="2064" y="1253"/>
              <a:ext cx="1088" cy="0"/>
            </a:xfrm>
            <a:prstGeom prst="line">
              <a:avLst/>
            </a:prstGeom>
            <a:noFill/>
            <a:ln w="76200">
              <a:solidFill>
                <a:srgbClr val="F91DD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5" name="Line 20"/>
            <p:cNvSpPr>
              <a:spLocks noChangeShapeType="1"/>
            </p:cNvSpPr>
            <p:nvPr/>
          </p:nvSpPr>
          <p:spPr bwMode="auto">
            <a:xfrm flipH="1">
              <a:off x="1695" y="1253"/>
              <a:ext cx="1412" cy="1894"/>
            </a:xfrm>
            <a:prstGeom prst="line">
              <a:avLst/>
            </a:prstGeom>
            <a:noFill/>
            <a:ln w="76200">
              <a:solidFill>
                <a:srgbClr val="F91DD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6" name="Line 21"/>
            <p:cNvSpPr>
              <a:spLocks noChangeShapeType="1"/>
            </p:cNvSpPr>
            <p:nvPr/>
          </p:nvSpPr>
          <p:spPr bwMode="auto">
            <a:xfrm>
              <a:off x="1701" y="3158"/>
              <a:ext cx="952" cy="0"/>
            </a:xfrm>
            <a:prstGeom prst="line">
              <a:avLst/>
            </a:prstGeom>
            <a:noFill/>
            <a:ln w="76200">
              <a:solidFill>
                <a:srgbClr val="F91DD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82" name="Line 22"/>
          <p:cNvSpPr>
            <a:spLocks noChangeShapeType="1"/>
          </p:cNvSpPr>
          <p:nvPr/>
        </p:nvSpPr>
        <p:spPr bwMode="auto">
          <a:xfrm>
            <a:off x="1908175" y="5022850"/>
            <a:ext cx="2520950" cy="0"/>
          </a:xfrm>
          <a:prstGeom prst="line">
            <a:avLst/>
          </a:prstGeom>
          <a:noFill/>
          <a:ln w="76200">
            <a:solidFill>
              <a:srgbClr val="99FF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3" name="Line 23"/>
          <p:cNvSpPr>
            <a:spLocks noChangeShapeType="1"/>
          </p:cNvSpPr>
          <p:nvPr/>
        </p:nvSpPr>
        <p:spPr bwMode="auto">
          <a:xfrm>
            <a:off x="3492500" y="1979613"/>
            <a:ext cx="2520950" cy="0"/>
          </a:xfrm>
          <a:prstGeom prst="line">
            <a:avLst/>
          </a:prstGeom>
          <a:noFill/>
          <a:ln w="76200">
            <a:solidFill>
              <a:srgbClr val="99FF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7" name="Rectangle 27"/>
          <p:cNvSpPr>
            <a:spLocks noChangeArrowheads="1"/>
          </p:cNvSpPr>
          <p:nvPr/>
        </p:nvSpPr>
        <p:spPr bwMode="auto">
          <a:xfrm>
            <a:off x="2022475" y="37465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Angles</a:t>
            </a:r>
          </a:p>
        </p:txBody>
      </p:sp>
      <p:sp>
        <p:nvSpPr>
          <p:cNvPr id="47122" name="Text Box 28"/>
          <p:cNvSpPr txBox="1">
            <a:spLocks noChangeArrowheads="1"/>
          </p:cNvSpPr>
          <p:nvPr/>
        </p:nvSpPr>
        <p:spPr bwMode="auto">
          <a:xfrm>
            <a:off x="3384550" y="1341438"/>
            <a:ext cx="2605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Alternate Angles</a:t>
            </a:r>
          </a:p>
        </p:txBody>
      </p:sp>
      <p:sp>
        <p:nvSpPr>
          <p:cNvPr id="47123" name="Text Box 29"/>
          <p:cNvSpPr txBox="1">
            <a:spLocks noChangeArrowheads="1"/>
          </p:cNvSpPr>
          <p:nvPr/>
        </p:nvSpPr>
        <p:spPr bwMode="auto">
          <a:xfrm>
            <a:off x="5241925" y="3081338"/>
            <a:ext cx="33083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3600">
                <a:solidFill>
                  <a:srgbClr val="FFFF00"/>
                </a:solidFill>
                <a:latin typeface="Comic Sans MS" pitchFamily="66" charset="0"/>
              </a:rPr>
              <a:t>Find the value </a:t>
            </a:r>
          </a:p>
          <a:p>
            <a:pPr algn="ctr" eaLnBrk="1" hangingPunct="1"/>
            <a:r>
              <a:rPr lang="en-GB" sz="3600">
                <a:solidFill>
                  <a:srgbClr val="FFFF00"/>
                </a:solidFill>
                <a:latin typeface="Comic Sans MS" pitchFamily="66" charset="0"/>
              </a:rPr>
              <a:t>a, b and c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409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409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7" grpId="0"/>
      <p:bldP spid="40972" grpId="0"/>
      <p:bldP spid="40973" grpId="0"/>
      <p:bldP spid="40974" grpId="0"/>
      <p:bldP spid="40975" grpId="0"/>
      <p:bldP spid="40976" grpId="0"/>
      <p:bldP spid="40982" grpId="0" animBg="1"/>
      <p:bldP spid="40982" grpId="1" animBg="1"/>
      <p:bldP spid="40983" grpId="0" animBg="1"/>
      <p:bldP spid="4098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Learning Intention</a:t>
            </a:r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Success Criteria</a:t>
            </a:r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5029200" y="3025775"/>
            <a:ext cx="38338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To be able to name an angle.</a:t>
            </a:r>
            <a:endParaRPr lang="en-GB" sz="3600">
              <a:solidFill>
                <a:srgbClr val="FFFF00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13317" name="Line 6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5" name="Rectangle 7"/>
          <p:cNvSpPr>
            <a:spLocks noChangeArrowheads="1"/>
          </p:cNvSpPr>
          <p:nvPr/>
        </p:nvSpPr>
        <p:spPr bwMode="auto">
          <a:xfrm>
            <a:off x="977900" y="3044825"/>
            <a:ext cx="38862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>
                <a:solidFill>
                  <a:srgbClr val="FFFF00"/>
                </a:solidFill>
                <a:latin typeface="Comic Sans MS" pitchFamily="66" charset="0"/>
                <a:cs typeface="Arial" pitchFamily="34" charset="0"/>
              </a:rPr>
              <a:t>To explain how we name angles by THREE capital letters with the angle sign. The middle letter being where the angle is.</a:t>
            </a:r>
          </a:p>
        </p:txBody>
      </p:sp>
      <p:sp>
        <p:nvSpPr>
          <p:cNvPr id="63496" name="Rectangle 8"/>
          <p:cNvSpPr>
            <a:spLocks noChangeArrowheads="1"/>
          </p:cNvSpPr>
          <p:nvPr/>
        </p:nvSpPr>
        <p:spPr bwMode="auto">
          <a:xfrm>
            <a:off x="5508625" y="3838575"/>
            <a:ext cx="3360738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Understand the difference between the type of angle and the name of an angle.</a:t>
            </a:r>
          </a:p>
        </p:txBody>
      </p:sp>
      <p:sp>
        <p:nvSpPr>
          <p:cNvPr id="63499" name="Rectangle 11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Naming Angles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/>
      <p:bldP spid="63495" grpId="0"/>
      <p:bldP spid="6349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FFFF00"/>
                </a:solidFill>
                <a:latin typeface="Comic Sans MS" pitchFamily="66" charset="0"/>
              </a:rPr>
              <a:t>Naming Angles</a:t>
            </a:r>
          </a:p>
        </p:txBody>
      </p:sp>
      <p:sp>
        <p:nvSpPr>
          <p:cNvPr id="14339" name="Freeform 4"/>
          <p:cNvSpPr>
            <a:spLocks/>
          </p:cNvSpPr>
          <p:nvPr/>
        </p:nvSpPr>
        <p:spPr bwMode="auto">
          <a:xfrm>
            <a:off x="1293813" y="2160588"/>
            <a:ext cx="1655762" cy="1223962"/>
          </a:xfrm>
          <a:custGeom>
            <a:avLst/>
            <a:gdLst>
              <a:gd name="T0" fmla="*/ 2147483647 w 1488"/>
              <a:gd name="T1" fmla="*/ 2147483647 h 1056"/>
              <a:gd name="T2" fmla="*/ 0 w 1488"/>
              <a:gd name="T3" fmla="*/ 2147483647 h 1056"/>
              <a:gd name="T4" fmla="*/ 2147483647 w 1488"/>
              <a:gd name="T5" fmla="*/ 0 h 1056"/>
              <a:gd name="T6" fmla="*/ 0 60000 65536"/>
              <a:gd name="T7" fmla="*/ 0 60000 65536"/>
              <a:gd name="T8" fmla="*/ 0 60000 65536"/>
              <a:gd name="T9" fmla="*/ 0 w 1488"/>
              <a:gd name="T10" fmla="*/ 0 h 1056"/>
              <a:gd name="T11" fmla="*/ 1488 w 1488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88" h="1056">
                <a:moveTo>
                  <a:pt x="1488" y="1056"/>
                </a:moveTo>
                <a:lnTo>
                  <a:pt x="0" y="1056"/>
                </a:lnTo>
                <a:lnTo>
                  <a:pt x="864" y="0"/>
                </a:lnTo>
              </a:path>
            </a:pathLst>
          </a:custGeom>
          <a:noFill/>
          <a:ln w="285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0" name="Freeform 5"/>
          <p:cNvSpPr>
            <a:spLocks/>
          </p:cNvSpPr>
          <p:nvPr/>
        </p:nvSpPr>
        <p:spPr bwMode="auto">
          <a:xfrm>
            <a:off x="6588125" y="1870075"/>
            <a:ext cx="2232025" cy="1325563"/>
          </a:xfrm>
          <a:custGeom>
            <a:avLst/>
            <a:gdLst>
              <a:gd name="T0" fmla="*/ 0 w 2976"/>
              <a:gd name="T1" fmla="*/ 2147483647 h 1152"/>
              <a:gd name="T2" fmla="*/ 2147483647 w 2976"/>
              <a:gd name="T3" fmla="*/ 2147483647 h 1152"/>
              <a:gd name="T4" fmla="*/ 2147483647 w 2976"/>
              <a:gd name="T5" fmla="*/ 0 h 1152"/>
              <a:gd name="T6" fmla="*/ 0 60000 65536"/>
              <a:gd name="T7" fmla="*/ 0 60000 65536"/>
              <a:gd name="T8" fmla="*/ 0 60000 65536"/>
              <a:gd name="T9" fmla="*/ 0 w 2976"/>
              <a:gd name="T10" fmla="*/ 0 h 1152"/>
              <a:gd name="T11" fmla="*/ 2976 w 2976"/>
              <a:gd name="T12" fmla="*/ 1152 h 11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76" h="1152">
                <a:moveTo>
                  <a:pt x="0" y="1152"/>
                </a:moveTo>
                <a:lnTo>
                  <a:pt x="1860" y="1152"/>
                </a:lnTo>
                <a:lnTo>
                  <a:pt x="2976" y="0"/>
                </a:lnTo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Oval 18"/>
          <p:cNvSpPr>
            <a:spLocks noChangeArrowheads="1"/>
          </p:cNvSpPr>
          <p:nvPr/>
        </p:nvSpPr>
        <p:spPr bwMode="auto">
          <a:xfrm>
            <a:off x="7864475" y="3024188"/>
            <a:ext cx="76200" cy="762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4342" name="Text Box 25"/>
          <p:cNvSpPr txBox="1">
            <a:spLocks noChangeArrowheads="1"/>
          </p:cNvSpPr>
          <p:nvPr/>
        </p:nvSpPr>
        <p:spPr bwMode="auto">
          <a:xfrm>
            <a:off x="2060575" y="1722438"/>
            <a:ext cx="40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A</a:t>
            </a:r>
          </a:p>
        </p:txBody>
      </p:sp>
      <p:sp>
        <p:nvSpPr>
          <p:cNvPr id="14343" name="Text Box 26"/>
          <p:cNvSpPr txBox="1">
            <a:spLocks noChangeArrowheads="1"/>
          </p:cNvSpPr>
          <p:nvPr/>
        </p:nvSpPr>
        <p:spPr bwMode="auto">
          <a:xfrm>
            <a:off x="962025" y="3109913"/>
            <a:ext cx="376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B</a:t>
            </a:r>
          </a:p>
        </p:txBody>
      </p:sp>
      <p:sp>
        <p:nvSpPr>
          <p:cNvPr id="14344" name="Text Box 27"/>
          <p:cNvSpPr txBox="1">
            <a:spLocks noChangeArrowheads="1"/>
          </p:cNvSpPr>
          <p:nvPr/>
        </p:nvSpPr>
        <p:spPr bwMode="auto">
          <a:xfrm>
            <a:off x="2892425" y="3173413"/>
            <a:ext cx="368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C</a:t>
            </a:r>
          </a:p>
        </p:txBody>
      </p:sp>
      <p:sp>
        <p:nvSpPr>
          <p:cNvPr id="60444" name="Text Box 28"/>
          <p:cNvSpPr txBox="1">
            <a:spLocks noChangeArrowheads="1"/>
          </p:cNvSpPr>
          <p:nvPr/>
        </p:nvSpPr>
        <p:spPr bwMode="auto">
          <a:xfrm>
            <a:off x="1155700" y="3675063"/>
            <a:ext cx="330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 u="sng">
                <a:solidFill>
                  <a:srgbClr val="FFFF00"/>
                </a:solidFill>
                <a:latin typeface="Comic Sans MS" pitchFamily="66" charset="0"/>
              </a:rPr>
              <a:t>Type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 of angle is acute</a:t>
            </a:r>
          </a:p>
        </p:txBody>
      </p:sp>
      <p:sp>
        <p:nvSpPr>
          <p:cNvPr id="60445" name="Text Box 29"/>
          <p:cNvSpPr txBox="1">
            <a:spLocks noChangeArrowheads="1"/>
          </p:cNvSpPr>
          <p:nvPr/>
        </p:nvSpPr>
        <p:spPr bwMode="auto">
          <a:xfrm>
            <a:off x="1241425" y="4318000"/>
            <a:ext cx="3557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 u="sng">
                <a:solidFill>
                  <a:srgbClr val="FFFF00"/>
                </a:solidFill>
                <a:latin typeface="Comic Sans MS" pitchFamily="66" charset="0"/>
              </a:rPr>
              <a:t>Name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 of angle is 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  <a:cs typeface="Lucida Sans Unicode" pitchFamily="34" charset="0"/>
              </a:rPr>
              <a:t>∠ ABC</a:t>
            </a:r>
          </a:p>
        </p:txBody>
      </p:sp>
      <p:sp>
        <p:nvSpPr>
          <p:cNvPr id="14347" name="Oval 30"/>
          <p:cNvSpPr>
            <a:spLocks noChangeArrowheads="1"/>
          </p:cNvSpPr>
          <p:nvPr/>
        </p:nvSpPr>
        <p:spPr bwMode="auto">
          <a:xfrm>
            <a:off x="1612900" y="3192463"/>
            <a:ext cx="76200" cy="762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60447" name="Text Box 31"/>
          <p:cNvSpPr txBox="1">
            <a:spLocks noChangeArrowheads="1"/>
          </p:cNvSpPr>
          <p:nvPr/>
        </p:nvSpPr>
        <p:spPr bwMode="auto">
          <a:xfrm>
            <a:off x="5500688" y="3675063"/>
            <a:ext cx="3478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 u="sng">
                <a:solidFill>
                  <a:srgbClr val="FFFF00"/>
                </a:solidFill>
                <a:latin typeface="Comic Sans MS" pitchFamily="66" charset="0"/>
              </a:rPr>
              <a:t>Type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 of angle is obtuse</a:t>
            </a:r>
          </a:p>
        </p:txBody>
      </p:sp>
      <p:sp>
        <p:nvSpPr>
          <p:cNvPr id="60448" name="Text Box 32"/>
          <p:cNvSpPr txBox="1">
            <a:spLocks noChangeArrowheads="1"/>
          </p:cNvSpPr>
          <p:nvPr/>
        </p:nvSpPr>
        <p:spPr bwMode="auto">
          <a:xfrm>
            <a:off x="5500688" y="4318000"/>
            <a:ext cx="3584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 u="sng">
                <a:solidFill>
                  <a:srgbClr val="FFFF00"/>
                </a:solidFill>
                <a:latin typeface="Comic Sans MS" pitchFamily="66" charset="0"/>
              </a:rPr>
              <a:t>Name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 of angle is 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  <a:cs typeface="Lucida Sans Unicode" pitchFamily="34" charset="0"/>
              </a:rPr>
              <a:t>∠ ZYX</a:t>
            </a:r>
          </a:p>
        </p:txBody>
      </p:sp>
      <p:sp>
        <p:nvSpPr>
          <p:cNvPr id="14350" name="Text Box 33"/>
          <p:cNvSpPr txBox="1">
            <a:spLocks noChangeArrowheads="1"/>
          </p:cNvSpPr>
          <p:nvPr/>
        </p:nvSpPr>
        <p:spPr bwMode="auto">
          <a:xfrm>
            <a:off x="8739188" y="1770063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X</a:t>
            </a:r>
          </a:p>
        </p:txBody>
      </p:sp>
      <p:sp>
        <p:nvSpPr>
          <p:cNvPr id="14351" name="Text Box 34"/>
          <p:cNvSpPr txBox="1">
            <a:spLocks noChangeArrowheads="1"/>
          </p:cNvSpPr>
          <p:nvPr/>
        </p:nvSpPr>
        <p:spPr bwMode="auto">
          <a:xfrm>
            <a:off x="7972425" y="3071813"/>
            <a:ext cx="377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Y</a:t>
            </a:r>
          </a:p>
        </p:txBody>
      </p:sp>
      <p:sp>
        <p:nvSpPr>
          <p:cNvPr id="14352" name="Text Box 35"/>
          <p:cNvSpPr txBox="1">
            <a:spLocks noChangeArrowheads="1"/>
          </p:cNvSpPr>
          <p:nvPr/>
        </p:nvSpPr>
        <p:spPr bwMode="auto">
          <a:xfrm>
            <a:off x="6311900" y="3163888"/>
            <a:ext cx="395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Z</a:t>
            </a:r>
          </a:p>
        </p:txBody>
      </p:sp>
      <p:sp>
        <p:nvSpPr>
          <p:cNvPr id="60452" name="Text Box 36"/>
          <p:cNvSpPr txBox="1">
            <a:spLocks noChangeArrowheads="1"/>
          </p:cNvSpPr>
          <p:nvPr/>
        </p:nvSpPr>
        <p:spPr bwMode="auto">
          <a:xfrm>
            <a:off x="993775" y="4884738"/>
            <a:ext cx="8128000" cy="495300"/>
          </a:xfrm>
          <a:prstGeom prst="rect">
            <a:avLst/>
          </a:prstGeom>
          <a:solidFill>
            <a:srgbClr val="4D4D4D"/>
          </a:solidFill>
          <a:ln w="38100" algn="ctr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MIDDLE LETTER IS ALWAYS WHERE THE ANGLE IS</a:t>
            </a:r>
          </a:p>
        </p:txBody>
      </p:sp>
      <p:sp>
        <p:nvSpPr>
          <p:cNvPr id="60453" name="Text Box 37"/>
          <p:cNvSpPr txBox="1">
            <a:spLocks noChangeArrowheads="1"/>
          </p:cNvSpPr>
          <p:nvPr/>
        </p:nvSpPr>
        <p:spPr bwMode="auto">
          <a:xfrm>
            <a:off x="2700338" y="5557838"/>
            <a:ext cx="4713287" cy="495300"/>
          </a:xfrm>
          <a:prstGeom prst="rect">
            <a:avLst/>
          </a:prstGeom>
          <a:solidFill>
            <a:srgbClr val="4D4D4D"/>
          </a:solidFill>
          <a:ln w="38100" algn="ctr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ALWAYS 3 CAPITAL LETTERS</a:t>
            </a:r>
          </a:p>
        </p:txBody>
      </p:sp>
      <p:sp>
        <p:nvSpPr>
          <p:cNvPr id="60454" name="Line 38"/>
          <p:cNvSpPr>
            <a:spLocks noChangeShapeType="1"/>
          </p:cNvSpPr>
          <p:nvPr/>
        </p:nvSpPr>
        <p:spPr bwMode="auto">
          <a:xfrm>
            <a:off x="4346575" y="4010025"/>
            <a:ext cx="0" cy="3619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5" name="Line 39"/>
          <p:cNvSpPr>
            <a:spLocks noChangeShapeType="1"/>
          </p:cNvSpPr>
          <p:nvPr/>
        </p:nvSpPr>
        <p:spPr bwMode="auto">
          <a:xfrm>
            <a:off x="8624888" y="4010025"/>
            <a:ext cx="0" cy="3619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04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04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04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04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04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04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604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604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604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604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604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604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604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604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604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60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60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604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604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604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44" grpId="0"/>
      <p:bldP spid="60445" grpId="0"/>
      <p:bldP spid="60447" grpId="0"/>
      <p:bldP spid="60448" grpId="0"/>
      <p:bldP spid="60452" grpId="0" animBg="1"/>
      <p:bldP spid="60453" grpId="0" animBg="1"/>
      <p:bldP spid="60454" grpId="0" animBg="1"/>
      <p:bldP spid="6045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Learning Intention</a:t>
            </a: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Success Criteria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5029200" y="3025775"/>
            <a:ext cx="38338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To know 360</a:t>
            </a:r>
            <a:r>
              <a:rPr lang="en-GB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o</a:t>
            </a: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in a circle.</a:t>
            </a:r>
            <a:endParaRPr lang="en-GB" sz="3600">
              <a:solidFill>
                <a:srgbClr val="FFFF00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15365" name="Line 6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5" name="Rectangle 7"/>
          <p:cNvSpPr>
            <a:spLocks noChangeArrowheads="1"/>
          </p:cNvSpPr>
          <p:nvPr/>
        </p:nvSpPr>
        <p:spPr bwMode="auto">
          <a:xfrm>
            <a:off x="977900" y="3044825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>
                <a:solidFill>
                  <a:srgbClr val="FFFF00"/>
                </a:solidFill>
                <a:latin typeface="Comic Sans MS" pitchFamily="66" charset="0"/>
                <a:cs typeface="Arial" pitchFamily="34" charset="0"/>
              </a:rPr>
              <a:t>To calculate missing angle give all other angles.</a:t>
            </a:r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5508625" y="3629025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Find missing angle given all other angles.</a:t>
            </a:r>
          </a:p>
        </p:txBody>
      </p:sp>
      <p:sp>
        <p:nvSpPr>
          <p:cNvPr id="53259" name="Rectangle 11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Find Missing Angles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3" grpId="0"/>
      <p:bldP spid="53255" grpId="0"/>
      <p:bldP spid="532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5900738" y="4233863"/>
            <a:ext cx="1296987" cy="1152525"/>
            <a:chOff x="975" y="1389"/>
            <a:chExt cx="817" cy="726"/>
          </a:xfrm>
        </p:grpSpPr>
        <p:sp>
          <p:nvSpPr>
            <p:cNvPr id="16412" name="Oval 3"/>
            <p:cNvSpPr>
              <a:spLocks noChangeArrowheads="1"/>
            </p:cNvSpPr>
            <p:nvPr/>
          </p:nvSpPr>
          <p:spPr bwMode="auto">
            <a:xfrm>
              <a:off x="1324" y="1766"/>
              <a:ext cx="136" cy="13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16413" name="Group 4"/>
            <p:cNvGrpSpPr>
              <a:grpSpLocks/>
            </p:cNvGrpSpPr>
            <p:nvPr/>
          </p:nvGrpSpPr>
          <p:grpSpPr bwMode="auto">
            <a:xfrm>
              <a:off x="975" y="1389"/>
              <a:ext cx="817" cy="726"/>
              <a:chOff x="657" y="1389"/>
              <a:chExt cx="817" cy="726"/>
            </a:xfrm>
          </p:grpSpPr>
          <p:sp>
            <p:nvSpPr>
              <p:cNvPr id="16414" name="Line 5"/>
              <p:cNvSpPr>
                <a:spLocks noChangeShapeType="1"/>
              </p:cNvSpPr>
              <p:nvPr/>
            </p:nvSpPr>
            <p:spPr bwMode="auto">
              <a:xfrm>
                <a:off x="1066" y="1389"/>
                <a:ext cx="0" cy="453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5" name="Line 6"/>
              <p:cNvSpPr>
                <a:spLocks noChangeShapeType="1"/>
              </p:cNvSpPr>
              <p:nvPr/>
            </p:nvSpPr>
            <p:spPr bwMode="auto">
              <a:xfrm flipH="1">
                <a:off x="703" y="1842"/>
                <a:ext cx="363" cy="273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6" name="Line 7"/>
              <p:cNvSpPr>
                <a:spLocks noChangeShapeType="1"/>
              </p:cNvSpPr>
              <p:nvPr/>
            </p:nvSpPr>
            <p:spPr bwMode="auto">
              <a:xfrm>
                <a:off x="1066" y="1842"/>
                <a:ext cx="408" cy="46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7" name="Text Box 8"/>
              <p:cNvSpPr txBox="1">
                <a:spLocks noChangeArrowheads="1"/>
              </p:cNvSpPr>
              <p:nvPr/>
            </p:nvSpPr>
            <p:spPr bwMode="auto">
              <a:xfrm>
                <a:off x="657" y="1661"/>
                <a:ext cx="44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r>
                  <a:rPr lang="en-GB" sz="2000">
                    <a:latin typeface="Comic Sans MS" pitchFamily="66" charset="0"/>
                  </a:rPr>
                  <a:t>120</a:t>
                </a:r>
                <a:r>
                  <a:rPr lang="en-GB" sz="2000" baseline="60000">
                    <a:latin typeface="Comic Sans MS" pitchFamily="66" charset="0"/>
                  </a:rPr>
                  <a:t>o</a:t>
                </a:r>
                <a:endParaRPr lang="en-GB" sz="2000">
                  <a:latin typeface="Comic Sans MS" pitchFamily="66" charset="0"/>
                </a:endParaRPr>
              </a:p>
            </p:txBody>
          </p:sp>
          <p:sp>
            <p:nvSpPr>
              <p:cNvPr id="16418" name="Text Box 9"/>
              <p:cNvSpPr txBox="1">
                <a:spLocks noChangeArrowheads="1"/>
              </p:cNvSpPr>
              <p:nvPr/>
            </p:nvSpPr>
            <p:spPr bwMode="auto">
              <a:xfrm>
                <a:off x="1066" y="1616"/>
                <a:ext cx="37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r>
                  <a:rPr lang="en-GB" sz="2000">
                    <a:latin typeface="Comic Sans MS" pitchFamily="66" charset="0"/>
                  </a:rPr>
                  <a:t>95</a:t>
                </a:r>
                <a:r>
                  <a:rPr lang="en-GB" sz="2000" baseline="60000">
                    <a:latin typeface="Comic Sans MS" pitchFamily="66" charset="0"/>
                  </a:rPr>
                  <a:t>o</a:t>
                </a:r>
                <a:endParaRPr lang="en-GB" sz="2000">
                  <a:latin typeface="Comic Sans MS" pitchFamily="66" charset="0"/>
                </a:endParaRPr>
              </a:p>
            </p:txBody>
          </p:sp>
        </p:grpSp>
      </p:grpSp>
      <p:sp>
        <p:nvSpPr>
          <p:cNvPr id="16387" name="Rectangle 11"/>
          <p:cNvSpPr>
            <a:spLocks noGrp="1" noChangeArrowheads="1"/>
          </p:cNvSpPr>
          <p:nvPr>
            <p:ph type="title"/>
          </p:nvPr>
        </p:nvSpPr>
        <p:spPr>
          <a:xfrm>
            <a:off x="1809750" y="392113"/>
            <a:ext cx="5062538" cy="1066800"/>
          </a:xfrm>
        </p:spPr>
        <p:txBody>
          <a:bodyPr lIns="95788" tIns="47893" rIns="95788" bIns="47893" anchorCtr="1"/>
          <a:lstStyle/>
          <a:p>
            <a:r>
              <a:rPr lang="en-GB" sz="4000" smtClean="0">
                <a:solidFill>
                  <a:srgbClr val="FFFF00"/>
                </a:solidFill>
                <a:latin typeface="Comic Sans MS" pitchFamily="66" charset="0"/>
              </a:rPr>
              <a:t>Find Missing Angle</a:t>
            </a:r>
          </a:p>
        </p:txBody>
      </p:sp>
      <p:sp>
        <p:nvSpPr>
          <p:cNvPr id="54286" name="Text Box 14"/>
          <p:cNvSpPr txBox="1">
            <a:spLocks noChangeArrowheads="1"/>
          </p:cNvSpPr>
          <p:nvPr/>
        </p:nvSpPr>
        <p:spPr bwMode="auto">
          <a:xfrm>
            <a:off x="5173663" y="5386388"/>
            <a:ext cx="27511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Angles round a point</a:t>
            </a:r>
          </a:p>
          <a:p>
            <a:pPr algn="ctr" eaLnBrk="1" hangingPunct="1"/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always add up to 360</a:t>
            </a:r>
            <a:r>
              <a:rPr lang="en-GB" sz="2000" baseline="60000">
                <a:solidFill>
                  <a:srgbClr val="FFFF00"/>
                </a:solidFill>
                <a:latin typeface="Comic Sans MS" pitchFamily="66" charset="0"/>
              </a:rPr>
              <a:t>o</a:t>
            </a:r>
          </a:p>
        </p:txBody>
      </p:sp>
      <p:grpSp>
        <p:nvGrpSpPr>
          <p:cNvPr id="16389" name="Group 15"/>
          <p:cNvGrpSpPr>
            <a:grpSpLocks/>
          </p:cNvGrpSpPr>
          <p:nvPr/>
        </p:nvGrpSpPr>
        <p:grpSpPr bwMode="auto">
          <a:xfrm>
            <a:off x="5076825" y="2087563"/>
            <a:ext cx="2232025" cy="792162"/>
            <a:chOff x="3198" y="1207"/>
            <a:chExt cx="1406" cy="499"/>
          </a:xfrm>
        </p:grpSpPr>
        <p:sp>
          <p:nvSpPr>
            <p:cNvPr id="16409" name="Line 16"/>
            <p:cNvSpPr>
              <a:spLocks noChangeShapeType="1"/>
            </p:cNvSpPr>
            <p:nvPr/>
          </p:nvSpPr>
          <p:spPr bwMode="auto">
            <a:xfrm>
              <a:off x="3198" y="1706"/>
              <a:ext cx="140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0" name="Line 17"/>
            <p:cNvSpPr>
              <a:spLocks noChangeShapeType="1"/>
            </p:cNvSpPr>
            <p:nvPr/>
          </p:nvSpPr>
          <p:spPr bwMode="auto">
            <a:xfrm flipV="1">
              <a:off x="3606" y="1207"/>
              <a:ext cx="499" cy="49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1" name="Text Box 18"/>
            <p:cNvSpPr txBox="1">
              <a:spLocks noChangeArrowheads="1"/>
            </p:cNvSpPr>
            <p:nvPr/>
          </p:nvSpPr>
          <p:spPr bwMode="auto">
            <a:xfrm>
              <a:off x="3787" y="1436"/>
              <a:ext cx="37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 sz="2000">
                  <a:latin typeface="Comic Sans MS" pitchFamily="66" charset="0"/>
                </a:rPr>
                <a:t>65</a:t>
              </a:r>
              <a:r>
                <a:rPr lang="en-GB" sz="2000" baseline="60000">
                  <a:latin typeface="Comic Sans MS" pitchFamily="66" charset="0"/>
                </a:rPr>
                <a:t>o</a:t>
              </a:r>
              <a:endParaRPr lang="en-GB" sz="2000">
                <a:latin typeface="Comic Sans MS" pitchFamily="66" charset="0"/>
              </a:endParaRPr>
            </a:p>
          </p:txBody>
        </p:sp>
      </p:grpSp>
      <p:sp>
        <p:nvSpPr>
          <p:cNvPr id="54291" name="Text Box 19"/>
          <p:cNvSpPr txBox="1">
            <a:spLocks noChangeArrowheads="1"/>
          </p:cNvSpPr>
          <p:nvPr/>
        </p:nvSpPr>
        <p:spPr bwMode="auto">
          <a:xfrm>
            <a:off x="4500563" y="2892425"/>
            <a:ext cx="3835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Two angles making a</a:t>
            </a:r>
          </a:p>
          <a:p>
            <a:pPr algn="ctr" eaLnBrk="1" hangingPunct="1"/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straight line add up to 180</a:t>
            </a:r>
            <a:r>
              <a:rPr lang="en-GB" sz="2000" baseline="60000">
                <a:solidFill>
                  <a:srgbClr val="FFFF00"/>
                </a:solidFill>
                <a:latin typeface="Comic Sans MS" pitchFamily="66" charset="0"/>
              </a:rPr>
              <a:t>o</a:t>
            </a:r>
          </a:p>
          <a:p>
            <a:pPr algn="ctr" eaLnBrk="1" hangingPunct="1"/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(Supplementary angles)</a:t>
            </a:r>
          </a:p>
        </p:txBody>
      </p:sp>
      <p:sp>
        <p:nvSpPr>
          <p:cNvPr id="16391" name="Line 20"/>
          <p:cNvSpPr>
            <a:spLocks noChangeShapeType="1"/>
          </p:cNvSpPr>
          <p:nvPr/>
        </p:nvSpPr>
        <p:spPr bwMode="auto">
          <a:xfrm rot="5400000" flipV="1">
            <a:off x="1984375" y="4287838"/>
            <a:ext cx="720725" cy="1368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93" name="Text Box 21"/>
          <p:cNvSpPr txBox="1">
            <a:spLocks noChangeArrowheads="1"/>
          </p:cNvSpPr>
          <p:nvPr/>
        </p:nvSpPr>
        <p:spPr bwMode="auto">
          <a:xfrm>
            <a:off x="1139825" y="5403850"/>
            <a:ext cx="34337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Angles opposite each other</a:t>
            </a:r>
          </a:p>
          <a:p>
            <a:pPr algn="ctr" eaLnBrk="1" hangingPunct="1"/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at a cross are equal.</a:t>
            </a:r>
          </a:p>
        </p:txBody>
      </p:sp>
      <p:grpSp>
        <p:nvGrpSpPr>
          <p:cNvPr id="16393" name="Group 22"/>
          <p:cNvGrpSpPr>
            <a:grpSpLocks/>
          </p:cNvGrpSpPr>
          <p:nvPr/>
        </p:nvGrpSpPr>
        <p:grpSpPr bwMode="auto">
          <a:xfrm>
            <a:off x="1516063" y="4540250"/>
            <a:ext cx="1598612" cy="863600"/>
            <a:chOff x="793" y="3022"/>
            <a:chExt cx="1007" cy="544"/>
          </a:xfrm>
        </p:grpSpPr>
        <p:grpSp>
          <p:nvGrpSpPr>
            <p:cNvPr id="16405" name="Group 23"/>
            <p:cNvGrpSpPr>
              <a:grpSpLocks/>
            </p:cNvGrpSpPr>
            <p:nvPr/>
          </p:nvGrpSpPr>
          <p:grpSpPr bwMode="auto">
            <a:xfrm>
              <a:off x="793" y="3022"/>
              <a:ext cx="998" cy="544"/>
              <a:chOff x="793" y="3022"/>
              <a:chExt cx="998" cy="544"/>
            </a:xfrm>
          </p:grpSpPr>
          <p:sp>
            <p:nvSpPr>
              <p:cNvPr id="16407" name="Line 24"/>
              <p:cNvSpPr>
                <a:spLocks noChangeShapeType="1"/>
              </p:cNvSpPr>
              <p:nvPr/>
            </p:nvSpPr>
            <p:spPr bwMode="auto">
              <a:xfrm flipV="1">
                <a:off x="793" y="3022"/>
                <a:ext cx="998" cy="544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8" name="Text Box 25"/>
              <p:cNvSpPr txBox="1">
                <a:spLocks noChangeArrowheads="1"/>
              </p:cNvSpPr>
              <p:nvPr/>
            </p:nvSpPr>
            <p:spPr bwMode="auto">
              <a:xfrm>
                <a:off x="793" y="3203"/>
                <a:ext cx="37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r>
                  <a:rPr lang="en-GB" sz="2000">
                    <a:latin typeface="Comic Sans MS" pitchFamily="66" charset="0"/>
                  </a:rPr>
                  <a:t>34</a:t>
                </a:r>
                <a:r>
                  <a:rPr lang="en-GB" sz="2000" baseline="60000">
                    <a:latin typeface="Comic Sans MS" pitchFamily="66" charset="0"/>
                  </a:rPr>
                  <a:t>o</a:t>
                </a:r>
                <a:endParaRPr lang="en-GB" sz="2000">
                  <a:latin typeface="Comic Sans MS" pitchFamily="66" charset="0"/>
                </a:endParaRPr>
              </a:p>
            </p:txBody>
          </p:sp>
        </p:grpSp>
        <p:sp>
          <p:nvSpPr>
            <p:cNvPr id="16406" name="Text Box 26"/>
            <p:cNvSpPr txBox="1">
              <a:spLocks noChangeArrowheads="1"/>
            </p:cNvSpPr>
            <p:nvPr/>
          </p:nvSpPr>
          <p:spPr bwMode="auto">
            <a:xfrm>
              <a:off x="1429" y="3158"/>
              <a:ext cx="37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 sz="2000">
                  <a:latin typeface="Comic Sans MS" pitchFamily="66" charset="0"/>
                </a:rPr>
                <a:t>34</a:t>
              </a:r>
              <a:r>
                <a:rPr lang="en-GB" sz="2000" baseline="60000">
                  <a:latin typeface="Comic Sans MS" pitchFamily="66" charset="0"/>
                </a:rPr>
                <a:t>o</a:t>
              </a:r>
              <a:endParaRPr lang="en-GB" sz="2000">
                <a:latin typeface="Comic Sans MS" pitchFamily="66" charset="0"/>
              </a:endParaRPr>
            </a:p>
          </p:txBody>
        </p:sp>
      </p:grpSp>
      <p:sp>
        <p:nvSpPr>
          <p:cNvPr id="54304" name="Text Box 32"/>
          <p:cNvSpPr txBox="1">
            <a:spLocks noChangeArrowheads="1"/>
          </p:cNvSpPr>
          <p:nvPr/>
        </p:nvSpPr>
        <p:spPr bwMode="auto">
          <a:xfrm>
            <a:off x="5178425" y="2233613"/>
            <a:ext cx="749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115</a:t>
            </a:r>
            <a:r>
              <a:rPr lang="en-GB" sz="2400" baseline="30000">
                <a:latin typeface="Comic Sans MS" pitchFamily="66" charset="0"/>
              </a:rPr>
              <a:t>o</a:t>
            </a:r>
            <a:endParaRPr lang="en-GB" sz="2400">
              <a:latin typeface="Comic Sans MS" pitchFamily="66" charset="0"/>
            </a:endParaRPr>
          </a:p>
        </p:txBody>
      </p:sp>
      <p:sp>
        <p:nvSpPr>
          <p:cNvPr id="54306" name="Text Box 34"/>
          <p:cNvSpPr txBox="1">
            <a:spLocks noChangeArrowheads="1"/>
          </p:cNvSpPr>
          <p:nvPr/>
        </p:nvSpPr>
        <p:spPr bwMode="auto">
          <a:xfrm>
            <a:off x="1951038" y="4343400"/>
            <a:ext cx="798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146</a:t>
            </a:r>
            <a:r>
              <a:rPr lang="en-GB" sz="2400" baseline="30000">
                <a:latin typeface="Comic Sans MS" pitchFamily="66" charset="0"/>
              </a:rPr>
              <a:t>o</a:t>
            </a:r>
            <a:endParaRPr lang="en-GB" sz="2400">
              <a:latin typeface="Comic Sans MS" pitchFamily="66" charset="0"/>
            </a:endParaRPr>
          </a:p>
        </p:txBody>
      </p:sp>
      <p:sp>
        <p:nvSpPr>
          <p:cNvPr id="54307" name="Text Box 35"/>
          <p:cNvSpPr txBox="1">
            <a:spLocks noChangeArrowheads="1"/>
          </p:cNvSpPr>
          <p:nvPr/>
        </p:nvSpPr>
        <p:spPr bwMode="auto">
          <a:xfrm>
            <a:off x="1930400" y="5054600"/>
            <a:ext cx="798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146</a:t>
            </a:r>
            <a:r>
              <a:rPr lang="en-GB" sz="2400" baseline="30000">
                <a:latin typeface="Comic Sans MS" pitchFamily="66" charset="0"/>
              </a:rPr>
              <a:t>o</a:t>
            </a:r>
            <a:endParaRPr lang="en-GB" sz="2400">
              <a:latin typeface="Comic Sans MS" pitchFamily="66" charset="0"/>
            </a:endParaRPr>
          </a:p>
        </p:txBody>
      </p:sp>
      <p:sp>
        <p:nvSpPr>
          <p:cNvPr id="54308" name="Text Box 36"/>
          <p:cNvSpPr txBox="1">
            <a:spLocks noChangeArrowheads="1"/>
          </p:cNvSpPr>
          <p:nvPr/>
        </p:nvSpPr>
        <p:spPr bwMode="auto">
          <a:xfrm>
            <a:off x="6262688" y="5008563"/>
            <a:ext cx="798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145</a:t>
            </a:r>
            <a:r>
              <a:rPr lang="en-GB" sz="2400" baseline="30000">
                <a:latin typeface="Comic Sans MS" pitchFamily="66" charset="0"/>
              </a:rPr>
              <a:t>o</a:t>
            </a:r>
            <a:endParaRPr lang="en-GB" sz="2400">
              <a:latin typeface="Comic Sans MS" pitchFamily="66" charset="0"/>
            </a:endParaRPr>
          </a:p>
        </p:txBody>
      </p:sp>
      <p:grpSp>
        <p:nvGrpSpPr>
          <p:cNvPr id="16398" name="Group 38"/>
          <p:cNvGrpSpPr>
            <a:grpSpLocks/>
          </p:cNvGrpSpPr>
          <p:nvPr/>
        </p:nvGrpSpPr>
        <p:grpSpPr bwMode="auto">
          <a:xfrm>
            <a:off x="1492250" y="2046288"/>
            <a:ext cx="2232025" cy="833437"/>
            <a:chOff x="3198" y="1207"/>
            <a:chExt cx="1406" cy="525"/>
          </a:xfrm>
        </p:grpSpPr>
        <p:sp>
          <p:nvSpPr>
            <p:cNvPr id="16402" name="Line 39"/>
            <p:cNvSpPr>
              <a:spLocks noChangeShapeType="1"/>
            </p:cNvSpPr>
            <p:nvPr/>
          </p:nvSpPr>
          <p:spPr bwMode="auto">
            <a:xfrm>
              <a:off x="3198" y="1706"/>
              <a:ext cx="140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3" name="Line 40"/>
            <p:cNvSpPr>
              <a:spLocks noChangeShapeType="1"/>
            </p:cNvSpPr>
            <p:nvPr/>
          </p:nvSpPr>
          <p:spPr bwMode="auto">
            <a:xfrm flipV="1">
              <a:off x="3606" y="1207"/>
              <a:ext cx="499" cy="49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4" name="Text Box 41"/>
            <p:cNvSpPr txBox="1">
              <a:spLocks noChangeArrowheads="1"/>
            </p:cNvSpPr>
            <p:nvPr/>
          </p:nvSpPr>
          <p:spPr bwMode="auto">
            <a:xfrm>
              <a:off x="3787" y="1480"/>
              <a:ext cx="37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 sz="2000">
                  <a:latin typeface="Comic Sans MS" pitchFamily="66" charset="0"/>
                </a:rPr>
                <a:t>35</a:t>
              </a:r>
              <a:r>
                <a:rPr lang="en-GB" sz="2000" baseline="60000">
                  <a:latin typeface="Comic Sans MS" pitchFamily="66" charset="0"/>
                </a:rPr>
                <a:t>o</a:t>
              </a:r>
              <a:endParaRPr lang="en-GB" sz="2000">
                <a:latin typeface="Comic Sans MS" pitchFamily="66" charset="0"/>
              </a:endParaRPr>
            </a:p>
          </p:txBody>
        </p:sp>
      </p:grpSp>
      <p:sp>
        <p:nvSpPr>
          <p:cNvPr id="54314" name="Text Box 42"/>
          <p:cNvSpPr txBox="1">
            <a:spLocks noChangeArrowheads="1"/>
          </p:cNvSpPr>
          <p:nvPr/>
        </p:nvSpPr>
        <p:spPr bwMode="auto">
          <a:xfrm>
            <a:off x="925513" y="2892425"/>
            <a:ext cx="3835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Two angles making a</a:t>
            </a:r>
          </a:p>
          <a:p>
            <a:pPr algn="ctr" eaLnBrk="1" hangingPunct="1"/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right angle add up to 90</a:t>
            </a:r>
            <a:r>
              <a:rPr lang="en-GB" sz="2000" baseline="60000">
                <a:solidFill>
                  <a:srgbClr val="FFFF00"/>
                </a:solidFill>
                <a:latin typeface="Comic Sans MS" pitchFamily="66" charset="0"/>
              </a:rPr>
              <a:t>o</a:t>
            </a:r>
          </a:p>
          <a:p>
            <a:pPr algn="ctr" eaLnBrk="1" hangingPunct="1"/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(Complementary angles)</a:t>
            </a:r>
          </a:p>
        </p:txBody>
      </p:sp>
      <p:sp>
        <p:nvSpPr>
          <p:cNvPr id="54315" name="Text Box 43"/>
          <p:cNvSpPr txBox="1">
            <a:spLocks noChangeArrowheads="1"/>
          </p:cNvSpPr>
          <p:nvPr/>
        </p:nvSpPr>
        <p:spPr bwMode="auto">
          <a:xfrm>
            <a:off x="2155825" y="1992313"/>
            <a:ext cx="661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400">
                <a:latin typeface="Comic Sans MS" pitchFamily="66" charset="0"/>
              </a:rPr>
              <a:t>55</a:t>
            </a:r>
            <a:r>
              <a:rPr lang="en-GB" sz="2400" baseline="30000">
                <a:latin typeface="Comic Sans MS" pitchFamily="66" charset="0"/>
              </a:rPr>
              <a:t>o</a:t>
            </a:r>
            <a:endParaRPr lang="en-GB" sz="2400">
              <a:latin typeface="Comic Sans MS" pitchFamily="66" charset="0"/>
            </a:endParaRPr>
          </a:p>
        </p:txBody>
      </p:sp>
      <p:sp>
        <p:nvSpPr>
          <p:cNvPr id="16401" name="Line 44"/>
          <p:cNvSpPr>
            <a:spLocks noChangeShapeType="1"/>
          </p:cNvSpPr>
          <p:nvPr/>
        </p:nvSpPr>
        <p:spPr bwMode="auto">
          <a:xfrm flipV="1">
            <a:off x="2162175" y="1752600"/>
            <a:ext cx="0" cy="10763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43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43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43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43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43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43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43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43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43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42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42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42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4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4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4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543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543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543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542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542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543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543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543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542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542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6" grpId="0"/>
      <p:bldP spid="54291" grpId="0"/>
      <p:bldP spid="54293" grpId="0"/>
      <p:bldP spid="54304" grpId="0"/>
      <p:bldP spid="54306" grpId="0"/>
      <p:bldP spid="54307" grpId="0"/>
      <p:bldP spid="54308" grpId="0"/>
      <p:bldP spid="54314" grpId="0"/>
      <p:bldP spid="543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843713" cy="94932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4000" dirty="0" smtClean="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graphicFrame>
        <p:nvGraphicFramePr>
          <p:cNvPr id="17411" name="Object 4"/>
          <p:cNvGraphicFramePr>
            <a:graphicFrameLocks noChangeAspect="1"/>
          </p:cNvGraphicFramePr>
          <p:nvPr/>
        </p:nvGraphicFramePr>
        <p:xfrm>
          <a:off x="1228725" y="2387600"/>
          <a:ext cx="7415213" cy="334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name="Equation" r:id="rId3" imgW="6934200" imgH="3124200" progId="Equation.DSMT4">
                  <p:embed/>
                </p:oleObj>
              </mc:Choice>
              <mc:Fallback>
                <p:oleObj name="Equation" r:id="rId3" imgW="6934200" imgH="3124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725" y="2387600"/>
                        <a:ext cx="7415213" cy="334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412" name="Group 6"/>
          <p:cNvGrpSpPr>
            <a:grpSpLocks/>
          </p:cNvGrpSpPr>
          <p:nvPr/>
        </p:nvGrpSpPr>
        <p:grpSpPr bwMode="auto">
          <a:xfrm>
            <a:off x="5172075" y="3044825"/>
            <a:ext cx="2695575" cy="1022350"/>
            <a:chOff x="3426" y="1744"/>
            <a:chExt cx="1698" cy="644"/>
          </a:xfrm>
        </p:grpSpPr>
        <p:grpSp>
          <p:nvGrpSpPr>
            <p:cNvPr id="17413" name="Group 7"/>
            <p:cNvGrpSpPr>
              <a:grpSpLocks/>
            </p:cNvGrpSpPr>
            <p:nvPr/>
          </p:nvGrpSpPr>
          <p:grpSpPr bwMode="auto">
            <a:xfrm>
              <a:off x="3426" y="1744"/>
              <a:ext cx="1698" cy="644"/>
              <a:chOff x="3294" y="2068"/>
              <a:chExt cx="1698" cy="644"/>
            </a:xfrm>
          </p:grpSpPr>
          <p:sp>
            <p:nvSpPr>
              <p:cNvPr id="17415" name="Line 8"/>
              <p:cNvSpPr>
                <a:spLocks noChangeShapeType="1"/>
              </p:cNvSpPr>
              <p:nvPr/>
            </p:nvSpPr>
            <p:spPr bwMode="auto">
              <a:xfrm flipH="1">
                <a:off x="3294" y="2706"/>
                <a:ext cx="169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16" name="Text Box 9"/>
              <p:cNvSpPr txBox="1">
                <a:spLocks noChangeArrowheads="1"/>
              </p:cNvSpPr>
              <p:nvPr/>
            </p:nvSpPr>
            <p:spPr bwMode="auto">
              <a:xfrm>
                <a:off x="4392" y="2424"/>
                <a:ext cx="34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r>
                  <a:rPr lang="en-GB">
                    <a:latin typeface="Comic Sans MS" pitchFamily="66" charset="0"/>
                  </a:rPr>
                  <a:t>75</a:t>
                </a:r>
                <a:r>
                  <a:rPr lang="en-GB" baseline="60000">
                    <a:latin typeface="Comic Sans MS" pitchFamily="66" charset="0"/>
                  </a:rPr>
                  <a:t>o</a:t>
                </a:r>
                <a:endParaRPr lang="en-GB">
                  <a:latin typeface="Comic Sans MS" pitchFamily="66" charset="0"/>
                </a:endParaRPr>
              </a:p>
            </p:txBody>
          </p:sp>
          <p:sp>
            <p:nvSpPr>
              <p:cNvPr id="17417" name="Line 10"/>
              <p:cNvSpPr>
                <a:spLocks noChangeShapeType="1"/>
              </p:cNvSpPr>
              <p:nvPr/>
            </p:nvSpPr>
            <p:spPr bwMode="auto">
              <a:xfrm flipV="1">
                <a:off x="4242" y="2068"/>
                <a:ext cx="372" cy="6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414" name="Text Box 11"/>
            <p:cNvSpPr txBox="1">
              <a:spLocks noChangeArrowheads="1"/>
            </p:cNvSpPr>
            <p:nvPr/>
          </p:nvSpPr>
          <p:spPr bwMode="auto">
            <a:xfrm>
              <a:off x="4136" y="2126"/>
              <a:ext cx="25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latin typeface="Comic Sans MS" pitchFamily="66" charset="0"/>
                </a:rPr>
                <a:t>x</a:t>
              </a:r>
              <a:r>
                <a:rPr lang="en-GB" baseline="60000">
                  <a:latin typeface="Comic Sans MS" pitchFamily="66" charset="0"/>
                </a:rPr>
                <a:t>o</a:t>
              </a:r>
              <a:endParaRPr lang="en-GB"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2800" smtClean="0">
                <a:solidFill>
                  <a:srgbClr val="FFFF00"/>
                </a:solidFill>
                <a:latin typeface="Comic Sans MS" pitchFamily="66" charset="0"/>
              </a:rPr>
              <a:t>Sum of Angles in a Triangle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Learning Intention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Success Criteria</a:t>
            </a: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5029200" y="3025775"/>
            <a:ext cx="38338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To know all angles in a triangle add to 180</a:t>
            </a:r>
            <a:r>
              <a:rPr lang="en-GB" baseline="6000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o</a:t>
            </a: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.</a:t>
            </a:r>
            <a:endParaRPr lang="en-GB" sz="3600">
              <a:solidFill>
                <a:srgbClr val="FFFF00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18438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977900" y="3044825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>
                <a:solidFill>
                  <a:srgbClr val="FFFF00"/>
                </a:solidFill>
                <a:latin typeface="Comic Sans MS" pitchFamily="66" charset="0"/>
                <a:cs typeface="Arial" pitchFamily="34" charset="0"/>
              </a:rPr>
              <a:t>To show that all the angles </a:t>
            </a:r>
          </a:p>
          <a:p>
            <a:pPr marL="800100" lvl="1" indent="-342900"/>
            <a:r>
              <a:rPr lang="en-GB">
                <a:solidFill>
                  <a:srgbClr val="FFFF00"/>
                </a:solidFill>
                <a:latin typeface="Comic Sans MS" pitchFamily="66" charset="0"/>
                <a:cs typeface="Arial" pitchFamily="34" charset="0"/>
              </a:rPr>
              <a:t>	in a triangle sum to 180</a:t>
            </a:r>
            <a:r>
              <a:rPr lang="en-GB" baseline="60000">
                <a:solidFill>
                  <a:srgbClr val="FFFF00"/>
                </a:solidFill>
                <a:latin typeface="Comic Sans MS" pitchFamily="66" charset="0"/>
                <a:cs typeface="Arial" pitchFamily="34" charset="0"/>
              </a:rPr>
              <a:t>o</a:t>
            </a:r>
            <a:r>
              <a:rPr lang="en-GB">
                <a:solidFill>
                  <a:srgbClr val="FFFF00"/>
                </a:solidFill>
                <a:latin typeface="Comic Sans MS" pitchFamily="66" charset="0"/>
                <a:cs typeface="Arial" pitchFamily="34" charset="0"/>
              </a:rPr>
              <a:t>.</a:t>
            </a:r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5502275" y="3894138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Use knowledge to solve problems.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7" grpId="0"/>
      <p:bldP spid="46089" grpId="0"/>
      <p:bldP spid="46090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Hardcover">
    <a:dk1>
      <a:sysClr val="windowText" lastClr="000000"/>
    </a:dk1>
    <a:lt1>
      <a:sysClr val="window" lastClr="FFFFFF"/>
    </a:lt1>
    <a:dk2>
      <a:srgbClr val="895D1D"/>
    </a:dk2>
    <a:lt2>
      <a:srgbClr val="ECE9C6"/>
    </a:lt2>
    <a:accent1>
      <a:srgbClr val="873624"/>
    </a:accent1>
    <a:accent2>
      <a:srgbClr val="D6862D"/>
    </a:accent2>
    <a:accent3>
      <a:srgbClr val="D0BE40"/>
    </a:accent3>
    <a:accent4>
      <a:srgbClr val="877F6C"/>
    </a:accent4>
    <a:accent5>
      <a:srgbClr val="972109"/>
    </a:accent5>
    <a:accent6>
      <a:srgbClr val="AEB795"/>
    </a:accent6>
    <a:hlink>
      <a:srgbClr val="CC9900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588</TotalTime>
  <Words>764</Words>
  <Application>Microsoft Office PowerPoint</Application>
  <PresentationFormat>On-screen Show (4:3)</PresentationFormat>
  <Paragraphs>262</Paragraphs>
  <Slides>37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6" baseType="lpstr">
      <vt:lpstr>Tahoma</vt:lpstr>
      <vt:lpstr>Arial</vt:lpstr>
      <vt:lpstr>Book Antiqua</vt:lpstr>
      <vt:lpstr>Wingdings</vt:lpstr>
      <vt:lpstr>Comic Sans MS</vt:lpstr>
      <vt:lpstr>Lucida Sans Unicode</vt:lpstr>
      <vt:lpstr>Wingdings 2</vt:lpstr>
      <vt:lpstr>Hardcover</vt:lpstr>
      <vt:lpstr>MathType 5.0 Equation</vt:lpstr>
      <vt:lpstr>PowerPoint Presentation</vt:lpstr>
      <vt:lpstr>PowerPoint Presentation</vt:lpstr>
      <vt:lpstr>PowerPoint Presentation</vt:lpstr>
      <vt:lpstr>PowerPoint Presentation</vt:lpstr>
      <vt:lpstr>Naming Angles</vt:lpstr>
      <vt:lpstr>PowerPoint Presentation</vt:lpstr>
      <vt:lpstr>Find Missing Angle</vt:lpstr>
      <vt:lpstr>Starter Questions</vt:lpstr>
      <vt:lpstr>Sum of Angles in a Triangle</vt:lpstr>
      <vt:lpstr>PowerPoint Presentation</vt:lpstr>
      <vt:lpstr>PowerPoint Presentation</vt:lpstr>
      <vt:lpstr>Sum of Angles in a Triangle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Network: Build 12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Angles</dc:title>
  <dc:creator>ALogan</dc:creator>
  <cp:lastModifiedBy>Teacher E-Solutions</cp:lastModifiedBy>
  <cp:revision>52</cp:revision>
  <dcterms:created xsi:type="dcterms:W3CDTF">2003-09-05T13:19:44Z</dcterms:created>
  <dcterms:modified xsi:type="dcterms:W3CDTF">2019-01-18T17:01:25Z</dcterms:modified>
</cp:coreProperties>
</file>