
<file path=[Content_Types].xml><?xml version="1.0" encoding="utf-8"?>
<Types xmlns="http://schemas.openxmlformats.org/package/2006/content-types">
  <Default Extension="png" ContentType="image/png"/>
  <Default Extension="bin" ContentType="application/vnd.ms-office.activeX"/>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ctiveX/activeX1.xml" ContentType="application/vnd.ms-office.activeX+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8"/>
  </p:notesMasterIdLst>
  <p:handoutMasterIdLst>
    <p:handoutMasterId r:id="rId19"/>
  </p:handoutMasterIdLst>
  <p:sldIdLst>
    <p:sldId id="279" r:id="rId2"/>
    <p:sldId id="334" r:id="rId3"/>
    <p:sldId id="449" r:id="rId4"/>
    <p:sldId id="450" r:id="rId5"/>
    <p:sldId id="353" r:id="rId6"/>
    <p:sldId id="451" r:id="rId7"/>
    <p:sldId id="344" r:id="rId8"/>
    <p:sldId id="335" r:id="rId9"/>
    <p:sldId id="543" r:id="rId10"/>
    <p:sldId id="523" r:id="rId11"/>
    <p:sldId id="355" r:id="rId12"/>
    <p:sldId id="452" r:id="rId13"/>
    <p:sldId id="454" r:id="rId14"/>
    <p:sldId id="456" r:id="rId15"/>
    <p:sldId id="462" r:id="rId16"/>
    <p:sldId id="532" r:id="rId17"/>
  </p:sldIdLst>
  <p:sldSz cx="9144000" cy="6858000" type="screen4x3"/>
  <p:notesSz cx="6858000" cy="9144000"/>
  <p:defaultTextStyle>
    <a:defPPr>
      <a:defRPr lang="en-GB"/>
    </a:defPPr>
    <a:lvl1pPr algn="l" rtl="0" fontAlgn="base">
      <a:spcBef>
        <a:spcPct val="0"/>
      </a:spcBef>
      <a:spcAft>
        <a:spcPct val="0"/>
      </a:spcAft>
      <a:defRPr sz="2400" kern="1200">
        <a:solidFill>
          <a:srgbClr val="010066"/>
        </a:solidFill>
        <a:latin typeface="Arial" pitchFamily="34" charset="0"/>
        <a:ea typeface="+mn-ea"/>
        <a:cs typeface="Arial" pitchFamily="34" charset="0"/>
      </a:defRPr>
    </a:lvl1pPr>
    <a:lvl2pPr marL="457200" algn="l" rtl="0" fontAlgn="base">
      <a:spcBef>
        <a:spcPct val="0"/>
      </a:spcBef>
      <a:spcAft>
        <a:spcPct val="0"/>
      </a:spcAft>
      <a:defRPr sz="2400" kern="1200">
        <a:solidFill>
          <a:srgbClr val="010066"/>
        </a:solidFill>
        <a:latin typeface="Arial" pitchFamily="34" charset="0"/>
        <a:ea typeface="+mn-ea"/>
        <a:cs typeface="Arial" pitchFamily="34" charset="0"/>
      </a:defRPr>
    </a:lvl2pPr>
    <a:lvl3pPr marL="914400" algn="l" rtl="0" fontAlgn="base">
      <a:spcBef>
        <a:spcPct val="0"/>
      </a:spcBef>
      <a:spcAft>
        <a:spcPct val="0"/>
      </a:spcAft>
      <a:defRPr sz="2400" kern="1200">
        <a:solidFill>
          <a:srgbClr val="010066"/>
        </a:solidFill>
        <a:latin typeface="Arial" pitchFamily="34" charset="0"/>
        <a:ea typeface="+mn-ea"/>
        <a:cs typeface="Arial" pitchFamily="34" charset="0"/>
      </a:defRPr>
    </a:lvl3pPr>
    <a:lvl4pPr marL="1371600" algn="l" rtl="0" fontAlgn="base">
      <a:spcBef>
        <a:spcPct val="0"/>
      </a:spcBef>
      <a:spcAft>
        <a:spcPct val="0"/>
      </a:spcAft>
      <a:defRPr sz="2400" kern="1200">
        <a:solidFill>
          <a:srgbClr val="010066"/>
        </a:solidFill>
        <a:latin typeface="Arial" pitchFamily="34" charset="0"/>
        <a:ea typeface="+mn-ea"/>
        <a:cs typeface="Arial" pitchFamily="34" charset="0"/>
      </a:defRPr>
    </a:lvl4pPr>
    <a:lvl5pPr marL="1828800" algn="l" rtl="0" fontAlgn="base">
      <a:spcBef>
        <a:spcPct val="0"/>
      </a:spcBef>
      <a:spcAft>
        <a:spcPct val="0"/>
      </a:spcAft>
      <a:defRPr sz="2400" kern="1200">
        <a:solidFill>
          <a:srgbClr val="010066"/>
        </a:solidFill>
        <a:latin typeface="Arial" pitchFamily="34" charset="0"/>
        <a:ea typeface="+mn-ea"/>
        <a:cs typeface="Arial" pitchFamily="34" charset="0"/>
      </a:defRPr>
    </a:lvl5pPr>
    <a:lvl6pPr marL="2286000" algn="l" defTabSz="914400" rtl="0" eaLnBrk="1" latinLnBrk="0" hangingPunct="1">
      <a:defRPr sz="2400" kern="1200">
        <a:solidFill>
          <a:srgbClr val="010066"/>
        </a:solidFill>
        <a:latin typeface="Arial" pitchFamily="34" charset="0"/>
        <a:ea typeface="+mn-ea"/>
        <a:cs typeface="Arial" pitchFamily="34" charset="0"/>
      </a:defRPr>
    </a:lvl6pPr>
    <a:lvl7pPr marL="2743200" algn="l" defTabSz="914400" rtl="0" eaLnBrk="1" latinLnBrk="0" hangingPunct="1">
      <a:defRPr sz="2400" kern="1200">
        <a:solidFill>
          <a:srgbClr val="010066"/>
        </a:solidFill>
        <a:latin typeface="Arial" pitchFamily="34" charset="0"/>
        <a:ea typeface="+mn-ea"/>
        <a:cs typeface="Arial" pitchFamily="34" charset="0"/>
      </a:defRPr>
    </a:lvl7pPr>
    <a:lvl8pPr marL="3200400" algn="l" defTabSz="914400" rtl="0" eaLnBrk="1" latinLnBrk="0" hangingPunct="1">
      <a:defRPr sz="2400" kern="1200">
        <a:solidFill>
          <a:srgbClr val="010066"/>
        </a:solidFill>
        <a:latin typeface="Arial" pitchFamily="34" charset="0"/>
        <a:ea typeface="+mn-ea"/>
        <a:cs typeface="Arial" pitchFamily="34" charset="0"/>
      </a:defRPr>
    </a:lvl8pPr>
    <a:lvl9pPr marL="3657600" algn="l" defTabSz="914400" rtl="0" eaLnBrk="1" latinLnBrk="0" hangingPunct="1">
      <a:defRPr sz="2400" kern="1200">
        <a:solidFill>
          <a:srgbClr val="010066"/>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3C5"/>
    <a:srgbClr val="6CC7E4"/>
    <a:srgbClr val="CEECF6"/>
    <a:srgbClr val="FF6600"/>
    <a:srgbClr val="FF9933"/>
    <a:srgbClr val="FFCC00"/>
    <a:srgbClr val="5CC2E2"/>
    <a:srgbClr val="FFE4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76" autoAdjust="0"/>
  </p:normalViewPr>
  <p:slideViewPr>
    <p:cSldViewPr snapToObjects="1">
      <p:cViewPr>
        <p:scale>
          <a:sx n="70" d="100"/>
          <a:sy n="70" d="100"/>
        </p:scale>
        <p:origin x="-58" y="144"/>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75" d="100"/>
        <a:sy n="75" d="100"/>
      </p:scale>
      <p:origin x="0" y="7236"/>
    </p:cViewPr>
  </p:sorterViewPr>
  <p:notesViewPr>
    <p:cSldViewPr snapToObjects="1">
      <p:cViewPr varScale="1">
        <p:scale>
          <a:sx n="84" d="100"/>
          <a:sy n="84" d="100"/>
        </p:scale>
        <p:origin x="-196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62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chemeClr val="tx1"/>
                </a:solidFill>
                <a:latin typeface="Times New Roman" pitchFamily="18" charset="0"/>
                <a:cs typeface="+mn-cs"/>
              </a:defRPr>
            </a:lvl1pPr>
          </a:lstStyle>
          <a:p>
            <a:pPr>
              <a:defRPr/>
            </a:pPr>
            <a:endParaRPr lang="en-GB"/>
          </a:p>
        </p:txBody>
      </p:sp>
      <p:sp>
        <p:nvSpPr>
          <p:cNvPr id="73625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cs typeface="+mn-cs"/>
              </a:defRPr>
            </a:lvl1pPr>
          </a:lstStyle>
          <a:p>
            <a:pPr>
              <a:defRPr/>
            </a:pPr>
            <a:endParaRPr lang="en-GB"/>
          </a:p>
        </p:txBody>
      </p:sp>
      <p:sp>
        <p:nvSpPr>
          <p:cNvPr id="73626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solidFill>
                  <a:schemeClr val="tx1"/>
                </a:solidFill>
                <a:latin typeface="Times New Roman" pitchFamily="18" charset="0"/>
                <a:cs typeface="+mn-cs"/>
              </a:defRPr>
            </a:lvl1pPr>
          </a:lstStyle>
          <a:p>
            <a:pPr>
              <a:defRPr/>
            </a:pPr>
            <a:endParaRPr lang="en-GB"/>
          </a:p>
        </p:txBody>
      </p:sp>
      <p:sp>
        <p:nvSpPr>
          <p:cNvPr id="73626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cs typeface="+mn-cs"/>
              </a:defRPr>
            </a:lvl1pPr>
          </a:lstStyle>
          <a:p>
            <a:pPr>
              <a:defRPr/>
            </a:pPr>
            <a:fld id="{397C777F-103C-4341-9DFE-DE874EB96BDA}" type="slidenum">
              <a:rPr lang="en-GB"/>
              <a:pPr>
                <a:defRPr/>
              </a:pPr>
              <a:t>‹#›</a:t>
            </a:fld>
            <a:endParaRPr lang="en-GB"/>
          </a:p>
        </p:txBody>
      </p:sp>
    </p:spTree>
    <p:extLst>
      <p:ext uri="{BB962C8B-B14F-4D97-AF65-F5344CB8AC3E}">
        <p14:creationId xmlns:p14="http://schemas.microsoft.com/office/powerpoint/2010/main" val="3487350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b="1">
                <a:solidFill>
                  <a:schemeClr val="tx1"/>
                </a:solidFill>
                <a:latin typeface="Arial" charset="0"/>
                <a:cs typeface="+mn-cs"/>
              </a:defRPr>
            </a:lvl1pPr>
          </a:lstStyle>
          <a:p>
            <a:pPr>
              <a:defRPr/>
            </a:pPr>
            <a:endParaRPr lang="en-GB"/>
          </a:p>
        </p:txBody>
      </p:sp>
      <p:sp>
        <p:nvSpPr>
          <p:cNvPr id="102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b="1">
                <a:solidFill>
                  <a:schemeClr val="tx1"/>
                </a:solidFill>
                <a:latin typeface="Arial" charset="0"/>
                <a:cs typeface="+mn-cs"/>
              </a:defRPr>
            </a:lvl1pPr>
          </a:lstStyle>
          <a:p>
            <a:pPr>
              <a:defRPr/>
            </a:pPr>
            <a:endParaRPr lang="en-GB"/>
          </a:p>
        </p:txBody>
      </p:sp>
      <p:sp>
        <p:nvSpPr>
          <p:cNvPr id="2970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b="1">
                <a:solidFill>
                  <a:schemeClr val="tx1"/>
                </a:solidFill>
                <a:latin typeface="Arial" charset="0"/>
                <a:cs typeface="+mn-cs"/>
              </a:defRPr>
            </a:lvl1pPr>
          </a:lstStyle>
          <a:p>
            <a:pPr>
              <a:defRPr/>
            </a:pPr>
            <a:endParaRPr lang="en-GB"/>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b="1">
                <a:solidFill>
                  <a:schemeClr val="tx1"/>
                </a:solidFill>
                <a:latin typeface="Arial" charset="0"/>
                <a:cs typeface="+mn-cs"/>
              </a:defRPr>
            </a:lvl1pPr>
          </a:lstStyle>
          <a:p>
            <a:pPr>
              <a:defRPr/>
            </a:pPr>
            <a:fld id="{F837714F-3AE9-409B-86B7-093A99A4B3D9}" type="slidenum">
              <a:rPr lang="en-GB"/>
              <a:pPr>
                <a:defRPr/>
              </a:pPr>
              <a:t>‹#›</a:t>
            </a:fld>
            <a:endParaRPr lang="en-GB"/>
          </a:p>
        </p:txBody>
      </p:sp>
    </p:spTree>
    <p:extLst>
      <p:ext uri="{BB962C8B-B14F-4D97-AF65-F5344CB8AC3E}">
        <p14:creationId xmlns:p14="http://schemas.microsoft.com/office/powerpoint/2010/main" val="27661678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B41F4F24-9AB1-49A0-90F5-A2CEED233E73}" type="slidenum">
              <a:rPr lang="en-GB" sz="1200" smtClean="0">
                <a:solidFill>
                  <a:schemeClr val="tx1"/>
                </a:solidFill>
              </a:rPr>
              <a:pPr/>
              <a:t>1</a:t>
            </a:fld>
            <a:endParaRPr lang="en-GB" sz="1200" smtClean="0">
              <a:solidFill>
                <a:schemeClr val="tx1"/>
              </a:solidFill>
            </a:endParaRPr>
          </a:p>
        </p:txBody>
      </p:sp>
      <p:sp>
        <p:nvSpPr>
          <p:cNvPr id="30723" name="Rectangle 2"/>
          <p:cNvSpPr>
            <a:spLocks noChangeArrowheads="1" noTextEdit="1"/>
          </p:cNvSpPr>
          <p:nvPr>
            <p:ph type="sldImg"/>
          </p:nvPr>
        </p:nvSpPr>
        <p:spPr>
          <a:solidFill>
            <a:srgbClr val="FFFFFF"/>
          </a:solidFill>
          <a:ln/>
        </p:spPr>
      </p:sp>
      <p:sp>
        <p:nvSpPr>
          <p:cNvPr id="3072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005F47F6-2DF5-486E-ABBE-0B922DF78488}" type="slidenum">
              <a:rPr lang="en-GB" sz="1200" smtClean="0">
                <a:solidFill>
                  <a:schemeClr val="tx1"/>
                </a:solidFill>
              </a:rPr>
              <a:pPr/>
              <a:t>10</a:t>
            </a:fld>
            <a:endParaRPr lang="en-GB" sz="1200" smtClean="0">
              <a:solidFill>
                <a:schemeClr val="tx1"/>
              </a:solidFill>
            </a:endParaRPr>
          </a:p>
        </p:txBody>
      </p:sp>
      <p:sp>
        <p:nvSpPr>
          <p:cNvPr id="39939" name="Rectangle 2"/>
          <p:cNvSpPr>
            <a:spLocks noChangeArrowheads="1" noTextEdit="1"/>
          </p:cNvSpPr>
          <p:nvPr>
            <p:ph type="sldImg"/>
          </p:nvPr>
        </p:nvSpPr>
        <p:spPr>
          <a:solidFill>
            <a:srgbClr val="FFFFFF"/>
          </a:solidFill>
          <a:ln/>
        </p:spPr>
      </p:sp>
      <p:sp>
        <p:nvSpPr>
          <p:cNvPr id="3994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fr-FR" smtClean="0"/>
              <a:t>Pupils should be able to classify angles acorrding to whether they are acute, right-angled, obtuse or reflex.</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D33F600B-53DD-41CB-B86D-6562B2EE91BB}" type="slidenum">
              <a:rPr lang="en-GB" sz="1200" smtClean="0">
                <a:solidFill>
                  <a:schemeClr val="tx1"/>
                </a:solidFill>
              </a:rPr>
              <a:pPr/>
              <a:t>11</a:t>
            </a:fld>
            <a:endParaRPr lang="en-GB" sz="1200" smtClean="0">
              <a:solidFill>
                <a:schemeClr val="tx1"/>
              </a:solidFill>
            </a:endParaRPr>
          </a:p>
        </p:txBody>
      </p:sp>
      <p:sp>
        <p:nvSpPr>
          <p:cNvPr id="40963" name="Rectangle 2"/>
          <p:cNvSpPr>
            <a:spLocks noChangeArrowheads="1" noTextEdit="1"/>
          </p:cNvSpPr>
          <p:nvPr>
            <p:ph type="sldImg"/>
          </p:nvPr>
        </p:nvSpPr>
        <p:spPr>
          <a:solidFill>
            <a:srgbClr val="FFFFFF"/>
          </a:solidFill>
          <a:ln/>
        </p:spPr>
      </p:sp>
      <p:sp>
        <p:nvSpPr>
          <p:cNvPr id="4096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US" smtClean="0"/>
              <a:t>This slide is a reminder of rules established at KS3.</a:t>
            </a:r>
          </a:p>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BB7B0DD5-AF10-4456-8F31-67FE58F22B75}" type="slidenum">
              <a:rPr lang="en-GB" sz="1200" smtClean="0">
                <a:solidFill>
                  <a:schemeClr val="tx1"/>
                </a:solidFill>
              </a:rPr>
              <a:pPr/>
              <a:t>12</a:t>
            </a:fld>
            <a:endParaRPr lang="en-GB" sz="1200" smtClean="0">
              <a:solidFill>
                <a:schemeClr val="tx1"/>
              </a:solidFill>
            </a:endParaRPr>
          </a:p>
        </p:txBody>
      </p:sp>
      <p:sp>
        <p:nvSpPr>
          <p:cNvPr id="41987" name="Rectangle 2"/>
          <p:cNvSpPr>
            <a:spLocks noChangeArrowheads="1" noTextEdit="1"/>
          </p:cNvSpPr>
          <p:nvPr>
            <p:ph type="sldImg"/>
          </p:nvPr>
        </p:nvSpPr>
        <p:spPr>
          <a:solidFill>
            <a:srgbClr val="FFFFFF"/>
          </a:solidFill>
          <a:ln/>
        </p:spPr>
      </p:sp>
      <p:sp>
        <p:nvSpPr>
          <p:cNvPr id="4198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GB" smtClean="0"/>
              <a:t>Ask pupils to give examples of pairs of complementary angles. For example, 32</a:t>
            </a:r>
            <a:r>
              <a:rPr lang="en-GB" smtClean="0">
                <a:cs typeface="Times New Roman" pitchFamily="18" charset="0"/>
              </a:rPr>
              <a:t>° and 58º.</a:t>
            </a:r>
          </a:p>
          <a:p>
            <a:pPr eaLnBrk="1" hangingPunct="1"/>
            <a:r>
              <a:rPr lang="en-GB" smtClean="0">
                <a:cs typeface="Times New Roman" pitchFamily="18" charset="0"/>
              </a:rPr>
              <a:t>Give pupils an acute angle and ask them to calculate the complement to this angle. </a:t>
            </a:r>
            <a:endParaRPr lang="en-US" smtClean="0">
              <a:cs typeface="Times New Roman" pitchFamily="18" charset="0"/>
            </a:endParaRPr>
          </a:p>
          <a:p>
            <a:pPr eaLnBrk="1" hangingPunct="1"/>
            <a:r>
              <a:rPr lang="en-GB" smtClean="0"/>
              <a:t>Ask pupils to give examples of pairs of supplementary angles. For example, 113</a:t>
            </a:r>
            <a:r>
              <a:rPr lang="en-GB" smtClean="0">
                <a:cs typeface="Times New Roman" pitchFamily="18" charset="0"/>
              </a:rPr>
              <a:t>° and 67º.</a:t>
            </a:r>
          </a:p>
          <a:p>
            <a:pPr eaLnBrk="1" hangingPunct="1"/>
            <a:r>
              <a:rPr lang="en-GB" smtClean="0">
                <a:cs typeface="Times New Roman" pitchFamily="18" charset="0"/>
              </a:rPr>
              <a:t>Give pupils an angle and ask them to calculate the supplement to this angle.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9201B9E4-3679-4AAC-97B6-BE69AF507DE3}" type="slidenum">
              <a:rPr lang="en-GB" sz="1200" smtClean="0">
                <a:solidFill>
                  <a:schemeClr val="tx1"/>
                </a:solidFill>
              </a:rPr>
              <a:pPr/>
              <a:t>13</a:t>
            </a:fld>
            <a:endParaRPr lang="en-GB" sz="1200" smtClean="0">
              <a:solidFill>
                <a:schemeClr val="tx1"/>
              </a:solidFill>
            </a:endParaRPr>
          </a:p>
        </p:txBody>
      </p:sp>
      <p:sp>
        <p:nvSpPr>
          <p:cNvPr id="43011" name="Rectangle 2"/>
          <p:cNvSpPr>
            <a:spLocks noChangeArrowheads="1" noTextEdit="1"/>
          </p:cNvSpPr>
          <p:nvPr>
            <p:ph type="sldImg"/>
          </p:nvPr>
        </p:nvSpPr>
        <p:spPr>
          <a:solidFill>
            <a:srgbClr val="FFFFFF"/>
          </a:solidFill>
          <a:ln/>
        </p:spPr>
      </p:sp>
      <p:sp>
        <p:nvSpPr>
          <p:cNvPr id="4301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GB" smtClean="0"/>
              <a:t>Ask pupils to give any pairs of angles that they think are equal and to explain their choices.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8F7F7011-D849-4C4A-8ABC-91A54C71233B}" type="slidenum">
              <a:rPr lang="en-GB" sz="1200" smtClean="0">
                <a:solidFill>
                  <a:schemeClr val="tx1"/>
                </a:solidFill>
              </a:rPr>
              <a:pPr/>
              <a:t>14</a:t>
            </a:fld>
            <a:endParaRPr lang="en-GB" sz="1200" smtClean="0">
              <a:solidFill>
                <a:schemeClr val="tx1"/>
              </a:solidFill>
            </a:endParaRPr>
          </a:p>
        </p:txBody>
      </p:sp>
      <p:sp>
        <p:nvSpPr>
          <p:cNvPr id="44035" name="Rectangle 2"/>
          <p:cNvSpPr>
            <a:spLocks noChangeArrowheads="1" noTextEdit="1"/>
          </p:cNvSpPr>
          <p:nvPr>
            <p:ph type="sldImg"/>
          </p:nvPr>
        </p:nvSpPr>
        <p:spPr>
          <a:solidFill>
            <a:srgbClr val="FFFFFF"/>
          </a:solidFill>
          <a:ln/>
        </p:spPr>
      </p:sp>
      <p:sp>
        <p:nvSpPr>
          <p:cNvPr id="4403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GB" smtClean="0"/>
              <a:t>Tell pupils that these are called corresponding angles because they are in the same position on different parallel lines.</a:t>
            </a:r>
          </a:p>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A0F2B025-DB2A-4484-827B-F5A2F1BB84A4}" type="slidenum">
              <a:rPr lang="en-GB" sz="1200" smtClean="0">
                <a:solidFill>
                  <a:schemeClr val="tx1"/>
                </a:solidFill>
              </a:rPr>
              <a:pPr/>
              <a:t>15</a:t>
            </a:fld>
            <a:endParaRPr lang="en-GB" sz="1200" smtClean="0">
              <a:solidFill>
                <a:schemeClr val="tx1"/>
              </a:solidFill>
            </a:endParaRPr>
          </a:p>
        </p:txBody>
      </p:sp>
      <p:sp>
        <p:nvSpPr>
          <p:cNvPr id="45059" name="Rectangle 2"/>
          <p:cNvSpPr>
            <a:spLocks noChangeArrowheads="1" noTextEdit="1"/>
          </p:cNvSpPr>
          <p:nvPr>
            <p:ph type="sldImg"/>
          </p:nvPr>
        </p:nvSpPr>
        <p:spPr>
          <a:solidFill>
            <a:srgbClr val="FFFFFF"/>
          </a:solidFill>
          <a:ln/>
        </p:spPr>
      </p:sp>
      <p:sp>
        <p:nvSpPr>
          <p:cNvPr id="4506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fr-F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3CF9DD28-F071-4EBA-9ACB-900182E99E21}" type="slidenum">
              <a:rPr lang="en-GB" sz="1200" smtClean="0">
                <a:solidFill>
                  <a:schemeClr val="tx1"/>
                </a:solidFill>
              </a:rPr>
              <a:pPr/>
              <a:t>16</a:t>
            </a:fld>
            <a:endParaRPr lang="en-GB" sz="1200" smtClean="0">
              <a:solidFill>
                <a:schemeClr val="tx1"/>
              </a:solidFill>
            </a:endParaRPr>
          </a:p>
        </p:txBody>
      </p:sp>
      <p:sp>
        <p:nvSpPr>
          <p:cNvPr id="46083" name="Rectangle 2"/>
          <p:cNvSpPr>
            <a:spLocks noChangeArrowheads="1" noTextEdit="1"/>
          </p:cNvSpPr>
          <p:nvPr>
            <p:ph type="sldImg"/>
          </p:nvPr>
        </p:nvSpPr>
        <p:spPr>
          <a:solidFill>
            <a:srgbClr val="FFFFFF"/>
          </a:solidFill>
          <a:ln/>
        </p:spPr>
      </p:sp>
      <p:sp>
        <p:nvSpPr>
          <p:cNvPr id="4608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GB" smtClean="0">
                <a:cs typeface="Times New Roman" pitchFamily="18" charset="0"/>
              </a:rPr>
              <a:t>Ask pupils to explain how we can calculate the size of angle </a:t>
            </a:r>
            <a:r>
              <a:rPr lang="en-GB" i="1" smtClean="0">
                <a:cs typeface="Times New Roman" pitchFamily="18" charset="0"/>
              </a:rPr>
              <a:t>a </a:t>
            </a:r>
            <a:r>
              <a:rPr lang="en-GB" smtClean="0">
                <a:cs typeface="Times New Roman" pitchFamily="18" charset="0"/>
              </a:rPr>
              <a:t>using what we have learnt about angle</a:t>
            </a:r>
            <a:r>
              <a:rPr lang="en-US" smtClean="0">
                <a:cs typeface="Times New Roman" pitchFamily="18" charset="0"/>
              </a:rPr>
              <a:t>s</a:t>
            </a:r>
            <a:r>
              <a:rPr lang="en-GB" smtClean="0">
                <a:cs typeface="Times New Roman" pitchFamily="18" charset="0"/>
              </a:rPr>
              <a:t> formed when lines cross parallel lines.</a:t>
            </a:r>
          </a:p>
          <a:p>
            <a:pPr eaLnBrk="1" hangingPunct="1"/>
            <a:r>
              <a:rPr lang="en-GB" smtClean="0">
                <a:cs typeface="Times New Roman" pitchFamily="18" charset="0"/>
              </a:rPr>
              <a:t>If pupils are unsure reveal the hint.</a:t>
            </a:r>
          </a:p>
          <a:p>
            <a:pPr eaLnBrk="1" hangingPunct="1"/>
            <a:r>
              <a:rPr lang="en-GB" smtClean="0">
                <a:cs typeface="Times New Roman" pitchFamily="18" charset="0"/>
              </a:rPr>
              <a:t>When a third parallel line is added we can deduce that </a:t>
            </a:r>
            <a:r>
              <a:rPr lang="en-GB" i="1" smtClean="0">
                <a:cs typeface="Times New Roman" pitchFamily="18" charset="0"/>
              </a:rPr>
              <a:t>a</a:t>
            </a:r>
            <a:r>
              <a:rPr lang="en-GB" smtClean="0">
                <a:cs typeface="Times New Roman" pitchFamily="18" charset="0"/>
              </a:rPr>
              <a:t> = </a:t>
            </a:r>
            <a:r>
              <a:rPr lang="en-US" smtClean="0">
                <a:cs typeface="Times New Roman" pitchFamily="18" charset="0"/>
              </a:rPr>
              <a:t>28º + 45º = 73º using the equality of alternate angles.</a:t>
            </a:r>
            <a:endParaRPr lang="en-GB" smtClean="0">
              <a:cs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55B3C161-AB13-49ED-8676-ACD10E8799F9}" type="slidenum">
              <a:rPr lang="en-GB" sz="1200" smtClean="0">
                <a:solidFill>
                  <a:schemeClr val="tx1"/>
                </a:solidFill>
              </a:rPr>
              <a:pPr/>
              <a:t>2</a:t>
            </a:fld>
            <a:endParaRPr lang="en-GB" sz="1200" smtClean="0">
              <a:solidFill>
                <a:schemeClr val="tx1"/>
              </a:solidFill>
            </a:endParaRPr>
          </a:p>
        </p:txBody>
      </p:sp>
      <p:sp>
        <p:nvSpPr>
          <p:cNvPr id="31747" name="Rectangle 2"/>
          <p:cNvSpPr>
            <a:spLocks noChangeArrowheads="1" noTextEdit="1"/>
          </p:cNvSpPr>
          <p:nvPr>
            <p:ph type="sldImg"/>
          </p:nvPr>
        </p:nvSpPr>
        <p:spPr>
          <a:solidFill>
            <a:srgbClr val="FFFFFF"/>
          </a:solidFill>
          <a:ln/>
        </p:spPr>
      </p:sp>
      <p:sp>
        <p:nvSpPr>
          <p:cNvPr id="3174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1B8EC863-5C6E-4FB3-8700-0C9FD81D4957}" type="slidenum">
              <a:rPr lang="en-GB" sz="1200" smtClean="0">
                <a:solidFill>
                  <a:schemeClr val="tx1"/>
                </a:solidFill>
              </a:rPr>
              <a:pPr/>
              <a:t>3</a:t>
            </a:fld>
            <a:endParaRPr lang="en-GB" sz="1200" smtClean="0">
              <a:solidFill>
                <a:schemeClr val="tx1"/>
              </a:solidFill>
            </a:endParaRPr>
          </a:p>
        </p:txBody>
      </p:sp>
      <p:sp>
        <p:nvSpPr>
          <p:cNvPr id="32771" name="Rectangle 2"/>
          <p:cNvSpPr>
            <a:spLocks noChangeArrowheads="1" noTextEdit="1"/>
          </p:cNvSpPr>
          <p:nvPr>
            <p:ph type="sldImg"/>
          </p:nvPr>
        </p:nvSpPr>
        <p:spPr>
          <a:solidFill>
            <a:srgbClr val="FFFFFF"/>
          </a:solidFill>
          <a:ln/>
        </p:spPr>
      </p:sp>
      <p:sp>
        <p:nvSpPr>
          <p:cNvPr id="3277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GB" smtClean="0"/>
              <a:t>Ask pupils how we could draw two infinitely long lines that will never meet. The answer would be to draw them in different planes. We can imagine, for example, one plane made by one wall in the room and another plane made by the opposite wall. If we drew a line on one wall and a line on the other, they would never meet, even if the walls extended to infinity.</a:t>
            </a:r>
          </a:p>
          <a:p>
            <a:pPr eaLnBrk="1" hangingPunct="1"/>
            <a:r>
              <a:rPr lang="en-GB" smtClean="0"/>
              <a:t>When two lines intersect two pairs of equal angles are formed.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C8B36B3D-6D61-4495-9239-699B2390DBB5}" type="slidenum">
              <a:rPr lang="en-GB" sz="1200" smtClean="0">
                <a:solidFill>
                  <a:schemeClr val="tx1"/>
                </a:solidFill>
              </a:rPr>
              <a:pPr/>
              <a:t>4</a:t>
            </a:fld>
            <a:endParaRPr lang="en-GB" sz="1200" smtClean="0">
              <a:solidFill>
                <a:schemeClr val="tx1"/>
              </a:solidFill>
            </a:endParaRPr>
          </a:p>
        </p:txBody>
      </p:sp>
      <p:sp>
        <p:nvSpPr>
          <p:cNvPr id="33795" name="Rectangle 2"/>
          <p:cNvSpPr>
            <a:spLocks noChangeArrowheads="1" noTextEdit="1"/>
          </p:cNvSpPr>
          <p:nvPr>
            <p:ph type="sldImg"/>
          </p:nvPr>
        </p:nvSpPr>
        <p:spPr>
          <a:solidFill>
            <a:srgbClr val="FFFFFF"/>
          </a:solidFill>
          <a:ln/>
        </p:spPr>
      </p:sp>
      <p:sp>
        <p:nvSpPr>
          <p:cNvPr id="3379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US" smtClean="0"/>
              <a:t>Pupils should be able to identify parallel and perpendicular lines in 2-D and 3-D shapes and in the environment.</a:t>
            </a:r>
          </a:p>
          <a:p>
            <a:pPr eaLnBrk="1" hangingPunct="1"/>
            <a:r>
              <a:rPr lang="en-US" smtClean="0"/>
              <a:t>For example: rail tracks, double yellow lines, door frame or ruled lines on a page.</a:t>
            </a:r>
          </a:p>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32ECEA5F-DE95-4244-868A-EF1341889209}" type="slidenum">
              <a:rPr lang="en-GB" sz="1200" smtClean="0">
                <a:solidFill>
                  <a:schemeClr val="tx1"/>
                </a:solidFill>
              </a:rPr>
              <a:pPr/>
              <a:t>5</a:t>
            </a:fld>
            <a:endParaRPr lang="en-GB" sz="1200" smtClean="0">
              <a:solidFill>
                <a:schemeClr val="tx1"/>
              </a:solidFill>
            </a:endParaRPr>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93A53856-6105-4081-9C83-9971CCCF0CEA}" type="slidenum">
              <a:rPr lang="en-GB" sz="1200" smtClean="0">
                <a:solidFill>
                  <a:schemeClr val="tx1"/>
                </a:solidFill>
              </a:rPr>
              <a:pPr/>
              <a:t>6</a:t>
            </a:fld>
            <a:endParaRPr lang="en-GB" sz="1200" smtClean="0">
              <a:solidFill>
                <a:schemeClr val="tx1"/>
              </a:solidFill>
            </a:endParaRPr>
          </a:p>
        </p:txBody>
      </p:sp>
      <p:sp>
        <p:nvSpPr>
          <p:cNvPr id="35843" name="Rectangle 2"/>
          <p:cNvSpPr>
            <a:spLocks noChangeArrowheads="1" noTextEdit="1"/>
          </p:cNvSpPr>
          <p:nvPr>
            <p:ph type="sldImg"/>
          </p:nvPr>
        </p:nvSpPr>
        <p:spPr>
          <a:solidFill>
            <a:srgbClr val="FFFFFF"/>
          </a:solidFill>
          <a:ln/>
        </p:spPr>
      </p:sp>
      <p:sp>
        <p:nvSpPr>
          <p:cNvPr id="35844"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US" smtClean="0"/>
              <a:t>Pupils should be able to explain that perpendicular lines intersect at right angles.</a:t>
            </a:r>
          </a:p>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C56E8D3E-B3B8-45C5-B51F-DF5B2B611D57}" type="slidenum">
              <a:rPr lang="en-GB" sz="1200" smtClean="0">
                <a:solidFill>
                  <a:schemeClr val="tx1"/>
                </a:solidFill>
              </a:rPr>
              <a:pPr/>
              <a:t>7</a:t>
            </a:fld>
            <a:endParaRPr lang="en-GB" sz="1200" smtClean="0">
              <a:solidFill>
                <a:schemeClr val="tx1"/>
              </a:solidFill>
            </a:endParaRPr>
          </a:p>
        </p:txBody>
      </p:sp>
      <p:sp>
        <p:nvSpPr>
          <p:cNvPr id="36867" name="Rectangle 2"/>
          <p:cNvSpPr>
            <a:spLocks noChangeArrowheads="1" noTextEdit="1"/>
          </p:cNvSpPr>
          <p:nvPr>
            <p:ph type="sldImg"/>
          </p:nvPr>
        </p:nvSpPr>
        <p:spPr>
          <a:solidFill>
            <a:srgbClr val="FFFFFF"/>
          </a:solidFill>
          <a:ln/>
        </p:spPr>
      </p:sp>
      <p:sp>
        <p:nvSpPr>
          <p:cNvPr id="3686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US" smtClean="0"/>
              <a:t>Ask pupils to point out which line they think is the shortest and ask them what they notice about it.</a:t>
            </a:r>
          </a:p>
          <a:p>
            <a:pPr eaLnBrk="1" hangingPunct="1"/>
            <a:r>
              <a:rPr lang="en-US" smtClean="0"/>
              <a:t>Ask pupils if they think that the shortest line from a point to another line will always be at right angles.</a:t>
            </a:r>
          </a:p>
          <a:p>
            <a:pPr eaLnBrk="1" hangingPunct="1"/>
            <a:r>
              <a:rPr lang="en-US" smtClean="0"/>
              <a:t>Reveal the rule.</a:t>
            </a:r>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93DAB719-8278-473F-8528-49F8FDCA0A20}" type="slidenum">
              <a:rPr lang="en-GB" sz="1200" smtClean="0">
                <a:solidFill>
                  <a:schemeClr val="tx1"/>
                </a:solidFill>
              </a:rPr>
              <a:pPr/>
              <a:t>8</a:t>
            </a:fld>
            <a:endParaRPr lang="en-GB" sz="1200" smtClean="0">
              <a:solidFill>
                <a:schemeClr val="tx1"/>
              </a:solidFill>
            </a:endParaRPr>
          </a:p>
        </p:txBody>
      </p:sp>
      <p:sp>
        <p:nvSpPr>
          <p:cNvPr id="37891" name="Rectangle 2"/>
          <p:cNvSpPr>
            <a:spLocks noChangeArrowheads="1" noTextEdit="1"/>
          </p:cNvSpPr>
          <p:nvPr>
            <p:ph type="sldImg"/>
          </p:nvPr>
        </p:nvSpPr>
        <p:spPr>
          <a:solidFill>
            <a:srgbClr val="FFFFFF"/>
          </a:solidFill>
          <a:ln/>
        </p:spPr>
      </p:sp>
      <p:sp>
        <p:nvSpPr>
          <p:cNvPr id="3789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US" smtClean="0"/>
              <a:t>Remind pupils that in mathematics a </a:t>
            </a:r>
            <a:r>
              <a:rPr lang="en-US" i="1" smtClean="0"/>
              <a:t>positive</a:t>
            </a:r>
            <a:r>
              <a:rPr lang="en-US" smtClean="0"/>
              <a:t> rotation is </a:t>
            </a:r>
            <a:r>
              <a:rPr lang="en-US" i="1" smtClean="0"/>
              <a:t>anticlockwise</a:t>
            </a:r>
            <a:r>
              <a:rPr lang="en-US" smtClean="0"/>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fld id="{CD788BF6-FE9A-44B3-8E65-FABAA9B4E4F6}" type="slidenum">
              <a:rPr lang="en-GB" sz="1200" smtClean="0">
                <a:solidFill>
                  <a:schemeClr val="tx1"/>
                </a:solidFill>
              </a:rPr>
              <a:pPr/>
              <a:t>9</a:t>
            </a:fld>
            <a:endParaRPr lang="en-GB" sz="1200" smtClean="0">
              <a:solidFill>
                <a:schemeClr val="tx1"/>
              </a:solidFill>
            </a:endParaRPr>
          </a:p>
        </p:txBody>
      </p:sp>
      <p:sp>
        <p:nvSpPr>
          <p:cNvPr id="38915" name="Rectangle 2"/>
          <p:cNvSpPr>
            <a:spLocks noChangeArrowheads="1" noTextEdit="1"/>
          </p:cNvSpPr>
          <p:nvPr>
            <p:ph type="sldImg"/>
          </p:nvPr>
        </p:nvSpPr>
        <p:spPr>
          <a:solidFill>
            <a:srgbClr val="FFFFFF"/>
          </a:solidFill>
          <a:ln/>
        </p:spPr>
      </p:sp>
      <p:sp>
        <p:nvSpPr>
          <p:cNvPr id="3891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US" smtClean="0"/>
              <a:t>Discuss how the letters at the vertices can be used to label angles, line segments and shapes.</a:t>
            </a:r>
          </a:p>
          <a:p>
            <a:pPr eaLnBrk="1" hangingPunct="1"/>
            <a:r>
              <a:rPr lang="en-US" smtClean="0"/>
              <a:t>It is the labeling of angles that pupils often find most difficult. Explain that there are two angles at vertex B. We have to use three letters to distinguish between angle ABD and angle CBD. We could also have angle ABC which is equal to the sum of angles ABD and CBD. It is the middle letter that tells us the vertex containing the angle.</a:t>
            </a:r>
          </a:p>
          <a:p>
            <a:pPr eaLnBrk="1" hangingPunct="1"/>
            <a:r>
              <a:rPr lang="en-US" smtClean="0"/>
              <a:t>Ask pupils to tell you what the quadrilateral is called using the letters at its vertices.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56816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9368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0813"/>
            <a:ext cx="2152650" cy="5030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0813" y="150813"/>
            <a:ext cx="6307137" cy="5030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4936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0857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81313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066800"/>
            <a:ext cx="411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11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4754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36495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9080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237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99842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0468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pic>
        <p:nvPicPr>
          <p:cNvPr id="2050" name="Picture 2" descr="underlin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669088"/>
            <a:ext cx="9144000" cy="16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 Box 3"/>
          <p:cNvSpPr txBox="1">
            <a:spLocks noChangeArrowheads="1"/>
          </p:cNvSpPr>
          <p:nvPr/>
        </p:nvSpPr>
        <p:spPr bwMode="auto">
          <a:xfrm>
            <a:off x="7032625" y="6627813"/>
            <a:ext cx="21336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charset="0"/>
                <a:cs typeface="Arial" charset="0"/>
              </a:defRPr>
            </a:lvl1pPr>
            <a:lvl2pPr marL="742950" indent="-285750" eaLnBrk="0" hangingPunct="0">
              <a:defRPr sz="2400">
                <a:solidFill>
                  <a:srgbClr val="010066"/>
                </a:solidFill>
                <a:latin typeface="Arial" charset="0"/>
                <a:cs typeface="Arial" charset="0"/>
              </a:defRPr>
            </a:lvl2pPr>
            <a:lvl3pPr marL="1143000" indent="-228600" eaLnBrk="0" hangingPunct="0">
              <a:defRPr sz="2400">
                <a:solidFill>
                  <a:srgbClr val="010066"/>
                </a:solidFill>
                <a:latin typeface="Arial" charset="0"/>
                <a:cs typeface="Arial" charset="0"/>
              </a:defRPr>
            </a:lvl3pPr>
            <a:lvl4pPr marL="1600200" indent="-228600" eaLnBrk="0" hangingPunct="0">
              <a:defRPr sz="2400">
                <a:solidFill>
                  <a:srgbClr val="010066"/>
                </a:solidFill>
                <a:latin typeface="Arial" charset="0"/>
                <a:cs typeface="Arial" charset="0"/>
              </a:defRPr>
            </a:lvl4pPr>
            <a:lvl5pPr marL="2057400" indent="-228600" eaLnBrk="0" hangingPunct="0">
              <a:defRPr sz="2400">
                <a:solidFill>
                  <a:srgbClr val="010066"/>
                </a:solidFill>
                <a:latin typeface="Arial" charset="0"/>
                <a:cs typeface="Arial" charset="0"/>
              </a:defRPr>
            </a:lvl5pPr>
            <a:lvl6pPr marL="2514600" indent="-228600" eaLnBrk="0" fontAlgn="base" hangingPunct="0">
              <a:spcBef>
                <a:spcPct val="0"/>
              </a:spcBef>
              <a:spcAft>
                <a:spcPct val="0"/>
              </a:spcAft>
              <a:defRPr sz="2400">
                <a:solidFill>
                  <a:srgbClr val="010066"/>
                </a:solidFill>
                <a:latin typeface="Arial" charset="0"/>
                <a:cs typeface="Arial" charset="0"/>
              </a:defRPr>
            </a:lvl6pPr>
            <a:lvl7pPr marL="2971800" indent="-228600" eaLnBrk="0" fontAlgn="base" hangingPunct="0">
              <a:spcBef>
                <a:spcPct val="0"/>
              </a:spcBef>
              <a:spcAft>
                <a:spcPct val="0"/>
              </a:spcAft>
              <a:defRPr sz="2400">
                <a:solidFill>
                  <a:srgbClr val="010066"/>
                </a:solidFill>
                <a:latin typeface="Arial" charset="0"/>
                <a:cs typeface="Arial" charset="0"/>
              </a:defRPr>
            </a:lvl7pPr>
            <a:lvl8pPr marL="3429000" indent="-228600" eaLnBrk="0" fontAlgn="base" hangingPunct="0">
              <a:spcBef>
                <a:spcPct val="0"/>
              </a:spcBef>
              <a:spcAft>
                <a:spcPct val="0"/>
              </a:spcAft>
              <a:defRPr sz="2400">
                <a:solidFill>
                  <a:srgbClr val="010066"/>
                </a:solidFill>
                <a:latin typeface="Arial" charset="0"/>
                <a:cs typeface="Arial" charset="0"/>
              </a:defRPr>
            </a:lvl8pPr>
            <a:lvl9pPr marL="3886200" indent="-228600" eaLnBrk="0" fontAlgn="base" hangingPunct="0">
              <a:spcBef>
                <a:spcPct val="0"/>
              </a:spcBef>
              <a:spcAft>
                <a:spcPct val="0"/>
              </a:spcAft>
              <a:defRPr sz="2400">
                <a:solidFill>
                  <a:srgbClr val="010066"/>
                </a:solidFill>
                <a:latin typeface="Arial" charset="0"/>
                <a:cs typeface="Arial" charset="0"/>
              </a:defRPr>
            </a:lvl9pPr>
          </a:lstStyle>
          <a:p>
            <a:pPr algn="r">
              <a:defRPr/>
            </a:pPr>
            <a:r>
              <a:rPr lang="en-GB" sz="1200" smtClean="0">
                <a:solidFill>
                  <a:srgbClr val="9900CC"/>
                </a:solidFill>
              </a:rPr>
              <a:t>© Boardworks Ltd 2005</a:t>
            </a:r>
          </a:p>
        </p:txBody>
      </p:sp>
      <p:pic>
        <p:nvPicPr>
          <p:cNvPr id="2052" name="Picture 4" descr="swish"/>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92150"/>
            <a:ext cx="72358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5" descr="boardworks_logo"/>
          <p:cNvPicPr>
            <a:picLocks noChangeAspect="1" noChangeArrowheads="1"/>
          </p:cNvPicPr>
          <p:nvPr/>
        </p:nvPicPr>
        <p:blipFill>
          <a:blip r:embed="rId16">
            <a:extLst>
              <a:ext uri="{28A0092B-C50C-407E-A947-70E740481C1C}">
                <a14:useLocalDpi xmlns:a14="http://schemas.microsoft.com/office/drawing/2010/main" val="0"/>
              </a:ext>
            </a:extLst>
          </a:blip>
          <a:srcRect l="4898" t="7431" r="6938" b="10835"/>
          <a:stretch>
            <a:fillRect/>
          </a:stretch>
        </p:blipFill>
        <p:spPr bwMode="auto">
          <a:xfrm>
            <a:off x="7885113" y="0"/>
            <a:ext cx="12192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6"/>
          <p:cNvSpPr>
            <a:spLocks noGrp="1" noChangeArrowheads="1"/>
          </p:cNvSpPr>
          <p:nvPr>
            <p:ph type="title"/>
          </p:nvPr>
        </p:nvSpPr>
        <p:spPr bwMode="auto">
          <a:xfrm>
            <a:off x="150813" y="150813"/>
            <a:ext cx="7772400" cy="61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title style</a:t>
            </a:r>
          </a:p>
        </p:txBody>
      </p:sp>
      <p:sp>
        <p:nvSpPr>
          <p:cNvPr id="2055" name="Rectangle 8"/>
          <p:cNvSpPr>
            <a:spLocks noGrp="1" noChangeArrowheads="1"/>
          </p:cNvSpPr>
          <p:nvPr>
            <p:ph type="body" idx="1"/>
          </p:nvPr>
        </p:nvSpPr>
        <p:spPr bwMode="auto">
          <a:xfrm>
            <a:off x="381000" y="1066800"/>
            <a:ext cx="838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p:txBody>
      </p:sp>
      <p:sp>
        <p:nvSpPr>
          <p:cNvPr id="10248" name="Text Box 10"/>
          <p:cNvSpPr txBox="1">
            <a:spLocks noChangeArrowheads="1"/>
          </p:cNvSpPr>
          <p:nvPr userDrawn="1"/>
        </p:nvSpPr>
        <p:spPr bwMode="auto">
          <a:xfrm>
            <a:off x="0" y="6621463"/>
            <a:ext cx="8112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charset="0"/>
                <a:cs typeface="Arial" charset="0"/>
              </a:defRPr>
            </a:lvl1pPr>
            <a:lvl2pPr marL="742950" indent="-285750" eaLnBrk="0" hangingPunct="0">
              <a:defRPr sz="2400">
                <a:solidFill>
                  <a:srgbClr val="010066"/>
                </a:solidFill>
                <a:latin typeface="Arial" charset="0"/>
                <a:cs typeface="Arial" charset="0"/>
              </a:defRPr>
            </a:lvl2pPr>
            <a:lvl3pPr marL="1143000" indent="-228600" eaLnBrk="0" hangingPunct="0">
              <a:defRPr sz="2400">
                <a:solidFill>
                  <a:srgbClr val="010066"/>
                </a:solidFill>
                <a:latin typeface="Arial" charset="0"/>
                <a:cs typeface="Arial" charset="0"/>
              </a:defRPr>
            </a:lvl3pPr>
            <a:lvl4pPr marL="1600200" indent="-228600" eaLnBrk="0" hangingPunct="0">
              <a:defRPr sz="2400">
                <a:solidFill>
                  <a:srgbClr val="010066"/>
                </a:solidFill>
                <a:latin typeface="Arial" charset="0"/>
                <a:cs typeface="Arial" charset="0"/>
              </a:defRPr>
            </a:lvl4pPr>
            <a:lvl5pPr marL="2057400" indent="-228600" eaLnBrk="0" hangingPunct="0">
              <a:defRPr sz="2400">
                <a:solidFill>
                  <a:srgbClr val="010066"/>
                </a:solidFill>
                <a:latin typeface="Arial" charset="0"/>
                <a:cs typeface="Arial" charset="0"/>
              </a:defRPr>
            </a:lvl5pPr>
            <a:lvl6pPr marL="2514600" indent="-228600" eaLnBrk="0" fontAlgn="base" hangingPunct="0">
              <a:spcBef>
                <a:spcPct val="0"/>
              </a:spcBef>
              <a:spcAft>
                <a:spcPct val="0"/>
              </a:spcAft>
              <a:defRPr sz="2400">
                <a:solidFill>
                  <a:srgbClr val="010066"/>
                </a:solidFill>
                <a:latin typeface="Arial" charset="0"/>
                <a:cs typeface="Arial" charset="0"/>
              </a:defRPr>
            </a:lvl6pPr>
            <a:lvl7pPr marL="2971800" indent="-228600" eaLnBrk="0" fontAlgn="base" hangingPunct="0">
              <a:spcBef>
                <a:spcPct val="0"/>
              </a:spcBef>
              <a:spcAft>
                <a:spcPct val="0"/>
              </a:spcAft>
              <a:defRPr sz="2400">
                <a:solidFill>
                  <a:srgbClr val="010066"/>
                </a:solidFill>
                <a:latin typeface="Arial" charset="0"/>
                <a:cs typeface="Arial" charset="0"/>
              </a:defRPr>
            </a:lvl7pPr>
            <a:lvl8pPr marL="3429000" indent="-228600" eaLnBrk="0" fontAlgn="base" hangingPunct="0">
              <a:spcBef>
                <a:spcPct val="0"/>
              </a:spcBef>
              <a:spcAft>
                <a:spcPct val="0"/>
              </a:spcAft>
              <a:defRPr sz="2400">
                <a:solidFill>
                  <a:srgbClr val="010066"/>
                </a:solidFill>
                <a:latin typeface="Arial" charset="0"/>
                <a:cs typeface="Arial" charset="0"/>
              </a:defRPr>
            </a:lvl8pPr>
            <a:lvl9pPr marL="3886200" indent="-228600" eaLnBrk="0" fontAlgn="base" hangingPunct="0">
              <a:spcBef>
                <a:spcPct val="0"/>
              </a:spcBef>
              <a:spcAft>
                <a:spcPct val="0"/>
              </a:spcAft>
              <a:defRPr sz="2400">
                <a:solidFill>
                  <a:srgbClr val="010066"/>
                </a:solidFill>
                <a:latin typeface="Arial" charset="0"/>
                <a:cs typeface="Arial" charset="0"/>
              </a:defRPr>
            </a:lvl9pPr>
          </a:lstStyle>
          <a:p>
            <a:pPr>
              <a:defRPr/>
            </a:pPr>
            <a:r>
              <a:rPr lang="en-GB" sz="1200" b="1" smtClean="0">
                <a:solidFill>
                  <a:schemeClr val="bg1"/>
                </a:solidFill>
              </a:rPr>
              <a:t> </a:t>
            </a:r>
            <a:fld id="{E16BB17E-E386-44A1-84C2-B1189FD85766}" type="slidenum">
              <a:rPr lang="en-GB" sz="1200" b="1" smtClean="0">
                <a:solidFill>
                  <a:schemeClr val="bg1"/>
                </a:solidFill>
              </a:rPr>
              <a:pPr>
                <a:defRPr/>
              </a:pPr>
              <a:t>‹#›</a:t>
            </a:fld>
            <a:r>
              <a:rPr lang="en-GB" sz="1200" b="1" smtClean="0"/>
              <a:t> </a:t>
            </a:r>
            <a:r>
              <a:rPr lang="en-GB" sz="1200" b="1" smtClean="0">
                <a:solidFill>
                  <a:schemeClr val="bg1"/>
                </a:solidFill>
              </a:rPr>
              <a:t>of 67</a:t>
            </a:r>
            <a:endParaRPr lang="en-US" sz="1200" b="1" smtClean="0">
              <a:solidFill>
                <a:schemeClr val="bg1"/>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0" fontAlgn="base" hangingPunct="0">
        <a:spcBef>
          <a:spcPct val="0"/>
        </a:spcBef>
        <a:spcAft>
          <a:spcPct val="0"/>
        </a:spcAft>
        <a:defRPr sz="2800" b="1">
          <a:solidFill>
            <a:schemeClr val="tx2"/>
          </a:solidFill>
          <a:latin typeface="+mj-lt"/>
          <a:ea typeface="+mj-ea"/>
          <a:cs typeface="+mj-cs"/>
        </a:defRPr>
      </a:lvl1pPr>
      <a:lvl2pPr algn="l" rtl="0" eaLnBrk="0" fontAlgn="base" hangingPunct="0">
        <a:spcBef>
          <a:spcPct val="0"/>
        </a:spcBef>
        <a:spcAft>
          <a:spcPct val="0"/>
        </a:spcAft>
        <a:defRPr sz="2800" b="1">
          <a:solidFill>
            <a:schemeClr val="tx2"/>
          </a:solidFill>
          <a:latin typeface="Arial" charset="0"/>
          <a:cs typeface="Arial" charset="0"/>
        </a:defRPr>
      </a:lvl2pPr>
      <a:lvl3pPr algn="l" rtl="0" eaLnBrk="0" fontAlgn="base" hangingPunct="0">
        <a:spcBef>
          <a:spcPct val="0"/>
        </a:spcBef>
        <a:spcAft>
          <a:spcPct val="0"/>
        </a:spcAft>
        <a:defRPr sz="2800" b="1">
          <a:solidFill>
            <a:schemeClr val="tx2"/>
          </a:solidFill>
          <a:latin typeface="Arial" charset="0"/>
          <a:cs typeface="Arial" charset="0"/>
        </a:defRPr>
      </a:lvl3pPr>
      <a:lvl4pPr algn="l" rtl="0" eaLnBrk="0" fontAlgn="base" hangingPunct="0">
        <a:spcBef>
          <a:spcPct val="0"/>
        </a:spcBef>
        <a:spcAft>
          <a:spcPct val="0"/>
        </a:spcAft>
        <a:defRPr sz="2800" b="1">
          <a:solidFill>
            <a:schemeClr val="tx2"/>
          </a:solidFill>
          <a:latin typeface="Arial" charset="0"/>
          <a:cs typeface="Arial" charset="0"/>
        </a:defRPr>
      </a:lvl4pPr>
      <a:lvl5pPr algn="l" rtl="0" eaLnBrk="0" fontAlgn="base" hangingPunct="0">
        <a:spcBef>
          <a:spcPct val="0"/>
        </a:spcBef>
        <a:spcAft>
          <a:spcPct val="0"/>
        </a:spcAft>
        <a:defRPr sz="2800" b="1">
          <a:solidFill>
            <a:schemeClr val="tx2"/>
          </a:solidFill>
          <a:latin typeface="Arial" charset="0"/>
          <a:cs typeface="Arial" charset="0"/>
        </a:defRPr>
      </a:lvl5pPr>
      <a:lvl6pPr marL="457200" algn="l" rtl="0" fontAlgn="base">
        <a:spcBef>
          <a:spcPct val="0"/>
        </a:spcBef>
        <a:spcAft>
          <a:spcPct val="0"/>
        </a:spcAft>
        <a:defRPr sz="2800" b="1">
          <a:solidFill>
            <a:schemeClr val="tx2"/>
          </a:solidFill>
          <a:latin typeface="Arial" charset="0"/>
          <a:cs typeface="Arial" charset="0"/>
        </a:defRPr>
      </a:lvl6pPr>
      <a:lvl7pPr marL="914400" algn="l" rtl="0" fontAlgn="base">
        <a:spcBef>
          <a:spcPct val="0"/>
        </a:spcBef>
        <a:spcAft>
          <a:spcPct val="0"/>
        </a:spcAft>
        <a:defRPr sz="2800" b="1">
          <a:solidFill>
            <a:schemeClr val="tx2"/>
          </a:solidFill>
          <a:latin typeface="Arial" charset="0"/>
          <a:cs typeface="Arial" charset="0"/>
        </a:defRPr>
      </a:lvl7pPr>
      <a:lvl8pPr marL="1371600" algn="l" rtl="0" fontAlgn="base">
        <a:spcBef>
          <a:spcPct val="0"/>
        </a:spcBef>
        <a:spcAft>
          <a:spcPct val="0"/>
        </a:spcAft>
        <a:defRPr sz="2800" b="1">
          <a:solidFill>
            <a:schemeClr val="tx2"/>
          </a:solidFill>
          <a:latin typeface="Arial" charset="0"/>
          <a:cs typeface="Arial" charset="0"/>
        </a:defRPr>
      </a:lvl8pPr>
      <a:lvl9pPr marL="1828800" algn="l" rtl="0" fontAlgn="base">
        <a:spcBef>
          <a:spcPct val="0"/>
        </a:spcBef>
        <a:spcAft>
          <a:spcPct val="0"/>
        </a:spcAft>
        <a:defRPr sz="28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image" Target="../media/image8.jpeg"/><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4338" name="Picture 1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1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AutoShape 20"/>
          <p:cNvSpPr>
            <a:spLocks noChangeArrowheads="1"/>
          </p:cNvSpPr>
          <p:nvPr/>
        </p:nvSpPr>
        <p:spPr bwMode="auto">
          <a:xfrm>
            <a:off x="1908175" y="1033463"/>
            <a:ext cx="5638800" cy="719137"/>
          </a:xfrm>
          <a:prstGeom prst="roundRect">
            <a:avLst>
              <a:gd name="adj" fmla="val 43579"/>
            </a:avLst>
          </a:prstGeom>
          <a:solidFill>
            <a:srgbClr val="010066"/>
          </a:solidFill>
          <a:ln w="63500">
            <a:solidFill>
              <a:srgbClr val="9900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0" hangingPunct="0">
              <a:lnSpc>
                <a:spcPct val="90000"/>
              </a:lnSpc>
            </a:pPr>
            <a:r>
              <a:rPr lang="en-GB" sz="2800" b="1">
                <a:solidFill>
                  <a:schemeClr val="bg1"/>
                </a:solidFill>
              </a:rPr>
              <a:t>Angles</a:t>
            </a:r>
            <a:endParaRPr lang="en-GB" sz="280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3554"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Types of angle</a:t>
            </a:r>
            <a:endParaRPr lang="en-GB" smtClean="0"/>
          </a:p>
        </p:txBody>
      </p:sp>
      <p:grpSp>
        <p:nvGrpSpPr>
          <p:cNvPr id="23557" name="Group 46"/>
          <p:cNvGrpSpPr>
            <a:grpSpLocks/>
          </p:cNvGrpSpPr>
          <p:nvPr/>
        </p:nvGrpSpPr>
        <p:grpSpPr bwMode="auto">
          <a:xfrm>
            <a:off x="374650" y="1082675"/>
            <a:ext cx="3733800" cy="2324100"/>
            <a:chOff x="236" y="682"/>
            <a:chExt cx="2352" cy="1464"/>
          </a:xfrm>
        </p:grpSpPr>
        <p:sp>
          <p:nvSpPr>
            <p:cNvPr id="23583" name="Rectangle 7"/>
            <p:cNvSpPr>
              <a:spLocks noChangeArrowheads="1"/>
            </p:cNvSpPr>
            <p:nvPr/>
          </p:nvSpPr>
          <p:spPr bwMode="auto">
            <a:xfrm rot="-5400000">
              <a:off x="680" y="238"/>
              <a:ext cx="1464" cy="2352"/>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4" name="Rectangle 9"/>
            <p:cNvSpPr>
              <a:spLocks noChangeArrowheads="1"/>
            </p:cNvSpPr>
            <p:nvPr/>
          </p:nvSpPr>
          <p:spPr bwMode="auto">
            <a:xfrm>
              <a:off x="1006" y="768"/>
              <a:ext cx="1440" cy="12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5" name="Line 10"/>
            <p:cNvSpPr>
              <a:spLocks noChangeShapeType="1"/>
            </p:cNvSpPr>
            <p:nvPr/>
          </p:nvSpPr>
          <p:spPr bwMode="auto">
            <a:xfrm flipH="1">
              <a:off x="1169" y="984"/>
              <a:ext cx="912" cy="81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6" name="Line 11"/>
            <p:cNvSpPr>
              <a:spLocks noChangeShapeType="1"/>
            </p:cNvSpPr>
            <p:nvPr/>
          </p:nvSpPr>
          <p:spPr bwMode="auto">
            <a:xfrm>
              <a:off x="1169" y="1800"/>
              <a:ext cx="110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7" name="PubPieSlice"/>
            <p:cNvSpPr>
              <a:spLocks noEditPoints="1" noChangeArrowheads="1"/>
            </p:cNvSpPr>
            <p:nvPr/>
          </p:nvSpPr>
          <p:spPr bwMode="auto">
            <a:xfrm flipH="1">
              <a:off x="1048" y="1660"/>
              <a:ext cx="272" cy="272"/>
            </a:xfrm>
            <a:custGeom>
              <a:avLst/>
              <a:gdLst>
                <a:gd name="T0" fmla="*/ 0 w 21600"/>
                <a:gd name="T1" fmla="*/ 1 h 21600"/>
                <a:gd name="T2" fmla="*/ 2 w 21600"/>
                <a:gd name="T3" fmla="*/ 2 h 21600"/>
                <a:gd name="T4" fmla="*/ 0 w 21600"/>
                <a:gd name="T5" fmla="*/ 2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3125" y="3201"/>
                  </a:moveTo>
                  <a:cubicBezTo>
                    <a:pt x="1180" y="5165"/>
                    <a:pt x="62" y="7800"/>
                    <a:pt x="2" y="10564"/>
                  </a:cubicBezTo>
                  <a:lnTo>
                    <a:pt x="10800" y="10800"/>
                  </a:lnTo>
                  <a:lnTo>
                    <a:pt x="3125" y="3201"/>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3588" name="Text Box 8"/>
            <p:cNvSpPr txBox="1">
              <a:spLocks noChangeArrowheads="1"/>
            </p:cNvSpPr>
            <p:nvPr/>
          </p:nvSpPr>
          <p:spPr bwMode="auto">
            <a:xfrm>
              <a:off x="345" y="778"/>
              <a:ext cx="1239"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sz="2300" b="1">
                  <a:solidFill>
                    <a:srgbClr val="FF6600"/>
                  </a:solidFill>
                </a:rPr>
                <a:t>Acute angle</a:t>
              </a:r>
            </a:p>
            <a:p>
              <a:r>
                <a:rPr lang="en-GB" sz="2300"/>
                <a:t>0º &lt; </a:t>
              </a:r>
              <a:r>
                <a:rPr lang="en-GB" sz="2300" i="1">
                  <a:latin typeface="Times New Roman" pitchFamily="18" charset="0"/>
                </a:rPr>
                <a:t>a</a:t>
              </a:r>
              <a:r>
                <a:rPr lang="en-GB" sz="2300"/>
                <a:t> &lt; 90º</a:t>
              </a:r>
            </a:p>
          </p:txBody>
        </p:sp>
        <p:sp>
          <p:nvSpPr>
            <p:cNvPr id="23589" name="Text Box 42"/>
            <p:cNvSpPr txBox="1">
              <a:spLocks noChangeArrowheads="1"/>
            </p:cNvSpPr>
            <p:nvPr/>
          </p:nvSpPr>
          <p:spPr bwMode="auto">
            <a:xfrm>
              <a:off x="1382" y="1529"/>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grpSp>
      <p:grpSp>
        <p:nvGrpSpPr>
          <p:cNvPr id="658479" name="Group 47"/>
          <p:cNvGrpSpPr>
            <a:grpSpLocks/>
          </p:cNvGrpSpPr>
          <p:nvPr/>
        </p:nvGrpSpPr>
        <p:grpSpPr bwMode="auto">
          <a:xfrm>
            <a:off x="4648200" y="1082675"/>
            <a:ext cx="3733800" cy="2324100"/>
            <a:chOff x="2928" y="682"/>
            <a:chExt cx="2352" cy="1464"/>
          </a:xfrm>
        </p:grpSpPr>
        <p:sp>
          <p:nvSpPr>
            <p:cNvPr id="23575" name="Rectangle 30"/>
            <p:cNvSpPr>
              <a:spLocks noChangeArrowheads="1"/>
            </p:cNvSpPr>
            <p:nvPr/>
          </p:nvSpPr>
          <p:spPr bwMode="auto">
            <a:xfrm rot="-5400000">
              <a:off x="3372" y="238"/>
              <a:ext cx="1464" cy="2352"/>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6" name="Rectangle 35"/>
            <p:cNvSpPr>
              <a:spLocks noChangeArrowheads="1"/>
            </p:cNvSpPr>
            <p:nvPr/>
          </p:nvSpPr>
          <p:spPr bwMode="auto">
            <a:xfrm flipH="1">
              <a:off x="3744" y="777"/>
              <a:ext cx="1440" cy="12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7" name="Text Box 36"/>
            <p:cNvSpPr txBox="1">
              <a:spLocks noChangeArrowheads="1"/>
            </p:cNvSpPr>
            <p:nvPr/>
          </p:nvSpPr>
          <p:spPr bwMode="auto">
            <a:xfrm>
              <a:off x="3044" y="768"/>
              <a:ext cx="1226"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300" b="1">
                  <a:solidFill>
                    <a:srgbClr val="FF6600"/>
                  </a:solidFill>
                </a:rPr>
                <a:t>Right</a:t>
              </a:r>
              <a:r>
                <a:rPr lang="en-GB" sz="2300"/>
                <a:t> </a:t>
              </a:r>
              <a:r>
                <a:rPr lang="en-GB" sz="2300" b="1">
                  <a:solidFill>
                    <a:srgbClr val="FF6600"/>
                  </a:solidFill>
                </a:rPr>
                <a:t>angle</a:t>
              </a:r>
              <a:endParaRPr lang="en-US" sz="2300" b="1">
                <a:solidFill>
                  <a:srgbClr val="FF6600"/>
                </a:solidFill>
              </a:endParaRPr>
            </a:p>
            <a:p>
              <a:r>
                <a:rPr lang="en-GB" sz="2300" i="1">
                  <a:latin typeface="Times New Roman" pitchFamily="18" charset="0"/>
                </a:rPr>
                <a:t>a</a:t>
              </a:r>
              <a:r>
                <a:rPr lang="en-GB" sz="2300"/>
                <a:t> </a:t>
              </a:r>
              <a:r>
                <a:rPr lang="en-US" sz="2300"/>
                <a:t>= 90</a:t>
              </a:r>
              <a:r>
                <a:rPr lang="en-GB" sz="2300"/>
                <a:t>º </a:t>
              </a:r>
            </a:p>
          </p:txBody>
        </p:sp>
        <p:grpSp>
          <p:nvGrpSpPr>
            <p:cNvPr id="23578" name="Group 41"/>
            <p:cNvGrpSpPr>
              <a:grpSpLocks/>
            </p:cNvGrpSpPr>
            <p:nvPr/>
          </p:nvGrpSpPr>
          <p:grpSpPr bwMode="auto">
            <a:xfrm>
              <a:off x="3936" y="984"/>
              <a:ext cx="994" cy="840"/>
              <a:chOff x="3984" y="984"/>
              <a:chExt cx="994" cy="840"/>
            </a:xfrm>
          </p:grpSpPr>
          <p:sp>
            <p:nvSpPr>
              <p:cNvPr id="23580" name="Line 38"/>
              <p:cNvSpPr>
                <a:spLocks noChangeShapeType="1"/>
              </p:cNvSpPr>
              <p:nvPr/>
            </p:nvSpPr>
            <p:spPr bwMode="auto">
              <a:xfrm>
                <a:off x="3984" y="1824"/>
                <a:ext cx="99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3581" name="Line 39"/>
              <p:cNvSpPr>
                <a:spLocks noChangeShapeType="1"/>
              </p:cNvSpPr>
              <p:nvPr/>
            </p:nvSpPr>
            <p:spPr bwMode="auto">
              <a:xfrm flipV="1">
                <a:off x="4978" y="984"/>
                <a:ext cx="0" cy="8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3582" name="Rectangle 40"/>
              <p:cNvSpPr>
                <a:spLocks noChangeArrowheads="1"/>
              </p:cNvSpPr>
              <p:nvPr/>
            </p:nvSpPr>
            <p:spPr bwMode="auto">
              <a:xfrm>
                <a:off x="4848" y="1694"/>
                <a:ext cx="130" cy="130"/>
              </a:xfrm>
              <a:prstGeom prst="rect">
                <a:avLst/>
              </a:pr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pSp>
        <p:sp>
          <p:nvSpPr>
            <p:cNvPr id="23579" name="Rectangle 43"/>
            <p:cNvSpPr>
              <a:spLocks noChangeArrowheads="1"/>
            </p:cNvSpPr>
            <p:nvPr/>
          </p:nvSpPr>
          <p:spPr bwMode="auto">
            <a:xfrm>
              <a:off x="4588" y="1461"/>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i="1">
                  <a:latin typeface="Times New Roman" pitchFamily="18" charset="0"/>
                </a:rPr>
                <a:t>a</a:t>
              </a:r>
              <a:endParaRPr lang="en-GB" i="1">
                <a:latin typeface="Times New Roman" pitchFamily="18" charset="0"/>
              </a:endParaRPr>
            </a:p>
          </p:txBody>
        </p:sp>
      </p:grpSp>
      <p:grpSp>
        <p:nvGrpSpPr>
          <p:cNvPr id="658480" name="Group 48"/>
          <p:cNvGrpSpPr>
            <a:grpSpLocks/>
          </p:cNvGrpSpPr>
          <p:nvPr/>
        </p:nvGrpSpPr>
        <p:grpSpPr bwMode="auto">
          <a:xfrm>
            <a:off x="381000" y="3619500"/>
            <a:ext cx="3733800" cy="2324100"/>
            <a:chOff x="240" y="2280"/>
            <a:chExt cx="2352" cy="1464"/>
          </a:xfrm>
        </p:grpSpPr>
        <p:sp>
          <p:nvSpPr>
            <p:cNvPr id="23568" name="Rectangle 33"/>
            <p:cNvSpPr>
              <a:spLocks noChangeArrowheads="1"/>
            </p:cNvSpPr>
            <p:nvPr/>
          </p:nvSpPr>
          <p:spPr bwMode="auto">
            <a:xfrm rot="-5400000">
              <a:off x="684" y="1836"/>
              <a:ext cx="1464" cy="2352"/>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9" name="Rectangle 16"/>
            <p:cNvSpPr>
              <a:spLocks noChangeArrowheads="1"/>
            </p:cNvSpPr>
            <p:nvPr/>
          </p:nvSpPr>
          <p:spPr bwMode="auto">
            <a:xfrm flipH="1">
              <a:off x="1047" y="2361"/>
              <a:ext cx="1440" cy="12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0" name="Line 17"/>
            <p:cNvSpPr>
              <a:spLocks noChangeShapeType="1"/>
            </p:cNvSpPr>
            <p:nvPr/>
          </p:nvSpPr>
          <p:spPr bwMode="auto">
            <a:xfrm flipH="1">
              <a:off x="1863" y="2745"/>
              <a:ext cx="576" cy="57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1" name="Line 18"/>
            <p:cNvSpPr>
              <a:spLocks noChangeShapeType="1"/>
            </p:cNvSpPr>
            <p:nvPr/>
          </p:nvSpPr>
          <p:spPr bwMode="auto">
            <a:xfrm flipH="1">
              <a:off x="1143" y="3321"/>
              <a:ext cx="72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2" name="PubPieSlice"/>
            <p:cNvSpPr>
              <a:spLocks noEditPoints="1" noChangeArrowheads="1"/>
            </p:cNvSpPr>
            <p:nvPr/>
          </p:nvSpPr>
          <p:spPr bwMode="auto">
            <a:xfrm>
              <a:off x="1726" y="3183"/>
              <a:ext cx="272" cy="272"/>
            </a:xfrm>
            <a:custGeom>
              <a:avLst/>
              <a:gdLst>
                <a:gd name="T0" fmla="*/ 3 w 21600"/>
                <a:gd name="T1" fmla="*/ 1 h 21600"/>
                <a:gd name="T2" fmla="*/ 2 w 21600"/>
                <a:gd name="T3" fmla="*/ 2 h 21600"/>
                <a:gd name="T4" fmla="*/ 0 w 21600"/>
                <a:gd name="T5" fmla="*/ 2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18435" y="3162"/>
                  </a:moveTo>
                  <a:cubicBezTo>
                    <a:pt x="16410" y="1137"/>
                    <a:pt x="13663" y="0"/>
                    <a:pt x="10800" y="0"/>
                  </a:cubicBezTo>
                  <a:cubicBezTo>
                    <a:pt x="4927" y="-1"/>
                    <a:pt x="130" y="4692"/>
                    <a:pt x="2" y="10564"/>
                  </a:cubicBezTo>
                  <a:lnTo>
                    <a:pt x="10800" y="10800"/>
                  </a:lnTo>
                  <a:lnTo>
                    <a:pt x="18435" y="3162"/>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3573" name="Text Box 15"/>
            <p:cNvSpPr txBox="1">
              <a:spLocks noChangeArrowheads="1"/>
            </p:cNvSpPr>
            <p:nvPr/>
          </p:nvSpPr>
          <p:spPr bwMode="auto">
            <a:xfrm>
              <a:off x="347" y="2352"/>
              <a:ext cx="1379"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300" b="1">
                  <a:solidFill>
                    <a:srgbClr val="FF6600"/>
                  </a:solidFill>
                </a:rPr>
                <a:t>Obtuse</a:t>
              </a:r>
              <a:r>
                <a:rPr lang="en-GB" sz="2300"/>
                <a:t> </a:t>
              </a:r>
              <a:r>
                <a:rPr lang="en-GB" sz="2300" b="1">
                  <a:solidFill>
                    <a:srgbClr val="FF6600"/>
                  </a:solidFill>
                </a:rPr>
                <a:t>angle</a:t>
              </a:r>
              <a:endParaRPr lang="en-US" sz="2300" b="1">
                <a:solidFill>
                  <a:srgbClr val="FF6600"/>
                </a:solidFill>
              </a:endParaRPr>
            </a:p>
            <a:p>
              <a:r>
                <a:rPr lang="en-US" sz="2300"/>
                <a:t>90</a:t>
              </a:r>
              <a:r>
                <a:rPr lang="en-GB" sz="2300"/>
                <a:t>º &lt; </a:t>
              </a:r>
              <a:r>
                <a:rPr lang="en-GB" sz="2300" i="1">
                  <a:latin typeface="Times New Roman" pitchFamily="18" charset="0"/>
                </a:rPr>
                <a:t>a</a:t>
              </a:r>
              <a:r>
                <a:rPr lang="en-GB" sz="2300"/>
                <a:t> &lt; </a:t>
              </a:r>
              <a:r>
                <a:rPr lang="en-US" sz="2300"/>
                <a:t>18</a:t>
              </a:r>
              <a:r>
                <a:rPr lang="en-GB" sz="2300"/>
                <a:t>0º</a:t>
              </a:r>
              <a:endParaRPr lang="en-GB" sz="2300" b="1">
                <a:solidFill>
                  <a:srgbClr val="FF6600"/>
                </a:solidFill>
              </a:endParaRPr>
            </a:p>
          </p:txBody>
        </p:sp>
        <p:sp>
          <p:nvSpPr>
            <p:cNvPr id="23574" name="Rectangle 44"/>
            <p:cNvSpPr>
              <a:spLocks noChangeArrowheads="1"/>
            </p:cNvSpPr>
            <p:nvPr/>
          </p:nvSpPr>
          <p:spPr bwMode="auto">
            <a:xfrm>
              <a:off x="1607" y="2923"/>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i="1">
                  <a:latin typeface="Times New Roman" pitchFamily="18" charset="0"/>
                </a:rPr>
                <a:t>a</a:t>
              </a:r>
              <a:endParaRPr lang="en-GB" i="1">
                <a:latin typeface="Times New Roman" pitchFamily="18" charset="0"/>
              </a:endParaRPr>
            </a:p>
          </p:txBody>
        </p:sp>
      </p:grpSp>
      <p:grpSp>
        <p:nvGrpSpPr>
          <p:cNvPr id="658481" name="Group 49"/>
          <p:cNvGrpSpPr>
            <a:grpSpLocks/>
          </p:cNvGrpSpPr>
          <p:nvPr/>
        </p:nvGrpSpPr>
        <p:grpSpPr bwMode="auto">
          <a:xfrm>
            <a:off x="4654550" y="3619500"/>
            <a:ext cx="3733800" cy="2324100"/>
            <a:chOff x="2932" y="2280"/>
            <a:chExt cx="2352" cy="1464"/>
          </a:xfrm>
        </p:grpSpPr>
        <p:sp>
          <p:nvSpPr>
            <p:cNvPr id="23561" name="Rectangle 34"/>
            <p:cNvSpPr>
              <a:spLocks noChangeArrowheads="1"/>
            </p:cNvSpPr>
            <p:nvPr/>
          </p:nvSpPr>
          <p:spPr bwMode="auto">
            <a:xfrm rot="-5400000">
              <a:off x="3376" y="1836"/>
              <a:ext cx="1464" cy="2352"/>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2" name="Rectangle 23"/>
            <p:cNvSpPr>
              <a:spLocks noChangeArrowheads="1"/>
            </p:cNvSpPr>
            <p:nvPr/>
          </p:nvSpPr>
          <p:spPr bwMode="auto">
            <a:xfrm flipH="1" flipV="1">
              <a:off x="3744" y="2361"/>
              <a:ext cx="1440" cy="129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3" name="Line 24"/>
            <p:cNvSpPr>
              <a:spLocks noChangeShapeType="1"/>
            </p:cNvSpPr>
            <p:nvPr/>
          </p:nvSpPr>
          <p:spPr bwMode="auto">
            <a:xfrm flipV="1">
              <a:off x="4128" y="2553"/>
              <a:ext cx="720" cy="76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4" name="Line 25"/>
            <p:cNvSpPr>
              <a:spLocks noChangeShapeType="1"/>
            </p:cNvSpPr>
            <p:nvPr/>
          </p:nvSpPr>
          <p:spPr bwMode="auto">
            <a:xfrm flipH="1" flipV="1">
              <a:off x="4128" y="3321"/>
              <a:ext cx="86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5" name="PubPieSlice"/>
            <p:cNvSpPr>
              <a:spLocks noEditPoints="1" noChangeArrowheads="1"/>
            </p:cNvSpPr>
            <p:nvPr/>
          </p:nvSpPr>
          <p:spPr bwMode="auto">
            <a:xfrm flipV="1">
              <a:off x="3998" y="3184"/>
              <a:ext cx="272" cy="272"/>
            </a:xfrm>
            <a:custGeom>
              <a:avLst/>
              <a:gdLst>
                <a:gd name="T0" fmla="*/ 3 w 21600"/>
                <a:gd name="T1" fmla="*/ 2 h 21600"/>
                <a:gd name="T2" fmla="*/ 2 w 21600"/>
                <a:gd name="T3" fmla="*/ 2 h 21600"/>
                <a:gd name="T4" fmla="*/ 3 w 21600"/>
                <a:gd name="T5" fmla="*/ 3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21599" y="10719"/>
                  </a:moveTo>
                  <a:cubicBezTo>
                    <a:pt x="21555" y="4786"/>
                    <a:pt x="16733" y="0"/>
                    <a:pt x="10800" y="0"/>
                  </a:cubicBezTo>
                  <a:cubicBezTo>
                    <a:pt x="4835" y="0"/>
                    <a:pt x="0" y="4835"/>
                    <a:pt x="0" y="10800"/>
                  </a:cubicBezTo>
                  <a:cubicBezTo>
                    <a:pt x="0" y="16764"/>
                    <a:pt x="4835" y="21600"/>
                    <a:pt x="10800" y="21600"/>
                  </a:cubicBezTo>
                  <a:cubicBezTo>
                    <a:pt x="13408" y="21600"/>
                    <a:pt x="15929" y="20655"/>
                    <a:pt x="17896" y="18941"/>
                  </a:cubicBezTo>
                  <a:lnTo>
                    <a:pt x="10800" y="10800"/>
                  </a:lnTo>
                  <a:lnTo>
                    <a:pt x="21599" y="10719"/>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3566" name="Text Box 22"/>
            <p:cNvSpPr txBox="1">
              <a:spLocks noChangeArrowheads="1"/>
            </p:cNvSpPr>
            <p:nvPr/>
          </p:nvSpPr>
          <p:spPr bwMode="auto">
            <a:xfrm>
              <a:off x="3024" y="2352"/>
              <a:ext cx="1440"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300" b="1">
                  <a:solidFill>
                    <a:srgbClr val="FF6600"/>
                  </a:solidFill>
                </a:rPr>
                <a:t>Reflex</a:t>
              </a:r>
              <a:r>
                <a:rPr lang="en-GB" sz="2300" b="1">
                  <a:solidFill>
                    <a:srgbClr val="FF6600"/>
                  </a:solidFill>
                </a:rPr>
                <a:t> angle</a:t>
              </a:r>
              <a:r>
                <a:rPr lang="en-GB" sz="2300"/>
                <a:t> </a:t>
              </a:r>
              <a:r>
                <a:rPr lang="en-US" sz="2300"/>
                <a:t>180</a:t>
              </a:r>
              <a:r>
                <a:rPr lang="en-GB" sz="2300"/>
                <a:t>º &lt; </a:t>
              </a:r>
              <a:r>
                <a:rPr lang="en-GB" sz="2300" i="1">
                  <a:latin typeface="Times New Roman" pitchFamily="18" charset="0"/>
                </a:rPr>
                <a:t>a</a:t>
              </a:r>
              <a:r>
                <a:rPr lang="en-GB" sz="2300"/>
                <a:t> &lt; </a:t>
              </a:r>
              <a:r>
                <a:rPr lang="en-US" sz="2300"/>
                <a:t>36</a:t>
              </a:r>
              <a:r>
                <a:rPr lang="en-GB" sz="2300"/>
                <a:t>0º</a:t>
              </a:r>
            </a:p>
          </p:txBody>
        </p:sp>
        <p:sp>
          <p:nvSpPr>
            <p:cNvPr id="23567" name="Rectangle 45"/>
            <p:cNvSpPr>
              <a:spLocks noChangeArrowheads="1"/>
            </p:cNvSpPr>
            <p:nvPr/>
          </p:nvSpPr>
          <p:spPr bwMode="auto">
            <a:xfrm>
              <a:off x="3834" y="3293"/>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i="1">
                  <a:latin typeface="Times New Roman" pitchFamily="18" charset="0"/>
                </a:rPr>
                <a:t>a</a:t>
              </a:r>
              <a:endParaRPr lang="en-GB" i="1">
                <a:latin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5847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5848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584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4578"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Angles on a straight line</a:t>
            </a:r>
            <a:r>
              <a:rPr lang="en-US" smtClean="0">
                <a:solidFill>
                  <a:srgbClr val="5B0091"/>
                </a:solidFill>
              </a:rPr>
              <a:t> and at a point</a:t>
            </a:r>
            <a:endParaRPr lang="en-GB" smtClean="0"/>
          </a:p>
        </p:txBody>
      </p:sp>
      <p:grpSp>
        <p:nvGrpSpPr>
          <p:cNvPr id="312369" name="Group 49"/>
          <p:cNvGrpSpPr>
            <a:grpSpLocks/>
          </p:cNvGrpSpPr>
          <p:nvPr/>
        </p:nvGrpSpPr>
        <p:grpSpPr bwMode="auto">
          <a:xfrm>
            <a:off x="4648200" y="1020763"/>
            <a:ext cx="4119563" cy="4846637"/>
            <a:chOff x="2928" y="643"/>
            <a:chExt cx="2595" cy="3053"/>
          </a:xfrm>
        </p:grpSpPr>
        <p:sp>
          <p:nvSpPr>
            <p:cNvPr id="24598" name="Rectangle 18"/>
            <p:cNvSpPr>
              <a:spLocks noChangeArrowheads="1"/>
            </p:cNvSpPr>
            <p:nvPr/>
          </p:nvSpPr>
          <p:spPr bwMode="auto">
            <a:xfrm>
              <a:off x="2928" y="643"/>
              <a:ext cx="2595" cy="3053"/>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599" name="Rectangle 19"/>
            <p:cNvSpPr>
              <a:spLocks noChangeArrowheads="1"/>
            </p:cNvSpPr>
            <p:nvPr/>
          </p:nvSpPr>
          <p:spPr bwMode="auto">
            <a:xfrm>
              <a:off x="3133" y="790"/>
              <a:ext cx="2185" cy="2618"/>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600" name="Text Box 20"/>
            <p:cNvSpPr txBox="1">
              <a:spLocks noChangeArrowheads="1"/>
            </p:cNvSpPr>
            <p:nvPr/>
          </p:nvSpPr>
          <p:spPr bwMode="auto">
            <a:xfrm>
              <a:off x="3309" y="2400"/>
              <a:ext cx="183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i="1">
                  <a:solidFill>
                    <a:srgbClr val="000066"/>
                  </a:solidFill>
                  <a:latin typeface="Times New Roman" pitchFamily="18" charset="0"/>
                </a:rPr>
                <a:t>a</a:t>
              </a:r>
              <a:r>
                <a:rPr lang="en-GB">
                  <a:solidFill>
                    <a:srgbClr val="000066"/>
                  </a:solidFill>
                </a:rPr>
                <a:t> + </a:t>
              </a:r>
              <a:r>
                <a:rPr lang="en-GB" i="1">
                  <a:solidFill>
                    <a:srgbClr val="000066"/>
                  </a:solidFill>
                  <a:latin typeface="Times New Roman" pitchFamily="18" charset="0"/>
                </a:rPr>
                <a:t>b</a:t>
              </a:r>
              <a:r>
                <a:rPr lang="en-GB">
                  <a:solidFill>
                    <a:srgbClr val="000066"/>
                  </a:solidFill>
                </a:rPr>
                <a:t> + </a:t>
              </a:r>
              <a:r>
                <a:rPr lang="en-GB" i="1">
                  <a:solidFill>
                    <a:srgbClr val="000066"/>
                  </a:solidFill>
                  <a:latin typeface="Times New Roman" pitchFamily="18" charset="0"/>
                </a:rPr>
                <a:t>c</a:t>
              </a:r>
              <a:r>
                <a:rPr lang="en-GB">
                  <a:solidFill>
                    <a:srgbClr val="000066"/>
                  </a:solidFill>
                </a:rPr>
                <a:t> + </a:t>
              </a:r>
              <a:r>
                <a:rPr lang="en-GB" i="1">
                  <a:solidFill>
                    <a:srgbClr val="000066"/>
                  </a:solidFill>
                  <a:latin typeface="Times New Roman" pitchFamily="18" charset="0"/>
                </a:rPr>
                <a:t>d</a:t>
              </a:r>
              <a:r>
                <a:rPr lang="en-GB">
                  <a:solidFill>
                    <a:srgbClr val="000066"/>
                  </a:solidFill>
                </a:rPr>
                <a:t> = 360</a:t>
              </a:r>
              <a:r>
                <a:rPr lang="en-GB" b="1">
                  <a:solidFill>
                    <a:srgbClr val="000066"/>
                  </a:solidFill>
                  <a:sym typeface="Symbol" pitchFamily="18" charset="2"/>
                </a:rPr>
                <a:t></a:t>
              </a:r>
              <a:endParaRPr lang="en-US" b="1">
                <a:solidFill>
                  <a:srgbClr val="000066"/>
                </a:solidFill>
                <a:sym typeface="Symbol" pitchFamily="18" charset="2"/>
              </a:endParaRPr>
            </a:p>
          </p:txBody>
        </p:sp>
        <p:sp>
          <p:nvSpPr>
            <p:cNvPr id="24601" name="Rectangle 27"/>
            <p:cNvSpPr>
              <a:spLocks noChangeArrowheads="1"/>
            </p:cNvSpPr>
            <p:nvPr/>
          </p:nvSpPr>
          <p:spPr bwMode="auto">
            <a:xfrm>
              <a:off x="3373" y="2736"/>
              <a:ext cx="170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GB">
                  <a:solidFill>
                    <a:srgbClr val="000066"/>
                  </a:solidFill>
                  <a:sym typeface="Symbol" pitchFamily="18" charset="2"/>
                </a:rPr>
                <a:t>because there are 360</a:t>
              </a:r>
              <a:r>
                <a:rPr lang="en-GB" b="1">
                  <a:solidFill>
                    <a:srgbClr val="000066"/>
                  </a:solidFill>
                  <a:sym typeface="Symbol" pitchFamily="18" charset="2"/>
                </a:rPr>
                <a:t> </a:t>
              </a:r>
              <a:r>
                <a:rPr lang="en-GB">
                  <a:solidFill>
                    <a:srgbClr val="000066"/>
                  </a:solidFill>
                  <a:sym typeface="Symbol" pitchFamily="18" charset="2"/>
                </a:rPr>
                <a:t>in a full turn.</a:t>
              </a:r>
            </a:p>
          </p:txBody>
        </p:sp>
        <p:grpSp>
          <p:nvGrpSpPr>
            <p:cNvPr id="24602" name="Group 28"/>
            <p:cNvGrpSpPr>
              <a:grpSpLocks/>
            </p:cNvGrpSpPr>
            <p:nvPr/>
          </p:nvGrpSpPr>
          <p:grpSpPr bwMode="auto">
            <a:xfrm>
              <a:off x="2999" y="768"/>
              <a:ext cx="1777" cy="566"/>
              <a:chOff x="768" y="1416"/>
              <a:chExt cx="3168" cy="312"/>
            </a:xfrm>
          </p:grpSpPr>
          <p:sp>
            <p:nvSpPr>
              <p:cNvPr id="24615" name="Rectangle 29"/>
              <p:cNvSpPr>
                <a:spLocks noChangeArrowheads="1"/>
              </p:cNvSpPr>
              <p:nvPr/>
            </p:nvSpPr>
            <p:spPr bwMode="auto">
              <a:xfrm>
                <a:off x="842" y="1416"/>
                <a:ext cx="3020" cy="312"/>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nchor="ctr">
                <a:spAutoFit/>
              </a:bodyPr>
              <a:lstStyle/>
              <a:p>
                <a:endParaRPr lang="en-US"/>
              </a:p>
            </p:txBody>
          </p:sp>
          <p:sp>
            <p:nvSpPr>
              <p:cNvPr id="24616" name="Text Box 30"/>
              <p:cNvSpPr txBox="1">
                <a:spLocks noChangeArrowheads="1"/>
              </p:cNvSpPr>
              <p:nvPr/>
            </p:nvSpPr>
            <p:spPr bwMode="auto">
              <a:xfrm>
                <a:off x="768" y="1428"/>
                <a:ext cx="3168"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a:solidFill>
                      <a:srgbClr val="000066"/>
                    </a:solidFill>
                  </a:rPr>
                  <a:t>Angles </a:t>
                </a:r>
                <a:r>
                  <a:rPr lang="en-US">
                    <a:solidFill>
                      <a:srgbClr val="000066"/>
                    </a:solidFill>
                  </a:rPr>
                  <a:t>at a point</a:t>
                </a:r>
                <a:r>
                  <a:rPr lang="en-GB">
                    <a:solidFill>
                      <a:srgbClr val="000066"/>
                    </a:solidFill>
                  </a:rPr>
                  <a:t> add up to </a:t>
                </a:r>
                <a:r>
                  <a:rPr lang="en-US">
                    <a:solidFill>
                      <a:srgbClr val="000066"/>
                    </a:solidFill>
                  </a:rPr>
                  <a:t>36</a:t>
                </a:r>
                <a:r>
                  <a:rPr lang="en-GB">
                    <a:solidFill>
                      <a:srgbClr val="000066"/>
                    </a:solidFill>
                  </a:rPr>
                  <a:t>0</a:t>
                </a:r>
                <a:r>
                  <a:rPr lang="en-GB">
                    <a:solidFill>
                      <a:srgbClr val="000066"/>
                    </a:solidFill>
                    <a:sym typeface="Symbol" pitchFamily="18" charset="2"/>
                  </a:rPr>
                  <a:t></a:t>
                </a:r>
              </a:p>
            </p:txBody>
          </p:sp>
        </p:grpSp>
        <p:sp>
          <p:nvSpPr>
            <p:cNvPr id="24603" name="PubPieSlice"/>
            <p:cNvSpPr>
              <a:spLocks noEditPoints="1" noChangeArrowheads="1"/>
            </p:cNvSpPr>
            <p:nvPr/>
          </p:nvSpPr>
          <p:spPr bwMode="auto">
            <a:xfrm>
              <a:off x="4125" y="1652"/>
              <a:ext cx="335" cy="335"/>
            </a:xfrm>
            <a:custGeom>
              <a:avLst/>
              <a:gdLst>
                <a:gd name="T0" fmla="*/ 5 w 21600"/>
                <a:gd name="T1" fmla="*/ 3 h 21600"/>
                <a:gd name="T2" fmla="*/ 3 w 21600"/>
                <a:gd name="T3" fmla="*/ 3 h 21600"/>
                <a:gd name="T4" fmla="*/ 5 w 21600"/>
                <a:gd name="T5" fmla="*/ 1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21599" y="10832"/>
                  </a:moveTo>
                  <a:cubicBezTo>
                    <a:pt x="21599" y="10821"/>
                    <a:pt x="21600" y="10810"/>
                    <a:pt x="21600" y="10800"/>
                  </a:cubicBezTo>
                  <a:cubicBezTo>
                    <a:pt x="21600" y="8318"/>
                    <a:pt x="20745" y="5913"/>
                    <a:pt x="19180" y="3988"/>
                  </a:cubicBezTo>
                  <a:lnTo>
                    <a:pt x="10800" y="10800"/>
                  </a:lnTo>
                  <a:lnTo>
                    <a:pt x="21599" y="10832"/>
                  </a:lnTo>
                  <a:close/>
                </a:path>
              </a:pathLst>
            </a:custGeom>
            <a:solidFill>
              <a:srgbClr val="D0B8E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4604" name="PubPieSlice"/>
            <p:cNvSpPr>
              <a:spLocks noEditPoints="1" noChangeArrowheads="1"/>
            </p:cNvSpPr>
            <p:nvPr/>
          </p:nvSpPr>
          <p:spPr bwMode="auto">
            <a:xfrm>
              <a:off x="4125" y="1652"/>
              <a:ext cx="335" cy="335"/>
            </a:xfrm>
            <a:custGeom>
              <a:avLst/>
              <a:gdLst>
                <a:gd name="T0" fmla="*/ 1 w 21600"/>
                <a:gd name="T1" fmla="*/ 5 h 21600"/>
                <a:gd name="T2" fmla="*/ 3 w 21600"/>
                <a:gd name="T3" fmla="*/ 3 h 21600"/>
                <a:gd name="T4" fmla="*/ 5 w 21600"/>
                <a:gd name="T5" fmla="*/ 3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5379" y="20140"/>
                  </a:moveTo>
                  <a:cubicBezTo>
                    <a:pt x="7025" y="21096"/>
                    <a:pt x="8895" y="21600"/>
                    <a:pt x="10800" y="21600"/>
                  </a:cubicBezTo>
                  <a:cubicBezTo>
                    <a:pt x="16752" y="21599"/>
                    <a:pt x="21582" y="16784"/>
                    <a:pt x="21599" y="10832"/>
                  </a:cubicBezTo>
                  <a:lnTo>
                    <a:pt x="10800" y="10800"/>
                  </a:lnTo>
                  <a:lnTo>
                    <a:pt x="5379" y="20140"/>
                  </a:lnTo>
                  <a:close/>
                </a:path>
              </a:pathLst>
            </a:custGeom>
            <a:solidFill>
              <a:srgbClr val="FFFF9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4605" name="PubPieSlice"/>
            <p:cNvSpPr>
              <a:spLocks noEditPoints="1" noChangeArrowheads="1"/>
            </p:cNvSpPr>
            <p:nvPr/>
          </p:nvSpPr>
          <p:spPr bwMode="auto">
            <a:xfrm>
              <a:off x="4125" y="1652"/>
              <a:ext cx="335" cy="335"/>
            </a:xfrm>
            <a:custGeom>
              <a:avLst/>
              <a:gdLst>
                <a:gd name="T0" fmla="*/ 0 w 21600"/>
                <a:gd name="T1" fmla="*/ 2 h 21600"/>
                <a:gd name="T2" fmla="*/ 3 w 21600"/>
                <a:gd name="T3" fmla="*/ 3 h 21600"/>
                <a:gd name="T4" fmla="*/ 1 w 21600"/>
                <a:gd name="T5" fmla="*/ 5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683" y="7018"/>
                  </a:moveTo>
                  <a:cubicBezTo>
                    <a:pt x="231" y="8227"/>
                    <a:pt x="0" y="9508"/>
                    <a:pt x="0" y="10799"/>
                  </a:cubicBezTo>
                  <a:cubicBezTo>
                    <a:pt x="-1" y="14614"/>
                    <a:pt x="2011" y="18145"/>
                    <a:pt x="5292" y="20090"/>
                  </a:cubicBezTo>
                  <a:lnTo>
                    <a:pt x="10800" y="10800"/>
                  </a:lnTo>
                  <a:lnTo>
                    <a:pt x="683" y="7018"/>
                  </a:lnTo>
                  <a:close/>
                </a:path>
              </a:pathLst>
            </a:custGeom>
            <a:solidFill>
              <a:srgbClr val="80D0E8"/>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4606" name="PubPieSlice"/>
            <p:cNvSpPr>
              <a:spLocks noEditPoints="1" noChangeArrowheads="1"/>
            </p:cNvSpPr>
            <p:nvPr/>
          </p:nvSpPr>
          <p:spPr bwMode="auto">
            <a:xfrm>
              <a:off x="4125" y="1652"/>
              <a:ext cx="335" cy="335"/>
            </a:xfrm>
            <a:custGeom>
              <a:avLst/>
              <a:gdLst>
                <a:gd name="T0" fmla="*/ 5 w 21600"/>
                <a:gd name="T1" fmla="*/ 1 h 21600"/>
                <a:gd name="T2" fmla="*/ 3 w 21600"/>
                <a:gd name="T3" fmla="*/ 3 h 21600"/>
                <a:gd name="T4" fmla="*/ 0 w 21600"/>
                <a:gd name="T5" fmla="*/ 2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19113" y="3905"/>
                  </a:moveTo>
                  <a:cubicBezTo>
                    <a:pt x="17061" y="1431"/>
                    <a:pt x="14014" y="0"/>
                    <a:pt x="10800" y="0"/>
                  </a:cubicBezTo>
                  <a:cubicBezTo>
                    <a:pt x="6261" y="-1"/>
                    <a:pt x="2207" y="2837"/>
                    <a:pt x="653" y="7101"/>
                  </a:cubicBezTo>
                  <a:lnTo>
                    <a:pt x="10800" y="10800"/>
                  </a:lnTo>
                  <a:lnTo>
                    <a:pt x="19113" y="3905"/>
                  </a:lnTo>
                  <a:close/>
                </a:path>
              </a:pathLst>
            </a:custGeom>
            <a:solidFill>
              <a:srgbClr val="C0E89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4607" name="Freeform 35"/>
            <p:cNvSpPr>
              <a:spLocks/>
            </p:cNvSpPr>
            <p:nvPr/>
          </p:nvSpPr>
          <p:spPr bwMode="auto">
            <a:xfrm>
              <a:off x="4289" y="1224"/>
              <a:ext cx="765" cy="594"/>
            </a:xfrm>
            <a:custGeom>
              <a:avLst/>
              <a:gdLst>
                <a:gd name="T0" fmla="*/ 765 w 765"/>
                <a:gd name="T1" fmla="*/ 0 h 594"/>
                <a:gd name="T2" fmla="*/ 0 w 765"/>
                <a:gd name="T3" fmla="*/ 594 h 594"/>
                <a:gd name="T4" fmla="*/ 0 60000 65536"/>
                <a:gd name="T5" fmla="*/ 0 60000 65536"/>
              </a:gdLst>
              <a:ahLst/>
              <a:cxnLst>
                <a:cxn ang="T4">
                  <a:pos x="T0" y="T1"/>
                </a:cxn>
                <a:cxn ang="T5">
                  <a:pos x="T2" y="T3"/>
                </a:cxn>
              </a:cxnLst>
              <a:rect l="0" t="0" r="r" b="b"/>
              <a:pathLst>
                <a:path w="765" h="594">
                  <a:moveTo>
                    <a:pt x="765" y="0"/>
                  </a:moveTo>
                  <a:lnTo>
                    <a:pt x="0" y="594"/>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08" name="Freeform 36"/>
            <p:cNvSpPr>
              <a:spLocks/>
            </p:cNvSpPr>
            <p:nvPr/>
          </p:nvSpPr>
          <p:spPr bwMode="auto">
            <a:xfrm>
              <a:off x="3967" y="1819"/>
              <a:ext cx="323" cy="564"/>
            </a:xfrm>
            <a:custGeom>
              <a:avLst/>
              <a:gdLst>
                <a:gd name="T0" fmla="*/ 0 w 323"/>
                <a:gd name="T1" fmla="*/ 564 h 564"/>
                <a:gd name="T2" fmla="*/ 323 w 323"/>
                <a:gd name="T3" fmla="*/ 0 h 564"/>
                <a:gd name="T4" fmla="*/ 0 60000 65536"/>
                <a:gd name="T5" fmla="*/ 0 60000 65536"/>
              </a:gdLst>
              <a:ahLst/>
              <a:cxnLst>
                <a:cxn ang="T4">
                  <a:pos x="T0" y="T1"/>
                </a:cxn>
                <a:cxn ang="T5">
                  <a:pos x="T2" y="T3"/>
                </a:cxn>
              </a:cxnLst>
              <a:rect l="0" t="0" r="r" b="b"/>
              <a:pathLst>
                <a:path w="323" h="564">
                  <a:moveTo>
                    <a:pt x="0" y="564"/>
                  </a:moveTo>
                  <a:lnTo>
                    <a:pt x="323" y="0"/>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09" name="Freeform 37"/>
            <p:cNvSpPr>
              <a:spLocks/>
            </p:cNvSpPr>
            <p:nvPr/>
          </p:nvSpPr>
          <p:spPr bwMode="auto">
            <a:xfrm>
              <a:off x="3506" y="1534"/>
              <a:ext cx="783" cy="284"/>
            </a:xfrm>
            <a:custGeom>
              <a:avLst/>
              <a:gdLst>
                <a:gd name="T0" fmla="*/ 0 w 783"/>
                <a:gd name="T1" fmla="*/ 0 h 284"/>
                <a:gd name="T2" fmla="*/ 783 w 783"/>
                <a:gd name="T3" fmla="*/ 284 h 284"/>
                <a:gd name="T4" fmla="*/ 0 60000 65536"/>
                <a:gd name="T5" fmla="*/ 0 60000 65536"/>
              </a:gdLst>
              <a:ahLst/>
              <a:cxnLst>
                <a:cxn ang="T4">
                  <a:pos x="T0" y="T1"/>
                </a:cxn>
                <a:cxn ang="T5">
                  <a:pos x="T2" y="T3"/>
                </a:cxn>
              </a:cxnLst>
              <a:rect l="0" t="0" r="r" b="b"/>
              <a:pathLst>
                <a:path w="783" h="284">
                  <a:moveTo>
                    <a:pt x="0" y="0"/>
                  </a:moveTo>
                  <a:lnTo>
                    <a:pt x="783" y="284"/>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10" name="Freeform 38"/>
            <p:cNvSpPr>
              <a:spLocks/>
            </p:cNvSpPr>
            <p:nvPr/>
          </p:nvSpPr>
          <p:spPr bwMode="auto">
            <a:xfrm>
              <a:off x="4290" y="1818"/>
              <a:ext cx="808" cy="11"/>
            </a:xfrm>
            <a:custGeom>
              <a:avLst/>
              <a:gdLst>
                <a:gd name="T0" fmla="*/ 808 w 808"/>
                <a:gd name="T1" fmla="*/ 11 h 11"/>
                <a:gd name="T2" fmla="*/ 0 w 808"/>
                <a:gd name="T3" fmla="*/ 0 h 11"/>
                <a:gd name="T4" fmla="*/ 0 60000 65536"/>
                <a:gd name="T5" fmla="*/ 0 60000 65536"/>
              </a:gdLst>
              <a:ahLst/>
              <a:cxnLst>
                <a:cxn ang="T4">
                  <a:pos x="T0" y="T1"/>
                </a:cxn>
                <a:cxn ang="T5">
                  <a:pos x="T2" y="T3"/>
                </a:cxn>
              </a:cxnLst>
              <a:rect l="0" t="0" r="r" b="b"/>
              <a:pathLst>
                <a:path w="808" h="11">
                  <a:moveTo>
                    <a:pt x="808" y="11"/>
                  </a:moveTo>
                  <a:lnTo>
                    <a:pt x="0" y="0"/>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11" name="Text Box 39"/>
            <p:cNvSpPr txBox="1">
              <a:spLocks noChangeArrowheads="1"/>
            </p:cNvSpPr>
            <p:nvPr/>
          </p:nvSpPr>
          <p:spPr bwMode="auto">
            <a:xfrm>
              <a:off x="4117" y="1390"/>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sp>
          <p:nvSpPr>
            <p:cNvPr id="24612" name="Text Box 40"/>
            <p:cNvSpPr txBox="1">
              <a:spLocks noChangeArrowheads="1"/>
            </p:cNvSpPr>
            <p:nvPr/>
          </p:nvSpPr>
          <p:spPr bwMode="auto">
            <a:xfrm>
              <a:off x="4496" y="1560"/>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endParaRPr lang="en-GB" i="1">
                <a:latin typeface="Times New Roman" pitchFamily="18" charset="0"/>
              </a:endParaRPr>
            </a:p>
          </p:txBody>
        </p:sp>
        <p:sp>
          <p:nvSpPr>
            <p:cNvPr id="24613" name="Text Box 41"/>
            <p:cNvSpPr txBox="1">
              <a:spLocks noChangeArrowheads="1"/>
            </p:cNvSpPr>
            <p:nvPr/>
          </p:nvSpPr>
          <p:spPr bwMode="auto">
            <a:xfrm>
              <a:off x="4331" y="1885"/>
              <a:ext cx="2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c</a:t>
              </a:r>
              <a:endParaRPr lang="en-GB" i="1">
                <a:latin typeface="Times New Roman" pitchFamily="18" charset="0"/>
              </a:endParaRPr>
            </a:p>
          </p:txBody>
        </p:sp>
        <p:sp>
          <p:nvSpPr>
            <p:cNvPr id="24614" name="Text Box 42"/>
            <p:cNvSpPr txBox="1">
              <a:spLocks noChangeArrowheads="1"/>
            </p:cNvSpPr>
            <p:nvPr/>
          </p:nvSpPr>
          <p:spPr bwMode="auto">
            <a:xfrm>
              <a:off x="3913" y="1768"/>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d</a:t>
              </a:r>
              <a:endParaRPr lang="en-GB" i="1">
                <a:latin typeface="Times New Roman" pitchFamily="18" charset="0"/>
              </a:endParaRPr>
            </a:p>
          </p:txBody>
        </p:sp>
      </p:grpSp>
      <p:grpSp>
        <p:nvGrpSpPr>
          <p:cNvPr id="24582" name="Group 48"/>
          <p:cNvGrpSpPr>
            <a:grpSpLocks/>
          </p:cNvGrpSpPr>
          <p:nvPr/>
        </p:nvGrpSpPr>
        <p:grpSpPr bwMode="auto">
          <a:xfrm>
            <a:off x="342900" y="1020763"/>
            <a:ext cx="4119563" cy="4846637"/>
            <a:chOff x="216" y="643"/>
            <a:chExt cx="2595" cy="3053"/>
          </a:xfrm>
        </p:grpSpPr>
        <p:sp>
          <p:nvSpPr>
            <p:cNvPr id="24583" name="Rectangle 15"/>
            <p:cNvSpPr>
              <a:spLocks noChangeArrowheads="1"/>
            </p:cNvSpPr>
            <p:nvPr/>
          </p:nvSpPr>
          <p:spPr bwMode="auto">
            <a:xfrm>
              <a:off x="216" y="643"/>
              <a:ext cx="2595" cy="3053"/>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584" name="Rectangle 14"/>
            <p:cNvSpPr>
              <a:spLocks noChangeArrowheads="1"/>
            </p:cNvSpPr>
            <p:nvPr/>
          </p:nvSpPr>
          <p:spPr bwMode="auto">
            <a:xfrm>
              <a:off x="421" y="790"/>
              <a:ext cx="2185" cy="2618"/>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585" name="Text Box 6"/>
            <p:cNvSpPr txBox="1">
              <a:spLocks noChangeArrowheads="1"/>
            </p:cNvSpPr>
            <p:nvPr/>
          </p:nvSpPr>
          <p:spPr bwMode="auto">
            <a:xfrm>
              <a:off x="723" y="2400"/>
              <a:ext cx="158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i="1">
                  <a:solidFill>
                    <a:srgbClr val="000066"/>
                  </a:solidFill>
                  <a:latin typeface="Times New Roman" pitchFamily="18" charset="0"/>
                </a:rPr>
                <a:t>a</a:t>
              </a:r>
              <a:r>
                <a:rPr lang="en-GB">
                  <a:solidFill>
                    <a:srgbClr val="000066"/>
                  </a:solidFill>
                </a:rPr>
                <a:t> + </a:t>
              </a:r>
              <a:r>
                <a:rPr lang="en-GB" i="1">
                  <a:solidFill>
                    <a:srgbClr val="000066"/>
                  </a:solidFill>
                  <a:latin typeface="Times New Roman" pitchFamily="18" charset="0"/>
                </a:rPr>
                <a:t>b </a:t>
              </a:r>
              <a:r>
                <a:rPr lang="en-GB">
                  <a:solidFill>
                    <a:srgbClr val="000066"/>
                  </a:solidFill>
                </a:rPr>
                <a:t>+ </a:t>
              </a:r>
              <a:r>
                <a:rPr lang="en-US" i="1">
                  <a:solidFill>
                    <a:srgbClr val="000066"/>
                  </a:solidFill>
                  <a:latin typeface="Times New Roman" pitchFamily="18" charset="0"/>
                </a:rPr>
                <a:t>c</a:t>
              </a:r>
              <a:r>
                <a:rPr lang="en-GB">
                  <a:solidFill>
                    <a:srgbClr val="000066"/>
                  </a:solidFill>
                </a:rPr>
                <a:t> =  180</a:t>
              </a:r>
              <a:r>
                <a:rPr lang="en-US" b="1">
                  <a:solidFill>
                    <a:srgbClr val="000066"/>
                  </a:solidFill>
                  <a:sym typeface="Symbol" pitchFamily="18" charset="2"/>
                </a:rPr>
                <a:t>°</a:t>
              </a:r>
            </a:p>
          </p:txBody>
        </p:sp>
        <p:sp>
          <p:nvSpPr>
            <p:cNvPr id="24586" name="Text Box 7"/>
            <p:cNvSpPr txBox="1">
              <a:spLocks noChangeArrowheads="1"/>
            </p:cNvSpPr>
            <p:nvPr/>
          </p:nvSpPr>
          <p:spPr bwMode="auto">
            <a:xfrm>
              <a:off x="1212" y="1668"/>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sp>
          <p:nvSpPr>
            <p:cNvPr id="24587" name="Text Box 8"/>
            <p:cNvSpPr txBox="1">
              <a:spLocks noChangeArrowheads="1"/>
            </p:cNvSpPr>
            <p:nvPr/>
          </p:nvSpPr>
          <p:spPr bwMode="auto">
            <a:xfrm>
              <a:off x="1847" y="1850"/>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endParaRPr lang="en-GB" i="1">
                <a:latin typeface="Times New Roman" pitchFamily="18" charset="0"/>
              </a:endParaRPr>
            </a:p>
          </p:txBody>
        </p:sp>
        <p:sp>
          <p:nvSpPr>
            <p:cNvPr id="24588" name="PubPieSlice"/>
            <p:cNvSpPr>
              <a:spLocks noEditPoints="1" noChangeArrowheads="1"/>
            </p:cNvSpPr>
            <p:nvPr/>
          </p:nvSpPr>
          <p:spPr bwMode="auto">
            <a:xfrm flipH="1">
              <a:off x="1250" y="1917"/>
              <a:ext cx="453" cy="454"/>
            </a:xfrm>
            <a:custGeom>
              <a:avLst/>
              <a:gdLst>
                <a:gd name="T0" fmla="*/ 10 w 21600"/>
                <a:gd name="T1" fmla="*/ 5 h 21600"/>
                <a:gd name="T2" fmla="*/ 5 w 21600"/>
                <a:gd name="T3" fmla="*/ 5 h 21600"/>
                <a:gd name="T4" fmla="*/ 8 w 21600"/>
                <a:gd name="T5" fmla="*/ 2 h 21600"/>
                <a:gd name="T6" fmla="*/ 0 60000 65536"/>
                <a:gd name="T7" fmla="*/ 0 60000 65536"/>
                <a:gd name="T8" fmla="*/ 0 60000 65536"/>
                <a:gd name="T9" fmla="*/ 3147 w 21600"/>
                <a:gd name="T10" fmla="*/ 3140 h 21600"/>
                <a:gd name="T11" fmla="*/ 18453 w 21600"/>
                <a:gd name="T12" fmla="*/ 18460 h 21600"/>
              </a:gdLst>
              <a:ahLst/>
              <a:cxnLst>
                <a:cxn ang="T6">
                  <a:pos x="T0" y="T1"/>
                </a:cxn>
                <a:cxn ang="T7">
                  <a:pos x="T2" y="T3"/>
                </a:cxn>
                <a:cxn ang="T8">
                  <a:pos x="T4" y="T5"/>
                </a:cxn>
              </a:cxnLst>
              <a:rect l="T9" t="T10" r="T11" b="T12"/>
              <a:pathLst>
                <a:path w="21600" h="21600">
                  <a:moveTo>
                    <a:pt x="21599" y="10797"/>
                  </a:moveTo>
                  <a:cubicBezTo>
                    <a:pt x="21599" y="8170"/>
                    <a:pt x="20641" y="5633"/>
                    <a:pt x="18904" y="3662"/>
                  </a:cubicBezTo>
                  <a:lnTo>
                    <a:pt x="10800" y="10800"/>
                  </a:lnTo>
                  <a:lnTo>
                    <a:pt x="21599" y="10797"/>
                  </a:lnTo>
                  <a:close/>
                </a:path>
              </a:pathLst>
            </a:custGeom>
            <a:solidFill>
              <a:srgbClr val="C0E89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4589" name="Rectangle 13"/>
            <p:cNvSpPr>
              <a:spLocks noChangeArrowheads="1"/>
            </p:cNvSpPr>
            <p:nvPr/>
          </p:nvSpPr>
          <p:spPr bwMode="auto">
            <a:xfrm>
              <a:off x="542" y="2736"/>
              <a:ext cx="1943"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solidFill>
                    <a:srgbClr val="000066"/>
                  </a:solidFill>
                  <a:sym typeface="Symbol" pitchFamily="18" charset="2"/>
                </a:rPr>
                <a:t>because there are 180° in a half turn.</a:t>
              </a:r>
              <a:endParaRPr lang="en-GB">
                <a:solidFill>
                  <a:srgbClr val="000066"/>
                </a:solidFill>
                <a:sym typeface="Symbol" pitchFamily="18" charset="2"/>
              </a:endParaRPr>
            </a:p>
          </p:txBody>
        </p:sp>
        <p:grpSp>
          <p:nvGrpSpPr>
            <p:cNvPr id="24590" name="Group 17"/>
            <p:cNvGrpSpPr>
              <a:grpSpLocks/>
            </p:cNvGrpSpPr>
            <p:nvPr/>
          </p:nvGrpSpPr>
          <p:grpSpPr bwMode="auto">
            <a:xfrm>
              <a:off x="287" y="768"/>
              <a:ext cx="1777" cy="566"/>
              <a:chOff x="768" y="1416"/>
              <a:chExt cx="3168" cy="312"/>
            </a:xfrm>
          </p:grpSpPr>
          <p:sp>
            <p:nvSpPr>
              <p:cNvPr id="24596" name="Rectangle 16"/>
              <p:cNvSpPr>
                <a:spLocks noChangeArrowheads="1"/>
              </p:cNvSpPr>
              <p:nvPr/>
            </p:nvSpPr>
            <p:spPr bwMode="auto">
              <a:xfrm>
                <a:off x="842" y="1416"/>
                <a:ext cx="3020" cy="312"/>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nchor="ctr">
                <a:spAutoFit/>
              </a:bodyPr>
              <a:lstStyle/>
              <a:p>
                <a:endParaRPr lang="en-US"/>
              </a:p>
            </p:txBody>
          </p:sp>
          <p:sp>
            <p:nvSpPr>
              <p:cNvPr id="24597" name="Text Box 5"/>
              <p:cNvSpPr txBox="1">
                <a:spLocks noChangeArrowheads="1"/>
              </p:cNvSpPr>
              <p:nvPr/>
            </p:nvSpPr>
            <p:spPr bwMode="auto">
              <a:xfrm>
                <a:off x="768" y="1428"/>
                <a:ext cx="3168"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a:solidFill>
                      <a:srgbClr val="000066"/>
                    </a:solidFill>
                  </a:rPr>
                  <a:t>Angles on a line add up to 180</a:t>
                </a:r>
                <a:r>
                  <a:rPr lang="en-GB">
                    <a:solidFill>
                      <a:srgbClr val="000066"/>
                    </a:solidFill>
                    <a:sym typeface="Symbol" pitchFamily="18" charset="2"/>
                  </a:rPr>
                  <a:t></a:t>
                </a:r>
              </a:p>
            </p:txBody>
          </p:sp>
        </p:grpSp>
        <p:sp>
          <p:nvSpPr>
            <p:cNvPr id="24591" name="PubPieSlice"/>
            <p:cNvSpPr>
              <a:spLocks noEditPoints="1" noChangeArrowheads="1"/>
            </p:cNvSpPr>
            <p:nvPr/>
          </p:nvSpPr>
          <p:spPr bwMode="auto">
            <a:xfrm flipH="1">
              <a:off x="1251" y="1917"/>
              <a:ext cx="453" cy="454"/>
            </a:xfrm>
            <a:custGeom>
              <a:avLst/>
              <a:gdLst>
                <a:gd name="T0" fmla="*/ 8 w 21600"/>
                <a:gd name="T1" fmla="*/ 2 h 21600"/>
                <a:gd name="T2" fmla="*/ 5 w 21600"/>
                <a:gd name="T3" fmla="*/ 5 h 21600"/>
                <a:gd name="T4" fmla="*/ 1 w 21600"/>
                <a:gd name="T5" fmla="*/ 2 h 21600"/>
                <a:gd name="T6" fmla="*/ 0 60000 65536"/>
                <a:gd name="T7" fmla="*/ 0 60000 65536"/>
                <a:gd name="T8" fmla="*/ 0 60000 65536"/>
                <a:gd name="T9" fmla="*/ 3147 w 21600"/>
                <a:gd name="T10" fmla="*/ 3140 h 21600"/>
                <a:gd name="T11" fmla="*/ 18453 w 21600"/>
                <a:gd name="T12" fmla="*/ 18460 h 21600"/>
              </a:gdLst>
              <a:ahLst/>
              <a:cxnLst>
                <a:cxn ang="T6">
                  <a:pos x="T0" y="T1"/>
                </a:cxn>
                <a:cxn ang="T7">
                  <a:pos x="T2" y="T3"/>
                </a:cxn>
                <a:cxn ang="T8">
                  <a:pos x="T4" y="T5"/>
                </a:cxn>
              </a:cxnLst>
              <a:rect l="T9" t="T10" r="T11" b="T12"/>
              <a:pathLst>
                <a:path w="21600" h="21600">
                  <a:moveTo>
                    <a:pt x="18902" y="3658"/>
                  </a:moveTo>
                  <a:cubicBezTo>
                    <a:pt x="16851" y="1332"/>
                    <a:pt x="13900" y="0"/>
                    <a:pt x="10800" y="0"/>
                  </a:cubicBezTo>
                  <a:cubicBezTo>
                    <a:pt x="7509" y="-1"/>
                    <a:pt x="4398" y="1500"/>
                    <a:pt x="2349" y="4074"/>
                  </a:cubicBezTo>
                  <a:lnTo>
                    <a:pt x="10800" y="10800"/>
                  </a:lnTo>
                  <a:lnTo>
                    <a:pt x="18902" y="3658"/>
                  </a:lnTo>
                  <a:close/>
                </a:path>
              </a:pathLst>
            </a:custGeom>
            <a:solidFill>
              <a:schemeClr val="folHlink"/>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4592" name="PubPieSlice"/>
            <p:cNvSpPr>
              <a:spLocks noEditPoints="1" noChangeArrowheads="1"/>
            </p:cNvSpPr>
            <p:nvPr/>
          </p:nvSpPr>
          <p:spPr bwMode="auto">
            <a:xfrm flipH="1">
              <a:off x="1242" y="1917"/>
              <a:ext cx="453" cy="454"/>
            </a:xfrm>
            <a:custGeom>
              <a:avLst/>
              <a:gdLst>
                <a:gd name="T0" fmla="*/ 1 w 21600"/>
                <a:gd name="T1" fmla="*/ 2 h 21600"/>
                <a:gd name="T2" fmla="*/ 5 w 21600"/>
                <a:gd name="T3" fmla="*/ 5 h 21600"/>
                <a:gd name="T4" fmla="*/ 0 w 21600"/>
                <a:gd name="T5" fmla="*/ 5 h 21600"/>
                <a:gd name="T6" fmla="*/ 0 60000 65536"/>
                <a:gd name="T7" fmla="*/ 0 60000 65536"/>
                <a:gd name="T8" fmla="*/ 0 60000 65536"/>
                <a:gd name="T9" fmla="*/ 3147 w 21600"/>
                <a:gd name="T10" fmla="*/ 3140 h 21600"/>
                <a:gd name="T11" fmla="*/ 18453 w 21600"/>
                <a:gd name="T12" fmla="*/ 18460 h 21600"/>
              </a:gdLst>
              <a:ahLst/>
              <a:cxnLst>
                <a:cxn ang="T6">
                  <a:pos x="T0" y="T1"/>
                </a:cxn>
                <a:cxn ang="T7">
                  <a:pos x="T2" y="T3"/>
                </a:cxn>
                <a:cxn ang="T8">
                  <a:pos x="T4" y="T5"/>
                </a:cxn>
              </a:cxnLst>
              <a:rect l="T9" t="T10" r="T11" b="T12"/>
              <a:pathLst>
                <a:path w="21600" h="21600">
                  <a:moveTo>
                    <a:pt x="2167" y="4309"/>
                  </a:moveTo>
                  <a:cubicBezTo>
                    <a:pt x="761" y="6180"/>
                    <a:pt x="0" y="8457"/>
                    <a:pt x="0" y="10798"/>
                  </a:cubicBezTo>
                  <a:lnTo>
                    <a:pt x="10800" y="10800"/>
                  </a:lnTo>
                  <a:lnTo>
                    <a:pt x="2167" y="4309"/>
                  </a:lnTo>
                  <a:close/>
                </a:path>
              </a:pathLst>
            </a:custGeom>
            <a:solidFill>
              <a:schemeClr val="accent2"/>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4593" name="Line 11"/>
            <p:cNvSpPr>
              <a:spLocks noChangeShapeType="1"/>
            </p:cNvSpPr>
            <p:nvPr/>
          </p:nvSpPr>
          <p:spPr bwMode="auto">
            <a:xfrm rot="20535320" flipH="1">
              <a:off x="1414" y="1814"/>
              <a:ext cx="690" cy="2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4" name="Freeform 44"/>
            <p:cNvSpPr>
              <a:spLocks/>
            </p:cNvSpPr>
            <p:nvPr/>
          </p:nvSpPr>
          <p:spPr bwMode="auto">
            <a:xfrm>
              <a:off x="1002" y="1722"/>
              <a:ext cx="474" cy="422"/>
            </a:xfrm>
            <a:custGeom>
              <a:avLst/>
              <a:gdLst>
                <a:gd name="T0" fmla="*/ 0 w 474"/>
                <a:gd name="T1" fmla="*/ 0 h 422"/>
                <a:gd name="T2" fmla="*/ 474 w 474"/>
                <a:gd name="T3" fmla="*/ 422 h 422"/>
                <a:gd name="T4" fmla="*/ 0 60000 65536"/>
                <a:gd name="T5" fmla="*/ 0 60000 65536"/>
              </a:gdLst>
              <a:ahLst/>
              <a:cxnLst>
                <a:cxn ang="T4">
                  <a:pos x="T0" y="T1"/>
                </a:cxn>
                <a:cxn ang="T5">
                  <a:pos x="T2" y="T3"/>
                </a:cxn>
              </a:cxnLst>
              <a:rect l="0" t="0" r="r" b="b"/>
              <a:pathLst>
                <a:path w="474" h="422">
                  <a:moveTo>
                    <a:pt x="0" y="0"/>
                  </a:moveTo>
                  <a:lnTo>
                    <a:pt x="474" y="422"/>
                  </a:lnTo>
                </a:path>
              </a:pathLst>
            </a:custGeom>
            <a:noFill/>
            <a:ln w="2857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5" name="Line 45"/>
            <p:cNvSpPr>
              <a:spLocks noChangeShapeType="1"/>
            </p:cNvSpPr>
            <p:nvPr/>
          </p:nvSpPr>
          <p:spPr bwMode="auto">
            <a:xfrm>
              <a:off x="766" y="2144"/>
              <a:ext cx="148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23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5602"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Complementary </a:t>
            </a:r>
            <a:r>
              <a:rPr lang="en-US" smtClean="0">
                <a:solidFill>
                  <a:srgbClr val="5B0091"/>
                </a:solidFill>
              </a:rPr>
              <a:t>and supplementary </a:t>
            </a:r>
            <a:r>
              <a:rPr lang="en-GB" smtClean="0">
                <a:solidFill>
                  <a:srgbClr val="5B0091"/>
                </a:solidFill>
              </a:rPr>
              <a:t>angles</a:t>
            </a:r>
            <a:endParaRPr lang="en-GB" smtClean="0"/>
          </a:p>
        </p:txBody>
      </p:sp>
      <p:grpSp>
        <p:nvGrpSpPr>
          <p:cNvPr id="25605" name="Group 25"/>
          <p:cNvGrpSpPr>
            <a:grpSpLocks/>
          </p:cNvGrpSpPr>
          <p:nvPr/>
        </p:nvGrpSpPr>
        <p:grpSpPr bwMode="auto">
          <a:xfrm>
            <a:off x="342900" y="1020763"/>
            <a:ext cx="4119563" cy="4846637"/>
            <a:chOff x="216" y="643"/>
            <a:chExt cx="2595" cy="3053"/>
          </a:xfrm>
        </p:grpSpPr>
        <p:sp>
          <p:nvSpPr>
            <p:cNvPr id="25616" name="Rectangle 14"/>
            <p:cNvSpPr>
              <a:spLocks noChangeArrowheads="1"/>
            </p:cNvSpPr>
            <p:nvPr/>
          </p:nvSpPr>
          <p:spPr bwMode="auto">
            <a:xfrm>
              <a:off x="216" y="643"/>
              <a:ext cx="2595" cy="3053"/>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5617" name="Rectangle 15"/>
            <p:cNvSpPr>
              <a:spLocks noChangeArrowheads="1"/>
            </p:cNvSpPr>
            <p:nvPr/>
          </p:nvSpPr>
          <p:spPr bwMode="auto">
            <a:xfrm>
              <a:off x="421" y="790"/>
              <a:ext cx="2185" cy="2618"/>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5618" name="Line 6"/>
            <p:cNvSpPr>
              <a:spLocks noChangeShapeType="1"/>
            </p:cNvSpPr>
            <p:nvPr/>
          </p:nvSpPr>
          <p:spPr bwMode="auto">
            <a:xfrm>
              <a:off x="1008" y="1392"/>
              <a:ext cx="0" cy="113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19" name="Line 7"/>
            <p:cNvSpPr>
              <a:spLocks noChangeShapeType="1"/>
            </p:cNvSpPr>
            <p:nvPr/>
          </p:nvSpPr>
          <p:spPr bwMode="auto">
            <a:xfrm rot="-5400000">
              <a:off x="1575" y="1959"/>
              <a:ext cx="0" cy="113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20" name="Rectangle 8"/>
            <p:cNvSpPr>
              <a:spLocks noChangeArrowheads="1"/>
            </p:cNvSpPr>
            <p:nvPr/>
          </p:nvSpPr>
          <p:spPr bwMode="auto">
            <a:xfrm>
              <a:off x="1008" y="2390"/>
              <a:ext cx="136" cy="136"/>
            </a:xfrm>
            <a:prstGeom prst="rect">
              <a:avLst/>
            </a:pr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fr-FR">
                <a:solidFill>
                  <a:srgbClr val="FF6600"/>
                </a:solidFill>
              </a:endParaRPr>
            </a:p>
          </p:txBody>
        </p:sp>
        <p:sp>
          <p:nvSpPr>
            <p:cNvPr id="25621" name="Line 9"/>
            <p:cNvSpPr>
              <a:spLocks noChangeShapeType="1"/>
            </p:cNvSpPr>
            <p:nvPr/>
          </p:nvSpPr>
          <p:spPr bwMode="auto">
            <a:xfrm flipV="1">
              <a:off x="1008" y="2027"/>
              <a:ext cx="1044" cy="49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22" name="Text Box 10"/>
            <p:cNvSpPr txBox="1">
              <a:spLocks noChangeArrowheads="1"/>
            </p:cNvSpPr>
            <p:nvPr/>
          </p:nvSpPr>
          <p:spPr bwMode="auto">
            <a:xfrm>
              <a:off x="1099" y="2027"/>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sp>
          <p:nvSpPr>
            <p:cNvPr id="25623" name="Text Box 11"/>
            <p:cNvSpPr txBox="1">
              <a:spLocks noChangeArrowheads="1"/>
            </p:cNvSpPr>
            <p:nvPr/>
          </p:nvSpPr>
          <p:spPr bwMode="auto">
            <a:xfrm>
              <a:off x="1417" y="2254"/>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endParaRPr lang="en-GB" i="1">
                <a:latin typeface="Times New Roman" pitchFamily="18" charset="0"/>
              </a:endParaRPr>
            </a:p>
          </p:txBody>
        </p:sp>
        <p:sp>
          <p:nvSpPr>
            <p:cNvPr id="25624" name="Text Box 12"/>
            <p:cNvSpPr txBox="1">
              <a:spLocks noChangeArrowheads="1"/>
            </p:cNvSpPr>
            <p:nvPr/>
          </p:nvSpPr>
          <p:spPr bwMode="auto">
            <a:xfrm>
              <a:off x="1057" y="2902"/>
              <a:ext cx="103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US" i="1">
                  <a:latin typeface="Times New Roman" pitchFamily="18" charset="0"/>
                </a:rPr>
                <a:t>a</a:t>
              </a:r>
              <a:r>
                <a:rPr lang="en-US"/>
                <a:t> + </a:t>
              </a:r>
              <a:r>
                <a:rPr lang="en-US" i="1">
                  <a:latin typeface="Times New Roman" pitchFamily="18" charset="0"/>
                </a:rPr>
                <a:t>b</a:t>
              </a:r>
              <a:r>
                <a:rPr lang="en-US"/>
                <a:t> = 90°</a:t>
              </a:r>
            </a:p>
          </p:txBody>
        </p:sp>
        <p:sp>
          <p:nvSpPr>
            <p:cNvPr id="25625" name="Rectangle 13"/>
            <p:cNvSpPr>
              <a:spLocks noChangeArrowheads="1"/>
            </p:cNvSpPr>
            <p:nvPr/>
          </p:nvSpPr>
          <p:spPr bwMode="auto">
            <a:xfrm>
              <a:off x="311" y="728"/>
              <a:ext cx="1945"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p>
              <a:pPr eaLnBrk="0" hangingPunct="0"/>
              <a:r>
                <a:rPr lang="en-US" sz="2300"/>
                <a:t>Two </a:t>
              </a:r>
              <a:r>
                <a:rPr lang="en-US" sz="2300" b="1">
                  <a:solidFill>
                    <a:srgbClr val="FF6600"/>
                  </a:solidFill>
                </a:rPr>
                <a:t>complementary angles</a:t>
              </a:r>
              <a:r>
                <a:rPr lang="en-US" sz="2300"/>
                <a:t> add up to 90°.</a:t>
              </a:r>
            </a:p>
          </p:txBody>
        </p:sp>
      </p:grpSp>
      <p:grpSp>
        <p:nvGrpSpPr>
          <p:cNvPr id="513050" name="Group 26"/>
          <p:cNvGrpSpPr>
            <a:grpSpLocks/>
          </p:cNvGrpSpPr>
          <p:nvPr/>
        </p:nvGrpSpPr>
        <p:grpSpPr bwMode="auto">
          <a:xfrm>
            <a:off x="4648200" y="1020763"/>
            <a:ext cx="4119563" cy="4846637"/>
            <a:chOff x="2928" y="643"/>
            <a:chExt cx="2595" cy="3053"/>
          </a:xfrm>
        </p:grpSpPr>
        <p:sp>
          <p:nvSpPr>
            <p:cNvPr id="25607" name="Rectangle 16"/>
            <p:cNvSpPr>
              <a:spLocks noChangeArrowheads="1"/>
            </p:cNvSpPr>
            <p:nvPr/>
          </p:nvSpPr>
          <p:spPr bwMode="auto">
            <a:xfrm>
              <a:off x="2928" y="643"/>
              <a:ext cx="2595" cy="3053"/>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5608" name="Rectangle 17"/>
            <p:cNvSpPr>
              <a:spLocks noChangeArrowheads="1"/>
            </p:cNvSpPr>
            <p:nvPr/>
          </p:nvSpPr>
          <p:spPr bwMode="auto">
            <a:xfrm>
              <a:off x="3133" y="790"/>
              <a:ext cx="2185" cy="2618"/>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5609" name="Rectangle 18"/>
            <p:cNvSpPr>
              <a:spLocks noChangeArrowheads="1"/>
            </p:cNvSpPr>
            <p:nvPr/>
          </p:nvSpPr>
          <p:spPr bwMode="auto">
            <a:xfrm>
              <a:off x="3072" y="720"/>
              <a:ext cx="2016"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p>
              <a:pPr eaLnBrk="0" hangingPunct="0"/>
              <a:r>
                <a:rPr lang="en-US" sz="2300"/>
                <a:t>Two </a:t>
              </a:r>
              <a:r>
                <a:rPr lang="en-US" sz="2300" b="1">
                  <a:solidFill>
                    <a:srgbClr val="FF6600"/>
                  </a:solidFill>
                </a:rPr>
                <a:t>supplementary angles</a:t>
              </a:r>
              <a:r>
                <a:rPr lang="en-US" sz="2300"/>
                <a:t> add up to 180°.</a:t>
              </a:r>
            </a:p>
          </p:txBody>
        </p:sp>
        <p:sp>
          <p:nvSpPr>
            <p:cNvPr id="25610" name="Line 19"/>
            <p:cNvSpPr>
              <a:spLocks noChangeShapeType="1"/>
            </p:cNvSpPr>
            <p:nvPr/>
          </p:nvSpPr>
          <p:spPr bwMode="auto">
            <a:xfrm rot="-5400000">
              <a:off x="4222" y="1578"/>
              <a:ext cx="0" cy="191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11" name="Text Box 20"/>
            <p:cNvSpPr txBox="1">
              <a:spLocks noChangeArrowheads="1"/>
            </p:cNvSpPr>
            <p:nvPr/>
          </p:nvSpPr>
          <p:spPr bwMode="auto">
            <a:xfrm>
              <a:off x="3837" y="2173"/>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sp>
          <p:nvSpPr>
            <p:cNvPr id="25612" name="Text Box 21"/>
            <p:cNvSpPr txBox="1">
              <a:spLocks noChangeArrowheads="1"/>
            </p:cNvSpPr>
            <p:nvPr/>
          </p:nvSpPr>
          <p:spPr bwMode="auto">
            <a:xfrm>
              <a:off x="4426" y="2128"/>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endParaRPr lang="en-GB" i="1">
                <a:latin typeface="Times New Roman" pitchFamily="18" charset="0"/>
              </a:endParaRPr>
            </a:p>
          </p:txBody>
        </p:sp>
        <p:sp>
          <p:nvSpPr>
            <p:cNvPr id="25613" name="Text Box 22"/>
            <p:cNvSpPr txBox="1">
              <a:spLocks noChangeArrowheads="1"/>
            </p:cNvSpPr>
            <p:nvPr/>
          </p:nvSpPr>
          <p:spPr bwMode="auto">
            <a:xfrm>
              <a:off x="3674" y="2912"/>
              <a:ext cx="114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US" i="1">
                  <a:latin typeface="Times New Roman" pitchFamily="18" charset="0"/>
                </a:rPr>
                <a:t>a</a:t>
              </a:r>
              <a:r>
                <a:rPr lang="en-US"/>
                <a:t> + </a:t>
              </a:r>
              <a:r>
                <a:rPr lang="en-US" i="1">
                  <a:latin typeface="Times New Roman" pitchFamily="18" charset="0"/>
                </a:rPr>
                <a:t>b</a:t>
              </a:r>
              <a:r>
                <a:rPr lang="en-US"/>
                <a:t> = 180°</a:t>
              </a:r>
            </a:p>
          </p:txBody>
        </p:sp>
        <p:sp>
          <p:nvSpPr>
            <p:cNvPr id="25614" name="PubPieSlice"/>
            <p:cNvSpPr>
              <a:spLocks noEditPoints="1" noChangeArrowheads="1"/>
            </p:cNvSpPr>
            <p:nvPr/>
          </p:nvSpPr>
          <p:spPr bwMode="auto">
            <a:xfrm>
              <a:off x="4077" y="2365"/>
              <a:ext cx="335" cy="335"/>
            </a:xfrm>
            <a:custGeom>
              <a:avLst/>
              <a:gdLst>
                <a:gd name="T0" fmla="*/ 5 w 21600"/>
                <a:gd name="T1" fmla="*/ 3 h 21600"/>
                <a:gd name="T2" fmla="*/ 3 w 21600"/>
                <a:gd name="T3" fmla="*/ 3 h 21600"/>
                <a:gd name="T4" fmla="*/ 0 w 21600"/>
                <a:gd name="T5" fmla="*/ 3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21599" y="10830"/>
                  </a:moveTo>
                  <a:cubicBezTo>
                    <a:pt x="21599" y="10820"/>
                    <a:pt x="21600" y="10810"/>
                    <a:pt x="21600" y="10800"/>
                  </a:cubicBezTo>
                  <a:cubicBezTo>
                    <a:pt x="21600" y="4835"/>
                    <a:pt x="16764" y="0"/>
                    <a:pt x="10800" y="0"/>
                  </a:cubicBezTo>
                  <a:cubicBezTo>
                    <a:pt x="4847" y="-1"/>
                    <a:pt x="17" y="4815"/>
                    <a:pt x="0" y="10768"/>
                  </a:cubicBezTo>
                  <a:lnTo>
                    <a:pt x="10800" y="10800"/>
                  </a:lnTo>
                  <a:lnTo>
                    <a:pt x="21599" y="10830"/>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5615" name="Line 24"/>
            <p:cNvSpPr>
              <a:spLocks noChangeShapeType="1"/>
            </p:cNvSpPr>
            <p:nvPr/>
          </p:nvSpPr>
          <p:spPr bwMode="auto">
            <a:xfrm flipH="1" flipV="1">
              <a:off x="3927" y="1584"/>
              <a:ext cx="318" cy="9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3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17122" name="Group 2"/>
          <p:cNvGrpSpPr>
            <a:grpSpLocks/>
          </p:cNvGrpSpPr>
          <p:nvPr/>
        </p:nvGrpSpPr>
        <p:grpSpPr bwMode="auto">
          <a:xfrm>
            <a:off x="3168650" y="2636838"/>
            <a:ext cx="531813" cy="531812"/>
            <a:chOff x="3243" y="2387"/>
            <a:chExt cx="335" cy="335"/>
          </a:xfrm>
        </p:grpSpPr>
        <p:sp>
          <p:nvSpPr>
            <p:cNvPr id="26653" name="PubPieSlice"/>
            <p:cNvSpPr>
              <a:spLocks noEditPoints="1" noChangeArrowheads="1"/>
            </p:cNvSpPr>
            <p:nvPr/>
          </p:nvSpPr>
          <p:spPr bwMode="auto">
            <a:xfrm>
              <a:off x="3243" y="2387"/>
              <a:ext cx="335" cy="335"/>
            </a:xfrm>
            <a:custGeom>
              <a:avLst/>
              <a:gdLst>
                <a:gd name="T0" fmla="*/ 0 w 21600"/>
                <a:gd name="T1" fmla="*/ 3 h 21600"/>
                <a:gd name="T2" fmla="*/ 3 w 21600"/>
                <a:gd name="T3" fmla="*/ 3 h 21600"/>
                <a:gd name="T4" fmla="*/ 5 w 21600"/>
                <a:gd name="T5" fmla="*/ 4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547" y="14196"/>
                  </a:moveTo>
                  <a:cubicBezTo>
                    <a:pt x="2011" y="18615"/>
                    <a:pt x="6143" y="21600"/>
                    <a:pt x="10800" y="21600"/>
                  </a:cubicBezTo>
                  <a:cubicBezTo>
                    <a:pt x="14124" y="21599"/>
                    <a:pt x="17263" y="20068"/>
                    <a:pt x="19310" y="17449"/>
                  </a:cubicBezTo>
                  <a:lnTo>
                    <a:pt x="10800" y="10800"/>
                  </a:lnTo>
                  <a:lnTo>
                    <a:pt x="547" y="14196"/>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6654" name="PubPieSlice"/>
            <p:cNvSpPr>
              <a:spLocks noEditPoints="1" noChangeArrowheads="1"/>
            </p:cNvSpPr>
            <p:nvPr/>
          </p:nvSpPr>
          <p:spPr bwMode="auto">
            <a:xfrm rot="10800000">
              <a:off x="3243" y="2387"/>
              <a:ext cx="335" cy="335"/>
            </a:xfrm>
            <a:custGeom>
              <a:avLst/>
              <a:gdLst>
                <a:gd name="T0" fmla="*/ 0 w 21600"/>
                <a:gd name="T1" fmla="*/ 3 h 21600"/>
                <a:gd name="T2" fmla="*/ 3 w 21600"/>
                <a:gd name="T3" fmla="*/ 3 h 21600"/>
                <a:gd name="T4" fmla="*/ 5 w 21600"/>
                <a:gd name="T5" fmla="*/ 4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378" y="13634"/>
                  </a:moveTo>
                  <a:cubicBezTo>
                    <a:pt x="1657" y="18336"/>
                    <a:pt x="5927" y="21600"/>
                    <a:pt x="10800" y="21600"/>
                  </a:cubicBezTo>
                  <a:cubicBezTo>
                    <a:pt x="14555" y="21599"/>
                    <a:pt x="18041" y="19649"/>
                    <a:pt x="20005" y="16448"/>
                  </a:cubicBezTo>
                  <a:lnTo>
                    <a:pt x="10800" y="10800"/>
                  </a:lnTo>
                  <a:lnTo>
                    <a:pt x="378" y="13634"/>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6655" name="PubPieSlice"/>
            <p:cNvSpPr>
              <a:spLocks noEditPoints="1" noChangeArrowheads="1"/>
            </p:cNvSpPr>
            <p:nvPr/>
          </p:nvSpPr>
          <p:spPr bwMode="auto">
            <a:xfrm rot="10800000">
              <a:off x="3243" y="2387"/>
              <a:ext cx="335" cy="335"/>
            </a:xfrm>
            <a:custGeom>
              <a:avLst/>
              <a:gdLst>
                <a:gd name="T0" fmla="*/ 0 w 21600"/>
                <a:gd name="T1" fmla="*/ 1 h 21600"/>
                <a:gd name="T2" fmla="*/ 3 w 21600"/>
                <a:gd name="T3" fmla="*/ 3 h 21600"/>
                <a:gd name="T4" fmla="*/ 0 w 21600"/>
                <a:gd name="T5" fmla="*/ 3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1968" y="4583"/>
                  </a:moveTo>
                  <a:cubicBezTo>
                    <a:pt x="687" y="6403"/>
                    <a:pt x="0" y="8574"/>
                    <a:pt x="0" y="10799"/>
                  </a:cubicBezTo>
                  <a:cubicBezTo>
                    <a:pt x="-1" y="11834"/>
                    <a:pt x="148" y="12864"/>
                    <a:pt x="441" y="13856"/>
                  </a:cubicBezTo>
                  <a:lnTo>
                    <a:pt x="10800" y="10800"/>
                  </a:lnTo>
                  <a:lnTo>
                    <a:pt x="1968" y="4583"/>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6656" name="PubPieSlice"/>
            <p:cNvSpPr>
              <a:spLocks noEditPoints="1" noChangeArrowheads="1"/>
            </p:cNvSpPr>
            <p:nvPr/>
          </p:nvSpPr>
          <p:spPr bwMode="auto">
            <a:xfrm>
              <a:off x="3243" y="2387"/>
              <a:ext cx="335" cy="335"/>
            </a:xfrm>
            <a:custGeom>
              <a:avLst/>
              <a:gdLst>
                <a:gd name="T0" fmla="*/ 0 w 21600"/>
                <a:gd name="T1" fmla="*/ 1 h 21600"/>
                <a:gd name="T2" fmla="*/ 3 w 21600"/>
                <a:gd name="T3" fmla="*/ 3 h 21600"/>
                <a:gd name="T4" fmla="*/ 0 w 21600"/>
                <a:gd name="T5" fmla="*/ 4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1661" y="5044"/>
                  </a:moveTo>
                  <a:cubicBezTo>
                    <a:pt x="575" y="6767"/>
                    <a:pt x="0" y="8763"/>
                    <a:pt x="0" y="10799"/>
                  </a:cubicBezTo>
                  <a:cubicBezTo>
                    <a:pt x="-1" y="12108"/>
                    <a:pt x="237" y="13406"/>
                    <a:pt x="701" y="14630"/>
                  </a:cubicBezTo>
                  <a:lnTo>
                    <a:pt x="10800" y="10800"/>
                  </a:lnTo>
                  <a:lnTo>
                    <a:pt x="1661" y="5044"/>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grpSp>
      <p:grpSp>
        <p:nvGrpSpPr>
          <p:cNvPr id="517127" name="Group 7"/>
          <p:cNvGrpSpPr>
            <a:grpSpLocks/>
          </p:cNvGrpSpPr>
          <p:nvPr/>
        </p:nvGrpSpPr>
        <p:grpSpPr bwMode="auto">
          <a:xfrm>
            <a:off x="4402138" y="3500438"/>
            <a:ext cx="531812" cy="531812"/>
            <a:chOff x="3243" y="2387"/>
            <a:chExt cx="335" cy="335"/>
          </a:xfrm>
        </p:grpSpPr>
        <p:sp>
          <p:nvSpPr>
            <p:cNvPr id="26649" name="PubPieSlice"/>
            <p:cNvSpPr>
              <a:spLocks noEditPoints="1" noChangeArrowheads="1"/>
            </p:cNvSpPr>
            <p:nvPr/>
          </p:nvSpPr>
          <p:spPr bwMode="auto">
            <a:xfrm>
              <a:off x="3243" y="2387"/>
              <a:ext cx="335" cy="335"/>
            </a:xfrm>
            <a:custGeom>
              <a:avLst/>
              <a:gdLst>
                <a:gd name="T0" fmla="*/ 0 w 21600"/>
                <a:gd name="T1" fmla="*/ 3 h 21600"/>
                <a:gd name="T2" fmla="*/ 3 w 21600"/>
                <a:gd name="T3" fmla="*/ 3 h 21600"/>
                <a:gd name="T4" fmla="*/ 5 w 21600"/>
                <a:gd name="T5" fmla="*/ 4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547" y="14196"/>
                  </a:moveTo>
                  <a:cubicBezTo>
                    <a:pt x="2011" y="18615"/>
                    <a:pt x="6143" y="21600"/>
                    <a:pt x="10800" y="21600"/>
                  </a:cubicBezTo>
                  <a:cubicBezTo>
                    <a:pt x="14124" y="21599"/>
                    <a:pt x="17263" y="20068"/>
                    <a:pt x="19310" y="17449"/>
                  </a:cubicBezTo>
                  <a:lnTo>
                    <a:pt x="10800" y="10800"/>
                  </a:lnTo>
                  <a:lnTo>
                    <a:pt x="547" y="14196"/>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6650" name="PubPieSlice"/>
            <p:cNvSpPr>
              <a:spLocks noEditPoints="1" noChangeArrowheads="1"/>
            </p:cNvSpPr>
            <p:nvPr/>
          </p:nvSpPr>
          <p:spPr bwMode="auto">
            <a:xfrm rot="10800000">
              <a:off x="3243" y="2387"/>
              <a:ext cx="335" cy="335"/>
            </a:xfrm>
            <a:custGeom>
              <a:avLst/>
              <a:gdLst>
                <a:gd name="T0" fmla="*/ 0 w 21600"/>
                <a:gd name="T1" fmla="*/ 3 h 21600"/>
                <a:gd name="T2" fmla="*/ 3 w 21600"/>
                <a:gd name="T3" fmla="*/ 3 h 21600"/>
                <a:gd name="T4" fmla="*/ 5 w 21600"/>
                <a:gd name="T5" fmla="*/ 4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378" y="13634"/>
                  </a:moveTo>
                  <a:cubicBezTo>
                    <a:pt x="1657" y="18336"/>
                    <a:pt x="5927" y="21600"/>
                    <a:pt x="10800" y="21600"/>
                  </a:cubicBezTo>
                  <a:cubicBezTo>
                    <a:pt x="14555" y="21599"/>
                    <a:pt x="18041" y="19649"/>
                    <a:pt x="20005" y="16448"/>
                  </a:cubicBezTo>
                  <a:lnTo>
                    <a:pt x="10800" y="10800"/>
                  </a:lnTo>
                  <a:lnTo>
                    <a:pt x="378" y="13634"/>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6651" name="PubPieSlice"/>
            <p:cNvSpPr>
              <a:spLocks noEditPoints="1" noChangeArrowheads="1"/>
            </p:cNvSpPr>
            <p:nvPr/>
          </p:nvSpPr>
          <p:spPr bwMode="auto">
            <a:xfrm rot="10800000">
              <a:off x="3243" y="2387"/>
              <a:ext cx="335" cy="335"/>
            </a:xfrm>
            <a:custGeom>
              <a:avLst/>
              <a:gdLst>
                <a:gd name="T0" fmla="*/ 0 w 21600"/>
                <a:gd name="T1" fmla="*/ 1 h 21600"/>
                <a:gd name="T2" fmla="*/ 3 w 21600"/>
                <a:gd name="T3" fmla="*/ 3 h 21600"/>
                <a:gd name="T4" fmla="*/ 0 w 21600"/>
                <a:gd name="T5" fmla="*/ 3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1968" y="4583"/>
                  </a:moveTo>
                  <a:cubicBezTo>
                    <a:pt x="687" y="6403"/>
                    <a:pt x="0" y="8574"/>
                    <a:pt x="0" y="10799"/>
                  </a:cubicBezTo>
                  <a:cubicBezTo>
                    <a:pt x="-1" y="11834"/>
                    <a:pt x="148" y="12864"/>
                    <a:pt x="441" y="13856"/>
                  </a:cubicBezTo>
                  <a:lnTo>
                    <a:pt x="10800" y="10800"/>
                  </a:lnTo>
                  <a:lnTo>
                    <a:pt x="1968" y="4583"/>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6652" name="PubPieSlice"/>
            <p:cNvSpPr>
              <a:spLocks noEditPoints="1" noChangeArrowheads="1"/>
            </p:cNvSpPr>
            <p:nvPr/>
          </p:nvSpPr>
          <p:spPr bwMode="auto">
            <a:xfrm>
              <a:off x="3243" y="2387"/>
              <a:ext cx="335" cy="335"/>
            </a:xfrm>
            <a:custGeom>
              <a:avLst/>
              <a:gdLst>
                <a:gd name="T0" fmla="*/ 0 w 21600"/>
                <a:gd name="T1" fmla="*/ 1 h 21600"/>
                <a:gd name="T2" fmla="*/ 3 w 21600"/>
                <a:gd name="T3" fmla="*/ 3 h 21600"/>
                <a:gd name="T4" fmla="*/ 0 w 21600"/>
                <a:gd name="T5" fmla="*/ 4 h 21600"/>
                <a:gd name="T6" fmla="*/ 0 60000 65536"/>
                <a:gd name="T7" fmla="*/ 0 60000 65536"/>
                <a:gd name="T8" fmla="*/ 0 60000 65536"/>
                <a:gd name="T9" fmla="*/ 3159 w 21600"/>
                <a:gd name="T10" fmla="*/ 3159 h 21600"/>
                <a:gd name="T11" fmla="*/ 18441 w 21600"/>
                <a:gd name="T12" fmla="*/ 18441 h 21600"/>
              </a:gdLst>
              <a:ahLst/>
              <a:cxnLst>
                <a:cxn ang="T6">
                  <a:pos x="T0" y="T1"/>
                </a:cxn>
                <a:cxn ang="T7">
                  <a:pos x="T2" y="T3"/>
                </a:cxn>
                <a:cxn ang="T8">
                  <a:pos x="T4" y="T5"/>
                </a:cxn>
              </a:cxnLst>
              <a:rect l="T9" t="T10" r="T11" b="T12"/>
              <a:pathLst>
                <a:path w="21600" h="21600">
                  <a:moveTo>
                    <a:pt x="1661" y="5044"/>
                  </a:moveTo>
                  <a:cubicBezTo>
                    <a:pt x="575" y="6767"/>
                    <a:pt x="0" y="8763"/>
                    <a:pt x="0" y="10799"/>
                  </a:cubicBezTo>
                  <a:cubicBezTo>
                    <a:pt x="-1" y="12108"/>
                    <a:pt x="237" y="13406"/>
                    <a:pt x="701" y="14630"/>
                  </a:cubicBezTo>
                  <a:lnTo>
                    <a:pt x="10800" y="10800"/>
                  </a:lnTo>
                  <a:lnTo>
                    <a:pt x="1661" y="5044"/>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grpSp>
      <p:pic>
        <p:nvPicPr>
          <p:cNvPr id="26628" name="Picture 1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1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0" name="Rectangle 1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Angles made with parallel lines</a:t>
            </a:r>
            <a:endParaRPr lang="en-GB" smtClean="0"/>
          </a:p>
        </p:txBody>
      </p:sp>
      <p:sp>
        <p:nvSpPr>
          <p:cNvPr id="26631" name="Text Box 15"/>
          <p:cNvSpPr txBox="1">
            <a:spLocks noChangeArrowheads="1"/>
          </p:cNvSpPr>
          <p:nvPr/>
        </p:nvSpPr>
        <p:spPr bwMode="auto">
          <a:xfrm>
            <a:off x="304800" y="1066800"/>
            <a:ext cx="80835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When a straight line crosses two parallel lines eight angles are formed. </a:t>
            </a:r>
            <a:endParaRPr lang="en-GB"/>
          </a:p>
        </p:txBody>
      </p:sp>
      <p:grpSp>
        <p:nvGrpSpPr>
          <p:cNvPr id="26632" name="Group 16"/>
          <p:cNvGrpSpPr>
            <a:grpSpLocks/>
          </p:cNvGrpSpPr>
          <p:nvPr/>
        </p:nvGrpSpPr>
        <p:grpSpPr bwMode="auto">
          <a:xfrm rot="-1106097">
            <a:off x="1763713" y="2781300"/>
            <a:ext cx="4176712" cy="1588"/>
            <a:chOff x="1610" y="1434"/>
            <a:chExt cx="2631" cy="0"/>
          </a:xfrm>
        </p:grpSpPr>
        <p:sp>
          <p:nvSpPr>
            <p:cNvPr id="26647" name="Line 17"/>
            <p:cNvSpPr>
              <a:spLocks noChangeShapeType="1"/>
            </p:cNvSpPr>
            <p:nvPr/>
          </p:nvSpPr>
          <p:spPr bwMode="auto">
            <a:xfrm>
              <a:off x="1610" y="1434"/>
              <a:ext cx="263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48" name="Line 18"/>
            <p:cNvSpPr>
              <a:spLocks noChangeShapeType="1"/>
            </p:cNvSpPr>
            <p:nvPr/>
          </p:nvSpPr>
          <p:spPr bwMode="auto">
            <a:xfrm>
              <a:off x="2857" y="1434"/>
              <a:ext cx="136" cy="0"/>
            </a:xfrm>
            <a:prstGeom prst="line">
              <a:avLst/>
            </a:prstGeom>
            <a:noFill/>
            <a:ln w="2857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6633" name="Group 19"/>
          <p:cNvGrpSpPr>
            <a:grpSpLocks/>
          </p:cNvGrpSpPr>
          <p:nvPr/>
        </p:nvGrpSpPr>
        <p:grpSpPr bwMode="auto">
          <a:xfrm rot="-1106097">
            <a:off x="2133600" y="3930650"/>
            <a:ext cx="4176713" cy="1588"/>
            <a:chOff x="1610" y="1434"/>
            <a:chExt cx="2631" cy="0"/>
          </a:xfrm>
        </p:grpSpPr>
        <p:sp>
          <p:nvSpPr>
            <p:cNvPr id="26645" name="Line 20"/>
            <p:cNvSpPr>
              <a:spLocks noChangeShapeType="1"/>
            </p:cNvSpPr>
            <p:nvPr/>
          </p:nvSpPr>
          <p:spPr bwMode="auto">
            <a:xfrm>
              <a:off x="1610" y="1434"/>
              <a:ext cx="263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46" name="Line 21"/>
            <p:cNvSpPr>
              <a:spLocks noChangeShapeType="1"/>
            </p:cNvSpPr>
            <p:nvPr/>
          </p:nvSpPr>
          <p:spPr bwMode="auto">
            <a:xfrm>
              <a:off x="2857" y="1434"/>
              <a:ext cx="136" cy="0"/>
            </a:xfrm>
            <a:prstGeom prst="line">
              <a:avLst/>
            </a:prstGeom>
            <a:noFill/>
            <a:ln w="2857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7142" name="Line 22"/>
          <p:cNvSpPr>
            <a:spLocks noChangeShapeType="1"/>
          </p:cNvSpPr>
          <p:nvPr/>
        </p:nvSpPr>
        <p:spPr bwMode="auto">
          <a:xfrm>
            <a:off x="2735263" y="2420938"/>
            <a:ext cx="3513137" cy="24511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7143" name="Text Box 23"/>
          <p:cNvSpPr txBox="1">
            <a:spLocks noChangeArrowheads="1"/>
          </p:cNvSpPr>
          <p:nvPr/>
        </p:nvSpPr>
        <p:spPr bwMode="auto">
          <a:xfrm>
            <a:off x="1854200" y="5392738"/>
            <a:ext cx="5435600" cy="485775"/>
          </a:xfrm>
          <a:prstGeom prst="rect">
            <a:avLst/>
          </a:prstGeom>
          <a:solidFill>
            <a:srgbClr val="FFFFCC"/>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Which angles are equal to each other?</a:t>
            </a:r>
            <a:endParaRPr lang="en-GB"/>
          </a:p>
        </p:txBody>
      </p:sp>
      <p:sp>
        <p:nvSpPr>
          <p:cNvPr id="517144" name="Text Box 24"/>
          <p:cNvSpPr txBox="1">
            <a:spLocks noChangeArrowheads="1"/>
          </p:cNvSpPr>
          <p:nvPr/>
        </p:nvSpPr>
        <p:spPr bwMode="auto">
          <a:xfrm>
            <a:off x="3348038" y="2205038"/>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sp>
        <p:nvSpPr>
          <p:cNvPr id="517145" name="Text Box 25"/>
          <p:cNvSpPr txBox="1">
            <a:spLocks noChangeArrowheads="1"/>
          </p:cNvSpPr>
          <p:nvPr/>
        </p:nvSpPr>
        <p:spPr bwMode="auto">
          <a:xfrm>
            <a:off x="2700338" y="256540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endParaRPr lang="en-GB" i="1">
              <a:latin typeface="Times New Roman" pitchFamily="18" charset="0"/>
            </a:endParaRPr>
          </a:p>
        </p:txBody>
      </p:sp>
      <p:sp>
        <p:nvSpPr>
          <p:cNvPr id="517146" name="Text Box 26"/>
          <p:cNvSpPr txBox="1">
            <a:spLocks noChangeArrowheads="1"/>
          </p:cNvSpPr>
          <p:nvPr/>
        </p:nvSpPr>
        <p:spPr bwMode="auto">
          <a:xfrm>
            <a:off x="3203575" y="3141663"/>
            <a:ext cx="319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c</a:t>
            </a:r>
            <a:endParaRPr lang="en-GB" i="1">
              <a:latin typeface="Times New Roman" pitchFamily="18" charset="0"/>
            </a:endParaRPr>
          </a:p>
        </p:txBody>
      </p:sp>
      <p:sp>
        <p:nvSpPr>
          <p:cNvPr id="517147" name="Text Box 27"/>
          <p:cNvSpPr txBox="1">
            <a:spLocks noChangeArrowheads="1"/>
          </p:cNvSpPr>
          <p:nvPr/>
        </p:nvSpPr>
        <p:spPr bwMode="auto">
          <a:xfrm>
            <a:off x="3851275" y="2708275"/>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d</a:t>
            </a:r>
            <a:endParaRPr lang="en-GB" i="1">
              <a:latin typeface="Times New Roman" pitchFamily="18" charset="0"/>
            </a:endParaRPr>
          </a:p>
        </p:txBody>
      </p:sp>
      <p:sp>
        <p:nvSpPr>
          <p:cNvPr id="517148" name="Text Box 28"/>
          <p:cNvSpPr txBox="1">
            <a:spLocks noChangeArrowheads="1"/>
          </p:cNvSpPr>
          <p:nvPr/>
        </p:nvSpPr>
        <p:spPr bwMode="auto">
          <a:xfrm>
            <a:off x="4648200" y="3124200"/>
            <a:ext cx="319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e</a:t>
            </a:r>
            <a:endParaRPr lang="en-GB" i="1">
              <a:latin typeface="Times New Roman" pitchFamily="18" charset="0"/>
            </a:endParaRPr>
          </a:p>
        </p:txBody>
      </p:sp>
      <p:sp>
        <p:nvSpPr>
          <p:cNvPr id="517149" name="Text Box 29"/>
          <p:cNvSpPr txBox="1">
            <a:spLocks noChangeArrowheads="1"/>
          </p:cNvSpPr>
          <p:nvPr/>
        </p:nvSpPr>
        <p:spPr bwMode="auto">
          <a:xfrm>
            <a:off x="3998913" y="3429000"/>
            <a:ext cx="268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f</a:t>
            </a:r>
            <a:endParaRPr lang="en-GB" i="1">
              <a:latin typeface="Times New Roman" pitchFamily="18" charset="0"/>
            </a:endParaRPr>
          </a:p>
        </p:txBody>
      </p:sp>
      <p:sp>
        <p:nvSpPr>
          <p:cNvPr id="517150" name="Text Box 30"/>
          <p:cNvSpPr txBox="1">
            <a:spLocks noChangeArrowheads="1"/>
          </p:cNvSpPr>
          <p:nvPr/>
        </p:nvSpPr>
        <p:spPr bwMode="auto">
          <a:xfrm>
            <a:off x="4437063" y="40052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g</a:t>
            </a:r>
            <a:endParaRPr lang="en-GB" i="1">
              <a:latin typeface="Times New Roman" pitchFamily="18" charset="0"/>
            </a:endParaRPr>
          </a:p>
        </p:txBody>
      </p:sp>
      <p:sp>
        <p:nvSpPr>
          <p:cNvPr id="517151" name="Text Box 31"/>
          <p:cNvSpPr txBox="1">
            <a:spLocks noChangeArrowheads="1"/>
          </p:cNvSpPr>
          <p:nvPr/>
        </p:nvSpPr>
        <p:spPr bwMode="auto">
          <a:xfrm>
            <a:off x="5084763" y="3571875"/>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h</a:t>
            </a:r>
            <a:endParaRPr lang="en-GB" i="1">
              <a:latin typeface="Times New Roman" pitchFamily="18" charset="0"/>
            </a:endParaRPr>
          </a:p>
        </p:txBody>
      </p:sp>
      <p:sp>
        <p:nvSpPr>
          <p:cNvPr id="517152" name="AutoShape 32"/>
          <p:cNvSpPr>
            <a:spLocks noChangeArrowheads="1"/>
          </p:cNvSpPr>
          <p:nvPr/>
        </p:nvSpPr>
        <p:spPr bwMode="auto">
          <a:xfrm>
            <a:off x="6096000" y="3733800"/>
            <a:ext cx="2747963" cy="936625"/>
          </a:xfrm>
          <a:prstGeom prst="wedgeRoundRectCallout">
            <a:avLst>
              <a:gd name="adj1" fmla="val -44282"/>
              <a:gd name="adj2" fmla="val 70000"/>
              <a:gd name="adj3" fmla="val 16667"/>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GB"/>
              <a:t>This line is called a </a:t>
            </a:r>
            <a:r>
              <a:rPr lang="en-GB" b="1">
                <a:solidFill>
                  <a:srgbClr val="FF6600"/>
                </a:solidFill>
              </a:rPr>
              <a:t>traversal</a:t>
            </a:r>
            <a:r>
              <a:rPr lang="en-GB"/>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17142"/>
                                        </p:tgtEl>
                                        <p:attrNameLst>
                                          <p:attrName>style.visibility</p:attrName>
                                        </p:attrNameLst>
                                      </p:cBhvr>
                                      <p:to>
                                        <p:strVal val="visible"/>
                                      </p:to>
                                    </p:set>
                                    <p:animEffect transition="in" filter="wipe(up)">
                                      <p:cBhvr>
                                        <p:cTn id="7" dur="500"/>
                                        <p:tgtEl>
                                          <p:spTgt spid="517142"/>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1715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517122"/>
                                        </p:tgtEl>
                                        <p:attrNameLst>
                                          <p:attrName>style.visibility</p:attrName>
                                        </p:attrNameLst>
                                      </p:cBhvr>
                                      <p:to>
                                        <p:strVal val="visible"/>
                                      </p:to>
                                    </p:set>
                                  </p:childTnLst>
                                </p:cTn>
                              </p:par>
                            </p:childTnLst>
                          </p:cTn>
                        </p:par>
                        <p:par>
                          <p:cTn id="15" fill="hold" nodeType="afterGroup">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517144"/>
                                        </p:tgtEl>
                                        <p:attrNameLst>
                                          <p:attrName>style.visibility</p:attrName>
                                        </p:attrNameLst>
                                      </p:cBhvr>
                                      <p:to>
                                        <p:strVal val="visible"/>
                                      </p:to>
                                    </p:set>
                                  </p:childTnLst>
                                </p:cTn>
                              </p:par>
                            </p:childTnLst>
                          </p:cTn>
                        </p:par>
                        <p:par>
                          <p:cTn id="18" fill="hold" nodeType="afterGroup">
                            <p:stCondLst>
                              <p:cond delay="1000"/>
                            </p:stCondLst>
                            <p:childTnLst>
                              <p:par>
                                <p:cTn id="19" presetID="1" presetClass="entr" presetSubtype="0" fill="hold" grpId="0" nodeType="afterEffect">
                                  <p:stCondLst>
                                    <p:cond delay="0"/>
                                  </p:stCondLst>
                                  <p:childTnLst>
                                    <p:set>
                                      <p:cBhvr>
                                        <p:cTn id="20" dur="1" fill="hold">
                                          <p:stCondLst>
                                            <p:cond delay="499"/>
                                          </p:stCondLst>
                                        </p:cTn>
                                        <p:tgtEl>
                                          <p:spTgt spid="517145"/>
                                        </p:tgtEl>
                                        <p:attrNameLst>
                                          <p:attrName>style.visibility</p:attrName>
                                        </p:attrNameLst>
                                      </p:cBhvr>
                                      <p:to>
                                        <p:strVal val="visible"/>
                                      </p:to>
                                    </p:set>
                                  </p:childTnLst>
                                </p:cTn>
                              </p:par>
                            </p:childTnLst>
                          </p:cTn>
                        </p:par>
                        <p:par>
                          <p:cTn id="21" fill="hold" nodeType="afterGroup">
                            <p:stCondLst>
                              <p:cond delay="1500"/>
                            </p:stCondLst>
                            <p:childTnLst>
                              <p:par>
                                <p:cTn id="22" presetID="1" presetClass="entr" presetSubtype="0" fill="hold" grpId="0" nodeType="afterEffect">
                                  <p:stCondLst>
                                    <p:cond delay="0"/>
                                  </p:stCondLst>
                                  <p:childTnLst>
                                    <p:set>
                                      <p:cBhvr>
                                        <p:cTn id="23" dur="1" fill="hold">
                                          <p:stCondLst>
                                            <p:cond delay="499"/>
                                          </p:stCondLst>
                                        </p:cTn>
                                        <p:tgtEl>
                                          <p:spTgt spid="517146"/>
                                        </p:tgtEl>
                                        <p:attrNameLst>
                                          <p:attrName>style.visibility</p:attrName>
                                        </p:attrNameLst>
                                      </p:cBhvr>
                                      <p:to>
                                        <p:strVal val="visible"/>
                                      </p:to>
                                    </p:set>
                                  </p:childTnLst>
                                </p:cTn>
                              </p:par>
                            </p:childTnLst>
                          </p:cTn>
                        </p:par>
                        <p:par>
                          <p:cTn id="24" fill="hold" nodeType="afterGroup">
                            <p:stCondLst>
                              <p:cond delay="2000"/>
                            </p:stCondLst>
                            <p:childTnLst>
                              <p:par>
                                <p:cTn id="25" presetID="1" presetClass="entr" presetSubtype="0" fill="hold" grpId="0" nodeType="afterEffect">
                                  <p:stCondLst>
                                    <p:cond delay="0"/>
                                  </p:stCondLst>
                                  <p:childTnLst>
                                    <p:set>
                                      <p:cBhvr>
                                        <p:cTn id="26" dur="1" fill="hold">
                                          <p:stCondLst>
                                            <p:cond delay="499"/>
                                          </p:stCondLst>
                                        </p:cTn>
                                        <p:tgtEl>
                                          <p:spTgt spid="517147"/>
                                        </p:tgtEl>
                                        <p:attrNameLst>
                                          <p:attrName>style.visibility</p:attrName>
                                        </p:attrNameLst>
                                      </p:cBhvr>
                                      <p:to>
                                        <p:strVal val="visible"/>
                                      </p:to>
                                    </p:set>
                                  </p:childTnLst>
                                </p:cTn>
                              </p:par>
                            </p:childTnLst>
                          </p:cTn>
                        </p:par>
                        <p:par>
                          <p:cTn id="27" fill="hold" nodeType="afterGroup">
                            <p:stCondLst>
                              <p:cond delay="2500"/>
                            </p:stCondLst>
                            <p:childTnLst>
                              <p:par>
                                <p:cTn id="28" presetID="1" presetClass="entr" presetSubtype="0" fill="hold" nodeType="afterEffect">
                                  <p:stCondLst>
                                    <p:cond delay="0"/>
                                  </p:stCondLst>
                                  <p:childTnLst>
                                    <p:set>
                                      <p:cBhvr>
                                        <p:cTn id="29" dur="1" fill="hold">
                                          <p:stCondLst>
                                            <p:cond delay="499"/>
                                          </p:stCondLst>
                                        </p:cTn>
                                        <p:tgtEl>
                                          <p:spTgt spid="517127"/>
                                        </p:tgtEl>
                                        <p:attrNameLst>
                                          <p:attrName>style.visibility</p:attrName>
                                        </p:attrNameLst>
                                      </p:cBhvr>
                                      <p:to>
                                        <p:strVal val="visible"/>
                                      </p:to>
                                    </p:set>
                                  </p:childTnLst>
                                </p:cTn>
                              </p:par>
                            </p:childTnLst>
                          </p:cTn>
                        </p:par>
                        <p:par>
                          <p:cTn id="30" fill="hold" nodeType="afterGroup">
                            <p:stCondLst>
                              <p:cond delay="3000"/>
                            </p:stCondLst>
                            <p:childTnLst>
                              <p:par>
                                <p:cTn id="31" presetID="1" presetClass="entr" presetSubtype="0" fill="hold" grpId="0" nodeType="afterEffect">
                                  <p:stCondLst>
                                    <p:cond delay="0"/>
                                  </p:stCondLst>
                                  <p:childTnLst>
                                    <p:set>
                                      <p:cBhvr>
                                        <p:cTn id="32" dur="1" fill="hold">
                                          <p:stCondLst>
                                            <p:cond delay="499"/>
                                          </p:stCondLst>
                                        </p:cTn>
                                        <p:tgtEl>
                                          <p:spTgt spid="517148"/>
                                        </p:tgtEl>
                                        <p:attrNameLst>
                                          <p:attrName>style.visibility</p:attrName>
                                        </p:attrNameLst>
                                      </p:cBhvr>
                                      <p:to>
                                        <p:strVal val="visible"/>
                                      </p:to>
                                    </p:set>
                                  </p:childTnLst>
                                </p:cTn>
                              </p:par>
                            </p:childTnLst>
                          </p:cTn>
                        </p:par>
                        <p:par>
                          <p:cTn id="33" fill="hold" nodeType="afterGroup">
                            <p:stCondLst>
                              <p:cond delay="3500"/>
                            </p:stCondLst>
                            <p:childTnLst>
                              <p:par>
                                <p:cTn id="34" presetID="1" presetClass="entr" presetSubtype="0" fill="hold" grpId="0" nodeType="afterEffect">
                                  <p:stCondLst>
                                    <p:cond delay="0"/>
                                  </p:stCondLst>
                                  <p:childTnLst>
                                    <p:set>
                                      <p:cBhvr>
                                        <p:cTn id="35" dur="1" fill="hold">
                                          <p:stCondLst>
                                            <p:cond delay="499"/>
                                          </p:stCondLst>
                                        </p:cTn>
                                        <p:tgtEl>
                                          <p:spTgt spid="517149"/>
                                        </p:tgtEl>
                                        <p:attrNameLst>
                                          <p:attrName>style.visibility</p:attrName>
                                        </p:attrNameLst>
                                      </p:cBhvr>
                                      <p:to>
                                        <p:strVal val="visible"/>
                                      </p:to>
                                    </p:set>
                                  </p:childTnLst>
                                </p:cTn>
                              </p:par>
                            </p:childTnLst>
                          </p:cTn>
                        </p:par>
                        <p:par>
                          <p:cTn id="36" fill="hold" nodeType="afterGroup">
                            <p:stCondLst>
                              <p:cond delay="4000"/>
                            </p:stCondLst>
                            <p:childTnLst>
                              <p:par>
                                <p:cTn id="37" presetID="1" presetClass="entr" presetSubtype="0" fill="hold" grpId="0" nodeType="afterEffect">
                                  <p:stCondLst>
                                    <p:cond delay="0"/>
                                  </p:stCondLst>
                                  <p:childTnLst>
                                    <p:set>
                                      <p:cBhvr>
                                        <p:cTn id="38" dur="1" fill="hold">
                                          <p:stCondLst>
                                            <p:cond delay="499"/>
                                          </p:stCondLst>
                                        </p:cTn>
                                        <p:tgtEl>
                                          <p:spTgt spid="517150"/>
                                        </p:tgtEl>
                                        <p:attrNameLst>
                                          <p:attrName>style.visibility</p:attrName>
                                        </p:attrNameLst>
                                      </p:cBhvr>
                                      <p:to>
                                        <p:strVal val="visible"/>
                                      </p:to>
                                    </p:set>
                                  </p:childTnLst>
                                </p:cTn>
                              </p:par>
                            </p:childTnLst>
                          </p:cTn>
                        </p:par>
                        <p:par>
                          <p:cTn id="39" fill="hold" nodeType="afterGroup">
                            <p:stCondLst>
                              <p:cond delay="4500"/>
                            </p:stCondLst>
                            <p:childTnLst>
                              <p:par>
                                <p:cTn id="40" presetID="1" presetClass="entr" presetSubtype="0" fill="hold" grpId="0" nodeType="afterEffect">
                                  <p:stCondLst>
                                    <p:cond delay="0"/>
                                  </p:stCondLst>
                                  <p:childTnLst>
                                    <p:set>
                                      <p:cBhvr>
                                        <p:cTn id="41" dur="1" fill="hold">
                                          <p:stCondLst>
                                            <p:cond delay="499"/>
                                          </p:stCondLst>
                                        </p:cTn>
                                        <p:tgtEl>
                                          <p:spTgt spid="517151"/>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5171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7142" grpId="0" animBg="1"/>
      <p:bldP spid="517143" grpId="0" animBg="1" autoUpdateAnimBg="0"/>
      <p:bldP spid="517144" grpId="0" autoUpdateAnimBg="0"/>
      <p:bldP spid="517145" grpId="0" autoUpdateAnimBg="0"/>
      <p:bldP spid="517146" grpId="0" autoUpdateAnimBg="0"/>
      <p:bldP spid="517147" grpId="0" autoUpdateAnimBg="0"/>
      <p:bldP spid="517148" grpId="0" autoUpdateAnimBg="0"/>
      <p:bldP spid="517149" grpId="0" autoUpdateAnimBg="0"/>
      <p:bldP spid="517150" grpId="0" autoUpdateAnimBg="0"/>
      <p:bldP spid="517151" grpId="0" autoUpdateAnimBg="0"/>
      <p:bldP spid="517152"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21380" name="Group 164"/>
          <p:cNvGrpSpPr>
            <a:grpSpLocks/>
          </p:cNvGrpSpPr>
          <p:nvPr/>
        </p:nvGrpSpPr>
        <p:grpSpPr bwMode="auto">
          <a:xfrm>
            <a:off x="3195638" y="1071563"/>
            <a:ext cx="2751137" cy="3725862"/>
            <a:chOff x="2013" y="675"/>
            <a:chExt cx="1733" cy="2347"/>
          </a:xfrm>
        </p:grpSpPr>
        <p:grpSp>
          <p:nvGrpSpPr>
            <p:cNvPr id="27702" name="Group 153"/>
            <p:cNvGrpSpPr>
              <a:grpSpLocks/>
            </p:cNvGrpSpPr>
            <p:nvPr/>
          </p:nvGrpSpPr>
          <p:grpSpPr bwMode="auto">
            <a:xfrm>
              <a:off x="2013" y="675"/>
              <a:ext cx="1733" cy="2347"/>
              <a:chOff x="2013" y="675"/>
              <a:chExt cx="1733" cy="2347"/>
            </a:xfrm>
          </p:grpSpPr>
          <p:sp>
            <p:nvSpPr>
              <p:cNvPr id="27704" name="Rectangle 88"/>
              <p:cNvSpPr>
                <a:spLocks noChangeArrowheads="1"/>
              </p:cNvSpPr>
              <p:nvPr/>
            </p:nvSpPr>
            <p:spPr bwMode="auto">
              <a:xfrm rot="-5400000">
                <a:off x="1706" y="982"/>
                <a:ext cx="2347" cy="1733"/>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5" name="Rectangle 89"/>
              <p:cNvSpPr>
                <a:spLocks noChangeArrowheads="1"/>
              </p:cNvSpPr>
              <p:nvPr/>
            </p:nvSpPr>
            <p:spPr bwMode="auto">
              <a:xfrm>
                <a:off x="2140" y="910"/>
                <a:ext cx="1478" cy="195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6" name="PubPieSlice"/>
              <p:cNvSpPr>
                <a:spLocks noEditPoints="1" noChangeArrowheads="1"/>
              </p:cNvSpPr>
              <p:nvPr/>
            </p:nvSpPr>
            <p:spPr bwMode="auto">
              <a:xfrm flipH="1">
                <a:off x="2883" y="1486"/>
                <a:ext cx="272" cy="272"/>
              </a:xfrm>
              <a:custGeom>
                <a:avLst/>
                <a:gdLst>
                  <a:gd name="T0" fmla="*/ 3 w 21600"/>
                  <a:gd name="T1" fmla="*/ 3 h 21600"/>
                  <a:gd name="T2" fmla="*/ 2 w 21600"/>
                  <a:gd name="T3" fmla="*/ 2 h 21600"/>
                  <a:gd name="T4" fmla="*/ 3 w 21600"/>
                  <a:gd name="T5" fmla="*/ 2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16755" y="19809"/>
                    </a:moveTo>
                    <a:cubicBezTo>
                      <a:pt x="19780" y="17810"/>
                      <a:pt x="21600" y="14426"/>
                      <a:pt x="21600" y="10800"/>
                    </a:cubicBezTo>
                    <a:cubicBezTo>
                      <a:pt x="21600" y="10799"/>
                      <a:pt x="21599" y="10798"/>
                      <a:pt x="21599" y="10797"/>
                    </a:cubicBezTo>
                    <a:lnTo>
                      <a:pt x="10800" y="10800"/>
                    </a:lnTo>
                    <a:lnTo>
                      <a:pt x="16755" y="19809"/>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7707" name="Text Box 91"/>
              <p:cNvSpPr txBox="1">
                <a:spLocks noChangeArrowheads="1"/>
              </p:cNvSpPr>
              <p:nvPr/>
            </p:nvSpPr>
            <p:spPr bwMode="auto">
              <a:xfrm>
                <a:off x="2060" y="718"/>
                <a:ext cx="1578"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sz="2300" b="1">
                    <a:solidFill>
                      <a:srgbClr val="FF6600"/>
                    </a:solidFill>
                  </a:rPr>
                  <a:t>Alternate angles </a:t>
                </a:r>
                <a:r>
                  <a:rPr lang="en-GB" sz="2300">
                    <a:solidFill>
                      <a:schemeClr val="tx1"/>
                    </a:solidFill>
                  </a:rPr>
                  <a:t>are equal</a:t>
                </a:r>
              </a:p>
            </p:txBody>
          </p:sp>
          <p:sp>
            <p:nvSpPr>
              <p:cNvPr id="27708" name="Text Box 92"/>
              <p:cNvSpPr txBox="1">
                <a:spLocks noChangeArrowheads="1"/>
              </p:cNvSpPr>
              <p:nvPr/>
            </p:nvSpPr>
            <p:spPr bwMode="auto">
              <a:xfrm>
                <a:off x="2671" y="1645"/>
                <a:ext cx="1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000" i="1">
                    <a:latin typeface="Times New Roman" pitchFamily="18" charset="0"/>
                  </a:rPr>
                  <a:t>a</a:t>
                </a:r>
                <a:endParaRPr lang="en-GB" sz="2000" i="1">
                  <a:latin typeface="Times New Roman" pitchFamily="18" charset="0"/>
                </a:endParaRPr>
              </a:p>
            </p:txBody>
          </p:sp>
          <p:grpSp>
            <p:nvGrpSpPr>
              <p:cNvPr id="27709" name="Group 93"/>
              <p:cNvGrpSpPr>
                <a:grpSpLocks/>
              </p:cNvGrpSpPr>
              <p:nvPr/>
            </p:nvGrpSpPr>
            <p:grpSpPr bwMode="auto">
              <a:xfrm>
                <a:off x="2252" y="1344"/>
                <a:ext cx="1162" cy="1152"/>
                <a:chOff x="432" y="1488"/>
                <a:chExt cx="1162" cy="1152"/>
              </a:xfrm>
            </p:grpSpPr>
            <p:grpSp>
              <p:nvGrpSpPr>
                <p:cNvPr id="27712" name="Group 94"/>
                <p:cNvGrpSpPr>
                  <a:grpSpLocks/>
                </p:cNvGrpSpPr>
                <p:nvPr/>
              </p:nvGrpSpPr>
              <p:grpSpPr bwMode="auto">
                <a:xfrm>
                  <a:off x="455" y="1766"/>
                  <a:ext cx="1139" cy="0"/>
                  <a:chOff x="455" y="1670"/>
                  <a:chExt cx="1139" cy="0"/>
                </a:xfrm>
              </p:grpSpPr>
              <p:sp>
                <p:nvSpPr>
                  <p:cNvPr id="27717" name="Line 95"/>
                  <p:cNvSpPr>
                    <a:spLocks noChangeShapeType="1"/>
                  </p:cNvSpPr>
                  <p:nvPr/>
                </p:nvSpPr>
                <p:spPr bwMode="auto">
                  <a:xfrm>
                    <a:off x="455" y="1670"/>
                    <a:ext cx="113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7718" name="Line 96"/>
                  <p:cNvSpPr>
                    <a:spLocks noChangeShapeType="1"/>
                  </p:cNvSpPr>
                  <p:nvPr/>
                </p:nvSpPr>
                <p:spPr bwMode="auto">
                  <a:xfrm>
                    <a:off x="976" y="1670"/>
                    <a:ext cx="96" cy="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grpSp>
              <p:nvGrpSpPr>
                <p:cNvPr id="27713" name="Group 97"/>
                <p:cNvGrpSpPr>
                  <a:grpSpLocks/>
                </p:cNvGrpSpPr>
                <p:nvPr/>
              </p:nvGrpSpPr>
              <p:grpSpPr bwMode="auto">
                <a:xfrm>
                  <a:off x="432" y="2304"/>
                  <a:ext cx="1139" cy="0"/>
                  <a:chOff x="432" y="2304"/>
                  <a:chExt cx="1139" cy="0"/>
                </a:xfrm>
              </p:grpSpPr>
              <p:sp>
                <p:nvSpPr>
                  <p:cNvPr id="27715" name="Line 98"/>
                  <p:cNvSpPr>
                    <a:spLocks noChangeShapeType="1"/>
                  </p:cNvSpPr>
                  <p:nvPr/>
                </p:nvSpPr>
                <p:spPr bwMode="auto">
                  <a:xfrm>
                    <a:off x="432" y="2304"/>
                    <a:ext cx="113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7716" name="Line 99"/>
                  <p:cNvSpPr>
                    <a:spLocks noChangeShapeType="1"/>
                  </p:cNvSpPr>
                  <p:nvPr/>
                </p:nvSpPr>
                <p:spPr bwMode="auto">
                  <a:xfrm>
                    <a:off x="1008" y="2304"/>
                    <a:ext cx="96" cy="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sp>
              <p:nvSpPr>
                <p:cNvPr id="27714" name="Line 100"/>
                <p:cNvSpPr>
                  <a:spLocks noChangeShapeType="1"/>
                </p:cNvSpPr>
                <p:nvPr/>
              </p:nvSpPr>
              <p:spPr bwMode="auto">
                <a:xfrm flipV="1">
                  <a:off x="624" y="1488"/>
                  <a:ext cx="758" cy="11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sp>
            <p:nvSpPr>
              <p:cNvPr id="27710" name="PubPieSlice"/>
              <p:cNvSpPr>
                <a:spLocks noEditPoints="1" noChangeArrowheads="1"/>
              </p:cNvSpPr>
              <p:nvPr/>
            </p:nvSpPr>
            <p:spPr bwMode="auto">
              <a:xfrm flipH="1">
                <a:off x="2530" y="2024"/>
                <a:ext cx="272" cy="272"/>
              </a:xfrm>
              <a:custGeom>
                <a:avLst/>
                <a:gdLst>
                  <a:gd name="T0" fmla="*/ 1 w 21600"/>
                  <a:gd name="T1" fmla="*/ 0 h 21600"/>
                  <a:gd name="T2" fmla="*/ 2 w 21600"/>
                  <a:gd name="T3" fmla="*/ 2 h 21600"/>
                  <a:gd name="T4" fmla="*/ 0 w 21600"/>
                  <a:gd name="T5" fmla="*/ 2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4656" y="1917"/>
                    </a:moveTo>
                    <a:cubicBezTo>
                      <a:pt x="1740" y="3934"/>
                      <a:pt x="0" y="7253"/>
                      <a:pt x="0" y="10798"/>
                    </a:cubicBezTo>
                    <a:lnTo>
                      <a:pt x="10800" y="10800"/>
                    </a:lnTo>
                    <a:lnTo>
                      <a:pt x="4656" y="1917"/>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7711" name="Text Box 127"/>
              <p:cNvSpPr txBox="1">
                <a:spLocks noChangeArrowheads="1"/>
              </p:cNvSpPr>
              <p:nvPr/>
            </p:nvSpPr>
            <p:spPr bwMode="auto">
              <a:xfrm>
                <a:off x="2796" y="1903"/>
                <a:ext cx="1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000" i="1">
                    <a:latin typeface="Times New Roman" pitchFamily="18" charset="0"/>
                  </a:rPr>
                  <a:t>b</a:t>
                </a:r>
                <a:endParaRPr lang="en-GB" sz="2000" i="1">
                  <a:latin typeface="Times New Roman" pitchFamily="18" charset="0"/>
                </a:endParaRPr>
              </a:p>
            </p:txBody>
          </p:sp>
        </p:grpSp>
        <p:sp>
          <p:nvSpPr>
            <p:cNvPr id="27703" name="Text Box 157"/>
            <p:cNvSpPr txBox="1">
              <a:spLocks noChangeArrowheads="1"/>
            </p:cNvSpPr>
            <p:nvPr/>
          </p:nvSpPr>
          <p:spPr bwMode="auto">
            <a:xfrm>
              <a:off x="3107" y="2614"/>
              <a:ext cx="544" cy="306"/>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i="1">
                  <a:latin typeface="Times New Roman" pitchFamily="18" charset="0"/>
                </a:rPr>
                <a:t>a</a:t>
              </a:r>
              <a:r>
                <a:rPr lang="en-GB"/>
                <a:t> = </a:t>
              </a:r>
              <a:r>
                <a:rPr lang="en-GB" i="1">
                  <a:latin typeface="Times New Roman" pitchFamily="18" charset="0"/>
                </a:rPr>
                <a:t>b</a:t>
              </a:r>
            </a:p>
          </p:txBody>
        </p:sp>
      </p:grpSp>
      <p:pic>
        <p:nvPicPr>
          <p:cNvPr id="27651" name="Picture 20"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21"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Rectangle 22"/>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Corresponding, alternate and interior angles</a:t>
            </a:r>
            <a:endParaRPr lang="en-GB" smtClean="0"/>
          </a:p>
        </p:txBody>
      </p:sp>
      <p:sp>
        <p:nvSpPr>
          <p:cNvPr id="521287" name="Text Box 71"/>
          <p:cNvSpPr txBox="1">
            <a:spLocks noChangeArrowheads="1"/>
          </p:cNvSpPr>
          <p:nvPr/>
        </p:nvSpPr>
        <p:spPr bwMode="auto">
          <a:xfrm>
            <a:off x="684213" y="4965700"/>
            <a:ext cx="18256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a:t>Look for an F-shape</a:t>
            </a:r>
          </a:p>
        </p:txBody>
      </p:sp>
      <p:sp>
        <p:nvSpPr>
          <p:cNvPr id="521319" name="Text Box 103"/>
          <p:cNvSpPr txBox="1">
            <a:spLocks noChangeArrowheads="1"/>
          </p:cNvSpPr>
          <p:nvPr/>
        </p:nvSpPr>
        <p:spPr bwMode="auto">
          <a:xfrm>
            <a:off x="3657600" y="4965700"/>
            <a:ext cx="18256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a:t>Look for a Z-shape</a:t>
            </a:r>
          </a:p>
        </p:txBody>
      </p:sp>
      <p:grpSp>
        <p:nvGrpSpPr>
          <p:cNvPr id="27656" name="Group 163"/>
          <p:cNvGrpSpPr>
            <a:grpSpLocks/>
          </p:cNvGrpSpPr>
          <p:nvPr/>
        </p:nvGrpSpPr>
        <p:grpSpPr bwMode="auto">
          <a:xfrm>
            <a:off x="222250" y="1071563"/>
            <a:ext cx="2751138" cy="3725862"/>
            <a:chOff x="140" y="675"/>
            <a:chExt cx="1733" cy="2347"/>
          </a:xfrm>
        </p:grpSpPr>
        <p:grpSp>
          <p:nvGrpSpPr>
            <p:cNvPr id="27685" name="Group 148"/>
            <p:cNvGrpSpPr>
              <a:grpSpLocks/>
            </p:cNvGrpSpPr>
            <p:nvPr/>
          </p:nvGrpSpPr>
          <p:grpSpPr bwMode="auto">
            <a:xfrm>
              <a:off x="140" y="675"/>
              <a:ext cx="1733" cy="2347"/>
              <a:chOff x="140" y="675"/>
              <a:chExt cx="1733" cy="2347"/>
            </a:xfrm>
          </p:grpSpPr>
          <p:sp>
            <p:nvSpPr>
              <p:cNvPr id="27687" name="Rectangle 44"/>
              <p:cNvSpPr>
                <a:spLocks noChangeArrowheads="1"/>
              </p:cNvSpPr>
              <p:nvPr/>
            </p:nvSpPr>
            <p:spPr bwMode="auto">
              <a:xfrm rot="-5400000">
                <a:off x="-167" y="982"/>
                <a:ext cx="2347" cy="1733"/>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88" name="Rectangle 45"/>
              <p:cNvSpPr>
                <a:spLocks noChangeArrowheads="1"/>
              </p:cNvSpPr>
              <p:nvPr/>
            </p:nvSpPr>
            <p:spPr bwMode="auto">
              <a:xfrm>
                <a:off x="267" y="910"/>
                <a:ext cx="1478" cy="195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89" name="PubPieSlice"/>
              <p:cNvSpPr>
                <a:spLocks noEditPoints="1" noChangeArrowheads="1"/>
              </p:cNvSpPr>
              <p:nvPr/>
            </p:nvSpPr>
            <p:spPr bwMode="auto">
              <a:xfrm flipH="1">
                <a:off x="1017" y="1486"/>
                <a:ext cx="272" cy="272"/>
              </a:xfrm>
              <a:custGeom>
                <a:avLst/>
                <a:gdLst>
                  <a:gd name="T0" fmla="*/ 0 w 21600"/>
                  <a:gd name="T1" fmla="*/ 2 h 21600"/>
                  <a:gd name="T2" fmla="*/ 2 w 21600"/>
                  <a:gd name="T3" fmla="*/ 2 h 21600"/>
                  <a:gd name="T4" fmla="*/ 3 w 21600"/>
                  <a:gd name="T5" fmla="*/ 3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0" y="10798"/>
                    </a:moveTo>
                    <a:cubicBezTo>
                      <a:pt x="0" y="10798"/>
                      <a:pt x="0" y="10799"/>
                      <a:pt x="0" y="10799"/>
                    </a:cubicBezTo>
                    <a:cubicBezTo>
                      <a:pt x="0" y="16764"/>
                      <a:pt x="4835" y="21600"/>
                      <a:pt x="10800" y="21600"/>
                    </a:cubicBezTo>
                    <a:cubicBezTo>
                      <a:pt x="12981" y="21600"/>
                      <a:pt x="15111" y="20939"/>
                      <a:pt x="16909" y="19705"/>
                    </a:cubicBezTo>
                    <a:lnTo>
                      <a:pt x="10800" y="10800"/>
                    </a:lnTo>
                    <a:lnTo>
                      <a:pt x="0" y="10798"/>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7690" name="Text Box 50"/>
              <p:cNvSpPr txBox="1">
                <a:spLocks noChangeArrowheads="1"/>
              </p:cNvSpPr>
              <p:nvPr/>
            </p:nvSpPr>
            <p:spPr bwMode="auto">
              <a:xfrm>
                <a:off x="187" y="718"/>
                <a:ext cx="1542"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sz="2300" b="1">
                    <a:solidFill>
                      <a:srgbClr val="FF6600"/>
                    </a:solidFill>
                  </a:rPr>
                  <a:t>Corresponding angles </a:t>
                </a:r>
                <a:r>
                  <a:rPr lang="en-GB" sz="2300">
                    <a:solidFill>
                      <a:schemeClr val="tx1"/>
                    </a:solidFill>
                  </a:rPr>
                  <a:t>are equal</a:t>
                </a:r>
              </a:p>
            </p:txBody>
          </p:sp>
          <p:sp>
            <p:nvSpPr>
              <p:cNvPr id="27691" name="Text Box 57"/>
              <p:cNvSpPr txBox="1">
                <a:spLocks noChangeArrowheads="1"/>
              </p:cNvSpPr>
              <p:nvPr/>
            </p:nvSpPr>
            <p:spPr bwMode="auto">
              <a:xfrm>
                <a:off x="1130" y="1675"/>
                <a:ext cx="1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000" i="1">
                    <a:latin typeface="Times New Roman" pitchFamily="18" charset="0"/>
                  </a:rPr>
                  <a:t>a</a:t>
                </a:r>
                <a:endParaRPr lang="en-GB" sz="2000" i="1">
                  <a:latin typeface="Times New Roman" pitchFamily="18" charset="0"/>
                </a:endParaRPr>
              </a:p>
            </p:txBody>
          </p:sp>
          <p:grpSp>
            <p:nvGrpSpPr>
              <p:cNvPr id="27692" name="Group 75"/>
              <p:cNvGrpSpPr>
                <a:grpSpLocks/>
              </p:cNvGrpSpPr>
              <p:nvPr/>
            </p:nvGrpSpPr>
            <p:grpSpPr bwMode="auto">
              <a:xfrm>
                <a:off x="379" y="1344"/>
                <a:ext cx="1162" cy="1152"/>
                <a:chOff x="432" y="1488"/>
                <a:chExt cx="1162" cy="1152"/>
              </a:xfrm>
            </p:grpSpPr>
            <p:grpSp>
              <p:nvGrpSpPr>
                <p:cNvPr id="27695" name="Group 63"/>
                <p:cNvGrpSpPr>
                  <a:grpSpLocks/>
                </p:cNvGrpSpPr>
                <p:nvPr/>
              </p:nvGrpSpPr>
              <p:grpSpPr bwMode="auto">
                <a:xfrm>
                  <a:off x="455" y="1766"/>
                  <a:ext cx="1139" cy="0"/>
                  <a:chOff x="455" y="1670"/>
                  <a:chExt cx="1139" cy="0"/>
                </a:xfrm>
              </p:grpSpPr>
              <p:sp>
                <p:nvSpPr>
                  <p:cNvPr id="27700" name="Line 61"/>
                  <p:cNvSpPr>
                    <a:spLocks noChangeShapeType="1"/>
                  </p:cNvSpPr>
                  <p:nvPr/>
                </p:nvSpPr>
                <p:spPr bwMode="auto">
                  <a:xfrm>
                    <a:off x="455" y="1670"/>
                    <a:ext cx="113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7701" name="Line 62"/>
                  <p:cNvSpPr>
                    <a:spLocks noChangeShapeType="1"/>
                  </p:cNvSpPr>
                  <p:nvPr/>
                </p:nvSpPr>
                <p:spPr bwMode="auto">
                  <a:xfrm>
                    <a:off x="976" y="1670"/>
                    <a:ext cx="96" cy="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grpSp>
              <p:nvGrpSpPr>
                <p:cNvPr id="27696" name="Group 69"/>
                <p:cNvGrpSpPr>
                  <a:grpSpLocks/>
                </p:cNvGrpSpPr>
                <p:nvPr/>
              </p:nvGrpSpPr>
              <p:grpSpPr bwMode="auto">
                <a:xfrm>
                  <a:off x="432" y="2304"/>
                  <a:ext cx="1139" cy="0"/>
                  <a:chOff x="432" y="2304"/>
                  <a:chExt cx="1139" cy="0"/>
                </a:xfrm>
              </p:grpSpPr>
              <p:sp>
                <p:nvSpPr>
                  <p:cNvPr id="27698" name="Line 65"/>
                  <p:cNvSpPr>
                    <a:spLocks noChangeShapeType="1"/>
                  </p:cNvSpPr>
                  <p:nvPr/>
                </p:nvSpPr>
                <p:spPr bwMode="auto">
                  <a:xfrm>
                    <a:off x="432" y="2304"/>
                    <a:ext cx="113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7699" name="Line 66"/>
                  <p:cNvSpPr>
                    <a:spLocks noChangeShapeType="1"/>
                  </p:cNvSpPr>
                  <p:nvPr/>
                </p:nvSpPr>
                <p:spPr bwMode="auto">
                  <a:xfrm>
                    <a:off x="1008" y="2304"/>
                    <a:ext cx="96" cy="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sp>
              <p:nvSpPr>
                <p:cNvPr id="27697" name="Line 67"/>
                <p:cNvSpPr>
                  <a:spLocks noChangeShapeType="1"/>
                </p:cNvSpPr>
                <p:nvPr/>
              </p:nvSpPr>
              <p:spPr bwMode="auto">
                <a:xfrm flipV="1">
                  <a:off x="624" y="1488"/>
                  <a:ext cx="758" cy="11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sp>
            <p:nvSpPr>
              <p:cNvPr id="27693" name="PubPieSlice"/>
              <p:cNvSpPr>
                <a:spLocks noEditPoints="1" noChangeArrowheads="1"/>
              </p:cNvSpPr>
              <p:nvPr/>
            </p:nvSpPr>
            <p:spPr bwMode="auto">
              <a:xfrm flipH="1">
                <a:off x="657" y="2024"/>
                <a:ext cx="272" cy="272"/>
              </a:xfrm>
              <a:custGeom>
                <a:avLst/>
                <a:gdLst>
                  <a:gd name="T0" fmla="*/ 0 w 21600"/>
                  <a:gd name="T1" fmla="*/ 2 h 21600"/>
                  <a:gd name="T2" fmla="*/ 2 w 21600"/>
                  <a:gd name="T3" fmla="*/ 2 h 21600"/>
                  <a:gd name="T4" fmla="*/ 3 w 21600"/>
                  <a:gd name="T5" fmla="*/ 3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0" y="10798"/>
                    </a:moveTo>
                    <a:cubicBezTo>
                      <a:pt x="0" y="10798"/>
                      <a:pt x="0" y="10799"/>
                      <a:pt x="0" y="10799"/>
                    </a:cubicBezTo>
                    <a:cubicBezTo>
                      <a:pt x="0" y="16764"/>
                      <a:pt x="4835" y="21600"/>
                      <a:pt x="10800" y="21600"/>
                    </a:cubicBezTo>
                    <a:cubicBezTo>
                      <a:pt x="12909" y="21600"/>
                      <a:pt x="14973" y="20982"/>
                      <a:pt x="16735" y="19822"/>
                    </a:cubicBezTo>
                    <a:lnTo>
                      <a:pt x="10800" y="10800"/>
                    </a:lnTo>
                    <a:lnTo>
                      <a:pt x="0" y="10798"/>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7694" name="Text Box 70"/>
              <p:cNvSpPr txBox="1">
                <a:spLocks noChangeArrowheads="1"/>
              </p:cNvSpPr>
              <p:nvPr/>
            </p:nvSpPr>
            <p:spPr bwMode="auto">
              <a:xfrm>
                <a:off x="807" y="2263"/>
                <a:ext cx="1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000" i="1">
                    <a:latin typeface="Times New Roman" pitchFamily="18" charset="0"/>
                  </a:rPr>
                  <a:t>b</a:t>
                </a:r>
                <a:endParaRPr lang="en-GB" sz="2000" i="1">
                  <a:latin typeface="Times New Roman" pitchFamily="18" charset="0"/>
                </a:endParaRPr>
              </a:p>
            </p:txBody>
          </p:sp>
        </p:grpSp>
        <p:sp>
          <p:nvSpPr>
            <p:cNvPr id="27686" name="Text Box 149"/>
            <p:cNvSpPr txBox="1">
              <a:spLocks noChangeArrowheads="1"/>
            </p:cNvSpPr>
            <p:nvPr/>
          </p:nvSpPr>
          <p:spPr bwMode="auto">
            <a:xfrm>
              <a:off x="1247" y="2614"/>
              <a:ext cx="544" cy="306"/>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i="1">
                  <a:latin typeface="Times New Roman" pitchFamily="18" charset="0"/>
                </a:rPr>
                <a:t>a</a:t>
              </a:r>
              <a:r>
                <a:rPr lang="en-GB"/>
                <a:t> = </a:t>
              </a:r>
              <a:r>
                <a:rPr lang="en-GB" i="1">
                  <a:latin typeface="Times New Roman" pitchFamily="18" charset="0"/>
                </a:rPr>
                <a:t>b</a:t>
              </a:r>
            </a:p>
          </p:txBody>
        </p:sp>
      </p:grpSp>
      <p:sp>
        <p:nvSpPr>
          <p:cNvPr id="521366" name="Line 150"/>
          <p:cNvSpPr>
            <a:spLocks noChangeShapeType="1"/>
          </p:cNvSpPr>
          <p:nvPr/>
        </p:nvSpPr>
        <p:spPr bwMode="auto">
          <a:xfrm flipV="1">
            <a:off x="906463" y="2574925"/>
            <a:ext cx="914400" cy="1387475"/>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wrap="none">
            <a:spAutoFit/>
          </a:bodyPr>
          <a:lstStyle/>
          <a:p>
            <a:endParaRPr lang="en-US"/>
          </a:p>
        </p:txBody>
      </p:sp>
      <p:sp>
        <p:nvSpPr>
          <p:cNvPr id="521367" name="Line 151"/>
          <p:cNvSpPr>
            <a:spLocks noChangeShapeType="1"/>
          </p:cNvSpPr>
          <p:nvPr/>
        </p:nvSpPr>
        <p:spPr bwMode="auto">
          <a:xfrm>
            <a:off x="1812925" y="2574925"/>
            <a:ext cx="625475" cy="0"/>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wrap="none">
            <a:spAutoFit/>
          </a:bodyPr>
          <a:lstStyle/>
          <a:p>
            <a:endParaRPr lang="en-US"/>
          </a:p>
        </p:txBody>
      </p:sp>
      <p:sp>
        <p:nvSpPr>
          <p:cNvPr id="521368" name="Line 152"/>
          <p:cNvSpPr>
            <a:spLocks noChangeShapeType="1"/>
          </p:cNvSpPr>
          <p:nvPr/>
        </p:nvSpPr>
        <p:spPr bwMode="auto">
          <a:xfrm>
            <a:off x="1271588" y="3429000"/>
            <a:ext cx="625475" cy="0"/>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wrap="none">
            <a:spAutoFit/>
          </a:bodyPr>
          <a:lstStyle/>
          <a:p>
            <a:endParaRPr lang="en-US"/>
          </a:p>
        </p:txBody>
      </p:sp>
      <p:sp>
        <p:nvSpPr>
          <p:cNvPr id="521370" name="Line 154"/>
          <p:cNvSpPr>
            <a:spLocks noChangeShapeType="1"/>
          </p:cNvSpPr>
          <p:nvPr/>
        </p:nvSpPr>
        <p:spPr bwMode="auto">
          <a:xfrm>
            <a:off x="4175125" y="2578100"/>
            <a:ext cx="625475" cy="0"/>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wrap="none">
            <a:spAutoFit/>
          </a:bodyPr>
          <a:lstStyle/>
          <a:p>
            <a:endParaRPr lang="en-US"/>
          </a:p>
        </p:txBody>
      </p:sp>
      <p:sp>
        <p:nvSpPr>
          <p:cNvPr id="521371" name="Line 155"/>
          <p:cNvSpPr>
            <a:spLocks noChangeShapeType="1"/>
          </p:cNvSpPr>
          <p:nvPr/>
        </p:nvSpPr>
        <p:spPr bwMode="auto">
          <a:xfrm flipV="1">
            <a:off x="4202113" y="3432175"/>
            <a:ext cx="625475" cy="0"/>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wrap="none">
            <a:spAutoFit/>
          </a:bodyPr>
          <a:lstStyle/>
          <a:p>
            <a:endParaRPr lang="en-US"/>
          </a:p>
        </p:txBody>
      </p:sp>
      <p:sp>
        <p:nvSpPr>
          <p:cNvPr id="521372" name="Line 156"/>
          <p:cNvSpPr>
            <a:spLocks noChangeShapeType="1"/>
          </p:cNvSpPr>
          <p:nvPr/>
        </p:nvSpPr>
        <p:spPr bwMode="auto">
          <a:xfrm flipV="1">
            <a:off x="4203700" y="2559050"/>
            <a:ext cx="584200" cy="885825"/>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a:spAutoFit/>
          </a:bodyPr>
          <a:lstStyle/>
          <a:p>
            <a:endParaRPr lang="en-US"/>
          </a:p>
        </p:txBody>
      </p:sp>
      <p:sp>
        <p:nvSpPr>
          <p:cNvPr id="521392" name="Text Box 176"/>
          <p:cNvSpPr txBox="1">
            <a:spLocks noChangeArrowheads="1"/>
          </p:cNvSpPr>
          <p:nvPr/>
        </p:nvSpPr>
        <p:spPr bwMode="auto">
          <a:xfrm>
            <a:off x="6503988" y="4965700"/>
            <a:ext cx="20859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a:t>Look for a C- or U-shape</a:t>
            </a:r>
          </a:p>
        </p:txBody>
      </p:sp>
      <p:grpSp>
        <p:nvGrpSpPr>
          <p:cNvPr id="521393" name="Group 177"/>
          <p:cNvGrpSpPr>
            <a:grpSpLocks/>
          </p:cNvGrpSpPr>
          <p:nvPr/>
        </p:nvGrpSpPr>
        <p:grpSpPr bwMode="auto">
          <a:xfrm>
            <a:off x="6170613" y="1071563"/>
            <a:ext cx="2751137" cy="3725862"/>
            <a:chOff x="3887" y="675"/>
            <a:chExt cx="1733" cy="2347"/>
          </a:xfrm>
        </p:grpSpPr>
        <p:grpSp>
          <p:nvGrpSpPr>
            <p:cNvPr id="27668" name="Group 178"/>
            <p:cNvGrpSpPr>
              <a:grpSpLocks/>
            </p:cNvGrpSpPr>
            <p:nvPr/>
          </p:nvGrpSpPr>
          <p:grpSpPr bwMode="auto">
            <a:xfrm>
              <a:off x="3887" y="675"/>
              <a:ext cx="1733" cy="2347"/>
              <a:chOff x="3887" y="675"/>
              <a:chExt cx="1733" cy="2347"/>
            </a:xfrm>
          </p:grpSpPr>
          <p:sp>
            <p:nvSpPr>
              <p:cNvPr id="27670" name="Rectangle 179"/>
              <p:cNvSpPr>
                <a:spLocks noChangeArrowheads="1"/>
              </p:cNvSpPr>
              <p:nvPr/>
            </p:nvSpPr>
            <p:spPr bwMode="auto">
              <a:xfrm rot="-5400000">
                <a:off x="3580" y="982"/>
                <a:ext cx="2347" cy="1733"/>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1" name="Rectangle 180"/>
              <p:cNvSpPr>
                <a:spLocks noChangeArrowheads="1"/>
              </p:cNvSpPr>
              <p:nvPr/>
            </p:nvSpPr>
            <p:spPr bwMode="auto">
              <a:xfrm>
                <a:off x="4014" y="910"/>
                <a:ext cx="1478" cy="195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2" name="PubPieSlice"/>
              <p:cNvSpPr>
                <a:spLocks noEditPoints="1" noChangeArrowheads="1"/>
              </p:cNvSpPr>
              <p:nvPr/>
            </p:nvSpPr>
            <p:spPr bwMode="auto">
              <a:xfrm flipH="1">
                <a:off x="4764" y="1486"/>
                <a:ext cx="272" cy="272"/>
              </a:xfrm>
              <a:custGeom>
                <a:avLst/>
                <a:gdLst>
                  <a:gd name="T0" fmla="*/ 0 w 21600"/>
                  <a:gd name="T1" fmla="*/ 2 h 21600"/>
                  <a:gd name="T2" fmla="*/ 2 w 21600"/>
                  <a:gd name="T3" fmla="*/ 2 h 21600"/>
                  <a:gd name="T4" fmla="*/ 3 w 21600"/>
                  <a:gd name="T5" fmla="*/ 3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0" y="10798"/>
                    </a:moveTo>
                    <a:cubicBezTo>
                      <a:pt x="0" y="10798"/>
                      <a:pt x="0" y="10799"/>
                      <a:pt x="0" y="10799"/>
                    </a:cubicBezTo>
                    <a:cubicBezTo>
                      <a:pt x="0" y="16764"/>
                      <a:pt x="4835" y="21600"/>
                      <a:pt x="10800" y="21600"/>
                    </a:cubicBezTo>
                    <a:cubicBezTo>
                      <a:pt x="12981" y="21600"/>
                      <a:pt x="15111" y="20939"/>
                      <a:pt x="16909" y="19705"/>
                    </a:cubicBezTo>
                    <a:lnTo>
                      <a:pt x="10800" y="10800"/>
                    </a:lnTo>
                    <a:lnTo>
                      <a:pt x="0" y="10798"/>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7673" name="Text Box 182"/>
              <p:cNvSpPr txBox="1">
                <a:spLocks noChangeArrowheads="1"/>
              </p:cNvSpPr>
              <p:nvPr/>
            </p:nvSpPr>
            <p:spPr bwMode="auto">
              <a:xfrm>
                <a:off x="3934" y="718"/>
                <a:ext cx="1420" cy="51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sz="2300" b="1">
                    <a:solidFill>
                      <a:srgbClr val="FF6600"/>
                    </a:solidFill>
                  </a:rPr>
                  <a:t>Interior angles </a:t>
                </a:r>
                <a:r>
                  <a:rPr lang="en-GB" sz="2300">
                    <a:solidFill>
                      <a:schemeClr val="tx1"/>
                    </a:solidFill>
                  </a:rPr>
                  <a:t>add up to 180°</a:t>
                </a:r>
              </a:p>
            </p:txBody>
          </p:sp>
          <p:sp>
            <p:nvSpPr>
              <p:cNvPr id="27674" name="Text Box 183"/>
              <p:cNvSpPr txBox="1">
                <a:spLocks noChangeArrowheads="1"/>
              </p:cNvSpPr>
              <p:nvPr/>
            </p:nvSpPr>
            <p:spPr bwMode="auto">
              <a:xfrm>
                <a:off x="4891" y="1668"/>
                <a:ext cx="1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000" i="1">
                    <a:latin typeface="Times New Roman" pitchFamily="18" charset="0"/>
                  </a:rPr>
                  <a:t>a</a:t>
                </a:r>
                <a:endParaRPr lang="en-GB" sz="2000" i="1">
                  <a:latin typeface="Times New Roman" pitchFamily="18" charset="0"/>
                </a:endParaRPr>
              </a:p>
            </p:txBody>
          </p:sp>
          <p:grpSp>
            <p:nvGrpSpPr>
              <p:cNvPr id="27675" name="Group 184"/>
              <p:cNvGrpSpPr>
                <a:grpSpLocks/>
              </p:cNvGrpSpPr>
              <p:nvPr/>
            </p:nvGrpSpPr>
            <p:grpSpPr bwMode="auto">
              <a:xfrm>
                <a:off x="4126" y="1344"/>
                <a:ext cx="1162" cy="1152"/>
                <a:chOff x="432" y="1488"/>
                <a:chExt cx="1162" cy="1152"/>
              </a:xfrm>
            </p:grpSpPr>
            <p:grpSp>
              <p:nvGrpSpPr>
                <p:cNvPr id="27678" name="Group 185"/>
                <p:cNvGrpSpPr>
                  <a:grpSpLocks/>
                </p:cNvGrpSpPr>
                <p:nvPr/>
              </p:nvGrpSpPr>
              <p:grpSpPr bwMode="auto">
                <a:xfrm>
                  <a:off x="455" y="1766"/>
                  <a:ext cx="1139" cy="0"/>
                  <a:chOff x="455" y="1670"/>
                  <a:chExt cx="1139" cy="0"/>
                </a:xfrm>
              </p:grpSpPr>
              <p:sp>
                <p:nvSpPr>
                  <p:cNvPr id="27683" name="Line 186"/>
                  <p:cNvSpPr>
                    <a:spLocks noChangeShapeType="1"/>
                  </p:cNvSpPr>
                  <p:nvPr/>
                </p:nvSpPr>
                <p:spPr bwMode="auto">
                  <a:xfrm>
                    <a:off x="455" y="1670"/>
                    <a:ext cx="113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7684" name="Line 187"/>
                  <p:cNvSpPr>
                    <a:spLocks noChangeShapeType="1"/>
                  </p:cNvSpPr>
                  <p:nvPr/>
                </p:nvSpPr>
                <p:spPr bwMode="auto">
                  <a:xfrm>
                    <a:off x="976" y="1670"/>
                    <a:ext cx="96" cy="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grpSp>
              <p:nvGrpSpPr>
                <p:cNvPr id="27679" name="Group 188"/>
                <p:cNvGrpSpPr>
                  <a:grpSpLocks/>
                </p:cNvGrpSpPr>
                <p:nvPr/>
              </p:nvGrpSpPr>
              <p:grpSpPr bwMode="auto">
                <a:xfrm>
                  <a:off x="432" y="2304"/>
                  <a:ext cx="1139" cy="0"/>
                  <a:chOff x="432" y="2304"/>
                  <a:chExt cx="1139" cy="0"/>
                </a:xfrm>
              </p:grpSpPr>
              <p:sp>
                <p:nvSpPr>
                  <p:cNvPr id="27681" name="Line 189"/>
                  <p:cNvSpPr>
                    <a:spLocks noChangeShapeType="1"/>
                  </p:cNvSpPr>
                  <p:nvPr/>
                </p:nvSpPr>
                <p:spPr bwMode="auto">
                  <a:xfrm>
                    <a:off x="432" y="2304"/>
                    <a:ext cx="113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7682" name="Line 190"/>
                  <p:cNvSpPr>
                    <a:spLocks noChangeShapeType="1"/>
                  </p:cNvSpPr>
                  <p:nvPr/>
                </p:nvSpPr>
                <p:spPr bwMode="auto">
                  <a:xfrm>
                    <a:off x="1008" y="2304"/>
                    <a:ext cx="96" cy="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sp>
              <p:nvSpPr>
                <p:cNvPr id="27680" name="Line 191"/>
                <p:cNvSpPr>
                  <a:spLocks noChangeShapeType="1"/>
                </p:cNvSpPr>
                <p:nvPr/>
              </p:nvSpPr>
              <p:spPr bwMode="auto">
                <a:xfrm flipV="1">
                  <a:off x="624" y="1488"/>
                  <a:ext cx="758" cy="115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grpSp>
          <p:sp>
            <p:nvSpPr>
              <p:cNvPr id="27676" name="PubPieSlice"/>
              <p:cNvSpPr>
                <a:spLocks noEditPoints="1" noChangeArrowheads="1"/>
              </p:cNvSpPr>
              <p:nvPr/>
            </p:nvSpPr>
            <p:spPr bwMode="auto">
              <a:xfrm flipH="1">
                <a:off x="4404" y="2024"/>
                <a:ext cx="272" cy="272"/>
              </a:xfrm>
              <a:custGeom>
                <a:avLst/>
                <a:gdLst>
                  <a:gd name="T0" fmla="*/ 1 w 21600"/>
                  <a:gd name="T1" fmla="*/ 0 h 21600"/>
                  <a:gd name="T2" fmla="*/ 2 w 21600"/>
                  <a:gd name="T3" fmla="*/ 2 h 21600"/>
                  <a:gd name="T4" fmla="*/ 0 w 21600"/>
                  <a:gd name="T5" fmla="*/ 2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4945" y="1724"/>
                    </a:moveTo>
                    <a:cubicBezTo>
                      <a:pt x="1863" y="3713"/>
                      <a:pt x="0" y="7129"/>
                      <a:pt x="0" y="10798"/>
                    </a:cubicBezTo>
                    <a:lnTo>
                      <a:pt x="10800" y="10800"/>
                    </a:lnTo>
                    <a:lnTo>
                      <a:pt x="4945" y="1724"/>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7677" name="Text Box 193"/>
              <p:cNvSpPr txBox="1">
                <a:spLocks noChangeArrowheads="1"/>
              </p:cNvSpPr>
              <p:nvPr/>
            </p:nvSpPr>
            <p:spPr bwMode="auto">
              <a:xfrm>
                <a:off x="4669" y="1910"/>
                <a:ext cx="1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sz="2000" i="1">
                    <a:latin typeface="Times New Roman" pitchFamily="18" charset="0"/>
                  </a:rPr>
                  <a:t>b</a:t>
                </a:r>
                <a:endParaRPr lang="en-GB" sz="2000" i="1">
                  <a:latin typeface="Times New Roman" pitchFamily="18" charset="0"/>
                </a:endParaRPr>
              </a:p>
            </p:txBody>
          </p:sp>
        </p:grpSp>
        <p:sp>
          <p:nvSpPr>
            <p:cNvPr id="27669" name="Text Box 194"/>
            <p:cNvSpPr txBox="1">
              <a:spLocks noChangeArrowheads="1"/>
            </p:cNvSpPr>
            <p:nvPr/>
          </p:nvSpPr>
          <p:spPr bwMode="auto">
            <a:xfrm>
              <a:off x="4377" y="2614"/>
              <a:ext cx="1155" cy="306"/>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i="1">
                  <a:latin typeface="Times New Roman" pitchFamily="18" charset="0"/>
                </a:rPr>
                <a:t>a</a:t>
              </a:r>
              <a:r>
                <a:rPr lang="en-GB"/>
                <a:t> + </a:t>
              </a:r>
              <a:r>
                <a:rPr lang="en-GB" i="1">
                  <a:latin typeface="Times New Roman" pitchFamily="18" charset="0"/>
                </a:rPr>
                <a:t>b </a:t>
              </a:r>
              <a:r>
                <a:rPr lang="en-GB"/>
                <a:t>= 180</a:t>
              </a:r>
              <a:r>
                <a:rPr lang="en-US"/>
                <a:t>°</a:t>
              </a:r>
            </a:p>
          </p:txBody>
        </p:sp>
      </p:grpSp>
      <p:sp>
        <p:nvSpPr>
          <p:cNvPr id="521411" name="Line 195"/>
          <p:cNvSpPr>
            <a:spLocks noChangeShapeType="1"/>
          </p:cNvSpPr>
          <p:nvPr/>
        </p:nvSpPr>
        <p:spPr bwMode="auto">
          <a:xfrm flipV="1">
            <a:off x="7164388" y="2565400"/>
            <a:ext cx="563562" cy="854075"/>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a:spAutoFit/>
          </a:bodyPr>
          <a:lstStyle/>
          <a:p>
            <a:endParaRPr lang="en-US"/>
          </a:p>
        </p:txBody>
      </p:sp>
      <p:sp>
        <p:nvSpPr>
          <p:cNvPr id="521412" name="Line 196"/>
          <p:cNvSpPr>
            <a:spLocks noChangeShapeType="1"/>
          </p:cNvSpPr>
          <p:nvPr/>
        </p:nvSpPr>
        <p:spPr bwMode="auto">
          <a:xfrm>
            <a:off x="7720013" y="2565400"/>
            <a:ext cx="625475" cy="0"/>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wrap="none">
            <a:spAutoFit/>
          </a:bodyPr>
          <a:lstStyle/>
          <a:p>
            <a:endParaRPr lang="en-US"/>
          </a:p>
        </p:txBody>
      </p:sp>
      <p:sp>
        <p:nvSpPr>
          <p:cNvPr id="521413" name="Line 197"/>
          <p:cNvSpPr>
            <a:spLocks noChangeShapeType="1"/>
          </p:cNvSpPr>
          <p:nvPr/>
        </p:nvSpPr>
        <p:spPr bwMode="auto">
          <a:xfrm>
            <a:off x="7178675" y="3419475"/>
            <a:ext cx="625475" cy="0"/>
          </a:xfrm>
          <a:prstGeom prst="line">
            <a:avLst/>
          </a:prstGeom>
          <a:noFill/>
          <a:ln w="38100">
            <a:solidFill>
              <a:srgbClr val="FF6600"/>
            </a:solidFill>
            <a:round/>
            <a:headEnd/>
            <a:tailEnd/>
          </a:ln>
          <a:effectLst>
            <a:outerShdw dist="35921" dir="2700000" algn="ctr" rotWithShape="0">
              <a:schemeClr val="tx1"/>
            </a:outerShdw>
          </a:effectLst>
          <a:extLst>
            <a:ext uri="{909E8E84-426E-40DD-AFC4-6F175D3DCCD1}">
              <a14:hiddenFill xmlns:a14="http://schemas.microsoft.com/office/drawing/2010/main">
                <a:noFill/>
              </a14:hiddenFill>
            </a:ext>
          </a:extLst>
        </p:spPr>
        <p:txBody>
          <a:bodyPr wrap="none">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1287"/>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1" fill="hold" grpId="0" nodeType="afterEffect">
                                  <p:stCondLst>
                                    <p:cond delay="0"/>
                                  </p:stCondLst>
                                  <p:childTnLst>
                                    <p:set>
                                      <p:cBhvr>
                                        <p:cTn id="9" dur="1" fill="hold">
                                          <p:stCondLst>
                                            <p:cond delay="0"/>
                                          </p:stCondLst>
                                        </p:cTn>
                                        <p:tgtEl>
                                          <p:spTgt spid="521366"/>
                                        </p:tgtEl>
                                        <p:attrNameLst>
                                          <p:attrName>style.visibility</p:attrName>
                                        </p:attrNameLst>
                                      </p:cBhvr>
                                      <p:to>
                                        <p:strVal val="visible"/>
                                      </p:to>
                                    </p:set>
                                    <p:animEffect transition="in" filter="wipe(up)">
                                      <p:cBhvr>
                                        <p:cTn id="10" dur="500"/>
                                        <p:tgtEl>
                                          <p:spTgt spid="521366"/>
                                        </p:tgtEl>
                                      </p:cBhvr>
                                    </p:animEffect>
                                  </p:childTnLst>
                                </p:cTn>
                              </p:par>
                            </p:childTnLst>
                          </p:cTn>
                        </p:par>
                        <p:par>
                          <p:cTn id="11" fill="hold" nodeType="afterGroup">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521368"/>
                                        </p:tgtEl>
                                        <p:attrNameLst>
                                          <p:attrName>style.visibility</p:attrName>
                                        </p:attrNameLst>
                                      </p:cBhvr>
                                      <p:to>
                                        <p:strVal val="visible"/>
                                      </p:to>
                                    </p:set>
                                    <p:animEffect transition="in" filter="wipe(left)">
                                      <p:cBhvr>
                                        <p:cTn id="14" dur="500"/>
                                        <p:tgtEl>
                                          <p:spTgt spid="521368"/>
                                        </p:tgtEl>
                                      </p:cBhvr>
                                    </p:animEffect>
                                  </p:childTnLst>
                                </p:cTn>
                              </p:par>
                            </p:childTnLst>
                          </p:cTn>
                        </p:par>
                        <p:par>
                          <p:cTn id="15" fill="hold" nodeType="afterGroup">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521367"/>
                                        </p:tgtEl>
                                        <p:attrNameLst>
                                          <p:attrName>style.visibility</p:attrName>
                                        </p:attrNameLst>
                                      </p:cBhvr>
                                      <p:to>
                                        <p:strVal val="visible"/>
                                      </p:to>
                                    </p:set>
                                    <p:animEffect transition="in" filter="wipe(left)">
                                      <p:cBhvr>
                                        <p:cTn id="18" dur="500"/>
                                        <p:tgtEl>
                                          <p:spTgt spid="52136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2138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21319"/>
                                        </p:tgtEl>
                                        <p:attrNameLst>
                                          <p:attrName>style.visibility</p:attrName>
                                        </p:attrNameLst>
                                      </p:cBhvr>
                                      <p:to>
                                        <p:strVal val="visible"/>
                                      </p:to>
                                    </p:set>
                                  </p:childTnLst>
                                </p:cTn>
                              </p:par>
                            </p:childTnLst>
                          </p:cTn>
                        </p:par>
                        <p:par>
                          <p:cTn id="27" fill="hold" nodeType="afterGroup">
                            <p:stCondLst>
                              <p:cond delay="0"/>
                            </p:stCondLst>
                            <p:childTnLst>
                              <p:par>
                                <p:cTn id="28" presetID="22" presetClass="entr" presetSubtype="8" fill="hold" grpId="0" nodeType="afterEffect">
                                  <p:stCondLst>
                                    <p:cond delay="0"/>
                                  </p:stCondLst>
                                  <p:childTnLst>
                                    <p:set>
                                      <p:cBhvr>
                                        <p:cTn id="29" dur="1" fill="hold">
                                          <p:stCondLst>
                                            <p:cond delay="0"/>
                                          </p:stCondLst>
                                        </p:cTn>
                                        <p:tgtEl>
                                          <p:spTgt spid="521370"/>
                                        </p:tgtEl>
                                        <p:attrNameLst>
                                          <p:attrName>style.visibility</p:attrName>
                                        </p:attrNameLst>
                                      </p:cBhvr>
                                      <p:to>
                                        <p:strVal val="visible"/>
                                      </p:to>
                                    </p:set>
                                    <p:animEffect transition="in" filter="wipe(left)">
                                      <p:cBhvr>
                                        <p:cTn id="30" dur="500"/>
                                        <p:tgtEl>
                                          <p:spTgt spid="521370"/>
                                        </p:tgtEl>
                                      </p:cBhvr>
                                    </p:animEffect>
                                  </p:childTnLst>
                                </p:cTn>
                              </p:par>
                            </p:childTnLst>
                          </p:cTn>
                        </p:par>
                        <p:par>
                          <p:cTn id="31" fill="hold" nodeType="afterGroup">
                            <p:stCondLst>
                              <p:cond delay="500"/>
                            </p:stCondLst>
                            <p:childTnLst>
                              <p:par>
                                <p:cTn id="32" presetID="22" presetClass="entr" presetSubtype="1" fill="hold" grpId="0" nodeType="afterEffect">
                                  <p:stCondLst>
                                    <p:cond delay="0"/>
                                  </p:stCondLst>
                                  <p:childTnLst>
                                    <p:set>
                                      <p:cBhvr>
                                        <p:cTn id="33" dur="1" fill="hold">
                                          <p:stCondLst>
                                            <p:cond delay="0"/>
                                          </p:stCondLst>
                                        </p:cTn>
                                        <p:tgtEl>
                                          <p:spTgt spid="521372"/>
                                        </p:tgtEl>
                                        <p:attrNameLst>
                                          <p:attrName>style.visibility</p:attrName>
                                        </p:attrNameLst>
                                      </p:cBhvr>
                                      <p:to>
                                        <p:strVal val="visible"/>
                                      </p:to>
                                    </p:set>
                                    <p:animEffect transition="in" filter="wipe(up)">
                                      <p:cBhvr>
                                        <p:cTn id="34" dur="500"/>
                                        <p:tgtEl>
                                          <p:spTgt spid="521372"/>
                                        </p:tgtEl>
                                      </p:cBhvr>
                                    </p:animEffect>
                                  </p:childTnLst>
                                </p:cTn>
                              </p:par>
                            </p:childTnLst>
                          </p:cTn>
                        </p:par>
                        <p:par>
                          <p:cTn id="35" fill="hold" nodeType="afterGroup">
                            <p:stCondLst>
                              <p:cond delay="1000"/>
                            </p:stCondLst>
                            <p:childTnLst>
                              <p:par>
                                <p:cTn id="36" presetID="22" presetClass="entr" presetSubtype="8" fill="hold" grpId="0" nodeType="afterEffect">
                                  <p:stCondLst>
                                    <p:cond delay="0"/>
                                  </p:stCondLst>
                                  <p:childTnLst>
                                    <p:set>
                                      <p:cBhvr>
                                        <p:cTn id="37" dur="1" fill="hold">
                                          <p:stCondLst>
                                            <p:cond delay="0"/>
                                          </p:stCondLst>
                                        </p:cTn>
                                        <p:tgtEl>
                                          <p:spTgt spid="521371"/>
                                        </p:tgtEl>
                                        <p:attrNameLst>
                                          <p:attrName>style.visibility</p:attrName>
                                        </p:attrNameLst>
                                      </p:cBhvr>
                                      <p:to>
                                        <p:strVal val="visible"/>
                                      </p:to>
                                    </p:set>
                                    <p:animEffect transition="in" filter="wipe(left)">
                                      <p:cBhvr>
                                        <p:cTn id="38" dur="500"/>
                                        <p:tgtEl>
                                          <p:spTgt spid="52137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521393"/>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1392"/>
                                        </p:tgtEl>
                                        <p:attrNameLst>
                                          <p:attrName>style.visibility</p:attrName>
                                        </p:attrNameLst>
                                      </p:cBhvr>
                                      <p:to>
                                        <p:strVal val="visible"/>
                                      </p:to>
                                    </p:set>
                                  </p:childTnLst>
                                </p:cTn>
                              </p:par>
                            </p:childTnLst>
                          </p:cTn>
                        </p:par>
                        <p:par>
                          <p:cTn id="47" fill="hold" nodeType="afterGroup">
                            <p:stCondLst>
                              <p:cond delay="0"/>
                            </p:stCondLst>
                            <p:childTnLst>
                              <p:par>
                                <p:cTn id="48" presetID="22" presetClass="entr" presetSubtype="2" fill="hold" grpId="0" nodeType="afterEffect">
                                  <p:stCondLst>
                                    <p:cond delay="0"/>
                                  </p:stCondLst>
                                  <p:childTnLst>
                                    <p:set>
                                      <p:cBhvr>
                                        <p:cTn id="49" dur="1" fill="hold">
                                          <p:stCondLst>
                                            <p:cond delay="0"/>
                                          </p:stCondLst>
                                        </p:cTn>
                                        <p:tgtEl>
                                          <p:spTgt spid="521412"/>
                                        </p:tgtEl>
                                        <p:attrNameLst>
                                          <p:attrName>style.visibility</p:attrName>
                                        </p:attrNameLst>
                                      </p:cBhvr>
                                      <p:to>
                                        <p:strVal val="visible"/>
                                      </p:to>
                                    </p:set>
                                    <p:animEffect transition="in" filter="wipe(right)">
                                      <p:cBhvr>
                                        <p:cTn id="50" dur="500"/>
                                        <p:tgtEl>
                                          <p:spTgt spid="521412"/>
                                        </p:tgtEl>
                                      </p:cBhvr>
                                    </p:animEffect>
                                  </p:childTnLst>
                                </p:cTn>
                              </p:par>
                            </p:childTnLst>
                          </p:cTn>
                        </p:par>
                        <p:par>
                          <p:cTn id="51" fill="hold" nodeType="afterGroup">
                            <p:stCondLst>
                              <p:cond delay="500"/>
                            </p:stCondLst>
                            <p:childTnLst>
                              <p:par>
                                <p:cTn id="52" presetID="22" presetClass="entr" presetSubtype="1" fill="hold" grpId="0" nodeType="afterEffect">
                                  <p:stCondLst>
                                    <p:cond delay="0"/>
                                  </p:stCondLst>
                                  <p:childTnLst>
                                    <p:set>
                                      <p:cBhvr>
                                        <p:cTn id="53" dur="1" fill="hold">
                                          <p:stCondLst>
                                            <p:cond delay="0"/>
                                          </p:stCondLst>
                                        </p:cTn>
                                        <p:tgtEl>
                                          <p:spTgt spid="521411"/>
                                        </p:tgtEl>
                                        <p:attrNameLst>
                                          <p:attrName>style.visibility</p:attrName>
                                        </p:attrNameLst>
                                      </p:cBhvr>
                                      <p:to>
                                        <p:strVal val="visible"/>
                                      </p:to>
                                    </p:set>
                                    <p:animEffect transition="in" filter="wipe(up)">
                                      <p:cBhvr>
                                        <p:cTn id="54" dur="500"/>
                                        <p:tgtEl>
                                          <p:spTgt spid="521411"/>
                                        </p:tgtEl>
                                      </p:cBhvr>
                                    </p:animEffect>
                                  </p:childTnLst>
                                </p:cTn>
                              </p:par>
                            </p:childTnLst>
                          </p:cTn>
                        </p:par>
                        <p:par>
                          <p:cTn id="55" fill="hold" nodeType="afterGroup">
                            <p:stCondLst>
                              <p:cond delay="1000"/>
                            </p:stCondLst>
                            <p:childTnLst>
                              <p:par>
                                <p:cTn id="56" presetID="22" presetClass="entr" presetSubtype="8" fill="hold" grpId="0" nodeType="afterEffect">
                                  <p:stCondLst>
                                    <p:cond delay="0"/>
                                  </p:stCondLst>
                                  <p:childTnLst>
                                    <p:set>
                                      <p:cBhvr>
                                        <p:cTn id="57" dur="1" fill="hold">
                                          <p:stCondLst>
                                            <p:cond delay="0"/>
                                          </p:stCondLst>
                                        </p:cTn>
                                        <p:tgtEl>
                                          <p:spTgt spid="521413"/>
                                        </p:tgtEl>
                                        <p:attrNameLst>
                                          <p:attrName>style.visibility</p:attrName>
                                        </p:attrNameLst>
                                      </p:cBhvr>
                                      <p:to>
                                        <p:strVal val="visible"/>
                                      </p:to>
                                    </p:set>
                                    <p:animEffect transition="in" filter="wipe(left)">
                                      <p:cBhvr>
                                        <p:cTn id="58" dur="500"/>
                                        <p:tgtEl>
                                          <p:spTgt spid="521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1287" grpId="0"/>
      <p:bldP spid="521319" grpId="0"/>
      <p:bldP spid="521366" grpId="0" animBg="1"/>
      <p:bldP spid="521367" grpId="0" animBg="1"/>
      <p:bldP spid="521368" grpId="0" animBg="1"/>
      <p:bldP spid="521370" grpId="0" animBg="1"/>
      <p:bldP spid="521371" grpId="0" animBg="1"/>
      <p:bldP spid="521372" grpId="0" animBg="1"/>
      <p:bldP spid="521392" grpId="0"/>
      <p:bldP spid="521411" grpId="0" animBg="1"/>
      <p:bldP spid="521412" grpId="0" animBg="1"/>
      <p:bldP spid="521413"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2" descr="right_button">
            <a:hlinkClick r:id="" action="ppaction://hlinkshowjump?jump=next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3" descr="left_button">
            <a:hlinkClick r:id="" action="ppaction://hlinkshowjump?jump=previousslide"/>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4"/>
          <p:cNvSpPr>
            <a:spLocks noGrp="1" noChangeArrowheads="1"/>
          </p:cNvSpPr>
          <p:nvPr>
            <p:ph type="title" idx="4294967295"/>
          </p:nvPr>
        </p:nvSpPr>
        <p:spPr>
          <a:xfrm>
            <a:off x="152400" y="152400"/>
            <a:ext cx="7772400" cy="609600"/>
          </a:xfrm>
          <a:noFill/>
        </p:spPr>
        <p:txBody>
          <a:bodyPr/>
          <a:lstStyle/>
          <a:p>
            <a:pPr eaLnBrk="1" hangingPunct="1"/>
            <a:r>
              <a:rPr lang="en-US" smtClean="0">
                <a:solidFill>
                  <a:srgbClr val="5B0091"/>
                </a:solidFill>
              </a:rPr>
              <a:t>Angles and parallel lines</a:t>
            </a:r>
            <a:endParaRPr lang="en-GB" smtClean="0"/>
          </a:p>
        </p:txBody>
      </p:sp>
      <p:grpSp>
        <p:nvGrpSpPr>
          <p:cNvPr id="1030" name="Group 27"/>
          <p:cNvGrpSpPr>
            <a:grpSpLocks/>
          </p:cNvGrpSpPr>
          <p:nvPr/>
        </p:nvGrpSpPr>
        <p:grpSpPr bwMode="auto">
          <a:xfrm>
            <a:off x="7304088" y="115888"/>
            <a:ext cx="576262" cy="576262"/>
            <a:chOff x="4601" y="73"/>
            <a:chExt cx="363" cy="363"/>
          </a:xfrm>
        </p:grpSpPr>
        <p:pic>
          <p:nvPicPr>
            <p:cNvPr id="1031" name="Picture 28" descr="flash ico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39" y="108"/>
              <a:ext cx="2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Oval 29"/>
            <p:cNvSpPr>
              <a:spLocks noChangeAspect="1" noChangeArrowheads="1"/>
            </p:cNvSpPr>
            <p:nvPr/>
          </p:nvSpPr>
          <p:spPr bwMode="auto">
            <a:xfrm>
              <a:off x="4601" y="73"/>
              <a:ext cx="363" cy="363"/>
            </a:xfrm>
            <a:prstGeom prst="ellipse">
              <a:avLst/>
            </a:prstGeom>
            <a:noFill/>
            <a:ln w="1270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en-US"/>
            </a:p>
          </p:txBody>
        </p:sp>
        <p:sp>
          <p:nvSpPr>
            <p:cNvPr id="1033" name="Oval 30"/>
            <p:cNvSpPr>
              <a:spLocks noChangeAspect="1" noChangeArrowheads="1"/>
            </p:cNvSpPr>
            <p:nvPr/>
          </p:nvSpPr>
          <p:spPr bwMode="auto">
            <a:xfrm>
              <a:off x="4629" y="106"/>
              <a:ext cx="295" cy="295"/>
            </a:xfrm>
            <a:prstGeom prst="ellipse">
              <a:avLst/>
            </a:prstGeom>
            <a:noFill/>
            <a:ln w="25400">
              <a:solidFill>
                <a:srgbClr val="01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en-US"/>
            </a:p>
          </p:txBody>
        </p:sp>
      </p:grpSp>
    </p:spTree>
    <p:controls>
      <mc:AlternateContent xmlns:mc="http://schemas.openxmlformats.org/markup-compatibility/2006">
        <mc:Choice xmlns:v="urn:schemas-microsoft-com:vml" Requires="v">
          <p:control spid="1026" name="ShockwaveFlash1" r:id="rId2" imgW="9144793" imgH="5184244"/>
        </mc:Choice>
        <mc:Fallback>
          <p:control name="ShockwaveFlash1" r:id="rId2" imgW="9144793" imgH="5184244">
            <p:pic>
              <p:nvPicPr>
                <p:cNvPr id="0" name="ShockwaveFlash1"/>
                <p:cNvPicPr preferRelativeResize="0">
                  <a:picLocks noChangeArrowheads="1" noChangeShapeType="1"/>
                </p:cNvPicPr>
                <p:nvPr/>
              </p:nvPicPr>
              <p:blipFill>
                <a:blip r:embed="rId8">
                  <a:extLst>
                    <a:ext uri="{28A0092B-C50C-407E-A947-70E740481C1C}">
                      <a14:useLocalDpi xmlns:a14="http://schemas.microsoft.com/office/drawing/2010/main" val="0"/>
                    </a:ext>
                  </a:extLst>
                </a:blip>
                <a:srcRect/>
                <a:stretch>
                  <a:fillRect/>
                </a:stretch>
              </p:blipFill>
              <p:spPr bwMode="auto">
                <a:xfrm>
                  <a:off x="0" y="908050"/>
                  <a:ext cx="9144000" cy="5184775"/>
                </a:xfrm>
                <a:prstGeom prst="rect">
                  <a:avLst/>
                </a:prstGeom>
                <a:noFill/>
                <a:ln>
                  <a:noFill/>
                </a:ln>
                <a:effectLst/>
                <a:extLst>
                  <a:ext uri="{91240B29-F687-4F45-9708-019B960494DF}">
                    <a14:hiddenLine xmlns:a14="http://schemas.microsoft.com/office/drawing/2010/main" w="2857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8674"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5"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Calculating angles</a:t>
            </a:r>
            <a:endParaRPr lang="en-GB" smtClean="0"/>
          </a:p>
        </p:txBody>
      </p:sp>
      <p:sp>
        <p:nvSpPr>
          <p:cNvPr id="28677" name="Text Box 5"/>
          <p:cNvSpPr txBox="1">
            <a:spLocks noChangeArrowheads="1"/>
          </p:cNvSpPr>
          <p:nvPr/>
        </p:nvSpPr>
        <p:spPr bwMode="auto">
          <a:xfrm>
            <a:off x="2486025" y="1125538"/>
            <a:ext cx="4171950" cy="485775"/>
          </a:xfrm>
          <a:prstGeom prst="rect">
            <a:avLst/>
          </a:prstGeom>
          <a:solidFill>
            <a:srgbClr val="FFFFCC"/>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a:solidFill>
                  <a:srgbClr val="000066"/>
                </a:solidFill>
              </a:rPr>
              <a:t>Calculate the size of angle </a:t>
            </a:r>
            <a:r>
              <a:rPr lang="en-GB" i="1">
                <a:solidFill>
                  <a:srgbClr val="000066"/>
                </a:solidFill>
                <a:latin typeface="Times New Roman" pitchFamily="18" charset="0"/>
              </a:rPr>
              <a:t>a</a:t>
            </a:r>
            <a:r>
              <a:rPr lang="en-GB">
                <a:solidFill>
                  <a:srgbClr val="000066"/>
                </a:solidFill>
              </a:rPr>
              <a:t>.</a:t>
            </a:r>
            <a:endParaRPr lang="en-GB" b="1">
              <a:solidFill>
                <a:srgbClr val="FF6600"/>
              </a:solidFill>
            </a:endParaRPr>
          </a:p>
        </p:txBody>
      </p:sp>
      <p:grpSp>
        <p:nvGrpSpPr>
          <p:cNvPr id="28678" name="Group 6"/>
          <p:cNvGrpSpPr>
            <a:grpSpLocks/>
          </p:cNvGrpSpPr>
          <p:nvPr/>
        </p:nvGrpSpPr>
        <p:grpSpPr bwMode="auto">
          <a:xfrm>
            <a:off x="1219200" y="2608263"/>
            <a:ext cx="4275138" cy="266700"/>
            <a:chOff x="768" y="1643"/>
            <a:chExt cx="2693" cy="168"/>
          </a:xfrm>
        </p:grpSpPr>
        <p:sp>
          <p:nvSpPr>
            <p:cNvPr id="28695" name="Line 7"/>
            <p:cNvSpPr>
              <a:spLocks noChangeShapeType="1"/>
            </p:cNvSpPr>
            <p:nvPr/>
          </p:nvSpPr>
          <p:spPr bwMode="auto">
            <a:xfrm rot="-1106097">
              <a:off x="768" y="1643"/>
              <a:ext cx="269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96" name="Line 8"/>
            <p:cNvSpPr>
              <a:spLocks noChangeShapeType="1"/>
            </p:cNvSpPr>
            <p:nvPr/>
          </p:nvSpPr>
          <p:spPr bwMode="auto">
            <a:xfrm rot="-1106097">
              <a:off x="1531" y="1811"/>
              <a:ext cx="136" cy="0"/>
            </a:xfrm>
            <a:prstGeom prst="line">
              <a:avLst/>
            </a:prstGeom>
            <a:noFill/>
            <a:ln w="2857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8679" name="Line 9"/>
          <p:cNvSpPr>
            <a:spLocks noChangeShapeType="1"/>
          </p:cNvSpPr>
          <p:nvPr/>
        </p:nvSpPr>
        <p:spPr bwMode="auto">
          <a:xfrm rot="-1106097">
            <a:off x="1997075" y="4235450"/>
            <a:ext cx="397827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0" name="Line 10"/>
          <p:cNvSpPr>
            <a:spLocks noChangeShapeType="1"/>
          </p:cNvSpPr>
          <p:nvPr/>
        </p:nvSpPr>
        <p:spPr bwMode="auto">
          <a:xfrm rot="-1106097">
            <a:off x="3294063" y="4432300"/>
            <a:ext cx="215900" cy="0"/>
          </a:xfrm>
          <a:prstGeom prst="line">
            <a:avLst/>
          </a:prstGeom>
          <a:noFill/>
          <a:ln w="2857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1" name="Line 11"/>
          <p:cNvSpPr>
            <a:spLocks noChangeShapeType="1"/>
          </p:cNvSpPr>
          <p:nvPr/>
        </p:nvSpPr>
        <p:spPr bwMode="auto">
          <a:xfrm>
            <a:off x="2017713" y="2433638"/>
            <a:ext cx="2546350" cy="4873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2" name="Line 12"/>
          <p:cNvSpPr>
            <a:spLocks noChangeShapeType="1"/>
          </p:cNvSpPr>
          <p:nvPr/>
        </p:nvSpPr>
        <p:spPr bwMode="auto">
          <a:xfrm flipH="1">
            <a:off x="3565525" y="2921000"/>
            <a:ext cx="998538" cy="19970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3" name="Text Box 13"/>
          <p:cNvSpPr txBox="1">
            <a:spLocks noChangeArrowheads="1"/>
          </p:cNvSpPr>
          <p:nvPr/>
        </p:nvSpPr>
        <p:spPr bwMode="auto">
          <a:xfrm>
            <a:off x="3649663" y="276860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i="1">
                <a:latin typeface="Times New Roman" pitchFamily="18" charset="0"/>
              </a:rPr>
              <a:t>a</a:t>
            </a:r>
          </a:p>
        </p:txBody>
      </p:sp>
      <p:sp>
        <p:nvSpPr>
          <p:cNvPr id="28684" name="PubPieSlice"/>
          <p:cNvSpPr>
            <a:spLocks noEditPoints="1" noChangeArrowheads="1"/>
          </p:cNvSpPr>
          <p:nvPr/>
        </p:nvSpPr>
        <p:spPr bwMode="auto">
          <a:xfrm>
            <a:off x="2959100" y="2398713"/>
            <a:ext cx="531813" cy="531812"/>
          </a:xfrm>
          <a:custGeom>
            <a:avLst/>
            <a:gdLst>
              <a:gd name="T0" fmla="*/ 12990690 w 21600"/>
              <a:gd name="T1" fmla="*/ 7701032 h 21600"/>
              <a:gd name="T2" fmla="*/ 6546889 w 21600"/>
              <a:gd name="T3" fmla="*/ 6546852 h 21600"/>
              <a:gd name="T4" fmla="*/ 12734878 w 21600"/>
              <a:gd name="T5" fmla="*/ 4408820 h 21600"/>
              <a:gd name="T6" fmla="*/ 0 60000 65536"/>
              <a:gd name="T7" fmla="*/ 0 60000 65536"/>
              <a:gd name="T8" fmla="*/ 0 60000 65536"/>
              <a:gd name="T9" fmla="*/ 3163 w 21600"/>
              <a:gd name="T10" fmla="*/ 3163 h 21600"/>
              <a:gd name="T11" fmla="*/ 18437 w 21600"/>
              <a:gd name="T12" fmla="*/ 18437 h 21600"/>
            </a:gdLst>
            <a:ahLst/>
            <a:cxnLst>
              <a:cxn ang="T6">
                <a:pos x="T0" y="T1"/>
              </a:cxn>
              <a:cxn ang="T7">
                <a:pos x="T2" y="T3"/>
              </a:cxn>
              <a:cxn ang="T8">
                <a:pos x="T4" y="T5"/>
              </a:cxn>
            </a:cxnLst>
            <a:rect l="T9" t="T10" r="T11" b="T12"/>
            <a:pathLst>
              <a:path w="21600" h="21600">
                <a:moveTo>
                  <a:pt x="21430" y="12704"/>
                </a:moveTo>
                <a:cubicBezTo>
                  <a:pt x="21543" y="12075"/>
                  <a:pt x="21600" y="11438"/>
                  <a:pt x="21600" y="10800"/>
                </a:cubicBezTo>
                <a:cubicBezTo>
                  <a:pt x="21600" y="9599"/>
                  <a:pt x="21399" y="8407"/>
                  <a:pt x="21007" y="7273"/>
                </a:cubicBezTo>
                <a:lnTo>
                  <a:pt x="10800" y="10800"/>
                </a:lnTo>
                <a:lnTo>
                  <a:pt x="21430" y="12704"/>
                </a:lnTo>
                <a:close/>
              </a:path>
            </a:pathLst>
          </a:cu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8685" name="PubPieSlice"/>
          <p:cNvSpPr>
            <a:spLocks noEditPoints="1" noChangeArrowheads="1"/>
          </p:cNvSpPr>
          <p:nvPr/>
        </p:nvSpPr>
        <p:spPr bwMode="auto">
          <a:xfrm>
            <a:off x="3629025" y="4006850"/>
            <a:ext cx="531813" cy="531813"/>
          </a:xfrm>
          <a:custGeom>
            <a:avLst/>
            <a:gdLst>
              <a:gd name="T0" fmla="*/ 12773090 w 21600"/>
              <a:gd name="T1" fmla="*/ 4523414 h 21600"/>
              <a:gd name="T2" fmla="*/ 6546889 w 21600"/>
              <a:gd name="T3" fmla="*/ 6546889 h 21600"/>
              <a:gd name="T4" fmla="*/ 9319604 w 21600"/>
              <a:gd name="T5" fmla="*/ 615894 h 21600"/>
              <a:gd name="T6" fmla="*/ 0 60000 65536"/>
              <a:gd name="T7" fmla="*/ 0 60000 65536"/>
              <a:gd name="T8" fmla="*/ 0 60000 65536"/>
              <a:gd name="T9" fmla="*/ 3163 w 21600"/>
              <a:gd name="T10" fmla="*/ 3163 h 21600"/>
              <a:gd name="T11" fmla="*/ 18437 w 21600"/>
              <a:gd name="T12" fmla="*/ 18437 h 21600"/>
            </a:gdLst>
            <a:ahLst/>
            <a:cxnLst>
              <a:cxn ang="T6">
                <a:pos x="T0" y="T1"/>
              </a:cxn>
              <a:cxn ang="T7">
                <a:pos x="T2" y="T3"/>
              </a:cxn>
              <a:cxn ang="T8">
                <a:pos x="T4" y="T5"/>
              </a:cxn>
            </a:cxnLst>
            <a:rect l="T9" t="T10" r="T11" b="T12"/>
            <a:pathLst>
              <a:path w="21600" h="21600">
                <a:moveTo>
                  <a:pt x="21071" y="7461"/>
                </a:moveTo>
                <a:cubicBezTo>
                  <a:pt x="20146" y="4617"/>
                  <a:pt x="18083" y="2283"/>
                  <a:pt x="15373" y="1016"/>
                </a:cubicBezTo>
                <a:lnTo>
                  <a:pt x="10800" y="10800"/>
                </a:lnTo>
                <a:lnTo>
                  <a:pt x="21071" y="7461"/>
                </a:lnTo>
                <a:close/>
              </a:path>
            </a:pathLst>
          </a:cu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8686" name="PubPieSlice"/>
          <p:cNvSpPr>
            <a:spLocks noEditPoints="1" noChangeArrowheads="1"/>
          </p:cNvSpPr>
          <p:nvPr/>
        </p:nvSpPr>
        <p:spPr bwMode="auto">
          <a:xfrm>
            <a:off x="4292600" y="2654300"/>
            <a:ext cx="531813" cy="531813"/>
          </a:xfrm>
          <a:custGeom>
            <a:avLst/>
            <a:gdLst>
              <a:gd name="T0" fmla="*/ 137607 w 21600"/>
              <a:gd name="T1" fmla="*/ 5210216 h 21600"/>
              <a:gd name="T2" fmla="*/ 6546889 w 21600"/>
              <a:gd name="T3" fmla="*/ 6546889 h 21600"/>
              <a:gd name="T4" fmla="*/ 3558346 w 21600"/>
              <a:gd name="T5" fmla="*/ 12371768 h 21600"/>
              <a:gd name="T6" fmla="*/ 0 60000 65536"/>
              <a:gd name="T7" fmla="*/ 0 60000 65536"/>
              <a:gd name="T8" fmla="*/ 0 60000 65536"/>
              <a:gd name="T9" fmla="*/ 3163 w 21600"/>
              <a:gd name="T10" fmla="*/ 3163 h 21600"/>
              <a:gd name="T11" fmla="*/ 18437 w 21600"/>
              <a:gd name="T12" fmla="*/ 18437 h 21600"/>
            </a:gdLst>
            <a:ahLst/>
            <a:cxnLst>
              <a:cxn ang="T6">
                <a:pos x="T0" y="T1"/>
              </a:cxn>
              <a:cxn ang="T7">
                <a:pos x="T2" y="T3"/>
              </a:cxn>
              <a:cxn ang="T8">
                <a:pos x="T4" y="T5"/>
              </a:cxn>
            </a:cxnLst>
            <a:rect l="T9" t="T10" r="T11" b="T12"/>
            <a:pathLst>
              <a:path w="21600" h="21600">
                <a:moveTo>
                  <a:pt x="227" y="8595"/>
                </a:moveTo>
                <a:cubicBezTo>
                  <a:pt x="76" y="9320"/>
                  <a:pt x="0" y="10059"/>
                  <a:pt x="0" y="10799"/>
                </a:cubicBezTo>
                <a:cubicBezTo>
                  <a:pt x="-1" y="14850"/>
                  <a:pt x="2266" y="18560"/>
                  <a:pt x="5869" y="20409"/>
                </a:cubicBezTo>
                <a:lnTo>
                  <a:pt x="10800" y="10800"/>
                </a:lnTo>
                <a:lnTo>
                  <a:pt x="227" y="8595"/>
                </a:lnTo>
                <a:close/>
              </a:path>
            </a:pathLst>
          </a:cu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8687" name="Text Box 17"/>
          <p:cNvSpPr txBox="1">
            <a:spLocks noChangeArrowheads="1"/>
          </p:cNvSpPr>
          <p:nvPr/>
        </p:nvSpPr>
        <p:spPr bwMode="auto">
          <a:xfrm>
            <a:off x="3702050" y="2389188"/>
            <a:ext cx="63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a:t>28º</a:t>
            </a:r>
          </a:p>
        </p:txBody>
      </p:sp>
      <p:sp>
        <p:nvSpPr>
          <p:cNvPr id="28688" name="Text Box 18"/>
          <p:cNvSpPr txBox="1">
            <a:spLocks noChangeArrowheads="1"/>
          </p:cNvSpPr>
          <p:nvPr/>
        </p:nvSpPr>
        <p:spPr bwMode="auto">
          <a:xfrm>
            <a:off x="4117975" y="3652838"/>
            <a:ext cx="63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a:t>45º</a:t>
            </a:r>
          </a:p>
        </p:txBody>
      </p:sp>
      <p:sp>
        <p:nvSpPr>
          <p:cNvPr id="676883" name="Text Box 19"/>
          <p:cNvSpPr txBox="1">
            <a:spLocks noChangeArrowheads="1"/>
          </p:cNvSpPr>
          <p:nvPr/>
        </p:nvSpPr>
        <p:spPr bwMode="auto">
          <a:xfrm>
            <a:off x="6400800" y="2743200"/>
            <a:ext cx="1920875" cy="1216025"/>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US"/>
              <a:t>Hint: Add another parallel line.</a:t>
            </a:r>
            <a:endParaRPr lang="en-GB"/>
          </a:p>
        </p:txBody>
      </p:sp>
      <p:grpSp>
        <p:nvGrpSpPr>
          <p:cNvPr id="676884" name="Group 20"/>
          <p:cNvGrpSpPr>
            <a:grpSpLocks/>
          </p:cNvGrpSpPr>
          <p:nvPr/>
        </p:nvGrpSpPr>
        <p:grpSpPr bwMode="auto">
          <a:xfrm>
            <a:off x="1582738" y="3213100"/>
            <a:ext cx="4275137" cy="266700"/>
            <a:chOff x="768" y="1643"/>
            <a:chExt cx="2693" cy="168"/>
          </a:xfrm>
        </p:grpSpPr>
        <p:sp>
          <p:nvSpPr>
            <p:cNvPr id="28693" name="Line 21"/>
            <p:cNvSpPr>
              <a:spLocks noChangeShapeType="1"/>
            </p:cNvSpPr>
            <p:nvPr/>
          </p:nvSpPr>
          <p:spPr bwMode="auto">
            <a:xfrm rot="-1106097">
              <a:off x="768" y="1643"/>
              <a:ext cx="2693" cy="0"/>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94" name="Line 22"/>
            <p:cNvSpPr>
              <a:spLocks noChangeShapeType="1"/>
            </p:cNvSpPr>
            <p:nvPr/>
          </p:nvSpPr>
          <p:spPr bwMode="auto">
            <a:xfrm rot="-1106097">
              <a:off x="1531" y="1811"/>
              <a:ext cx="136" cy="0"/>
            </a:xfrm>
            <a:prstGeom prst="line">
              <a:avLst/>
            </a:prstGeom>
            <a:noFill/>
            <a:ln w="28575">
              <a:solidFill>
                <a:srgbClr val="FF6600"/>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676887" name="Text Box 23"/>
          <p:cNvSpPr txBox="1">
            <a:spLocks noChangeArrowheads="1"/>
          </p:cNvSpPr>
          <p:nvPr/>
        </p:nvSpPr>
        <p:spPr bwMode="auto">
          <a:xfrm>
            <a:off x="2930525" y="5375275"/>
            <a:ext cx="227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r>
              <a:rPr lang="en-US"/>
              <a:t> = </a:t>
            </a:r>
            <a:r>
              <a:rPr lang="en-GB"/>
              <a:t>28º</a:t>
            </a:r>
            <a:r>
              <a:rPr lang="en-US"/>
              <a:t> + 45</a:t>
            </a:r>
            <a:r>
              <a:rPr lang="en-GB"/>
              <a:t>º</a:t>
            </a:r>
            <a:r>
              <a:rPr lang="en-US"/>
              <a:t> = </a:t>
            </a:r>
            <a:endParaRPr lang="en-GB"/>
          </a:p>
        </p:txBody>
      </p:sp>
      <p:sp>
        <p:nvSpPr>
          <p:cNvPr id="676888" name="Text Box 24"/>
          <p:cNvSpPr txBox="1">
            <a:spLocks noChangeArrowheads="1"/>
          </p:cNvSpPr>
          <p:nvPr/>
        </p:nvSpPr>
        <p:spPr bwMode="auto">
          <a:xfrm>
            <a:off x="5080000" y="5373688"/>
            <a:ext cx="63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73º</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768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676884"/>
                                        </p:tgtEl>
                                        <p:attrNameLst>
                                          <p:attrName>style.visibility</p:attrName>
                                        </p:attrNameLst>
                                      </p:cBhvr>
                                      <p:to>
                                        <p:strVal val="visible"/>
                                      </p:to>
                                    </p:set>
                                    <p:animEffect transition="in" filter="wipe(down)">
                                      <p:cBhvr>
                                        <p:cTn id="11" dur="500"/>
                                        <p:tgtEl>
                                          <p:spTgt spid="67688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76887"/>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6768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883" grpId="0" animBg="1" autoUpdateAnimBg="0"/>
      <p:bldP spid="676887" grpId="0" autoUpdateAnimBg="0"/>
      <p:bldP spid="67688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362"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Labelling line segments</a:t>
            </a:r>
            <a:endParaRPr lang="en-GB" smtClean="0"/>
          </a:p>
        </p:txBody>
      </p:sp>
      <p:sp>
        <p:nvSpPr>
          <p:cNvPr id="15365" name="Text Box 5"/>
          <p:cNvSpPr txBox="1">
            <a:spLocks noChangeArrowheads="1"/>
          </p:cNvSpPr>
          <p:nvPr/>
        </p:nvSpPr>
        <p:spPr bwMode="auto">
          <a:xfrm>
            <a:off x="376238" y="1196975"/>
            <a:ext cx="84439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When a line has end points we say that it has </a:t>
            </a:r>
            <a:r>
              <a:rPr lang="en-US" b="1">
                <a:solidFill>
                  <a:srgbClr val="FF6600"/>
                </a:solidFill>
              </a:rPr>
              <a:t>finite length</a:t>
            </a:r>
            <a:r>
              <a:rPr lang="en-US"/>
              <a:t>. </a:t>
            </a:r>
            <a:endParaRPr lang="en-GB"/>
          </a:p>
        </p:txBody>
      </p:sp>
      <p:sp>
        <p:nvSpPr>
          <p:cNvPr id="270342" name="Rectangle 6"/>
          <p:cNvSpPr>
            <a:spLocks noChangeArrowheads="1"/>
          </p:cNvSpPr>
          <p:nvPr/>
        </p:nvSpPr>
        <p:spPr bwMode="auto">
          <a:xfrm>
            <a:off x="376238" y="1795463"/>
            <a:ext cx="3824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t>It is called a </a:t>
            </a:r>
            <a:r>
              <a:rPr lang="en-US" b="1">
                <a:solidFill>
                  <a:srgbClr val="FF6600"/>
                </a:solidFill>
              </a:rPr>
              <a:t>line segment</a:t>
            </a:r>
            <a:r>
              <a:rPr lang="en-US"/>
              <a:t>.</a:t>
            </a:r>
            <a:endParaRPr lang="en-GB"/>
          </a:p>
        </p:txBody>
      </p:sp>
      <p:sp>
        <p:nvSpPr>
          <p:cNvPr id="270343" name="Text Box 7"/>
          <p:cNvSpPr txBox="1">
            <a:spLocks noChangeArrowheads="1"/>
          </p:cNvSpPr>
          <p:nvPr/>
        </p:nvSpPr>
        <p:spPr bwMode="auto">
          <a:xfrm>
            <a:off x="376238" y="2395538"/>
            <a:ext cx="6999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We usually label the end points with capital letters.</a:t>
            </a:r>
            <a:endParaRPr lang="en-GB"/>
          </a:p>
        </p:txBody>
      </p:sp>
      <p:sp>
        <p:nvSpPr>
          <p:cNvPr id="270344" name="Text Box 8"/>
          <p:cNvSpPr txBox="1">
            <a:spLocks noChangeArrowheads="1"/>
          </p:cNvSpPr>
          <p:nvPr/>
        </p:nvSpPr>
        <p:spPr bwMode="auto">
          <a:xfrm>
            <a:off x="376238" y="2994025"/>
            <a:ext cx="4337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For example, this line segment</a:t>
            </a:r>
            <a:endParaRPr lang="en-GB"/>
          </a:p>
        </p:txBody>
      </p:sp>
      <p:grpSp>
        <p:nvGrpSpPr>
          <p:cNvPr id="270345" name="Group 9"/>
          <p:cNvGrpSpPr>
            <a:grpSpLocks/>
          </p:cNvGrpSpPr>
          <p:nvPr/>
        </p:nvGrpSpPr>
        <p:grpSpPr bwMode="auto">
          <a:xfrm>
            <a:off x="2782888" y="4005263"/>
            <a:ext cx="3576637" cy="457200"/>
            <a:chOff x="1461" y="2716"/>
            <a:chExt cx="2253" cy="288"/>
          </a:xfrm>
        </p:grpSpPr>
        <p:sp>
          <p:nvSpPr>
            <p:cNvPr id="15372" name="Line 10"/>
            <p:cNvSpPr>
              <a:spLocks noChangeShapeType="1"/>
            </p:cNvSpPr>
            <p:nvPr/>
          </p:nvSpPr>
          <p:spPr bwMode="auto">
            <a:xfrm>
              <a:off x="1680" y="2750"/>
              <a:ext cx="181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3" name="Text Box 11"/>
            <p:cNvSpPr txBox="1">
              <a:spLocks noChangeArrowheads="1"/>
            </p:cNvSpPr>
            <p:nvPr/>
          </p:nvSpPr>
          <p:spPr bwMode="auto">
            <a:xfrm>
              <a:off x="1461" y="2716"/>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A</a:t>
              </a:r>
              <a:endParaRPr lang="en-GB"/>
            </a:p>
          </p:txBody>
        </p:sp>
        <p:sp>
          <p:nvSpPr>
            <p:cNvPr id="15374" name="Text Box 12"/>
            <p:cNvSpPr txBox="1">
              <a:spLocks noChangeArrowheads="1"/>
            </p:cNvSpPr>
            <p:nvPr/>
          </p:nvSpPr>
          <p:spPr bwMode="auto">
            <a:xfrm>
              <a:off x="3470" y="2716"/>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B</a:t>
              </a:r>
              <a:endParaRPr lang="en-GB"/>
            </a:p>
          </p:txBody>
        </p:sp>
      </p:grpSp>
      <p:sp>
        <p:nvSpPr>
          <p:cNvPr id="270349" name="Text Box 13"/>
          <p:cNvSpPr txBox="1">
            <a:spLocks noChangeArrowheads="1"/>
          </p:cNvSpPr>
          <p:nvPr/>
        </p:nvSpPr>
        <p:spPr bwMode="auto">
          <a:xfrm>
            <a:off x="376238" y="4892675"/>
            <a:ext cx="3421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has end points A and B.</a:t>
            </a:r>
            <a:endParaRPr lang="en-GB"/>
          </a:p>
        </p:txBody>
      </p:sp>
      <p:sp>
        <p:nvSpPr>
          <p:cNvPr id="270350" name="Text Box 14"/>
          <p:cNvSpPr txBox="1">
            <a:spLocks noChangeArrowheads="1"/>
          </p:cNvSpPr>
          <p:nvPr/>
        </p:nvSpPr>
        <p:spPr bwMode="auto">
          <a:xfrm>
            <a:off x="376238" y="5492750"/>
            <a:ext cx="5353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We can call this line, line segment AB.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03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7034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70344"/>
                                        </p:tgtEl>
                                        <p:attrNameLst>
                                          <p:attrName>style.visibility</p:attrName>
                                        </p:attrNameLst>
                                      </p:cBhvr>
                                      <p:to>
                                        <p:strVal val="visible"/>
                                      </p:to>
                                    </p:set>
                                  </p:childTnLst>
                                </p:cTn>
                              </p:par>
                            </p:childTnLst>
                          </p:cTn>
                        </p:par>
                        <p:par>
                          <p:cTn id="15" fill="hold" nodeType="afterGroup">
                            <p:stCondLst>
                              <p:cond delay="500"/>
                            </p:stCondLst>
                            <p:childTnLst>
                              <p:par>
                                <p:cTn id="16" presetID="1" presetClass="entr" presetSubtype="0" fill="hold" nodeType="afterEffect">
                                  <p:stCondLst>
                                    <p:cond delay="0"/>
                                  </p:stCondLst>
                                  <p:childTnLst>
                                    <p:set>
                                      <p:cBhvr>
                                        <p:cTn id="17" dur="1" fill="hold">
                                          <p:stCondLst>
                                            <p:cond delay="499"/>
                                          </p:stCondLst>
                                        </p:cTn>
                                        <p:tgtEl>
                                          <p:spTgt spid="270345"/>
                                        </p:tgtEl>
                                        <p:attrNameLst>
                                          <p:attrName>style.visibility</p:attrName>
                                        </p:attrNameLst>
                                      </p:cBhvr>
                                      <p:to>
                                        <p:strVal val="visible"/>
                                      </p:to>
                                    </p:set>
                                  </p:childTnLst>
                                </p:cTn>
                              </p:par>
                            </p:childTnLst>
                          </p:cTn>
                        </p:par>
                        <p:par>
                          <p:cTn id="18" fill="hold" nodeType="afterGroup">
                            <p:stCondLst>
                              <p:cond delay="1000"/>
                            </p:stCondLst>
                            <p:childTnLst>
                              <p:par>
                                <p:cTn id="19" presetID="1" presetClass="entr" presetSubtype="0" fill="hold" grpId="0" nodeType="afterEffect">
                                  <p:stCondLst>
                                    <p:cond delay="0"/>
                                  </p:stCondLst>
                                  <p:childTnLst>
                                    <p:set>
                                      <p:cBhvr>
                                        <p:cTn id="20" dur="1" fill="hold">
                                          <p:stCondLst>
                                            <p:cond delay="499"/>
                                          </p:stCondLst>
                                        </p:cTn>
                                        <p:tgtEl>
                                          <p:spTgt spid="27034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703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2" grpId="0" autoUpdateAnimBg="0"/>
      <p:bldP spid="270343" grpId="0" autoUpdateAnimBg="0"/>
      <p:bldP spid="270344" grpId="0" autoUpdateAnimBg="0"/>
      <p:bldP spid="270349" grpId="0" autoUpdateAnimBg="0"/>
      <p:bldP spid="27035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6386"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Lines in a plane</a:t>
            </a:r>
            <a:endParaRPr lang="en-GB" smtClean="0"/>
          </a:p>
        </p:txBody>
      </p:sp>
      <p:sp>
        <p:nvSpPr>
          <p:cNvPr id="16389" name="Text Box 5"/>
          <p:cNvSpPr txBox="1">
            <a:spLocks noChangeArrowheads="1"/>
          </p:cNvSpPr>
          <p:nvPr/>
        </p:nvSpPr>
        <p:spPr bwMode="auto">
          <a:xfrm>
            <a:off x="376238" y="1196975"/>
            <a:ext cx="84439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A flat two-dimensional surface is called a </a:t>
            </a:r>
            <a:r>
              <a:rPr lang="en-US" b="1">
                <a:solidFill>
                  <a:srgbClr val="FF6600"/>
                </a:solidFill>
              </a:rPr>
              <a:t>plane</a:t>
            </a:r>
            <a:r>
              <a:rPr lang="en-US"/>
              <a:t>.</a:t>
            </a:r>
            <a:endParaRPr lang="en-GB"/>
          </a:p>
        </p:txBody>
      </p:sp>
      <p:sp>
        <p:nvSpPr>
          <p:cNvPr id="506886" name="Text Box 6"/>
          <p:cNvSpPr txBox="1">
            <a:spLocks noChangeArrowheads="1"/>
          </p:cNvSpPr>
          <p:nvPr/>
        </p:nvSpPr>
        <p:spPr bwMode="auto">
          <a:xfrm>
            <a:off x="376238" y="1773238"/>
            <a:ext cx="78120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Any two straight lines in a plane either </a:t>
            </a:r>
            <a:r>
              <a:rPr lang="en-US" b="1">
                <a:solidFill>
                  <a:srgbClr val="FF6600"/>
                </a:solidFill>
              </a:rPr>
              <a:t>intersect</a:t>
            </a:r>
            <a:r>
              <a:rPr lang="en-US"/>
              <a:t> once …</a:t>
            </a:r>
            <a:endParaRPr lang="en-GB"/>
          </a:p>
        </p:txBody>
      </p:sp>
      <p:sp>
        <p:nvSpPr>
          <p:cNvPr id="506887" name="Line 7"/>
          <p:cNvSpPr>
            <a:spLocks noChangeShapeType="1"/>
          </p:cNvSpPr>
          <p:nvPr/>
        </p:nvSpPr>
        <p:spPr bwMode="auto">
          <a:xfrm flipH="1">
            <a:off x="1114425" y="2636838"/>
            <a:ext cx="6265863" cy="27368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6888" name="Text Box 8"/>
          <p:cNvSpPr txBox="1">
            <a:spLocks noChangeArrowheads="1"/>
          </p:cNvSpPr>
          <p:nvPr/>
        </p:nvSpPr>
        <p:spPr bwMode="auto">
          <a:xfrm>
            <a:off x="6154738" y="3429000"/>
            <a:ext cx="2032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solidFill>
                  <a:srgbClr val="FF6600"/>
                </a:solidFill>
              </a:rPr>
              <a:t>This is called the point of intersection. </a:t>
            </a:r>
            <a:endParaRPr lang="en-GB">
              <a:solidFill>
                <a:srgbClr val="FF6600"/>
              </a:solidFill>
            </a:endParaRPr>
          </a:p>
        </p:txBody>
      </p:sp>
      <p:sp>
        <p:nvSpPr>
          <p:cNvPr id="506889" name="Line 9"/>
          <p:cNvSpPr>
            <a:spLocks noChangeShapeType="1"/>
          </p:cNvSpPr>
          <p:nvPr/>
        </p:nvSpPr>
        <p:spPr bwMode="auto">
          <a:xfrm flipH="1">
            <a:off x="4140200" y="3970338"/>
            <a:ext cx="2014538" cy="179387"/>
          </a:xfrm>
          <a:prstGeom prst="line">
            <a:avLst/>
          </a:prstGeom>
          <a:noFill/>
          <a:ln w="2857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6890" name="Line 10"/>
          <p:cNvSpPr>
            <a:spLocks noChangeShapeType="1"/>
          </p:cNvSpPr>
          <p:nvPr/>
        </p:nvSpPr>
        <p:spPr bwMode="auto">
          <a:xfrm flipH="1" flipV="1">
            <a:off x="1114425" y="2924175"/>
            <a:ext cx="6265863" cy="27368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068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506890"/>
                                        </p:tgtEl>
                                        <p:attrNameLst>
                                          <p:attrName>style.visibility</p:attrName>
                                        </p:attrNameLst>
                                      </p:cBhvr>
                                      <p:to>
                                        <p:strVal val="visible"/>
                                      </p:to>
                                    </p:set>
                                    <p:animEffect transition="in" filter="wipe(up)">
                                      <p:cBhvr>
                                        <p:cTn id="11" dur="500"/>
                                        <p:tgtEl>
                                          <p:spTgt spid="506890"/>
                                        </p:tgtEl>
                                      </p:cBhvr>
                                    </p:animEffect>
                                  </p:childTnLst>
                                </p:cTn>
                              </p:par>
                            </p:childTnLst>
                          </p:cTn>
                        </p:par>
                        <p:par>
                          <p:cTn id="12" fill="hold" nodeType="afterGroup">
                            <p:stCondLst>
                              <p:cond delay="500"/>
                            </p:stCondLst>
                            <p:childTnLst>
                              <p:par>
                                <p:cTn id="13" presetID="22" presetClass="entr" presetSubtype="2" fill="hold" grpId="0" nodeType="afterEffect">
                                  <p:stCondLst>
                                    <p:cond delay="0"/>
                                  </p:stCondLst>
                                  <p:childTnLst>
                                    <p:set>
                                      <p:cBhvr>
                                        <p:cTn id="14" dur="1" fill="hold">
                                          <p:stCondLst>
                                            <p:cond delay="0"/>
                                          </p:stCondLst>
                                        </p:cTn>
                                        <p:tgtEl>
                                          <p:spTgt spid="506887"/>
                                        </p:tgtEl>
                                        <p:attrNameLst>
                                          <p:attrName>style.visibility</p:attrName>
                                        </p:attrNameLst>
                                      </p:cBhvr>
                                      <p:to>
                                        <p:strVal val="visible"/>
                                      </p:to>
                                    </p:set>
                                    <p:animEffect transition="in" filter="wipe(right)">
                                      <p:cBhvr>
                                        <p:cTn id="15" dur="500"/>
                                        <p:tgtEl>
                                          <p:spTgt spid="506887"/>
                                        </p:tgtEl>
                                      </p:cBhvr>
                                    </p:animEffect>
                                  </p:childTnLst>
                                </p:cTn>
                              </p:par>
                            </p:childTnLst>
                          </p:cTn>
                        </p:par>
                        <p:par>
                          <p:cTn id="16" fill="hold" nodeType="afterGroup">
                            <p:stCondLst>
                              <p:cond delay="1000"/>
                            </p:stCondLst>
                            <p:childTnLst>
                              <p:par>
                                <p:cTn id="17" presetID="1" presetClass="entr" presetSubtype="0" fill="hold" grpId="0" nodeType="afterEffect">
                                  <p:stCondLst>
                                    <p:cond delay="0"/>
                                  </p:stCondLst>
                                  <p:childTnLst>
                                    <p:set>
                                      <p:cBhvr>
                                        <p:cTn id="18" dur="1" fill="hold">
                                          <p:stCondLst>
                                            <p:cond delay="499"/>
                                          </p:stCondLst>
                                        </p:cTn>
                                        <p:tgtEl>
                                          <p:spTgt spid="506888"/>
                                        </p:tgtEl>
                                        <p:attrNameLst>
                                          <p:attrName>style.visibility</p:attrName>
                                        </p:attrNameLst>
                                      </p:cBhvr>
                                      <p:to>
                                        <p:strVal val="visible"/>
                                      </p:to>
                                    </p:set>
                                  </p:childTnLst>
                                </p:cTn>
                              </p:par>
                            </p:childTnLst>
                          </p:cTn>
                        </p:par>
                        <p:par>
                          <p:cTn id="19" fill="hold" nodeType="afterGroup">
                            <p:stCondLst>
                              <p:cond delay="1500"/>
                            </p:stCondLst>
                            <p:childTnLst>
                              <p:par>
                                <p:cTn id="20" presetID="22" presetClass="entr" presetSubtype="2" fill="hold" grpId="0" nodeType="afterEffect">
                                  <p:stCondLst>
                                    <p:cond delay="0"/>
                                  </p:stCondLst>
                                  <p:childTnLst>
                                    <p:set>
                                      <p:cBhvr>
                                        <p:cTn id="21" dur="1" fill="hold">
                                          <p:stCondLst>
                                            <p:cond delay="0"/>
                                          </p:stCondLst>
                                        </p:cTn>
                                        <p:tgtEl>
                                          <p:spTgt spid="506889"/>
                                        </p:tgtEl>
                                        <p:attrNameLst>
                                          <p:attrName>style.visibility</p:attrName>
                                        </p:attrNameLst>
                                      </p:cBhvr>
                                      <p:to>
                                        <p:strVal val="visible"/>
                                      </p:to>
                                    </p:set>
                                    <p:animEffect transition="in" filter="wipe(right)">
                                      <p:cBhvr>
                                        <p:cTn id="22" dur="500"/>
                                        <p:tgtEl>
                                          <p:spTgt spid="506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6" grpId="0" autoUpdateAnimBg="0"/>
      <p:bldP spid="506887" grpId="0" animBg="1"/>
      <p:bldP spid="506888" grpId="0" autoUpdateAnimBg="0"/>
      <p:bldP spid="506889" grpId="0" animBg="1"/>
      <p:bldP spid="506890"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Lines in a plane</a:t>
            </a:r>
            <a:endParaRPr lang="en-GB" smtClean="0"/>
          </a:p>
        </p:txBody>
      </p:sp>
      <p:sp>
        <p:nvSpPr>
          <p:cNvPr id="17413" name="Text Box 5"/>
          <p:cNvSpPr txBox="1">
            <a:spLocks noChangeArrowheads="1"/>
          </p:cNvSpPr>
          <p:nvPr/>
        </p:nvSpPr>
        <p:spPr bwMode="auto">
          <a:xfrm>
            <a:off x="323850" y="1268413"/>
            <a:ext cx="32654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 or they are </a:t>
            </a:r>
            <a:r>
              <a:rPr lang="en-US" b="1">
                <a:solidFill>
                  <a:srgbClr val="FF6600"/>
                </a:solidFill>
              </a:rPr>
              <a:t>parallel</a:t>
            </a:r>
            <a:r>
              <a:rPr lang="en-US"/>
              <a:t>.</a:t>
            </a:r>
            <a:endParaRPr lang="en-GB"/>
          </a:p>
        </p:txBody>
      </p:sp>
      <p:grpSp>
        <p:nvGrpSpPr>
          <p:cNvPr id="508934" name="Group 6"/>
          <p:cNvGrpSpPr>
            <a:grpSpLocks/>
          </p:cNvGrpSpPr>
          <p:nvPr/>
        </p:nvGrpSpPr>
        <p:grpSpPr bwMode="auto">
          <a:xfrm rot="-1106097">
            <a:off x="1403350" y="2565400"/>
            <a:ext cx="4176713" cy="1588"/>
            <a:chOff x="1610" y="1434"/>
            <a:chExt cx="2631" cy="0"/>
          </a:xfrm>
        </p:grpSpPr>
        <p:sp>
          <p:nvSpPr>
            <p:cNvPr id="17422" name="Line 7"/>
            <p:cNvSpPr>
              <a:spLocks noChangeShapeType="1"/>
            </p:cNvSpPr>
            <p:nvPr/>
          </p:nvSpPr>
          <p:spPr bwMode="auto">
            <a:xfrm>
              <a:off x="1610" y="1434"/>
              <a:ext cx="263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3" name="Line 8"/>
            <p:cNvSpPr>
              <a:spLocks noChangeShapeType="1"/>
            </p:cNvSpPr>
            <p:nvPr/>
          </p:nvSpPr>
          <p:spPr bwMode="auto">
            <a:xfrm>
              <a:off x="2857" y="1434"/>
              <a:ext cx="136" cy="0"/>
            </a:xfrm>
            <a:prstGeom prst="line">
              <a:avLst/>
            </a:prstGeom>
            <a:noFill/>
            <a:ln w="2857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08937" name="Group 9"/>
          <p:cNvGrpSpPr>
            <a:grpSpLocks/>
          </p:cNvGrpSpPr>
          <p:nvPr/>
        </p:nvGrpSpPr>
        <p:grpSpPr bwMode="auto">
          <a:xfrm rot="-1106097">
            <a:off x="1619250" y="3355975"/>
            <a:ext cx="4176713" cy="1588"/>
            <a:chOff x="1610" y="1434"/>
            <a:chExt cx="2631" cy="0"/>
          </a:xfrm>
        </p:grpSpPr>
        <p:sp>
          <p:nvSpPr>
            <p:cNvPr id="17420" name="Line 10"/>
            <p:cNvSpPr>
              <a:spLocks noChangeShapeType="1"/>
            </p:cNvSpPr>
            <p:nvPr/>
          </p:nvSpPr>
          <p:spPr bwMode="auto">
            <a:xfrm>
              <a:off x="1610" y="1434"/>
              <a:ext cx="263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1" name="Line 11"/>
            <p:cNvSpPr>
              <a:spLocks noChangeShapeType="1"/>
            </p:cNvSpPr>
            <p:nvPr/>
          </p:nvSpPr>
          <p:spPr bwMode="auto">
            <a:xfrm>
              <a:off x="2857" y="1434"/>
              <a:ext cx="136" cy="0"/>
            </a:xfrm>
            <a:prstGeom prst="line">
              <a:avLst/>
            </a:prstGeom>
            <a:noFill/>
            <a:ln w="2857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08940" name="Text Box 12"/>
          <p:cNvSpPr txBox="1">
            <a:spLocks noChangeArrowheads="1"/>
          </p:cNvSpPr>
          <p:nvPr/>
        </p:nvSpPr>
        <p:spPr bwMode="auto">
          <a:xfrm>
            <a:off x="6356350" y="1773238"/>
            <a:ext cx="2392363"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solidFill>
                  <a:srgbClr val="FF6600"/>
                </a:solidFill>
              </a:rPr>
              <a:t>We use arrow heads to show that lines are parallel. </a:t>
            </a:r>
            <a:endParaRPr lang="en-GB">
              <a:solidFill>
                <a:srgbClr val="FF6600"/>
              </a:solidFill>
            </a:endParaRPr>
          </a:p>
        </p:txBody>
      </p:sp>
      <p:sp>
        <p:nvSpPr>
          <p:cNvPr id="508941" name="Line 13"/>
          <p:cNvSpPr>
            <a:spLocks noChangeShapeType="1"/>
          </p:cNvSpPr>
          <p:nvPr/>
        </p:nvSpPr>
        <p:spPr bwMode="auto">
          <a:xfrm flipH="1">
            <a:off x="4341813" y="2314575"/>
            <a:ext cx="2014537" cy="179388"/>
          </a:xfrm>
          <a:prstGeom prst="line">
            <a:avLst/>
          </a:prstGeom>
          <a:noFill/>
          <a:ln w="2857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8942" name="Rectangle 14"/>
          <p:cNvSpPr>
            <a:spLocks noChangeArrowheads="1"/>
          </p:cNvSpPr>
          <p:nvPr/>
        </p:nvSpPr>
        <p:spPr bwMode="auto">
          <a:xfrm>
            <a:off x="323850" y="4283075"/>
            <a:ext cx="81375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GB">
                <a:solidFill>
                  <a:schemeClr val="tx1"/>
                </a:solidFill>
              </a:rPr>
              <a:t>Parallel lines will never meet. They stay an equal distance apart.</a:t>
            </a:r>
          </a:p>
        </p:txBody>
      </p:sp>
      <p:sp>
        <p:nvSpPr>
          <p:cNvPr id="508944" name="Rectangle 16"/>
          <p:cNvSpPr>
            <a:spLocks noChangeArrowheads="1"/>
          </p:cNvSpPr>
          <p:nvPr/>
        </p:nvSpPr>
        <p:spPr bwMode="auto">
          <a:xfrm>
            <a:off x="323850" y="5334000"/>
            <a:ext cx="6348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GB">
                <a:solidFill>
                  <a:schemeClr val="tx1"/>
                </a:solidFill>
              </a:rPr>
              <a:t>This means that they are always </a:t>
            </a:r>
            <a:r>
              <a:rPr lang="en-GB" b="1">
                <a:solidFill>
                  <a:srgbClr val="FF6600"/>
                </a:solidFill>
              </a:rPr>
              <a:t>equidistant</a:t>
            </a:r>
            <a:r>
              <a:rPr lang="en-GB" i="1">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508934"/>
                                        </p:tgtEl>
                                        <p:attrNameLst>
                                          <p:attrName>style.visibility</p:attrName>
                                        </p:attrNameLst>
                                      </p:cBhvr>
                                      <p:to>
                                        <p:strVal val="visible"/>
                                      </p:to>
                                    </p:set>
                                    <p:animEffect transition="in" filter="wipe(down)">
                                      <p:cBhvr>
                                        <p:cTn id="7" dur="500"/>
                                        <p:tgtEl>
                                          <p:spTgt spid="508934"/>
                                        </p:tgtEl>
                                      </p:cBhvr>
                                    </p:animEffect>
                                  </p:childTnLst>
                                </p:cTn>
                              </p:par>
                            </p:childTnLst>
                          </p:cTn>
                        </p:par>
                        <p:par>
                          <p:cTn id="8" fill="hold" nodeType="afterGroup">
                            <p:stCondLst>
                              <p:cond delay="500"/>
                            </p:stCondLst>
                            <p:childTnLst>
                              <p:par>
                                <p:cTn id="9" presetID="22" presetClass="entr" presetSubtype="4" fill="hold" nodeType="afterEffect">
                                  <p:stCondLst>
                                    <p:cond delay="0"/>
                                  </p:stCondLst>
                                  <p:childTnLst>
                                    <p:set>
                                      <p:cBhvr>
                                        <p:cTn id="10" dur="1" fill="hold">
                                          <p:stCondLst>
                                            <p:cond delay="0"/>
                                          </p:stCondLst>
                                        </p:cTn>
                                        <p:tgtEl>
                                          <p:spTgt spid="508937"/>
                                        </p:tgtEl>
                                        <p:attrNameLst>
                                          <p:attrName>style.visibility</p:attrName>
                                        </p:attrNameLst>
                                      </p:cBhvr>
                                      <p:to>
                                        <p:strVal val="visible"/>
                                      </p:to>
                                    </p:set>
                                    <p:animEffect transition="in" filter="wipe(down)">
                                      <p:cBhvr>
                                        <p:cTn id="11" dur="500"/>
                                        <p:tgtEl>
                                          <p:spTgt spid="50893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508940"/>
                                        </p:tgtEl>
                                        <p:attrNameLst>
                                          <p:attrName>style.visibility</p:attrName>
                                        </p:attrNameLst>
                                      </p:cBhvr>
                                      <p:to>
                                        <p:strVal val="visible"/>
                                      </p:to>
                                    </p:set>
                                  </p:childTnLst>
                                </p:cTn>
                              </p:par>
                            </p:childTnLst>
                          </p:cTn>
                        </p:par>
                        <p:par>
                          <p:cTn id="16" fill="hold" nodeType="afterGroup">
                            <p:stCondLst>
                              <p:cond delay="500"/>
                            </p:stCondLst>
                            <p:childTnLst>
                              <p:par>
                                <p:cTn id="17" presetID="22" presetClass="entr" presetSubtype="2" fill="hold" grpId="0" nodeType="afterEffect">
                                  <p:stCondLst>
                                    <p:cond delay="0"/>
                                  </p:stCondLst>
                                  <p:childTnLst>
                                    <p:set>
                                      <p:cBhvr>
                                        <p:cTn id="18" dur="1" fill="hold">
                                          <p:stCondLst>
                                            <p:cond delay="0"/>
                                          </p:stCondLst>
                                        </p:cTn>
                                        <p:tgtEl>
                                          <p:spTgt spid="508941"/>
                                        </p:tgtEl>
                                        <p:attrNameLst>
                                          <p:attrName>style.visibility</p:attrName>
                                        </p:attrNameLst>
                                      </p:cBhvr>
                                      <p:to>
                                        <p:strVal val="visible"/>
                                      </p:to>
                                    </p:set>
                                    <p:animEffect transition="in" filter="wipe(right)">
                                      <p:cBhvr>
                                        <p:cTn id="19" dur="500"/>
                                        <p:tgtEl>
                                          <p:spTgt spid="50894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08942"/>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089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40" grpId="0" autoUpdateAnimBg="0"/>
      <p:bldP spid="508941" grpId="0" animBg="1"/>
      <p:bldP spid="508942" grpId="0" autoUpdateAnimBg="0"/>
      <p:bldP spid="50894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1"/>
          <p:cNvSpPr>
            <a:spLocks noChangeArrowheads="1"/>
          </p:cNvSpPr>
          <p:nvPr/>
        </p:nvSpPr>
        <p:spPr bwMode="auto">
          <a:xfrm>
            <a:off x="1295400" y="2286000"/>
            <a:ext cx="6553200" cy="3792538"/>
          </a:xfrm>
          <a:prstGeom prst="rect">
            <a:avLst/>
          </a:prstGeom>
          <a:solidFill>
            <a:srgbClr val="D0B8E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8435" name="Rectangle 22"/>
          <p:cNvSpPr>
            <a:spLocks noChangeArrowheads="1"/>
          </p:cNvSpPr>
          <p:nvPr/>
        </p:nvSpPr>
        <p:spPr bwMode="auto">
          <a:xfrm>
            <a:off x="1943100" y="2667000"/>
            <a:ext cx="5257800" cy="2895600"/>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pic>
        <p:nvPicPr>
          <p:cNvPr id="18436"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Vertically opposite angles</a:t>
            </a:r>
            <a:endParaRPr lang="en-GB" smtClean="0"/>
          </a:p>
        </p:txBody>
      </p:sp>
      <p:sp>
        <p:nvSpPr>
          <p:cNvPr id="18439" name="Rectangle 5"/>
          <p:cNvSpPr>
            <a:spLocks noChangeArrowheads="1"/>
          </p:cNvSpPr>
          <p:nvPr/>
        </p:nvSpPr>
        <p:spPr bwMode="auto">
          <a:xfrm>
            <a:off x="360363" y="1268413"/>
            <a:ext cx="86042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GB">
                <a:solidFill>
                  <a:srgbClr val="000066"/>
                </a:solidFill>
              </a:rPr>
              <a:t>When two lines intersect, two pairs of </a:t>
            </a:r>
            <a:r>
              <a:rPr lang="en-GB" b="1">
                <a:solidFill>
                  <a:srgbClr val="FF6600"/>
                </a:solidFill>
              </a:rPr>
              <a:t>vertically opposite angles</a:t>
            </a:r>
            <a:r>
              <a:rPr lang="en-GB">
                <a:solidFill>
                  <a:srgbClr val="000066"/>
                </a:solidFill>
              </a:rPr>
              <a:t> are formed.</a:t>
            </a:r>
          </a:p>
        </p:txBody>
      </p:sp>
      <p:sp>
        <p:nvSpPr>
          <p:cNvPr id="309254" name="Line 6"/>
          <p:cNvSpPr>
            <a:spLocks noChangeShapeType="1"/>
          </p:cNvSpPr>
          <p:nvPr/>
        </p:nvSpPr>
        <p:spPr bwMode="auto">
          <a:xfrm>
            <a:off x="2447925" y="3067050"/>
            <a:ext cx="4103688" cy="1295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55" name="Line 7"/>
          <p:cNvSpPr>
            <a:spLocks noChangeShapeType="1"/>
          </p:cNvSpPr>
          <p:nvPr/>
        </p:nvSpPr>
        <p:spPr bwMode="auto">
          <a:xfrm flipH="1">
            <a:off x="2447925" y="3067050"/>
            <a:ext cx="4103688" cy="1295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09256" name="Group 8"/>
          <p:cNvGrpSpPr>
            <a:grpSpLocks/>
          </p:cNvGrpSpPr>
          <p:nvPr/>
        </p:nvGrpSpPr>
        <p:grpSpPr bwMode="auto">
          <a:xfrm>
            <a:off x="3492500" y="2889250"/>
            <a:ext cx="1992313" cy="1606550"/>
            <a:chOff x="2200" y="1570"/>
            <a:chExt cx="1255" cy="1012"/>
          </a:xfrm>
        </p:grpSpPr>
        <p:sp>
          <p:nvSpPr>
            <p:cNvPr id="18447" name="PubPieSlice"/>
            <p:cNvSpPr>
              <a:spLocks noEditPoints="1" noChangeArrowheads="1"/>
            </p:cNvSpPr>
            <p:nvPr/>
          </p:nvSpPr>
          <p:spPr bwMode="auto">
            <a:xfrm flipH="1" flipV="1">
              <a:off x="2609" y="1863"/>
              <a:ext cx="454" cy="454"/>
            </a:xfrm>
            <a:custGeom>
              <a:avLst/>
              <a:gdLst>
                <a:gd name="T0" fmla="*/ 9 w 21600"/>
                <a:gd name="T1" fmla="*/ 3 h 21600"/>
                <a:gd name="T2" fmla="*/ 5 w 21600"/>
                <a:gd name="T3" fmla="*/ 5 h 21600"/>
                <a:gd name="T4" fmla="*/ 0 w 21600"/>
                <a:gd name="T5" fmla="*/ 3 h 21600"/>
                <a:gd name="T6" fmla="*/ 0 60000 65536"/>
                <a:gd name="T7" fmla="*/ 0 60000 65536"/>
                <a:gd name="T8" fmla="*/ 0 60000 65536"/>
                <a:gd name="T9" fmla="*/ 3140 w 21600"/>
                <a:gd name="T10" fmla="*/ 3140 h 21600"/>
                <a:gd name="T11" fmla="*/ 18460 w 21600"/>
                <a:gd name="T12" fmla="*/ 18460 h 21600"/>
              </a:gdLst>
              <a:ahLst/>
              <a:cxnLst>
                <a:cxn ang="T6">
                  <a:pos x="T0" y="T1"/>
                </a:cxn>
                <a:cxn ang="T7">
                  <a:pos x="T2" y="T3"/>
                </a:cxn>
                <a:cxn ang="T8">
                  <a:pos x="T4" y="T5"/>
                </a:cxn>
              </a:cxnLst>
              <a:rect l="T9" t="T10" r="T11" b="T12"/>
              <a:pathLst>
                <a:path w="21600" h="21600">
                  <a:moveTo>
                    <a:pt x="21040" y="7368"/>
                  </a:moveTo>
                  <a:cubicBezTo>
                    <a:pt x="19565" y="2966"/>
                    <a:pt x="15442" y="0"/>
                    <a:pt x="10800" y="0"/>
                  </a:cubicBezTo>
                  <a:cubicBezTo>
                    <a:pt x="6151" y="-1"/>
                    <a:pt x="2024" y="2974"/>
                    <a:pt x="554" y="7384"/>
                  </a:cubicBezTo>
                  <a:lnTo>
                    <a:pt x="10800" y="10800"/>
                  </a:lnTo>
                  <a:lnTo>
                    <a:pt x="21040" y="7368"/>
                  </a:lnTo>
                  <a:close/>
                </a:path>
              </a:pathLst>
            </a:custGeom>
            <a:solidFill>
              <a:srgbClr val="C0E890"/>
            </a:solidFill>
            <a:ln w="2857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18448" name="PubPieSlice"/>
            <p:cNvSpPr>
              <a:spLocks noEditPoints="1" noChangeArrowheads="1"/>
            </p:cNvSpPr>
            <p:nvPr/>
          </p:nvSpPr>
          <p:spPr bwMode="auto">
            <a:xfrm flipH="1">
              <a:off x="2496" y="1750"/>
              <a:ext cx="680" cy="680"/>
            </a:xfrm>
            <a:custGeom>
              <a:avLst/>
              <a:gdLst>
                <a:gd name="T0" fmla="*/ 1 w 21600"/>
                <a:gd name="T1" fmla="*/ 7 h 21600"/>
                <a:gd name="T2" fmla="*/ 11 w 21600"/>
                <a:gd name="T3" fmla="*/ 11 h 21600"/>
                <a:gd name="T4" fmla="*/ 1 w 21600"/>
                <a:gd name="T5" fmla="*/ 14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532" y="7451"/>
                  </a:moveTo>
                  <a:cubicBezTo>
                    <a:pt x="179" y="8532"/>
                    <a:pt x="0" y="9662"/>
                    <a:pt x="0" y="10799"/>
                  </a:cubicBezTo>
                  <a:cubicBezTo>
                    <a:pt x="-1" y="11899"/>
                    <a:pt x="167" y="12992"/>
                    <a:pt x="497" y="14040"/>
                  </a:cubicBezTo>
                  <a:lnTo>
                    <a:pt x="10800" y="10800"/>
                  </a:lnTo>
                  <a:lnTo>
                    <a:pt x="532" y="7451"/>
                  </a:lnTo>
                  <a:close/>
                </a:path>
              </a:pathLst>
            </a:custGeom>
            <a:solidFill>
              <a:srgbClr val="80D0E8"/>
            </a:solidFill>
            <a:ln w="2857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18449" name="PubPieSlice"/>
            <p:cNvSpPr>
              <a:spLocks noEditPoints="1" noChangeArrowheads="1"/>
            </p:cNvSpPr>
            <p:nvPr/>
          </p:nvSpPr>
          <p:spPr bwMode="auto">
            <a:xfrm flipH="1">
              <a:off x="2609" y="1863"/>
              <a:ext cx="454" cy="454"/>
            </a:xfrm>
            <a:custGeom>
              <a:avLst/>
              <a:gdLst>
                <a:gd name="T0" fmla="*/ 9 w 21600"/>
                <a:gd name="T1" fmla="*/ 3 h 21600"/>
                <a:gd name="T2" fmla="*/ 5 w 21600"/>
                <a:gd name="T3" fmla="*/ 5 h 21600"/>
                <a:gd name="T4" fmla="*/ 0 w 21600"/>
                <a:gd name="T5" fmla="*/ 3 h 21600"/>
                <a:gd name="T6" fmla="*/ 0 60000 65536"/>
                <a:gd name="T7" fmla="*/ 0 60000 65536"/>
                <a:gd name="T8" fmla="*/ 0 60000 65536"/>
                <a:gd name="T9" fmla="*/ 3140 w 21600"/>
                <a:gd name="T10" fmla="*/ 3140 h 21600"/>
                <a:gd name="T11" fmla="*/ 18460 w 21600"/>
                <a:gd name="T12" fmla="*/ 18460 h 21600"/>
              </a:gdLst>
              <a:ahLst/>
              <a:cxnLst>
                <a:cxn ang="T6">
                  <a:pos x="T0" y="T1"/>
                </a:cxn>
                <a:cxn ang="T7">
                  <a:pos x="T2" y="T3"/>
                </a:cxn>
                <a:cxn ang="T8">
                  <a:pos x="T4" y="T5"/>
                </a:cxn>
              </a:cxnLst>
              <a:rect l="T9" t="T10" r="T11" b="T12"/>
              <a:pathLst>
                <a:path w="21600" h="21600">
                  <a:moveTo>
                    <a:pt x="21165" y="7769"/>
                  </a:moveTo>
                  <a:cubicBezTo>
                    <a:pt x="19819" y="3164"/>
                    <a:pt x="15597" y="0"/>
                    <a:pt x="10800" y="0"/>
                  </a:cubicBezTo>
                  <a:cubicBezTo>
                    <a:pt x="6151" y="-1"/>
                    <a:pt x="2024" y="2974"/>
                    <a:pt x="554" y="7384"/>
                  </a:cubicBezTo>
                  <a:lnTo>
                    <a:pt x="10800" y="10800"/>
                  </a:lnTo>
                  <a:lnTo>
                    <a:pt x="21165" y="7769"/>
                  </a:lnTo>
                  <a:close/>
                </a:path>
              </a:pathLst>
            </a:custGeom>
            <a:solidFill>
              <a:srgbClr val="C0E890"/>
            </a:solidFill>
            <a:ln w="2857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18450" name="PubPieSlice"/>
            <p:cNvSpPr>
              <a:spLocks noEditPoints="1" noChangeArrowheads="1"/>
            </p:cNvSpPr>
            <p:nvPr/>
          </p:nvSpPr>
          <p:spPr bwMode="auto">
            <a:xfrm>
              <a:off x="2497" y="1750"/>
              <a:ext cx="680" cy="680"/>
            </a:xfrm>
            <a:custGeom>
              <a:avLst/>
              <a:gdLst>
                <a:gd name="T0" fmla="*/ 0 w 21600"/>
                <a:gd name="T1" fmla="*/ 8 h 21600"/>
                <a:gd name="T2" fmla="*/ 11 w 21600"/>
                <a:gd name="T3" fmla="*/ 11 h 21600"/>
                <a:gd name="T4" fmla="*/ 0 w 21600"/>
                <a:gd name="T5" fmla="*/ 14 h 21600"/>
                <a:gd name="T6" fmla="*/ 0 60000 65536"/>
                <a:gd name="T7" fmla="*/ 0 60000 65536"/>
                <a:gd name="T8" fmla="*/ 0 60000 65536"/>
                <a:gd name="T9" fmla="*/ 3176 w 21600"/>
                <a:gd name="T10" fmla="*/ 3176 h 21600"/>
                <a:gd name="T11" fmla="*/ 18424 w 21600"/>
                <a:gd name="T12" fmla="*/ 18424 h 21600"/>
              </a:gdLst>
              <a:ahLst/>
              <a:cxnLst>
                <a:cxn ang="T6">
                  <a:pos x="T0" y="T1"/>
                </a:cxn>
                <a:cxn ang="T7">
                  <a:pos x="T2" y="T3"/>
                </a:cxn>
                <a:cxn ang="T8">
                  <a:pos x="T4" y="T5"/>
                </a:cxn>
              </a:cxnLst>
              <a:rect l="T9" t="T10" r="T11" b="T12"/>
              <a:pathLst>
                <a:path w="21600" h="21600">
                  <a:moveTo>
                    <a:pt x="438" y="7754"/>
                  </a:moveTo>
                  <a:cubicBezTo>
                    <a:pt x="147" y="8743"/>
                    <a:pt x="0" y="9768"/>
                    <a:pt x="0" y="10799"/>
                  </a:cubicBezTo>
                  <a:cubicBezTo>
                    <a:pt x="-1" y="11852"/>
                    <a:pt x="153" y="12898"/>
                    <a:pt x="456" y="13905"/>
                  </a:cubicBezTo>
                  <a:lnTo>
                    <a:pt x="10800" y="10800"/>
                  </a:lnTo>
                  <a:lnTo>
                    <a:pt x="438" y="7754"/>
                  </a:lnTo>
                  <a:close/>
                </a:path>
              </a:pathLst>
            </a:custGeom>
            <a:solidFill>
              <a:srgbClr val="80D0E8"/>
            </a:solidFill>
            <a:ln w="28575">
              <a:solidFill>
                <a:srgbClr val="000000"/>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18451" name="Text Box 13"/>
            <p:cNvSpPr txBox="1">
              <a:spLocks noChangeArrowheads="1"/>
            </p:cNvSpPr>
            <p:nvPr/>
          </p:nvSpPr>
          <p:spPr bwMode="auto">
            <a:xfrm>
              <a:off x="2744" y="1570"/>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sp>
          <p:nvSpPr>
            <p:cNvPr id="18452" name="Text Box 14"/>
            <p:cNvSpPr txBox="1">
              <a:spLocks noChangeArrowheads="1"/>
            </p:cNvSpPr>
            <p:nvPr/>
          </p:nvSpPr>
          <p:spPr bwMode="auto">
            <a:xfrm>
              <a:off x="3243" y="1931"/>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endParaRPr lang="en-GB" i="1">
                <a:latin typeface="Times New Roman" pitchFamily="18" charset="0"/>
              </a:endParaRPr>
            </a:p>
          </p:txBody>
        </p:sp>
        <p:sp>
          <p:nvSpPr>
            <p:cNvPr id="18453" name="Text Box 15"/>
            <p:cNvSpPr txBox="1">
              <a:spLocks noChangeArrowheads="1"/>
            </p:cNvSpPr>
            <p:nvPr/>
          </p:nvSpPr>
          <p:spPr bwMode="auto">
            <a:xfrm>
              <a:off x="2744" y="2294"/>
              <a:ext cx="2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c</a:t>
              </a:r>
              <a:endParaRPr lang="en-GB" i="1">
                <a:latin typeface="Times New Roman" pitchFamily="18" charset="0"/>
              </a:endParaRPr>
            </a:p>
          </p:txBody>
        </p:sp>
        <p:sp>
          <p:nvSpPr>
            <p:cNvPr id="18454" name="Text Box 16"/>
            <p:cNvSpPr txBox="1">
              <a:spLocks noChangeArrowheads="1"/>
            </p:cNvSpPr>
            <p:nvPr/>
          </p:nvSpPr>
          <p:spPr bwMode="auto">
            <a:xfrm>
              <a:off x="2200" y="1931"/>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d</a:t>
              </a:r>
              <a:endParaRPr lang="en-GB" i="1">
                <a:latin typeface="Times New Roman" pitchFamily="18" charset="0"/>
              </a:endParaRPr>
            </a:p>
          </p:txBody>
        </p:sp>
      </p:grpSp>
      <p:sp>
        <p:nvSpPr>
          <p:cNvPr id="309265" name="Text Box 17"/>
          <p:cNvSpPr txBox="1">
            <a:spLocks noChangeArrowheads="1"/>
          </p:cNvSpPr>
          <p:nvPr/>
        </p:nvSpPr>
        <p:spPr bwMode="auto">
          <a:xfrm>
            <a:off x="2533650" y="4648200"/>
            <a:ext cx="817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r>
              <a:rPr lang="en-US"/>
              <a:t> = </a:t>
            </a:r>
            <a:r>
              <a:rPr lang="en-US" i="1">
                <a:latin typeface="Times New Roman" pitchFamily="18" charset="0"/>
              </a:rPr>
              <a:t>c</a:t>
            </a:r>
            <a:endParaRPr lang="en-GB" i="1">
              <a:latin typeface="Times New Roman" pitchFamily="18" charset="0"/>
            </a:endParaRPr>
          </a:p>
        </p:txBody>
      </p:sp>
      <p:sp>
        <p:nvSpPr>
          <p:cNvPr id="309266" name="Text Box 18"/>
          <p:cNvSpPr txBox="1">
            <a:spLocks noChangeArrowheads="1"/>
          </p:cNvSpPr>
          <p:nvPr/>
        </p:nvSpPr>
        <p:spPr bwMode="auto">
          <a:xfrm>
            <a:off x="4173538" y="4646613"/>
            <a:ext cx="777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and </a:t>
            </a:r>
            <a:endParaRPr lang="en-GB"/>
          </a:p>
        </p:txBody>
      </p:sp>
      <p:sp>
        <p:nvSpPr>
          <p:cNvPr id="309267" name="Text Box 19"/>
          <p:cNvSpPr txBox="1">
            <a:spLocks noChangeArrowheads="1"/>
          </p:cNvSpPr>
          <p:nvPr/>
        </p:nvSpPr>
        <p:spPr bwMode="auto">
          <a:xfrm>
            <a:off x="5773738" y="4648200"/>
            <a:ext cx="835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r>
              <a:rPr lang="en-US"/>
              <a:t> = </a:t>
            </a:r>
            <a:r>
              <a:rPr lang="en-US" i="1">
                <a:latin typeface="Times New Roman" pitchFamily="18" charset="0"/>
              </a:rPr>
              <a:t>d</a:t>
            </a:r>
            <a:endParaRPr lang="en-GB" i="1">
              <a:latin typeface="Times New Roman" pitchFamily="18" charset="0"/>
            </a:endParaRPr>
          </a:p>
        </p:txBody>
      </p:sp>
      <p:sp>
        <p:nvSpPr>
          <p:cNvPr id="309268" name="Rectangle 20"/>
          <p:cNvSpPr>
            <a:spLocks noChangeArrowheads="1"/>
          </p:cNvSpPr>
          <p:nvPr/>
        </p:nvSpPr>
        <p:spPr bwMode="auto">
          <a:xfrm>
            <a:off x="2343150" y="5373688"/>
            <a:ext cx="5124450" cy="495300"/>
          </a:xfrm>
          <a:prstGeom prst="rect">
            <a:avLst/>
          </a:prstGeom>
          <a:solidFill>
            <a:schemeClr val="bg1"/>
          </a:solidFill>
          <a:ln w="38100">
            <a:solidFill>
              <a:schemeClr val="tx1"/>
            </a:solidFill>
            <a:miter lim="800000"/>
            <a:headEnd/>
            <a:tailEnd/>
          </a:ln>
          <a:effectLst>
            <a:outerShdw dist="35921" dir="2700000" algn="ctr" rotWithShape="0">
              <a:schemeClr val="bg2"/>
            </a:outerShdw>
          </a:effectLst>
        </p:spPr>
        <p:txBody>
          <a:bodyPr wrap="none">
            <a:spAutoFit/>
          </a:bodyPr>
          <a:lstStyle/>
          <a:p>
            <a:pPr eaLnBrk="0" hangingPunct="0"/>
            <a:r>
              <a:rPr lang="en-GB">
                <a:solidFill>
                  <a:schemeClr val="tx1"/>
                </a:solidFill>
              </a:rPr>
              <a:t>Vertically opposite angles are equal.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09254"/>
                                        </p:tgtEl>
                                        <p:attrNameLst>
                                          <p:attrName>style.visibility</p:attrName>
                                        </p:attrNameLst>
                                      </p:cBhvr>
                                      <p:to>
                                        <p:strVal val="visible"/>
                                      </p:to>
                                    </p:set>
                                    <p:animEffect transition="in" filter="wipe(up)">
                                      <p:cBhvr>
                                        <p:cTn id="7" dur="500"/>
                                        <p:tgtEl>
                                          <p:spTgt spid="309254"/>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09255"/>
                                        </p:tgtEl>
                                        <p:attrNameLst>
                                          <p:attrName>style.visibility</p:attrName>
                                        </p:attrNameLst>
                                      </p:cBhvr>
                                      <p:to>
                                        <p:strVal val="visible"/>
                                      </p:to>
                                    </p:set>
                                    <p:animEffect transition="in" filter="wipe(up)">
                                      <p:cBhvr>
                                        <p:cTn id="11" dur="500"/>
                                        <p:tgtEl>
                                          <p:spTgt spid="309255"/>
                                        </p:tgtEl>
                                      </p:cBhvr>
                                    </p:animEffect>
                                  </p:childTnLst>
                                </p:cTn>
                              </p:par>
                            </p:childTnLst>
                          </p:cTn>
                        </p:par>
                        <p:par>
                          <p:cTn id="12" fill="hold" nodeType="afterGroup">
                            <p:stCondLst>
                              <p:cond delay="1000"/>
                            </p:stCondLst>
                            <p:childTnLst>
                              <p:par>
                                <p:cTn id="13" presetID="1" presetClass="entr" presetSubtype="0" fill="hold" nodeType="afterEffect">
                                  <p:stCondLst>
                                    <p:cond delay="0"/>
                                  </p:stCondLst>
                                  <p:childTnLst>
                                    <p:set>
                                      <p:cBhvr>
                                        <p:cTn id="14" dur="1" fill="hold">
                                          <p:stCondLst>
                                            <p:cond delay="499"/>
                                          </p:stCondLst>
                                        </p:cTn>
                                        <p:tgtEl>
                                          <p:spTgt spid="30925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9265"/>
                                        </p:tgtEl>
                                        <p:attrNameLst>
                                          <p:attrName>style.visibility</p:attrName>
                                        </p:attrNameLst>
                                      </p:cBhvr>
                                      <p:to>
                                        <p:strVal val="visible"/>
                                      </p:to>
                                    </p:set>
                                  </p:childTnLst>
                                </p:cTn>
                              </p:par>
                            </p:childTnLst>
                          </p:cTn>
                        </p:par>
                        <p:par>
                          <p:cTn id="19" fill="hold" nodeType="afterGroup">
                            <p:stCondLst>
                              <p:cond delay="500"/>
                            </p:stCondLst>
                            <p:childTnLst>
                              <p:par>
                                <p:cTn id="20" presetID="1" presetClass="entr" presetSubtype="0" fill="hold" grpId="0" nodeType="afterEffect">
                                  <p:stCondLst>
                                    <p:cond delay="0"/>
                                  </p:stCondLst>
                                  <p:childTnLst>
                                    <p:set>
                                      <p:cBhvr>
                                        <p:cTn id="21" dur="1" fill="hold">
                                          <p:stCondLst>
                                            <p:cond delay="499"/>
                                          </p:stCondLst>
                                        </p:cTn>
                                        <p:tgtEl>
                                          <p:spTgt spid="309266"/>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309267"/>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309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4" grpId="0" animBg="1"/>
      <p:bldP spid="309255" grpId="0" animBg="1"/>
      <p:bldP spid="309265" grpId="0" autoUpdateAnimBg="0"/>
      <p:bldP spid="309266" grpId="0" autoUpdateAnimBg="0"/>
      <p:bldP spid="309267" grpId="0" autoUpdateAnimBg="0"/>
      <p:bldP spid="309268"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7"/>
          <p:cNvSpPr>
            <a:spLocks noChangeArrowheads="1"/>
          </p:cNvSpPr>
          <p:nvPr/>
        </p:nvSpPr>
        <p:spPr bwMode="auto">
          <a:xfrm>
            <a:off x="762000" y="2362200"/>
            <a:ext cx="7620000" cy="3430588"/>
          </a:xfrm>
          <a:prstGeom prst="rect">
            <a:avLst/>
          </a:prstGeom>
          <a:solidFill>
            <a:srgbClr val="D0B8E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9459" name="Rectangle 26"/>
          <p:cNvSpPr>
            <a:spLocks noChangeArrowheads="1"/>
          </p:cNvSpPr>
          <p:nvPr/>
        </p:nvSpPr>
        <p:spPr bwMode="auto">
          <a:xfrm>
            <a:off x="1371600" y="2592388"/>
            <a:ext cx="6553200" cy="2819400"/>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pic>
        <p:nvPicPr>
          <p:cNvPr id="19460"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Perpendicular lines</a:t>
            </a:r>
            <a:endParaRPr lang="en-GB" smtClean="0"/>
          </a:p>
        </p:txBody>
      </p:sp>
      <p:sp>
        <p:nvSpPr>
          <p:cNvPr id="19463" name="Text Box 12"/>
          <p:cNvSpPr txBox="1">
            <a:spLocks noChangeArrowheads="1"/>
          </p:cNvSpPr>
          <p:nvPr/>
        </p:nvSpPr>
        <p:spPr bwMode="auto">
          <a:xfrm>
            <a:off x="1947863" y="1196975"/>
            <a:ext cx="5246687" cy="850900"/>
          </a:xfrm>
          <a:prstGeom prst="rect">
            <a:avLst/>
          </a:prstGeom>
          <a:solidFill>
            <a:srgbClr val="FFFFCC"/>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GB">
                <a:solidFill>
                  <a:srgbClr val="000066"/>
                </a:solidFill>
              </a:rPr>
              <a:t>What is special about the angles at the point of intersection here?</a:t>
            </a:r>
            <a:endParaRPr lang="en-GB">
              <a:solidFill>
                <a:srgbClr val="FF6600"/>
              </a:solidFill>
            </a:endParaRPr>
          </a:p>
        </p:txBody>
      </p:sp>
      <p:sp>
        <p:nvSpPr>
          <p:cNvPr id="510989" name="Text Box 13"/>
          <p:cNvSpPr txBox="1">
            <a:spLocks noChangeArrowheads="1"/>
          </p:cNvSpPr>
          <p:nvPr/>
        </p:nvSpPr>
        <p:spPr bwMode="auto">
          <a:xfrm>
            <a:off x="4495800" y="3505200"/>
            <a:ext cx="2652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i="1">
                <a:solidFill>
                  <a:srgbClr val="000066"/>
                </a:solidFill>
                <a:latin typeface="Times New Roman" pitchFamily="18" charset="0"/>
              </a:rPr>
              <a:t>a</a:t>
            </a:r>
            <a:r>
              <a:rPr lang="en-GB">
                <a:solidFill>
                  <a:srgbClr val="000066"/>
                </a:solidFill>
              </a:rPr>
              <a:t> = </a:t>
            </a:r>
            <a:r>
              <a:rPr lang="en-GB" i="1">
                <a:solidFill>
                  <a:srgbClr val="000066"/>
                </a:solidFill>
                <a:latin typeface="Times New Roman" pitchFamily="18" charset="0"/>
              </a:rPr>
              <a:t>b</a:t>
            </a:r>
            <a:r>
              <a:rPr lang="en-GB">
                <a:solidFill>
                  <a:srgbClr val="000066"/>
                </a:solidFill>
              </a:rPr>
              <a:t> = </a:t>
            </a:r>
            <a:r>
              <a:rPr lang="en-GB" i="1">
                <a:solidFill>
                  <a:srgbClr val="000066"/>
                </a:solidFill>
                <a:latin typeface="Times New Roman" pitchFamily="18" charset="0"/>
              </a:rPr>
              <a:t>c</a:t>
            </a:r>
            <a:r>
              <a:rPr lang="en-GB">
                <a:solidFill>
                  <a:srgbClr val="000066"/>
                </a:solidFill>
              </a:rPr>
              <a:t> = </a:t>
            </a:r>
            <a:r>
              <a:rPr lang="en-GB" i="1">
                <a:solidFill>
                  <a:srgbClr val="000066"/>
                </a:solidFill>
                <a:latin typeface="Times New Roman" pitchFamily="18" charset="0"/>
              </a:rPr>
              <a:t>d</a:t>
            </a:r>
            <a:r>
              <a:rPr lang="en-US" i="1">
                <a:solidFill>
                  <a:srgbClr val="000066"/>
                </a:solidFill>
                <a:latin typeface="Times New Roman" pitchFamily="18" charset="0"/>
              </a:rPr>
              <a:t> </a:t>
            </a:r>
            <a:r>
              <a:rPr lang="en-US">
                <a:solidFill>
                  <a:srgbClr val="000066"/>
                </a:solidFill>
              </a:rPr>
              <a:t>= </a:t>
            </a:r>
            <a:r>
              <a:rPr lang="en-GB">
                <a:solidFill>
                  <a:srgbClr val="000066"/>
                </a:solidFill>
              </a:rPr>
              <a:t>90</a:t>
            </a:r>
            <a:r>
              <a:rPr lang="en-GB">
                <a:solidFill>
                  <a:srgbClr val="000066"/>
                </a:solidFill>
                <a:sym typeface="Symbol" pitchFamily="18" charset="2"/>
              </a:rPr>
              <a:t></a:t>
            </a:r>
          </a:p>
        </p:txBody>
      </p:sp>
      <p:sp>
        <p:nvSpPr>
          <p:cNvPr id="510990" name="Text Box 14"/>
          <p:cNvSpPr txBox="1">
            <a:spLocks noChangeArrowheads="1"/>
          </p:cNvSpPr>
          <p:nvPr/>
        </p:nvSpPr>
        <p:spPr bwMode="auto">
          <a:xfrm>
            <a:off x="3276600" y="4725988"/>
            <a:ext cx="4832350" cy="850900"/>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a:solidFill>
                  <a:srgbClr val="000066"/>
                </a:solidFill>
              </a:rPr>
              <a:t>Lines that intersect at right angles are called </a:t>
            </a:r>
            <a:r>
              <a:rPr lang="en-GB" b="1">
                <a:solidFill>
                  <a:srgbClr val="FF6600"/>
                </a:solidFill>
              </a:rPr>
              <a:t>perpendicular lines</a:t>
            </a:r>
            <a:r>
              <a:rPr lang="en-GB">
                <a:solidFill>
                  <a:srgbClr val="000066"/>
                </a:solidFill>
              </a:rPr>
              <a:t>.</a:t>
            </a:r>
          </a:p>
        </p:txBody>
      </p:sp>
      <p:sp>
        <p:nvSpPr>
          <p:cNvPr id="19466" name="Text Box 17"/>
          <p:cNvSpPr txBox="1">
            <a:spLocks noChangeArrowheads="1"/>
          </p:cNvSpPr>
          <p:nvPr/>
        </p:nvSpPr>
        <p:spPr bwMode="auto">
          <a:xfrm>
            <a:off x="2478088" y="3038475"/>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a</a:t>
            </a:r>
            <a:endParaRPr lang="en-GB" i="1">
              <a:latin typeface="Times New Roman" pitchFamily="18" charset="0"/>
            </a:endParaRPr>
          </a:p>
        </p:txBody>
      </p:sp>
      <p:sp>
        <p:nvSpPr>
          <p:cNvPr id="19467" name="Text Box 18"/>
          <p:cNvSpPr txBox="1">
            <a:spLocks noChangeArrowheads="1"/>
          </p:cNvSpPr>
          <p:nvPr/>
        </p:nvSpPr>
        <p:spPr bwMode="auto">
          <a:xfrm>
            <a:off x="3127375" y="332740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b</a:t>
            </a:r>
            <a:endParaRPr lang="en-GB" i="1">
              <a:latin typeface="Times New Roman" pitchFamily="18" charset="0"/>
            </a:endParaRPr>
          </a:p>
        </p:txBody>
      </p:sp>
      <p:sp>
        <p:nvSpPr>
          <p:cNvPr id="19468" name="Text Box 19"/>
          <p:cNvSpPr txBox="1">
            <a:spLocks noChangeArrowheads="1"/>
          </p:cNvSpPr>
          <p:nvPr/>
        </p:nvSpPr>
        <p:spPr bwMode="auto">
          <a:xfrm>
            <a:off x="2838450" y="3975100"/>
            <a:ext cx="319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c</a:t>
            </a:r>
            <a:endParaRPr lang="en-GB" i="1">
              <a:latin typeface="Times New Roman" pitchFamily="18" charset="0"/>
            </a:endParaRPr>
          </a:p>
        </p:txBody>
      </p:sp>
      <p:sp>
        <p:nvSpPr>
          <p:cNvPr id="19469" name="Text Box 20"/>
          <p:cNvSpPr txBox="1">
            <a:spLocks noChangeArrowheads="1"/>
          </p:cNvSpPr>
          <p:nvPr/>
        </p:nvSpPr>
        <p:spPr bwMode="auto">
          <a:xfrm>
            <a:off x="2119313" y="36877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i="1">
                <a:latin typeface="Times New Roman" pitchFamily="18" charset="0"/>
              </a:rPr>
              <a:t>d</a:t>
            </a:r>
            <a:endParaRPr lang="en-GB" i="1">
              <a:latin typeface="Times New Roman" pitchFamily="18" charset="0"/>
            </a:endParaRPr>
          </a:p>
        </p:txBody>
      </p:sp>
      <p:sp>
        <p:nvSpPr>
          <p:cNvPr id="511000" name="Rectangle 24"/>
          <p:cNvSpPr>
            <a:spLocks noChangeArrowheads="1"/>
          </p:cNvSpPr>
          <p:nvPr/>
        </p:nvSpPr>
        <p:spPr bwMode="auto">
          <a:xfrm rot="-3314263">
            <a:off x="2644776" y="3598862"/>
            <a:ext cx="385762" cy="385763"/>
          </a:xfrm>
          <a:prstGeom prst="rect">
            <a:avLst/>
          </a:pr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9471" name="Line 22"/>
          <p:cNvSpPr>
            <a:spLocks noChangeShapeType="1"/>
          </p:cNvSpPr>
          <p:nvPr/>
        </p:nvSpPr>
        <p:spPr bwMode="auto">
          <a:xfrm rot="-3314263">
            <a:off x="1559719" y="3790157"/>
            <a:ext cx="255428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19472" name="Line 23"/>
          <p:cNvSpPr>
            <a:spLocks noChangeShapeType="1"/>
          </p:cNvSpPr>
          <p:nvPr/>
        </p:nvSpPr>
        <p:spPr bwMode="auto">
          <a:xfrm rot="2085737">
            <a:off x="1560513" y="3792538"/>
            <a:ext cx="255428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09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100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09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0989" grpId="0" autoUpdateAnimBg="0"/>
      <p:bldP spid="510990" grpId="0" animBg="1"/>
      <p:bldP spid="511000"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18"/>
          <p:cNvSpPr>
            <a:spLocks noChangeArrowheads="1"/>
          </p:cNvSpPr>
          <p:nvPr/>
        </p:nvSpPr>
        <p:spPr bwMode="auto">
          <a:xfrm>
            <a:off x="762000" y="1960563"/>
            <a:ext cx="7620000" cy="3886200"/>
          </a:xfrm>
          <a:prstGeom prst="rect">
            <a:avLst/>
          </a:prstGeom>
          <a:solidFill>
            <a:srgbClr val="D0B8E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0483" name="Rectangle 17"/>
          <p:cNvSpPr>
            <a:spLocks noChangeArrowheads="1"/>
          </p:cNvSpPr>
          <p:nvPr/>
        </p:nvSpPr>
        <p:spPr bwMode="auto">
          <a:xfrm>
            <a:off x="1447800" y="2189163"/>
            <a:ext cx="6019800" cy="3352800"/>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pic>
        <p:nvPicPr>
          <p:cNvPr id="20484"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6"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The distance from a point to a line</a:t>
            </a:r>
            <a:endParaRPr lang="en-GB" smtClean="0"/>
          </a:p>
        </p:txBody>
      </p:sp>
      <p:sp>
        <p:nvSpPr>
          <p:cNvPr id="20487" name="Text Box 5"/>
          <p:cNvSpPr txBox="1">
            <a:spLocks noChangeArrowheads="1"/>
          </p:cNvSpPr>
          <p:nvPr/>
        </p:nvSpPr>
        <p:spPr bwMode="auto">
          <a:xfrm>
            <a:off x="1000125" y="1143000"/>
            <a:ext cx="7142163" cy="485775"/>
          </a:xfrm>
          <a:prstGeom prst="rect">
            <a:avLst/>
          </a:prstGeom>
          <a:solidFill>
            <a:srgbClr val="FFFFCC"/>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US"/>
              <a:t>What is the shortest distance from a point to a line?</a:t>
            </a:r>
            <a:endParaRPr lang="en-GB"/>
          </a:p>
        </p:txBody>
      </p:sp>
      <p:sp>
        <p:nvSpPr>
          <p:cNvPr id="20488" name="Text Box 6"/>
          <p:cNvSpPr txBox="1">
            <a:spLocks noChangeArrowheads="1"/>
          </p:cNvSpPr>
          <p:nvPr/>
        </p:nvSpPr>
        <p:spPr bwMode="auto">
          <a:xfrm>
            <a:off x="1952625" y="2189163"/>
            <a:ext cx="420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O</a:t>
            </a:r>
            <a:endParaRPr lang="en-GB"/>
          </a:p>
        </p:txBody>
      </p:sp>
      <p:sp>
        <p:nvSpPr>
          <p:cNvPr id="290823" name="Freeform 7"/>
          <p:cNvSpPr>
            <a:spLocks/>
          </p:cNvSpPr>
          <p:nvPr/>
        </p:nvSpPr>
        <p:spPr bwMode="auto">
          <a:xfrm>
            <a:off x="1905000" y="2671763"/>
            <a:ext cx="414338" cy="2135187"/>
          </a:xfrm>
          <a:custGeom>
            <a:avLst/>
            <a:gdLst>
              <a:gd name="T0" fmla="*/ 657762369 w 261"/>
              <a:gd name="T1" fmla="*/ 0 h 1345"/>
              <a:gd name="T2" fmla="*/ 0 w 261"/>
              <a:gd name="T3" fmla="*/ 2147483647 h 1345"/>
              <a:gd name="T4" fmla="*/ 0 60000 65536"/>
              <a:gd name="T5" fmla="*/ 0 60000 65536"/>
            </a:gdLst>
            <a:ahLst/>
            <a:cxnLst>
              <a:cxn ang="T4">
                <a:pos x="T0" y="T1"/>
              </a:cxn>
              <a:cxn ang="T5">
                <a:pos x="T2" y="T3"/>
              </a:cxn>
            </a:cxnLst>
            <a:rect l="0" t="0" r="r" b="b"/>
            <a:pathLst>
              <a:path w="261" h="1345">
                <a:moveTo>
                  <a:pt x="261" y="0"/>
                </a:moveTo>
                <a:lnTo>
                  <a:pt x="0" y="1345"/>
                </a:lnTo>
              </a:path>
            </a:pathLst>
          </a:custGeom>
          <a:noFill/>
          <a:ln w="28575" cmpd="sng">
            <a:solidFill>
              <a:srgbClr val="3399FF"/>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24" name="Freeform 8"/>
          <p:cNvSpPr>
            <a:spLocks/>
          </p:cNvSpPr>
          <p:nvPr/>
        </p:nvSpPr>
        <p:spPr bwMode="auto">
          <a:xfrm>
            <a:off x="2324100" y="2674938"/>
            <a:ext cx="590550" cy="1820862"/>
          </a:xfrm>
          <a:custGeom>
            <a:avLst/>
            <a:gdLst>
              <a:gd name="T0" fmla="*/ 0 w 372"/>
              <a:gd name="T1" fmla="*/ 0 h 1147"/>
              <a:gd name="T2" fmla="*/ 937498125 w 372"/>
              <a:gd name="T3" fmla="*/ 2147483647 h 1147"/>
              <a:gd name="T4" fmla="*/ 0 60000 65536"/>
              <a:gd name="T5" fmla="*/ 0 60000 65536"/>
            </a:gdLst>
            <a:ahLst/>
            <a:cxnLst>
              <a:cxn ang="T4">
                <a:pos x="T0" y="T1"/>
              </a:cxn>
              <a:cxn ang="T5">
                <a:pos x="T2" y="T3"/>
              </a:cxn>
            </a:cxnLst>
            <a:rect l="0" t="0" r="r" b="b"/>
            <a:pathLst>
              <a:path w="372" h="1147">
                <a:moveTo>
                  <a:pt x="0" y="0"/>
                </a:moveTo>
                <a:lnTo>
                  <a:pt x="372" y="1147"/>
                </a:lnTo>
              </a:path>
            </a:pathLst>
          </a:custGeom>
          <a:noFill/>
          <a:ln w="28575" cmpd="sng">
            <a:solidFill>
              <a:srgbClr val="3399FF"/>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25" name="Freeform 9"/>
          <p:cNvSpPr>
            <a:spLocks/>
          </p:cNvSpPr>
          <p:nvPr/>
        </p:nvSpPr>
        <p:spPr bwMode="auto">
          <a:xfrm>
            <a:off x="2333625" y="2674938"/>
            <a:ext cx="1695450" cy="1474787"/>
          </a:xfrm>
          <a:custGeom>
            <a:avLst/>
            <a:gdLst>
              <a:gd name="T0" fmla="*/ 0 w 1068"/>
              <a:gd name="T1" fmla="*/ 0 h 929"/>
              <a:gd name="T2" fmla="*/ 2147483647 w 1068"/>
              <a:gd name="T3" fmla="*/ 2147483647 h 929"/>
              <a:gd name="T4" fmla="*/ 0 60000 65536"/>
              <a:gd name="T5" fmla="*/ 0 60000 65536"/>
            </a:gdLst>
            <a:ahLst/>
            <a:cxnLst>
              <a:cxn ang="T4">
                <a:pos x="T0" y="T1"/>
              </a:cxn>
              <a:cxn ang="T5">
                <a:pos x="T2" y="T3"/>
              </a:cxn>
            </a:cxnLst>
            <a:rect l="0" t="0" r="r" b="b"/>
            <a:pathLst>
              <a:path w="1068" h="929">
                <a:moveTo>
                  <a:pt x="0" y="0"/>
                </a:moveTo>
                <a:lnTo>
                  <a:pt x="1068" y="929"/>
                </a:lnTo>
              </a:path>
            </a:pathLst>
          </a:custGeom>
          <a:noFill/>
          <a:ln w="28575" cmpd="sng">
            <a:solidFill>
              <a:srgbClr val="3399FF"/>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26" name="Freeform 10"/>
          <p:cNvSpPr>
            <a:spLocks/>
          </p:cNvSpPr>
          <p:nvPr/>
        </p:nvSpPr>
        <p:spPr bwMode="auto">
          <a:xfrm>
            <a:off x="2327275" y="2670175"/>
            <a:ext cx="3194050" cy="1016000"/>
          </a:xfrm>
          <a:custGeom>
            <a:avLst/>
            <a:gdLst>
              <a:gd name="T0" fmla="*/ 0 w 2012"/>
              <a:gd name="T1" fmla="*/ 0 h 640"/>
              <a:gd name="T2" fmla="*/ 2147483647 w 2012"/>
              <a:gd name="T3" fmla="*/ 1612900000 h 640"/>
              <a:gd name="T4" fmla="*/ 0 60000 65536"/>
              <a:gd name="T5" fmla="*/ 0 60000 65536"/>
            </a:gdLst>
            <a:ahLst/>
            <a:cxnLst>
              <a:cxn ang="T4">
                <a:pos x="T0" y="T1"/>
              </a:cxn>
              <a:cxn ang="T5">
                <a:pos x="T2" y="T3"/>
              </a:cxn>
            </a:cxnLst>
            <a:rect l="0" t="0" r="r" b="b"/>
            <a:pathLst>
              <a:path w="2012" h="640">
                <a:moveTo>
                  <a:pt x="0" y="0"/>
                </a:moveTo>
                <a:lnTo>
                  <a:pt x="2012" y="640"/>
                </a:lnTo>
              </a:path>
            </a:pathLst>
          </a:custGeom>
          <a:noFill/>
          <a:ln w="28575" cmpd="sng">
            <a:solidFill>
              <a:srgbClr val="3399FF"/>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27" name="Freeform 11"/>
          <p:cNvSpPr>
            <a:spLocks/>
          </p:cNvSpPr>
          <p:nvPr/>
        </p:nvSpPr>
        <p:spPr bwMode="auto">
          <a:xfrm>
            <a:off x="2333625" y="2674938"/>
            <a:ext cx="4794250" cy="506412"/>
          </a:xfrm>
          <a:custGeom>
            <a:avLst/>
            <a:gdLst>
              <a:gd name="T0" fmla="*/ 0 w 3020"/>
              <a:gd name="T1" fmla="*/ 0 h 319"/>
              <a:gd name="T2" fmla="*/ 2147483647 w 3020"/>
              <a:gd name="T3" fmla="*/ 803928256 h 319"/>
              <a:gd name="T4" fmla="*/ 0 60000 65536"/>
              <a:gd name="T5" fmla="*/ 0 60000 65536"/>
            </a:gdLst>
            <a:ahLst/>
            <a:cxnLst>
              <a:cxn ang="T4">
                <a:pos x="T0" y="T1"/>
              </a:cxn>
              <a:cxn ang="T5">
                <a:pos x="T2" y="T3"/>
              </a:cxn>
            </a:cxnLst>
            <a:rect l="0" t="0" r="r" b="b"/>
            <a:pathLst>
              <a:path w="3020" h="319">
                <a:moveTo>
                  <a:pt x="0" y="0"/>
                </a:moveTo>
                <a:lnTo>
                  <a:pt x="3020" y="319"/>
                </a:lnTo>
              </a:path>
            </a:pathLst>
          </a:custGeom>
          <a:noFill/>
          <a:ln w="28575" cmpd="sng">
            <a:solidFill>
              <a:srgbClr val="3399FF"/>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28" name="Text Box 12"/>
          <p:cNvSpPr txBox="1">
            <a:spLocks noChangeArrowheads="1"/>
          </p:cNvSpPr>
          <p:nvPr/>
        </p:nvSpPr>
        <p:spPr bwMode="auto">
          <a:xfrm>
            <a:off x="2151063" y="4856163"/>
            <a:ext cx="6078537" cy="850900"/>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pPr algn="ctr"/>
            <a:r>
              <a:rPr lang="en-US"/>
              <a:t>The shortest distance from a point to a line is always the </a:t>
            </a:r>
            <a:r>
              <a:rPr lang="en-US" b="1">
                <a:solidFill>
                  <a:srgbClr val="FF6600"/>
                </a:solidFill>
              </a:rPr>
              <a:t>perpendicular distance</a:t>
            </a:r>
            <a:r>
              <a:rPr lang="en-US"/>
              <a:t>.</a:t>
            </a:r>
            <a:endParaRPr lang="en-GB"/>
          </a:p>
        </p:txBody>
      </p:sp>
      <p:sp>
        <p:nvSpPr>
          <p:cNvPr id="290829" name="Rectangle 13"/>
          <p:cNvSpPr>
            <a:spLocks noChangeArrowheads="1"/>
          </p:cNvSpPr>
          <p:nvPr/>
        </p:nvSpPr>
        <p:spPr bwMode="auto">
          <a:xfrm rot="-1011504">
            <a:off x="2871788" y="4248150"/>
            <a:ext cx="215900" cy="215900"/>
          </a:xfrm>
          <a:prstGeom prst="rect">
            <a:avLst/>
          </a:prstGeom>
          <a:solidFill>
            <a:srgbClr val="FFBF93"/>
          </a:solidFill>
          <a:ln w="28575">
            <a:solidFill>
              <a:srgbClr val="FF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30" name="Freeform 14"/>
          <p:cNvSpPr>
            <a:spLocks/>
          </p:cNvSpPr>
          <p:nvPr/>
        </p:nvSpPr>
        <p:spPr bwMode="auto">
          <a:xfrm>
            <a:off x="2324100" y="2674938"/>
            <a:ext cx="590550" cy="1820862"/>
          </a:xfrm>
          <a:custGeom>
            <a:avLst/>
            <a:gdLst>
              <a:gd name="T0" fmla="*/ 0 w 372"/>
              <a:gd name="T1" fmla="*/ 0 h 1147"/>
              <a:gd name="T2" fmla="*/ 937498125 w 372"/>
              <a:gd name="T3" fmla="*/ 2147483647 h 1147"/>
              <a:gd name="T4" fmla="*/ 0 60000 65536"/>
              <a:gd name="T5" fmla="*/ 0 60000 65536"/>
            </a:gdLst>
            <a:ahLst/>
            <a:cxnLst>
              <a:cxn ang="T4">
                <a:pos x="T0" y="T1"/>
              </a:cxn>
              <a:cxn ang="T5">
                <a:pos x="T2" y="T3"/>
              </a:cxn>
            </a:cxnLst>
            <a:rect l="0" t="0" r="r" b="b"/>
            <a:pathLst>
              <a:path w="372" h="1147">
                <a:moveTo>
                  <a:pt x="0" y="0"/>
                </a:moveTo>
                <a:lnTo>
                  <a:pt x="372" y="1147"/>
                </a:lnTo>
              </a:path>
            </a:pathLst>
          </a:custGeom>
          <a:noFill/>
          <a:ln w="28575" cmpd="sng">
            <a:solidFill>
              <a:srgbClr val="FF66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7" name="Freeform 15"/>
          <p:cNvSpPr>
            <a:spLocks/>
          </p:cNvSpPr>
          <p:nvPr/>
        </p:nvSpPr>
        <p:spPr bwMode="auto">
          <a:xfrm>
            <a:off x="1828800" y="3165475"/>
            <a:ext cx="5362575" cy="1670050"/>
          </a:xfrm>
          <a:custGeom>
            <a:avLst/>
            <a:gdLst>
              <a:gd name="T0" fmla="*/ 0 w 3378"/>
              <a:gd name="T1" fmla="*/ 2147483647 h 1052"/>
              <a:gd name="T2" fmla="*/ 2147483647 w 3378"/>
              <a:gd name="T3" fmla="*/ 0 h 1052"/>
              <a:gd name="T4" fmla="*/ 0 60000 65536"/>
              <a:gd name="T5" fmla="*/ 0 60000 65536"/>
            </a:gdLst>
            <a:ahLst/>
            <a:cxnLst>
              <a:cxn ang="T4">
                <a:pos x="T0" y="T1"/>
              </a:cxn>
              <a:cxn ang="T5">
                <a:pos x="T2" y="T3"/>
              </a:cxn>
            </a:cxnLst>
            <a:rect l="0" t="0" r="r" b="b"/>
            <a:pathLst>
              <a:path w="3378" h="1052">
                <a:moveTo>
                  <a:pt x="0" y="1052"/>
                </a:moveTo>
                <a:lnTo>
                  <a:pt x="3378" y="0"/>
                </a:lnTo>
              </a:path>
            </a:pathLst>
          </a:custGeom>
          <a:noFill/>
          <a:ln w="28575" cmpd="sng">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8" name="Oval 16"/>
          <p:cNvSpPr>
            <a:spLocks noChangeArrowheads="1"/>
          </p:cNvSpPr>
          <p:nvPr/>
        </p:nvSpPr>
        <p:spPr bwMode="auto">
          <a:xfrm>
            <a:off x="2303463" y="2657475"/>
            <a:ext cx="90487" cy="90488"/>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90823"/>
                                        </p:tgtEl>
                                        <p:attrNameLst>
                                          <p:attrName>style.visibility</p:attrName>
                                        </p:attrNameLst>
                                      </p:cBhvr>
                                      <p:to>
                                        <p:strVal val="visible"/>
                                      </p:to>
                                    </p:set>
                                    <p:animEffect transition="in" filter="wipe(up)">
                                      <p:cBhvr>
                                        <p:cTn id="7" dur="500"/>
                                        <p:tgtEl>
                                          <p:spTgt spid="290823"/>
                                        </p:tgtEl>
                                      </p:cBhvr>
                                    </p:animEffect>
                                  </p:childTnLst>
                                </p:cTn>
                              </p:par>
                            </p:childTnLst>
                          </p:cTn>
                        </p:par>
                        <p:par>
                          <p:cTn id="8" fill="hold" nodeType="afterGroup">
                            <p:stCondLst>
                              <p:cond delay="500"/>
                            </p:stCondLst>
                            <p:childTnLst>
                              <p:par>
                                <p:cTn id="9" presetID="22" presetClass="entr" presetSubtype="1" fill="hold" grpId="0" nodeType="afterEffect">
                                  <p:stCondLst>
                                    <p:cond delay="500"/>
                                  </p:stCondLst>
                                  <p:childTnLst>
                                    <p:set>
                                      <p:cBhvr>
                                        <p:cTn id="10" dur="1" fill="hold">
                                          <p:stCondLst>
                                            <p:cond delay="0"/>
                                          </p:stCondLst>
                                        </p:cTn>
                                        <p:tgtEl>
                                          <p:spTgt spid="290824"/>
                                        </p:tgtEl>
                                        <p:attrNameLst>
                                          <p:attrName>style.visibility</p:attrName>
                                        </p:attrNameLst>
                                      </p:cBhvr>
                                      <p:to>
                                        <p:strVal val="visible"/>
                                      </p:to>
                                    </p:set>
                                    <p:animEffect transition="in" filter="wipe(up)">
                                      <p:cBhvr>
                                        <p:cTn id="11" dur="500"/>
                                        <p:tgtEl>
                                          <p:spTgt spid="290824"/>
                                        </p:tgtEl>
                                      </p:cBhvr>
                                    </p:animEffect>
                                  </p:childTnLst>
                                </p:cTn>
                              </p:par>
                            </p:childTnLst>
                          </p:cTn>
                        </p:par>
                        <p:par>
                          <p:cTn id="12" fill="hold" nodeType="afterGroup">
                            <p:stCondLst>
                              <p:cond delay="1500"/>
                            </p:stCondLst>
                            <p:childTnLst>
                              <p:par>
                                <p:cTn id="13" presetID="22" presetClass="entr" presetSubtype="1" fill="hold" grpId="0" nodeType="afterEffect">
                                  <p:stCondLst>
                                    <p:cond delay="500"/>
                                  </p:stCondLst>
                                  <p:childTnLst>
                                    <p:set>
                                      <p:cBhvr>
                                        <p:cTn id="14" dur="1" fill="hold">
                                          <p:stCondLst>
                                            <p:cond delay="0"/>
                                          </p:stCondLst>
                                        </p:cTn>
                                        <p:tgtEl>
                                          <p:spTgt spid="290825"/>
                                        </p:tgtEl>
                                        <p:attrNameLst>
                                          <p:attrName>style.visibility</p:attrName>
                                        </p:attrNameLst>
                                      </p:cBhvr>
                                      <p:to>
                                        <p:strVal val="visible"/>
                                      </p:to>
                                    </p:set>
                                    <p:animEffect transition="in" filter="wipe(up)">
                                      <p:cBhvr>
                                        <p:cTn id="15" dur="500"/>
                                        <p:tgtEl>
                                          <p:spTgt spid="290825"/>
                                        </p:tgtEl>
                                      </p:cBhvr>
                                    </p:animEffect>
                                  </p:childTnLst>
                                </p:cTn>
                              </p:par>
                            </p:childTnLst>
                          </p:cTn>
                        </p:par>
                        <p:par>
                          <p:cTn id="16" fill="hold" nodeType="afterGroup">
                            <p:stCondLst>
                              <p:cond delay="2500"/>
                            </p:stCondLst>
                            <p:childTnLst>
                              <p:par>
                                <p:cTn id="17" presetID="22" presetClass="entr" presetSubtype="1" fill="hold" grpId="0" nodeType="afterEffect">
                                  <p:stCondLst>
                                    <p:cond delay="500"/>
                                  </p:stCondLst>
                                  <p:childTnLst>
                                    <p:set>
                                      <p:cBhvr>
                                        <p:cTn id="18" dur="1" fill="hold">
                                          <p:stCondLst>
                                            <p:cond delay="0"/>
                                          </p:stCondLst>
                                        </p:cTn>
                                        <p:tgtEl>
                                          <p:spTgt spid="290826"/>
                                        </p:tgtEl>
                                        <p:attrNameLst>
                                          <p:attrName>style.visibility</p:attrName>
                                        </p:attrNameLst>
                                      </p:cBhvr>
                                      <p:to>
                                        <p:strVal val="visible"/>
                                      </p:to>
                                    </p:set>
                                    <p:animEffect transition="in" filter="wipe(up)">
                                      <p:cBhvr>
                                        <p:cTn id="19" dur="500"/>
                                        <p:tgtEl>
                                          <p:spTgt spid="290826"/>
                                        </p:tgtEl>
                                      </p:cBhvr>
                                    </p:animEffect>
                                  </p:childTnLst>
                                </p:cTn>
                              </p:par>
                            </p:childTnLst>
                          </p:cTn>
                        </p:par>
                        <p:par>
                          <p:cTn id="20" fill="hold" nodeType="afterGroup">
                            <p:stCondLst>
                              <p:cond delay="3500"/>
                            </p:stCondLst>
                            <p:childTnLst>
                              <p:par>
                                <p:cTn id="21" presetID="22" presetClass="entr" presetSubtype="1" fill="hold" grpId="0" nodeType="afterEffect">
                                  <p:stCondLst>
                                    <p:cond delay="500"/>
                                  </p:stCondLst>
                                  <p:childTnLst>
                                    <p:set>
                                      <p:cBhvr>
                                        <p:cTn id="22" dur="1" fill="hold">
                                          <p:stCondLst>
                                            <p:cond delay="0"/>
                                          </p:stCondLst>
                                        </p:cTn>
                                        <p:tgtEl>
                                          <p:spTgt spid="290827"/>
                                        </p:tgtEl>
                                        <p:attrNameLst>
                                          <p:attrName>style.visibility</p:attrName>
                                        </p:attrNameLst>
                                      </p:cBhvr>
                                      <p:to>
                                        <p:strVal val="visible"/>
                                      </p:to>
                                    </p:set>
                                    <p:animEffect transition="in" filter="wipe(up)">
                                      <p:cBhvr>
                                        <p:cTn id="23" dur="500"/>
                                        <p:tgtEl>
                                          <p:spTgt spid="29082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290830"/>
                                        </p:tgtEl>
                                        <p:attrNameLst>
                                          <p:attrName>style.visibility</p:attrName>
                                        </p:attrNameLst>
                                      </p:cBhvr>
                                      <p:to>
                                        <p:strVal val="visible"/>
                                      </p:to>
                                    </p:set>
                                    <p:animEffect transition="in" filter="wipe(up)">
                                      <p:cBhvr>
                                        <p:cTn id="28" dur="500"/>
                                        <p:tgtEl>
                                          <p:spTgt spid="290830"/>
                                        </p:tgtEl>
                                      </p:cBhvr>
                                    </p:animEffect>
                                  </p:childTnLst>
                                </p:cTn>
                              </p:par>
                            </p:childTnLst>
                          </p:cTn>
                        </p:par>
                        <p:par>
                          <p:cTn id="29" fill="hold" nodeType="afterGroup">
                            <p:stCondLst>
                              <p:cond delay="500"/>
                            </p:stCondLst>
                            <p:childTnLst>
                              <p:par>
                                <p:cTn id="30" presetID="1" presetClass="entr" presetSubtype="0" fill="hold" grpId="0" nodeType="afterEffect">
                                  <p:stCondLst>
                                    <p:cond delay="0"/>
                                  </p:stCondLst>
                                  <p:childTnLst>
                                    <p:set>
                                      <p:cBhvr>
                                        <p:cTn id="31" dur="1" fill="hold">
                                          <p:stCondLst>
                                            <p:cond delay="499"/>
                                          </p:stCondLst>
                                        </p:cTn>
                                        <p:tgtEl>
                                          <p:spTgt spid="290829"/>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2908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23" grpId="0" animBg="1"/>
      <p:bldP spid="290824" grpId="0" animBg="1"/>
      <p:bldP spid="290825" grpId="0" animBg="1"/>
      <p:bldP spid="290826" grpId="0" animBg="1"/>
      <p:bldP spid="290827" grpId="0" animBg="1"/>
      <p:bldP spid="290828" grpId="0" animBg="1" autoUpdateAnimBg="0"/>
      <p:bldP spid="290829" grpId="0" animBg="1"/>
      <p:bldP spid="290830"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30"/>
          <p:cNvSpPr>
            <a:spLocks noChangeArrowheads="1"/>
          </p:cNvSpPr>
          <p:nvPr/>
        </p:nvSpPr>
        <p:spPr bwMode="auto">
          <a:xfrm>
            <a:off x="1173163" y="1743075"/>
            <a:ext cx="6796087" cy="2219325"/>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1507" name="Rectangle 29"/>
          <p:cNvSpPr>
            <a:spLocks noChangeArrowheads="1"/>
          </p:cNvSpPr>
          <p:nvPr/>
        </p:nvSpPr>
        <p:spPr bwMode="auto">
          <a:xfrm>
            <a:off x="2825750" y="1822450"/>
            <a:ext cx="3270250" cy="2022475"/>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pic>
        <p:nvPicPr>
          <p:cNvPr id="21508" name="Picture 2"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3"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Rectangle 4"/>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Angles</a:t>
            </a:r>
            <a:endParaRPr lang="en-GB" smtClean="0"/>
          </a:p>
        </p:txBody>
      </p:sp>
      <p:sp>
        <p:nvSpPr>
          <p:cNvPr id="21511" name="Text Box 5"/>
          <p:cNvSpPr txBox="1">
            <a:spLocks noChangeArrowheads="1"/>
          </p:cNvSpPr>
          <p:nvPr/>
        </p:nvSpPr>
        <p:spPr bwMode="auto">
          <a:xfrm>
            <a:off x="395288" y="10668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a:solidFill>
                  <a:srgbClr val="000066"/>
                </a:solidFill>
              </a:rPr>
              <a:t>When two lines meet at a point an </a:t>
            </a:r>
            <a:r>
              <a:rPr lang="en-GB" b="1">
                <a:solidFill>
                  <a:srgbClr val="FF6600"/>
                </a:solidFill>
              </a:rPr>
              <a:t>angle</a:t>
            </a:r>
            <a:r>
              <a:rPr lang="en-GB">
                <a:solidFill>
                  <a:srgbClr val="000066"/>
                </a:solidFill>
              </a:rPr>
              <a:t> is formed.</a:t>
            </a:r>
          </a:p>
        </p:txBody>
      </p:sp>
      <p:sp>
        <p:nvSpPr>
          <p:cNvPr id="272390" name="Line 6"/>
          <p:cNvSpPr>
            <a:spLocks noChangeShapeType="1"/>
          </p:cNvSpPr>
          <p:nvPr/>
        </p:nvSpPr>
        <p:spPr bwMode="auto">
          <a:xfrm flipV="1">
            <a:off x="3257550" y="2162175"/>
            <a:ext cx="1944688" cy="11525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2391" name="Line 7"/>
          <p:cNvSpPr>
            <a:spLocks noChangeShapeType="1"/>
          </p:cNvSpPr>
          <p:nvPr/>
        </p:nvSpPr>
        <p:spPr bwMode="auto">
          <a:xfrm>
            <a:off x="3257550" y="3314700"/>
            <a:ext cx="2160588" cy="21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2392" name="PubPieSlice"/>
          <p:cNvSpPr>
            <a:spLocks noEditPoints="1" noChangeArrowheads="1"/>
          </p:cNvSpPr>
          <p:nvPr/>
        </p:nvSpPr>
        <p:spPr bwMode="auto">
          <a:xfrm>
            <a:off x="2898775" y="2954338"/>
            <a:ext cx="720725" cy="720725"/>
          </a:xfrm>
          <a:custGeom>
            <a:avLst/>
            <a:gdLst>
              <a:gd name="T0" fmla="*/ 24014957 w 21600"/>
              <a:gd name="T1" fmla="*/ 12913757 h 21600"/>
              <a:gd name="T2" fmla="*/ 12024196 w 21600"/>
              <a:gd name="T3" fmla="*/ 12024196 h 21600"/>
              <a:gd name="T4" fmla="*/ 22531966 w 21600"/>
              <a:gd name="T5" fmla="*/ 6179082 h 21600"/>
              <a:gd name="T6" fmla="*/ 0 60000 65536"/>
              <a:gd name="T7" fmla="*/ 0 60000 65536"/>
              <a:gd name="T8" fmla="*/ 0 60000 65536"/>
              <a:gd name="T9" fmla="*/ 3163 w 21600"/>
              <a:gd name="T10" fmla="*/ 3163 h 21600"/>
              <a:gd name="T11" fmla="*/ 18437 w 21600"/>
              <a:gd name="T12" fmla="*/ 18437 h 21600"/>
            </a:gdLst>
            <a:ahLst/>
            <a:cxnLst>
              <a:cxn ang="T6">
                <a:pos x="T0" y="T1"/>
              </a:cxn>
              <a:cxn ang="T7">
                <a:pos x="T2" y="T3"/>
              </a:cxn>
              <a:cxn ang="T8">
                <a:pos x="T4" y="T5"/>
              </a:cxn>
            </a:cxnLst>
            <a:rect l="T9" t="T10" r="T11" b="T12"/>
            <a:pathLst>
              <a:path w="21600" h="21600">
                <a:moveTo>
                  <a:pt x="21570" y="11599"/>
                </a:moveTo>
                <a:cubicBezTo>
                  <a:pt x="21590" y="11333"/>
                  <a:pt x="21600" y="11066"/>
                  <a:pt x="21600" y="10800"/>
                </a:cubicBezTo>
                <a:cubicBezTo>
                  <a:pt x="21600" y="8962"/>
                  <a:pt x="21131" y="7155"/>
                  <a:pt x="20238" y="5549"/>
                </a:cubicBezTo>
                <a:lnTo>
                  <a:pt x="10800" y="10800"/>
                </a:lnTo>
                <a:lnTo>
                  <a:pt x="21570" y="11599"/>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sp>
        <p:nvSpPr>
          <p:cNvPr id="272393" name="Text Box 9"/>
          <p:cNvSpPr txBox="1">
            <a:spLocks noChangeArrowheads="1"/>
          </p:cNvSpPr>
          <p:nvPr/>
        </p:nvSpPr>
        <p:spPr bwMode="auto">
          <a:xfrm>
            <a:off x="376238" y="4260850"/>
            <a:ext cx="844391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An angle is a measure of rotation from one of the line segments to the other.</a:t>
            </a:r>
            <a:endParaRPr lang="en-GB"/>
          </a:p>
        </p:txBody>
      </p:sp>
      <p:sp>
        <p:nvSpPr>
          <p:cNvPr id="272394" name="Text Box 10"/>
          <p:cNvSpPr txBox="1">
            <a:spLocks noChangeArrowheads="1"/>
          </p:cNvSpPr>
          <p:nvPr/>
        </p:nvSpPr>
        <p:spPr bwMode="auto">
          <a:xfrm>
            <a:off x="376238" y="5197475"/>
            <a:ext cx="8585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We often label angles using lower-case letters or Greek letters such as </a:t>
            </a:r>
            <a:r>
              <a:rPr lang="en-US" i="1">
                <a:sym typeface="Symbol" pitchFamily="18" charset="2"/>
              </a:rPr>
              <a:t></a:t>
            </a:r>
            <a:r>
              <a:rPr lang="en-US">
                <a:sym typeface="Symbol" pitchFamily="18" charset="2"/>
              </a:rPr>
              <a:t>, theta.</a:t>
            </a:r>
            <a:endParaRPr lang="en-GB"/>
          </a:p>
        </p:txBody>
      </p:sp>
      <p:sp>
        <p:nvSpPr>
          <p:cNvPr id="272412" name="Arc 28"/>
          <p:cNvSpPr>
            <a:spLocks/>
          </p:cNvSpPr>
          <p:nvPr/>
        </p:nvSpPr>
        <p:spPr bwMode="auto">
          <a:xfrm>
            <a:off x="3786188" y="2400300"/>
            <a:ext cx="1255712" cy="1076325"/>
          </a:xfrm>
          <a:custGeom>
            <a:avLst/>
            <a:gdLst>
              <a:gd name="T0" fmla="*/ 58390317 w 21600"/>
              <a:gd name="T1" fmla="*/ 0 h 18495"/>
              <a:gd name="T2" fmla="*/ 70567236 w 21600"/>
              <a:gd name="T3" fmla="*/ 62637227 h 18495"/>
              <a:gd name="T4" fmla="*/ 0 w 21600"/>
              <a:gd name="T5" fmla="*/ 43908706 h 18495"/>
              <a:gd name="T6" fmla="*/ 0 60000 65536"/>
              <a:gd name="T7" fmla="*/ 0 60000 65536"/>
              <a:gd name="T8" fmla="*/ 0 60000 65536"/>
            </a:gdLst>
            <a:ahLst/>
            <a:cxnLst>
              <a:cxn ang="T6">
                <a:pos x="T0" y="T1"/>
              </a:cxn>
              <a:cxn ang="T7">
                <a:pos x="T2" y="T3"/>
              </a:cxn>
              <a:cxn ang="T8">
                <a:pos x="T4" y="T5"/>
              </a:cxn>
            </a:cxnLst>
            <a:rect l="0" t="0" r="r" b="b"/>
            <a:pathLst>
              <a:path w="21600" h="18495" fill="none" extrusionOk="0">
                <a:moveTo>
                  <a:pt x="17276" y="0"/>
                </a:moveTo>
                <a:cubicBezTo>
                  <a:pt x="20082" y="3740"/>
                  <a:pt x="21600" y="8289"/>
                  <a:pt x="21600" y="12965"/>
                </a:cubicBezTo>
                <a:cubicBezTo>
                  <a:pt x="21600" y="14831"/>
                  <a:pt x="21358" y="16690"/>
                  <a:pt x="20880" y="18495"/>
                </a:cubicBezTo>
              </a:path>
              <a:path w="21600" h="18495" stroke="0" extrusionOk="0">
                <a:moveTo>
                  <a:pt x="17276" y="0"/>
                </a:moveTo>
                <a:cubicBezTo>
                  <a:pt x="20082" y="3740"/>
                  <a:pt x="21600" y="8289"/>
                  <a:pt x="21600" y="12965"/>
                </a:cubicBezTo>
                <a:cubicBezTo>
                  <a:pt x="21600" y="14831"/>
                  <a:pt x="21358" y="16690"/>
                  <a:pt x="20880" y="18495"/>
                </a:cubicBezTo>
                <a:lnTo>
                  <a:pt x="0" y="12965"/>
                </a:lnTo>
                <a:lnTo>
                  <a:pt x="17276" y="0"/>
                </a:lnTo>
                <a:close/>
              </a:path>
            </a:pathLst>
          </a:custGeom>
          <a:noFill/>
          <a:ln w="28575">
            <a:solidFill>
              <a:srgbClr val="FF6600"/>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2415" name="Text Box 31"/>
          <p:cNvSpPr txBox="1">
            <a:spLocks noChangeArrowheads="1"/>
          </p:cNvSpPr>
          <p:nvPr/>
        </p:nvSpPr>
        <p:spPr bwMode="auto">
          <a:xfrm>
            <a:off x="3786188" y="2954338"/>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i="1">
                <a:latin typeface="Times New Roman" pitchFamily="18" charset="0"/>
              </a:rPr>
              <a: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72390"/>
                                        </p:tgtEl>
                                        <p:attrNameLst>
                                          <p:attrName>style.visibility</p:attrName>
                                        </p:attrNameLst>
                                      </p:cBhvr>
                                      <p:to>
                                        <p:strVal val="visible"/>
                                      </p:to>
                                    </p:set>
                                    <p:animEffect transition="in" filter="wipe(up)">
                                      <p:cBhvr>
                                        <p:cTn id="7" dur="500"/>
                                        <p:tgtEl>
                                          <p:spTgt spid="272390"/>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72391"/>
                                        </p:tgtEl>
                                        <p:attrNameLst>
                                          <p:attrName>style.visibility</p:attrName>
                                        </p:attrNameLst>
                                      </p:cBhvr>
                                      <p:to>
                                        <p:strVal val="visible"/>
                                      </p:to>
                                    </p:set>
                                    <p:animEffect transition="in" filter="wipe(up)">
                                      <p:cBhvr>
                                        <p:cTn id="11" dur="500"/>
                                        <p:tgtEl>
                                          <p:spTgt spid="272391"/>
                                        </p:tgtEl>
                                      </p:cBhvr>
                                    </p:animEffect>
                                  </p:childTnLst>
                                </p:cTn>
                              </p:par>
                            </p:childTnLst>
                          </p:cTn>
                        </p:par>
                        <p:par>
                          <p:cTn id="12" fill="hold" nodeType="afterGroup">
                            <p:stCondLst>
                              <p:cond delay="1000"/>
                            </p:stCondLst>
                            <p:childTnLst>
                              <p:par>
                                <p:cTn id="13" presetID="1" presetClass="entr" presetSubtype="0" fill="hold" grpId="0" nodeType="afterEffect">
                                  <p:stCondLst>
                                    <p:cond delay="0"/>
                                  </p:stCondLst>
                                  <p:childTnLst>
                                    <p:set>
                                      <p:cBhvr>
                                        <p:cTn id="14" dur="1" fill="hold">
                                          <p:stCondLst>
                                            <p:cond delay="499"/>
                                          </p:stCondLst>
                                        </p:cTn>
                                        <p:tgtEl>
                                          <p:spTgt spid="27239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241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72393"/>
                                        </p:tgtEl>
                                        <p:attrNameLst>
                                          <p:attrName>style.visibility</p:attrName>
                                        </p:attrNameLst>
                                      </p:cBhvr>
                                      <p:to>
                                        <p:strVal val="visible"/>
                                      </p:to>
                                    </p:set>
                                  </p:childTnLst>
                                </p:cTn>
                              </p:par>
                            </p:childTnLst>
                          </p:cTn>
                        </p:par>
                        <p:par>
                          <p:cTn id="21" fill="hold" nodeType="afterGroup">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272412"/>
                                        </p:tgtEl>
                                        <p:attrNameLst>
                                          <p:attrName>style.visibility</p:attrName>
                                        </p:attrNameLst>
                                      </p:cBhvr>
                                      <p:to>
                                        <p:strVal val="visible"/>
                                      </p:to>
                                    </p:set>
                                    <p:animEffect transition="in" filter="wipe(down)">
                                      <p:cBhvr>
                                        <p:cTn id="24" dur="500"/>
                                        <p:tgtEl>
                                          <p:spTgt spid="27241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272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0" grpId="0" animBg="1"/>
      <p:bldP spid="272391" grpId="0" animBg="1"/>
      <p:bldP spid="272392" grpId="0" animBg="1"/>
      <p:bldP spid="272393" grpId="0" autoUpdateAnimBg="0"/>
      <p:bldP spid="272394" grpId="0" autoUpdateAnimBg="0"/>
      <p:bldP spid="272412" grpId="0" animBg="1"/>
      <p:bldP spid="272415"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415925" y="1970088"/>
            <a:ext cx="8310563" cy="4049712"/>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2531" name="Rectangle 3"/>
          <p:cNvSpPr>
            <a:spLocks noChangeArrowheads="1"/>
          </p:cNvSpPr>
          <p:nvPr/>
        </p:nvSpPr>
        <p:spPr bwMode="auto">
          <a:xfrm>
            <a:off x="2689225" y="2928938"/>
            <a:ext cx="3765550" cy="2130425"/>
          </a:xfrm>
          <a:prstGeom prst="rect">
            <a:avLst/>
          </a:prstGeom>
          <a:solidFill>
            <a:schemeClr val="bg1"/>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pic>
        <p:nvPicPr>
          <p:cNvPr id="22532" name="Picture 4" descr="right_button">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9788" y="6092825"/>
            <a:ext cx="50165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5" descr="left_button">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6078538"/>
            <a:ext cx="5429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Rectangle 6"/>
          <p:cNvSpPr>
            <a:spLocks noGrp="1" noChangeArrowheads="1"/>
          </p:cNvSpPr>
          <p:nvPr>
            <p:ph type="title" idx="4294967295"/>
          </p:nvPr>
        </p:nvSpPr>
        <p:spPr>
          <a:xfrm>
            <a:off x="152400" y="152400"/>
            <a:ext cx="7772400" cy="609600"/>
          </a:xfrm>
          <a:noFill/>
        </p:spPr>
        <p:txBody>
          <a:bodyPr/>
          <a:lstStyle/>
          <a:p>
            <a:pPr eaLnBrk="1" hangingPunct="1"/>
            <a:r>
              <a:rPr lang="en-GB" smtClean="0">
                <a:solidFill>
                  <a:srgbClr val="5B0091"/>
                </a:solidFill>
              </a:rPr>
              <a:t>Labelling lines, angles and shapes</a:t>
            </a:r>
            <a:endParaRPr lang="en-GB" smtClean="0"/>
          </a:p>
        </p:txBody>
      </p:sp>
      <p:sp>
        <p:nvSpPr>
          <p:cNvPr id="22535" name="Text Box 7"/>
          <p:cNvSpPr txBox="1">
            <a:spLocks noChangeArrowheads="1"/>
          </p:cNvSpPr>
          <p:nvPr/>
        </p:nvSpPr>
        <p:spPr bwMode="auto">
          <a:xfrm>
            <a:off x="395288" y="1066800"/>
            <a:ext cx="7543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GB">
                <a:solidFill>
                  <a:srgbClr val="000066"/>
                </a:solidFill>
              </a:rPr>
              <a:t>Sometimes, the vertices in a diagram are labelled with capital letters. For example,</a:t>
            </a:r>
          </a:p>
        </p:txBody>
      </p:sp>
      <p:sp>
        <p:nvSpPr>
          <p:cNvPr id="699402" name="PubPieSlice"/>
          <p:cNvSpPr>
            <a:spLocks noEditPoints="1" noChangeArrowheads="1"/>
          </p:cNvSpPr>
          <p:nvPr/>
        </p:nvSpPr>
        <p:spPr bwMode="auto">
          <a:xfrm>
            <a:off x="2817813" y="4060825"/>
            <a:ext cx="720725" cy="720725"/>
          </a:xfrm>
          <a:custGeom>
            <a:avLst/>
            <a:gdLst>
              <a:gd name="T0" fmla="*/ 23480553 w 21600"/>
              <a:gd name="T1" fmla="*/ 8373490 h 21600"/>
              <a:gd name="T2" fmla="*/ 12024196 w 21600"/>
              <a:gd name="T3" fmla="*/ 12024196 h 21600"/>
              <a:gd name="T4" fmla="*/ 19721872 w 21600"/>
              <a:gd name="T5" fmla="*/ 2786703 h 21600"/>
              <a:gd name="T6" fmla="*/ 0 60000 65536"/>
              <a:gd name="T7" fmla="*/ 0 60000 65536"/>
              <a:gd name="T8" fmla="*/ 0 60000 65536"/>
              <a:gd name="T9" fmla="*/ 3163 w 21600"/>
              <a:gd name="T10" fmla="*/ 3163 h 21600"/>
              <a:gd name="T11" fmla="*/ 18437 w 21600"/>
              <a:gd name="T12" fmla="*/ 18437 h 21600"/>
            </a:gdLst>
            <a:ahLst/>
            <a:cxnLst>
              <a:cxn ang="T6">
                <a:pos x="T0" y="T1"/>
              </a:cxn>
              <a:cxn ang="T7">
                <a:pos x="T2" y="T3"/>
              </a:cxn>
              <a:cxn ang="T8">
                <a:pos x="T4" y="T5"/>
              </a:cxn>
            </a:cxnLst>
            <a:rect l="T9" t="T10" r="T11" b="T12"/>
            <a:pathLst>
              <a:path w="21600" h="21600">
                <a:moveTo>
                  <a:pt x="21090" y="7520"/>
                </a:moveTo>
                <a:cubicBezTo>
                  <a:pt x="20465" y="5560"/>
                  <a:pt x="19294" y="3820"/>
                  <a:pt x="17713" y="2503"/>
                </a:cubicBezTo>
                <a:lnTo>
                  <a:pt x="10800" y="10800"/>
                </a:lnTo>
                <a:lnTo>
                  <a:pt x="21090" y="7520"/>
                </a:lnTo>
                <a:close/>
              </a:path>
            </a:pathLst>
          </a:custGeom>
          <a:solidFill>
            <a:srgbClr val="FF6600"/>
          </a:solidFill>
          <a:ln w="28575">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Lst>
        </p:spPr>
        <p:txBody>
          <a:bodyPr/>
          <a:lstStyle/>
          <a:p>
            <a:endParaRPr lang="en-US"/>
          </a:p>
        </p:txBody>
      </p:sp>
      <p:grpSp>
        <p:nvGrpSpPr>
          <p:cNvPr id="699450" name="Group 58"/>
          <p:cNvGrpSpPr>
            <a:grpSpLocks/>
          </p:cNvGrpSpPr>
          <p:nvPr/>
        </p:nvGrpSpPr>
        <p:grpSpPr bwMode="auto">
          <a:xfrm>
            <a:off x="547688" y="2667000"/>
            <a:ext cx="2001837" cy="1216025"/>
            <a:chOff x="345" y="1680"/>
            <a:chExt cx="1261" cy="766"/>
          </a:xfrm>
        </p:grpSpPr>
        <p:sp>
          <p:nvSpPr>
            <p:cNvPr id="22556" name="Text Box 17"/>
            <p:cNvSpPr txBox="1">
              <a:spLocks noChangeArrowheads="1"/>
            </p:cNvSpPr>
            <p:nvPr/>
          </p:nvSpPr>
          <p:spPr bwMode="auto">
            <a:xfrm>
              <a:off x="345" y="1680"/>
              <a:ext cx="1261" cy="766"/>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This is angle ABD,     ABD</a:t>
              </a:r>
            </a:p>
            <a:p>
              <a:endParaRPr lang="en-GB"/>
            </a:p>
          </p:txBody>
        </p:sp>
        <p:grpSp>
          <p:nvGrpSpPr>
            <p:cNvPr id="22557" name="Group 18"/>
            <p:cNvGrpSpPr>
              <a:grpSpLocks/>
            </p:cNvGrpSpPr>
            <p:nvPr/>
          </p:nvGrpSpPr>
          <p:grpSpPr bwMode="auto">
            <a:xfrm>
              <a:off x="877" y="1989"/>
              <a:ext cx="227" cy="137"/>
              <a:chOff x="3016" y="3475"/>
              <a:chExt cx="227" cy="137"/>
            </a:xfrm>
          </p:grpSpPr>
          <p:sp>
            <p:nvSpPr>
              <p:cNvPr id="22561" name="Line 19"/>
              <p:cNvSpPr>
                <a:spLocks noChangeShapeType="1"/>
              </p:cNvSpPr>
              <p:nvPr/>
            </p:nvSpPr>
            <p:spPr bwMode="auto">
              <a:xfrm flipH="1">
                <a:off x="3016" y="3612"/>
                <a:ext cx="22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62" name="Line 20"/>
              <p:cNvSpPr>
                <a:spLocks noChangeShapeType="1"/>
              </p:cNvSpPr>
              <p:nvPr/>
            </p:nvSpPr>
            <p:spPr bwMode="auto">
              <a:xfrm flipV="1">
                <a:off x="3016" y="3475"/>
                <a:ext cx="182" cy="1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558" name="Rectangle 22"/>
            <p:cNvSpPr>
              <a:spLocks noChangeArrowheads="1"/>
            </p:cNvSpPr>
            <p:nvPr/>
          </p:nvSpPr>
          <p:spPr bwMode="auto">
            <a:xfrm>
              <a:off x="345" y="2140"/>
              <a:ext cx="7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t>or ABD.</a:t>
              </a:r>
              <a:endParaRPr lang="en-GB"/>
            </a:p>
          </p:txBody>
        </p:sp>
        <p:sp>
          <p:nvSpPr>
            <p:cNvPr id="22559" name="Line 23"/>
            <p:cNvSpPr>
              <a:spLocks noChangeShapeType="1"/>
            </p:cNvSpPr>
            <p:nvPr/>
          </p:nvSpPr>
          <p:spPr bwMode="auto">
            <a:xfrm flipV="1">
              <a:off x="753" y="2163"/>
              <a:ext cx="69"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60" name="Line 24"/>
            <p:cNvSpPr>
              <a:spLocks noChangeShapeType="1"/>
            </p:cNvSpPr>
            <p:nvPr/>
          </p:nvSpPr>
          <p:spPr bwMode="auto">
            <a:xfrm flipH="1" flipV="1">
              <a:off x="810" y="2163"/>
              <a:ext cx="68"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538" name="Line 8"/>
          <p:cNvSpPr>
            <a:spLocks noChangeShapeType="1"/>
          </p:cNvSpPr>
          <p:nvPr/>
        </p:nvSpPr>
        <p:spPr bwMode="auto">
          <a:xfrm flipV="1">
            <a:off x="3178175" y="3306763"/>
            <a:ext cx="933450" cy="11144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9" name="Line 9"/>
          <p:cNvSpPr>
            <a:spLocks noChangeShapeType="1"/>
          </p:cNvSpPr>
          <p:nvPr/>
        </p:nvSpPr>
        <p:spPr bwMode="auto">
          <a:xfrm>
            <a:off x="3178175" y="4421188"/>
            <a:ext cx="2160588" cy="21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99405" name="Text Box 13"/>
          <p:cNvSpPr txBox="1">
            <a:spLocks noChangeArrowheads="1"/>
          </p:cNvSpPr>
          <p:nvPr/>
        </p:nvSpPr>
        <p:spPr bwMode="auto">
          <a:xfrm>
            <a:off x="3917950" y="2928938"/>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A</a:t>
            </a:r>
            <a:endParaRPr lang="en-GB"/>
          </a:p>
        </p:txBody>
      </p:sp>
      <p:sp>
        <p:nvSpPr>
          <p:cNvPr id="699406" name="Text Box 14"/>
          <p:cNvSpPr txBox="1">
            <a:spLocks noChangeArrowheads="1"/>
          </p:cNvSpPr>
          <p:nvPr/>
        </p:nvSpPr>
        <p:spPr bwMode="auto">
          <a:xfrm>
            <a:off x="2746375" y="4205288"/>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B</a:t>
            </a:r>
            <a:endParaRPr lang="en-GB"/>
          </a:p>
        </p:txBody>
      </p:sp>
      <p:sp>
        <p:nvSpPr>
          <p:cNvPr id="699407" name="Text Box 15"/>
          <p:cNvSpPr txBox="1">
            <a:spLocks noChangeArrowheads="1"/>
          </p:cNvSpPr>
          <p:nvPr/>
        </p:nvSpPr>
        <p:spPr bwMode="auto">
          <a:xfrm>
            <a:off x="5992813" y="3306763"/>
            <a:ext cx="4048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D</a:t>
            </a:r>
            <a:endParaRPr lang="en-GB"/>
          </a:p>
        </p:txBody>
      </p:sp>
      <p:sp>
        <p:nvSpPr>
          <p:cNvPr id="22543" name="Line 31"/>
          <p:cNvSpPr>
            <a:spLocks noChangeShapeType="1"/>
          </p:cNvSpPr>
          <p:nvPr/>
        </p:nvSpPr>
        <p:spPr bwMode="auto">
          <a:xfrm>
            <a:off x="4111625" y="3306763"/>
            <a:ext cx="1905000" cy="228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22544" name="Line 32"/>
          <p:cNvSpPr>
            <a:spLocks noChangeShapeType="1"/>
          </p:cNvSpPr>
          <p:nvPr/>
        </p:nvSpPr>
        <p:spPr bwMode="auto">
          <a:xfrm flipV="1">
            <a:off x="5338763" y="3535363"/>
            <a:ext cx="677862" cy="11017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22545" name="Line 33"/>
          <p:cNvSpPr>
            <a:spLocks noChangeShapeType="1"/>
          </p:cNvSpPr>
          <p:nvPr/>
        </p:nvSpPr>
        <p:spPr bwMode="auto">
          <a:xfrm flipV="1">
            <a:off x="3178175" y="3535363"/>
            <a:ext cx="2838450" cy="8858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699426" name="Text Box 34"/>
          <p:cNvSpPr txBox="1">
            <a:spLocks noChangeArrowheads="1"/>
          </p:cNvSpPr>
          <p:nvPr/>
        </p:nvSpPr>
        <p:spPr bwMode="auto">
          <a:xfrm>
            <a:off x="5135563" y="4602163"/>
            <a:ext cx="4048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C</a:t>
            </a:r>
            <a:endParaRPr lang="en-GB"/>
          </a:p>
        </p:txBody>
      </p:sp>
      <p:sp>
        <p:nvSpPr>
          <p:cNvPr id="699430" name="Line 38"/>
          <p:cNvSpPr>
            <a:spLocks noChangeShapeType="1"/>
          </p:cNvSpPr>
          <p:nvPr/>
        </p:nvSpPr>
        <p:spPr bwMode="auto">
          <a:xfrm>
            <a:off x="2057400" y="3763963"/>
            <a:ext cx="1120775" cy="441325"/>
          </a:xfrm>
          <a:prstGeom prst="line">
            <a:avLst/>
          </a:prstGeom>
          <a:noFill/>
          <a:ln w="38100">
            <a:solidFill>
              <a:srgbClr val="FF66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699432" name="Text Box 40"/>
          <p:cNvSpPr txBox="1">
            <a:spLocks noChangeArrowheads="1"/>
          </p:cNvSpPr>
          <p:nvPr/>
        </p:nvSpPr>
        <p:spPr bwMode="auto">
          <a:xfrm>
            <a:off x="6580188" y="2078038"/>
            <a:ext cx="2035175" cy="850900"/>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This is line segment AD.</a:t>
            </a:r>
            <a:endParaRPr lang="en-GB"/>
          </a:p>
        </p:txBody>
      </p:sp>
      <p:sp>
        <p:nvSpPr>
          <p:cNvPr id="699439" name="Line 47"/>
          <p:cNvSpPr>
            <a:spLocks noChangeShapeType="1"/>
          </p:cNvSpPr>
          <p:nvPr/>
        </p:nvSpPr>
        <p:spPr bwMode="auto">
          <a:xfrm>
            <a:off x="4111625" y="3306763"/>
            <a:ext cx="1881188" cy="2286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699440" name="Freeform 48"/>
          <p:cNvSpPr>
            <a:spLocks/>
          </p:cNvSpPr>
          <p:nvPr/>
        </p:nvSpPr>
        <p:spPr bwMode="auto">
          <a:xfrm>
            <a:off x="5156200" y="2900363"/>
            <a:ext cx="1779588" cy="457200"/>
          </a:xfrm>
          <a:custGeom>
            <a:avLst/>
            <a:gdLst>
              <a:gd name="T0" fmla="*/ 2147483647 w 1121"/>
              <a:gd name="T1" fmla="*/ 0 h 288"/>
              <a:gd name="T2" fmla="*/ 0 w 1121"/>
              <a:gd name="T3" fmla="*/ 725805000 h 288"/>
              <a:gd name="T4" fmla="*/ 0 60000 65536"/>
              <a:gd name="T5" fmla="*/ 0 60000 65536"/>
            </a:gdLst>
            <a:ahLst/>
            <a:cxnLst>
              <a:cxn ang="T4">
                <a:pos x="T0" y="T1"/>
              </a:cxn>
              <a:cxn ang="T5">
                <a:pos x="T2" y="T3"/>
              </a:cxn>
            </a:cxnLst>
            <a:rect l="0" t="0" r="r" b="b"/>
            <a:pathLst>
              <a:path w="1121" h="288">
                <a:moveTo>
                  <a:pt x="1121" y="0"/>
                </a:moveTo>
                <a:lnTo>
                  <a:pt x="0" y="288"/>
                </a:lnTo>
              </a:path>
            </a:pathLst>
          </a:custGeom>
          <a:noFill/>
          <a:ln w="38100" cap="flat" cmpd="sng">
            <a:solidFill>
              <a:srgbClr val="FF6600"/>
            </a:solidFill>
            <a:prstDash val="solid"/>
            <a:round/>
            <a:headEnd type="none" w="med" len="med"/>
            <a:tailEnd type="arrow"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nvGrpSpPr>
          <p:cNvPr id="699451" name="Group 59"/>
          <p:cNvGrpSpPr>
            <a:grpSpLocks/>
          </p:cNvGrpSpPr>
          <p:nvPr/>
        </p:nvGrpSpPr>
        <p:grpSpPr bwMode="auto">
          <a:xfrm>
            <a:off x="6629400" y="4572000"/>
            <a:ext cx="1966913" cy="1216025"/>
            <a:chOff x="4176" y="2880"/>
            <a:chExt cx="1239" cy="766"/>
          </a:xfrm>
        </p:grpSpPr>
        <p:sp>
          <p:nvSpPr>
            <p:cNvPr id="22554" name="Text Box 49"/>
            <p:cNvSpPr txBox="1">
              <a:spLocks noChangeArrowheads="1"/>
            </p:cNvSpPr>
            <p:nvPr/>
          </p:nvSpPr>
          <p:spPr bwMode="auto">
            <a:xfrm>
              <a:off x="4176" y="2880"/>
              <a:ext cx="1239" cy="766"/>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a:spAutoFit/>
            </a:bodyPr>
            <a:lstStyle>
              <a:lvl1pPr eaLnBrk="0" hangingPunct="0">
                <a:defRPr sz="2400">
                  <a:solidFill>
                    <a:srgbClr val="010066"/>
                  </a:solidFill>
                  <a:latin typeface="Arial" pitchFamily="34" charset="0"/>
                  <a:cs typeface="Arial" pitchFamily="34" charset="0"/>
                </a:defRPr>
              </a:lvl1pPr>
              <a:lvl2pPr marL="742950" indent="-285750" eaLnBrk="0" hangingPunct="0">
                <a:defRPr sz="2400">
                  <a:solidFill>
                    <a:srgbClr val="010066"/>
                  </a:solidFill>
                  <a:latin typeface="Arial" pitchFamily="34" charset="0"/>
                  <a:cs typeface="Arial" pitchFamily="34" charset="0"/>
                </a:defRPr>
              </a:lvl2pPr>
              <a:lvl3pPr marL="1143000" indent="-228600" eaLnBrk="0" hangingPunct="0">
                <a:defRPr sz="2400">
                  <a:solidFill>
                    <a:srgbClr val="010066"/>
                  </a:solidFill>
                  <a:latin typeface="Arial" pitchFamily="34" charset="0"/>
                  <a:cs typeface="Arial" pitchFamily="34" charset="0"/>
                </a:defRPr>
              </a:lvl3pPr>
              <a:lvl4pPr marL="1600200" indent="-228600" eaLnBrk="0" hangingPunct="0">
                <a:defRPr sz="2400">
                  <a:solidFill>
                    <a:srgbClr val="010066"/>
                  </a:solidFill>
                  <a:latin typeface="Arial" pitchFamily="34" charset="0"/>
                  <a:cs typeface="Arial" pitchFamily="34" charset="0"/>
                </a:defRPr>
              </a:lvl4pPr>
              <a:lvl5pPr marL="2057400" indent="-228600" eaLnBrk="0" hangingPunct="0">
                <a:defRPr sz="2400">
                  <a:solidFill>
                    <a:srgbClr val="010066"/>
                  </a:solidFill>
                  <a:latin typeface="Arial" pitchFamily="34" charset="0"/>
                  <a:cs typeface="Arial" pitchFamily="34" charset="0"/>
                </a:defRPr>
              </a:lvl5pPr>
              <a:lvl6pPr marL="2514600" indent="-228600" eaLnBrk="0" fontAlgn="base" hangingPunct="0">
                <a:spcBef>
                  <a:spcPct val="0"/>
                </a:spcBef>
                <a:spcAft>
                  <a:spcPct val="0"/>
                </a:spcAft>
                <a:defRPr sz="2400">
                  <a:solidFill>
                    <a:srgbClr val="010066"/>
                  </a:solidFill>
                  <a:latin typeface="Arial" pitchFamily="34" charset="0"/>
                  <a:cs typeface="Arial" pitchFamily="34" charset="0"/>
                </a:defRPr>
              </a:lvl6pPr>
              <a:lvl7pPr marL="2971800" indent="-228600" eaLnBrk="0" fontAlgn="base" hangingPunct="0">
                <a:spcBef>
                  <a:spcPct val="0"/>
                </a:spcBef>
                <a:spcAft>
                  <a:spcPct val="0"/>
                </a:spcAft>
                <a:defRPr sz="2400">
                  <a:solidFill>
                    <a:srgbClr val="010066"/>
                  </a:solidFill>
                  <a:latin typeface="Arial" pitchFamily="34" charset="0"/>
                  <a:cs typeface="Arial" pitchFamily="34" charset="0"/>
                </a:defRPr>
              </a:lvl7pPr>
              <a:lvl8pPr marL="3429000" indent="-228600" eaLnBrk="0" fontAlgn="base" hangingPunct="0">
                <a:spcBef>
                  <a:spcPct val="0"/>
                </a:spcBef>
                <a:spcAft>
                  <a:spcPct val="0"/>
                </a:spcAft>
                <a:defRPr sz="2400">
                  <a:solidFill>
                    <a:srgbClr val="010066"/>
                  </a:solidFill>
                  <a:latin typeface="Arial" pitchFamily="34" charset="0"/>
                  <a:cs typeface="Arial" pitchFamily="34" charset="0"/>
                </a:defRPr>
              </a:lvl8pPr>
              <a:lvl9pPr marL="3886200" indent="-228600" eaLnBrk="0" fontAlgn="base" hangingPunct="0">
                <a:spcBef>
                  <a:spcPct val="0"/>
                </a:spcBef>
                <a:spcAft>
                  <a:spcPct val="0"/>
                </a:spcAft>
                <a:defRPr sz="2400">
                  <a:solidFill>
                    <a:srgbClr val="010066"/>
                  </a:solidFill>
                  <a:latin typeface="Arial" pitchFamily="34" charset="0"/>
                  <a:cs typeface="Arial" pitchFamily="34" charset="0"/>
                </a:defRPr>
              </a:lvl9pPr>
            </a:lstStyle>
            <a:p>
              <a:r>
                <a:rPr lang="en-US"/>
                <a:t>This is triangle BCD or    BCD .</a:t>
              </a:r>
              <a:endParaRPr lang="en-GB"/>
            </a:p>
          </p:txBody>
        </p:sp>
        <p:sp>
          <p:nvSpPr>
            <p:cNvPr id="22555" name="AutoShape 50"/>
            <p:cNvSpPr>
              <a:spLocks noChangeArrowheads="1"/>
            </p:cNvSpPr>
            <p:nvPr/>
          </p:nvSpPr>
          <p:spPr bwMode="auto">
            <a:xfrm>
              <a:off x="4461" y="3422"/>
              <a:ext cx="144" cy="125"/>
            </a:xfrm>
            <a:prstGeom prst="triangle">
              <a:avLst>
                <a:gd name="adj" fmla="val 50000"/>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pSp>
      <p:sp>
        <p:nvSpPr>
          <p:cNvPr id="699443" name="Freeform 51"/>
          <p:cNvSpPr>
            <a:spLocks/>
          </p:cNvSpPr>
          <p:nvPr/>
        </p:nvSpPr>
        <p:spPr bwMode="auto">
          <a:xfrm>
            <a:off x="3165475" y="3540125"/>
            <a:ext cx="2838450" cy="1108075"/>
          </a:xfrm>
          <a:custGeom>
            <a:avLst/>
            <a:gdLst>
              <a:gd name="T0" fmla="*/ 2147483647 w 1788"/>
              <a:gd name="T1" fmla="*/ 0 h 698"/>
              <a:gd name="T2" fmla="*/ 0 w 1788"/>
              <a:gd name="T3" fmla="*/ 1411287500 h 698"/>
              <a:gd name="T4" fmla="*/ 2147483647 w 1788"/>
              <a:gd name="T5" fmla="*/ 1759069063 h 698"/>
              <a:gd name="T6" fmla="*/ 2147483647 w 1788"/>
              <a:gd name="T7" fmla="*/ 0 h 6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88" h="698">
                <a:moveTo>
                  <a:pt x="1788" y="0"/>
                </a:moveTo>
                <a:lnTo>
                  <a:pt x="0" y="560"/>
                </a:lnTo>
                <a:lnTo>
                  <a:pt x="1366" y="698"/>
                </a:lnTo>
                <a:lnTo>
                  <a:pt x="1788" y="0"/>
                </a:lnTo>
                <a:close/>
              </a:path>
            </a:pathLst>
          </a:custGeom>
          <a:gradFill rotWithShape="0">
            <a:gsLst>
              <a:gs pos="0">
                <a:srgbClr val="FFDDC5"/>
              </a:gs>
              <a:gs pos="100000">
                <a:srgbClr val="FFBC8F"/>
              </a:gs>
            </a:gsLst>
            <a:lin ang="2700000" scaled="1"/>
          </a:gradFill>
          <a:ln w="38100" cap="flat" cmpd="sng">
            <a:solidFill>
              <a:srgbClr val="FF66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699444" name="Freeform 52"/>
          <p:cNvSpPr>
            <a:spLocks/>
          </p:cNvSpPr>
          <p:nvPr/>
        </p:nvSpPr>
        <p:spPr bwMode="auto">
          <a:xfrm>
            <a:off x="5567363" y="4373563"/>
            <a:ext cx="1138237" cy="579437"/>
          </a:xfrm>
          <a:custGeom>
            <a:avLst/>
            <a:gdLst>
              <a:gd name="T0" fmla="*/ 1806950444 w 717"/>
              <a:gd name="T1" fmla="*/ 919855444 h 365"/>
              <a:gd name="T2" fmla="*/ 0 w 717"/>
              <a:gd name="T3" fmla="*/ 0 h 365"/>
              <a:gd name="T4" fmla="*/ 0 60000 65536"/>
              <a:gd name="T5" fmla="*/ 0 60000 65536"/>
            </a:gdLst>
            <a:ahLst/>
            <a:cxnLst>
              <a:cxn ang="T4">
                <a:pos x="T0" y="T1"/>
              </a:cxn>
              <a:cxn ang="T5">
                <a:pos x="T2" y="T3"/>
              </a:cxn>
            </a:cxnLst>
            <a:rect l="0" t="0" r="r" b="b"/>
            <a:pathLst>
              <a:path w="717" h="365">
                <a:moveTo>
                  <a:pt x="717" y="365"/>
                </a:moveTo>
                <a:lnTo>
                  <a:pt x="0" y="0"/>
                </a:lnTo>
              </a:path>
            </a:pathLst>
          </a:custGeom>
          <a:noFill/>
          <a:ln w="38100" cap="flat" cmpd="sng">
            <a:solidFill>
              <a:srgbClr val="FF6600"/>
            </a:solidFill>
            <a:prstDash val="solid"/>
            <a:round/>
            <a:headEnd type="none" w="med" len="med"/>
            <a:tailEnd type="arrow"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9405"/>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699406"/>
                                        </p:tgtEl>
                                        <p:attrNameLst>
                                          <p:attrName>style.visibility</p:attrName>
                                        </p:attrNameLst>
                                      </p:cBhvr>
                                      <p:to>
                                        <p:strVal val="visible"/>
                                      </p:to>
                                    </p:set>
                                  </p:childTnLst>
                                </p:cTn>
                              </p:par>
                            </p:childTnLst>
                          </p:cTn>
                        </p:par>
                        <p:par>
                          <p:cTn id="10" fill="hold" nodeType="afterGroup">
                            <p:stCondLst>
                              <p:cond delay="500"/>
                            </p:stCondLst>
                            <p:childTnLst>
                              <p:par>
                                <p:cTn id="11" presetID="1" presetClass="entr" presetSubtype="0" fill="hold" grpId="0" nodeType="afterEffect">
                                  <p:stCondLst>
                                    <p:cond delay="500"/>
                                  </p:stCondLst>
                                  <p:childTnLst>
                                    <p:set>
                                      <p:cBhvr>
                                        <p:cTn id="12" dur="1" fill="hold">
                                          <p:stCondLst>
                                            <p:cond delay="0"/>
                                          </p:stCondLst>
                                        </p:cTn>
                                        <p:tgtEl>
                                          <p:spTgt spid="699426"/>
                                        </p:tgtEl>
                                        <p:attrNameLst>
                                          <p:attrName>style.visibility</p:attrName>
                                        </p:attrNameLst>
                                      </p:cBhvr>
                                      <p:to>
                                        <p:strVal val="visible"/>
                                      </p:to>
                                    </p:set>
                                  </p:childTnLst>
                                </p:cTn>
                              </p:par>
                            </p:childTnLst>
                          </p:cTn>
                        </p:par>
                        <p:par>
                          <p:cTn id="13" fill="hold" nodeType="afterGroup">
                            <p:stCondLst>
                              <p:cond delay="1000"/>
                            </p:stCondLst>
                            <p:childTnLst>
                              <p:par>
                                <p:cTn id="14" presetID="1" presetClass="entr" presetSubtype="0" fill="hold" grpId="0" nodeType="afterEffect">
                                  <p:stCondLst>
                                    <p:cond delay="500"/>
                                  </p:stCondLst>
                                  <p:childTnLst>
                                    <p:set>
                                      <p:cBhvr>
                                        <p:cTn id="15" dur="1" fill="hold">
                                          <p:stCondLst>
                                            <p:cond delay="0"/>
                                          </p:stCondLst>
                                        </p:cTn>
                                        <p:tgtEl>
                                          <p:spTgt spid="699407"/>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99402"/>
                                        </p:tgtEl>
                                        <p:attrNameLst>
                                          <p:attrName>style.visibility</p:attrName>
                                        </p:attrNameLst>
                                      </p:cBhvr>
                                      <p:to>
                                        <p:strVal val="visible"/>
                                      </p:to>
                                    </p:set>
                                  </p:childTnLst>
                                </p:cTn>
                              </p:par>
                            </p:childTnLst>
                          </p:cTn>
                        </p:par>
                        <p:par>
                          <p:cTn id="20" fill="hold" nodeType="afterGroup">
                            <p:stCondLst>
                              <p:cond delay="0"/>
                            </p:stCondLst>
                            <p:childTnLst>
                              <p:par>
                                <p:cTn id="21" presetID="1" presetClass="entr" presetSubtype="0" fill="hold" nodeType="afterEffect">
                                  <p:stCondLst>
                                    <p:cond delay="500"/>
                                  </p:stCondLst>
                                  <p:childTnLst>
                                    <p:set>
                                      <p:cBhvr>
                                        <p:cTn id="22" dur="1" fill="hold">
                                          <p:stCondLst>
                                            <p:cond delay="0"/>
                                          </p:stCondLst>
                                        </p:cTn>
                                        <p:tgtEl>
                                          <p:spTgt spid="699450"/>
                                        </p:tgtEl>
                                        <p:attrNameLst>
                                          <p:attrName>style.visibility</p:attrName>
                                        </p:attrNameLst>
                                      </p:cBhvr>
                                      <p:to>
                                        <p:strVal val="visible"/>
                                      </p:to>
                                    </p:set>
                                  </p:childTnLst>
                                </p:cTn>
                              </p:par>
                              <p:par>
                                <p:cTn id="23" presetID="22" presetClass="entr" presetSubtype="1" fill="hold" grpId="0" nodeType="withEffect">
                                  <p:stCondLst>
                                    <p:cond delay="0"/>
                                  </p:stCondLst>
                                  <p:childTnLst>
                                    <p:set>
                                      <p:cBhvr>
                                        <p:cTn id="24" dur="1" fill="hold">
                                          <p:stCondLst>
                                            <p:cond delay="0"/>
                                          </p:stCondLst>
                                        </p:cTn>
                                        <p:tgtEl>
                                          <p:spTgt spid="699430"/>
                                        </p:tgtEl>
                                        <p:attrNameLst>
                                          <p:attrName>style.visibility</p:attrName>
                                        </p:attrNameLst>
                                      </p:cBhvr>
                                      <p:to>
                                        <p:strVal val="visible"/>
                                      </p:to>
                                    </p:set>
                                    <p:animEffect transition="in" filter="wipe(up)">
                                      <p:cBhvr>
                                        <p:cTn id="25" dur="500"/>
                                        <p:tgtEl>
                                          <p:spTgt spid="69943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699439"/>
                                        </p:tgtEl>
                                        <p:attrNameLst>
                                          <p:attrName>style.visibility</p:attrName>
                                        </p:attrNameLst>
                                      </p:cBhvr>
                                      <p:to>
                                        <p:strVal val="visible"/>
                                      </p:to>
                                    </p:set>
                                    <p:animEffect transition="in" filter="wipe(left)">
                                      <p:cBhvr>
                                        <p:cTn id="30" dur="500"/>
                                        <p:tgtEl>
                                          <p:spTgt spid="699439"/>
                                        </p:tgtEl>
                                      </p:cBhvr>
                                    </p:animEffect>
                                  </p:childTnLst>
                                </p:cTn>
                              </p:par>
                            </p:childTnLst>
                          </p:cTn>
                        </p:par>
                        <p:par>
                          <p:cTn id="31" fill="hold" nodeType="afterGroup">
                            <p:stCondLst>
                              <p:cond delay="500"/>
                            </p:stCondLst>
                            <p:childTnLst>
                              <p:par>
                                <p:cTn id="32" presetID="1" presetClass="entr" presetSubtype="0" fill="hold" grpId="0" nodeType="afterEffect">
                                  <p:stCondLst>
                                    <p:cond delay="500"/>
                                  </p:stCondLst>
                                  <p:childTnLst>
                                    <p:set>
                                      <p:cBhvr>
                                        <p:cTn id="33" dur="1" fill="hold">
                                          <p:stCondLst>
                                            <p:cond delay="0"/>
                                          </p:stCondLst>
                                        </p:cTn>
                                        <p:tgtEl>
                                          <p:spTgt spid="699432"/>
                                        </p:tgtEl>
                                        <p:attrNameLst>
                                          <p:attrName>style.visibility</p:attrName>
                                        </p:attrNameLst>
                                      </p:cBhvr>
                                      <p:to>
                                        <p:strVal val="visible"/>
                                      </p:to>
                                    </p:set>
                                  </p:childTnLst>
                                </p:cTn>
                              </p:par>
                              <p:par>
                                <p:cTn id="34" presetID="22" presetClass="entr" presetSubtype="1" fill="hold" grpId="0" nodeType="withEffect">
                                  <p:stCondLst>
                                    <p:cond delay="0"/>
                                  </p:stCondLst>
                                  <p:childTnLst>
                                    <p:set>
                                      <p:cBhvr>
                                        <p:cTn id="35" dur="1" fill="hold">
                                          <p:stCondLst>
                                            <p:cond delay="0"/>
                                          </p:stCondLst>
                                        </p:cTn>
                                        <p:tgtEl>
                                          <p:spTgt spid="699440"/>
                                        </p:tgtEl>
                                        <p:attrNameLst>
                                          <p:attrName>style.visibility</p:attrName>
                                        </p:attrNameLst>
                                      </p:cBhvr>
                                      <p:to>
                                        <p:strVal val="visible"/>
                                      </p:to>
                                    </p:set>
                                    <p:animEffect transition="in" filter="wipe(up)">
                                      <p:cBhvr>
                                        <p:cTn id="36" dur="500"/>
                                        <p:tgtEl>
                                          <p:spTgt spid="69944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699443"/>
                                        </p:tgtEl>
                                        <p:attrNameLst>
                                          <p:attrName>style.visibility</p:attrName>
                                        </p:attrNameLst>
                                      </p:cBhvr>
                                      <p:to>
                                        <p:strVal val="visible"/>
                                      </p:to>
                                    </p:set>
                                    <p:animEffect transition="in" filter="dissolve">
                                      <p:cBhvr>
                                        <p:cTn id="41" dur="500"/>
                                        <p:tgtEl>
                                          <p:spTgt spid="699443"/>
                                        </p:tgtEl>
                                      </p:cBhvr>
                                    </p:animEffect>
                                  </p:childTnLst>
                                </p:cTn>
                              </p:par>
                            </p:childTnLst>
                          </p:cTn>
                        </p:par>
                        <p:par>
                          <p:cTn id="42" fill="hold" nodeType="afterGroup">
                            <p:stCondLst>
                              <p:cond delay="500"/>
                            </p:stCondLst>
                            <p:childTnLst>
                              <p:par>
                                <p:cTn id="43" presetID="1" presetClass="entr" presetSubtype="0" fill="hold" nodeType="afterEffect">
                                  <p:stCondLst>
                                    <p:cond delay="500"/>
                                  </p:stCondLst>
                                  <p:childTnLst>
                                    <p:set>
                                      <p:cBhvr>
                                        <p:cTn id="44" dur="1" fill="hold">
                                          <p:stCondLst>
                                            <p:cond delay="0"/>
                                          </p:stCondLst>
                                        </p:cTn>
                                        <p:tgtEl>
                                          <p:spTgt spid="699451"/>
                                        </p:tgtEl>
                                        <p:attrNameLst>
                                          <p:attrName>style.visibility</p:attrName>
                                        </p:attrNameLst>
                                      </p:cBhvr>
                                      <p:to>
                                        <p:strVal val="visible"/>
                                      </p:to>
                                    </p:set>
                                  </p:childTnLst>
                                </p:cTn>
                              </p:par>
                            </p:childTnLst>
                          </p:cTn>
                        </p:par>
                        <p:par>
                          <p:cTn id="45" fill="hold" nodeType="afterGroup">
                            <p:stCondLst>
                              <p:cond delay="1000"/>
                            </p:stCondLst>
                            <p:childTnLst>
                              <p:par>
                                <p:cTn id="46" presetID="22" presetClass="entr" presetSubtype="4" fill="hold" grpId="0" nodeType="afterEffect">
                                  <p:stCondLst>
                                    <p:cond delay="0"/>
                                  </p:stCondLst>
                                  <p:childTnLst>
                                    <p:set>
                                      <p:cBhvr>
                                        <p:cTn id="47" dur="1" fill="hold">
                                          <p:stCondLst>
                                            <p:cond delay="0"/>
                                          </p:stCondLst>
                                        </p:cTn>
                                        <p:tgtEl>
                                          <p:spTgt spid="699444"/>
                                        </p:tgtEl>
                                        <p:attrNameLst>
                                          <p:attrName>style.visibility</p:attrName>
                                        </p:attrNameLst>
                                      </p:cBhvr>
                                      <p:to>
                                        <p:strVal val="visible"/>
                                      </p:to>
                                    </p:set>
                                    <p:animEffect transition="in" filter="wipe(down)">
                                      <p:cBhvr>
                                        <p:cTn id="48" dur="500"/>
                                        <p:tgtEl>
                                          <p:spTgt spid="6994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9402" grpId="0" animBg="1"/>
      <p:bldP spid="699405" grpId="0"/>
      <p:bldP spid="699406" grpId="0"/>
      <p:bldP spid="699407" grpId="0"/>
      <p:bldP spid="699426" grpId="0"/>
      <p:bldP spid="699430" grpId="0" animBg="1"/>
      <p:bldP spid="699432" grpId="0" animBg="1"/>
      <p:bldP spid="699439" grpId="0" animBg="1"/>
      <p:bldP spid="699440" grpId="0" animBg="1"/>
      <p:bldP spid="699443" grpId="0" animBg="1"/>
      <p:bldP spid="699444" grpId="0" animBg="1"/>
    </p:bldLst>
  </p:timing>
</p:sld>
</file>

<file path=ppt/theme/theme1.xml><?xml version="1.0" encoding="utf-8"?>
<a:theme xmlns:a="http://schemas.openxmlformats.org/drawingml/2006/main" name="Boardworks template">
  <a:themeElements>
    <a:clrScheme name="Boardworks template 13">
      <a:dk1>
        <a:srgbClr val="000066"/>
      </a:dk1>
      <a:lt1>
        <a:srgbClr val="FFFFFF"/>
      </a:lt1>
      <a:dk2>
        <a:srgbClr val="5B0091"/>
      </a:dk2>
      <a:lt2>
        <a:srgbClr val="111111"/>
      </a:lt2>
      <a:accent1>
        <a:srgbClr val="D0B8E0"/>
      </a:accent1>
      <a:accent2>
        <a:srgbClr val="80D0E8"/>
      </a:accent2>
      <a:accent3>
        <a:srgbClr val="FFFFFF"/>
      </a:accent3>
      <a:accent4>
        <a:srgbClr val="000056"/>
      </a:accent4>
      <a:accent5>
        <a:srgbClr val="E4D8ED"/>
      </a:accent5>
      <a:accent6>
        <a:srgbClr val="73BCD2"/>
      </a:accent6>
      <a:hlink>
        <a:srgbClr val="C0E890"/>
      </a:hlink>
      <a:folHlink>
        <a:srgbClr val="FFFF90"/>
      </a:folHlink>
    </a:clrScheme>
    <a:fontScheme name="Boardworks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rgbClr val="010066"/>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rgbClr val="010066"/>
            </a:solidFill>
            <a:effectLst/>
            <a:latin typeface="Arial" charset="0"/>
          </a:defRPr>
        </a:defPPr>
      </a:lstStyle>
    </a:lnDef>
  </a:objectDefaults>
  <a:extraClrSchemeLst>
    <a:extraClrScheme>
      <a:clrScheme name="Boardwork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oardwork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oardwork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oardwork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oardwork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oardwork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oardwork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oardwork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oardwork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oardwork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oardwork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oardwork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oardworks template 13">
        <a:dk1>
          <a:srgbClr val="000066"/>
        </a:dk1>
        <a:lt1>
          <a:srgbClr val="FFFFFF"/>
        </a:lt1>
        <a:dk2>
          <a:srgbClr val="5B0091"/>
        </a:dk2>
        <a:lt2>
          <a:srgbClr val="111111"/>
        </a:lt2>
        <a:accent1>
          <a:srgbClr val="D0B8E0"/>
        </a:accent1>
        <a:accent2>
          <a:srgbClr val="80D0E8"/>
        </a:accent2>
        <a:accent3>
          <a:srgbClr val="FFFFFF"/>
        </a:accent3>
        <a:accent4>
          <a:srgbClr val="000056"/>
        </a:accent4>
        <a:accent5>
          <a:srgbClr val="E4D8ED"/>
        </a:accent5>
        <a:accent6>
          <a:srgbClr val="73BCD2"/>
        </a:accent6>
        <a:hlink>
          <a:srgbClr val="C0E890"/>
        </a:hlink>
        <a:folHlink>
          <a:srgbClr val="FFFF9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C:\WINDOWS\Application Data\Microsoft\Templates\Boardworks template.pot</Template>
  <TotalTime>8718</TotalTime>
  <Words>1134</Words>
  <Application>Microsoft Office PowerPoint</Application>
  <PresentationFormat>On-screen Show (4:3)</PresentationFormat>
  <Paragraphs>166</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Times New Roman</vt:lpstr>
      <vt:lpstr>Symbol</vt:lpstr>
      <vt:lpstr>Boardworks template</vt:lpstr>
      <vt:lpstr>PowerPoint Presentation</vt:lpstr>
      <vt:lpstr>Labelling line segments</vt:lpstr>
      <vt:lpstr>Lines in a plane</vt:lpstr>
      <vt:lpstr>Lines in a plane</vt:lpstr>
      <vt:lpstr>Vertically opposite angles</vt:lpstr>
      <vt:lpstr>Perpendicular lines</vt:lpstr>
      <vt:lpstr>The distance from a point to a line</vt:lpstr>
      <vt:lpstr>Angles</vt:lpstr>
      <vt:lpstr>Labelling lines, angles and shapes</vt:lpstr>
      <vt:lpstr>Types of angle</vt:lpstr>
      <vt:lpstr>Angles on a straight line and at a point</vt:lpstr>
      <vt:lpstr>Complementary and supplementary angles</vt:lpstr>
      <vt:lpstr>Angles made with parallel lines</vt:lpstr>
      <vt:lpstr>Corresponding, alternate and interior angles</vt:lpstr>
      <vt:lpstr>Angles and parallel lines</vt:lpstr>
      <vt:lpstr>Calculating angles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S1 Lines, angles and polygons</dc:title>
  <dc:creator>©Boardworks Ltd 2005</dc:creator>
  <cp:lastModifiedBy>Teacher E-Solutions</cp:lastModifiedBy>
  <cp:revision>68</cp:revision>
  <dcterms:created xsi:type="dcterms:W3CDTF">2003-07-21T09:50:03Z</dcterms:created>
  <dcterms:modified xsi:type="dcterms:W3CDTF">2019-01-18T17:01:29Z</dcterms:modified>
</cp:coreProperties>
</file>