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ctiveX/activeX1.xml" ContentType="application/vnd.ms-office.activeX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470" r:id="rId2"/>
    <p:sldId id="534" r:id="rId3"/>
    <p:sldId id="517" r:id="rId4"/>
    <p:sldId id="472" r:id="rId5"/>
    <p:sldId id="473" r:id="rId6"/>
    <p:sldId id="478" r:id="rId7"/>
    <p:sldId id="479" r:id="rId8"/>
    <p:sldId id="481" r:id="rId9"/>
    <p:sldId id="482" r:id="rId10"/>
    <p:sldId id="483" r:id="rId11"/>
    <p:sldId id="488" r:id="rId12"/>
    <p:sldId id="489" r:id="rId13"/>
    <p:sldId id="563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rgbClr val="010066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3C5"/>
    <a:srgbClr val="6CC7E4"/>
    <a:srgbClr val="CEECF6"/>
    <a:srgbClr val="FF6600"/>
    <a:srgbClr val="FF9933"/>
    <a:srgbClr val="FFCC00"/>
    <a:srgbClr val="5CC2E2"/>
    <a:srgbClr val="FFE4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76" autoAdjust="0"/>
  </p:normalViewPr>
  <p:slideViewPr>
    <p:cSldViewPr snapToObjects="1">
      <p:cViewPr>
        <p:scale>
          <a:sx n="70" d="100"/>
          <a:sy n="70" d="100"/>
        </p:scale>
        <p:origin x="-5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75" d="100"/>
        <a:sy n="75" d="100"/>
      </p:scale>
      <p:origin x="0" y="7236"/>
    </p:cViewPr>
  </p:sorterViewPr>
  <p:notesViewPr>
    <p:cSldViewPr snapToObjects="1">
      <p:cViewPr varScale="1">
        <p:scale>
          <a:sx n="84" d="100"/>
          <a:sy n="84" d="100"/>
        </p:scale>
        <p:origin x="-196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362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362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2B275EE-B880-4CFB-A5C1-739166EA32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317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94EC3F3-E7A7-41EC-970A-2E0D09ADE2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44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F9581216-0EC3-41BE-AD03-C652A894171F}" type="slidenum">
              <a:rPr lang="en-GB" sz="1200" smtClean="0">
                <a:solidFill>
                  <a:schemeClr val="tx1"/>
                </a:solidFill>
              </a:rPr>
              <a:pPr/>
              <a:t>1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75AC7FF-6615-43D3-A9BF-1816ABCBC431}" type="slidenum">
              <a:rPr lang="en-GB" sz="1200" smtClean="0">
                <a:solidFill>
                  <a:schemeClr val="tx1"/>
                </a:solidFill>
              </a:rPr>
              <a:pPr/>
              <a:t>10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/>
              <a:t>Ask pupils to complete the table for regular polygons with up to 10 sides.</a:t>
            </a: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86367BB-B5D8-4352-88D4-FE5F9D605228}" type="slidenum">
              <a:rPr lang="en-GB" sz="1200" smtClean="0">
                <a:solidFill>
                  <a:schemeClr val="tx1"/>
                </a:solidFill>
              </a:rPr>
              <a:pPr/>
              <a:t>11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28E2670-9795-4E1B-A98F-27D6C55592DC}" type="slidenum">
              <a:rPr lang="en-GB" sz="1200" smtClean="0">
                <a:solidFill>
                  <a:schemeClr val="tx1"/>
                </a:solidFill>
              </a:rPr>
              <a:pPr/>
              <a:t>12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/>
              <a:t>Discuss this algebraic proof that the sum of the exterior angles in a polygon is always 360</a:t>
            </a:r>
            <a:r>
              <a:rPr lang="en-US" smtClean="0">
                <a:latin typeface="Arial" pitchFamily="34" charset="0"/>
                <a:cs typeface="Arial" pitchFamily="34" charset="0"/>
              </a:rPr>
              <a:t>°.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28588CE-27AC-479D-9AC9-45FC0C6AA7F1}" type="slidenum">
              <a:rPr lang="en-GB" sz="1200" smtClean="0">
                <a:solidFill>
                  <a:schemeClr val="tx1"/>
                </a:solidFill>
              </a:rPr>
              <a:pPr/>
              <a:t>13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Challenge pupils to find the number of sides in a regular polygon given the size of one of its interior or exterior angles.</a:t>
            </a:r>
          </a:p>
          <a:p>
            <a:pPr eaLnBrk="1" hangingPunct="1"/>
            <a:r>
              <a:rPr lang="en-US" smtClean="0"/>
              <a:t>Establish that if we are given the size of the exterior angle we have to divide this number into 360</a:t>
            </a:r>
            <a:r>
              <a:rPr lang="en-US" smtClean="0">
                <a:cs typeface="Arial" pitchFamily="34" charset="0"/>
              </a:rPr>
              <a:t>° to find the number of sides. This is because the sum of the exterior angles in a polygon is always 360° and each exterior angle is equal.</a:t>
            </a:r>
          </a:p>
          <a:p>
            <a:pPr eaLnBrk="1" hangingPunct="1"/>
            <a:r>
              <a:rPr lang="en-US" smtClean="0"/>
              <a:t>Establish that if we are given the size of the interior angle we have to divide 360</a:t>
            </a:r>
            <a:r>
              <a:rPr lang="en-US" smtClean="0">
                <a:cs typeface="Arial" pitchFamily="34" charset="0"/>
              </a:rPr>
              <a:t>° by (180° – the size of the interior angle) to find the number of sides. This is because the interior angles in a regular polygon can be found by subtracting 360° divided by the number of sides from 180°.</a:t>
            </a:r>
          </a:p>
          <a:p>
            <a:pPr eaLnBrk="1" hangingPunct="1"/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9DC899C-023C-4849-866F-6AA2788B1767}" type="slidenum">
              <a:rPr lang="en-GB" sz="1200" smtClean="0">
                <a:solidFill>
                  <a:schemeClr val="tx1"/>
                </a:solidFill>
              </a:rPr>
              <a:pPr/>
              <a:t>2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smtClean="0"/>
              <a:t>Define these key terms. Explain that in a concave polygon some of the interior angles are reflex angles.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32095A7-95B5-4FC7-9BC2-49980553B25B}" type="slidenum">
              <a:rPr lang="en-GB" sz="1200" smtClean="0">
                <a:solidFill>
                  <a:schemeClr val="tx1"/>
                </a:solidFill>
              </a:rPr>
              <a:pPr/>
              <a:t>3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FR" smtClean="0"/>
              <a:t>Pupils should learn any of the names that they do not know already.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1CDB909B-F1DF-4F5E-B91A-82DE4228DB8A}" type="slidenum">
              <a:rPr lang="en-GB" sz="1200" smtClean="0">
                <a:solidFill>
                  <a:schemeClr val="tx1"/>
                </a:solidFill>
              </a:rPr>
              <a:pPr/>
              <a:t>4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898E8C04-C83B-4D4D-9431-D0E994D654B8}" type="slidenum">
              <a:rPr lang="en-GB" sz="1200" smtClean="0">
                <a:solidFill>
                  <a:schemeClr val="tx1"/>
                </a:solidFill>
              </a:rPr>
              <a:pPr/>
              <a:t>5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16F153BA-5B40-4EDE-A85B-E63B0BA2C6DE}" type="slidenum">
              <a:rPr lang="en-GB" sz="1200" smtClean="0">
                <a:solidFill>
                  <a:schemeClr val="tx1"/>
                </a:solidFill>
              </a:rPr>
              <a:pPr/>
              <a:t>6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B61DBEC-F6E3-4257-994A-62532F658D13}" type="slidenum">
              <a:rPr lang="en-GB" sz="1200" smtClean="0">
                <a:solidFill>
                  <a:schemeClr val="tx1"/>
                </a:solidFill>
              </a:rPr>
              <a:pPr/>
              <a:t>7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smtClean="0"/>
              <a:t>Pupils may remember the rule for finding the sum of the interior angles in a polygon from Key Stage 3 work.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A94AD80C-3298-49CB-96E7-29B548866660}" type="slidenum">
              <a:rPr lang="en-GB" sz="1200" smtClean="0">
                <a:solidFill>
                  <a:schemeClr val="tx1"/>
                </a:solidFill>
              </a:rPr>
              <a:pPr/>
              <a:t>8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FR" smtClean="0"/>
              <a:t>Explain that to find the smallest number of triangles that a polygon can be divided into, we draw straight lines from one vertex to each of the other vertices. We cannot produce a triangle by joining a vertex to either of the two verticies adjacent to it. </a:t>
            </a:r>
          </a:p>
          <a:p>
            <a:pPr eaLnBrk="1" hangingPunct="1"/>
            <a:r>
              <a:rPr lang="fr-FR" smtClean="0"/>
              <a:t>Ask pupils how many triangles a heptagon can be divided into.</a:t>
            </a:r>
          </a:p>
          <a:p>
            <a:pPr eaLnBrk="1" hangingPunct="1"/>
            <a:r>
              <a:rPr lang="fr-FR" b="1" i="1" smtClean="0"/>
              <a:t>What about a dodecagon, a shape with 12 sides?</a:t>
            </a:r>
          </a:p>
          <a:p>
            <a:pPr eaLnBrk="1" hangingPunct="1"/>
            <a:endParaRPr lang="fr-FR" b="1" i="1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5E677B3D-9C2E-41B6-BD1D-6520C5CF6085}" type="slidenum">
              <a:rPr lang="en-GB" sz="1200" smtClean="0">
                <a:solidFill>
                  <a:schemeClr val="tx1"/>
                </a:solidFill>
              </a:rPr>
              <a:pPr/>
              <a:t>9</a:t>
            </a:fld>
            <a:endParaRPr lang="en-GB" sz="1200" smtClean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FR" smtClean="0"/>
              <a:t>Pupils should learn this rule.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1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71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50813"/>
            <a:ext cx="2152650" cy="5030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13" y="150813"/>
            <a:ext cx="6307137" cy="5030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5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7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10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066800"/>
            <a:ext cx="411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11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02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6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89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86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830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39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lin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7032625" y="6627813"/>
            <a:ext cx="2133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GB" sz="1200" smtClean="0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2052" name="Picture 4" descr="swish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150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boardworks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50813" y="150813"/>
            <a:ext cx="7772400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066800"/>
            <a:ext cx="8382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10248" name="Text Box 10"/>
          <p:cNvSpPr txBox="1">
            <a:spLocks noChangeArrowheads="1"/>
          </p:cNvSpPr>
          <p:nvPr userDrawn="1"/>
        </p:nvSpPr>
        <p:spPr bwMode="auto">
          <a:xfrm>
            <a:off x="0" y="6621463"/>
            <a:ext cx="8112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sz="1200" b="1" smtClean="0">
                <a:solidFill>
                  <a:schemeClr val="bg1"/>
                </a:solidFill>
              </a:rPr>
              <a:t> </a:t>
            </a:r>
            <a:fld id="{DBD84C79-4B56-4D9C-B3EA-19549CBEB194}" type="slidenum">
              <a:rPr lang="en-GB" sz="1200" b="1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r>
              <a:rPr lang="en-GB" sz="1200" b="1" smtClean="0"/>
              <a:t> </a:t>
            </a:r>
            <a:r>
              <a:rPr lang="en-GB" sz="1200" b="1" smtClean="0">
                <a:solidFill>
                  <a:schemeClr val="bg1"/>
                </a:solidFill>
              </a:rPr>
              <a:t>of 67</a:t>
            </a:r>
            <a:endParaRPr lang="en-US" sz="1200" b="1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7.jpe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2057400"/>
            <a:ext cx="8077200" cy="2971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5" name="Picture 3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Polygons</a:t>
            </a:r>
            <a:endParaRPr lang="en-GB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47675" y="1143000"/>
            <a:ext cx="8228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 </a:t>
            </a:r>
            <a:r>
              <a:rPr lang="en-US" b="1">
                <a:solidFill>
                  <a:srgbClr val="FF6600"/>
                </a:solidFill>
              </a:rPr>
              <a:t>polygon</a:t>
            </a:r>
            <a:r>
              <a:rPr lang="en-US"/>
              <a:t> is a </a:t>
            </a:r>
            <a:r>
              <a:rPr lang="en-US" b="1">
                <a:solidFill>
                  <a:srgbClr val="FF6600"/>
                </a:solidFill>
              </a:rPr>
              <a:t>2-D</a:t>
            </a:r>
            <a:r>
              <a:rPr lang="en-US"/>
              <a:t> shape made when </a:t>
            </a:r>
            <a:r>
              <a:rPr lang="en-US" b="1">
                <a:solidFill>
                  <a:srgbClr val="FF6600"/>
                </a:solidFill>
              </a:rPr>
              <a:t>line segments</a:t>
            </a:r>
            <a:r>
              <a:rPr lang="en-US"/>
              <a:t> enclose a </a:t>
            </a:r>
            <a:r>
              <a:rPr lang="en-US" b="1">
                <a:solidFill>
                  <a:srgbClr val="FF6600"/>
                </a:solidFill>
              </a:rPr>
              <a:t>region</a:t>
            </a:r>
            <a:r>
              <a:rPr lang="en-US"/>
              <a:t>.</a:t>
            </a:r>
            <a:endParaRPr lang="en-GB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570413" y="2057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</a:t>
            </a:r>
            <a:endParaRPr lang="en-GB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922588" y="29972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B</a:t>
            </a:r>
            <a:endParaRPr lang="en-GB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946400" y="4343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C</a:t>
            </a:r>
            <a:endParaRPr lang="en-GB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722813" y="441960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D</a:t>
            </a:r>
            <a:endParaRPr lang="en-GB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408613" y="3276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E</a:t>
            </a:r>
            <a:endParaRPr lang="en-GB"/>
          </a:p>
        </p:txBody>
      </p:sp>
      <p:sp>
        <p:nvSpPr>
          <p:cNvPr id="549900" name="Text Box 12"/>
          <p:cNvSpPr txBox="1">
            <a:spLocks noChangeArrowheads="1"/>
          </p:cNvSpPr>
          <p:nvPr/>
        </p:nvSpPr>
        <p:spPr bwMode="auto">
          <a:xfrm>
            <a:off x="762000" y="3141663"/>
            <a:ext cx="1963738" cy="1552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line segments are called </a:t>
            </a:r>
            <a:r>
              <a:rPr lang="en-US" b="1">
                <a:solidFill>
                  <a:srgbClr val="FF6600"/>
                </a:solidFill>
              </a:rPr>
              <a:t>sides</a:t>
            </a:r>
            <a:r>
              <a:rPr lang="en-US"/>
              <a:t>.</a:t>
            </a:r>
            <a:endParaRPr lang="en-GB"/>
          </a:p>
        </p:txBody>
      </p:sp>
      <p:sp>
        <p:nvSpPr>
          <p:cNvPr id="549901" name="Line 13"/>
          <p:cNvSpPr>
            <a:spLocks noChangeShapeType="1"/>
          </p:cNvSpPr>
          <p:nvPr/>
        </p:nvSpPr>
        <p:spPr bwMode="auto">
          <a:xfrm flipV="1">
            <a:off x="2205038" y="3887788"/>
            <a:ext cx="1068387" cy="1778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9902" name="Text Box 14"/>
          <p:cNvSpPr txBox="1">
            <a:spLocks noChangeArrowheads="1"/>
          </p:cNvSpPr>
          <p:nvPr/>
        </p:nvSpPr>
        <p:spPr bwMode="auto">
          <a:xfrm>
            <a:off x="6170613" y="2209800"/>
            <a:ext cx="2305050" cy="191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end points are called </a:t>
            </a:r>
            <a:r>
              <a:rPr lang="en-US" b="1">
                <a:solidFill>
                  <a:srgbClr val="FF6600"/>
                </a:solidFill>
              </a:rPr>
              <a:t>vertices</a:t>
            </a:r>
            <a:r>
              <a:rPr lang="en-US"/>
              <a:t>. One of these is called a </a:t>
            </a:r>
            <a:r>
              <a:rPr lang="en-US" b="1">
                <a:solidFill>
                  <a:srgbClr val="FF6600"/>
                </a:solidFill>
              </a:rPr>
              <a:t>vertex</a:t>
            </a:r>
            <a:r>
              <a:rPr lang="en-US"/>
              <a:t>.</a:t>
            </a:r>
            <a:endParaRPr lang="en-GB"/>
          </a:p>
        </p:txBody>
      </p:sp>
      <p:sp>
        <p:nvSpPr>
          <p:cNvPr id="549903" name="Line 15"/>
          <p:cNvSpPr>
            <a:spLocks noChangeShapeType="1"/>
          </p:cNvSpPr>
          <p:nvPr/>
        </p:nvSpPr>
        <p:spPr bwMode="auto">
          <a:xfrm flipH="1" flipV="1">
            <a:off x="4776788" y="2500313"/>
            <a:ext cx="1330325" cy="53816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9904" name="Text Box 16"/>
          <p:cNvSpPr txBox="1">
            <a:spLocks noChangeArrowheads="1"/>
          </p:cNvSpPr>
          <p:nvPr/>
        </p:nvSpPr>
        <p:spPr bwMode="auto">
          <a:xfrm>
            <a:off x="447675" y="5199063"/>
            <a:ext cx="822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b="1">
                <a:solidFill>
                  <a:srgbClr val="FF6600"/>
                </a:solidFill>
              </a:rPr>
              <a:t>2-D</a:t>
            </a:r>
            <a:r>
              <a:rPr lang="en-US"/>
              <a:t> stands for </a:t>
            </a:r>
            <a:r>
              <a:rPr lang="en-US" b="1">
                <a:solidFill>
                  <a:srgbClr val="FF6600"/>
                </a:solidFill>
              </a:rPr>
              <a:t>two-dimensional</a:t>
            </a:r>
            <a:r>
              <a:rPr lang="en-US"/>
              <a:t>. </a:t>
            </a:r>
            <a:endParaRPr lang="en-GB"/>
          </a:p>
        </p:txBody>
      </p:sp>
      <p:sp>
        <p:nvSpPr>
          <p:cNvPr id="3089" name="Freeform 17"/>
          <p:cNvSpPr>
            <a:spLocks/>
          </p:cNvSpPr>
          <p:nvPr/>
        </p:nvSpPr>
        <p:spPr bwMode="auto">
          <a:xfrm>
            <a:off x="3275013" y="2514600"/>
            <a:ext cx="2133600" cy="1981200"/>
          </a:xfrm>
          <a:custGeom>
            <a:avLst/>
            <a:gdLst>
              <a:gd name="T0" fmla="*/ 2147483647 w 1547"/>
              <a:gd name="T1" fmla="*/ 2147483647 h 1392"/>
              <a:gd name="T2" fmla="*/ 2147483647 w 1547"/>
              <a:gd name="T3" fmla="*/ 2147483647 h 1392"/>
              <a:gd name="T4" fmla="*/ 2147483647 w 1547"/>
              <a:gd name="T5" fmla="*/ 2147483647 h 1392"/>
              <a:gd name="T6" fmla="*/ 2147483647 w 1547"/>
              <a:gd name="T7" fmla="*/ 0 h 1392"/>
              <a:gd name="T8" fmla="*/ 0 w 1547"/>
              <a:gd name="T9" fmla="*/ 2147483647 h 1392"/>
              <a:gd name="T10" fmla="*/ 2147483647 w 1547"/>
              <a:gd name="T11" fmla="*/ 2147483647 h 13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547" h="1392">
                <a:moveTo>
                  <a:pt x="48" y="1392"/>
                </a:moveTo>
                <a:lnTo>
                  <a:pt x="1056" y="1392"/>
                </a:lnTo>
                <a:lnTo>
                  <a:pt x="1547" y="745"/>
                </a:lnTo>
                <a:lnTo>
                  <a:pt x="1056" y="0"/>
                </a:lnTo>
                <a:lnTo>
                  <a:pt x="0" y="624"/>
                </a:lnTo>
                <a:lnTo>
                  <a:pt x="48" y="1392"/>
                </a:lnTo>
                <a:close/>
              </a:path>
            </a:pathLst>
          </a:custGeom>
          <a:gradFill rotWithShape="0">
            <a:gsLst>
              <a:gs pos="0">
                <a:srgbClr val="8AC5FF"/>
              </a:gs>
              <a:gs pos="100000">
                <a:srgbClr val="3399FF"/>
              </a:gs>
            </a:gsLst>
            <a:lin ang="2700000" scaled="1"/>
          </a:gradFill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9906" name="Text Box 18"/>
          <p:cNvSpPr txBox="1">
            <a:spLocks noChangeArrowheads="1"/>
          </p:cNvSpPr>
          <p:nvPr/>
        </p:nvSpPr>
        <p:spPr bwMode="auto">
          <a:xfrm>
            <a:off x="447675" y="5199063"/>
            <a:ext cx="8228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>
                <a:solidFill>
                  <a:srgbClr val="FF6600"/>
                </a:solidFill>
              </a:rPr>
              <a:t>                                                      </a:t>
            </a:r>
            <a:r>
              <a:rPr lang="en-US"/>
              <a:t>These two dimensions are length and width. A polygon has no height.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4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4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900" grpId="0" animBg="1" autoUpdateAnimBg="0"/>
      <p:bldP spid="549901" grpId="0" animBg="1"/>
      <p:bldP spid="549902" grpId="0" animBg="1" autoUpdateAnimBg="0"/>
      <p:bldP spid="549903" grpId="0" animBg="1"/>
      <p:bldP spid="549904" grpId="0" autoUpdateAnimBg="0"/>
      <p:bldP spid="54990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Interior angles in regular polygons</a:t>
            </a:r>
            <a:endParaRPr lang="en-GB" smtClean="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23850" y="1125538"/>
            <a:ext cx="7275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 regular polygon has equal sides and equal angles.</a:t>
            </a:r>
            <a:endParaRPr lang="en-GB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23850" y="1628775"/>
            <a:ext cx="85693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We can work out the size of the interior angles in a regular polygon as follows:</a:t>
            </a:r>
            <a:endParaRPr lang="en-GB"/>
          </a:p>
        </p:txBody>
      </p:sp>
      <p:graphicFrame>
        <p:nvGraphicFramePr>
          <p:cNvPr id="576519" name="Group 7"/>
          <p:cNvGraphicFramePr>
            <a:graphicFrameLocks noGrp="1"/>
          </p:cNvGraphicFramePr>
          <p:nvPr/>
        </p:nvGraphicFramePr>
        <p:xfrm>
          <a:off x="468313" y="2636838"/>
          <a:ext cx="7848600" cy="3117850"/>
        </p:xfrm>
        <a:graphic>
          <a:graphicData uri="http://schemas.openxmlformats.org/drawingml/2006/table">
            <a:tbl>
              <a:tblPr/>
              <a:tblGrid>
                <a:gridCol w="2808287"/>
                <a:gridCol w="2424113"/>
                <a:gridCol w="2616200"/>
              </a:tblGrid>
              <a:tr h="6400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Name of regular polygon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BA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 of the interior angles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BA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Size of each interior angle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BAE0"/>
                    </a:solidFill>
                  </a:tcPr>
                </a:tc>
              </a:tr>
              <a:tr h="619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</a:tr>
              <a:tr h="620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</a:tr>
              <a:tr h="619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</a:tr>
              <a:tr h="619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CF0"/>
                    </a:solidFill>
                  </a:tcPr>
                </a:tc>
              </a:tr>
            </a:tbl>
          </a:graphicData>
        </a:graphic>
      </p:graphicFrame>
      <p:sp>
        <p:nvSpPr>
          <p:cNvPr id="576545" name="Rectangle 33"/>
          <p:cNvSpPr>
            <a:spLocks noChangeArrowheads="1"/>
          </p:cNvSpPr>
          <p:nvPr/>
        </p:nvSpPr>
        <p:spPr bwMode="auto">
          <a:xfrm>
            <a:off x="539750" y="3500438"/>
            <a:ext cx="271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Equilateral triangle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46" name="Rectangle 34"/>
          <p:cNvSpPr>
            <a:spLocks noChangeArrowheads="1"/>
          </p:cNvSpPr>
          <p:nvPr/>
        </p:nvSpPr>
        <p:spPr bwMode="auto">
          <a:xfrm>
            <a:off x="3348038" y="3500438"/>
            <a:ext cx="81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180°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47" name="Rectangle 35"/>
          <p:cNvSpPr>
            <a:spLocks noChangeArrowheads="1"/>
          </p:cNvSpPr>
          <p:nvPr/>
        </p:nvSpPr>
        <p:spPr bwMode="auto">
          <a:xfrm>
            <a:off x="5795963" y="3500438"/>
            <a:ext cx="1582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180° ÷ 3 =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48" name="Text Box 36"/>
          <p:cNvSpPr txBox="1">
            <a:spLocks noChangeArrowheads="1"/>
          </p:cNvSpPr>
          <p:nvPr/>
        </p:nvSpPr>
        <p:spPr bwMode="auto">
          <a:xfrm>
            <a:off x="7308850" y="3500438"/>
            <a:ext cx="64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60°</a:t>
            </a:r>
          </a:p>
        </p:txBody>
      </p:sp>
      <p:sp>
        <p:nvSpPr>
          <p:cNvPr id="576549" name="Rectangle 37"/>
          <p:cNvSpPr>
            <a:spLocks noChangeArrowheads="1"/>
          </p:cNvSpPr>
          <p:nvPr/>
        </p:nvSpPr>
        <p:spPr bwMode="auto">
          <a:xfrm>
            <a:off x="539750" y="4149725"/>
            <a:ext cx="116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Square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50" name="Rectangle 38"/>
          <p:cNvSpPr>
            <a:spLocks noChangeArrowheads="1"/>
          </p:cNvSpPr>
          <p:nvPr/>
        </p:nvSpPr>
        <p:spPr bwMode="auto">
          <a:xfrm>
            <a:off x="3348038" y="4149725"/>
            <a:ext cx="2309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2 × 180° = 360°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51" name="Rectangle 39"/>
          <p:cNvSpPr>
            <a:spLocks noChangeArrowheads="1"/>
          </p:cNvSpPr>
          <p:nvPr/>
        </p:nvSpPr>
        <p:spPr bwMode="auto">
          <a:xfrm>
            <a:off x="5795963" y="4149725"/>
            <a:ext cx="1582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360° ÷ 4 =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52" name="Text Box 40"/>
          <p:cNvSpPr txBox="1">
            <a:spLocks noChangeArrowheads="1"/>
          </p:cNvSpPr>
          <p:nvPr/>
        </p:nvSpPr>
        <p:spPr bwMode="auto">
          <a:xfrm>
            <a:off x="7310438" y="4149725"/>
            <a:ext cx="646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90°</a:t>
            </a:r>
          </a:p>
        </p:txBody>
      </p:sp>
      <p:sp>
        <p:nvSpPr>
          <p:cNvPr id="576553" name="Rectangle 41"/>
          <p:cNvSpPr>
            <a:spLocks noChangeArrowheads="1"/>
          </p:cNvSpPr>
          <p:nvPr/>
        </p:nvSpPr>
        <p:spPr bwMode="auto">
          <a:xfrm>
            <a:off x="539750" y="4797425"/>
            <a:ext cx="2611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Regular pentagon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54" name="Rectangle 42"/>
          <p:cNvSpPr>
            <a:spLocks noChangeArrowheads="1"/>
          </p:cNvSpPr>
          <p:nvPr/>
        </p:nvSpPr>
        <p:spPr bwMode="auto">
          <a:xfrm>
            <a:off x="3348038" y="4797425"/>
            <a:ext cx="2309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</a:rPr>
              <a:t>3 × 180° = 540°</a:t>
            </a:r>
          </a:p>
        </p:txBody>
      </p:sp>
      <p:sp>
        <p:nvSpPr>
          <p:cNvPr id="576555" name="Rectangle 43"/>
          <p:cNvSpPr>
            <a:spLocks noChangeArrowheads="1"/>
          </p:cNvSpPr>
          <p:nvPr/>
        </p:nvSpPr>
        <p:spPr bwMode="auto">
          <a:xfrm>
            <a:off x="5795963" y="4797425"/>
            <a:ext cx="1582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</a:rPr>
              <a:t>540° ÷ 5 =</a:t>
            </a:r>
          </a:p>
        </p:txBody>
      </p:sp>
      <p:sp>
        <p:nvSpPr>
          <p:cNvPr id="576556" name="Text Box 44"/>
          <p:cNvSpPr txBox="1">
            <a:spLocks noChangeArrowheads="1"/>
          </p:cNvSpPr>
          <p:nvPr/>
        </p:nvSpPr>
        <p:spPr bwMode="auto">
          <a:xfrm>
            <a:off x="7308850" y="4797425"/>
            <a:ext cx="81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108°</a:t>
            </a:r>
          </a:p>
        </p:txBody>
      </p:sp>
      <p:sp>
        <p:nvSpPr>
          <p:cNvPr id="576557" name="Rectangle 45"/>
          <p:cNvSpPr>
            <a:spLocks noChangeArrowheads="1"/>
          </p:cNvSpPr>
          <p:nvPr/>
        </p:nvSpPr>
        <p:spPr bwMode="auto">
          <a:xfrm>
            <a:off x="539750" y="5373688"/>
            <a:ext cx="2509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tx1"/>
                </a:solidFill>
              </a:rPr>
              <a:t>Regular hexagon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76558" name="Rectangle 46"/>
          <p:cNvSpPr>
            <a:spLocks noChangeArrowheads="1"/>
          </p:cNvSpPr>
          <p:nvPr/>
        </p:nvSpPr>
        <p:spPr bwMode="auto">
          <a:xfrm>
            <a:off x="3348038" y="5373688"/>
            <a:ext cx="2309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</a:rPr>
              <a:t>4 × 180° = 720°</a:t>
            </a:r>
          </a:p>
        </p:txBody>
      </p:sp>
      <p:sp>
        <p:nvSpPr>
          <p:cNvPr id="576559" name="Rectangle 47"/>
          <p:cNvSpPr>
            <a:spLocks noChangeArrowheads="1"/>
          </p:cNvSpPr>
          <p:nvPr/>
        </p:nvSpPr>
        <p:spPr bwMode="auto">
          <a:xfrm>
            <a:off x="5795963" y="5373688"/>
            <a:ext cx="1582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</a:rPr>
              <a:t>720° ÷ 6 =</a:t>
            </a:r>
          </a:p>
        </p:txBody>
      </p:sp>
      <p:sp>
        <p:nvSpPr>
          <p:cNvPr id="576560" name="Text Box 48"/>
          <p:cNvSpPr txBox="1">
            <a:spLocks noChangeArrowheads="1"/>
          </p:cNvSpPr>
          <p:nvPr/>
        </p:nvSpPr>
        <p:spPr bwMode="auto">
          <a:xfrm>
            <a:off x="7308850" y="5373688"/>
            <a:ext cx="81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120°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45" grpId="0" autoUpdateAnimBg="0"/>
      <p:bldP spid="576546" grpId="0" autoUpdateAnimBg="0"/>
      <p:bldP spid="576547" grpId="0" autoUpdateAnimBg="0"/>
      <p:bldP spid="576548" grpId="0" autoUpdateAnimBg="0"/>
      <p:bldP spid="576549" grpId="0" autoUpdateAnimBg="0"/>
      <p:bldP spid="576550" grpId="0" autoUpdateAnimBg="0"/>
      <p:bldP spid="576551" grpId="0" autoUpdateAnimBg="0"/>
      <p:bldP spid="576552" grpId="0" autoUpdateAnimBg="0"/>
      <p:bldP spid="576553" grpId="0" autoUpdateAnimBg="0"/>
      <p:bldP spid="576554" grpId="0" autoUpdateAnimBg="0"/>
      <p:bldP spid="576555" grpId="0" autoUpdateAnimBg="0"/>
      <p:bldP spid="576556" grpId="0" autoUpdateAnimBg="0"/>
      <p:bldP spid="576557" grpId="0" autoUpdateAnimBg="0"/>
      <p:bldP spid="576558" grpId="0" autoUpdateAnimBg="0"/>
      <p:bldP spid="576559" grpId="0" autoUpdateAnimBg="0"/>
      <p:bldP spid="57656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The sum of exterior angles in a polygon</a:t>
            </a:r>
            <a:endParaRPr lang="en-GB" smtClean="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76238" y="1143000"/>
            <a:ext cx="84439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For any polygon, the sum of the interior and exterior angles at each vertex is 180°.</a:t>
            </a:r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3059113" y="2133600"/>
            <a:ext cx="2952750" cy="1668463"/>
            <a:chOff x="1927" y="1344"/>
            <a:chExt cx="1860" cy="1051"/>
          </a:xfrm>
        </p:grpSpPr>
        <p:sp>
          <p:nvSpPr>
            <p:cNvPr id="13323" name="PubPieSlice"/>
            <p:cNvSpPr>
              <a:spLocks noEditPoints="1" noChangeArrowheads="1"/>
            </p:cNvSpPr>
            <p:nvPr/>
          </p:nvSpPr>
          <p:spPr bwMode="auto">
            <a:xfrm>
              <a:off x="2018" y="1570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74 w 21600"/>
                <a:gd name="T10" fmla="*/ 3174 h 21600"/>
                <a:gd name="T11" fmla="*/ 18426 w 21600"/>
                <a:gd name="T12" fmla="*/ 18426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9130" y="17673"/>
                  </a:moveTo>
                  <a:cubicBezTo>
                    <a:pt x="20726" y="15738"/>
                    <a:pt x="21600" y="13308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7935" y="-1"/>
                    <a:pt x="5188" y="1137"/>
                    <a:pt x="3163" y="3163"/>
                  </a:cubicBezTo>
                  <a:lnTo>
                    <a:pt x="10800" y="10800"/>
                  </a:lnTo>
                  <a:lnTo>
                    <a:pt x="19130" y="17673"/>
                  </a:lnTo>
                  <a:close/>
                </a:path>
              </a:pathLst>
            </a:custGeom>
            <a:solidFill>
              <a:srgbClr val="80D0E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PubPieSlice"/>
            <p:cNvSpPr>
              <a:spLocks noEditPoints="1" noChangeArrowheads="1"/>
            </p:cNvSpPr>
            <p:nvPr/>
          </p:nvSpPr>
          <p:spPr bwMode="auto">
            <a:xfrm>
              <a:off x="2562" y="2069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74 w 21600"/>
                <a:gd name="T10" fmla="*/ 3174 h 21600"/>
                <a:gd name="T11" fmla="*/ 18426 w 21600"/>
                <a:gd name="T12" fmla="*/ 18426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21527" y="9547"/>
                  </a:moveTo>
                  <a:cubicBezTo>
                    <a:pt x="20891" y="4104"/>
                    <a:pt x="16280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1437"/>
                    <a:pt x="56" y="12072"/>
                    <a:pt x="168" y="12699"/>
                  </a:cubicBezTo>
                  <a:lnTo>
                    <a:pt x="10800" y="10800"/>
                  </a:lnTo>
                  <a:lnTo>
                    <a:pt x="21527" y="9547"/>
                  </a:lnTo>
                  <a:close/>
                </a:path>
              </a:pathLst>
            </a:custGeom>
            <a:solidFill>
              <a:srgbClr val="80D0E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PubPieSlice"/>
            <p:cNvSpPr>
              <a:spLocks noEditPoints="1" noChangeArrowheads="1"/>
            </p:cNvSpPr>
            <p:nvPr/>
          </p:nvSpPr>
          <p:spPr bwMode="auto">
            <a:xfrm>
              <a:off x="3061" y="2024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74 w 21600"/>
                <a:gd name="T10" fmla="*/ 3174 h 21600"/>
                <a:gd name="T11" fmla="*/ 18426 w 21600"/>
                <a:gd name="T12" fmla="*/ 18426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6021" y="1345"/>
                  </a:moveTo>
                  <a:cubicBezTo>
                    <a:pt x="14422" y="463"/>
                    <a:pt x="12626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4509"/>
                    <a:pt x="1904" y="17959"/>
                    <a:pt x="5042" y="19937"/>
                  </a:cubicBezTo>
                  <a:lnTo>
                    <a:pt x="10800" y="10800"/>
                  </a:lnTo>
                  <a:lnTo>
                    <a:pt x="16021" y="1345"/>
                  </a:lnTo>
                  <a:close/>
                </a:path>
              </a:pathLst>
            </a:custGeom>
            <a:solidFill>
              <a:srgbClr val="80D0E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PubPieSlice"/>
            <p:cNvSpPr>
              <a:spLocks noEditPoints="1" noChangeArrowheads="1"/>
            </p:cNvSpPr>
            <p:nvPr/>
          </p:nvSpPr>
          <p:spPr bwMode="auto">
            <a:xfrm>
              <a:off x="3334" y="1525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74 w 21600"/>
                <a:gd name="T10" fmla="*/ 3174 h 21600"/>
                <a:gd name="T11" fmla="*/ 18426 w 21600"/>
                <a:gd name="T12" fmla="*/ 18426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20" y="8190"/>
                  </a:moveTo>
                  <a:cubicBezTo>
                    <a:pt x="107" y="9043"/>
                    <a:pt x="0" y="9920"/>
                    <a:pt x="0" y="10799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5696" y="21600"/>
                    <a:pt x="19979" y="18306"/>
                    <a:pt x="21237" y="13574"/>
                  </a:cubicBezTo>
                  <a:lnTo>
                    <a:pt x="10800" y="10800"/>
                  </a:lnTo>
                  <a:lnTo>
                    <a:pt x="320" y="8190"/>
                  </a:lnTo>
                  <a:close/>
                </a:path>
              </a:pathLst>
            </a:custGeom>
            <a:solidFill>
              <a:srgbClr val="80D0E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PubPieSlice"/>
            <p:cNvSpPr>
              <a:spLocks noEditPoints="1" noChangeArrowheads="1"/>
            </p:cNvSpPr>
            <p:nvPr/>
          </p:nvSpPr>
          <p:spPr bwMode="auto">
            <a:xfrm>
              <a:off x="2765" y="1367"/>
              <a:ext cx="245" cy="24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74 w 21600"/>
                <a:gd name="T10" fmla="*/ 3174 h 21600"/>
                <a:gd name="T11" fmla="*/ 18426 w 21600"/>
                <a:gd name="T12" fmla="*/ 18426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63" y="13580"/>
                  </a:moveTo>
                  <a:cubicBezTo>
                    <a:pt x="1623" y="18309"/>
                    <a:pt x="590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ubicBezTo>
                    <a:pt x="21600" y="9872"/>
                    <a:pt x="21480" y="8948"/>
                    <a:pt x="21244" y="8050"/>
                  </a:cubicBezTo>
                  <a:lnTo>
                    <a:pt x="10800" y="10800"/>
                  </a:lnTo>
                  <a:lnTo>
                    <a:pt x="363" y="13580"/>
                  </a:lnTo>
                  <a:close/>
                </a:path>
              </a:pathLst>
            </a:custGeom>
            <a:solidFill>
              <a:srgbClr val="80D0E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2"/>
            <p:cNvSpPr>
              <a:spLocks noChangeShapeType="1"/>
            </p:cNvSpPr>
            <p:nvPr/>
          </p:nvSpPr>
          <p:spPr bwMode="auto">
            <a:xfrm flipV="1">
              <a:off x="2129" y="1344"/>
              <a:ext cx="1256" cy="3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13"/>
            <p:cNvSpPr>
              <a:spLocks noChangeShapeType="1"/>
            </p:cNvSpPr>
            <p:nvPr/>
          </p:nvSpPr>
          <p:spPr bwMode="auto">
            <a:xfrm>
              <a:off x="2882" y="1493"/>
              <a:ext cx="905" cy="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14"/>
            <p:cNvSpPr>
              <a:spLocks noChangeShapeType="1"/>
            </p:cNvSpPr>
            <p:nvPr/>
          </p:nvSpPr>
          <p:spPr bwMode="auto">
            <a:xfrm flipH="1">
              <a:off x="3033" y="1650"/>
              <a:ext cx="453" cy="7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15"/>
            <p:cNvSpPr>
              <a:spLocks noChangeShapeType="1"/>
            </p:cNvSpPr>
            <p:nvPr/>
          </p:nvSpPr>
          <p:spPr bwMode="auto">
            <a:xfrm flipH="1">
              <a:off x="2329" y="2138"/>
              <a:ext cx="854" cy="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16"/>
            <p:cNvSpPr>
              <a:spLocks noChangeShapeType="1"/>
            </p:cNvSpPr>
            <p:nvPr/>
          </p:nvSpPr>
          <p:spPr bwMode="auto">
            <a:xfrm flipH="1" flipV="1">
              <a:off x="1927" y="1493"/>
              <a:ext cx="754" cy="6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6769" name="Text Box 17"/>
          <p:cNvSpPr txBox="1">
            <a:spLocks noChangeArrowheads="1"/>
          </p:cNvSpPr>
          <p:nvPr/>
        </p:nvSpPr>
        <p:spPr bwMode="auto">
          <a:xfrm>
            <a:off x="376238" y="4095750"/>
            <a:ext cx="82280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For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vertices, the sum of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interior and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exterior angles is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× 180° or </a:t>
            </a:r>
            <a:r>
              <a:rPr lang="en-US">
                <a:solidFill>
                  <a:srgbClr val="FF6600"/>
                </a:solidFill>
              </a:rPr>
              <a:t>180</a:t>
            </a:r>
            <a:r>
              <a:rPr lang="en-US" i="1">
                <a:solidFill>
                  <a:srgbClr val="FF6600"/>
                </a:solidFill>
                <a:latin typeface="Times New Roman" pitchFamily="18" charset="0"/>
              </a:rPr>
              <a:t>n</a:t>
            </a:r>
            <a:r>
              <a:rPr lang="en-US">
                <a:solidFill>
                  <a:srgbClr val="FF6600"/>
                </a:solidFill>
              </a:rPr>
              <a:t>°</a:t>
            </a:r>
            <a:r>
              <a:rPr lang="en-US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86770" name="Text Box 18"/>
          <p:cNvSpPr txBox="1">
            <a:spLocks noChangeArrowheads="1"/>
          </p:cNvSpPr>
          <p:nvPr/>
        </p:nvSpPr>
        <p:spPr bwMode="auto">
          <a:xfrm>
            <a:off x="376238" y="4953000"/>
            <a:ext cx="6532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sum of the interior angles is (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– 2) × 180°.</a:t>
            </a:r>
          </a:p>
        </p:txBody>
      </p:sp>
      <p:sp>
        <p:nvSpPr>
          <p:cNvPr id="586771" name="Text Box 19"/>
          <p:cNvSpPr txBox="1">
            <a:spLocks noChangeArrowheads="1"/>
          </p:cNvSpPr>
          <p:nvPr/>
        </p:nvSpPr>
        <p:spPr bwMode="auto">
          <a:xfrm>
            <a:off x="376238" y="5446713"/>
            <a:ext cx="6535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We can write this algebraically as 180(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– 2)° =</a:t>
            </a:r>
          </a:p>
        </p:txBody>
      </p:sp>
      <p:sp>
        <p:nvSpPr>
          <p:cNvPr id="586772" name="Text Box 20"/>
          <p:cNvSpPr txBox="1">
            <a:spLocks noChangeArrowheads="1"/>
          </p:cNvSpPr>
          <p:nvPr/>
        </p:nvSpPr>
        <p:spPr bwMode="auto">
          <a:xfrm>
            <a:off x="6804025" y="5445125"/>
            <a:ext cx="202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>
                <a:solidFill>
                  <a:srgbClr val="FF6600"/>
                </a:solidFill>
              </a:rPr>
              <a:t>180</a:t>
            </a:r>
            <a:r>
              <a:rPr lang="en-US" i="1">
                <a:solidFill>
                  <a:srgbClr val="FF6600"/>
                </a:solidFill>
                <a:latin typeface="Times New Roman" pitchFamily="18" charset="0"/>
              </a:rPr>
              <a:t>n</a:t>
            </a:r>
            <a:r>
              <a:rPr lang="en-US">
                <a:solidFill>
                  <a:srgbClr val="FF6600"/>
                </a:solidFill>
              </a:rPr>
              <a:t>° – 360°.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69" grpId="0" autoUpdateAnimBg="0"/>
      <p:bldP spid="586770" grpId="0" autoUpdateAnimBg="0"/>
      <p:bldP spid="586771" grpId="0" autoUpdateAnimBg="0"/>
      <p:bldP spid="58677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The sum of exterior angles in a polygon</a:t>
            </a:r>
            <a:endParaRPr lang="en-GB" smtClean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50825" y="1268413"/>
            <a:ext cx="8767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If the sum of both the interior and the exterior angles is </a:t>
            </a:r>
            <a:r>
              <a:rPr lang="en-US">
                <a:solidFill>
                  <a:srgbClr val="FF6600"/>
                </a:solidFill>
              </a:rPr>
              <a:t>180</a:t>
            </a:r>
            <a:r>
              <a:rPr lang="en-US" i="1">
                <a:solidFill>
                  <a:srgbClr val="FF6600"/>
                </a:solidFill>
                <a:latin typeface="Times New Roman" pitchFamily="18" charset="0"/>
              </a:rPr>
              <a:t>n</a:t>
            </a:r>
            <a:r>
              <a:rPr lang="en-US">
                <a:solidFill>
                  <a:srgbClr val="FF6600"/>
                </a:solidFill>
              </a:rPr>
              <a:t>°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88806" name="Text Box 6"/>
          <p:cNvSpPr txBox="1">
            <a:spLocks noChangeArrowheads="1"/>
          </p:cNvSpPr>
          <p:nvPr/>
        </p:nvSpPr>
        <p:spPr bwMode="auto">
          <a:xfrm>
            <a:off x="250825" y="1830388"/>
            <a:ext cx="7021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and the sum of the interior angles is </a:t>
            </a:r>
            <a:r>
              <a:rPr lang="en-US">
                <a:solidFill>
                  <a:srgbClr val="FF6600"/>
                </a:solidFill>
              </a:rPr>
              <a:t>180</a:t>
            </a:r>
            <a:r>
              <a:rPr lang="en-US" i="1">
                <a:solidFill>
                  <a:srgbClr val="FF6600"/>
                </a:solidFill>
                <a:latin typeface="Times New Roman" pitchFamily="18" charset="0"/>
              </a:rPr>
              <a:t>n</a:t>
            </a:r>
            <a:r>
              <a:rPr lang="en-US">
                <a:solidFill>
                  <a:srgbClr val="FF6600"/>
                </a:solidFill>
              </a:rPr>
              <a:t>° – 360°</a:t>
            </a:r>
            <a:r>
              <a:rPr lang="en-US">
                <a:solidFill>
                  <a:schemeClr val="tx1"/>
                </a:solidFill>
              </a:rPr>
              <a:t>,</a:t>
            </a:r>
            <a:r>
              <a:rPr lang="en-US"/>
              <a:t> </a:t>
            </a:r>
          </a:p>
        </p:txBody>
      </p:sp>
      <p:sp>
        <p:nvSpPr>
          <p:cNvPr id="588807" name="Text Box 7"/>
          <p:cNvSpPr txBox="1">
            <a:spLocks noChangeArrowheads="1"/>
          </p:cNvSpPr>
          <p:nvPr/>
        </p:nvSpPr>
        <p:spPr bwMode="auto">
          <a:xfrm>
            <a:off x="250825" y="2389188"/>
            <a:ext cx="7867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sum of the exterior angles is the difference between these two.</a:t>
            </a:r>
          </a:p>
        </p:txBody>
      </p:sp>
      <p:sp>
        <p:nvSpPr>
          <p:cNvPr id="588808" name="Text Box 8"/>
          <p:cNvSpPr txBox="1">
            <a:spLocks noChangeArrowheads="1"/>
          </p:cNvSpPr>
          <p:nvPr/>
        </p:nvSpPr>
        <p:spPr bwMode="auto">
          <a:xfrm>
            <a:off x="250825" y="3316288"/>
            <a:ext cx="7727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sum of the exterior angles = 180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° – (180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° – 360°)</a:t>
            </a:r>
          </a:p>
        </p:txBody>
      </p:sp>
      <p:sp>
        <p:nvSpPr>
          <p:cNvPr id="588809" name="Rectangle 9"/>
          <p:cNvSpPr>
            <a:spLocks noChangeArrowheads="1"/>
          </p:cNvSpPr>
          <p:nvPr/>
        </p:nvSpPr>
        <p:spPr bwMode="auto">
          <a:xfrm>
            <a:off x="4518025" y="3876675"/>
            <a:ext cx="333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= 180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° – 180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° + 360°</a:t>
            </a:r>
          </a:p>
        </p:txBody>
      </p:sp>
      <p:sp>
        <p:nvSpPr>
          <p:cNvPr id="588810" name="Rectangle 10"/>
          <p:cNvSpPr>
            <a:spLocks noChangeArrowheads="1"/>
          </p:cNvSpPr>
          <p:nvPr/>
        </p:nvSpPr>
        <p:spPr bwMode="auto">
          <a:xfrm>
            <a:off x="4518025" y="4437063"/>
            <a:ext cx="1077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= 360°</a:t>
            </a:r>
          </a:p>
        </p:txBody>
      </p:sp>
      <p:sp>
        <p:nvSpPr>
          <p:cNvPr id="588811" name="Text Box 11"/>
          <p:cNvSpPr txBox="1">
            <a:spLocks noChangeArrowheads="1"/>
          </p:cNvSpPr>
          <p:nvPr/>
        </p:nvSpPr>
        <p:spPr bwMode="auto">
          <a:xfrm>
            <a:off x="749300" y="5157788"/>
            <a:ext cx="7643813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b="1"/>
              <a:t>The sum of the exterior angles in a polygon is 360°.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6" grpId="0" autoUpdateAnimBg="0"/>
      <p:bldP spid="588807" grpId="0" autoUpdateAnimBg="0"/>
      <p:bldP spid="588808" grpId="0" autoUpdateAnimBg="0"/>
      <p:bldP spid="588809" grpId="0" autoUpdateAnimBg="0"/>
      <p:bldP spid="588810" grpId="0" autoUpdateAnimBg="0"/>
      <p:bldP spid="588811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Find the number of sides</a:t>
            </a:r>
            <a:endParaRPr lang="en-GB" smtClean="0"/>
          </a:p>
        </p:txBody>
      </p: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7304088" y="115888"/>
            <a:ext cx="576262" cy="576262"/>
            <a:chOff x="4601" y="73"/>
            <a:chExt cx="363" cy="363"/>
          </a:xfrm>
        </p:grpSpPr>
        <p:pic>
          <p:nvPicPr>
            <p:cNvPr id="1031" name="Picture 7" descr="flash icon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9" y="108"/>
              <a:ext cx="2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Oval 8"/>
            <p:cNvSpPr>
              <a:spLocks noChangeAspect="1" noChangeArrowheads="1"/>
            </p:cNvSpPr>
            <p:nvPr/>
          </p:nvSpPr>
          <p:spPr bwMode="auto">
            <a:xfrm>
              <a:off x="4601" y="73"/>
              <a:ext cx="363" cy="363"/>
            </a:xfrm>
            <a:prstGeom prst="ellipse">
              <a:avLst/>
            </a:prstGeom>
            <a:noFill/>
            <a:ln w="1270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1033" name="Oval 9"/>
            <p:cNvSpPr>
              <a:spLocks noChangeAspect="1" noChangeArrowheads="1"/>
            </p:cNvSpPr>
            <p:nvPr/>
          </p:nvSpPr>
          <p:spPr bwMode="auto">
            <a:xfrm>
              <a:off x="4629" y="106"/>
              <a:ext cx="295" cy="295"/>
            </a:xfrm>
            <a:prstGeom prst="ellipse">
              <a:avLst/>
            </a:prstGeom>
            <a:noFill/>
            <a:ln w="25400">
              <a:solidFill>
                <a:srgbClr val="01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</p:grpSp>
    </p:spTree>
    <p:controls>
      <mc:AlternateContent xmlns:mc="http://schemas.openxmlformats.org/markup-compatibility/2006">
        <mc:Choice xmlns:v="urn:schemas-microsoft-com:vml" Requires="v">
          <p:control spid="1026" name="ShockwaveFlash1" r:id="rId2" imgW="9142857" imgH="5187474"/>
        </mc:Choice>
        <mc:Fallback>
          <p:control name="ShockwaveFlash1" r:id="rId2" imgW="9142857" imgH="5187474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906463"/>
                  <a:ext cx="9142413" cy="51879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857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Polygons</a:t>
            </a:r>
            <a:endParaRPr lang="en-GB" smtClean="0"/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571500" y="1066800"/>
            <a:ext cx="8001000" cy="1371600"/>
            <a:chOff x="336" y="672"/>
            <a:chExt cx="5040" cy="864"/>
          </a:xfrm>
        </p:grpSpPr>
        <p:sp>
          <p:nvSpPr>
            <p:cNvPr id="4111" name="Rectangle 6"/>
            <p:cNvSpPr>
              <a:spLocks noChangeArrowheads="1"/>
            </p:cNvSpPr>
            <p:nvPr/>
          </p:nvSpPr>
          <p:spPr bwMode="auto">
            <a:xfrm>
              <a:off x="336" y="672"/>
              <a:ext cx="5040" cy="86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Text Box 7"/>
            <p:cNvSpPr txBox="1">
              <a:spLocks noChangeArrowheads="1"/>
            </p:cNvSpPr>
            <p:nvPr/>
          </p:nvSpPr>
          <p:spPr bwMode="auto">
            <a:xfrm>
              <a:off x="530" y="842"/>
              <a:ext cx="2742" cy="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/>
                <a:t>A </a:t>
              </a:r>
              <a:r>
                <a:rPr lang="en-US" b="1">
                  <a:solidFill>
                    <a:srgbClr val="FF6600"/>
                  </a:solidFill>
                </a:rPr>
                <a:t>regular polygon </a:t>
              </a:r>
              <a:r>
                <a:rPr lang="en-US">
                  <a:solidFill>
                    <a:schemeClr val="tx1"/>
                  </a:solidFill>
                </a:rPr>
                <a:t>has equal sides and equal angles.</a:t>
              </a: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113" name="AutoShape 8"/>
            <p:cNvSpPr>
              <a:spLocks noChangeArrowheads="1"/>
            </p:cNvSpPr>
            <p:nvPr/>
          </p:nvSpPr>
          <p:spPr bwMode="auto">
            <a:xfrm>
              <a:off x="4066" y="739"/>
              <a:ext cx="811" cy="701"/>
            </a:xfrm>
            <a:prstGeom prst="hexagon">
              <a:avLst>
                <a:gd name="adj" fmla="val 28923"/>
                <a:gd name="vf" fmla="val 115470"/>
              </a:avLst>
            </a:prstGeom>
            <a:gradFill rotWithShape="0">
              <a:gsLst>
                <a:gs pos="0">
                  <a:srgbClr val="B3ECB3"/>
                </a:gs>
                <a:gs pos="100000">
                  <a:srgbClr val="81DF81"/>
                </a:gs>
              </a:gsLst>
              <a:lin ang="27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80969" name="Group 9"/>
          <p:cNvGrpSpPr>
            <a:grpSpLocks/>
          </p:cNvGrpSpPr>
          <p:nvPr/>
        </p:nvGrpSpPr>
        <p:grpSpPr bwMode="auto">
          <a:xfrm>
            <a:off x="571500" y="4648200"/>
            <a:ext cx="8001000" cy="1295400"/>
            <a:chOff x="360" y="1704"/>
            <a:chExt cx="5040" cy="816"/>
          </a:xfrm>
        </p:grpSpPr>
        <p:sp>
          <p:nvSpPr>
            <p:cNvPr id="4108" name="Rectangle 10"/>
            <p:cNvSpPr>
              <a:spLocks noChangeArrowheads="1"/>
            </p:cNvSpPr>
            <p:nvPr/>
          </p:nvSpPr>
          <p:spPr bwMode="auto">
            <a:xfrm>
              <a:off x="360" y="1704"/>
              <a:ext cx="5040" cy="81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Text Box 11"/>
            <p:cNvSpPr txBox="1">
              <a:spLocks noChangeArrowheads="1"/>
            </p:cNvSpPr>
            <p:nvPr/>
          </p:nvSpPr>
          <p:spPr bwMode="auto">
            <a:xfrm>
              <a:off x="530" y="1858"/>
              <a:ext cx="3121" cy="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/>
                <a:t>In a </a:t>
              </a:r>
              <a:r>
                <a:rPr lang="en-US" b="1">
                  <a:solidFill>
                    <a:srgbClr val="FF6600"/>
                  </a:solidFill>
                </a:rPr>
                <a:t>concave polygon </a:t>
              </a:r>
              <a:r>
                <a:rPr lang="en-US">
                  <a:solidFill>
                    <a:schemeClr val="tx1"/>
                  </a:solidFill>
                </a:rPr>
                <a:t>some of the interior angles are more than 180°.</a:t>
              </a:r>
            </a:p>
          </p:txBody>
        </p:sp>
        <p:sp>
          <p:nvSpPr>
            <p:cNvPr id="4110" name="Freeform 12"/>
            <p:cNvSpPr>
              <a:spLocks/>
            </p:cNvSpPr>
            <p:nvPr/>
          </p:nvSpPr>
          <p:spPr bwMode="auto">
            <a:xfrm>
              <a:off x="3969" y="1752"/>
              <a:ext cx="1224" cy="731"/>
            </a:xfrm>
            <a:custGeom>
              <a:avLst/>
              <a:gdLst>
                <a:gd name="T0" fmla="*/ 259 w 1089"/>
                <a:gd name="T1" fmla="*/ 0 h 726"/>
                <a:gd name="T2" fmla="*/ 0 w 1089"/>
                <a:gd name="T3" fmla="*/ 462 h 726"/>
                <a:gd name="T4" fmla="*/ 709 w 1089"/>
                <a:gd name="T5" fmla="*/ 417 h 726"/>
                <a:gd name="T6" fmla="*/ 967 w 1089"/>
                <a:gd name="T7" fmla="*/ 741 h 726"/>
                <a:gd name="T8" fmla="*/ 1547 w 1089"/>
                <a:gd name="T9" fmla="*/ 233 h 726"/>
                <a:gd name="T10" fmla="*/ 259 w 1089"/>
                <a:gd name="T11" fmla="*/ 0 h 7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89" h="726">
                  <a:moveTo>
                    <a:pt x="182" y="0"/>
                  </a:moveTo>
                  <a:lnTo>
                    <a:pt x="0" y="453"/>
                  </a:lnTo>
                  <a:lnTo>
                    <a:pt x="499" y="408"/>
                  </a:lnTo>
                  <a:lnTo>
                    <a:pt x="681" y="726"/>
                  </a:lnTo>
                  <a:lnTo>
                    <a:pt x="1089" y="227"/>
                  </a:lnTo>
                  <a:lnTo>
                    <a:pt x="182" y="0"/>
                  </a:lnTo>
                  <a:close/>
                </a:path>
              </a:pathLst>
            </a:custGeom>
            <a:gradFill rotWithShape="0">
              <a:gsLst>
                <a:gs pos="0">
                  <a:srgbClr val="A2D0FF"/>
                </a:gs>
                <a:gs pos="100000">
                  <a:srgbClr val="53A9FF"/>
                </a:gs>
              </a:gsLst>
              <a:lin ang="2700000" scaled="1"/>
            </a:gra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0973" name="Group 13"/>
          <p:cNvGrpSpPr>
            <a:grpSpLocks/>
          </p:cNvGrpSpPr>
          <p:nvPr/>
        </p:nvGrpSpPr>
        <p:grpSpPr bwMode="auto">
          <a:xfrm>
            <a:off x="571500" y="2705100"/>
            <a:ext cx="8001000" cy="1676400"/>
            <a:chOff x="360" y="1704"/>
            <a:chExt cx="5040" cy="1056"/>
          </a:xfrm>
        </p:grpSpPr>
        <p:sp>
          <p:nvSpPr>
            <p:cNvPr id="4105" name="Rectangle 14"/>
            <p:cNvSpPr>
              <a:spLocks noChangeArrowheads="1"/>
            </p:cNvSpPr>
            <p:nvPr/>
          </p:nvSpPr>
          <p:spPr bwMode="auto">
            <a:xfrm>
              <a:off x="360" y="1704"/>
              <a:ext cx="5040" cy="105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Text Box 15"/>
            <p:cNvSpPr txBox="1">
              <a:spLocks noChangeArrowheads="1"/>
            </p:cNvSpPr>
            <p:nvPr/>
          </p:nvSpPr>
          <p:spPr bwMode="auto">
            <a:xfrm>
              <a:off x="530" y="1842"/>
              <a:ext cx="3142" cy="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/>
                <a:t>In a </a:t>
              </a:r>
              <a:r>
                <a:rPr lang="en-US" b="1">
                  <a:solidFill>
                    <a:srgbClr val="FF6600"/>
                  </a:solidFill>
                </a:rPr>
                <a:t>convex polygon </a:t>
              </a:r>
              <a:r>
                <a:rPr lang="en-US">
                  <a:solidFill>
                    <a:schemeClr val="tx1"/>
                  </a:solidFill>
                </a:rPr>
                <a:t>all of the interior angles are less than 180°.</a:t>
              </a:r>
            </a:p>
          </p:txBody>
        </p:sp>
        <p:sp>
          <p:nvSpPr>
            <p:cNvPr id="4107" name="Freeform 16"/>
            <p:cNvSpPr>
              <a:spLocks/>
            </p:cNvSpPr>
            <p:nvPr/>
          </p:nvSpPr>
          <p:spPr bwMode="auto">
            <a:xfrm>
              <a:off x="3923" y="1811"/>
              <a:ext cx="1180" cy="822"/>
            </a:xfrm>
            <a:custGeom>
              <a:avLst/>
              <a:gdLst>
                <a:gd name="T0" fmla="*/ 154 w 1134"/>
                <a:gd name="T1" fmla="*/ 0 h 952"/>
                <a:gd name="T2" fmla="*/ 0 w 1134"/>
                <a:gd name="T3" fmla="*/ 146 h 952"/>
                <a:gd name="T4" fmla="*/ 103 w 1134"/>
                <a:gd name="T5" fmla="*/ 467 h 952"/>
                <a:gd name="T6" fmla="*/ 1278 w 1134"/>
                <a:gd name="T7" fmla="*/ 613 h 952"/>
                <a:gd name="T8" fmla="*/ 818 w 1134"/>
                <a:gd name="T9" fmla="*/ 87 h 952"/>
                <a:gd name="T10" fmla="*/ 154 w 1134"/>
                <a:gd name="T11" fmla="*/ 0 h 9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34" h="952">
                  <a:moveTo>
                    <a:pt x="136" y="0"/>
                  </a:moveTo>
                  <a:lnTo>
                    <a:pt x="0" y="227"/>
                  </a:lnTo>
                  <a:lnTo>
                    <a:pt x="91" y="726"/>
                  </a:lnTo>
                  <a:lnTo>
                    <a:pt x="1134" y="952"/>
                  </a:lnTo>
                  <a:lnTo>
                    <a:pt x="726" y="136"/>
                  </a:lnTo>
                  <a:lnTo>
                    <a:pt x="136" y="0"/>
                  </a:lnTo>
                  <a:close/>
                </a:path>
              </a:pathLst>
            </a:custGeom>
            <a:gradFill rotWithShape="0">
              <a:gsLst>
                <a:gs pos="0">
                  <a:srgbClr val="FFDB49"/>
                </a:gs>
                <a:gs pos="100000">
                  <a:srgbClr val="FFCC00"/>
                </a:gs>
              </a:gsLst>
              <a:lin ang="2700000" scaled="1"/>
            </a:gra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0977" name="Text Box 17"/>
          <p:cNvSpPr txBox="1">
            <a:spLocks noChangeArrowheads="1"/>
          </p:cNvSpPr>
          <p:nvPr/>
        </p:nvSpPr>
        <p:spPr bwMode="auto">
          <a:xfrm>
            <a:off x="841375" y="3695700"/>
            <a:ext cx="4987925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All regular polygons are convex.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097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4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5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6"/>
          <p:cNvSpPr>
            <a:spLocks noChangeArrowheads="1"/>
          </p:cNvSpPr>
          <p:nvPr/>
        </p:nvSpPr>
        <p:spPr bwMode="auto">
          <a:xfrm>
            <a:off x="152400" y="990600"/>
            <a:ext cx="8809038" cy="5075238"/>
          </a:xfrm>
          <a:prstGeom prst="rect">
            <a:avLst/>
          </a:prstGeom>
          <a:solidFill>
            <a:srgbClr val="D0B8E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646146" name="Group 2"/>
          <p:cNvGraphicFramePr>
            <a:graphicFrameLocks noGrp="1"/>
          </p:cNvGraphicFramePr>
          <p:nvPr/>
        </p:nvGraphicFramePr>
        <p:xfrm>
          <a:off x="1619250" y="1784350"/>
          <a:ext cx="6096000" cy="41148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sides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E8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Name of polygon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E890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F5CF"/>
                    </a:solidFill>
                  </a:tcPr>
                </a:tc>
              </a:tr>
            </a:tbl>
          </a:graphicData>
        </a:graphic>
      </p:graphicFrame>
      <p:sp>
        <p:nvSpPr>
          <p:cNvPr id="5157" name="Rectangle 3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Naming polygons</a:t>
            </a:r>
            <a:endParaRPr lang="en-GB" smtClean="0"/>
          </a:p>
        </p:txBody>
      </p:sp>
      <p:sp>
        <p:nvSpPr>
          <p:cNvPr id="5158" name="Text Box 37"/>
          <p:cNvSpPr txBox="1">
            <a:spLocks noChangeArrowheads="1"/>
          </p:cNvSpPr>
          <p:nvPr/>
        </p:nvSpPr>
        <p:spPr bwMode="auto">
          <a:xfrm>
            <a:off x="304800" y="1143000"/>
            <a:ext cx="7921625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/>
              <a:t>Polygons are named according to their number of sides.</a:t>
            </a:r>
            <a:endParaRPr lang="en-GB"/>
          </a:p>
        </p:txBody>
      </p:sp>
      <p:sp>
        <p:nvSpPr>
          <p:cNvPr id="646182" name="Text Box 38"/>
          <p:cNvSpPr txBox="1">
            <a:spLocks noChangeArrowheads="1"/>
          </p:cNvSpPr>
          <p:nvPr/>
        </p:nvSpPr>
        <p:spPr bwMode="auto">
          <a:xfrm>
            <a:off x="5470525" y="2217738"/>
            <a:ext cx="1287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Triangle</a:t>
            </a:r>
            <a:endParaRPr lang="en-GB"/>
          </a:p>
        </p:txBody>
      </p:sp>
      <p:sp>
        <p:nvSpPr>
          <p:cNvPr id="646183" name="Text Box 39"/>
          <p:cNvSpPr txBox="1">
            <a:spLocks noChangeArrowheads="1"/>
          </p:cNvSpPr>
          <p:nvPr/>
        </p:nvSpPr>
        <p:spPr bwMode="auto">
          <a:xfrm>
            <a:off x="5148263" y="2676525"/>
            <a:ext cx="1931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Quadrilateral</a:t>
            </a:r>
            <a:endParaRPr lang="en-GB"/>
          </a:p>
        </p:txBody>
      </p:sp>
      <p:sp>
        <p:nvSpPr>
          <p:cNvPr id="646184" name="Text Box 40"/>
          <p:cNvSpPr txBox="1">
            <a:spLocks noChangeArrowheads="1"/>
          </p:cNvSpPr>
          <p:nvPr/>
        </p:nvSpPr>
        <p:spPr bwMode="auto">
          <a:xfrm>
            <a:off x="5368925" y="3135313"/>
            <a:ext cx="1490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Pentagon</a:t>
            </a:r>
            <a:endParaRPr lang="en-GB"/>
          </a:p>
        </p:txBody>
      </p:sp>
      <p:sp>
        <p:nvSpPr>
          <p:cNvPr id="646185" name="Text Box 41"/>
          <p:cNvSpPr txBox="1">
            <a:spLocks noChangeArrowheads="1"/>
          </p:cNvSpPr>
          <p:nvPr/>
        </p:nvSpPr>
        <p:spPr bwMode="auto">
          <a:xfrm>
            <a:off x="5411788" y="3594100"/>
            <a:ext cx="1406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Hexagon</a:t>
            </a:r>
            <a:endParaRPr lang="en-GB"/>
          </a:p>
        </p:txBody>
      </p:sp>
      <p:sp>
        <p:nvSpPr>
          <p:cNvPr id="646186" name="Text Box 42"/>
          <p:cNvSpPr txBox="1">
            <a:spLocks noChangeArrowheads="1"/>
          </p:cNvSpPr>
          <p:nvPr/>
        </p:nvSpPr>
        <p:spPr bwMode="auto">
          <a:xfrm>
            <a:off x="5360988" y="4054475"/>
            <a:ext cx="1508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Heptagon</a:t>
            </a:r>
            <a:endParaRPr lang="en-GB"/>
          </a:p>
        </p:txBody>
      </p:sp>
      <p:sp>
        <p:nvSpPr>
          <p:cNvPr id="646187" name="Text Box 43"/>
          <p:cNvSpPr txBox="1">
            <a:spLocks noChangeArrowheads="1"/>
          </p:cNvSpPr>
          <p:nvPr/>
        </p:nvSpPr>
        <p:spPr bwMode="auto">
          <a:xfrm>
            <a:off x="5445125" y="4513263"/>
            <a:ext cx="1336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Octagon</a:t>
            </a:r>
            <a:endParaRPr lang="en-GB"/>
          </a:p>
        </p:txBody>
      </p:sp>
      <p:sp>
        <p:nvSpPr>
          <p:cNvPr id="646188" name="Text Box 44"/>
          <p:cNvSpPr txBox="1">
            <a:spLocks noChangeArrowheads="1"/>
          </p:cNvSpPr>
          <p:nvPr/>
        </p:nvSpPr>
        <p:spPr bwMode="auto">
          <a:xfrm>
            <a:off x="5402263" y="4972050"/>
            <a:ext cx="1423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Nonagon</a:t>
            </a:r>
            <a:endParaRPr lang="en-GB"/>
          </a:p>
        </p:txBody>
      </p:sp>
      <p:sp>
        <p:nvSpPr>
          <p:cNvPr id="646189" name="Text Box 45"/>
          <p:cNvSpPr txBox="1">
            <a:spLocks noChangeArrowheads="1"/>
          </p:cNvSpPr>
          <p:nvPr/>
        </p:nvSpPr>
        <p:spPr bwMode="auto">
          <a:xfrm>
            <a:off x="5411788" y="5432425"/>
            <a:ext cx="1406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Decagon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82" grpId="0" autoUpdateAnimBg="0"/>
      <p:bldP spid="646183" grpId="0" autoUpdateAnimBg="0"/>
      <p:bldP spid="646184" grpId="0" autoUpdateAnimBg="0"/>
      <p:bldP spid="646185" grpId="0" autoUpdateAnimBg="0"/>
      <p:bldP spid="646186" grpId="0" autoUpdateAnimBg="0"/>
      <p:bldP spid="646187" grpId="0" autoUpdateAnimBg="0"/>
      <p:bldP spid="646188" grpId="0" autoUpdateAnimBg="0"/>
      <p:bldP spid="64618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Interior angles in polygons</a:t>
            </a:r>
            <a:endParaRPr lang="en-GB" smtClean="0"/>
          </a:p>
        </p:txBody>
      </p:sp>
      <p:grpSp>
        <p:nvGrpSpPr>
          <p:cNvPr id="553989" name="Group 5"/>
          <p:cNvGrpSpPr>
            <a:grpSpLocks/>
          </p:cNvGrpSpPr>
          <p:nvPr/>
        </p:nvGrpSpPr>
        <p:grpSpPr bwMode="auto">
          <a:xfrm>
            <a:off x="2916238" y="2205038"/>
            <a:ext cx="3195637" cy="2555875"/>
            <a:chOff x="1837" y="1389"/>
            <a:chExt cx="2013" cy="1610"/>
          </a:xfrm>
        </p:grpSpPr>
        <p:sp>
          <p:nvSpPr>
            <p:cNvPr id="6152" name="PubPieSlice"/>
            <p:cNvSpPr>
              <a:spLocks noEditPoints="1" noChangeArrowheads="1"/>
            </p:cNvSpPr>
            <p:nvPr/>
          </p:nvSpPr>
          <p:spPr bwMode="auto">
            <a:xfrm>
              <a:off x="3173" y="1389"/>
              <a:ext cx="335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59 w 21600"/>
                <a:gd name="T10" fmla="*/ 3159 h 21600"/>
                <a:gd name="T11" fmla="*/ 18441 w 21600"/>
                <a:gd name="T12" fmla="*/ 18441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2214" y="17351"/>
                  </a:moveTo>
                  <a:cubicBezTo>
                    <a:pt x="4257" y="20029"/>
                    <a:pt x="7432" y="21600"/>
                    <a:pt x="10800" y="21600"/>
                  </a:cubicBezTo>
                  <a:cubicBezTo>
                    <a:pt x="12093" y="21599"/>
                    <a:pt x="13377" y="21367"/>
                    <a:pt x="14589" y="20913"/>
                  </a:cubicBezTo>
                  <a:lnTo>
                    <a:pt x="10800" y="10800"/>
                  </a:lnTo>
                  <a:lnTo>
                    <a:pt x="2214" y="17351"/>
                  </a:lnTo>
                  <a:close/>
                </a:path>
              </a:pathLst>
            </a:custGeom>
            <a:solidFill>
              <a:srgbClr val="80D0E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PubPieSlice"/>
            <p:cNvSpPr>
              <a:spLocks noEditPoints="1" noChangeArrowheads="1"/>
            </p:cNvSpPr>
            <p:nvPr/>
          </p:nvSpPr>
          <p:spPr bwMode="auto">
            <a:xfrm rot="10800000">
              <a:off x="3515" y="2410"/>
              <a:ext cx="335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59 w 21600"/>
                <a:gd name="T10" fmla="*/ 3159 h 21600"/>
                <a:gd name="T11" fmla="*/ 18441 w 21600"/>
                <a:gd name="T12" fmla="*/ 18441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4338" y="21003"/>
                  </a:moveTo>
                  <a:cubicBezTo>
                    <a:pt x="18685" y="19496"/>
                    <a:pt x="21600" y="15400"/>
                    <a:pt x="21600" y="10800"/>
                  </a:cubicBezTo>
                  <a:cubicBezTo>
                    <a:pt x="21600" y="10657"/>
                    <a:pt x="21597" y="10515"/>
                    <a:pt x="21591" y="10373"/>
                  </a:cubicBezTo>
                  <a:lnTo>
                    <a:pt x="10800" y="10800"/>
                  </a:lnTo>
                  <a:lnTo>
                    <a:pt x="14338" y="21003"/>
                  </a:lnTo>
                  <a:close/>
                </a:path>
              </a:pathLst>
            </a:custGeom>
            <a:solidFill>
              <a:srgbClr val="D0B8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PubPieSlice"/>
            <p:cNvSpPr>
              <a:spLocks noEditPoints="1" noChangeArrowheads="1"/>
            </p:cNvSpPr>
            <p:nvPr/>
          </p:nvSpPr>
          <p:spPr bwMode="auto">
            <a:xfrm rot="10800000">
              <a:off x="1837" y="2410"/>
              <a:ext cx="335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59 w 21600"/>
                <a:gd name="T10" fmla="*/ 3159 h 21600"/>
                <a:gd name="T11" fmla="*/ 18441 w 21600"/>
                <a:gd name="T12" fmla="*/ 18441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8" y="10161"/>
                  </a:moveTo>
                  <a:cubicBezTo>
                    <a:pt x="6" y="10373"/>
                    <a:pt x="0" y="10586"/>
                    <a:pt x="0" y="10799"/>
                  </a:cubicBezTo>
                  <a:cubicBezTo>
                    <a:pt x="-1" y="13151"/>
                    <a:pt x="767" y="15438"/>
                    <a:pt x="2185" y="17314"/>
                  </a:cubicBezTo>
                  <a:lnTo>
                    <a:pt x="10800" y="10800"/>
                  </a:lnTo>
                  <a:lnTo>
                    <a:pt x="18" y="10161"/>
                  </a:lnTo>
                  <a:close/>
                </a:path>
              </a:pathLst>
            </a:custGeom>
            <a:solidFill>
              <a:srgbClr val="C0E89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PubTriangle"/>
            <p:cNvSpPr>
              <a:spLocks noEditPoints="1" noChangeArrowheads="1"/>
            </p:cNvSpPr>
            <p:nvPr/>
          </p:nvSpPr>
          <p:spPr bwMode="auto">
            <a:xfrm rot="1575234">
              <a:off x="2245" y="1470"/>
              <a:ext cx="1529" cy="1529"/>
            </a:xfrm>
            <a:custGeom>
              <a:avLst/>
              <a:gdLst>
                <a:gd name="T0" fmla="*/ 4 w 21600"/>
                <a:gd name="T1" fmla="*/ 0 h 21600"/>
                <a:gd name="T2" fmla="*/ 2 w 21600"/>
                <a:gd name="T3" fmla="*/ 4 h 21600"/>
                <a:gd name="T4" fmla="*/ 0 w 21600"/>
                <a:gd name="T5" fmla="*/ 8 h 21600"/>
                <a:gd name="T6" fmla="*/ 4 w 21600"/>
                <a:gd name="T7" fmla="*/ 6 h 21600"/>
                <a:gd name="T8" fmla="*/ 8 w 21600"/>
                <a:gd name="T9" fmla="*/ 4 h 21600"/>
                <a:gd name="T10" fmla="*/ 6 w 21600"/>
                <a:gd name="T11" fmla="*/ 2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8066 w 21600"/>
                <a:gd name="T19" fmla="*/ 5467 h 21600"/>
                <a:gd name="T20" fmla="*/ 16204 w 21600"/>
                <a:gd name="T21" fmla="*/ 13604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0800" y="0"/>
                  </a:moveTo>
                  <a:lnTo>
                    <a:pt x="0" y="21600"/>
                  </a:lnTo>
                  <a:lnTo>
                    <a:pt x="21600" y="10933"/>
                  </a:lnTo>
                  <a:lnTo>
                    <a:pt x="10800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8EBB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Text Box 10"/>
            <p:cNvSpPr txBox="1">
              <a:spLocks noChangeArrowheads="1"/>
            </p:cNvSpPr>
            <p:nvPr/>
          </p:nvSpPr>
          <p:spPr bwMode="auto">
            <a:xfrm>
              <a:off x="2278" y="2286"/>
              <a:ext cx="2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i="1">
                  <a:latin typeface="Times New Roman" pitchFamily="18" charset="0"/>
                </a:rPr>
                <a:t>c</a:t>
              </a:r>
              <a:endParaRPr lang="en-GB" i="1">
                <a:latin typeface="Times New Roman" pitchFamily="18" charset="0"/>
              </a:endParaRPr>
            </a:p>
          </p:txBody>
        </p:sp>
        <p:sp>
          <p:nvSpPr>
            <p:cNvPr id="6157" name="Text Box 11"/>
            <p:cNvSpPr txBox="1">
              <a:spLocks noChangeArrowheads="1"/>
            </p:cNvSpPr>
            <p:nvPr/>
          </p:nvSpPr>
          <p:spPr bwMode="auto">
            <a:xfrm>
              <a:off x="3288" y="2286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i="1">
                  <a:latin typeface="Times New Roman" pitchFamily="18" charset="0"/>
                </a:rPr>
                <a:t>a</a:t>
              </a:r>
              <a:endParaRPr lang="en-GB" i="1">
                <a:latin typeface="Times New Roman" pitchFamily="18" charset="0"/>
              </a:endParaRPr>
            </a:p>
          </p:txBody>
        </p:sp>
        <p:sp>
          <p:nvSpPr>
            <p:cNvPr id="6158" name="Text Box 12"/>
            <p:cNvSpPr txBox="1">
              <a:spLocks noChangeArrowheads="1"/>
            </p:cNvSpPr>
            <p:nvPr/>
          </p:nvSpPr>
          <p:spPr bwMode="auto">
            <a:xfrm>
              <a:off x="3152" y="168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i="1">
                  <a:latin typeface="Times New Roman" pitchFamily="18" charset="0"/>
                </a:rPr>
                <a:t>b</a:t>
              </a:r>
              <a:endParaRPr lang="en-GB" i="1">
                <a:latin typeface="Times New Roman" pitchFamily="18" charset="0"/>
              </a:endParaRPr>
            </a:p>
          </p:txBody>
        </p:sp>
      </p:grp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512763" y="1458913"/>
            <a:ext cx="7659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angles inside a polygon are called </a:t>
            </a:r>
            <a:r>
              <a:rPr lang="en-US" b="1">
                <a:solidFill>
                  <a:srgbClr val="FF6600"/>
                </a:solidFill>
              </a:rPr>
              <a:t>interior angles</a:t>
            </a:r>
            <a:r>
              <a:rPr lang="en-US"/>
              <a:t>.</a:t>
            </a:r>
            <a:endParaRPr lang="en-GB"/>
          </a:p>
        </p:txBody>
      </p:sp>
      <p:sp>
        <p:nvSpPr>
          <p:cNvPr id="553998" name="Text Box 14"/>
          <p:cNvSpPr txBox="1">
            <a:spLocks noChangeArrowheads="1"/>
          </p:cNvSpPr>
          <p:nvPr/>
        </p:nvSpPr>
        <p:spPr bwMode="auto">
          <a:xfrm>
            <a:off x="966788" y="4916488"/>
            <a:ext cx="7210425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sum of the </a:t>
            </a:r>
            <a:r>
              <a:rPr lang="en-US" b="1">
                <a:solidFill>
                  <a:srgbClr val="FF6600"/>
                </a:solidFill>
              </a:rPr>
              <a:t>interior angles</a:t>
            </a:r>
            <a:r>
              <a:rPr lang="en-US"/>
              <a:t> of a triangle is 180°.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8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Exterior angles in polygons</a:t>
            </a:r>
            <a:endParaRPr lang="en-GB" smtClean="0"/>
          </a:p>
        </p:txBody>
      </p:sp>
      <p:sp>
        <p:nvSpPr>
          <p:cNvPr id="556037" name="PubPieSlice"/>
          <p:cNvSpPr>
            <a:spLocks noEditPoints="1" noChangeArrowheads="1"/>
          </p:cNvSpPr>
          <p:nvPr/>
        </p:nvSpPr>
        <p:spPr bwMode="auto">
          <a:xfrm>
            <a:off x="4687888" y="2736850"/>
            <a:ext cx="531812" cy="531813"/>
          </a:xfrm>
          <a:custGeom>
            <a:avLst/>
            <a:gdLst>
              <a:gd name="T0" fmla="*/ 108862630 w 21600"/>
              <a:gd name="T1" fmla="*/ 8716440 h 21600"/>
              <a:gd name="T2" fmla="*/ 161189558 w 21600"/>
              <a:gd name="T3" fmla="*/ 161190772 h 21600"/>
              <a:gd name="T4" fmla="*/ 31267887 w 21600"/>
              <a:gd name="T5" fmla="*/ 256606051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7294" y="584"/>
                </a:moveTo>
                <a:cubicBezTo>
                  <a:pt x="2930" y="2082"/>
                  <a:pt x="0" y="6186"/>
                  <a:pt x="0" y="10799"/>
                </a:cubicBezTo>
                <a:cubicBezTo>
                  <a:pt x="-1" y="13099"/>
                  <a:pt x="734" y="15339"/>
                  <a:pt x="2095" y="17192"/>
                </a:cubicBezTo>
                <a:lnTo>
                  <a:pt x="10800" y="10800"/>
                </a:lnTo>
                <a:lnTo>
                  <a:pt x="7294" y="584"/>
                </a:lnTo>
                <a:close/>
              </a:path>
            </a:pathLst>
          </a:custGeom>
          <a:solidFill>
            <a:srgbClr val="80D0E8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038" name="PubPieSlice"/>
          <p:cNvSpPr>
            <a:spLocks noEditPoints="1" noChangeArrowheads="1"/>
          </p:cNvSpPr>
          <p:nvPr/>
        </p:nvSpPr>
        <p:spPr bwMode="auto">
          <a:xfrm rot="10800000">
            <a:off x="5219700" y="4365625"/>
            <a:ext cx="531813" cy="531813"/>
          </a:xfrm>
          <a:custGeom>
            <a:avLst/>
            <a:gdLst>
              <a:gd name="T0" fmla="*/ 0 w 21600"/>
              <a:gd name="T1" fmla="*/ 159742567 h 21600"/>
              <a:gd name="T2" fmla="*/ 161190772 w 21600"/>
              <a:gd name="T3" fmla="*/ 161190772 h 21600"/>
              <a:gd name="T4" fmla="*/ 205279129 w 21600"/>
              <a:gd name="T5" fmla="*/ 316231718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0" y="10703"/>
                </a:moveTo>
                <a:cubicBezTo>
                  <a:pt x="0" y="10735"/>
                  <a:pt x="0" y="10767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1798" y="21600"/>
                  <a:pt x="12793" y="21461"/>
                  <a:pt x="13754" y="21188"/>
                </a:cubicBezTo>
                <a:lnTo>
                  <a:pt x="10800" y="10800"/>
                </a:lnTo>
                <a:lnTo>
                  <a:pt x="0" y="10703"/>
                </a:lnTo>
                <a:close/>
              </a:path>
            </a:pathLst>
          </a:custGeom>
          <a:solidFill>
            <a:srgbClr val="D0B8E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039" name="PubPieSlice"/>
          <p:cNvSpPr>
            <a:spLocks noEditPoints="1" noChangeArrowheads="1"/>
          </p:cNvSpPr>
          <p:nvPr/>
        </p:nvSpPr>
        <p:spPr bwMode="auto">
          <a:xfrm rot="10800000">
            <a:off x="2541588" y="4373563"/>
            <a:ext cx="531812" cy="531812"/>
          </a:xfrm>
          <a:custGeom>
            <a:avLst/>
            <a:gdLst>
              <a:gd name="T0" fmla="*/ 292335136 w 21600"/>
              <a:gd name="T1" fmla="*/ 67475617 h 21600"/>
              <a:gd name="T2" fmla="*/ 161189558 w 21600"/>
              <a:gd name="T3" fmla="*/ 161189558 h 21600"/>
              <a:gd name="T4" fmla="*/ 0 w 21600"/>
              <a:gd name="T5" fmla="*/ 160697337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9587" y="4520"/>
                </a:moveTo>
                <a:cubicBezTo>
                  <a:pt x="17559" y="1683"/>
                  <a:pt x="14287" y="0"/>
                  <a:pt x="10800" y="0"/>
                </a:cubicBezTo>
                <a:cubicBezTo>
                  <a:pt x="4848" y="-1"/>
                  <a:pt x="18" y="4815"/>
                  <a:pt x="0" y="10767"/>
                </a:cubicBezTo>
                <a:lnTo>
                  <a:pt x="10800" y="10800"/>
                </a:lnTo>
                <a:lnTo>
                  <a:pt x="19587" y="4520"/>
                </a:lnTo>
                <a:close/>
              </a:path>
            </a:pathLst>
          </a:custGeom>
          <a:solidFill>
            <a:srgbClr val="C0E89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PubTriangle"/>
          <p:cNvSpPr>
            <a:spLocks noEditPoints="1" noChangeArrowheads="1"/>
          </p:cNvSpPr>
          <p:nvPr/>
        </p:nvSpPr>
        <p:spPr bwMode="auto">
          <a:xfrm rot="1575234">
            <a:off x="3203575" y="2873375"/>
            <a:ext cx="2427288" cy="24272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8067 w 21600"/>
              <a:gd name="T19" fmla="*/ 5467 h 21600"/>
              <a:gd name="T20" fmla="*/ 16200 w 21600"/>
              <a:gd name="T21" fmla="*/ 13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800" y="0"/>
                </a:moveTo>
                <a:lnTo>
                  <a:pt x="0" y="21600"/>
                </a:lnTo>
                <a:lnTo>
                  <a:pt x="21600" y="10933"/>
                </a:lnTo>
                <a:lnTo>
                  <a:pt x="1080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8EBB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2987675" y="468947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f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56042" name="Text Box 10"/>
          <p:cNvSpPr txBox="1">
            <a:spLocks noChangeArrowheads="1"/>
          </p:cNvSpPr>
          <p:nvPr/>
        </p:nvSpPr>
        <p:spPr bwMode="auto">
          <a:xfrm>
            <a:off x="5651500" y="41132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d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56043" name="Text Box 11"/>
          <p:cNvSpPr txBox="1">
            <a:spLocks noChangeArrowheads="1"/>
          </p:cNvSpPr>
          <p:nvPr/>
        </p:nvSpPr>
        <p:spPr bwMode="auto">
          <a:xfrm>
            <a:off x="4356100" y="267335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e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23850" y="1125538"/>
            <a:ext cx="8631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When we extend the sides of a polygon outside the shape</a:t>
            </a:r>
            <a:endParaRPr lang="en-GB"/>
          </a:p>
        </p:txBody>
      </p:sp>
      <p:sp>
        <p:nvSpPr>
          <p:cNvPr id="556045" name="Line 13"/>
          <p:cNvSpPr>
            <a:spLocks noChangeShapeType="1"/>
          </p:cNvSpPr>
          <p:nvPr/>
        </p:nvSpPr>
        <p:spPr bwMode="auto">
          <a:xfrm>
            <a:off x="3714750" y="4638675"/>
            <a:ext cx="34575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046" name="Line 14"/>
          <p:cNvSpPr>
            <a:spLocks noChangeShapeType="1"/>
          </p:cNvSpPr>
          <p:nvPr/>
        </p:nvSpPr>
        <p:spPr bwMode="auto">
          <a:xfrm flipH="1" flipV="1">
            <a:off x="4657725" y="2108200"/>
            <a:ext cx="550863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047" name="Line 15"/>
          <p:cNvSpPr>
            <a:spLocks noChangeShapeType="1"/>
          </p:cNvSpPr>
          <p:nvPr/>
        </p:nvSpPr>
        <p:spPr bwMode="auto">
          <a:xfrm flipH="1">
            <a:off x="2051050" y="4000500"/>
            <a:ext cx="1584325" cy="1204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6048" name="Rectangle 16"/>
          <p:cNvSpPr>
            <a:spLocks noChangeArrowheads="1"/>
          </p:cNvSpPr>
          <p:nvPr/>
        </p:nvSpPr>
        <p:spPr bwMode="auto">
          <a:xfrm>
            <a:off x="323850" y="1557338"/>
            <a:ext cx="3995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6600"/>
                </a:solidFill>
              </a:rPr>
              <a:t>exterior angles</a:t>
            </a:r>
            <a:r>
              <a:rPr lang="en-US"/>
              <a:t> are formed.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6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56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56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6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6037" grpId="0" animBg="1"/>
      <p:bldP spid="556038" grpId="0" animBg="1"/>
      <p:bldP spid="556039" grpId="0" animBg="1"/>
      <p:bldP spid="556041" grpId="0" autoUpdateAnimBg="0"/>
      <p:bldP spid="556042" grpId="0" autoUpdateAnimBg="0"/>
      <p:bldP spid="556043" grpId="0" autoUpdateAnimBg="0"/>
      <p:bldP spid="556045" grpId="0" animBg="1"/>
      <p:bldP spid="556046" grpId="0" animBg="1"/>
      <p:bldP spid="556047" grpId="0" animBg="1"/>
      <p:bldP spid="5560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Freeform 2"/>
          <p:cNvSpPr>
            <a:spLocks/>
          </p:cNvSpPr>
          <p:nvPr/>
        </p:nvSpPr>
        <p:spPr bwMode="auto">
          <a:xfrm>
            <a:off x="3986213" y="1900238"/>
            <a:ext cx="2343150" cy="1517650"/>
          </a:xfrm>
          <a:custGeom>
            <a:avLst/>
            <a:gdLst>
              <a:gd name="T0" fmla="*/ 0 w 1476"/>
              <a:gd name="T1" fmla="*/ 0 h 956"/>
              <a:gd name="T2" fmla="*/ 2147483647 w 1476"/>
              <a:gd name="T3" fmla="*/ 2147483647 h 956"/>
              <a:gd name="T4" fmla="*/ 2147483647 w 1476"/>
              <a:gd name="T5" fmla="*/ 2147483647 h 956"/>
              <a:gd name="T6" fmla="*/ 0 w 1476"/>
              <a:gd name="T7" fmla="*/ 0 h 9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76" h="956">
                <a:moveTo>
                  <a:pt x="0" y="0"/>
                </a:moveTo>
                <a:lnTo>
                  <a:pt x="1476" y="17"/>
                </a:lnTo>
                <a:lnTo>
                  <a:pt x="990" y="95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33CC33"/>
              </a:gs>
              <a:gs pos="100000">
                <a:srgbClr val="A1E7A1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275" name="Freeform 3"/>
          <p:cNvSpPr>
            <a:spLocks/>
          </p:cNvSpPr>
          <p:nvPr/>
        </p:nvSpPr>
        <p:spPr bwMode="auto">
          <a:xfrm>
            <a:off x="2827338" y="1916113"/>
            <a:ext cx="2713037" cy="1519237"/>
          </a:xfrm>
          <a:custGeom>
            <a:avLst/>
            <a:gdLst>
              <a:gd name="T0" fmla="*/ 2147483647 w 1709"/>
              <a:gd name="T1" fmla="*/ 2147483647 h 957"/>
              <a:gd name="T2" fmla="*/ 2147483647 w 1709"/>
              <a:gd name="T3" fmla="*/ 0 h 957"/>
              <a:gd name="T4" fmla="*/ 0 w 1709"/>
              <a:gd name="T5" fmla="*/ 2147483647 h 957"/>
              <a:gd name="T6" fmla="*/ 2147483647 w 1709"/>
              <a:gd name="T7" fmla="*/ 2147483647 h 9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09" h="957">
                <a:moveTo>
                  <a:pt x="1709" y="957"/>
                </a:moveTo>
                <a:lnTo>
                  <a:pt x="736" y="0"/>
                </a:lnTo>
                <a:lnTo>
                  <a:pt x="0" y="780"/>
                </a:lnTo>
                <a:lnTo>
                  <a:pt x="1709" y="957"/>
                </a:lnTo>
                <a:close/>
              </a:path>
            </a:pathLst>
          </a:custGeom>
          <a:gradFill rotWithShape="1">
            <a:gsLst>
              <a:gs pos="0">
                <a:srgbClr val="D0B8E0"/>
              </a:gs>
              <a:gs pos="100000">
                <a:srgbClr val="E8DCF0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196" name="Picture 4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Sum of the interior angles in a quadrilateral</a:t>
            </a:r>
            <a:endParaRPr lang="en-GB" smtClean="0"/>
          </a:p>
        </p:txBody>
      </p:sp>
      <p:sp>
        <p:nvSpPr>
          <p:cNvPr id="566279" name="Text Box 7"/>
          <p:cNvSpPr txBox="1">
            <a:spLocks noChangeArrowheads="1"/>
          </p:cNvSpPr>
          <p:nvPr/>
        </p:nvSpPr>
        <p:spPr bwMode="auto">
          <a:xfrm>
            <a:off x="3851275" y="1916113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c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3059113" y="2708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a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66281" name="Text Box 9"/>
          <p:cNvSpPr txBox="1">
            <a:spLocks noChangeArrowheads="1"/>
          </p:cNvSpPr>
          <p:nvPr/>
        </p:nvSpPr>
        <p:spPr bwMode="auto">
          <a:xfrm>
            <a:off x="4859338" y="2924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b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93738" y="1196975"/>
            <a:ext cx="7756525" cy="48577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What is the sum of the interior angles in a quadrilateral?</a:t>
            </a:r>
            <a:endParaRPr lang="en-GB"/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519113" y="3644900"/>
            <a:ext cx="86248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We can work this out by dividing the quadrilateral into two triangles.</a:t>
            </a:r>
            <a:endParaRPr lang="en-GB"/>
          </a:p>
        </p:txBody>
      </p: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2808288" y="1916113"/>
            <a:ext cx="3529012" cy="1512887"/>
            <a:chOff x="2154" y="1298"/>
            <a:chExt cx="1633" cy="1270"/>
          </a:xfrm>
        </p:grpSpPr>
        <p:sp>
          <p:nvSpPr>
            <p:cNvPr id="8215" name="Line 13"/>
            <p:cNvSpPr>
              <a:spLocks noChangeShapeType="1"/>
            </p:cNvSpPr>
            <p:nvPr/>
          </p:nvSpPr>
          <p:spPr bwMode="auto">
            <a:xfrm flipH="1">
              <a:off x="2698" y="1298"/>
              <a:ext cx="108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Line 14"/>
            <p:cNvSpPr>
              <a:spLocks noChangeShapeType="1"/>
            </p:cNvSpPr>
            <p:nvPr/>
          </p:nvSpPr>
          <p:spPr bwMode="auto">
            <a:xfrm flipH="1">
              <a:off x="2154" y="1298"/>
              <a:ext cx="544" cy="10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Line 15"/>
            <p:cNvSpPr>
              <a:spLocks noChangeShapeType="1"/>
            </p:cNvSpPr>
            <p:nvPr/>
          </p:nvSpPr>
          <p:spPr bwMode="auto">
            <a:xfrm>
              <a:off x="2154" y="2341"/>
              <a:ext cx="127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16"/>
            <p:cNvSpPr>
              <a:spLocks noChangeShapeType="1"/>
            </p:cNvSpPr>
            <p:nvPr/>
          </p:nvSpPr>
          <p:spPr bwMode="auto">
            <a:xfrm flipV="1">
              <a:off x="3424" y="1298"/>
              <a:ext cx="363" cy="1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6289" name="Line 17"/>
          <p:cNvSpPr>
            <a:spLocks noChangeShapeType="1"/>
          </p:cNvSpPr>
          <p:nvPr/>
        </p:nvSpPr>
        <p:spPr bwMode="auto">
          <a:xfrm>
            <a:off x="3986213" y="1916113"/>
            <a:ext cx="1566862" cy="1512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290" name="Text Box 18"/>
          <p:cNvSpPr txBox="1">
            <a:spLocks noChangeArrowheads="1"/>
          </p:cNvSpPr>
          <p:nvPr/>
        </p:nvSpPr>
        <p:spPr bwMode="auto">
          <a:xfrm>
            <a:off x="4284663" y="18446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d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66291" name="Text Box 19"/>
          <p:cNvSpPr txBox="1">
            <a:spLocks noChangeArrowheads="1"/>
          </p:cNvSpPr>
          <p:nvPr/>
        </p:nvSpPr>
        <p:spPr bwMode="auto">
          <a:xfrm>
            <a:off x="5816600" y="1916113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f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66292" name="Text Box 20"/>
          <p:cNvSpPr txBox="1">
            <a:spLocks noChangeArrowheads="1"/>
          </p:cNvSpPr>
          <p:nvPr/>
        </p:nvSpPr>
        <p:spPr bwMode="auto">
          <a:xfrm>
            <a:off x="5292725" y="2852738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e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566293" name="Text Box 21"/>
          <p:cNvSpPr txBox="1">
            <a:spLocks noChangeArrowheads="1"/>
          </p:cNvSpPr>
          <p:nvPr/>
        </p:nvSpPr>
        <p:spPr bwMode="auto">
          <a:xfrm>
            <a:off x="1470025" y="4498975"/>
            <a:ext cx="229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a</a:t>
            </a:r>
            <a:r>
              <a:rPr lang="en-US"/>
              <a:t> + </a:t>
            </a:r>
            <a:r>
              <a:rPr lang="en-US" i="1">
                <a:latin typeface="Times New Roman" pitchFamily="18" charset="0"/>
              </a:rPr>
              <a:t>b</a:t>
            </a:r>
            <a:r>
              <a:rPr lang="en-US"/>
              <a:t> + </a:t>
            </a:r>
            <a:r>
              <a:rPr lang="en-US" i="1">
                <a:latin typeface="Times New Roman" pitchFamily="18" charset="0"/>
              </a:rPr>
              <a:t>c</a:t>
            </a:r>
            <a:r>
              <a:rPr lang="en-US"/>
              <a:t> = 180°</a:t>
            </a:r>
          </a:p>
        </p:txBody>
      </p:sp>
      <p:sp>
        <p:nvSpPr>
          <p:cNvPr id="566294" name="Text Box 22"/>
          <p:cNvSpPr txBox="1">
            <a:spLocks noChangeArrowheads="1"/>
          </p:cNvSpPr>
          <p:nvPr/>
        </p:nvSpPr>
        <p:spPr bwMode="auto">
          <a:xfrm>
            <a:off x="4224338" y="4498975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and</a:t>
            </a:r>
            <a:endParaRPr lang="en-GB"/>
          </a:p>
        </p:txBody>
      </p:sp>
      <p:sp>
        <p:nvSpPr>
          <p:cNvPr id="566295" name="Text Box 23"/>
          <p:cNvSpPr txBox="1">
            <a:spLocks noChangeArrowheads="1"/>
          </p:cNvSpPr>
          <p:nvPr/>
        </p:nvSpPr>
        <p:spPr bwMode="auto">
          <a:xfrm>
            <a:off x="5378450" y="4498975"/>
            <a:ext cx="2225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d</a:t>
            </a:r>
            <a:r>
              <a:rPr lang="en-US"/>
              <a:t> + </a:t>
            </a:r>
            <a:r>
              <a:rPr lang="en-US" i="1">
                <a:latin typeface="Times New Roman" pitchFamily="18" charset="0"/>
              </a:rPr>
              <a:t>e</a:t>
            </a:r>
            <a:r>
              <a:rPr lang="en-US"/>
              <a:t> + </a:t>
            </a:r>
            <a:r>
              <a:rPr lang="en-US" i="1">
                <a:latin typeface="Times New Roman" pitchFamily="18" charset="0"/>
              </a:rPr>
              <a:t>f</a:t>
            </a:r>
            <a:r>
              <a:rPr lang="en-US"/>
              <a:t> = 180°</a:t>
            </a:r>
          </a:p>
        </p:txBody>
      </p:sp>
      <p:sp>
        <p:nvSpPr>
          <p:cNvPr id="566296" name="Text Box 24"/>
          <p:cNvSpPr txBox="1">
            <a:spLocks noChangeArrowheads="1"/>
          </p:cNvSpPr>
          <p:nvPr/>
        </p:nvSpPr>
        <p:spPr bwMode="auto">
          <a:xfrm>
            <a:off x="519113" y="49879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So,</a:t>
            </a:r>
            <a:endParaRPr lang="en-GB"/>
          </a:p>
        </p:txBody>
      </p:sp>
      <p:sp>
        <p:nvSpPr>
          <p:cNvPr id="566297" name="Text Box 25"/>
          <p:cNvSpPr txBox="1">
            <a:spLocks noChangeArrowheads="1"/>
          </p:cNvSpPr>
          <p:nvPr/>
        </p:nvSpPr>
        <p:spPr bwMode="auto">
          <a:xfrm>
            <a:off x="1476375" y="4987925"/>
            <a:ext cx="413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(</a:t>
            </a:r>
            <a:r>
              <a:rPr lang="en-US" i="1">
                <a:latin typeface="Times New Roman" pitchFamily="18" charset="0"/>
              </a:rPr>
              <a:t>a</a:t>
            </a:r>
            <a:r>
              <a:rPr lang="en-US"/>
              <a:t> + </a:t>
            </a:r>
            <a:r>
              <a:rPr lang="en-US" i="1">
                <a:latin typeface="Times New Roman" pitchFamily="18" charset="0"/>
              </a:rPr>
              <a:t>b</a:t>
            </a:r>
            <a:r>
              <a:rPr lang="en-US"/>
              <a:t> + </a:t>
            </a:r>
            <a:r>
              <a:rPr lang="en-US" i="1">
                <a:latin typeface="Times New Roman" pitchFamily="18" charset="0"/>
              </a:rPr>
              <a:t>c</a:t>
            </a:r>
            <a:r>
              <a:rPr lang="en-US"/>
              <a:t>)</a:t>
            </a:r>
            <a:r>
              <a:rPr lang="en-US" i="1">
                <a:latin typeface="Times New Roman" pitchFamily="18" charset="0"/>
              </a:rPr>
              <a:t> </a:t>
            </a:r>
            <a:r>
              <a:rPr lang="en-US"/>
              <a:t>+ (</a:t>
            </a:r>
            <a:r>
              <a:rPr lang="en-US" i="1">
                <a:latin typeface="Times New Roman" pitchFamily="18" charset="0"/>
              </a:rPr>
              <a:t>d </a:t>
            </a:r>
            <a:r>
              <a:rPr lang="en-US"/>
              <a:t>+</a:t>
            </a:r>
            <a:r>
              <a:rPr lang="en-US" i="1">
                <a:latin typeface="Times New Roman" pitchFamily="18" charset="0"/>
              </a:rPr>
              <a:t> e </a:t>
            </a:r>
            <a:r>
              <a:rPr lang="en-US"/>
              <a:t>+</a:t>
            </a:r>
            <a:r>
              <a:rPr lang="en-US" i="1">
                <a:latin typeface="Times New Roman" pitchFamily="18" charset="0"/>
              </a:rPr>
              <a:t> f </a:t>
            </a:r>
            <a:r>
              <a:rPr lang="en-US"/>
              <a:t>)</a:t>
            </a:r>
            <a:r>
              <a:rPr lang="en-US" i="1">
                <a:latin typeface="Times New Roman" pitchFamily="18" charset="0"/>
              </a:rPr>
              <a:t> </a:t>
            </a:r>
            <a:r>
              <a:rPr lang="en-US"/>
              <a:t>= 360°</a:t>
            </a:r>
          </a:p>
        </p:txBody>
      </p:sp>
      <p:sp>
        <p:nvSpPr>
          <p:cNvPr id="566298" name="Text Box 26"/>
          <p:cNvSpPr txBox="1">
            <a:spLocks noChangeArrowheads="1"/>
          </p:cNvSpPr>
          <p:nvPr/>
        </p:nvSpPr>
        <p:spPr bwMode="auto">
          <a:xfrm>
            <a:off x="720725" y="5597525"/>
            <a:ext cx="7693025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sum of the interior angles in a quadrilateral is 360°.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66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4" grpId="0" animBg="1"/>
      <p:bldP spid="566275" grpId="0" animBg="1"/>
      <p:bldP spid="566279" grpId="0" autoUpdateAnimBg="0"/>
      <p:bldP spid="566280" grpId="0" autoUpdateAnimBg="0"/>
      <p:bldP spid="566281" grpId="0" autoUpdateAnimBg="0"/>
      <p:bldP spid="566283" grpId="0" autoUpdateAnimBg="0"/>
      <p:bldP spid="566289" grpId="0" animBg="1"/>
      <p:bldP spid="566290" grpId="0" autoUpdateAnimBg="0"/>
      <p:bldP spid="566291" grpId="0" autoUpdateAnimBg="0"/>
      <p:bldP spid="566292" grpId="0" autoUpdateAnimBg="0"/>
      <p:bldP spid="566293" grpId="0" autoUpdateAnimBg="0"/>
      <p:bldP spid="566294" grpId="0" autoUpdateAnimBg="0"/>
      <p:bldP spid="566295" grpId="0" autoUpdateAnimBg="0"/>
      <p:bldP spid="566296" grpId="0" autoUpdateAnimBg="0"/>
      <p:bldP spid="566297" grpId="0" autoUpdateAnimBg="0"/>
      <p:bldP spid="56629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66725" y="1096963"/>
            <a:ext cx="8208963" cy="18716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23" name="PubTriangle"/>
          <p:cNvSpPr>
            <a:spLocks noEditPoints="1" noChangeArrowheads="1"/>
          </p:cNvSpPr>
          <p:nvPr/>
        </p:nvSpPr>
        <p:spPr bwMode="auto">
          <a:xfrm rot="1575234">
            <a:off x="5940425" y="1046163"/>
            <a:ext cx="2427288" cy="2427287"/>
          </a:xfrm>
          <a:custGeom>
            <a:avLst/>
            <a:gdLst>
              <a:gd name="G0" fmla="+- 0 0 0"/>
              <a:gd name="G1" fmla="*/ 10800 1 2"/>
              <a:gd name="G2" fmla="*/ G1 10933 21600"/>
              <a:gd name="G3" fmla="+- 10800 0 G2"/>
              <a:gd name="G4" fmla="+- 10800 0 0"/>
              <a:gd name="G5" fmla="+- G1 10800 0"/>
              <a:gd name="G6" fmla="*/ 10933 1 2"/>
              <a:gd name="G7" fmla="+- 10933 0 0"/>
              <a:gd name="G8" fmla="+- G2 G6 G1"/>
              <a:gd name="G9" fmla="+- G8 10800 0"/>
              <a:gd name="G10" fmla="+- G6 10800 0"/>
              <a:gd name="T0" fmla="*/ 10800 w 21600"/>
              <a:gd name="T1" fmla="*/ 0 h 21600"/>
              <a:gd name="T2" fmla="*/ 5400 w 21600"/>
              <a:gd name="T3" fmla="*/ 10800 h 21600"/>
              <a:gd name="T4" fmla="*/ 0 w 21600"/>
              <a:gd name="T5" fmla="*/ 21600 h 21600"/>
              <a:gd name="T6" fmla="*/ 10800 w 21600"/>
              <a:gd name="T7" fmla="*/ 16267 h 21600"/>
              <a:gd name="T8" fmla="*/ 21600 w 21600"/>
              <a:gd name="T9" fmla="*/ 10933 h 21600"/>
              <a:gd name="T10" fmla="*/ 16200 w 21600"/>
              <a:gd name="T11" fmla="*/ 5467 h 21600"/>
              <a:gd name="T12" fmla="*/ G3 w 21600"/>
              <a:gd name="T13" fmla="*/ G6 h 21600"/>
              <a:gd name="T14" fmla="*/ G5 w 21600"/>
              <a:gd name="T15" fmla="*/ G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0" y="21600"/>
                </a:lnTo>
                <a:lnTo>
                  <a:pt x="21600" y="10933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tint val="28235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pic>
        <p:nvPicPr>
          <p:cNvPr id="9220" name="Picture 4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Sum of interior angles in a polygon</a:t>
            </a:r>
            <a:endParaRPr lang="en-GB" smtClean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38175" y="1241425"/>
            <a:ext cx="5373688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We already know that the sum of the interior angles in any triangle is 180°.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568328" name="Text Box 8"/>
          <p:cNvSpPr txBox="1">
            <a:spLocks noChangeArrowheads="1"/>
          </p:cNvSpPr>
          <p:nvPr/>
        </p:nvSpPr>
        <p:spPr bwMode="auto">
          <a:xfrm>
            <a:off x="1619250" y="2320925"/>
            <a:ext cx="2520950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en-GB">
                <a:solidFill>
                  <a:schemeClr val="tx1"/>
                </a:solidFill>
              </a:rPr>
              <a:t> + </a:t>
            </a:r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en-GB">
                <a:solidFill>
                  <a:schemeClr val="tx1"/>
                </a:solidFill>
              </a:rPr>
              <a:t> + </a:t>
            </a:r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en-GB">
                <a:solidFill>
                  <a:schemeClr val="tx1"/>
                </a:solidFill>
              </a:rPr>
              <a:t> = 180 °</a:t>
            </a:r>
          </a:p>
        </p:txBody>
      </p:sp>
      <p:sp>
        <p:nvSpPr>
          <p:cNvPr id="568329" name="Text Box 9"/>
          <p:cNvSpPr txBox="1">
            <a:spLocks noChangeArrowheads="1"/>
          </p:cNvSpPr>
          <p:nvPr/>
        </p:nvSpPr>
        <p:spPr bwMode="auto">
          <a:xfrm>
            <a:off x="1763713" y="5457825"/>
            <a:ext cx="5616575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>
                <a:solidFill>
                  <a:srgbClr val="000066"/>
                </a:solidFill>
              </a:rPr>
              <a:t>Do you know the sum of the interior angles for any other polygons?</a:t>
            </a:r>
            <a:endParaRPr lang="en-GB">
              <a:solidFill>
                <a:srgbClr val="FF6600"/>
              </a:solidFill>
            </a:endParaRPr>
          </a:p>
        </p:txBody>
      </p:sp>
      <p:sp>
        <p:nvSpPr>
          <p:cNvPr id="9226" name="PubPieSlice"/>
          <p:cNvSpPr>
            <a:spLocks noEditPoints="1" noChangeArrowheads="1"/>
          </p:cNvSpPr>
          <p:nvPr/>
        </p:nvSpPr>
        <p:spPr bwMode="auto">
          <a:xfrm>
            <a:off x="7418388" y="908050"/>
            <a:ext cx="531812" cy="531813"/>
          </a:xfrm>
          <a:custGeom>
            <a:avLst/>
            <a:gdLst>
              <a:gd name="T0" fmla="*/ 33044016 w 21600"/>
              <a:gd name="T1" fmla="*/ 258979291 h 21600"/>
              <a:gd name="T2" fmla="*/ 161189558 w 21600"/>
              <a:gd name="T3" fmla="*/ 161190772 h 21600"/>
              <a:gd name="T4" fmla="*/ 214158427 w 21600"/>
              <a:gd name="T5" fmla="*/ 313411115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2214" y="17351"/>
                </a:moveTo>
                <a:cubicBezTo>
                  <a:pt x="4257" y="20029"/>
                  <a:pt x="7432" y="21600"/>
                  <a:pt x="10800" y="21600"/>
                </a:cubicBezTo>
                <a:cubicBezTo>
                  <a:pt x="12008" y="21599"/>
                  <a:pt x="13208" y="21397"/>
                  <a:pt x="14349" y="21000"/>
                </a:cubicBezTo>
                <a:lnTo>
                  <a:pt x="10800" y="10800"/>
                </a:lnTo>
                <a:lnTo>
                  <a:pt x="2214" y="17351"/>
                </a:lnTo>
                <a:close/>
              </a:path>
            </a:pathLst>
          </a:custGeom>
          <a:solidFill>
            <a:srgbClr val="80D0E8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PubPieSlice"/>
          <p:cNvSpPr>
            <a:spLocks noEditPoints="1" noChangeArrowheads="1"/>
          </p:cNvSpPr>
          <p:nvPr/>
        </p:nvSpPr>
        <p:spPr bwMode="auto">
          <a:xfrm rot="10800000">
            <a:off x="7966075" y="2543175"/>
            <a:ext cx="531813" cy="531813"/>
          </a:xfrm>
          <a:custGeom>
            <a:avLst/>
            <a:gdLst>
              <a:gd name="T0" fmla="*/ 213994977 w 21600"/>
              <a:gd name="T1" fmla="*/ 313470501 h 21600"/>
              <a:gd name="T2" fmla="*/ 161190772 w 21600"/>
              <a:gd name="T3" fmla="*/ 161190772 h 21600"/>
              <a:gd name="T4" fmla="*/ 322365787 w 21600"/>
              <a:gd name="T5" fmla="*/ 161653302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4338" y="21003"/>
                </a:moveTo>
                <a:cubicBezTo>
                  <a:pt x="18674" y="19500"/>
                  <a:pt x="21586" y="15420"/>
                  <a:pt x="21599" y="10831"/>
                </a:cubicBezTo>
                <a:lnTo>
                  <a:pt x="10800" y="10800"/>
                </a:lnTo>
                <a:lnTo>
                  <a:pt x="14338" y="21003"/>
                </a:lnTo>
                <a:close/>
              </a:path>
            </a:pathLst>
          </a:custGeom>
          <a:solidFill>
            <a:srgbClr val="80D0E8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PubPieSlice"/>
          <p:cNvSpPr>
            <a:spLocks noEditPoints="1" noChangeArrowheads="1"/>
          </p:cNvSpPr>
          <p:nvPr/>
        </p:nvSpPr>
        <p:spPr bwMode="auto">
          <a:xfrm rot="10800000">
            <a:off x="5268913" y="2538413"/>
            <a:ext cx="531812" cy="531812"/>
          </a:xfrm>
          <a:custGeom>
            <a:avLst/>
            <a:gdLst>
              <a:gd name="T0" fmla="*/ 0 w 21600"/>
              <a:gd name="T1" fmla="*/ 162592286 h 21600"/>
              <a:gd name="T2" fmla="*/ 161189558 w 21600"/>
              <a:gd name="T3" fmla="*/ 161189558 h 21600"/>
              <a:gd name="T4" fmla="*/ 32625755 w 21600"/>
              <a:gd name="T5" fmla="*/ 258410922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0" y="10893"/>
                </a:moveTo>
                <a:cubicBezTo>
                  <a:pt x="20" y="13213"/>
                  <a:pt x="786" y="15464"/>
                  <a:pt x="2185" y="17314"/>
                </a:cubicBezTo>
                <a:lnTo>
                  <a:pt x="10800" y="10800"/>
                </a:lnTo>
                <a:lnTo>
                  <a:pt x="0" y="10893"/>
                </a:lnTo>
                <a:close/>
              </a:path>
            </a:pathLst>
          </a:custGeom>
          <a:solidFill>
            <a:srgbClr val="80D0E8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992813" y="23415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a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7596188" y="23415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b</a:t>
            </a:r>
            <a:endParaRPr lang="en-GB" i="1">
              <a:latin typeface="Times New Roman" pitchFamily="18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7380288" y="1385888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i="1">
                <a:latin typeface="Times New Roman" pitchFamily="18" charset="0"/>
              </a:rPr>
              <a:t>c</a:t>
            </a:r>
            <a:endParaRPr lang="en-GB" i="1">
              <a:latin typeface="Times New Roman" pitchFamily="18" charset="0"/>
            </a:endParaRPr>
          </a:p>
        </p:txBody>
      </p:sp>
      <p:grpSp>
        <p:nvGrpSpPr>
          <p:cNvPr id="568336" name="Group 16"/>
          <p:cNvGrpSpPr>
            <a:grpSpLocks/>
          </p:cNvGrpSpPr>
          <p:nvPr/>
        </p:nvGrpSpPr>
        <p:grpSpPr bwMode="auto">
          <a:xfrm>
            <a:off x="468313" y="3014663"/>
            <a:ext cx="8208962" cy="2319337"/>
            <a:chOff x="295" y="1899"/>
            <a:chExt cx="5171" cy="1461"/>
          </a:xfrm>
        </p:grpSpPr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295" y="2024"/>
              <a:ext cx="5171" cy="127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Text Box 18"/>
            <p:cNvSpPr txBox="1">
              <a:spLocks noChangeArrowheads="1"/>
            </p:cNvSpPr>
            <p:nvPr/>
          </p:nvSpPr>
          <p:spPr bwMode="auto">
            <a:xfrm>
              <a:off x="1944" y="2081"/>
              <a:ext cx="3385" cy="7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>
                  <a:solidFill>
                    <a:schemeClr val="tx1"/>
                  </a:solidFill>
                </a:rPr>
                <a:t>We have just shown that the sum of the interior angles in any quadrilateral is 360°.</a:t>
              </a:r>
              <a:endParaRPr lang="en-GB" b="1">
                <a:solidFill>
                  <a:schemeClr val="tx1"/>
                </a:solidFill>
              </a:endParaRPr>
            </a:p>
          </p:txBody>
        </p:sp>
        <p:grpSp>
          <p:nvGrpSpPr>
            <p:cNvPr id="9236" name="Group 19"/>
            <p:cNvGrpSpPr>
              <a:grpSpLocks/>
            </p:cNvGrpSpPr>
            <p:nvPr/>
          </p:nvGrpSpPr>
          <p:grpSpPr bwMode="auto">
            <a:xfrm>
              <a:off x="340" y="1899"/>
              <a:ext cx="1668" cy="1461"/>
              <a:chOff x="340" y="1899"/>
              <a:chExt cx="1668" cy="1461"/>
            </a:xfrm>
          </p:grpSpPr>
          <p:sp>
            <p:nvSpPr>
              <p:cNvPr id="568340" name="Freeform 20"/>
              <p:cNvSpPr>
                <a:spLocks/>
              </p:cNvSpPr>
              <p:nvPr/>
            </p:nvSpPr>
            <p:spPr bwMode="auto">
              <a:xfrm>
                <a:off x="534" y="2092"/>
                <a:ext cx="1288" cy="1082"/>
              </a:xfrm>
              <a:custGeom>
                <a:avLst/>
                <a:gdLst>
                  <a:gd name="T0" fmla="*/ 0 w 1134"/>
                  <a:gd name="T1" fmla="*/ 182 h 953"/>
                  <a:gd name="T2" fmla="*/ 0 w 1134"/>
                  <a:gd name="T3" fmla="*/ 953 h 953"/>
                  <a:gd name="T4" fmla="*/ 1134 w 1134"/>
                  <a:gd name="T5" fmla="*/ 817 h 953"/>
                  <a:gd name="T6" fmla="*/ 862 w 1134"/>
                  <a:gd name="T7" fmla="*/ 0 h 953"/>
                  <a:gd name="T8" fmla="*/ 0 w 1134"/>
                  <a:gd name="T9" fmla="*/ 182 h 9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34" h="953">
                    <a:moveTo>
                      <a:pt x="0" y="182"/>
                    </a:moveTo>
                    <a:lnTo>
                      <a:pt x="0" y="953"/>
                    </a:lnTo>
                    <a:lnTo>
                      <a:pt x="1134" y="817"/>
                    </a:lnTo>
                    <a:lnTo>
                      <a:pt x="862" y="0"/>
                    </a:lnTo>
                    <a:lnTo>
                      <a:pt x="0" y="18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52549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9238" name="PubPieSlice"/>
              <p:cNvSpPr>
                <a:spLocks noEditPoints="1" noChangeArrowheads="1"/>
              </p:cNvSpPr>
              <p:nvPr/>
            </p:nvSpPr>
            <p:spPr bwMode="auto">
              <a:xfrm>
                <a:off x="1628" y="2829"/>
                <a:ext cx="380" cy="3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3183 w 21600"/>
                  <a:gd name="T10" fmla="*/ 3183 h 21600"/>
                  <a:gd name="T11" fmla="*/ 18417 w 21600"/>
                  <a:gd name="T12" fmla="*/ 18417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>
                    <a:moveTo>
                      <a:pt x="7309" y="579"/>
                    </a:moveTo>
                    <a:cubicBezTo>
                      <a:pt x="2937" y="2072"/>
                      <a:pt x="0" y="6180"/>
                      <a:pt x="0" y="10799"/>
                    </a:cubicBezTo>
                    <a:cubicBezTo>
                      <a:pt x="-1" y="11258"/>
                      <a:pt x="29" y="11715"/>
                      <a:pt x="87" y="12169"/>
                    </a:cubicBezTo>
                    <a:lnTo>
                      <a:pt x="10800" y="10800"/>
                    </a:lnTo>
                    <a:lnTo>
                      <a:pt x="7309" y="579"/>
                    </a:lnTo>
                    <a:close/>
                  </a:path>
                </a:pathLst>
              </a:custGeom>
              <a:solidFill>
                <a:srgbClr val="C0E89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9" name="PubPieSlice"/>
              <p:cNvSpPr>
                <a:spLocks noEditPoints="1" noChangeArrowheads="1"/>
              </p:cNvSpPr>
              <p:nvPr/>
            </p:nvSpPr>
            <p:spPr bwMode="auto">
              <a:xfrm>
                <a:off x="340" y="2980"/>
                <a:ext cx="380" cy="3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3183 w 21600"/>
                  <a:gd name="T10" fmla="*/ 3183 h 21600"/>
                  <a:gd name="T11" fmla="*/ 18417 w 21600"/>
                  <a:gd name="T12" fmla="*/ 18417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>
                    <a:moveTo>
                      <a:pt x="21502" y="9352"/>
                    </a:moveTo>
                    <a:cubicBezTo>
                      <a:pt x="20798" y="4144"/>
                      <a:pt x="16447" y="199"/>
                      <a:pt x="11194" y="7"/>
                    </a:cubicBezTo>
                    <a:lnTo>
                      <a:pt x="10800" y="10800"/>
                    </a:lnTo>
                    <a:lnTo>
                      <a:pt x="21502" y="9352"/>
                    </a:lnTo>
                    <a:close/>
                  </a:path>
                </a:pathLst>
              </a:custGeom>
              <a:solidFill>
                <a:srgbClr val="C0E89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0" name="PubPieSlice"/>
              <p:cNvSpPr>
                <a:spLocks noEditPoints="1" noChangeArrowheads="1"/>
              </p:cNvSpPr>
              <p:nvPr/>
            </p:nvSpPr>
            <p:spPr bwMode="auto">
              <a:xfrm>
                <a:off x="340" y="2118"/>
                <a:ext cx="380" cy="3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3183 w 21600"/>
                  <a:gd name="T10" fmla="*/ 3183 h 21600"/>
                  <a:gd name="T11" fmla="*/ 18417 w 21600"/>
                  <a:gd name="T12" fmla="*/ 18417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>
                    <a:moveTo>
                      <a:pt x="10893" y="21599"/>
                    </a:moveTo>
                    <a:cubicBezTo>
                      <a:pt x="16821" y="21548"/>
                      <a:pt x="21600" y="16728"/>
                      <a:pt x="21600" y="10800"/>
                    </a:cubicBezTo>
                    <a:cubicBezTo>
                      <a:pt x="21600" y="10111"/>
                      <a:pt x="21534" y="9424"/>
                      <a:pt x="21403" y="8747"/>
                    </a:cubicBezTo>
                    <a:lnTo>
                      <a:pt x="10800" y="10800"/>
                    </a:lnTo>
                    <a:lnTo>
                      <a:pt x="10893" y="21599"/>
                    </a:lnTo>
                    <a:close/>
                  </a:path>
                </a:pathLst>
              </a:custGeom>
              <a:solidFill>
                <a:srgbClr val="C0E89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1" name="PubPieSlice"/>
              <p:cNvSpPr>
                <a:spLocks noEditPoints="1" noChangeArrowheads="1"/>
              </p:cNvSpPr>
              <p:nvPr/>
            </p:nvSpPr>
            <p:spPr bwMode="auto">
              <a:xfrm>
                <a:off x="1319" y="1899"/>
                <a:ext cx="380" cy="3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3183 w 21600"/>
                  <a:gd name="T10" fmla="*/ 3183 h 21600"/>
                  <a:gd name="T11" fmla="*/ 18417 w 21600"/>
                  <a:gd name="T12" fmla="*/ 18417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>
                    <a:moveTo>
                      <a:pt x="294" y="13304"/>
                    </a:moveTo>
                    <a:cubicBezTo>
                      <a:pt x="1454" y="18168"/>
                      <a:pt x="5800" y="21600"/>
                      <a:pt x="10800" y="21600"/>
                    </a:cubicBezTo>
                    <a:cubicBezTo>
                      <a:pt x="11852" y="21599"/>
                      <a:pt x="12898" y="21446"/>
                      <a:pt x="13906" y="21143"/>
                    </a:cubicBezTo>
                    <a:lnTo>
                      <a:pt x="10800" y="10800"/>
                    </a:lnTo>
                    <a:lnTo>
                      <a:pt x="294" y="13304"/>
                    </a:lnTo>
                    <a:close/>
                  </a:path>
                </a:pathLst>
              </a:custGeom>
              <a:solidFill>
                <a:srgbClr val="C0E89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42" name="Group 25"/>
              <p:cNvGrpSpPr>
                <a:grpSpLocks/>
              </p:cNvGrpSpPr>
              <p:nvPr/>
            </p:nvGrpSpPr>
            <p:grpSpPr bwMode="auto">
              <a:xfrm>
                <a:off x="534" y="2092"/>
                <a:ext cx="1288" cy="1082"/>
                <a:chOff x="567" y="2069"/>
                <a:chExt cx="1134" cy="953"/>
              </a:xfrm>
            </p:grpSpPr>
            <p:sp>
              <p:nvSpPr>
                <p:cNvPr id="9247" name="Line 26"/>
                <p:cNvSpPr>
                  <a:spLocks noChangeShapeType="1"/>
                </p:cNvSpPr>
                <p:nvPr/>
              </p:nvSpPr>
              <p:spPr bwMode="auto">
                <a:xfrm>
                  <a:off x="567" y="2251"/>
                  <a:ext cx="0" cy="77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8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567" y="2886"/>
                  <a:ext cx="1134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9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567" y="2069"/>
                  <a:ext cx="862" cy="18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0" name="Line 29"/>
                <p:cNvSpPr>
                  <a:spLocks noChangeShapeType="1"/>
                </p:cNvSpPr>
                <p:nvPr/>
              </p:nvSpPr>
              <p:spPr bwMode="auto">
                <a:xfrm>
                  <a:off x="1429" y="2069"/>
                  <a:ext cx="272" cy="81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43" name="Text Box 30"/>
              <p:cNvSpPr txBox="1">
                <a:spLocks noChangeArrowheads="1"/>
              </p:cNvSpPr>
              <p:nvPr/>
            </p:nvSpPr>
            <p:spPr bwMode="auto">
              <a:xfrm>
                <a:off x="678" y="2299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i="1">
                    <a:latin typeface="Times New Roman" pitchFamily="18" charset="0"/>
                  </a:rPr>
                  <a:t>a</a:t>
                </a:r>
                <a:endParaRPr lang="en-GB" i="1">
                  <a:latin typeface="Times New Roman" pitchFamily="18" charset="0"/>
                </a:endParaRPr>
              </a:p>
            </p:txBody>
          </p:sp>
          <p:sp>
            <p:nvSpPr>
              <p:cNvPr id="9244" name="Text Box 31"/>
              <p:cNvSpPr txBox="1">
                <a:spLocks noChangeArrowheads="1"/>
              </p:cNvSpPr>
              <p:nvPr/>
            </p:nvSpPr>
            <p:spPr bwMode="auto">
              <a:xfrm>
                <a:off x="658" y="279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i="1">
                    <a:latin typeface="Times New Roman" pitchFamily="18" charset="0"/>
                  </a:rPr>
                  <a:t>b</a:t>
                </a:r>
                <a:endParaRPr lang="en-GB" i="1">
                  <a:latin typeface="Times New Roman" pitchFamily="18" charset="0"/>
                </a:endParaRPr>
              </a:p>
            </p:txBody>
          </p:sp>
          <p:sp>
            <p:nvSpPr>
              <p:cNvPr id="9245" name="Text Box 32"/>
              <p:cNvSpPr txBox="1">
                <a:spLocks noChangeArrowheads="1"/>
              </p:cNvSpPr>
              <p:nvPr/>
            </p:nvSpPr>
            <p:spPr bwMode="auto">
              <a:xfrm>
                <a:off x="1431" y="2679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i="1">
                    <a:latin typeface="Times New Roman" pitchFamily="18" charset="0"/>
                  </a:rPr>
                  <a:t>c</a:t>
                </a:r>
                <a:endParaRPr lang="en-GB" i="1">
                  <a:latin typeface="Times New Roman" pitchFamily="18" charset="0"/>
                </a:endParaRPr>
              </a:p>
            </p:txBody>
          </p:sp>
          <p:sp>
            <p:nvSpPr>
              <p:cNvPr id="9246" name="Text Box 33"/>
              <p:cNvSpPr txBox="1">
                <a:spLocks noChangeArrowheads="1"/>
              </p:cNvSpPr>
              <p:nvPr/>
            </p:nvSpPr>
            <p:spPr bwMode="auto">
              <a:xfrm>
                <a:off x="1219" y="2211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i="1">
                    <a:latin typeface="Times New Roman" pitchFamily="18" charset="0"/>
                  </a:rPr>
                  <a:t>d</a:t>
                </a:r>
                <a:endParaRPr lang="en-GB" i="1">
                  <a:latin typeface="Times New Roman" pitchFamily="18" charset="0"/>
                </a:endParaRPr>
              </a:p>
            </p:txBody>
          </p:sp>
        </p:grpSp>
      </p:grpSp>
      <p:sp>
        <p:nvSpPr>
          <p:cNvPr id="568354" name="Text Box 34"/>
          <p:cNvSpPr txBox="1">
            <a:spLocks noChangeArrowheads="1"/>
          </p:cNvSpPr>
          <p:nvPr/>
        </p:nvSpPr>
        <p:spPr bwMode="auto">
          <a:xfrm>
            <a:off x="3995738" y="4598988"/>
            <a:ext cx="3168650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en-GB">
                <a:solidFill>
                  <a:schemeClr val="tx1"/>
                </a:solidFill>
              </a:rPr>
              <a:t> + </a:t>
            </a:r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en-GB">
                <a:solidFill>
                  <a:schemeClr val="tx1"/>
                </a:solidFill>
              </a:rPr>
              <a:t> + </a:t>
            </a:r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en-GB">
                <a:solidFill>
                  <a:schemeClr val="tx1"/>
                </a:solidFill>
              </a:rPr>
              <a:t> + </a:t>
            </a:r>
            <a:r>
              <a:rPr lang="en-GB" i="1">
                <a:solidFill>
                  <a:schemeClr val="tx1"/>
                </a:solidFill>
                <a:latin typeface="Times New Roman" pitchFamily="18" charset="0"/>
              </a:rPr>
              <a:t>d</a:t>
            </a:r>
            <a:r>
              <a:rPr lang="en-GB">
                <a:solidFill>
                  <a:schemeClr val="tx1"/>
                </a:solidFill>
              </a:rPr>
              <a:t> = 360 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8" grpId="0" animBg="1" autoUpdateAnimBg="0"/>
      <p:bldP spid="568329" grpId="0" animBg="1" autoUpdateAnimBg="0"/>
      <p:bldP spid="56835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Freeform 2"/>
          <p:cNvSpPr>
            <a:spLocks/>
          </p:cNvSpPr>
          <p:nvPr/>
        </p:nvSpPr>
        <p:spPr bwMode="auto">
          <a:xfrm>
            <a:off x="5076825" y="1125538"/>
            <a:ext cx="2159000" cy="863600"/>
          </a:xfrm>
          <a:custGeom>
            <a:avLst/>
            <a:gdLst>
              <a:gd name="T0" fmla="*/ 2147483647 w 1360"/>
              <a:gd name="T1" fmla="*/ 0 h 544"/>
              <a:gd name="T2" fmla="*/ 0 w 1360"/>
              <a:gd name="T3" fmla="*/ 2147483647 h 544"/>
              <a:gd name="T4" fmla="*/ 2147483647 w 1360"/>
              <a:gd name="T5" fmla="*/ 2147483647 h 544"/>
              <a:gd name="T6" fmla="*/ 2147483647 w 1360"/>
              <a:gd name="T7" fmla="*/ 0 h 5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60" h="544">
                <a:moveTo>
                  <a:pt x="635" y="0"/>
                </a:moveTo>
                <a:lnTo>
                  <a:pt x="0" y="544"/>
                </a:lnTo>
                <a:lnTo>
                  <a:pt x="1360" y="362"/>
                </a:lnTo>
                <a:lnTo>
                  <a:pt x="635" y="0"/>
                </a:lnTo>
                <a:close/>
              </a:path>
            </a:pathLst>
          </a:custGeom>
          <a:gradFill rotWithShape="1">
            <a:gsLst>
              <a:gs pos="0">
                <a:srgbClr val="33CC33"/>
              </a:gs>
              <a:gs pos="100000">
                <a:srgbClr val="A1E7A1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19" name="Freeform 3"/>
          <p:cNvSpPr>
            <a:spLocks/>
          </p:cNvSpPr>
          <p:nvPr/>
        </p:nvSpPr>
        <p:spPr bwMode="auto">
          <a:xfrm>
            <a:off x="5076825" y="1700213"/>
            <a:ext cx="2159000" cy="865187"/>
          </a:xfrm>
          <a:custGeom>
            <a:avLst/>
            <a:gdLst>
              <a:gd name="T0" fmla="*/ 2147483647 w 1360"/>
              <a:gd name="T1" fmla="*/ 0 h 545"/>
              <a:gd name="T2" fmla="*/ 0 w 1360"/>
              <a:gd name="T3" fmla="*/ 2147483647 h 545"/>
              <a:gd name="T4" fmla="*/ 2147483647 w 1360"/>
              <a:gd name="T5" fmla="*/ 2147483647 h 545"/>
              <a:gd name="T6" fmla="*/ 2147483647 w 1360"/>
              <a:gd name="T7" fmla="*/ 0 h 5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60" h="545">
                <a:moveTo>
                  <a:pt x="1360" y="0"/>
                </a:moveTo>
                <a:lnTo>
                  <a:pt x="0" y="182"/>
                </a:lnTo>
                <a:lnTo>
                  <a:pt x="1043" y="545"/>
                </a:lnTo>
                <a:lnTo>
                  <a:pt x="1360" y="0"/>
                </a:lnTo>
                <a:close/>
              </a:path>
            </a:pathLst>
          </a:custGeom>
          <a:gradFill rotWithShape="1">
            <a:gsLst>
              <a:gs pos="0">
                <a:srgbClr val="3399FF"/>
              </a:gs>
              <a:gs pos="100000">
                <a:srgbClr val="9FCF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0" name="Freeform 4"/>
          <p:cNvSpPr>
            <a:spLocks/>
          </p:cNvSpPr>
          <p:nvPr/>
        </p:nvSpPr>
        <p:spPr bwMode="auto">
          <a:xfrm>
            <a:off x="900113" y="2852738"/>
            <a:ext cx="863600" cy="1296987"/>
          </a:xfrm>
          <a:custGeom>
            <a:avLst/>
            <a:gdLst>
              <a:gd name="T0" fmla="*/ 2147483647 w 544"/>
              <a:gd name="T1" fmla="*/ 0 h 817"/>
              <a:gd name="T2" fmla="*/ 0 w 544"/>
              <a:gd name="T3" fmla="*/ 2147483647 h 817"/>
              <a:gd name="T4" fmla="*/ 2147483647 w 544"/>
              <a:gd name="T5" fmla="*/ 2147483647 h 817"/>
              <a:gd name="T6" fmla="*/ 2147483647 w 544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44" h="817">
                <a:moveTo>
                  <a:pt x="544" y="0"/>
                </a:moveTo>
                <a:lnTo>
                  <a:pt x="0" y="363"/>
                </a:lnTo>
                <a:lnTo>
                  <a:pt x="408" y="817"/>
                </a:lnTo>
                <a:lnTo>
                  <a:pt x="544" y="0"/>
                </a:lnTo>
                <a:close/>
              </a:path>
            </a:pathLst>
          </a:custGeom>
          <a:gradFill rotWithShape="1">
            <a:gsLst>
              <a:gs pos="0">
                <a:srgbClr val="33CC33"/>
              </a:gs>
              <a:gs pos="100000">
                <a:srgbClr val="A1E7A1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1" name="Freeform 5"/>
          <p:cNvSpPr>
            <a:spLocks/>
          </p:cNvSpPr>
          <p:nvPr/>
        </p:nvSpPr>
        <p:spPr bwMode="auto">
          <a:xfrm>
            <a:off x="1547813" y="2852738"/>
            <a:ext cx="1223962" cy="1296987"/>
          </a:xfrm>
          <a:custGeom>
            <a:avLst/>
            <a:gdLst>
              <a:gd name="T0" fmla="*/ 2147483647 w 771"/>
              <a:gd name="T1" fmla="*/ 0 h 817"/>
              <a:gd name="T2" fmla="*/ 2147483647 w 771"/>
              <a:gd name="T3" fmla="*/ 2147483647 h 817"/>
              <a:gd name="T4" fmla="*/ 0 w 771"/>
              <a:gd name="T5" fmla="*/ 2147483647 h 817"/>
              <a:gd name="T6" fmla="*/ 2147483647 w 771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71" h="817">
                <a:moveTo>
                  <a:pt x="136" y="0"/>
                </a:moveTo>
                <a:lnTo>
                  <a:pt x="771" y="272"/>
                </a:lnTo>
                <a:lnTo>
                  <a:pt x="0" y="817"/>
                </a:lnTo>
                <a:lnTo>
                  <a:pt x="136" y="0"/>
                </a:lnTo>
                <a:close/>
              </a:path>
            </a:pathLst>
          </a:custGeom>
          <a:gradFill rotWithShape="1">
            <a:gsLst>
              <a:gs pos="0">
                <a:srgbClr val="3399FF"/>
              </a:gs>
              <a:gs pos="100000">
                <a:srgbClr val="9FCF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2" name="Freeform 6"/>
          <p:cNvSpPr>
            <a:spLocks/>
          </p:cNvSpPr>
          <p:nvPr/>
        </p:nvSpPr>
        <p:spPr bwMode="auto">
          <a:xfrm>
            <a:off x="1547813" y="3284538"/>
            <a:ext cx="1223962" cy="865187"/>
          </a:xfrm>
          <a:custGeom>
            <a:avLst/>
            <a:gdLst>
              <a:gd name="T0" fmla="*/ 2147483647 w 771"/>
              <a:gd name="T1" fmla="*/ 0 h 545"/>
              <a:gd name="T2" fmla="*/ 0 w 771"/>
              <a:gd name="T3" fmla="*/ 2147483647 h 545"/>
              <a:gd name="T4" fmla="*/ 2147483647 w 771"/>
              <a:gd name="T5" fmla="*/ 2147483647 h 545"/>
              <a:gd name="T6" fmla="*/ 2147483647 w 771"/>
              <a:gd name="T7" fmla="*/ 0 h 5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71" h="545">
                <a:moveTo>
                  <a:pt x="771" y="0"/>
                </a:moveTo>
                <a:lnTo>
                  <a:pt x="0" y="545"/>
                </a:lnTo>
                <a:lnTo>
                  <a:pt x="726" y="499"/>
                </a:lnTo>
                <a:lnTo>
                  <a:pt x="771" y="0"/>
                </a:lnTo>
                <a:close/>
              </a:path>
            </a:pathLst>
          </a:custGeom>
          <a:gradFill rotWithShape="1">
            <a:gsLst>
              <a:gs pos="0">
                <a:srgbClr val="AC82C8"/>
              </a:gs>
              <a:gs pos="100000">
                <a:srgbClr val="D0B8E0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3" name="Freeform 7"/>
          <p:cNvSpPr>
            <a:spLocks/>
          </p:cNvSpPr>
          <p:nvPr/>
        </p:nvSpPr>
        <p:spPr bwMode="auto">
          <a:xfrm>
            <a:off x="5556250" y="4467225"/>
            <a:ext cx="1123950" cy="958850"/>
          </a:xfrm>
          <a:custGeom>
            <a:avLst/>
            <a:gdLst>
              <a:gd name="T0" fmla="*/ 2147483647 w 708"/>
              <a:gd name="T1" fmla="*/ 2147483647 h 604"/>
              <a:gd name="T2" fmla="*/ 0 w 708"/>
              <a:gd name="T3" fmla="*/ 2147483647 h 604"/>
              <a:gd name="T4" fmla="*/ 2147483647 w 708"/>
              <a:gd name="T5" fmla="*/ 0 h 604"/>
              <a:gd name="T6" fmla="*/ 2147483647 w 708"/>
              <a:gd name="T7" fmla="*/ 2147483647 h 60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08" h="604">
                <a:moveTo>
                  <a:pt x="24" y="604"/>
                </a:moveTo>
                <a:lnTo>
                  <a:pt x="0" y="170"/>
                </a:lnTo>
                <a:lnTo>
                  <a:pt x="708" y="0"/>
                </a:lnTo>
                <a:lnTo>
                  <a:pt x="24" y="604"/>
                </a:lnTo>
                <a:close/>
              </a:path>
            </a:pathLst>
          </a:custGeom>
          <a:gradFill rotWithShape="1">
            <a:gsLst>
              <a:gs pos="0">
                <a:srgbClr val="33CC33"/>
              </a:gs>
              <a:gs pos="100000">
                <a:srgbClr val="A1E7A1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4" name="Freeform 8"/>
          <p:cNvSpPr>
            <a:spLocks/>
          </p:cNvSpPr>
          <p:nvPr/>
        </p:nvSpPr>
        <p:spPr bwMode="auto">
          <a:xfrm>
            <a:off x="5594350" y="4460875"/>
            <a:ext cx="1785938" cy="965200"/>
          </a:xfrm>
          <a:custGeom>
            <a:avLst/>
            <a:gdLst>
              <a:gd name="T0" fmla="*/ 0 w 1125"/>
              <a:gd name="T1" fmla="*/ 2147483647 h 608"/>
              <a:gd name="T2" fmla="*/ 2147483647 w 1125"/>
              <a:gd name="T3" fmla="*/ 0 h 608"/>
              <a:gd name="T4" fmla="*/ 2147483647 w 1125"/>
              <a:gd name="T5" fmla="*/ 2147483647 h 608"/>
              <a:gd name="T6" fmla="*/ 0 w 1125"/>
              <a:gd name="T7" fmla="*/ 2147483647 h 6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25" h="608">
                <a:moveTo>
                  <a:pt x="0" y="608"/>
                </a:moveTo>
                <a:lnTo>
                  <a:pt x="686" y="0"/>
                </a:lnTo>
                <a:lnTo>
                  <a:pt x="1125" y="393"/>
                </a:lnTo>
                <a:lnTo>
                  <a:pt x="0" y="608"/>
                </a:lnTo>
                <a:close/>
              </a:path>
            </a:pathLst>
          </a:custGeom>
          <a:gradFill rotWithShape="1">
            <a:gsLst>
              <a:gs pos="0">
                <a:srgbClr val="3399FF"/>
              </a:gs>
              <a:gs pos="100000">
                <a:srgbClr val="9FCF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5" name="Freeform 9"/>
          <p:cNvSpPr>
            <a:spLocks/>
          </p:cNvSpPr>
          <p:nvPr/>
        </p:nvSpPr>
        <p:spPr bwMode="auto">
          <a:xfrm>
            <a:off x="5597525" y="5080000"/>
            <a:ext cx="1803400" cy="835025"/>
          </a:xfrm>
          <a:custGeom>
            <a:avLst/>
            <a:gdLst>
              <a:gd name="T0" fmla="*/ 0 w 1136"/>
              <a:gd name="T1" fmla="*/ 2147483647 h 526"/>
              <a:gd name="T2" fmla="*/ 2147483647 w 1136"/>
              <a:gd name="T3" fmla="*/ 0 h 526"/>
              <a:gd name="T4" fmla="*/ 2147483647 w 1136"/>
              <a:gd name="T5" fmla="*/ 2147483647 h 526"/>
              <a:gd name="T6" fmla="*/ 0 w 1136"/>
              <a:gd name="T7" fmla="*/ 2147483647 h 5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36" h="526">
                <a:moveTo>
                  <a:pt x="0" y="214"/>
                </a:moveTo>
                <a:lnTo>
                  <a:pt x="1136" y="0"/>
                </a:lnTo>
                <a:lnTo>
                  <a:pt x="1096" y="526"/>
                </a:lnTo>
                <a:lnTo>
                  <a:pt x="0" y="214"/>
                </a:lnTo>
                <a:close/>
              </a:path>
            </a:pathLst>
          </a:custGeom>
          <a:gradFill rotWithShape="1">
            <a:gsLst>
              <a:gs pos="0">
                <a:srgbClr val="AC82C8"/>
              </a:gs>
              <a:gs pos="100000">
                <a:srgbClr val="D0B8E0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26" name="Freeform 10"/>
          <p:cNvSpPr>
            <a:spLocks/>
          </p:cNvSpPr>
          <p:nvPr/>
        </p:nvSpPr>
        <p:spPr bwMode="auto">
          <a:xfrm>
            <a:off x="5603875" y="5422900"/>
            <a:ext cx="1733550" cy="669925"/>
          </a:xfrm>
          <a:custGeom>
            <a:avLst/>
            <a:gdLst>
              <a:gd name="T0" fmla="*/ 0 w 1092"/>
              <a:gd name="T1" fmla="*/ 0 h 422"/>
              <a:gd name="T2" fmla="*/ 2147483647 w 1092"/>
              <a:gd name="T3" fmla="*/ 2147483647 h 422"/>
              <a:gd name="T4" fmla="*/ 2147483647 w 1092"/>
              <a:gd name="T5" fmla="*/ 2147483647 h 422"/>
              <a:gd name="T6" fmla="*/ 0 w 1092"/>
              <a:gd name="T7" fmla="*/ 0 h 42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92" h="422">
                <a:moveTo>
                  <a:pt x="0" y="0"/>
                </a:moveTo>
                <a:lnTo>
                  <a:pt x="529" y="422"/>
                </a:lnTo>
                <a:lnTo>
                  <a:pt x="1092" y="30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CC00"/>
              </a:gs>
              <a:gs pos="100000">
                <a:srgbClr val="FFEC9B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51" name="Picture 11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2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3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Sum of the interior angles in a polygon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68313" y="1196975"/>
            <a:ext cx="410368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We’ve seen that a </a:t>
            </a:r>
            <a:r>
              <a:rPr lang="en-US" b="1">
                <a:solidFill>
                  <a:srgbClr val="FF6600"/>
                </a:solidFill>
              </a:rPr>
              <a:t>quadrilateral</a:t>
            </a:r>
            <a:r>
              <a:rPr lang="en-US"/>
              <a:t> can be divided into </a:t>
            </a:r>
            <a:r>
              <a:rPr lang="en-US" b="1">
                <a:solidFill>
                  <a:srgbClr val="FF6600"/>
                </a:solidFill>
              </a:rPr>
              <a:t>two</a:t>
            </a:r>
            <a:r>
              <a:rPr lang="en-US"/>
              <a:t> triangles …</a:t>
            </a:r>
            <a:endParaRPr lang="en-GB"/>
          </a:p>
        </p:txBody>
      </p:sp>
      <p:grpSp>
        <p:nvGrpSpPr>
          <p:cNvPr id="10255" name="Group 15"/>
          <p:cNvGrpSpPr>
            <a:grpSpLocks/>
          </p:cNvGrpSpPr>
          <p:nvPr/>
        </p:nvGrpSpPr>
        <p:grpSpPr bwMode="auto">
          <a:xfrm>
            <a:off x="5076825" y="1125538"/>
            <a:ext cx="2159000" cy="1439862"/>
            <a:chOff x="3424" y="709"/>
            <a:chExt cx="1134" cy="907"/>
          </a:xfrm>
        </p:grpSpPr>
        <p:sp>
          <p:nvSpPr>
            <p:cNvPr id="10278" name="Line 16"/>
            <p:cNvSpPr>
              <a:spLocks noChangeShapeType="1"/>
            </p:cNvSpPr>
            <p:nvPr/>
          </p:nvSpPr>
          <p:spPr bwMode="auto">
            <a:xfrm flipV="1">
              <a:off x="3424" y="709"/>
              <a:ext cx="545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17"/>
            <p:cNvSpPr>
              <a:spLocks noChangeShapeType="1"/>
            </p:cNvSpPr>
            <p:nvPr/>
          </p:nvSpPr>
          <p:spPr bwMode="auto">
            <a:xfrm>
              <a:off x="3969" y="709"/>
              <a:ext cx="589" cy="3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18"/>
            <p:cNvSpPr>
              <a:spLocks noChangeShapeType="1"/>
            </p:cNvSpPr>
            <p:nvPr/>
          </p:nvSpPr>
          <p:spPr bwMode="auto">
            <a:xfrm flipH="1">
              <a:off x="4286" y="1071"/>
              <a:ext cx="272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19"/>
            <p:cNvSpPr>
              <a:spLocks noChangeShapeType="1"/>
            </p:cNvSpPr>
            <p:nvPr/>
          </p:nvSpPr>
          <p:spPr bwMode="auto">
            <a:xfrm>
              <a:off x="3424" y="1253"/>
              <a:ext cx="862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2436" name="Line 20"/>
          <p:cNvSpPr>
            <a:spLocks noChangeShapeType="1"/>
          </p:cNvSpPr>
          <p:nvPr/>
        </p:nvSpPr>
        <p:spPr bwMode="auto">
          <a:xfrm flipV="1">
            <a:off x="5076825" y="1700213"/>
            <a:ext cx="2159000" cy="288925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2437" name="Group 21"/>
          <p:cNvGrpSpPr>
            <a:grpSpLocks/>
          </p:cNvGrpSpPr>
          <p:nvPr/>
        </p:nvGrpSpPr>
        <p:grpSpPr bwMode="auto">
          <a:xfrm>
            <a:off x="900113" y="2852738"/>
            <a:ext cx="1871662" cy="1296987"/>
            <a:chOff x="567" y="1797"/>
            <a:chExt cx="998" cy="817"/>
          </a:xfrm>
        </p:grpSpPr>
        <p:sp>
          <p:nvSpPr>
            <p:cNvPr id="10273" name="Line 22"/>
            <p:cNvSpPr>
              <a:spLocks noChangeShapeType="1"/>
            </p:cNvSpPr>
            <p:nvPr/>
          </p:nvSpPr>
          <p:spPr bwMode="auto">
            <a:xfrm flipH="1">
              <a:off x="567" y="1797"/>
              <a:ext cx="453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Line 23"/>
            <p:cNvSpPr>
              <a:spLocks noChangeShapeType="1"/>
            </p:cNvSpPr>
            <p:nvPr/>
          </p:nvSpPr>
          <p:spPr bwMode="auto">
            <a:xfrm>
              <a:off x="1020" y="1797"/>
              <a:ext cx="545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Line 24"/>
            <p:cNvSpPr>
              <a:spLocks noChangeShapeType="1"/>
            </p:cNvSpPr>
            <p:nvPr/>
          </p:nvSpPr>
          <p:spPr bwMode="auto">
            <a:xfrm flipH="1">
              <a:off x="1519" y="2069"/>
              <a:ext cx="46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Line 25"/>
            <p:cNvSpPr>
              <a:spLocks noChangeShapeType="1"/>
            </p:cNvSpPr>
            <p:nvPr/>
          </p:nvSpPr>
          <p:spPr bwMode="auto">
            <a:xfrm flipH="1">
              <a:off x="930" y="2568"/>
              <a:ext cx="589" cy="4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Line 26"/>
            <p:cNvSpPr>
              <a:spLocks noChangeShapeType="1"/>
            </p:cNvSpPr>
            <p:nvPr/>
          </p:nvSpPr>
          <p:spPr bwMode="auto">
            <a:xfrm>
              <a:off x="567" y="2160"/>
              <a:ext cx="363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2443" name="Text Box 27"/>
          <p:cNvSpPr txBox="1">
            <a:spLocks noChangeArrowheads="1"/>
          </p:cNvSpPr>
          <p:nvPr/>
        </p:nvSpPr>
        <p:spPr bwMode="auto">
          <a:xfrm>
            <a:off x="3348038" y="3213100"/>
            <a:ext cx="44243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… a </a:t>
            </a:r>
            <a:r>
              <a:rPr lang="en-US" b="1">
                <a:solidFill>
                  <a:srgbClr val="FF6600"/>
                </a:solidFill>
              </a:rPr>
              <a:t>pentagon</a:t>
            </a:r>
            <a:r>
              <a:rPr lang="en-US"/>
              <a:t> can be divided into </a:t>
            </a:r>
            <a:r>
              <a:rPr lang="en-US" b="1">
                <a:solidFill>
                  <a:srgbClr val="FF6600"/>
                </a:solidFill>
              </a:rPr>
              <a:t>three</a:t>
            </a:r>
            <a:r>
              <a:rPr lang="en-US"/>
              <a:t> triangles …</a:t>
            </a:r>
            <a:endParaRPr lang="en-GB"/>
          </a:p>
        </p:txBody>
      </p:sp>
      <p:sp>
        <p:nvSpPr>
          <p:cNvPr id="572444" name="Line 28"/>
          <p:cNvSpPr>
            <a:spLocks noChangeShapeType="1"/>
          </p:cNvSpPr>
          <p:nvPr/>
        </p:nvSpPr>
        <p:spPr bwMode="auto">
          <a:xfrm flipV="1">
            <a:off x="1566863" y="2852738"/>
            <a:ext cx="196850" cy="1312862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45" name="Line 29"/>
          <p:cNvSpPr>
            <a:spLocks noChangeShapeType="1"/>
          </p:cNvSpPr>
          <p:nvPr/>
        </p:nvSpPr>
        <p:spPr bwMode="auto">
          <a:xfrm flipV="1">
            <a:off x="1570038" y="3284538"/>
            <a:ext cx="1201737" cy="865187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46" name="Text Box 30"/>
          <p:cNvSpPr txBox="1">
            <a:spLocks noChangeArrowheads="1"/>
          </p:cNvSpPr>
          <p:nvPr/>
        </p:nvSpPr>
        <p:spPr bwMode="auto">
          <a:xfrm>
            <a:off x="827088" y="4868863"/>
            <a:ext cx="3744912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How many triangles can a hexagon be divided into?</a:t>
            </a:r>
            <a:endParaRPr lang="en-GB"/>
          </a:p>
        </p:txBody>
      </p:sp>
      <p:grpSp>
        <p:nvGrpSpPr>
          <p:cNvPr id="572447" name="Group 31"/>
          <p:cNvGrpSpPr>
            <a:grpSpLocks/>
          </p:cNvGrpSpPr>
          <p:nvPr/>
        </p:nvGrpSpPr>
        <p:grpSpPr bwMode="auto">
          <a:xfrm rot="1167410">
            <a:off x="5435600" y="4437063"/>
            <a:ext cx="2070100" cy="1612900"/>
            <a:chOff x="3334" y="2750"/>
            <a:chExt cx="1360" cy="1270"/>
          </a:xfrm>
        </p:grpSpPr>
        <p:sp>
          <p:nvSpPr>
            <p:cNvPr id="10267" name="Line 32"/>
            <p:cNvSpPr>
              <a:spLocks noChangeShapeType="1"/>
            </p:cNvSpPr>
            <p:nvPr/>
          </p:nvSpPr>
          <p:spPr bwMode="auto">
            <a:xfrm flipV="1">
              <a:off x="3334" y="2750"/>
              <a:ext cx="635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Line 33"/>
            <p:cNvSpPr>
              <a:spLocks noChangeShapeType="1"/>
            </p:cNvSpPr>
            <p:nvPr/>
          </p:nvSpPr>
          <p:spPr bwMode="auto">
            <a:xfrm>
              <a:off x="3969" y="2750"/>
              <a:ext cx="589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Line 34"/>
            <p:cNvSpPr>
              <a:spLocks noChangeShapeType="1"/>
            </p:cNvSpPr>
            <p:nvPr/>
          </p:nvSpPr>
          <p:spPr bwMode="auto">
            <a:xfrm>
              <a:off x="4558" y="3022"/>
              <a:ext cx="136" cy="6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35"/>
            <p:cNvSpPr>
              <a:spLocks noChangeShapeType="1"/>
            </p:cNvSpPr>
            <p:nvPr/>
          </p:nvSpPr>
          <p:spPr bwMode="auto">
            <a:xfrm flipH="1">
              <a:off x="4195" y="3657"/>
              <a:ext cx="499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Line 36"/>
            <p:cNvSpPr>
              <a:spLocks noChangeShapeType="1"/>
            </p:cNvSpPr>
            <p:nvPr/>
          </p:nvSpPr>
          <p:spPr bwMode="auto">
            <a:xfrm flipH="1" flipV="1">
              <a:off x="3515" y="3748"/>
              <a:ext cx="68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Line 37"/>
            <p:cNvSpPr>
              <a:spLocks noChangeShapeType="1"/>
            </p:cNvSpPr>
            <p:nvPr/>
          </p:nvSpPr>
          <p:spPr bwMode="auto">
            <a:xfrm>
              <a:off x="3334" y="3249"/>
              <a:ext cx="181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2454" name="Line 38"/>
          <p:cNvSpPr>
            <a:spLocks noChangeShapeType="1"/>
          </p:cNvSpPr>
          <p:nvPr/>
        </p:nvSpPr>
        <p:spPr bwMode="auto">
          <a:xfrm flipV="1">
            <a:off x="5591175" y="4479925"/>
            <a:ext cx="1079500" cy="94615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55" name="Line 39"/>
          <p:cNvSpPr>
            <a:spLocks noChangeShapeType="1"/>
          </p:cNvSpPr>
          <p:nvPr/>
        </p:nvSpPr>
        <p:spPr bwMode="auto">
          <a:xfrm>
            <a:off x="5603875" y="5421313"/>
            <a:ext cx="1724025" cy="487362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56" name="Line 40"/>
          <p:cNvSpPr>
            <a:spLocks noChangeShapeType="1"/>
          </p:cNvSpPr>
          <p:nvPr/>
        </p:nvSpPr>
        <p:spPr bwMode="auto">
          <a:xfrm flipV="1">
            <a:off x="5595938" y="5084763"/>
            <a:ext cx="1784350" cy="330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2457" name="Rectangle 41"/>
          <p:cNvSpPr>
            <a:spLocks noChangeArrowheads="1"/>
          </p:cNvSpPr>
          <p:nvPr/>
        </p:nvSpPr>
        <p:spPr bwMode="auto">
          <a:xfrm>
            <a:off x="611188" y="4795838"/>
            <a:ext cx="4032250" cy="1081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eaLnBrk="0" hangingPunct="0"/>
            <a:endParaRPr lang="en-US"/>
          </a:p>
          <a:p>
            <a:pPr eaLnBrk="0" hangingPunct="0"/>
            <a:r>
              <a:rPr lang="en-US"/>
              <a:t>… and a </a:t>
            </a:r>
            <a:r>
              <a:rPr lang="en-US" b="1">
                <a:solidFill>
                  <a:srgbClr val="FF6600"/>
                </a:solidFill>
              </a:rPr>
              <a:t>hexagon</a:t>
            </a:r>
            <a:r>
              <a:rPr lang="en-US"/>
              <a:t> can be divided into </a:t>
            </a:r>
            <a:r>
              <a:rPr lang="en-US" b="1">
                <a:solidFill>
                  <a:srgbClr val="FF6600"/>
                </a:solidFill>
              </a:rPr>
              <a:t>four</a:t>
            </a:r>
            <a:r>
              <a:rPr lang="en-US"/>
              <a:t> triangles.</a:t>
            </a:r>
            <a:endParaRPr lang="en-GB"/>
          </a:p>
          <a:p>
            <a:pPr eaLnBrk="0" hangingPunct="0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72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72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7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7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7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animBg="1"/>
      <p:bldP spid="572419" grpId="0" animBg="1"/>
      <p:bldP spid="572420" grpId="0" animBg="1"/>
      <p:bldP spid="572421" grpId="0" animBg="1"/>
      <p:bldP spid="572422" grpId="0" animBg="1"/>
      <p:bldP spid="572423" grpId="0" animBg="1"/>
      <p:bldP spid="572424" grpId="0" animBg="1"/>
      <p:bldP spid="572425" grpId="0" animBg="1"/>
      <p:bldP spid="572426" grpId="0" animBg="1"/>
      <p:bldP spid="572436" grpId="0" animBg="1"/>
      <p:bldP spid="572443" grpId="0" autoUpdateAnimBg="0"/>
      <p:bldP spid="572444" grpId="0" animBg="1"/>
      <p:bldP spid="572445" grpId="0" animBg="1"/>
      <p:bldP spid="572446" grpId="0" animBg="1" autoUpdateAnimBg="0"/>
      <p:bldP spid="572454" grpId="0" animBg="1"/>
      <p:bldP spid="572455" grpId="0" animBg="1"/>
      <p:bldP spid="572456" grpId="0" animBg="1"/>
      <p:bldP spid="57245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7772400" cy="6096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5B0091"/>
                </a:solidFill>
              </a:rPr>
              <a:t>Sum of the interior angles in a polygon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28675" y="1125538"/>
            <a:ext cx="7488238" cy="850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/>
              <a:t>The number of triangles that a polygon can be divided into is always two less than the number of sides.</a:t>
            </a:r>
            <a:endParaRPr lang="en-GB"/>
          </a:p>
        </p:txBody>
      </p:sp>
      <p:sp>
        <p:nvSpPr>
          <p:cNvPr id="574470" name="Text Box 6"/>
          <p:cNvSpPr txBox="1">
            <a:spLocks noChangeArrowheads="1"/>
          </p:cNvSpPr>
          <p:nvPr/>
        </p:nvSpPr>
        <p:spPr bwMode="auto">
          <a:xfrm>
            <a:off x="468313" y="2209800"/>
            <a:ext cx="8135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We can say that:</a:t>
            </a:r>
            <a:endParaRPr lang="en-GB"/>
          </a:p>
        </p:txBody>
      </p:sp>
      <p:sp>
        <p:nvSpPr>
          <p:cNvPr id="574471" name="Text Box 7"/>
          <p:cNvSpPr txBox="1">
            <a:spLocks noChangeArrowheads="1"/>
          </p:cNvSpPr>
          <p:nvPr/>
        </p:nvSpPr>
        <p:spPr bwMode="auto">
          <a:xfrm>
            <a:off x="468313" y="2857500"/>
            <a:ext cx="8135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A polygon with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sides can be divided into (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– 2) triangles.</a:t>
            </a:r>
          </a:p>
        </p:txBody>
      </p:sp>
      <p:sp>
        <p:nvSpPr>
          <p:cNvPr id="574472" name="Text Box 8"/>
          <p:cNvSpPr txBox="1">
            <a:spLocks noChangeArrowheads="1"/>
          </p:cNvSpPr>
          <p:nvPr/>
        </p:nvSpPr>
        <p:spPr bwMode="auto">
          <a:xfrm>
            <a:off x="468313" y="3505200"/>
            <a:ext cx="698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The sum of the interior angles in a triangle is 180°.</a:t>
            </a:r>
          </a:p>
        </p:txBody>
      </p:sp>
      <p:sp>
        <p:nvSpPr>
          <p:cNvPr id="574473" name="Text Box 9"/>
          <p:cNvSpPr txBox="1">
            <a:spLocks noChangeArrowheads="1"/>
          </p:cNvSpPr>
          <p:nvPr/>
        </p:nvSpPr>
        <p:spPr bwMode="auto">
          <a:xfrm>
            <a:off x="468313" y="41529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/>
              <a:t>So,</a:t>
            </a:r>
            <a:endParaRPr lang="en-GB"/>
          </a:p>
        </p:txBody>
      </p:sp>
      <p:sp>
        <p:nvSpPr>
          <p:cNvPr id="574474" name="Text Box 10"/>
          <p:cNvSpPr txBox="1">
            <a:spLocks noChangeArrowheads="1"/>
          </p:cNvSpPr>
          <p:nvPr/>
        </p:nvSpPr>
        <p:spPr bwMode="auto">
          <a:xfrm>
            <a:off x="1249363" y="4800600"/>
            <a:ext cx="6645275" cy="850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en-US"/>
              <a:t>The sum of the interior angles in an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-sided polygon is (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/>
              <a:t> – 2) × 180°.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70" grpId="0" autoUpdateAnimBg="0"/>
      <p:bldP spid="574471" grpId="0" autoUpdateAnimBg="0"/>
      <p:bldP spid="574472" grpId="0" autoUpdateAnimBg="0"/>
      <p:bldP spid="574473" grpId="0" autoUpdateAnimBg="0"/>
      <p:bldP spid="574474" grpId="0" animBg="1" autoUpdateAnimBg="0"/>
    </p:bldLst>
  </p:timing>
</p:sld>
</file>

<file path=ppt/theme/theme1.xml><?xml version="1.0" encoding="utf-8"?>
<a:theme xmlns:a="http://schemas.openxmlformats.org/drawingml/2006/main" name="Boardworks template">
  <a:themeElements>
    <a:clrScheme name="Boardworks template 13">
      <a:dk1>
        <a:srgbClr val="000066"/>
      </a:dk1>
      <a:lt1>
        <a:srgbClr val="FFFFFF"/>
      </a:lt1>
      <a:dk2>
        <a:srgbClr val="5B0091"/>
      </a:dk2>
      <a:lt2>
        <a:srgbClr val="111111"/>
      </a:lt2>
      <a:accent1>
        <a:srgbClr val="D0B8E0"/>
      </a:accent1>
      <a:accent2>
        <a:srgbClr val="80D0E8"/>
      </a:accent2>
      <a:accent3>
        <a:srgbClr val="FFFFFF"/>
      </a:accent3>
      <a:accent4>
        <a:srgbClr val="000056"/>
      </a:accent4>
      <a:accent5>
        <a:srgbClr val="E4D8ED"/>
      </a:accent5>
      <a:accent6>
        <a:srgbClr val="73BCD2"/>
      </a:accent6>
      <a:hlink>
        <a:srgbClr val="C0E890"/>
      </a:hlink>
      <a:folHlink>
        <a:srgbClr val="FFFF90"/>
      </a:folHlink>
    </a:clrScheme>
    <a:fontScheme name="Boardworks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1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1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oardwork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ardworks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ardworks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ardworks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ardworks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ardworks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ardworks template 13">
        <a:dk1>
          <a:srgbClr val="000066"/>
        </a:dk1>
        <a:lt1>
          <a:srgbClr val="FFFFFF"/>
        </a:lt1>
        <a:dk2>
          <a:srgbClr val="5B0091"/>
        </a:dk2>
        <a:lt2>
          <a:srgbClr val="111111"/>
        </a:lt2>
        <a:accent1>
          <a:srgbClr val="D0B8E0"/>
        </a:accent1>
        <a:accent2>
          <a:srgbClr val="80D0E8"/>
        </a:accent2>
        <a:accent3>
          <a:srgbClr val="FFFFFF"/>
        </a:accent3>
        <a:accent4>
          <a:srgbClr val="000056"/>
        </a:accent4>
        <a:accent5>
          <a:srgbClr val="E4D8ED"/>
        </a:accent5>
        <a:accent6>
          <a:srgbClr val="73BCD2"/>
        </a:accent6>
        <a:hlink>
          <a:srgbClr val="C0E890"/>
        </a:hlink>
        <a:folHlink>
          <a:srgbClr val="FFFF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8719</TotalTime>
  <Words>1088</Words>
  <Application>Microsoft Office PowerPoint</Application>
  <PresentationFormat>On-screen Show (4:3)</PresentationFormat>
  <Paragraphs>151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Boardworks template</vt:lpstr>
      <vt:lpstr>Polygons</vt:lpstr>
      <vt:lpstr>Polygons</vt:lpstr>
      <vt:lpstr>Naming polygons</vt:lpstr>
      <vt:lpstr>Interior angles in polygons</vt:lpstr>
      <vt:lpstr>Exterior angles in polygons</vt:lpstr>
      <vt:lpstr>Sum of the interior angles in a quadrilateral</vt:lpstr>
      <vt:lpstr>Sum of interior angles in a polygon</vt:lpstr>
      <vt:lpstr>Sum of the interior angles in a polygon</vt:lpstr>
      <vt:lpstr>Sum of the interior angles in a polygon</vt:lpstr>
      <vt:lpstr>Interior angles in regular polygons</vt:lpstr>
      <vt:lpstr>The sum of exterior angles in a polygon</vt:lpstr>
      <vt:lpstr>The sum of exterior angles in a polygon</vt:lpstr>
      <vt:lpstr>Find the number of sides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S1 Lines, angles and polygons</dc:title>
  <dc:creator>©Boardworks Ltd 2005</dc:creator>
  <cp:lastModifiedBy>Teacher E-Solutions</cp:lastModifiedBy>
  <cp:revision>70</cp:revision>
  <dcterms:created xsi:type="dcterms:W3CDTF">2003-07-21T09:50:03Z</dcterms:created>
  <dcterms:modified xsi:type="dcterms:W3CDTF">2019-01-18T17:01:33Z</dcterms:modified>
</cp:coreProperties>
</file>