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1" r:id="rId3"/>
    <p:sldId id="257" r:id="rId4"/>
    <p:sldId id="258" r:id="rId5"/>
    <p:sldId id="259" r:id="rId6"/>
    <p:sldId id="272" r:id="rId7"/>
    <p:sldId id="273" r:id="rId8"/>
    <p:sldId id="261" r:id="rId9"/>
    <p:sldId id="262" r:id="rId10"/>
    <p:sldId id="269" r:id="rId11"/>
    <p:sldId id="270" r:id="rId12"/>
    <p:sldId id="271" r:id="rId13"/>
    <p:sldId id="274" r:id="rId14"/>
    <p:sldId id="275" r:id="rId15"/>
    <p:sldId id="276" r:id="rId16"/>
    <p:sldId id="278" r:id="rId17"/>
    <p:sldId id="279" r:id="rId18"/>
    <p:sldId id="280" r:id="rId19"/>
    <p:sldId id="277" r:id="rId20"/>
    <p:sldId id="286" r:id="rId21"/>
    <p:sldId id="287" r:id="rId22"/>
    <p:sldId id="288" r:id="rId23"/>
    <p:sldId id="289" r:id="rId24"/>
    <p:sldId id="290" r:id="rId25"/>
    <p:sldId id="291" r:id="rId26"/>
    <p:sldId id="296" r:id="rId27"/>
    <p:sldId id="297" r:id="rId28"/>
    <p:sldId id="298" r:id="rId29"/>
    <p:sldId id="299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02" autoAdjust="0"/>
    <p:restoredTop sz="94660"/>
  </p:normalViewPr>
  <p:slideViewPr>
    <p:cSldViewPr>
      <p:cViewPr>
        <p:scale>
          <a:sx n="51" d="100"/>
          <a:sy n="51" d="100"/>
        </p:scale>
        <p:origin x="-27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image" Target="../media/image19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03E0C-A45E-409C-ACD4-F18618A0CB1E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146BC-93F9-4016-B9E5-F90EAA7189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42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3A613-FF92-4211-92AE-F3016B7A24C0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2488D-3E40-4DB2-A0D3-637AA5D223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466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8BCD9-3B7A-4DC8-808C-5A0FD04DA7FE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4BFCE-4274-4336-8EDF-405866B1E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59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C19F9-4C88-4E21-AD18-A2C146A3F30E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0B29C-CD70-4902-83B0-4AF0A55612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98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F3AAE-482D-4413-82EC-0690DB4853A9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7292E-446E-41C4-8A18-9DC527DE1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6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06CBA-009C-4F37-BF8C-2B4E1DA171F7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6B350-D987-4296-8B67-B113EAF0A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99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749D2-5B71-4F02-B7EF-29AFDD0C58E4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F4957-2952-46C9-B6A2-7FA9D0F076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74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657F8-4548-40FF-B3D2-72BC10977AD3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C7F31-AD86-459A-B62D-FADA73CE20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198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CC584-5B3E-4922-8A35-1F026C558C58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3BD4A-4774-4432-B1ED-1C5EFAE28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038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7447A-CBFB-450E-8C7D-8E8A75C1F8B8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FCFAF-10B2-4663-B19C-CB9734788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1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E0EFB-4F8C-4DB3-81AE-1DFE1D8302B6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B10ED-958A-423D-B3FC-4B44EC4EC8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66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F497E-251B-4437-9A95-CD0F7C6324DA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0A286-FBE8-46F5-B88B-8C3E2B9941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27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124EC-EE10-4ACE-900B-13E6A9704FF0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48ABD-BADB-49DB-82AA-DB013DA18C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711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AFB128-27CF-48B1-8A8C-A78D77D68B87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22F5B0-8624-41CA-AB00-80E10889C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openref.com/constbisectangle.html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openref.com/constbisectangle.html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www.mathopenref.com/constbisectangle.html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openref.com/constcopyangle.html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hyperlink" Target="http://www.mathopenref.com/constcopyangle.html" TargetMode="Externa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openref.com/constcopyangle.html" TargetMode="Externa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hyperlink" Target="http://www.mathopenref.com/constcopyangle.html" TargetMode="External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openref.com/constcopyangle.html" TargetMode="Externa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openref.com/constcopyangle.html" TargetMode="Externa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hyperlink" Target="http://www.mathopenref.com/constcopyangle.htm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slide" Target="slide3.xml"/><Relationship Id="rId7" Type="http://schemas.openxmlformats.org/officeDocument/2006/relationships/slide" Target="slide1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4.xml"/><Relationship Id="rId6" Type="http://schemas.openxmlformats.org/officeDocument/2006/relationships/slide" Target="slide5.xml"/><Relationship Id="rId5" Type="http://schemas.openxmlformats.org/officeDocument/2006/relationships/slide" Target="slide9.xml"/><Relationship Id="rId4" Type="http://schemas.openxmlformats.org/officeDocument/2006/relationships/slide" Target="slide8.xml"/><Relationship Id="rId9" Type="http://schemas.openxmlformats.org/officeDocument/2006/relationships/slide" Target="slide2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hyperlink" Target="http://www.mathopenref.com/consttrianglesss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hyperlink" Target="http://www.mathopenref.com/consttrianglesss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openref.com/consttrianglesss.html" TargetMode="Externa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openref.com/consttrianglesss.html" TargetMode="External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hyperlink" Target="http://www.mathopenref.com/consttrianglesss.html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hyperlink" Target="http://www.mathopenref.com/consttrianglesss.html" TargetMode="Externa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hyperlink" Target="http://www.mathopenref.com/constequilateral.html" TargetMode="Externa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openref.com/constequilateral.html" TargetMode="External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openref.com/constequilateral.html" TargetMode="External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hyperlink" Target="http://www.mathopenref.com/constequilateral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openref.com/constbisectline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openref.com/constbisectline.html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openref.com/constbisectline.html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openref.com/constbisectangle.html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Geometric Construction Notes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524000"/>
            <a:ext cx="365760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3"/>
              </a:rPr>
              <a:t>Bisect Angle</a:t>
            </a:r>
            <a:endParaRPr lang="en-US" smtClean="0"/>
          </a:p>
        </p:txBody>
      </p:sp>
      <p:sp>
        <p:nvSpPr>
          <p:cNvPr id="11268" name="Rectangle 6"/>
          <p:cNvSpPr>
            <a:spLocks noGrp="1"/>
          </p:cNvSpPr>
          <p:nvPr>
            <p:ph type="body" sz="half" idx="3"/>
          </p:nvPr>
        </p:nvSpPr>
        <p:spPr>
          <a:xfrm>
            <a:off x="381000" y="1600200"/>
            <a:ext cx="5486400" cy="13716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Calibri" pitchFamily="34" charset="0"/>
              <a:buAutoNum type="arabicPeriod" startAt="2"/>
            </a:pPr>
            <a:r>
              <a:rPr lang="en-US" sz="2800" smtClean="0"/>
              <a:t>Draw an arc across each leg of the angle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2100" smtClean="0"/>
          </a:p>
        </p:txBody>
      </p:sp>
      <p:sp>
        <p:nvSpPr>
          <p:cNvPr id="11269" name="TextBox 9"/>
          <p:cNvSpPr txBox="1">
            <a:spLocks noChangeArrowheads="1"/>
          </p:cNvSpPr>
          <p:nvPr/>
        </p:nvSpPr>
        <p:spPr bwMode="auto">
          <a:xfrm>
            <a:off x="381000" y="2971800"/>
            <a:ext cx="434340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Calibri" pitchFamily="34" charset="0"/>
              <a:buAutoNum type="arabicPeriod" startAt="3"/>
            </a:pPr>
            <a:r>
              <a:rPr lang="en-US" sz="2800">
                <a:latin typeface="Calibri" pitchFamily="34" charset="0"/>
              </a:rPr>
              <a:t>Move the compass point to the intersection of one of the legs and arc.</a:t>
            </a:r>
          </a:p>
          <a:p>
            <a:pPr eaLnBrk="1" hangingPunct="1"/>
            <a:endParaRPr lang="en-US"/>
          </a:p>
        </p:txBody>
      </p:sp>
      <p:pic>
        <p:nvPicPr>
          <p:cNvPr id="11270" name="Picture 2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191000"/>
            <a:ext cx="3886200" cy="231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TextBox 9"/>
          <p:cNvSpPr txBox="1">
            <a:spLocks noChangeArrowheads="1"/>
          </p:cNvSpPr>
          <p:nvPr/>
        </p:nvSpPr>
        <p:spPr bwMode="auto">
          <a:xfrm>
            <a:off x="457200" y="4953000"/>
            <a:ext cx="4343400" cy="122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Calibri" pitchFamily="34" charset="0"/>
              <a:buAutoNum type="arabicPeriod" startAt="4"/>
            </a:pPr>
            <a:r>
              <a:rPr lang="en-US" sz="2800">
                <a:latin typeface="Calibri" pitchFamily="34" charset="0"/>
              </a:rPr>
              <a:t>Draw an arc in the interior of the angle.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962400"/>
            <a:ext cx="4400550" cy="266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371600"/>
            <a:ext cx="3819525" cy="246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4"/>
              </a:rPr>
              <a:t>Bisect Angle</a:t>
            </a:r>
            <a:endParaRPr lang="en-US" smtClean="0"/>
          </a:p>
        </p:txBody>
      </p:sp>
      <p:sp>
        <p:nvSpPr>
          <p:cNvPr id="12293" name="Rectangle 6"/>
          <p:cNvSpPr>
            <a:spLocks noGrp="1"/>
          </p:cNvSpPr>
          <p:nvPr>
            <p:ph type="body" sz="half" idx="4294967295"/>
          </p:nvPr>
        </p:nvSpPr>
        <p:spPr>
          <a:xfrm>
            <a:off x="381000" y="1447800"/>
            <a:ext cx="5486400" cy="13716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Calibri" pitchFamily="34" charset="0"/>
              <a:buAutoNum type="arabicPeriod" startAt="5"/>
            </a:pPr>
            <a:r>
              <a:rPr lang="en-US" sz="2800" smtClean="0"/>
              <a:t>Without changing the radius of the compass do the same on the other leg of the angle so the arcs intersect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2100" smtClean="0"/>
          </a:p>
        </p:txBody>
      </p:sp>
      <p:sp>
        <p:nvSpPr>
          <p:cNvPr id="12294" name="TextBox 9"/>
          <p:cNvSpPr txBox="1">
            <a:spLocks noChangeArrowheads="1"/>
          </p:cNvSpPr>
          <p:nvPr/>
        </p:nvSpPr>
        <p:spPr bwMode="auto">
          <a:xfrm>
            <a:off x="304800" y="3886200"/>
            <a:ext cx="548640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Calibri" pitchFamily="34" charset="0"/>
              <a:buAutoNum type="arabicPeriod" startAt="6"/>
            </a:pPr>
            <a:r>
              <a:rPr lang="en-US" sz="2800">
                <a:latin typeface="Calibri" pitchFamily="34" charset="0"/>
              </a:rPr>
              <a:t>Using a straight edge connect the vertex and intersection of the two arcs.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2"/>
              </a:rPr>
              <a:t>Bisect Angle- Solution</a:t>
            </a:r>
            <a:endParaRPr lang="en-US" smtClean="0"/>
          </a:p>
        </p:txBody>
      </p:sp>
      <p:pic>
        <p:nvPicPr>
          <p:cNvPr id="1331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8001000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990600"/>
            <a:ext cx="3067050" cy="2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6"/>
          <p:cNvSpPr>
            <a:spLocks noGrp="1"/>
          </p:cNvSpPr>
          <p:nvPr>
            <p:ph type="body" sz="half" idx="4294967295"/>
          </p:nvPr>
        </p:nvSpPr>
        <p:spPr>
          <a:xfrm>
            <a:off x="1066800" y="1676400"/>
            <a:ext cx="4343400" cy="6858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sz="2800" smtClean="0"/>
              <a:t>	Begin with a given angle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2800" smtClean="0"/>
          </a:p>
        </p:txBody>
      </p:sp>
      <p:sp>
        <p:nvSpPr>
          <p:cNvPr id="14340" name="Rectangle 4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hlinkClick r:id="rId3"/>
              </a:rPr>
              <a:t>Transfer an Angle</a:t>
            </a:r>
            <a:endParaRPr lang="en-US" smtClean="0"/>
          </a:p>
        </p:txBody>
      </p:sp>
      <p:pic>
        <p:nvPicPr>
          <p:cNvPr id="14341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962400"/>
            <a:ext cx="5257800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Rectangle 9"/>
          <p:cNvSpPr>
            <a:spLocks noChangeArrowheads="1"/>
          </p:cNvSpPr>
          <p:nvPr/>
        </p:nvSpPr>
        <p:spPr bwMode="auto">
          <a:xfrm>
            <a:off x="3352800" y="4343400"/>
            <a:ext cx="52578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US" sz="2800">
                <a:latin typeface="Calibri" pitchFamily="34" charset="0"/>
              </a:rPr>
              <a:t>Draw one leg of the angle at a new location and choose the ep to use as the vertex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11"/>
          <p:cNvGraphicFramePr>
            <a:graphicFrameLocks noChangeAspect="1"/>
          </p:cNvGraphicFramePr>
          <p:nvPr/>
        </p:nvGraphicFramePr>
        <p:xfrm>
          <a:off x="3200400" y="3505200"/>
          <a:ext cx="3810000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Bitmap Image" r:id="rId3" imgW="2095793" imgH="1781424" progId="Paint.Picture">
                  <p:embed/>
                </p:oleObj>
              </mc:Choice>
              <mc:Fallback>
                <p:oleObj name="Bitmap Image" r:id="rId3" imgW="2095793" imgH="1781424" progId="Paint.Picture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505200"/>
                        <a:ext cx="3810000" cy="323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3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5"/>
              </a:rPr>
              <a:t>Transfer an Angle</a:t>
            </a:r>
            <a:endParaRPr lang="en-US" smtClean="0"/>
          </a:p>
        </p:txBody>
      </p:sp>
      <p:sp>
        <p:nvSpPr>
          <p:cNvPr id="15364" name="Rectangle 6"/>
          <p:cNvSpPr>
            <a:spLocks noGrp="1"/>
          </p:cNvSpPr>
          <p:nvPr>
            <p:ph type="body" sz="half" idx="4294967295"/>
          </p:nvPr>
        </p:nvSpPr>
        <p:spPr>
          <a:xfrm>
            <a:off x="381000" y="1600200"/>
            <a:ext cx="4495800" cy="13716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Calibri" pitchFamily="34" charset="0"/>
              <a:buAutoNum type="arabicPeriod" startAt="2"/>
            </a:pPr>
            <a:r>
              <a:rPr lang="en-US" sz="2800" smtClean="0"/>
              <a:t>Place the compass point on the vertex of the angle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2100" smtClean="0"/>
          </a:p>
        </p:txBody>
      </p:sp>
      <p:sp>
        <p:nvSpPr>
          <p:cNvPr id="15365" name="TextBox 9"/>
          <p:cNvSpPr txBox="1">
            <a:spLocks noChangeArrowheads="1"/>
          </p:cNvSpPr>
          <p:nvPr/>
        </p:nvSpPr>
        <p:spPr bwMode="auto">
          <a:xfrm>
            <a:off x="381000" y="2971800"/>
            <a:ext cx="4343400" cy="207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Calibri" pitchFamily="34" charset="0"/>
              <a:buAutoNum type="arabicPeriod" startAt="3"/>
            </a:pPr>
            <a:r>
              <a:rPr lang="en-US" sz="2800">
                <a:latin typeface="Calibri" pitchFamily="34" charset="0"/>
              </a:rPr>
              <a:t>Draw an arc at any convenient radius intersecting both legs of the angle</a:t>
            </a:r>
          </a:p>
          <a:p>
            <a:pPr eaLnBrk="1" hangingPunct="1"/>
            <a:endParaRPr lang="en-US"/>
          </a:p>
        </p:txBody>
      </p:sp>
      <p:graphicFrame>
        <p:nvGraphicFramePr>
          <p:cNvPr id="15366" name="Object 10"/>
          <p:cNvGraphicFramePr>
            <a:graphicFrameLocks noChangeAspect="1"/>
          </p:cNvGraphicFramePr>
          <p:nvPr/>
        </p:nvGraphicFramePr>
        <p:xfrm>
          <a:off x="4876800" y="1295400"/>
          <a:ext cx="2743200" cy="218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Bitmap Image" r:id="rId6" imgW="1676634" imgH="1333333" progId="Paint.Picture">
                  <p:embed/>
                </p:oleObj>
              </mc:Choice>
              <mc:Fallback>
                <p:oleObj name="Bitmap Image" r:id="rId6" imgW="1676634" imgH="1333333" progId="Paint.Picture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295400"/>
                        <a:ext cx="2743200" cy="2182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5800725" cy="302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3"/>
              </a:rPr>
              <a:t>Transfer an Angle</a:t>
            </a:r>
            <a:endParaRPr lang="en-US" smtClean="0"/>
          </a:p>
        </p:txBody>
      </p:sp>
      <p:sp>
        <p:nvSpPr>
          <p:cNvPr id="16388" name="Rectangle 6"/>
          <p:cNvSpPr>
            <a:spLocks noGrp="1"/>
          </p:cNvSpPr>
          <p:nvPr>
            <p:ph type="body" sz="half" idx="4294967295"/>
          </p:nvPr>
        </p:nvSpPr>
        <p:spPr>
          <a:xfrm>
            <a:off x="3429000" y="1447800"/>
            <a:ext cx="5486400" cy="16764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Calibri" pitchFamily="34" charset="0"/>
              <a:buAutoNum type="arabicPeriod" startAt="4"/>
            </a:pPr>
            <a:r>
              <a:rPr lang="en-US" sz="2800" smtClean="0"/>
              <a:t>Without changing the width of the compass place the compass point on the ep of the line that will be the vertex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2100" smtClean="0"/>
          </a:p>
        </p:txBody>
      </p:sp>
      <p:sp>
        <p:nvSpPr>
          <p:cNvPr id="16389" name="TextBox 9"/>
          <p:cNvSpPr txBox="1">
            <a:spLocks noChangeArrowheads="1"/>
          </p:cNvSpPr>
          <p:nvPr/>
        </p:nvSpPr>
        <p:spPr bwMode="auto">
          <a:xfrm>
            <a:off x="990600" y="5029200"/>
            <a:ext cx="7010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Calibri" pitchFamily="34" charset="0"/>
              <a:buAutoNum type="arabicPeriod" startAt="5"/>
            </a:pPr>
            <a:r>
              <a:rPr lang="en-US" sz="2800">
                <a:latin typeface="Calibri" pitchFamily="34" charset="0"/>
              </a:rPr>
              <a:t>Draw a similar arc intersecting the line and extending above or below.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6"/>
          <p:cNvGraphicFramePr>
            <a:graphicFrameLocks noChangeAspect="1"/>
          </p:cNvGraphicFramePr>
          <p:nvPr/>
        </p:nvGraphicFramePr>
        <p:xfrm>
          <a:off x="4495800" y="1371600"/>
          <a:ext cx="4495800" cy="370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Bitmap Image" r:id="rId3" imgW="1828571" imgH="1504762" progId="Paint.Picture">
                  <p:embed/>
                </p:oleObj>
              </mc:Choice>
              <mc:Fallback>
                <p:oleObj name="Bitmap Image" r:id="rId3" imgW="1828571" imgH="1504762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371600"/>
                        <a:ext cx="4495800" cy="3700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1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5"/>
              </a:rPr>
              <a:t>Transfer an Angle</a:t>
            </a:r>
            <a:endParaRPr lang="en-US" smtClean="0"/>
          </a:p>
        </p:txBody>
      </p:sp>
      <p:sp>
        <p:nvSpPr>
          <p:cNvPr id="17412" name="Rectangle 6"/>
          <p:cNvSpPr>
            <a:spLocks noGrp="1"/>
          </p:cNvSpPr>
          <p:nvPr>
            <p:ph type="body" sz="half" idx="4294967295"/>
          </p:nvPr>
        </p:nvSpPr>
        <p:spPr>
          <a:xfrm>
            <a:off x="152400" y="1447800"/>
            <a:ext cx="5486400" cy="16764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Calibri" pitchFamily="34" charset="0"/>
              <a:buAutoNum type="arabicPeriod" startAt="6"/>
            </a:pPr>
            <a:r>
              <a:rPr lang="en-US" sz="2800" smtClean="0"/>
              <a:t>Place the point of the compass on the intersection of the arc and one of the legs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2100" smtClean="0"/>
          </a:p>
        </p:txBody>
      </p:sp>
      <p:sp>
        <p:nvSpPr>
          <p:cNvPr id="17413" name="TextBox 9"/>
          <p:cNvSpPr txBox="1">
            <a:spLocks noChangeArrowheads="1"/>
          </p:cNvSpPr>
          <p:nvPr/>
        </p:nvSpPr>
        <p:spPr bwMode="auto">
          <a:xfrm>
            <a:off x="228600" y="3429000"/>
            <a:ext cx="41148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Calibri" pitchFamily="34" charset="0"/>
              <a:buAutoNum type="arabicPeriod" startAt="7"/>
            </a:pPr>
            <a:r>
              <a:rPr lang="en-US" sz="2800">
                <a:latin typeface="Calibri" pitchFamily="34" charset="0"/>
              </a:rPr>
              <a:t>Adjust the compass so the lead is on the other intersection of the arc and opposite leg 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95400"/>
            <a:ext cx="7848600" cy="446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3"/>
              </a:rPr>
              <a:t>Transfer an Angle</a:t>
            </a:r>
            <a:endParaRPr lang="en-US" smtClean="0"/>
          </a:p>
        </p:txBody>
      </p:sp>
      <p:sp>
        <p:nvSpPr>
          <p:cNvPr id="18436" name="Rectangle 6"/>
          <p:cNvSpPr>
            <a:spLocks noGrp="1"/>
          </p:cNvSpPr>
          <p:nvPr>
            <p:ph type="body" sz="half" idx="4294967295"/>
          </p:nvPr>
        </p:nvSpPr>
        <p:spPr>
          <a:xfrm>
            <a:off x="3352800" y="1524000"/>
            <a:ext cx="5638800" cy="16764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Calibri" pitchFamily="34" charset="0"/>
              <a:buAutoNum type="arabicPeriod" startAt="8"/>
            </a:pPr>
            <a:r>
              <a:rPr lang="en-US" sz="2800" smtClean="0"/>
              <a:t>Without changing the radius of the compass place the point on the intersection of the arc and line at the new location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2100" smtClean="0"/>
          </a:p>
        </p:txBody>
      </p:sp>
      <p:sp>
        <p:nvSpPr>
          <p:cNvPr id="18437" name="TextBox 9"/>
          <p:cNvSpPr txBox="1">
            <a:spLocks noChangeArrowheads="1"/>
          </p:cNvSpPr>
          <p:nvPr/>
        </p:nvSpPr>
        <p:spPr bwMode="auto">
          <a:xfrm>
            <a:off x="228600" y="5029200"/>
            <a:ext cx="4114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Calibri" pitchFamily="34" charset="0"/>
              <a:buAutoNum type="arabicPeriod" startAt="9"/>
            </a:pPr>
            <a:r>
              <a:rPr lang="en-US" sz="2800">
                <a:latin typeface="Calibri" pitchFamily="34" charset="0"/>
              </a:rPr>
              <a:t>Draw an arc that intersects the other arc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71600"/>
            <a:ext cx="8839200" cy="481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3"/>
              </a:rPr>
              <a:t>Transfer an Angle</a:t>
            </a:r>
            <a:endParaRPr lang="en-US" smtClean="0"/>
          </a:p>
        </p:txBody>
      </p:sp>
      <p:sp>
        <p:nvSpPr>
          <p:cNvPr id="19460" name="Rectangle 6"/>
          <p:cNvSpPr>
            <a:spLocks noGrp="1"/>
          </p:cNvSpPr>
          <p:nvPr>
            <p:ph type="body" sz="half" idx="4294967295"/>
          </p:nvPr>
        </p:nvSpPr>
        <p:spPr>
          <a:xfrm>
            <a:off x="3810000" y="1295400"/>
            <a:ext cx="5181600" cy="16764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Calibri" pitchFamily="34" charset="0"/>
              <a:buAutoNum type="arabicPeriod" startAt="10"/>
            </a:pPr>
            <a:r>
              <a:rPr lang="en-US" sz="2800" smtClean="0"/>
              <a:t>Use a straightedge to draw a line from the vertex through the intersection of the 2 arcs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2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2"/>
              </a:rPr>
              <a:t>Transfer an Angle-Solution</a:t>
            </a:r>
            <a:endParaRPr lang="en-US" smtClean="0"/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71600"/>
            <a:ext cx="8610600" cy="475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Table of Contents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r>
              <a:rPr lang="en-US" smtClean="0">
                <a:hlinkClick r:id="rId2" action="ppaction://hlinksldjump"/>
              </a:rPr>
              <a:t>How to navigate this presentation</a:t>
            </a:r>
            <a:endParaRPr lang="en-US" smtClean="0"/>
          </a:p>
          <a:p>
            <a:pPr>
              <a:buFont typeface="Arial" pitchFamily="34" charset="0"/>
              <a:buNone/>
            </a:pPr>
            <a:r>
              <a:rPr lang="en-US" smtClean="0">
                <a:hlinkClick r:id="rId3" action="ppaction://hlinksldjump"/>
              </a:rPr>
              <a:t>Geometric Construction Introduction</a:t>
            </a:r>
            <a:endParaRPr lang="en-US" smtClean="0"/>
          </a:p>
          <a:p>
            <a:pPr>
              <a:buFont typeface="Arial" pitchFamily="34" charset="0"/>
              <a:buNone/>
            </a:pPr>
            <a:r>
              <a:rPr lang="en-US" smtClean="0">
                <a:hlinkClick r:id="rId2" action="ppaction://hlinksldjump"/>
              </a:rPr>
              <a:t>Drawing Guidelines</a:t>
            </a:r>
            <a:endParaRPr lang="en-US" smtClean="0"/>
          </a:p>
          <a:p>
            <a:pPr>
              <a:buFont typeface="Arial" pitchFamily="34" charset="0"/>
              <a:buNone/>
            </a:pPr>
            <a:r>
              <a:rPr lang="en-US" smtClean="0">
                <a:hlinkClick r:id="rId4" action="ppaction://hlinksldjump"/>
              </a:rPr>
              <a:t>Parts of the Safe-T Compass</a:t>
            </a:r>
            <a:endParaRPr lang="en-US" smtClean="0"/>
          </a:p>
          <a:p>
            <a:pPr>
              <a:buFont typeface="Arial" pitchFamily="34" charset="0"/>
              <a:buNone/>
            </a:pPr>
            <a:r>
              <a:rPr lang="en-US" smtClean="0">
                <a:hlinkClick r:id="rId5" action="ppaction://hlinksldjump"/>
              </a:rPr>
              <a:t>How to Use the Safe-T Compass</a:t>
            </a:r>
            <a:endParaRPr lang="en-US" smtClean="0"/>
          </a:p>
          <a:p>
            <a:pPr>
              <a:buFont typeface="Arial" pitchFamily="34" charset="0"/>
              <a:buNone/>
            </a:pPr>
            <a:endParaRPr lang="en-US" smtClean="0"/>
          </a:p>
          <a:p>
            <a:pPr>
              <a:buFont typeface="Arial" pitchFamily="34" charset="0"/>
              <a:buNone/>
            </a:pPr>
            <a:endParaRPr lang="en-US" smtClean="0"/>
          </a:p>
          <a:p>
            <a:pPr>
              <a:buFont typeface="Arial" pitchFamily="34" charset="0"/>
              <a:buNone/>
            </a:pPr>
            <a:endParaRPr lang="en-US" smtClean="0"/>
          </a:p>
          <a:p>
            <a:pPr>
              <a:buFont typeface="Arial" pitchFamily="34" charset="0"/>
              <a:buNone/>
            </a:pPr>
            <a:endParaRPr lang="en-US" smtClean="0"/>
          </a:p>
        </p:txBody>
      </p:sp>
      <p:sp>
        <p:nvSpPr>
          <p:cNvPr id="3076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r>
              <a:rPr lang="en-US" smtClean="0">
                <a:hlinkClick r:id="rId6" action="ppaction://hlinksldjump"/>
              </a:rPr>
              <a:t>Draw a Perpendicular Bisector to a Line</a:t>
            </a:r>
            <a:endParaRPr lang="en-US" smtClean="0"/>
          </a:p>
          <a:p>
            <a:pPr>
              <a:buFont typeface="Arial" pitchFamily="34" charset="0"/>
              <a:buNone/>
            </a:pPr>
            <a:r>
              <a:rPr lang="en-US" smtClean="0">
                <a:hlinkClick r:id="rId4" action="ppaction://hlinksldjump"/>
              </a:rPr>
              <a:t>Bisect an Arc</a:t>
            </a:r>
            <a:endParaRPr lang="en-US" smtClean="0"/>
          </a:p>
          <a:p>
            <a:pPr>
              <a:buFont typeface="Arial" pitchFamily="34" charset="0"/>
              <a:buNone/>
            </a:pPr>
            <a:r>
              <a:rPr lang="en-US" smtClean="0">
                <a:hlinkClick r:id="rId5" action="ppaction://hlinksldjump"/>
              </a:rPr>
              <a:t>Bisect an Angle</a:t>
            </a:r>
            <a:endParaRPr lang="en-US" smtClean="0"/>
          </a:p>
          <a:p>
            <a:pPr>
              <a:buFont typeface="Arial" pitchFamily="34" charset="0"/>
              <a:buNone/>
            </a:pPr>
            <a:r>
              <a:rPr lang="en-US" smtClean="0">
                <a:hlinkClick r:id="rId7" action="ppaction://hlinksldjump"/>
              </a:rPr>
              <a:t>Transfer an Angle</a:t>
            </a:r>
            <a:endParaRPr lang="en-US" smtClean="0"/>
          </a:p>
          <a:p>
            <a:pPr>
              <a:buFont typeface="Arial" pitchFamily="34" charset="0"/>
              <a:buNone/>
            </a:pPr>
            <a:r>
              <a:rPr lang="en-US" smtClean="0">
                <a:hlinkClick r:id="rId8" action="ppaction://hlinksldjump"/>
              </a:rPr>
              <a:t>Construct a Triangle From 3 Sides</a:t>
            </a:r>
            <a:endParaRPr lang="en-US" smtClean="0"/>
          </a:p>
          <a:p>
            <a:pPr>
              <a:buFont typeface="Arial" pitchFamily="34" charset="0"/>
              <a:buNone/>
            </a:pPr>
            <a:r>
              <a:rPr lang="en-US" smtClean="0">
                <a:hlinkClick r:id="rId9" action="ppaction://hlinksldjump"/>
              </a:rPr>
              <a:t>Construct a Equilateral Triangle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/>
          </p:cNvSpPr>
          <p:nvPr>
            <p:ph type="body" sz="half" idx="4294967295"/>
          </p:nvPr>
        </p:nvSpPr>
        <p:spPr>
          <a:xfrm>
            <a:off x="381000" y="1676400"/>
            <a:ext cx="4343400" cy="6858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sz="2800" smtClean="0"/>
              <a:t>	Begin with the 3 given sides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2800" smtClean="0"/>
          </a:p>
        </p:txBody>
      </p:sp>
      <p:sp>
        <p:nvSpPr>
          <p:cNvPr id="21507" name="Rectangle 4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hlinkClick r:id="rId2"/>
              </a:rPr>
              <a:t>Construct a Triangle Given 3 Sides</a:t>
            </a:r>
            <a:endParaRPr lang="en-US" smtClean="0"/>
          </a:p>
        </p:txBody>
      </p:sp>
      <p:sp>
        <p:nvSpPr>
          <p:cNvPr id="21508" name="Rectangle 9"/>
          <p:cNvSpPr>
            <a:spLocks noChangeArrowheads="1"/>
          </p:cNvSpPr>
          <p:nvPr/>
        </p:nvSpPr>
        <p:spPr bwMode="auto">
          <a:xfrm>
            <a:off x="914400" y="3048000"/>
            <a:ext cx="777240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US" sz="2800">
                <a:latin typeface="Calibri" pitchFamily="34" charset="0"/>
              </a:rPr>
              <a:t>Draw a point that will be 1 vertex  of the triangle.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US" sz="2800">
                <a:latin typeface="Calibri" pitchFamily="34" charset="0"/>
              </a:rPr>
              <a:t>Measure one of the sides with your compass.  You will use this as the base of the triangle</a:t>
            </a:r>
          </a:p>
        </p:txBody>
      </p:sp>
      <p:pic>
        <p:nvPicPr>
          <p:cNvPr id="2150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295400"/>
            <a:ext cx="428783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724400"/>
            <a:ext cx="571500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/>
          </p:cNvSpPr>
          <p:nvPr>
            <p:ph type="body" sz="half" idx="4294967295"/>
          </p:nvPr>
        </p:nvSpPr>
        <p:spPr>
          <a:xfrm>
            <a:off x="381000" y="1676400"/>
            <a:ext cx="4343400" cy="6858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sz="2800" smtClean="0"/>
              <a:t>3. Without changing the radius of the compass place the point of the compass on the vertex point. Draw an arc to the side of the point.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2800" smtClean="0"/>
          </a:p>
        </p:txBody>
      </p:sp>
      <p:sp>
        <p:nvSpPr>
          <p:cNvPr id="22531" name="Rectangle 4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hlinkClick r:id="rId2"/>
              </a:rPr>
              <a:t>Construct a Triangle Given 3 Sides</a:t>
            </a:r>
            <a:endParaRPr lang="en-US" smtClean="0"/>
          </a:p>
        </p:txBody>
      </p:sp>
      <p:sp>
        <p:nvSpPr>
          <p:cNvPr id="7" name="Rectangle 6"/>
          <p:cNvSpPr txBox="1">
            <a:spLocks/>
          </p:cNvSpPr>
          <p:nvPr/>
        </p:nvSpPr>
        <p:spPr bwMode="auto">
          <a:xfrm>
            <a:off x="4648200" y="3657600"/>
            <a:ext cx="434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2800" dirty="0">
                <a:latin typeface="+mn-lt"/>
                <a:cs typeface="+mn-cs"/>
              </a:rPr>
              <a:t>4. Draw an arc to the side of the point.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2800" dirty="0">
              <a:latin typeface="+mn-lt"/>
              <a:cs typeface="+mn-cs"/>
            </a:endParaRPr>
          </a:p>
        </p:txBody>
      </p:sp>
      <p:pic>
        <p:nvPicPr>
          <p:cNvPr id="2253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752600"/>
            <a:ext cx="44513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6"/>
          <p:cNvSpPr txBox="1">
            <a:spLocks/>
          </p:cNvSpPr>
          <p:nvPr/>
        </p:nvSpPr>
        <p:spPr bwMode="auto">
          <a:xfrm>
            <a:off x="457200" y="4724400"/>
            <a:ext cx="434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2800" dirty="0">
                <a:latin typeface="+mn-lt"/>
                <a:cs typeface="+mn-cs"/>
              </a:rPr>
              <a:t>5. Make a point on the arc.  This will be the second vertex of the triangle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2800" dirty="0">
              <a:latin typeface="+mn-lt"/>
              <a:cs typeface="+mn-cs"/>
            </a:endParaRPr>
          </a:p>
        </p:txBody>
      </p:sp>
      <p:pic>
        <p:nvPicPr>
          <p:cNvPr id="2253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150" y="5257800"/>
            <a:ext cx="45148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29000"/>
            <a:ext cx="417353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4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hlinkClick r:id="rId3"/>
              </a:rPr>
              <a:t>Construct a Triangle Given 3 Sides</a:t>
            </a:r>
            <a:endParaRPr lang="en-US" smtClean="0"/>
          </a:p>
        </p:txBody>
      </p:sp>
      <p:sp>
        <p:nvSpPr>
          <p:cNvPr id="7" name="Rectangle 6"/>
          <p:cNvSpPr txBox="1">
            <a:spLocks/>
          </p:cNvSpPr>
          <p:nvPr/>
        </p:nvSpPr>
        <p:spPr bwMode="auto">
          <a:xfrm>
            <a:off x="457200" y="1676400"/>
            <a:ext cx="4343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2800" dirty="0">
                <a:latin typeface="+mn-lt"/>
                <a:cs typeface="+mn-cs"/>
              </a:rPr>
              <a:t>6. Using the Compass measure the length of one of the other given sides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2800" dirty="0">
              <a:latin typeface="+mn-lt"/>
              <a:cs typeface="+mn-cs"/>
            </a:endParaRPr>
          </a:p>
        </p:txBody>
      </p:sp>
      <p:pic>
        <p:nvPicPr>
          <p:cNvPr id="2355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00200"/>
            <a:ext cx="414813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6"/>
          <p:cNvSpPr txBox="1">
            <a:spLocks/>
          </p:cNvSpPr>
          <p:nvPr/>
        </p:nvSpPr>
        <p:spPr bwMode="auto">
          <a:xfrm>
            <a:off x="4191000" y="3276600"/>
            <a:ext cx="4343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2800" dirty="0">
                <a:latin typeface="+mn-lt"/>
                <a:cs typeface="+mn-cs"/>
              </a:rPr>
              <a:t>7. Without changing the radius. Place the compass point on one of the two vertices and draw an arc above or below the base.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28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124200"/>
            <a:ext cx="4572000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Rectangle 4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hlinkClick r:id="rId3"/>
              </a:rPr>
              <a:t>Construct a Triangle Given 3 Sides</a:t>
            </a:r>
            <a:endParaRPr lang="en-US" smtClean="0"/>
          </a:p>
        </p:txBody>
      </p:sp>
      <p:sp>
        <p:nvSpPr>
          <p:cNvPr id="7" name="Rectangle 6"/>
          <p:cNvSpPr txBox="1">
            <a:spLocks/>
          </p:cNvSpPr>
          <p:nvPr/>
        </p:nvSpPr>
        <p:spPr bwMode="auto">
          <a:xfrm>
            <a:off x="457200" y="1676400"/>
            <a:ext cx="4343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2800" dirty="0">
                <a:latin typeface="+mn-lt"/>
                <a:cs typeface="+mn-cs"/>
              </a:rPr>
              <a:t>8. Using the Compass measure the length of the last side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2800" dirty="0">
              <a:latin typeface="+mn-lt"/>
              <a:cs typeface="+mn-cs"/>
            </a:endParaRPr>
          </a:p>
        </p:txBody>
      </p:sp>
      <p:sp>
        <p:nvSpPr>
          <p:cNvPr id="9" name="Rectangle 6"/>
          <p:cNvSpPr txBox="1">
            <a:spLocks/>
          </p:cNvSpPr>
          <p:nvPr/>
        </p:nvSpPr>
        <p:spPr bwMode="auto">
          <a:xfrm>
            <a:off x="4191000" y="3276600"/>
            <a:ext cx="4343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2800" dirty="0">
                <a:latin typeface="+mn-lt"/>
                <a:cs typeface="+mn-cs"/>
              </a:rPr>
              <a:t>9. Without changing the radius. Place the compass point on the other vertex and draw an arc that intersects the other arc.- This becomes the 3</a:t>
            </a:r>
            <a:r>
              <a:rPr lang="en-US" sz="2800" baseline="30000" dirty="0">
                <a:latin typeface="+mn-lt"/>
                <a:cs typeface="+mn-cs"/>
              </a:rPr>
              <a:t>rd</a:t>
            </a:r>
            <a:r>
              <a:rPr lang="en-US" sz="2800" dirty="0">
                <a:latin typeface="+mn-lt"/>
                <a:cs typeface="+mn-cs"/>
              </a:rPr>
              <a:t> vertex.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2800" dirty="0">
              <a:latin typeface="+mn-lt"/>
              <a:cs typeface="+mn-cs"/>
            </a:endParaRPr>
          </a:p>
        </p:txBody>
      </p:sp>
      <p:pic>
        <p:nvPicPr>
          <p:cNvPr id="2458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47800"/>
            <a:ext cx="42100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hlinkClick r:id="rId2"/>
              </a:rPr>
              <a:t>Construct a Triangle Given 3 Sides</a:t>
            </a:r>
            <a:endParaRPr lang="en-US" smtClean="0"/>
          </a:p>
        </p:txBody>
      </p:sp>
      <p:sp>
        <p:nvSpPr>
          <p:cNvPr id="7" name="Rectangle 6"/>
          <p:cNvSpPr txBox="1">
            <a:spLocks/>
          </p:cNvSpPr>
          <p:nvPr/>
        </p:nvSpPr>
        <p:spPr bwMode="auto">
          <a:xfrm>
            <a:off x="457200" y="1676400"/>
            <a:ext cx="4343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2800" dirty="0">
                <a:latin typeface="+mn-lt"/>
                <a:cs typeface="+mn-cs"/>
              </a:rPr>
              <a:t>10. Connect the 3 vertices using a straight edge.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2800" dirty="0">
              <a:latin typeface="+mn-lt"/>
              <a:cs typeface="+mn-cs"/>
            </a:endParaRPr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90800"/>
            <a:ext cx="5959475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hlinkClick r:id="rId2"/>
              </a:rPr>
              <a:t>Construct a Triangle Given 3 Sides- Solution</a:t>
            </a:r>
            <a:endParaRPr lang="en-US" smtClean="0"/>
          </a:p>
        </p:txBody>
      </p:sp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600"/>
            <a:ext cx="7362825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hlinkClick r:id="rId2"/>
              </a:rPr>
              <a:t>Construct an Equilateral Triangle Given 1 Side </a:t>
            </a:r>
            <a:endParaRPr lang="en-US" smtClean="0"/>
          </a:p>
        </p:txBody>
      </p:sp>
      <p:sp>
        <p:nvSpPr>
          <p:cNvPr id="4" name="Rectangle 6"/>
          <p:cNvSpPr txBox="1">
            <a:spLocks/>
          </p:cNvSpPr>
          <p:nvPr/>
        </p:nvSpPr>
        <p:spPr bwMode="auto">
          <a:xfrm>
            <a:off x="381000" y="1905000"/>
            <a:ext cx="457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2800" dirty="0">
                <a:latin typeface="+mn-lt"/>
                <a:cs typeface="+mn-cs"/>
              </a:rPr>
              <a:t>1. Begin by Making a point- This will be the first vertex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2800" dirty="0">
              <a:latin typeface="+mn-lt"/>
              <a:cs typeface="+mn-cs"/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2800" dirty="0">
              <a:latin typeface="+mn-lt"/>
              <a:cs typeface="+mn-cs"/>
            </a:endParaRPr>
          </a:p>
        </p:txBody>
      </p:sp>
      <p:sp>
        <p:nvSpPr>
          <p:cNvPr id="5" name="Rectangle 6"/>
          <p:cNvSpPr txBox="1">
            <a:spLocks/>
          </p:cNvSpPr>
          <p:nvPr/>
        </p:nvSpPr>
        <p:spPr bwMode="auto">
          <a:xfrm>
            <a:off x="457200" y="3200400"/>
            <a:ext cx="457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2800" dirty="0">
                <a:latin typeface="+mn-lt"/>
                <a:cs typeface="+mn-cs"/>
              </a:rPr>
              <a:t>2. Using the compass measure the length of the given side and set the compass point on your first vertex.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2800" dirty="0">
              <a:latin typeface="+mn-lt"/>
              <a:cs typeface="+mn-cs"/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2800" dirty="0">
              <a:latin typeface="+mn-lt"/>
              <a:cs typeface="+mn-cs"/>
            </a:endParaRPr>
          </a:p>
        </p:txBody>
      </p:sp>
      <p:sp>
        <p:nvSpPr>
          <p:cNvPr id="6" name="Rectangle 6"/>
          <p:cNvSpPr txBox="1">
            <a:spLocks/>
          </p:cNvSpPr>
          <p:nvPr/>
        </p:nvSpPr>
        <p:spPr bwMode="auto">
          <a:xfrm>
            <a:off x="304800" y="5334000"/>
            <a:ext cx="845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2800" dirty="0">
                <a:latin typeface="+mn-lt"/>
                <a:cs typeface="+mn-cs"/>
              </a:rPr>
              <a:t>3. Draw arcs to the side of the first vertex where you want the 2</a:t>
            </a:r>
            <a:r>
              <a:rPr lang="en-US" sz="2800" baseline="30000" dirty="0">
                <a:latin typeface="+mn-lt"/>
                <a:cs typeface="+mn-cs"/>
              </a:rPr>
              <a:t>nd</a:t>
            </a:r>
            <a:r>
              <a:rPr lang="en-US" sz="2800" dirty="0">
                <a:latin typeface="+mn-lt"/>
                <a:cs typeface="+mn-cs"/>
              </a:rPr>
              <a:t> vertex and an arc above or below to locate the 3</a:t>
            </a:r>
            <a:r>
              <a:rPr lang="en-US" sz="2800" baseline="30000" dirty="0">
                <a:latin typeface="+mn-lt"/>
                <a:cs typeface="+mn-cs"/>
              </a:rPr>
              <a:t>rd</a:t>
            </a:r>
            <a:r>
              <a:rPr lang="en-US" sz="2800" dirty="0">
                <a:latin typeface="+mn-lt"/>
                <a:cs typeface="+mn-cs"/>
              </a:rPr>
              <a:t> vertex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2800" dirty="0">
              <a:latin typeface="+mn-lt"/>
              <a:cs typeface="+mn-cs"/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2800" dirty="0">
              <a:latin typeface="+mn-lt"/>
              <a:cs typeface="+mn-cs"/>
            </a:endParaRPr>
          </a:p>
        </p:txBody>
      </p:sp>
      <p:pic>
        <p:nvPicPr>
          <p:cNvPr id="2765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981200"/>
            <a:ext cx="31750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81200"/>
            <a:ext cx="4343400" cy="428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4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hlinkClick r:id="rId3"/>
              </a:rPr>
              <a:t>Construct an Equilateral Triangle Given 1 Side </a:t>
            </a:r>
            <a:endParaRPr lang="en-US" smtClean="0"/>
          </a:p>
        </p:txBody>
      </p:sp>
      <p:sp>
        <p:nvSpPr>
          <p:cNvPr id="4" name="Rectangle 6"/>
          <p:cNvSpPr txBox="1">
            <a:spLocks/>
          </p:cNvSpPr>
          <p:nvPr/>
        </p:nvSpPr>
        <p:spPr bwMode="auto">
          <a:xfrm>
            <a:off x="381000" y="1905000"/>
            <a:ext cx="457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2800" dirty="0">
                <a:latin typeface="+mn-lt"/>
                <a:cs typeface="+mn-cs"/>
              </a:rPr>
              <a:t>4. Place a point on one of the two arcs- This will be the second vertex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2800" dirty="0">
              <a:latin typeface="+mn-lt"/>
              <a:cs typeface="+mn-cs"/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2800" dirty="0">
              <a:latin typeface="+mn-lt"/>
              <a:cs typeface="+mn-cs"/>
            </a:endParaRPr>
          </a:p>
        </p:txBody>
      </p:sp>
      <p:sp>
        <p:nvSpPr>
          <p:cNvPr id="5" name="Rectangle 6"/>
          <p:cNvSpPr txBox="1">
            <a:spLocks/>
          </p:cNvSpPr>
          <p:nvPr/>
        </p:nvSpPr>
        <p:spPr bwMode="auto">
          <a:xfrm>
            <a:off x="457200" y="3200400"/>
            <a:ext cx="457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2800" dirty="0">
                <a:latin typeface="+mn-lt"/>
                <a:cs typeface="+mn-cs"/>
              </a:rPr>
              <a:t>5. Without adjusting the radius of the compass place the point on the second vertex point and draw an arc intersecting the first arc.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2800" dirty="0">
              <a:latin typeface="+mn-lt"/>
              <a:cs typeface="+mn-cs"/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28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563" y="1752600"/>
            <a:ext cx="6040437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Rectangle 4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hlinkClick r:id="rId3"/>
              </a:rPr>
              <a:t>Construct an Equilateral Triangle Given 1 Side </a:t>
            </a:r>
            <a:endParaRPr lang="en-US" smtClean="0"/>
          </a:p>
        </p:txBody>
      </p:sp>
      <p:sp>
        <p:nvSpPr>
          <p:cNvPr id="4" name="Rectangle 6"/>
          <p:cNvSpPr txBox="1">
            <a:spLocks/>
          </p:cNvSpPr>
          <p:nvPr/>
        </p:nvSpPr>
        <p:spPr bwMode="auto">
          <a:xfrm>
            <a:off x="381000" y="1905000"/>
            <a:ext cx="457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2800" dirty="0">
                <a:latin typeface="+mn-lt"/>
                <a:cs typeface="+mn-cs"/>
              </a:rPr>
              <a:t>4. Connect the three vertices using a straight edge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2800" dirty="0">
              <a:latin typeface="+mn-lt"/>
              <a:cs typeface="+mn-cs"/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28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hlinkClick r:id="rId2"/>
              </a:rPr>
              <a:t>Construct an Equilateral Triangle Given 1 Side- Solution </a:t>
            </a:r>
            <a:endParaRPr lang="en-US" smtClean="0"/>
          </a:p>
        </p:txBody>
      </p:sp>
      <p:pic>
        <p:nvPicPr>
          <p:cNvPr id="307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00200"/>
            <a:ext cx="564515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Geometric Construction Introduction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Based on principles of pure geometry and may be applied to any shape regardless of the size.</a:t>
            </a:r>
          </a:p>
          <a:p>
            <a:pPr eaLnBrk="1" hangingPunct="1"/>
            <a:r>
              <a:rPr lang="en-US" smtClean="0"/>
              <a:t>CAD is based on geometric construction so understanding geometric construction makes understanding how CAD tools work easier and increases proficiency.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Drawing Guidelines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 constructions very lightly using guidelines.</a:t>
            </a:r>
          </a:p>
          <a:p>
            <a:pPr eaLnBrk="1" hangingPunct="1"/>
            <a:r>
              <a:rPr lang="en-US" smtClean="0"/>
              <a:t>Do NOT erase your guidelines- show your work.</a:t>
            </a:r>
          </a:p>
          <a:p>
            <a:pPr eaLnBrk="1" hangingPunct="1"/>
            <a:r>
              <a:rPr lang="en-US" smtClean="0"/>
              <a:t>Only trace over the final solution NOT the construction.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4495800" cy="9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hlinkClick r:id="rId3"/>
              </a:rPr>
              <a:t>Draw a Perpendicular Bisector to a Given Line</a:t>
            </a:r>
            <a:endParaRPr lang="en-US" sz="4000" smtClean="0"/>
          </a:p>
        </p:txBody>
      </p:sp>
      <p:sp>
        <p:nvSpPr>
          <p:cNvPr id="6148" name="Rectangle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sz="2400" smtClean="0"/>
              <a:t>Begin with a given line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sz="2400" smtClean="0"/>
              <a:t>1. Place the compass point on one end point (ep) of the line.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sz="2400" smtClean="0"/>
              <a:t>2. Adjust the compass radius to approximately 2/3 the length of the line (radius must be &gt; ½ the length of the line but actual size does not matter)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sz="2400" smtClean="0"/>
              <a:t>3. Draw an arc above and below the line.</a:t>
            </a:r>
          </a:p>
        </p:txBody>
      </p:sp>
      <p:pic>
        <p:nvPicPr>
          <p:cNvPr id="6149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57400"/>
            <a:ext cx="42672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971800"/>
            <a:ext cx="41148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10000"/>
            <a:ext cx="4343400" cy="268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810000"/>
            <a:ext cx="44196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hlinkClick r:id="rId3"/>
              </a:rPr>
              <a:t>Draw a Perpendicular Bisector to a Given Line</a:t>
            </a:r>
            <a:endParaRPr lang="en-US" sz="4000" smtClean="0"/>
          </a:p>
        </p:txBody>
      </p:sp>
      <p:sp>
        <p:nvSpPr>
          <p:cNvPr id="7172" name="Rectangle 5"/>
          <p:cNvSpPr>
            <a:spLocks noGrp="1"/>
          </p:cNvSpPr>
          <p:nvPr>
            <p:ph type="body" sz="half" idx="4294967295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 startAt="4"/>
            </a:pPr>
            <a:r>
              <a:rPr lang="en-US" sz="2400" smtClean="0"/>
              <a:t>Without adjusting the radius place the compass point on the opposite ep of the line .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 startAt="4"/>
            </a:pPr>
            <a:r>
              <a:rPr lang="en-US" sz="2400" smtClean="0"/>
              <a:t>Draw arcs intersecting the first two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 startAt="4"/>
            </a:pPr>
            <a:endParaRPr lang="en-US" sz="2400" smtClean="0"/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 startAt="4"/>
            </a:pPr>
            <a:r>
              <a:rPr lang="en-US" sz="2400" smtClean="0"/>
              <a:t>Connect the intersections using a straight edge.</a:t>
            </a:r>
          </a:p>
        </p:txBody>
      </p:sp>
      <p:pic>
        <p:nvPicPr>
          <p:cNvPr id="7173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7800"/>
            <a:ext cx="4343400" cy="285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7924800" cy="510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hlinkClick r:id="rId3"/>
              </a:rPr>
              <a:t>Draw a Perpendicular Bisector to a Given Line- Solution</a:t>
            </a:r>
            <a:endParaRPr 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4953000" cy="473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Bisect an Arc</a:t>
            </a:r>
          </a:p>
        </p:txBody>
      </p:sp>
      <p:sp>
        <p:nvSpPr>
          <p:cNvPr id="9220" name="Rectangle 5"/>
          <p:cNvSpPr>
            <a:spLocks noGrp="1"/>
          </p:cNvSpPr>
          <p:nvPr>
            <p:ph type="body" sz="half" idx="3"/>
          </p:nvPr>
        </p:nvSpPr>
        <p:spPr>
          <a:xfrm>
            <a:off x="4953000" y="1600200"/>
            <a:ext cx="3962400" cy="4525963"/>
          </a:xfrm>
        </p:spPr>
        <p:txBody>
          <a:bodyPr/>
          <a:lstStyle/>
          <a:p>
            <a:pPr marL="533400" indent="-533400" eaLnBrk="1" hangingPunct="1">
              <a:buFont typeface="Arial" pitchFamily="34" charset="0"/>
              <a:buNone/>
            </a:pPr>
            <a:r>
              <a:rPr lang="en-US" sz="2400" smtClean="0"/>
              <a:t>An arc is  a curved line and is bisected using the same steps.</a:t>
            </a:r>
          </a:p>
          <a:p>
            <a:pPr marL="533400" indent="-533400" eaLnBrk="1" hangingPunct="1">
              <a:buFont typeface="Arial" pitchFamily="34" charset="0"/>
              <a:buNone/>
            </a:pPr>
            <a:r>
              <a:rPr lang="en-US" sz="2400" smtClean="0"/>
              <a:t>Imagine a line between the end points of the arc.</a:t>
            </a:r>
          </a:p>
          <a:p>
            <a:pPr marL="533400" indent="-533400" eaLnBrk="1" hangingPunct="1">
              <a:buFont typeface="Arial" pitchFamily="34" charset="0"/>
              <a:buNone/>
            </a:pPr>
            <a:endParaRPr lang="en-US" sz="2400" smtClean="0"/>
          </a:p>
          <a:p>
            <a:pPr marL="533400" indent="-533400" eaLnBrk="1" hangingPunct="1">
              <a:buFont typeface="Arial" pitchFamily="34" charset="0"/>
              <a:buNone/>
            </a:pPr>
            <a:endParaRPr lang="en-US" sz="2400" smtClean="0"/>
          </a:p>
          <a:p>
            <a:pPr marL="533400" indent="-533400" eaLnBrk="1" hangingPunct="1">
              <a:buFont typeface="Arial" pitchFamily="34" charset="0"/>
              <a:buNone/>
            </a:pPr>
            <a:r>
              <a:rPr lang="en-US" sz="2400" smtClean="0"/>
              <a:t>Bisect the imagined line as you did to complete the perpendicular bisect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/>
          </p:cNvSpPr>
          <p:nvPr>
            <p:ph type="body" sz="half" idx="3"/>
          </p:nvPr>
        </p:nvSpPr>
        <p:spPr>
          <a:xfrm>
            <a:off x="1066800" y="1676400"/>
            <a:ext cx="7620000" cy="4525963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sz="2800" smtClean="0"/>
              <a:t>Begin with a given angle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en-US" sz="2800" smtClean="0"/>
          </a:p>
          <a:p>
            <a:pPr marL="533400" indent="-533400" eaLnBrk="1" hangingPunct="1">
              <a:lnSpc>
                <a:spcPct val="90000"/>
              </a:lnSpc>
            </a:pPr>
            <a:endParaRPr lang="en-US" sz="2800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2800" smtClean="0"/>
              <a:t>Place the compass point on the Vertex (Q) and adjust to a width approximately half the length of 1 leg of the angle (exact width is NOT important)</a:t>
            </a:r>
          </a:p>
        </p:txBody>
      </p:sp>
      <p:pic>
        <p:nvPicPr>
          <p:cNvPr id="1024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775" y="990600"/>
            <a:ext cx="3705225" cy="215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Rectangle 4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hlinkClick r:id="rId3"/>
              </a:rPr>
              <a:t>Bisect Angle</a:t>
            </a:r>
            <a:endParaRPr lang="en-US" smtClean="0"/>
          </a:p>
        </p:txBody>
      </p:sp>
      <p:pic>
        <p:nvPicPr>
          <p:cNvPr id="10245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343400"/>
            <a:ext cx="3429000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268788"/>
            <a:ext cx="3429000" cy="207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4130</TotalTime>
  <Words>947</Words>
  <Application>Microsoft Office PowerPoint</Application>
  <PresentationFormat>On-screen Show (4:3)</PresentationFormat>
  <Paragraphs>97</Paragraphs>
  <Slides>29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Office Theme</vt:lpstr>
      <vt:lpstr>Paintbrush Picture</vt:lpstr>
      <vt:lpstr>Geometric Construction Notes</vt:lpstr>
      <vt:lpstr>Table of Contents</vt:lpstr>
      <vt:lpstr>Geometric Construction Introduction</vt:lpstr>
      <vt:lpstr>Drawing Guidelines</vt:lpstr>
      <vt:lpstr>Draw a Perpendicular Bisector to a Given Line</vt:lpstr>
      <vt:lpstr>Draw a Perpendicular Bisector to a Given Line</vt:lpstr>
      <vt:lpstr>Draw a Perpendicular Bisector to a Given Line- Solution</vt:lpstr>
      <vt:lpstr>Bisect an Arc</vt:lpstr>
      <vt:lpstr>Bisect Angle</vt:lpstr>
      <vt:lpstr>Bisect Angle</vt:lpstr>
      <vt:lpstr>Bisect Angle</vt:lpstr>
      <vt:lpstr>Bisect Angle- Solution</vt:lpstr>
      <vt:lpstr>Transfer an Angle</vt:lpstr>
      <vt:lpstr>Transfer an Angle</vt:lpstr>
      <vt:lpstr>Transfer an Angle</vt:lpstr>
      <vt:lpstr>Transfer an Angle</vt:lpstr>
      <vt:lpstr>Transfer an Angle</vt:lpstr>
      <vt:lpstr>Transfer an Angle</vt:lpstr>
      <vt:lpstr>Transfer an Angle-Solution</vt:lpstr>
      <vt:lpstr>Construct a Triangle Given 3 Sides</vt:lpstr>
      <vt:lpstr>Construct a Triangle Given 3 Sides</vt:lpstr>
      <vt:lpstr>Construct a Triangle Given 3 Sides</vt:lpstr>
      <vt:lpstr>Construct a Triangle Given 3 Sides</vt:lpstr>
      <vt:lpstr>Construct a Triangle Given 3 Sides</vt:lpstr>
      <vt:lpstr>Construct a Triangle Given 3 Sides- Solution</vt:lpstr>
      <vt:lpstr>Construct an Equilateral Triangle Given 1 Side </vt:lpstr>
      <vt:lpstr>Construct an Equilateral Triangle Given 1 Side </vt:lpstr>
      <vt:lpstr>Construct an Equilateral Triangle Given 1 Side </vt:lpstr>
      <vt:lpstr>Construct an Equilateral Triangle Given 1 Side- Solution </vt:lpstr>
    </vt:vector>
  </TitlesOfParts>
  <Company>GUHSD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Geometric Construction Notes</dc:title>
  <dc:creator>GUHSD</dc:creator>
  <cp:lastModifiedBy>Teacher E-Solutions</cp:lastModifiedBy>
  <cp:revision>117</cp:revision>
  <dcterms:created xsi:type="dcterms:W3CDTF">2011-10-24T22:39:58Z</dcterms:created>
  <dcterms:modified xsi:type="dcterms:W3CDTF">2019-01-18T17:01:35Z</dcterms:modified>
</cp:coreProperties>
</file>