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4" r:id="rId4"/>
  </p:sldMasterIdLst>
  <p:notesMasterIdLst>
    <p:notesMasterId r:id="rId38"/>
  </p:notesMasterIdLst>
  <p:sldIdLst>
    <p:sldId id="298" r:id="rId5"/>
    <p:sldId id="268" r:id="rId6"/>
    <p:sldId id="290" r:id="rId7"/>
    <p:sldId id="289" r:id="rId8"/>
    <p:sldId id="333" r:id="rId9"/>
    <p:sldId id="334" r:id="rId10"/>
    <p:sldId id="327" r:id="rId11"/>
    <p:sldId id="332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7" r:id="rId24"/>
    <p:sldId id="348" r:id="rId25"/>
    <p:sldId id="356" r:id="rId26"/>
    <p:sldId id="357" r:id="rId27"/>
    <p:sldId id="359" r:id="rId28"/>
    <p:sldId id="358" r:id="rId29"/>
    <p:sldId id="361" r:id="rId30"/>
    <p:sldId id="362" r:id="rId31"/>
    <p:sldId id="360" r:id="rId32"/>
    <p:sldId id="366" r:id="rId33"/>
    <p:sldId id="364" r:id="rId34"/>
    <p:sldId id="365" r:id="rId35"/>
    <p:sldId id="367" r:id="rId36"/>
    <p:sldId id="369" r:id="rId3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FFFF"/>
    <a:srgbClr val="3333FF"/>
    <a:srgbClr val="FF0000"/>
    <a:srgbClr val="080808"/>
    <a:srgbClr val="4D4D4D"/>
    <a:srgbClr val="FFFF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7" autoAdjust="0"/>
    <p:restoredTop sz="94660"/>
  </p:normalViewPr>
  <p:slideViewPr>
    <p:cSldViewPr snapToGrid="0">
      <p:cViewPr>
        <p:scale>
          <a:sx n="52" d="100"/>
          <a:sy n="52" d="100"/>
        </p:scale>
        <p:origin x="-34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3FDBEA2-19CF-45B2-A483-BA252CCCF8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3DB43-84AB-4265-87A9-F8B36E3DA4F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113E4FF-628E-4B47-AAC6-1881838CE7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7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7D46D-E6E7-4C99-A75C-F42BEC7905C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A6195-6B74-44B0-AF98-0E21BF231C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26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E1565-52EC-4676-B061-BD16E6B3739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CE050-9758-43DF-8BB5-4292AC4934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70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536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36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F0E65BF-AFD5-4043-8C46-C0BAAC42117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C708FA2-22EA-4A87-8580-3BA13D3EF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723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D5EDB-21FB-4950-B7AB-0A5E991A15E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441D6-400A-45BB-938D-683E2CF3B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818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C8243-CD4E-4811-A365-DB30BAB87C3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9B21B-9804-49BC-823F-80CA051434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5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35F48-5E8D-4B30-B925-5991C7365E5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CC5B0-C5CB-4970-AFF1-75EED0A067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5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450C4-E0E7-4690-BA24-9C4C87D02A7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EC8C-4864-4FEE-A9D2-ECC38A4693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382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3DF4C-0C10-47F7-8709-A264AEDDC3C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3BD2F-24AB-4965-B3E4-213E5C81FB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251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106F4-1826-4EC8-9DE9-92F5B239337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F1753-BD2E-4514-A0A5-B5AFF4BC7D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508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83999-491A-4C6C-A8C2-DB7D39BBF04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E36B3-9C96-4A65-A7A4-9536AC16D7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4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3447B-351A-434C-8011-433AB310F38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0D111-9471-4C0E-A84D-CD4EC2B01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24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292DC-C0F8-4EAD-9692-5BEB52D29A9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F79C8-756F-46F2-BB0B-F28CB0A58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360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A309A-2F09-4670-B75F-7D5C45F4CB7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B1F74-DB59-4AC7-B148-C325270DC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857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DA1A8-3AAD-4E3A-BE30-D8633070F80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BCFFE-6E2D-4D03-9984-6065DAD86C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07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D8C94-7165-4A41-8B09-253FC76D40E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A4B7F-B584-4EB9-A61A-96C6BE965F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404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15C68-653E-48BB-B985-B42D750992E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A16DD-C8A1-40A6-9822-8C8D51B213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413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F3C8F-364D-47C2-842D-F5ABF00BA4B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E88CB-CE21-410F-9045-16ACE8AB9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406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F4C6C-629C-4F0F-B3A3-46F225D3565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9B355-7AB1-4FAA-AC9F-A0ABC70896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1435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91402-FFFB-4CF2-A443-7FDDB2D038A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CE56-ED67-4FA1-8D1D-E78AF08A4A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187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4A67F-1CDE-4D06-B8E1-B99315222FA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3BDD-1D73-4A60-B691-225C3D8A82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315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E4C7A-7EC7-4744-986A-0C3CEE348C7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68F76-A609-4423-82D4-4899B0E8B4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2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54920-4EA4-4925-9830-A278F283471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37AF4-007E-4911-985B-C113431F81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37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927FD-94C6-4B89-ABE1-D36B769C1EF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6B889-7C8B-4EF9-A6F4-A034AE9898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314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A53E5-4AFB-4F3D-91AC-8FF3AB8DF38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0C00-831C-4AD7-81A8-95F3A81A12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01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289ED-0B4B-4B67-936C-48A3F1F07AD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9C846-2BB4-4EC8-A60D-B53BA709E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5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686C2-DA61-4607-AB82-1E1C06671B5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D35F4-9C0B-468E-BA19-C258ACD13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2661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>
                  <a:cs typeface="Arial" charset="0"/>
                </a:endParaRPr>
              </a:p>
            </p:txBody>
          </p:sp>
        </p:grpSp>
      </p:grpSp>
      <p:sp>
        <p:nvSpPr>
          <p:cNvPr id="19048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048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E941-B0E1-411B-BF77-F65E397B96E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2C7941A-796C-4B56-95BB-B891883337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78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4E3C4-A41A-44A5-9410-7830025FC64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099EE-AA62-403C-815E-3C5E38FC12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123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FCA0-ECD8-4965-AC76-0868BA681D5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3F36E-1523-4D73-945F-CF63F8E798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9113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6D0AD-1A3B-4F6B-B697-26BEFCCCEA6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B17DB-80A3-4280-BD72-CF97695E62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98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2066C-2044-4C5B-BB86-F719D7019FC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1EDF9-0577-442A-9BAD-42F9CC45A8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506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C2CAC-E7AC-43ED-A706-009498DAB93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5352A-4030-4234-AD46-EC4FAF83D7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3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DD9A0-373E-43EA-B717-64DBCCACF48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82F34-F899-48E3-81F7-1E21120965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523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29578-7AB7-4F73-B245-16CC95E987E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8457B-8A3B-4805-81FC-31357D9C1C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433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C08C1-459D-4579-BE80-CA8700671F2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52F98-D32D-4B4F-B974-1D65649CD2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551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7A358-D643-4946-BE42-484519DDAFB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0E3EB-E229-4B8D-9D8A-51DEEFB48C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519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232C0-53D7-4E6C-A97E-393CF2E49B8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7AF90-56F8-44C6-B4C0-13BA31072D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446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25A5-967A-4B8D-BFF4-D7C0CB44433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3411B-779F-447E-BA5E-3F3600EAD1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75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253C-6BD1-4F49-B73C-4583C97C10B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48276-A61F-49E6-B75A-4C628B91AF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6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0FBE7-69A7-4BFC-B166-DE87A3D7113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0CCE5-8B67-4FB3-898B-EBD02FF979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17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A40EF-F4FB-4DDA-9175-CAC1C664265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3753-E804-4876-BE4B-BC83D60CB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8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A5FED-18E0-4A21-B24E-AAF81B4357A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584AE-D8F4-4940-9303-3CD4AC067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52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138D-BAB1-46CF-80FE-51D9DDAF991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D1E06-0DDD-4381-8925-AF255E64D7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99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1B51B3C-E93C-4BD1-AD96-6AE07038D8A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09FF0E4F-F5E8-4856-A61A-4FD8D9CA1E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5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s-ES"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2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F99B875A-72DB-4E95-BBDF-90E424A5441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52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9D46E5A-EE0C-46FD-9417-9976CA49BA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6C607300-D7A1-4050-80B0-E20244DA19F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8968B34A-CDFF-4185-85BF-7C5B73E159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10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45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>
                  <a:cs typeface="Arial" charset="0"/>
                </a:endParaRPr>
              </a:p>
            </p:txBody>
          </p:sp>
          <p:sp>
            <p:nvSpPr>
              <p:cNvPr id="411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45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ES">
                  <a:cs typeface="Arial" charset="0"/>
                </a:endParaRPr>
              </a:p>
            </p:txBody>
          </p:sp>
        </p:grpSp>
      </p:grpSp>
      <p:sp>
        <p:nvSpPr>
          <p:cNvPr id="18945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945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945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76565663-7B43-4DBF-9F30-8B90D0B7A6B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945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945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08814380-D442-408D-B68E-9FBA4E747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7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0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163" y="2709863"/>
            <a:ext cx="51800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Enlarge &amp; Reduce Shapes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432050" y="3414713"/>
            <a:ext cx="5080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Revise Drawing Triangles</a:t>
            </a:r>
          </a:p>
        </p:txBody>
      </p:sp>
      <p:sp>
        <p:nvSpPr>
          <p:cNvPr id="819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81163" y="2709863"/>
            <a:ext cx="609600" cy="5334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19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70050" y="3414713"/>
            <a:ext cx="609600" cy="5334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Scales &amp; Drawing</a:t>
            </a:r>
            <a:endParaRPr lang="en-GB" sz="2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8199" name="Picture 11" descr="Office Objects 057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2462213" y="4143375"/>
            <a:ext cx="49387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Scales and Map Reading</a:t>
            </a:r>
          </a:p>
        </p:txBody>
      </p:sp>
      <p:sp>
        <p:nvSpPr>
          <p:cNvPr id="8201" name="AutoShape 1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00213" y="4143375"/>
            <a:ext cx="609600" cy="53340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2449513" y="4859338"/>
            <a:ext cx="1828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Bearings</a:t>
            </a:r>
          </a:p>
        </p:txBody>
      </p:sp>
      <p:sp>
        <p:nvSpPr>
          <p:cNvPr id="8203" name="AutoShape 15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87513" y="4859338"/>
            <a:ext cx="609600" cy="53340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CC715-F77D-45EE-9DE2-103277B23E4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Drawing SAS Triangles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971550" y="2060575"/>
            <a:ext cx="248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>
                <a:solidFill>
                  <a:schemeClr val="tx2"/>
                </a:solidFill>
              </a:rPr>
              <a:t>Toolkit required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43213" y="2708275"/>
            <a:ext cx="4897437" cy="574675"/>
            <a:chOff x="1791" y="1706"/>
            <a:chExt cx="3085" cy="362"/>
          </a:xfrm>
        </p:grpSpPr>
        <p:sp>
          <p:nvSpPr>
            <p:cNvPr id="144389" name="Text Box 5"/>
            <p:cNvSpPr txBox="1">
              <a:spLocks noChangeArrowheads="1"/>
            </p:cNvSpPr>
            <p:nvPr/>
          </p:nvSpPr>
          <p:spPr bwMode="auto">
            <a:xfrm>
              <a:off x="1791" y="1752"/>
              <a:ext cx="8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Ruler</a:t>
              </a:r>
            </a:p>
          </p:txBody>
        </p:sp>
        <p:pic>
          <p:nvPicPr>
            <p:cNvPr id="17432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212"/>
            <a:stretch>
              <a:fillRect/>
            </a:stretch>
          </p:blipFill>
          <p:spPr bwMode="auto">
            <a:xfrm>
              <a:off x="2835" y="1706"/>
              <a:ext cx="2041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43213" y="3429000"/>
            <a:ext cx="4826000" cy="1417638"/>
            <a:chOff x="1791" y="2160"/>
            <a:chExt cx="3040" cy="893"/>
          </a:xfrm>
        </p:grpSpPr>
        <p:sp>
          <p:nvSpPr>
            <p:cNvPr id="144392" name="Text Box 8"/>
            <p:cNvSpPr txBox="1">
              <a:spLocks noChangeArrowheads="1"/>
            </p:cNvSpPr>
            <p:nvPr/>
          </p:nvSpPr>
          <p:spPr bwMode="auto">
            <a:xfrm>
              <a:off x="1791" y="2523"/>
              <a:ext cx="1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2.	Protractor</a:t>
              </a:r>
            </a:p>
          </p:txBody>
        </p:sp>
        <p:pic>
          <p:nvPicPr>
            <p:cNvPr id="17430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2160"/>
              <a:ext cx="1497" cy="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843213" y="5157788"/>
            <a:ext cx="4319587" cy="457200"/>
            <a:chOff x="1837" y="3249"/>
            <a:chExt cx="2721" cy="288"/>
          </a:xfrm>
        </p:grpSpPr>
        <p:sp>
          <p:nvSpPr>
            <p:cNvPr id="144395" name="Text Box 11"/>
            <p:cNvSpPr txBox="1">
              <a:spLocks noChangeArrowheads="1"/>
            </p:cNvSpPr>
            <p:nvPr/>
          </p:nvSpPr>
          <p:spPr bwMode="auto">
            <a:xfrm>
              <a:off x="1837" y="3249"/>
              <a:ext cx="1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3.	Pencil &amp; Paper</a:t>
              </a:r>
            </a:p>
          </p:txBody>
        </p:sp>
        <p:grpSp>
          <p:nvGrpSpPr>
            <p:cNvPr id="17422" name="Group 12"/>
            <p:cNvGrpSpPr>
              <a:grpSpLocks/>
            </p:cNvGrpSpPr>
            <p:nvPr/>
          </p:nvGrpSpPr>
          <p:grpSpPr bwMode="auto">
            <a:xfrm rot="-1929863">
              <a:off x="3560" y="3294"/>
              <a:ext cx="998" cy="227"/>
              <a:chOff x="3878" y="3430"/>
              <a:chExt cx="998" cy="227"/>
            </a:xfrm>
          </p:grpSpPr>
          <p:sp>
            <p:nvSpPr>
              <p:cNvPr id="17423" name="Rectangle 13"/>
              <p:cNvSpPr>
                <a:spLocks noChangeArrowheads="1"/>
              </p:cNvSpPr>
              <p:nvPr/>
            </p:nvSpPr>
            <p:spPr bwMode="auto">
              <a:xfrm>
                <a:off x="4150" y="3430"/>
                <a:ext cx="589" cy="227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7424" name="AutoShape 14"/>
              <p:cNvSpPr>
                <a:spLocks noChangeArrowheads="1"/>
              </p:cNvSpPr>
              <p:nvPr/>
            </p:nvSpPr>
            <p:spPr bwMode="auto">
              <a:xfrm rot="-5400000">
                <a:off x="3900" y="3408"/>
                <a:ext cx="227" cy="27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7425" name="Rectangle 15"/>
              <p:cNvSpPr>
                <a:spLocks noChangeArrowheads="1"/>
              </p:cNvSpPr>
              <p:nvPr/>
            </p:nvSpPr>
            <p:spPr bwMode="auto">
              <a:xfrm>
                <a:off x="4740" y="3430"/>
                <a:ext cx="136" cy="227"/>
              </a:xfrm>
              <a:prstGeom prst="rect">
                <a:avLst/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7426" name="Line 16"/>
              <p:cNvSpPr>
                <a:spLocks noChangeShapeType="1"/>
              </p:cNvSpPr>
              <p:nvPr/>
            </p:nvSpPr>
            <p:spPr bwMode="auto">
              <a:xfrm>
                <a:off x="4286" y="3475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Line 17"/>
              <p:cNvSpPr>
                <a:spLocks noChangeShapeType="1"/>
              </p:cNvSpPr>
              <p:nvPr/>
            </p:nvSpPr>
            <p:spPr bwMode="auto">
              <a:xfrm>
                <a:off x="4241" y="352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Line 18"/>
              <p:cNvSpPr>
                <a:spLocks noChangeShapeType="1"/>
              </p:cNvSpPr>
              <p:nvPr/>
            </p:nvSpPr>
            <p:spPr bwMode="auto">
              <a:xfrm>
                <a:off x="4286" y="3612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417" name="AutoShape 19"/>
          <p:cNvSpPr>
            <a:spLocks noChangeArrowheads="1"/>
          </p:cNvSpPr>
          <p:nvPr/>
        </p:nvSpPr>
        <p:spPr bwMode="auto">
          <a:xfrm rot="8010824">
            <a:off x="719932" y="2817018"/>
            <a:ext cx="863600" cy="792163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7418" name="AutoShape 20"/>
          <p:cNvSpPr>
            <a:spLocks noChangeArrowheads="1"/>
          </p:cNvSpPr>
          <p:nvPr/>
        </p:nvSpPr>
        <p:spPr bwMode="auto">
          <a:xfrm rot="-4267588">
            <a:off x="900113" y="4724400"/>
            <a:ext cx="1295400" cy="14414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7419" name="AutoShape 21"/>
          <p:cNvSpPr>
            <a:spLocks noChangeArrowheads="1"/>
          </p:cNvSpPr>
          <p:nvPr/>
        </p:nvSpPr>
        <p:spPr bwMode="auto">
          <a:xfrm rot="2421295">
            <a:off x="611188" y="3644900"/>
            <a:ext cx="1295400" cy="1441450"/>
          </a:xfrm>
          <a:prstGeom prst="rtTriangl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7420" name="Picture 26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3EAB221-E38A-41A4-A532-594C88F8742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3141663"/>
            <a:ext cx="3097212" cy="1847850"/>
            <a:chOff x="1746" y="1979"/>
            <a:chExt cx="1951" cy="1164"/>
          </a:xfrm>
        </p:grpSpPr>
        <p:pic>
          <p:nvPicPr>
            <p:cNvPr id="1845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1979"/>
              <a:ext cx="1951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0" name="Line 4"/>
            <p:cNvSpPr>
              <a:spLocks noChangeShapeType="1"/>
            </p:cNvSpPr>
            <p:nvPr/>
          </p:nvSpPr>
          <p:spPr bwMode="auto">
            <a:xfrm flipV="1">
              <a:off x="2699" y="2659"/>
              <a:ext cx="589" cy="363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1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Drawing SAS Triangles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11188" y="213360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Example : 	Draw to scale the triangle ABC </a:t>
            </a:r>
          </a:p>
          <a:p>
            <a:pPr eaLnBrk="1" hangingPunct="1"/>
            <a:r>
              <a:rPr lang="en-GB" sz="1800"/>
              <a:t>		with AB = 6cm and angle CAB = 30</a:t>
            </a:r>
            <a:r>
              <a:rPr lang="en-GB" sz="1800" baseline="40000"/>
              <a:t>o</a:t>
            </a:r>
            <a:r>
              <a:rPr lang="en-GB" sz="1800"/>
              <a:t>  and AC = 5cm</a:t>
            </a:r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179388" y="2924175"/>
            <a:ext cx="3190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1	Draw line AB=6cm</a:t>
            </a:r>
          </a:p>
        </p:txBody>
      </p:sp>
      <p:pic>
        <p:nvPicPr>
          <p:cNvPr id="14541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12"/>
          <a:stretch>
            <a:fillRect/>
          </a:stretch>
        </p:blipFill>
        <p:spPr bwMode="auto">
          <a:xfrm>
            <a:off x="4067175" y="4941888"/>
            <a:ext cx="404653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7" name="Line 9"/>
          <p:cNvSpPr>
            <a:spLocks noChangeShapeType="1"/>
          </p:cNvSpPr>
          <p:nvPr/>
        </p:nvSpPr>
        <p:spPr bwMode="auto">
          <a:xfrm flipV="1">
            <a:off x="4140200" y="4797425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3881438" y="4879975"/>
            <a:ext cx="350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A</a:t>
            </a:r>
          </a:p>
        </p:txBody>
      </p:sp>
      <p:sp>
        <p:nvSpPr>
          <p:cNvPr id="145419" name="Text Box 11"/>
          <p:cNvSpPr txBox="1">
            <a:spLocks noChangeArrowheads="1"/>
          </p:cNvSpPr>
          <p:nvPr/>
        </p:nvSpPr>
        <p:spPr bwMode="auto">
          <a:xfrm>
            <a:off x="6362700" y="4879975"/>
            <a:ext cx="328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B</a:t>
            </a:r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>
            <a:off x="5708650" y="3856038"/>
            <a:ext cx="6477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1" name="Text Box 13"/>
          <p:cNvSpPr txBox="1">
            <a:spLocks noChangeArrowheads="1"/>
          </p:cNvSpPr>
          <p:nvPr/>
        </p:nvSpPr>
        <p:spPr bwMode="auto">
          <a:xfrm>
            <a:off x="5722938" y="3509963"/>
            <a:ext cx="322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C</a:t>
            </a:r>
          </a:p>
        </p:txBody>
      </p:sp>
      <p:sp>
        <p:nvSpPr>
          <p:cNvPr id="145422" name="Text Box 14"/>
          <p:cNvSpPr txBox="1">
            <a:spLocks noChangeArrowheads="1"/>
          </p:cNvSpPr>
          <p:nvPr/>
        </p:nvSpPr>
        <p:spPr bwMode="auto">
          <a:xfrm>
            <a:off x="179388" y="3351213"/>
            <a:ext cx="24495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2	Measure</a:t>
            </a:r>
          </a:p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	angle CAB 	from A</a:t>
            </a:r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179388" y="4329113"/>
            <a:ext cx="35877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3	Draw the line </a:t>
            </a:r>
          </a:p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	AC = 5cm 	through </a:t>
            </a:r>
            <a:r>
              <a:rPr lang="en-GB" sz="1800" b="1">
                <a:solidFill>
                  <a:schemeClr val="hlink"/>
                </a:solidFill>
              </a:rPr>
              <a:t>X. </a:t>
            </a:r>
            <a:r>
              <a:rPr lang="en-GB" sz="1800" b="1">
                <a:solidFill>
                  <a:schemeClr val="tx2"/>
                </a:solidFill>
              </a:rPr>
              <a:t>Label it C.</a:t>
            </a:r>
            <a:r>
              <a:rPr lang="en-GB" sz="1800" b="1">
                <a:solidFill>
                  <a:schemeClr val="hlink"/>
                </a:solidFill>
              </a:rPr>
              <a:t>  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179388" y="5307013"/>
            <a:ext cx="2462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4	Join C to B.</a:t>
            </a: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3251200" y="5762625"/>
            <a:ext cx="282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chemeClr val="hlink"/>
                </a:solidFill>
              </a:rPr>
              <a:t>Check angles add to 180</a:t>
            </a:r>
            <a:r>
              <a:rPr lang="en-GB" sz="1800" baseline="40000">
                <a:solidFill>
                  <a:schemeClr val="hlink"/>
                </a:solidFill>
              </a:rPr>
              <a:t>o</a:t>
            </a:r>
            <a:endParaRPr lang="en-GB" sz="1800">
              <a:solidFill>
                <a:schemeClr val="hlink"/>
              </a:solidFill>
            </a:endParaRPr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 rot="8010824">
            <a:off x="6623844" y="1880394"/>
            <a:ext cx="863600" cy="792162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6189663" y="2133600"/>
            <a:ext cx="314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A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7661275" y="2060575"/>
            <a:ext cx="296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B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6861175" y="1412875"/>
            <a:ext cx="29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C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6638925" y="1997075"/>
            <a:ext cx="460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1400"/>
              <a:t>30</a:t>
            </a:r>
            <a:r>
              <a:rPr lang="en-GB" sz="1400" baseline="60000"/>
              <a:t>o</a:t>
            </a:r>
          </a:p>
        </p:txBody>
      </p:sp>
      <p:sp>
        <p:nvSpPr>
          <p:cNvPr id="145431" name="Text Box 23"/>
          <p:cNvSpPr txBox="1">
            <a:spLocks noChangeArrowheads="1"/>
          </p:cNvSpPr>
          <p:nvPr/>
        </p:nvSpPr>
        <p:spPr bwMode="auto">
          <a:xfrm>
            <a:off x="5286375" y="3868738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 b="1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 flipV="1">
            <a:off x="4140200" y="3860800"/>
            <a:ext cx="1584325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543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12"/>
          <a:stretch>
            <a:fillRect/>
          </a:stretch>
        </p:blipFill>
        <p:spPr bwMode="auto">
          <a:xfrm rot="-1864526">
            <a:off x="3995738" y="3789363"/>
            <a:ext cx="404653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8" name="Picture 30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5" grpId="0"/>
      <p:bldP spid="145417" grpId="0" animBg="1"/>
      <p:bldP spid="145418" grpId="0"/>
      <p:bldP spid="145419" grpId="0"/>
      <p:bldP spid="145420" grpId="0" animBg="1"/>
      <p:bldP spid="145421" grpId="0"/>
      <p:bldP spid="145422" grpId="0"/>
      <p:bldP spid="145423" grpId="0"/>
      <p:bldP spid="145424" grpId="0"/>
      <p:bldP spid="145425" grpId="0"/>
      <p:bldP spid="145431" grpId="0"/>
      <p:bldP spid="1454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3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156B777-544D-4871-A2D8-F9F6D124DD7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1258888" y="260350"/>
            <a:ext cx="69707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Drawing ASA Triangles</a:t>
            </a: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2771775" y="2420938"/>
            <a:ext cx="40909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ASA Triangles</a:t>
            </a: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 flipH="1">
            <a:off x="1476375" y="3141663"/>
            <a:ext cx="1511300" cy="12239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2492375" y="5084763"/>
            <a:ext cx="83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Side</a:t>
            </a:r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 flipH="1">
            <a:off x="2916238" y="3141663"/>
            <a:ext cx="646112" cy="1871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3995738" y="3141663"/>
            <a:ext cx="1223962" cy="1871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4787900" y="5013325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Angle</a:t>
            </a:r>
          </a:p>
        </p:txBody>
      </p:sp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1039813" y="4652963"/>
            <a:ext cx="982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Angle</a:t>
            </a:r>
          </a:p>
        </p:txBody>
      </p:sp>
      <p:sp>
        <p:nvSpPr>
          <p:cNvPr id="19468" name="AutoShape 10"/>
          <p:cNvSpPr>
            <a:spLocks noChangeArrowheads="1"/>
          </p:cNvSpPr>
          <p:nvPr/>
        </p:nvSpPr>
        <p:spPr bwMode="auto">
          <a:xfrm rot="-4267588">
            <a:off x="6516688" y="3284538"/>
            <a:ext cx="1295400" cy="14414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69" name="AutoShape 11"/>
          <p:cNvSpPr>
            <a:spLocks noChangeArrowheads="1"/>
          </p:cNvSpPr>
          <p:nvPr/>
        </p:nvSpPr>
        <p:spPr bwMode="auto">
          <a:xfrm rot="8010824">
            <a:off x="541338" y="2635250"/>
            <a:ext cx="1295400" cy="144145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9470" name="Picture 16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/>
      <p:bldP spid="146440" grpId="0"/>
      <p:bldP spid="1464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A520AEF-51E8-47AF-BB32-C4334A422FA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Drawing ASA Triangles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971550" y="2060575"/>
            <a:ext cx="248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>
                <a:solidFill>
                  <a:schemeClr val="tx2"/>
                </a:solidFill>
              </a:rPr>
              <a:t>Toolkit required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43213" y="2708275"/>
            <a:ext cx="4897437" cy="574675"/>
            <a:chOff x="1791" y="1706"/>
            <a:chExt cx="3085" cy="362"/>
          </a:xfrm>
        </p:grpSpPr>
        <p:sp>
          <p:nvSpPr>
            <p:cNvPr id="147461" name="Text Box 5"/>
            <p:cNvSpPr txBox="1">
              <a:spLocks noChangeArrowheads="1"/>
            </p:cNvSpPr>
            <p:nvPr/>
          </p:nvSpPr>
          <p:spPr bwMode="auto">
            <a:xfrm>
              <a:off x="1791" y="1752"/>
              <a:ext cx="8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Ruler</a:t>
              </a:r>
            </a:p>
          </p:txBody>
        </p:sp>
        <p:pic>
          <p:nvPicPr>
            <p:cNvPr id="2050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212"/>
            <a:stretch>
              <a:fillRect/>
            </a:stretch>
          </p:blipFill>
          <p:spPr bwMode="auto">
            <a:xfrm>
              <a:off x="2835" y="1706"/>
              <a:ext cx="2041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43213" y="3429000"/>
            <a:ext cx="4826000" cy="1417638"/>
            <a:chOff x="1791" y="2160"/>
            <a:chExt cx="3040" cy="893"/>
          </a:xfrm>
        </p:grpSpPr>
        <p:sp>
          <p:nvSpPr>
            <p:cNvPr id="147464" name="Text Box 8"/>
            <p:cNvSpPr txBox="1">
              <a:spLocks noChangeArrowheads="1"/>
            </p:cNvSpPr>
            <p:nvPr/>
          </p:nvSpPr>
          <p:spPr bwMode="auto">
            <a:xfrm>
              <a:off x="1791" y="2523"/>
              <a:ext cx="1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2.	Protractor</a:t>
              </a:r>
            </a:p>
          </p:txBody>
        </p:sp>
        <p:pic>
          <p:nvPicPr>
            <p:cNvPr id="20502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2160"/>
              <a:ext cx="1497" cy="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843213" y="5157788"/>
            <a:ext cx="4319587" cy="457200"/>
            <a:chOff x="1837" y="3249"/>
            <a:chExt cx="2721" cy="288"/>
          </a:xfrm>
        </p:grpSpPr>
        <p:sp>
          <p:nvSpPr>
            <p:cNvPr id="147467" name="Text Box 11"/>
            <p:cNvSpPr txBox="1">
              <a:spLocks noChangeArrowheads="1"/>
            </p:cNvSpPr>
            <p:nvPr/>
          </p:nvSpPr>
          <p:spPr bwMode="auto">
            <a:xfrm>
              <a:off x="1837" y="3249"/>
              <a:ext cx="1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3.	Pencil &amp; Paper</a:t>
              </a:r>
            </a:p>
          </p:txBody>
        </p:sp>
        <p:grpSp>
          <p:nvGrpSpPr>
            <p:cNvPr id="20494" name="Group 12"/>
            <p:cNvGrpSpPr>
              <a:grpSpLocks/>
            </p:cNvGrpSpPr>
            <p:nvPr/>
          </p:nvGrpSpPr>
          <p:grpSpPr bwMode="auto">
            <a:xfrm rot="-1929863">
              <a:off x="3560" y="3294"/>
              <a:ext cx="998" cy="227"/>
              <a:chOff x="3878" y="3430"/>
              <a:chExt cx="998" cy="227"/>
            </a:xfrm>
          </p:grpSpPr>
          <p:sp>
            <p:nvSpPr>
              <p:cNvPr id="20495" name="Rectangle 13"/>
              <p:cNvSpPr>
                <a:spLocks noChangeArrowheads="1"/>
              </p:cNvSpPr>
              <p:nvPr/>
            </p:nvSpPr>
            <p:spPr bwMode="auto">
              <a:xfrm>
                <a:off x="4150" y="3430"/>
                <a:ext cx="589" cy="227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496" name="AutoShape 14"/>
              <p:cNvSpPr>
                <a:spLocks noChangeArrowheads="1"/>
              </p:cNvSpPr>
              <p:nvPr/>
            </p:nvSpPr>
            <p:spPr bwMode="auto">
              <a:xfrm rot="-5400000">
                <a:off x="3900" y="3408"/>
                <a:ext cx="227" cy="27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497" name="Rectangle 15"/>
              <p:cNvSpPr>
                <a:spLocks noChangeArrowheads="1"/>
              </p:cNvSpPr>
              <p:nvPr/>
            </p:nvSpPr>
            <p:spPr bwMode="auto">
              <a:xfrm>
                <a:off x="4740" y="3430"/>
                <a:ext cx="136" cy="227"/>
              </a:xfrm>
              <a:prstGeom prst="rect">
                <a:avLst/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498" name="Line 16"/>
              <p:cNvSpPr>
                <a:spLocks noChangeShapeType="1"/>
              </p:cNvSpPr>
              <p:nvPr/>
            </p:nvSpPr>
            <p:spPr bwMode="auto">
              <a:xfrm>
                <a:off x="4286" y="3475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Line 17"/>
              <p:cNvSpPr>
                <a:spLocks noChangeShapeType="1"/>
              </p:cNvSpPr>
              <p:nvPr/>
            </p:nvSpPr>
            <p:spPr bwMode="auto">
              <a:xfrm>
                <a:off x="4241" y="352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Line 18"/>
              <p:cNvSpPr>
                <a:spLocks noChangeShapeType="1"/>
              </p:cNvSpPr>
              <p:nvPr/>
            </p:nvSpPr>
            <p:spPr bwMode="auto">
              <a:xfrm>
                <a:off x="4286" y="3612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489" name="AutoShape 19"/>
          <p:cNvSpPr>
            <a:spLocks noChangeArrowheads="1"/>
          </p:cNvSpPr>
          <p:nvPr/>
        </p:nvSpPr>
        <p:spPr bwMode="auto">
          <a:xfrm rot="8010824">
            <a:off x="719932" y="2817018"/>
            <a:ext cx="863600" cy="792163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90" name="AutoShape 20"/>
          <p:cNvSpPr>
            <a:spLocks noChangeArrowheads="1"/>
          </p:cNvSpPr>
          <p:nvPr/>
        </p:nvSpPr>
        <p:spPr bwMode="auto">
          <a:xfrm rot="-4267588">
            <a:off x="900113" y="4724400"/>
            <a:ext cx="1295400" cy="14414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91" name="AutoShape 21"/>
          <p:cNvSpPr>
            <a:spLocks noChangeArrowheads="1"/>
          </p:cNvSpPr>
          <p:nvPr/>
        </p:nvSpPr>
        <p:spPr bwMode="auto">
          <a:xfrm rot="2421295">
            <a:off x="611188" y="3644900"/>
            <a:ext cx="1295400" cy="1441450"/>
          </a:xfrm>
          <a:prstGeom prst="rtTriangl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20492" name="Picture 26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261C3DF-635E-490A-B982-4048816D13D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24525" y="3141663"/>
            <a:ext cx="3097213" cy="1847850"/>
            <a:chOff x="3809" y="1842"/>
            <a:chExt cx="1951" cy="1164"/>
          </a:xfrm>
        </p:grpSpPr>
        <p:pic>
          <p:nvPicPr>
            <p:cNvPr id="2153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9" y="1842"/>
              <a:ext cx="1951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2" name="Line 4"/>
            <p:cNvSpPr>
              <a:spLocks noChangeShapeType="1"/>
            </p:cNvSpPr>
            <p:nvPr/>
          </p:nvSpPr>
          <p:spPr bwMode="auto">
            <a:xfrm flipH="1" flipV="1">
              <a:off x="4332" y="2523"/>
              <a:ext cx="430" cy="36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771775" y="3141663"/>
            <a:ext cx="3097213" cy="1847850"/>
            <a:chOff x="1746" y="1979"/>
            <a:chExt cx="1951" cy="1164"/>
          </a:xfrm>
        </p:grpSpPr>
        <p:pic>
          <p:nvPicPr>
            <p:cNvPr id="2152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1979"/>
              <a:ext cx="1951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0" name="Line 7"/>
            <p:cNvSpPr>
              <a:spLocks noChangeShapeType="1"/>
            </p:cNvSpPr>
            <p:nvPr/>
          </p:nvSpPr>
          <p:spPr bwMode="auto">
            <a:xfrm flipV="1">
              <a:off x="2699" y="2659"/>
              <a:ext cx="589" cy="363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48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Drawing ASA Triangles</a:t>
            </a: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611188" y="213360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Example : 	Draw to scale the triangle PQR </a:t>
            </a:r>
          </a:p>
          <a:p>
            <a:pPr eaLnBrk="1" hangingPunct="1"/>
            <a:r>
              <a:rPr lang="en-GB" sz="1800"/>
              <a:t>		with PQ = 8cm and</a:t>
            </a:r>
            <a:r>
              <a:rPr lang="en-GB" sz="1800">
                <a:latin typeface="Lucida Sans Unicode" pitchFamily="34" charset="0"/>
              </a:rPr>
              <a:t> </a:t>
            </a:r>
            <a:r>
              <a:rPr lang="en-GB" sz="1800"/>
              <a:t>angle RPQ = 30</a:t>
            </a:r>
            <a:r>
              <a:rPr lang="en-GB" sz="1800" baseline="40000"/>
              <a:t>o</a:t>
            </a:r>
            <a:r>
              <a:rPr lang="en-GB" sz="1800"/>
              <a:t> and angle RQP = 40</a:t>
            </a:r>
            <a:r>
              <a:rPr lang="en-GB" sz="1800" baseline="40000"/>
              <a:t>o</a:t>
            </a:r>
            <a:endParaRPr lang="en-GB" sz="1800"/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179388" y="2924175"/>
            <a:ext cx="2790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1	Draw line PQ</a:t>
            </a:r>
          </a:p>
        </p:txBody>
      </p:sp>
      <p:pic>
        <p:nvPicPr>
          <p:cNvPr id="14849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12"/>
          <a:stretch>
            <a:fillRect/>
          </a:stretch>
        </p:blipFill>
        <p:spPr bwMode="auto">
          <a:xfrm>
            <a:off x="4211638" y="4941888"/>
            <a:ext cx="404653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492" name="Line 12"/>
          <p:cNvSpPr>
            <a:spLocks noChangeShapeType="1"/>
          </p:cNvSpPr>
          <p:nvPr/>
        </p:nvSpPr>
        <p:spPr bwMode="auto">
          <a:xfrm>
            <a:off x="4283075" y="4799013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3" name="Text Box 13"/>
          <p:cNvSpPr txBox="1">
            <a:spLocks noChangeArrowheads="1"/>
          </p:cNvSpPr>
          <p:nvPr/>
        </p:nvSpPr>
        <p:spPr bwMode="auto">
          <a:xfrm>
            <a:off x="3929063" y="4879975"/>
            <a:ext cx="303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P</a:t>
            </a:r>
          </a:p>
        </p:txBody>
      </p:sp>
      <p:sp>
        <p:nvSpPr>
          <p:cNvPr id="148494" name="Text Box 14"/>
          <p:cNvSpPr txBox="1">
            <a:spLocks noChangeArrowheads="1"/>
          </p:cNvSpPr>
          <p:nvPr/>
        </p:nvSpPr>
        <p:spPr bwMode="auto">
          <a:xfrm>
            <a:off x="7124700" y="4808538"/>
            <a:ext cx="384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Q</a:t>
            </a: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 flipV="1">
            <a:off x="4283075" y="3644900"/>
            <a:ext cx="1944688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6" name="Line 16"/>
          <p:cNvSpPr>
            <a:spLocks noChangeShapeType="1"/>
          </p:cNvSpPr>
          <p:nvPr/>
        </p:nvSpPr>
        <p:spPr bwMode="auto">
          <a:xfrm>
            <a:off x="5795963" y="3573463"/>
            <a:ext cx="144145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5865813" y="3367088"/>
            <a:ext cx="327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R</a:t>
            </a:r>
          </a:p>
        </p:txBody>
      </p:sp>
      <p:sp>
        <p:nvSpPr>
          <p:cNvPr id="148498" name="Text Box 18"/>
          <p:cNvSpPr txBox="1">
            <a:spLocks noChangeArrowheads="1"/>
          </p:cNvSpPr>
          <p:nvPr/>
        </p:nvSpPr>
        <p:spPr bwMode="auto">
          <a:xfrm>
            <a:off x="179388" y="3351213"/>
            <a:ext cx="24495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2	Measure</a:t>
            </a:r>
          </a:p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	Angle RPQ 	from P</a:t>
            </a:r>
          </a:p>
        </p:txBody>
      </p:sp>
      <p:sp>
        <p:nvSpPr>
          <p:cNvPr id="148499" name="Text Box 19"/>
          <p:cNvSpPr txBox="1">
            <a:spLocks noChangeArrowheads="1"/>
          </p:cNvSpPr>
          <p:nvPr/>
        </p:nvSpPr>
        <p:spPr bwMode="auto">
          <a:xfrm>
            <a:off x="179388" y="4329113"/>
            <a:ext cx="26638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3	Measure </a:t>
            </a:r>
          </a:p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	angle RQP 	from Q</a:t>
            </a:r>
          </a:p>
        </p:txBody>
      </p:sp>
      <p:sp>
        <p:nvSpPr>
          <p:cNvPr id="148500" name="Text Box 20"/>
          <p:cNvSpPr txBox="1">
            <a:spLocks noChangeArrowheads="1"/>
          </p:cNvSpPr>
          <p:nvPr/>
        </p:nvSpPr>
        <p:spPr bwMode="auto">
          <a:xfrm>
            <a:off x="179388" y="5307013"/>
            <a:ext cx="360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4	Intersection point is R</a:t>
            </a:r>
          </a:p>
        </p:txBody>
      </p:sp>
      <p:sp>
        <p:nvSpPr>
          <p:cNvPr id="148501" name="Text Box 21"/>
          <p:cNvSpPr txBox="1">
            <a:spLocks noChangeArrowheads="1"/>
          </p:cNvSpPr>
          <p:nvPr/>
        </p:nvSpPr>
        <p:spPr bwMode="auto">
          <a:xfrm>
            <a:off x="3467100" y="5719763"/>
            <a:ext cx="2827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chemeClr val="hlink"/>
                </a:solidFill>
              </a:rPr>
              <a:t>Check angles add to 180</a:t>
            </a:r>
            <a:r>
              <a:rPr lang="en-GB" sz="1800" baseline="40000">
                <a:solidFill>
                  <a:schemeClr val="hlink"/>
                </a:solidFill>
              </a:rPr>
              <a:t>o</a:t>
            </a:r>
            <a:endParaRPr lang="en-GB" sz="1800">
              <a:solidFill>
                <a:schemeClr val="hlink"/>
              </a:solidFill>
            </a:endParaRPr>
          </a:p>
        </p:txBody>
      </p:sp>
      <p:sp>
        <p:nvSpPr>
          <p:cNvPr id="21524" name="AutoShape 22"/>
          <p:cNvSpPr>
            <a:spLocks noChangeArrowheads="1"/>
          </p:cNvSpPr>
          <p:nvPr/>
        </p:nvSpPr>
        <p:spPr bwMode="auto">
          <a:xfrm rot="8010824">
            <a:off x="6623844" y="1880394"/>
            <a:ext cx="863600" cy="792162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1525" name="Text Box 23"/>
          <p:cNvSpPr txBox="1">
            <a:spLocks noChangeArrowheads="1"/>
          </p:cNvSpPr>
          <p:nvPr/>
        </p:nvSpPr>
        <p:spPr bwMode="auto">
          <a:xfrm>
            <a:off x="6227763" y="2133600"/>
            <a:ext cx="276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P</a:t>
            </a:r>
          </a:p>
        </p:txBody>
      </p:sp>
      <p:sp>
        <p:nvSpPr>
          <p:cNvPr id="21526" name="Text Box 24"/>
          <p:cNvSpPr txBox="1">
            <a:spLocks noChangeArrowheads="1"/>
          </p:cNvSpPr>
          <p:nvPr/>
        </p:nvSpPr>
        <p:spPr bwMode="auto">
          <a:xfrm>
            <a:off x="7604125" y="2060575"/>
            <a:ext cx="33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Q</a:t>
            </a:r>
          </a:p>
        </p:txBody>
      </p:sp>
      <p:sp>
        <p:nvSpPr>
          <p:cNvPr id="21527" name="Text Box 25"/>
          <p:cNvSpPr txBox="1">
            <a:spLocks noChangeArrowheads="1"/>
          </p:cNvSpPr>
          <p:nvPr/>
        </p:nvSpPr>
        <p:spPr bwMode="auto">
          <a:xfrm>
            <a:off x="6856413" y="1412875"/>
            <a:ext cx="29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R</a:t>
            </a:r>
          </a:p>
        </p:txBody>
      </p:sp>
      <p:pic>
        <p:nvPicPr>
          <p:cNvPr id="21528" name="Picture 30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0" grpId="0"/>
      <p:bldP spid="148492" grpId="0" animBg="1"/>
      <p:bldP spid="148493" grpId="0"/>
      <p:bldP spid="148494" grpId="0"/>
      <p:bldP spid="148495" grpId="0" animBg="1"/>
      <p:bldP spid="148496" grpId="0" animBg="1"/>
      <p:bldP spid="148497" grpId="0"/>
      <p:bldP spid="148498" grpId="0"/>
      <p:bldP spid="148499" grpId="0"/>
      <p:bldP spid="148500" grpId="0"/>
      <p:bldP spid="1485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3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3543DE5-57E5-4D05-8F18-BA30D9AE304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1258888" y="260350"/>
            <a:ext cx="69707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Drawing SSS Triangles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2771775" y="2420938"/>
            <a:ext cx="40909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SSS Triangles</a:t>
            </a:r>
          </a:p>
        </p:txBody>
      </p:sp>
      <p:sp>
        <p:nvSpPr>
          <p:cNvPr id="22534" name="Line 4"/>
          <p:cNvSpPr>
            <a:spLocks noChangeShapeType="1"/>
          </p:cNvSpPr>
          <p:nvPr/>
        </p:nvSpPr>
        <p:spPr bwMode="auto">
          <a:xfrm flipH="1">
            <a:off x="1476375" y="3141663"/>
            <a:ext cx="1511300" cy="12239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2492375" y="5084763"/>
            <a:ext cx="83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Side</a:t>
            </a:r>
          </a:p>
        </p:txBody>
      </p:sp>
      <p:sp>
        <p:nvSpPr>
          <p:cNvPr id="22536" name="Line 6"/>
          <p:cNvSpPr>
            <a:spLocks noChangeShapeType="1"/>
          </p:cNvSpPr>
          <p:nvPr/>
        </p:nvSpPr>
        <p:spPr bwMode="auto">
          <a:xfrm flipH="1">
            <a:off x="2916238" y="3141663"/>
            <a:ext cx="646112" cy="1871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>
            <a:off x="3995738" y="3141663"/>
            <a:ext cx="1223962" cy="1871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4940300" y="5013325"/>
            <a:ext cx="83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Side</a:t>
            </a: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1192213" y="4652963"/>
            <a:ext cx="830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Side</a:t>
            </a:r>
          </a:p>
        </p:txBody>
      </p:sp>
      <p:sp>
        <p:nvSpPr>
          <p:cNvPr id="22540" name="AutoShape 10"/>
          <p:cNvSpPr>
            <a:spLocks noChangeArrowheads="1"/>
          </p:cNvSpPr>
          <p:nvPr/>
        </p:nvSpPr>
        <p:spPr bwMode="auto">
          <a:xfrm rot="-4267588">
            <a:off x="6516688" y="3284538"/>
            <a:ext cx="1295400" cy="14414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2541" name="AutoShape 11"/>
          <p:cNvSpPr>
            <a:spLocks noChangeArrowheads="1"/>
          </p:cNvSpPr>
          <p:nvPr/>
        </p:nvSpPr>
        <p:spPr bwMode="auto">
          <a:xfrm rot="8010824">
            <a:off x="541338" y="2635250"/>
            <a:ext cx="1295400" cy="144145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22542" name="Picture 16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/>
      <p:bldP spid="149512" grpId="0"/>
      <p:bldP spid="1495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BA3B36-CF60-494E-9E68-A14ACC9B1CD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43213" y="3349625"/>
            <a:ext cx="3946525" cy="1420813"/>
            <a:chOff x="1791" y="2110"/>
            <a:chExt cx="2486" cy="895"/>
          </a:xfrm>
        </p:grpSpPr>
        <p:pic>
          <p:nvPicPr>
            <p:cNvPr id="235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917989" flipH="1">
              <a:off x="3338" y="2066"/>
              <a:ext cx="895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32" name="Text Box 4"/>
            <p:cNvSpPr txBox="1">
              <a:spLocks noChangeArrowheads="1"/>
            </p:cNvSpPr>
            <p:nvPr/>
          </p:nvSpPr>
          <p:spPr bwMode="auto">
            <a:xfrm>
              <a:off x="1791" y="2523"/>
              <a:ext cx="10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2.	Compass</a:t>
              </a:r>
            </a:p>
          </p:txBody>
        </p:sp>
      </p:grpSp>
      <p:sp>
        <p:nvSpPr>
          <p:cNvPr id="15053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Drawing SSS Triangles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71550" y="2060575"/>
            <a:ext cx="248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>
                <a:solidFill>
                  <a:schemeClr val="tx2"/>
                </a:solidFill>
              </a:rPr>
              <a:t>Toolkit required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43213" y="2708275"/>
            <a:ext cx="4897437" cy="574675"/>
            <a:chOff x="1791" y="1706"/>
            <a:chExt cx="3085" cy="362"/>
          </a:xfrm>
        </p:grpSpPr>
        <p:sp>
          <p:nvSpPr>
            <p:cNvPr id="150536" name="Text Box 8"/>
            <p:cNvSpPr txBox="1">
              <a:spLocks noChangeArrowheads="1"/>
            </p:cNvSpPr>
            <p:nvPr/>
          </p:nvSpPr>
          <p:spPr bwMode="auto">
            <a:xfrm>
              <a:off x="1791" y="1752"/>
              <a:ext cx="8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Ruler</a:t>
              </a:r>
            </a:p>
          </p:txBody>
        </p:sp>
        <p:pic>
          <p:nvPicPr>
            <p:cNvPr id="23574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212"/>
            <a:stretch>
              <a:fillRect/>
            </a:stretch>
          </p:blipFill>
          <p:spPr bwMode="auto">
            <a:xfrm>
              <a:off x="2835" y="1706"/>
              <a:ext cx="2041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843213" y="5157788"/>
            <a:ext cx="4319587" cy="457200"/>
            <a:chOff x="1837" y="3249"/>
            <a:chExt cx="2721" cy="288"/>
          </a:xfrm>
        </p:grpSpPr>
        <p:sp>
          <p:nvSpPr>
            <p:cNvPr id="150539" name="Text Box 11"/>
            <p:cNvSpPr txBox="1">
              <a:spLocks noChangeArrowheads="1"/>
            </p:cNvSpPr>
            <p:nvPr/>
          </p:nvSpPr>
          <p:spPr bwMode="auto">
            <a:xfrm>
              <a:off x="1837" y="3249"/>
              <a:ext cx="1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3.	Pencil &amp; Paper</a:t>
              </a:r>
            </a:p>
          </p:txBody>
        </p:sp>
        <p:grpSp>
          <p:nvGrpSpPr>
            <p:cNvPr id="23566" name="Group 12"/>
            <p:cNvGrpSpPr>
              <a:grpSpLocks/>
            </p:cNvGrpSpPr>
            <p:nvPr/>
          </p:nvGrpSpPr>
          <p:grpSpPr bwMode="auto">
            <a:xfrm rot="-1929863">
              <a:off x="3560" y="3294"/>
              <a:ext cx="998" cy="227"/>
              <a:chOff x="3878" y="3430"/>
              <a:chExt cx="998" cy="227"/>
            </a:xfrm>
          </p:grpSpPr>
          <p:sp>
            <p:nvSpPr>
              <p:cNvPr id="23567" name="Rectangle 13"/>
              <p:cNvSpPr>
                <a:spLocks noChangeArrowheads="1"/>
              </p:cNvSpPr>
              <p:nvPr/>
            </p:nvSpPr>
            <p:spPr bwMode="auto">
              <a:xfrm>
                <a:off x="4150" y="3430"/>
                <a:ext cx="589" cy="227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568" name="AutoShape 14"/>
              <p:cNvSpPr>
                <a:spLocks noChangeArrowheads="1"/>
              </p:cNvSpPr>
              <p:nvPr/>
            </p:nvSpPr>
            <p:spPr bwMode="auto">
              <a:xfrm rot="-5400000">
                <a:off x="3900" y="3408"/>
                <a:ext cx="227" cy="27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569" name="Rectangle 15"/>
              <p:cNvSpPr>
                <a:spLocks noChangeArrowheads="1"/>
              </p:cNvSpPr>
              <p:nvPr/>
            </p:nvSpPr>
            <p:spPr bwMode="auto">
              <a:xfrm>
                <a:off x="4740" y="3430"/>
                <a:ext cx="136" cy="227"/>
              </a:xfrm>
              <a:prstGeom prst="rect">
                <a:avLst/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570" name="Line 16"/>
              <p:cNvSpPr>
                <a:spLocks noChangeShapeType="1"/>
              </p:cNvSpPr>
              <p:nvPr/>
            </p:nvSpPr>
            <p:spPr bwMode="auto">
              <a:xfrm>
                <a:off x="4286" y="3475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1" name="Line 17"/>
              <p:cNvSpPr>
                <a:spLocks noChangeShapeType="1"/>
              </p:cNvSpPr>
              <p:nvPr/>
            </p:nvSpPr>
            <p:spPr bwMode="auto">
              <a:xfrm>
                <a:off x="4241" y="352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2" name="Line 18"/>
              <p:cNvSpPr>
                <a:spLocks noChangeShapeType="1"/>
              </p:cNvSpPr>
              <p:nvPr/>
            </p:nvSpPr>
            <p:spPr bwMode="auto">
              <a:xfrm>
                <a:off x="4286" y="3612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561" name="AutoShape 19"/>
          <p:cNvSpPr>
            <a:spLocks noChangeArrowheads="1"/>
          </p:cNvSpPr>
          <p:nvPr/>
        </p:nvSpPr>
        <p:spPr bwMode="auto">
          <a:xfrm rot="8010824">
            <a:off x="719932" y="2817018"/>
            <a:ext cx="863600" cy="792163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3562" name="AutoShape 20"/>
          <p:cNvSpPr>
            <a:spLocks noChangeArrowheads="1"/>
          </p:cNvSpPr>
          <p:nvPr/>
        </p:nvSpPr>
        <p:spPr bwMode="auto">
          <a:xfrm rot="-4267588">
            <a:off x="900113" y="4724400"/>
            <a:ext cx="1295400" cy="14414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3563" name="AutoShape 21"/>
          <p:cNvSpPr>
            <a:spLocks noChangeArrowheads="1"/>
          </p:cNvSpPr>
          <p:nvPr/>
        </p:nvSpPr>
        <p:spPr bwMode="auto">
          <a:xfrm rot="2421295">
            <a:off x="611188" y="3644900"/>
            <a:ext cx="1295400" cy="1441450"/>
          </a:xfrm>
          <a:prstGeom prst="rtTriangl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23564" name="Picture 26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7AE1A38-E37F-4468-8B6D-DDEE01841E0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2552700"/>
            <a:ext cx="14557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17989" flipH="1">
            <a:off x="6687344" y="3048794"/>
            <a:ext cx="14557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Drawing SSS Triangles</a:t>
            </a: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Example : 	Draw to scale the triangle XYZ </a:t>
            </a:r>
          </a:p>
          <a:p>
            <a:pPr eaLnBrk="1" hangingPunct="1"/>
            <a:r>
              <a:rPr lang="en-GB" sz="1800"/>
              <a:t>		with XY = 3cm and XZ = 5cm  and YZ = 4cm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69863" y="2924175"/>
            <a:ext cx="3514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1	Draw line XY=3cm</a:t>
            </a:r>
          </a:p>
        </p:txBody>
      </p:sp>
      <p:pic>
        <p:nvPicPr>
          <p:cNvPr id="1515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09" b="39177"/>
          <a:stretch>
            <a:fillRect/>
          </a:stretch>
        </p:blipFill>
        <p:spPr bwMode="auto">
          <a:xfrm>
            <a:off x="6040438" y="4818063"/>
            <a:ext cx="21732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121400" y="4770438"/>
            <a:ext cx="1114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5745163" y="46466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 b="1"/>
              <a:t>X</a:t>
            </a:r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7246938" y="4646613"/>
            <a:ext cx="328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 b="1"/>
              <a:t>Y</a:t>
            </a:r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 rot="5400000" flipV="1">
            <a:off x="6503194" y="4058444"/>
            <a:ext cx="14589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Line 12"/>
          <p:cNvSpPr>
            <a:spLocks noChangeShapeType="1"/>
          </p:cNvSpPr>
          <p:nvPr/>
        </p:nvSpPr>
        <p:spPr bwMode="auto">
          <a:xfrm flipV="1">
            <a:off x="6134100" y="3340100"/>
            <a:ext cx="1089025" cy="141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7088188" y="30003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 b="1"/>
              <a:t>Z</a:t>
            </a:r>
          </a:p>
        </p:txBody>
      </p:sp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169863" y="3351213"/>
            <a:ext cx="50212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2	Use your compass to draw part of 	a circle	centre X radius XZ=5cm</a:t>
            </a:r>
          </a:p>
        </p:txBody>
      </p:sp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169863" y="4024313"/>
            <a:ext cx="543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3	Use your compass to draw part of 	a circle centre Y radius YZ=4cm</a:t>
            </a:r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169863" y="4697413"/>
            <a:ext cx="4557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4	Intersection point is labelled Z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3349625" y="5730875"/>
            <a:ext cx="282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>
                <a:solidFill>
                  <a:schemeClr val="hlink"/>
                </a:solidFill>
              </a:rPr>
              <a:t>Check angles add to 180</a:t>
            </a:r>
            <a:r>
              <a:rPr lang="en-GB" sz="1800" baseline="40000">
                <a:solidFill>
                  <a:schemeClr val="hlink"/>
                </a:solidFill>
              </a:rPr>
              <a:t>o</a:t>
            </a:r>
            <a:endParaRPr lang="en-GB" sz="1800">
              <a:solidFill>
                <a:schemeClr val="hlink"/>
              </a:solidFill>
            </a:endParaRPr>
          </a:p>
        </p:txBody>
      </p:sp>
      <p:sp>
        <p:nvSpPr>
          <p:cNvPr id="24596" name="AutoShape 18"/>
          <p:cNvSpPr>
            <a:spLocks noChangeArrowheads="1"/>
          </p:cNvSpPr>
          <p:nvPr/>
        </p:nvSpPr>
        <p:spPr bwMode="auto">
          <a:xfrm rot="-5400000">
            <a:off x="6623844" y="1480344"/>
            <a:ext cx="863600" cy="792162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4597" name="Text Box 19"/>
          <p:cNvSpPr txBox="1">
            <a:spLocks noChangeArrowheads="1"/>
          </p:cNvSpPr>
          <p:nvPr/>
        </p:nvSpPr>
        <p:spPr bwMode="auto">
          <a:xfrm>
            <a:off x="6334125" y="2114550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X</a:t>
            </a:r>
          </a:p>
        </p:txBody>
      </p:sp>
      <p:sp>
        <p:nvSpPr>
          <p:cNvPr id="24598" name="Text Box 20"/>
          <p:cNvSpPr txBox="1">
            <a:spLocks noChangeArrowheads="1"/>
          </p:cNvSpPr>
          <p:nvPr/>
        </p:nvSpPr>
        <p:spPr bwMode="auto">
          <a:xfrm>
            <a:off x="7439025" y="2136775"/>
            <a:ext cx="276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y</a:t>
            </a:r>
          </a:p>
        </p:txBody>
      </p:sp>
      <p:sp>
        <p:nvSpPr>
          <p:cNvPr id="24599" name="Text Box 21"/>
          <p:cNvSpPr txBox="1">
            <a:spLocks noChangeArrowheads="1"/>
          </p:cNvSpPr>
          <p:nvPr/>
        </p:nvSpPr>
        <p:spPr bwMode="auto">
          <a:xfrm>
            <a:off x="7472363" y="1317625"/>
            <a:ext cx="307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400"/>
              <a:t>Z</a:t>
            </a:r>
          </a:p>
        </p:txBody>
      </p:sp>
      <p:sp>
        <p:nvSpPr>
          <p:cNvPr id="151574" name="Arc 22"/>
          <p:cNvSpPr>
            <a:spLocks/>
          </p:cNvSpPr>
          <p:nvPr/>
        </p:nvSpPr>
        <p:spPr bwMode="auto">
          <a:xfrm rot="-2629178">
            <a:off x="6983413" y="3225800"/>
            <a:ext cx="504825" cy="495300"/>
          </a:xfrm>
          <a:custGeom>
            <a:avLst/>
            <a:gdLst>
              <a:gd name="T0" fmla="*/ 0 w 21600"/>
              <a:gd name="T1" fmla="*/ 0 h 21600"/>
              <a:gd name="T2" fmla="*/ 275749718 w 21600"/>
              <a:gd name="T3" fmla="*/ 260433876 h 21600"/>
              <a:gd name="T4" fmla="*/ 0 w 21600"/>
              <a:gd name="T5" fmla="*/ 26043387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75" name="Text Box 23"/>
          <p:cNvSpPr txBox="1">
            <a:spLocks noChangeArrowheads="1"/>
          </p:cNvSpPr>
          <p:nvPr/>
        </p:nvSpPr>
        <p:spPr bwMode="auto">
          <a:xfrm>
            <a:off x="169863" y="5170488"/>
            <a:ext cx="6040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5	Draw in line XZ and YZ to complete triangle</a:t>
            </a:r>
          </a:p>
        </p:txBody>
      </p:sp>
      <p:pic>
        <p:nvPicPr>
          <p:cNvPr id="24602" name="Picture 28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81" name="Arc 29"/>
          <p:cNvSpPr>
            <a:spLocks/>
          </p:cNvSpPr>
          <p:nvPr/>
        </p:nvSpPr>
        <p:spPr bwMode="auto">
          <a:xfrm rot="1532300">
            <a:off x="6783388" y="3262313"/>
            <a:ext cx="755650" cy="412750"/>
          </a:xfrm>
          <a:custGeom>
            <a:avLst/>
            <a:gdLst>
              <a:gd name="T0" fmla="*/ 0 w 21371"/>
              <a:gd name="T1" fmla="*/ 0 h 21600"/>
              <a:gd name="T2" fmla="*/ 944740142 w 21371"/>
              <a:gd name="T3" fmla="*/ 128839607 h 21600"/>
              <a:gd name="T4" fmla="*/ 0 w 21371"/>
              <a:gd name="T5" fmla="*/ 150714057 h 21600"/>
              <a:gd name="T6" fmla="*/ 0 60000 65536"/>
              <a:gd name="T7" fmla="*/ 0 60000 65536"/>
              <a:gd name="T8" fmla="*/ 0 60000 65536"/>
              <a:gd name="T9" fmla="*/ 0 w 21371"/>
              <a:gd name="T10" fmla="*/ 0 h 21600"/>
              <a:gd name="T11" fmla="*/ 21371 w 2137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71" h="21600" fill="none" extrusionOk="0">
                <a:moveTo>
                  <a:pt x="-1" y="0"/>
                </a:moveTo>
                <a:cubicBezTo>
                  <a:pt x="10718" y="0"/>
                  <a:pt x="19815" y="7860"/>
                  <a:pt x="21371" y="18464"/>
                </a:cubicBezTo>
              </a:path>
              <a:path w="21371" h="21600" stroke="0" extrusionOk="0">
                <a:moveTo>
                  <a:pt x="-1" y="0"/>
                </a:moveTo>
                <a:cubicBezTo>
                  <a:pt x="10718" y="0"/>
                  <a:pt x="19815" y="7860"/>
                  <a:pt x="21371" y="1846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8" grpId="0"/>
      <p:bldP spid="151560" grpId="0" animBg="1"/>
      <p:bldP spid="151561" grpId="0"/>
      <p:bldP spid="151562" grpId="0"/>
      <p:bldP spid="151563" grpId="0" animBg="1"/>
      <p:bldP spid="151564" grpId="0" animBg="1"/>
      <p:bldP spid="151565" grpId="0"/>
      <p:bldP spid="151566" grpId="0"/>
      <p:bldP spid="151567" grpId="0"/>
      <p:bldP spid="151568" grpId="0"/>
      <p:bldP spid="151569" grpId="0"/>
      <p:bldP spid="151574" grpId="0" animBg="1"/>
      <p:bldP spid="151575" grpId="0"/>
      <p:bldP spid="15158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665EC3-F17C-4404-A281-1A3735C4ECE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 Starter Questions</a:t>
            </a:r>
          </a:p>
        </p:txBody>
      </p:sp>
      <p:pic>
        <p:nvPicPr>
          <p:cNvPr id="25605" name="Picture 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25607" name="Picture 6" descr="Office Objects 057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1344613" y="2276475"/>
          <a:ext cx="5997575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5" imgW="4076700" imgH="2832100" progId="Equation.DSMT4">
                  <p:embed/>
                </p:oleObj>
              </mc:Choice>
              <mc:Fallback>
                <p:oleObj name="Equation" r:id="rId5" imgW="4076700" imgH="2832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2276475"/>
                        <a:ext cx="5997575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289B66D-7E21-4CAF-A433-4665778A192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26628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 Box 3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26630" name="Picture 4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39846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be able to :</a:t>
            </a:r>
          </a:p>
          <a:p>
            <a:pPr marL="800100" lvl="1" indent="-342900">
              <a:defRPr/>
            </a:pPr>
            <a:endParaRPr lang="en-GB" sz="18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Bisect a line at right angles. </a:t>
            </a:r>
          </a:p>
          <a:p>
            <a:pPr marL="800100" lvl="1" indent="-342900">
              <a:buFontTx/>
              <a:buAutoNum type="arabicPeriod"/>
              <a:defRPr/>
            </a:pPr>
            <a:endParaRPr lang="en-GB" sz="18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Bisect an angle.</a:t>
            </a:r>
          </a:p>
          <a:p>
            <a:pPr marL="800100" lvl="1" indent="-342900">
              <a:defRPr/>
            </a:pPr>
            <a:endParaRPr lang="en-GB" sz="18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Draw a 60</a:t>
            </a:r>
            <a:r>
              <a:rPr lang="en-GB" sz="1800" baseline="3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 </a:t>
            </a: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angle.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6634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show how to bisect a line at right angles.</a:t>
            </a: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 </a:t>
            </a: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	How to bisect and angle.</a:t>
            </a:r>
          </a:p>
          <a:p>
            <a:pPr marL="800100" lvl="1" indent="-342900"/>
            <a:endParaRPr lang="en-GB" sz="1800">
              <a:solidFill>
                <a:srgbClr val="FFFF00"/>
              </a:solidFill>
            </a:endParaRP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	How to draw 60</a:t>
            </a:r>
            <a:r>
              <a:rPr lang="en-GB" sz="1800" baseline="30000">
                <a:solidFill>
                  <a:srgbClr val="FFFF00"/>
                </a:solidFill>
              </a:rPr>
              <a:t>o</a:t>
            </a:r>
            <a:r>
              <a:rPr lang="en-GB" sz="1800">
                <a:solidFill>
                  <a:srgbClr val="FFFF00"/>
                </a:solidFill>
              </a:rPr>
              <a:t> angle.</a:t>
            </a:r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2006600" y="1404938"/>
            <a:ext cx="506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Drawing Quadrilaterals &amp; Polygons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9" grpId="0"/>
      <p:bldP spid="1566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D3CD90D-0010-4DA9-A704-598D5EBEB50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 Starter Questions</a:t>
            </a:r>
          </a:p>
        </p:txBody>
      </p:sp>
      <p:pic>
        <p:nvPicPr>
          <p:cNvPr id="9221" name="Picture 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graphicFrame>
        <p:nvGraphicFramePr>
          <p:cNvPr id="9223" name="Object 14"/>
          <p:cNvGraphicFramePr>
            <a:graphicFrameLocks noChangeAspect="1"/>
          </p:cNvGraphicFramePr>
          <p:nvPr/>
        </p:nvGraphicFramePr>
        <p:xfrm>
          <a:off x="1419225" y="2276475"/>
          <a:ext cx="5848350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4" imgW="3975100" imgH="2832100" progId="Equation.DSMT4">
                  <p:embed/>
                </p:oleObj>
              </mc:Choice>
              <mc:Fallback>
                <p:oleObj name="Equation" r:id="rId4" imgW="3975100" imgH="28321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276475"/>
                        <a:ext cx="5848350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4" name="Picture 17" descr="Office Objects 057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B2E8CB-12A2-4785-8B91-08216ED28DD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1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Bisecting a line at right angles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971550" y="2060575"/>
            <a:ext cx="248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>
                <a:solidFill>
                  <a:schemeClr val="tx2"/>
                </a:solidFill>
              </a:rPr>
              <a:t>Toolkit required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43213" y="2708275"/>
            <a:ext cx="4897437" cy="574675"/>
            <a:chOff x="1791" y="1706"/>
            <a:chExt cx="3085" cy="362"/>
          </a:xfrm>
        </p:grpSpPr>
        <p:sp>
          <p:nvSpPr>
            <p:cNvPr id="158725" name="Text Box 5"/>
            <p:cNvSpPr txBox="1">
              <a:spLocks noChangeArrowheads="1"/>
            </p:cNvSpPr>
            <p:nvPr/>
          </p:nvSpPr>
          <p:spPr bwMode="auto">
            <a:xfrm>
              <a:off x="1791" y="1752"/>
              <a:ext cx="8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Ruler</a:t>
              </a:r>
            </a:p>
          </p:txBody>
        </p:sp>
        <p:pic>
          <p:nvPicPr>
            <p:cNvPr id="2766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212"/>
            <a:stretch>
              <a:fillRect/>
            </a:stretch>
          </p:blipFill>
          <p:spPr bwMode="auto">
            <a:xfrm>
              <a:off x="2835" y="1706"/>
              <a:ext cx="2041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843213" y="5157788"/>
            <a:ext cx="4319587" cy="457200"/>
            <a:chOff x="1837" y="3249"/>
            <a:chExt cx="2721" cy="288"/>
          </a:xfrm>
        </p:grpSpPr>
        <p:sp>
          <p:nvSpPr>
            <p:cNvPr id="158731" name="Text Box 11"/>
            <p:cNvSpPr txBox="1">
              <a:spLocks noChangeArrowheads="1"/>
            </p:cNvSpPr>
            <p:nvPr/>
          </p:nvSpPr>
          <p:spPr bwMode="auto">
            <a:xfrm>
              <a:off x="1837" y="3249"/>
              <a:ext cx="1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3.	Pencil &amp; Paper</a:t>
              </a:r>
            </a:p>
          </p:txBody>
        </p:sp>
        <p:grpSp>
          <p:nvGrpSpPr>
            <p:cNvPr id="27661" name="Group 12"/>
            <p:cNvGrpSpPr>
              <a:grpSpLocks/>
            </p:cNvGrpSpPr>
            <p:nvPr/>
          </p:nvGrpSpPr>
          <p:grpSpPr bwMode="auto">
            <a:xfrm rot="-1929863">
              <a:off x="3560" y="3294"/>
              <a:ext cx="998" cy="227"/>
              <a:chOff x="3878" y="3430"/>
              <a:chExt cx="998" cy="227"/>
            </a:xfrm>
          </p:grpSpPr>
          <p:sp>
            <p:nvSpPr>
              <p:cNvPr id="27662" name="Rectangle 13"/>
              <p:cNvSpPr>
                <a:spLocks noChangeArrowheads="1"/>
              </p:cNvSpPr>
              <p:nvPr/>
            </p:nvSpPr>
            <p:spPr bwMode="auto">
              <a:xfrm>
                <a:off x="4150" y="3430"/>
                <a:ext cx="589" cy="227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663" name="AutoShape 14"/>
              <p:cNvSpPr>
                <a:spLocks noChangeArrowheads="1"/>
              </p:cNvSpPr>
              <p:nvPr/>
            </p:nvSpPr>
            <p:spPr bwMode="auto">
              <a:xfrm rot="-5400000">
                <a:off x="3900" y="3408"/>
                <a:ext cx="227" cy="27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664" name="Rectangle 15"/>
              <p:cNvSpPr>
                <a:spLocks noChangeArrowheads="1"/>
              </p:cNvSpPr>
              <p:nvPr/>
            </p:nvSpPr>
            <p:spPr bwMode="auto">
              <a:xfrm>
                <a:off x="4740" y="3430"/>
                <a:ext cx="136" cy="227"/>
              </a:xfrm>
              <a:prstGeom prst="rect">
                <a:avLst/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665" name="Line 16"/>
              <p:cNvSpPr>
                <a:spLocks noChangeShapeType="1"/>
              </p:cNvSpPr>
              <p:nvPr/>
            </p:nvSpPr>
            <p:spPr bwMode="auto">
              <a:xfrm>
                <a:off x="4286" y="3475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Line 17"/>
              <p:cNvSpPr>
                <a:spLocks noChangeShapeType="1"/>
              </p:cNvSpPr>
              <p:nvPr/>
            </p:nvSpPr>
            <p:spPr bwMode="auto">
              <a:xfrm>
                <a:off x="4241" y="352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Line 18"/>
              <p:cNvSpPr>
                <a:spLocks noChangeShapeType="1"/>
              </p:cNvSpPr>
              <p:nvPr/>
            </p:nvSpPr>
            <p:spPr bwMode="auto">
              <a:xfrm>
                <a:off x="4286" y="3612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27656" name="Picture 26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843213" y="3349625"/>
            <a:ext cx="3946525" cy="1420813"/>
            <a:chOff x="1791" y="2110"/>
            <a:chExt cx="2486" cy="895"/>
          </a:xfrm>
        </p:grpSpPr>
        <p:pic>
          <p:nvPicPr>
            <p:cNvPr id="27658" name="Picture 2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917989" flipH="1">
              <a:off x="3338" y="2066"/>
              <a:ext cx="895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8749" name="Text Box 29"/>
            <p:cNvSpPr txBox="1">
              <a:spLocks noChangeArrowheads="1"/>
            </p:cNvSpPr>
            <p:nvPr/>
          </p:nvSpPr>
          <p:spPr bwMode="auto">
            <a:xfrm>
              <a:off x="1791" y="2523"/>
              <a:ext cx="10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>
                <a:defRPr/>
              </a:pPr>
              <a:r>
                <a:rPr lang="en-GB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2.	Compass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54633F-CE24-44D1-86FB-E40B201C911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59781" name="Picture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1981200"/>
            <a:ext cx="1455738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88" name="Rectangle 44"/>
          <p:cNvSpPr>
            <a:spLocks noChangeArrowheads="1"/>
          </p:cNvSpPr>
          <p:nvPr/>
        </p:nvSpPr>
        <p:spPr bwMode="auto">
          <a:xfrm>
            <a:off x="7140575" y="3940175"/>
            <a:ext cx="176213" cy="176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9789" name="Rectangle 45"/>
          <p:cNvSpPr>
            <a:spLocks noChangeArrowheads="1"/>
          </p:cNvSpPr>
          <p:nvPr/>
        </p:nvSpPr>
        <p:spPr bwMode="auto">
          <a:xfrm>
            <a:off x="6934200" y="3940175"/>
            <a:ext cx="176213" cy="1762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59782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93869" flipH="1">
            <a:off x="6869906" y="3744119"/>
            <a:ext cx="10271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11188" y="2133600"/>
            <a:ext cx="4246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/>
              <a:t>We want to find the midpoint of PQ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179388" y="2924175"/>
            <a:ext cx="4514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1	Set your compass to a size 	</a:t>
            </a:r>
            <a:r>
              <a:rPr lang="en-GB" sz="1800" b="1" u="sng">
                <a:solidFill>
                  <a:srgbClr val="FF0000"/>
                </a:solidFill>
              </a:rPr>
              <a:t>greater</a:t>
            </a:r>
            <a:r>
              <a:rPr lang="en-GB" sz="1800" b="1">
                <a:solidFill>
                  <a:schemeClr val="tx2"/>
                </a:solidFill>
              </a:rPr>
              <a:t> than half of PQ.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618163" y="3976688"/>
            <a:ext cx="303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P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8178800" y="3975100"/>
            <a:ext cx="384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Q</a:t>
            </a: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168275" y="3652838"/>
            <a:ext cx="4181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2	Draw an arc, centre P and 	another arc centre Q.</a:t>
            </a: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168275" y="4630738"/>
            <a:ext cx="4533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3	Join the 2 points A and B  	where the arcs intersect.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59760" name="Text Box 16"/>
          <p:cNvSpPr txBox="1">
            <a:spLocks noChangeArrowheads="1"/>
          </p:cNvSpPr>
          <p:nvPr/>
        </p:nvSpPr>
        <p:spPr bwMode="auto">
          <a:xfrm>
            <a:off x="1157288" y="5489575"/>
            <a:ext cx="6442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rgbClr val="FF0000"/>
                </a:solidFill>
              </a:rPr>
              <a:t>The line AB will bisect PQ, and does so at right angles.</a:t>
            </a:r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6904038" y="4951413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B</a:t>
            </a:r>
          </a:p>
        </p:txBody>
      </p:sp>
      <p:pic>
        <p:nvPicPr>
          <p:cNvPr id="28688" name="Picture 30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76" name="Rectangle 32"/>
          <p:cNvSpPr>
            <a:spLocks noChangeArrowheads="1"/>
          </p:cNvSpPr>
          <p:nvPr/>
        </p:nvSpPr>
        <p:spPr bwMode="auto">
          <a:xfrm>
            <a:off x="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Bi</a:t>
            </a:r>
            <a:r>
              <a:rPr lang="en-GB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secting a line at right angles</a:t>
            </a:r>
          </a:p>
        </p:txBody>
      </p:sp>
      <p:sp>
        <p:nvSpPr>
          <p:cNvPr id="159777" name="AutoShape 33"/>
          <p:cNvSpPr>
            <a:spLocks noChangeArrowheads="1"/>
          </p:cNvSpPr>
          <p:nvPr/>
        </p:nvSpPr>
        <p:spPr bwMode="auto">
          <a:xfrm>
            <a:off x="893763" y="0"/>
            <a:ext cx="882650" cy="655638"/>
          </a:xfrm>
          <a:prstGeom prst="cloudCallout">
            <a:avLst>
              <a:gd name="adj1" fmla="val 57912"/>
              <a:gd name="adj2" fmla="val 822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/>
              <a:t>2</a:t>
            </a:r>
          </a:p>
        </p:txBody>
      </p:sp>
      <p:sp>
        <p:nvSpPr>
          <p:cNvPr id="159778" name="AutoShape 34"/>
          <p:cNvSpPr>
            <a:spLocks noChangeArrowheads="1"/>
          </p:cNvSpPr>
          <p:nvPr/>
        </p:nvSpPr>
        <p:spPr bwMode="auto">
          <a:xfrm>
            <a:off x="2390775" y="0"/>
            <a:ext cx="1119188" cy="655638"/>
          </a:xfrm>
          <a:prstGeom prst="cloudCallout">
            <a:avLst>
              <a:gd name="adj1" fmla="val -26454"/>
              <a:gd name="adj2" fmla="val 906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/>
              <a:t>cut</a:t>
            </a:r>
          </a:p>
        </p:txBody>
      </p:sp>
      <p:sp>
        <p:nvSpPr>
          <p:cNvPr id="159783" name="Arc 39"/>
          <p:cNvSpPr>
            <a:spLocks/>
          </p:cNvSpPr>
          <p:nvPr/>
        </p:nvSpPr>
        <p:spPr bwMode="auto">
          <a:xfrm flipV="1">
            <a:off x="6581775" y="2609850"/>
            <a:ext cx="911225" cy="2568575"/>
          </a:xfrm>
          <a:custGeom>
            <a:avLst/>
            <a:gdLst>
              <a:gd name="T0" fmla="*/ 61006637 w 22521"/>
              <a:gd name="T1" fmla="*/ 0 h 43200"/>
              <a:gd name="T2" fmla="*/ 0 w 22521"/>
              <a:gd name="T3" fmla="*/ 2147483647 h 43200"/>
              <a:gd name="T4" fmla="*/ 61006637 w 22521"/>
              <a:gd name="T5" fmla="*/ 2147483647 h 43200"/>
              <a:gd name="T6" fmla="*/ 0 60000 65536"/>
              <a:gd name="T7" fmla="*/ 0 60000 65536"/>
              <a:gd name="T8" fmla="*/ 0 60000 65536"/>
              <a:gd name="T9" fmla="*/ 0 w 22521"/>
              <a:gd name="T10" fmla="*/ 0 h 43200"/>
              <a:gd name="T11" fmla="*/ 22521 w 2252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21" h="43200" fill="none" extrusionOk="0">
                <a:moveTo>
                  <a:pt x="920" y="0"/>
                </a:moveTo>
                <a:cubicBezTo>
                  <a:pt x="12850" y="0"/>
                  <a:pt x="22521" y="9670"/>
                  <a:pt x="22521" y="21600"/>
                </a:cubicBezTo>
                <a:cubicBezTo>
                  <a:pt x="22521" y="33529"/>
                  <a:pt x="12850" y="43200"/>
                  <a:pt x="921" y="43200"/>
                </a:cubicBezTo>
                <a:cubicBezTo>
                  <a:pt x="613" y="43200"/>
                  <a:pt x="306" y="43193"/>
                  <a:pt x="-1" y="43180"/>
                </a:cubicBezTo>
              </a:path>
              <a:path w="22521" h="43200" stroke="0" extrusionOk="0">
                <a:moveTo>
                  <a:pt x="920" y="0"/>
                </a:moveTo>
                <a:cubicBezTo>
                  <a:pt x="12850" y="0"/>
                  <a:pt x="22521" y="9670"/>
                  <a:pt x="22521" y="21600"/>
                </a:cubicBezTo>
                <a:cubicBezTo>
                  <a:pt x="22521" y="33529"/>
                  <a:pt x="12850" y="43200"/>
                  <a:pt x="921" y="43200"/>
                </a:cubicBezTo>
                <a:cubicBezTo>
                  <a:pt x="613" y="43200"/>
                  <a:pt x="306" y="43193"/>
                  <a:pt x="-1" y="43180"/>
                </a:cubicBezTo>
                <a:lnTo>
                  <a:pt x="921" y="21600"/>
                </a:lnTo>
                <a:lnTo>
                  <a:pt x="920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84" name="Arc 40"/>
          <p:cNvSpPr>
            <a:spLocks/>
          </p:cNvSpPr>
          <p:nvPr/>
        </p:nvSpPr>
        <p:spPr bwMode="auto">
          <a:xfrm flipH="1" flipV="1">
            <a:off x="6754813" y="2589213"/>
            <a:ext cx="911225" cy="2568575"/>
          </a:xfrm>
          <a:custGeom>
            <a:avLst/>
            <a:gdLst>
              <a:gd name="T0" fmla="*/ 61006637 w 22521"/>
              <a:gd name="T1" fmla="*/ 0 h 43200"/>
              <a:gd name="T2" fmla="*/ 0 w 22521"/>
              <a:gd name="T3" fmla="*/ 2147483647 h 43200"/>
              <a:gd name="T4" fmla="*/ 61006637 w 22521"/>
              <a:gd name="T5" fmla="*/ 2147483647 h 43200"/>
              <a:gd name="T6" fmla="*/ 0 60000 65536"/>
              <a:gd name="T7" fmla="*/ 0 60000 65536"/>
              <a:gd name="T8" fmla="*/ 0 60000 65536"/>
              <a:gd name="T9" fmla="*/ 0 w 22521"/>
              <a:gd name="T10" fmla="*/ 0 h 43200"/>
              <a:gd name="T11" fmla="*/ 22521 w 2252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21" h="43200" fill="none" extrusionOk="0">
                <a:moveTo>
                  <a:pt x="920" y="0"/>
                </a:moveTo>
                <a:cubicBezTo>
                  <a:pt x="12850" y="0"/>
                  <a:pt x="22521" y="9670"/>
                  <a:pt x="22521" y="21600"/>
                </a:cubicBezTo>
                <a:cubicBezTo>
                  <a:pt x="22521" y="33529"/>
                  <a:pt x="12850" y="43200"/>
                  <a:pt x="921" y="43200"/>
                </a:cubicBezTo>
                <a:cubicBezTo>
                  <a:pt x="613" y="43200"/>
                  <a:pt x="306" y="43193"/>
                  <a:pt x="-1" y="43180"/>
                </a:cubicBezTo>
              </a:path>
              <a:path w="22521" h="43200" stroke="0" extrusionOk="0">
                <a:moveTo>
                  <a:pt x="920" y="0"/>
                </a:moveTo>
                <a:cubicBezTo>
                  <a:pt x="12850" y="0"/>
                  <a:pt x="22521" y="9670"/>
                  <a:pt x="22521" y="21600"/>
                </a:cubicBezTo>
                <a:cubicBezTo>
                  <a:pt x="22521" y="33529"/>
                  <a:pt x="12850" y="43200"/>
                  <a:pt x="921" y="43200"/>
                </a:cubicBezTo>
                <a:cubicBezTo>
                  <a:pt x="613" y="43200"/>
                  <a:pt x="306" y="43193"/>
                  <a:pt x="-1" y="43180"/>
                </a:cubicBezTo>
                <a:lnTo>
                  <a:pt x="921" y="21600"/>
                </a:lnTo>
                <a:lnTo>
                  <a:pt x="920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86" name="Text Box 42"/>
          <p:cNvSpPr txBox="1">
            <a:spLocks noChangeArrowheads="1"/>
          </p:cNvSpPr>
          <p:nvPr/>
        </p:nvSpPr>
        <p:spPr bwMode="auto">
          <a:xfrm>
            <a:off x="6961188" y="2284413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A</a:t>
            </a:r>
          </a:p>
        </p:txBody>
      </p:sp>
      <p:sp>
        <p:nvSpPr>
          <p:cNvPr id="159787" name="Line 43"/>
          <p:cNvSpPr>
            <a:spLocks noChangeShapeType="1"/>
          </p:cNvSpPr>
          <p:nvPr/>
        </p:nvSpPr>
        <p:spPr bwMode="auto">
          <a:xfrm>
            <a:off x="7121525" y="2828925"/>
            <a:ext cx="0" cy="2098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31"/>
          <p:cNvSpPr>
            <a:spLocks noChangeShapeType="1"/>
          </p:cNvSpPr>
          <p:nvPr/>
        </p:nvSpPr>
        <p:spPr bwMode="auto">
          <a:xfrm>
            <a:off x="6013450" y="4141788"/>
            <a:ext cx="2162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5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59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9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500"/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500"/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500"/>
                                        <p:tgtEl>
                                          <p:spTgt spid="159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500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500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500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59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9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1597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9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88" grpId="0" animBg="1"/>
      <p:bldP spid="159789" grpId="0" animBg="1"/>
      <p:bldP spid="159751" grpId="0"/>
      <p:bldP spid="159758" grpId="0"/>
      <p:bldP spid="159759" grpId="0"/>
      <p:bldP spid="159760" grpId="0"/>
      <p:bldP spid="159764" grpId="0"/>
      <p:bldP spid="159777" grpId="0" animBg="1"/>
      <p:bldP spid="159778" grpId="0" animBg="1"/>
      <p:bldP spid="159783" grpId="0" animBg="1"/>
      <p:bldP spid="159783" grpId="1" animBg="1"/>
      <p:bldP spid="159784" grpId="0" animBg="1"/>
      <p:bldP spid="159784" grpId="1" animBg="1"/>
      <p:bldP spid="159786" grpId="0"/>
      <p:bldP spid="1597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77846B9-C7AE-4D6F-B9BD-427136BB765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72071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6305">
            <a:off x="7380288" y="3155950"/>
            <a:ext cx="1495425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2695575"/>
            <a:ext cx="1357313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69" name="Picture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6305">
            <a:off x="7132638" y="2233613"/>
            <a:ext cx="1368425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138113" y="2133600"/>
            <a:ext cx="634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We want to cut ∠PQR</a:t>
            </a:r>
            <a:r>
              <a:rPr lang="en-GB">
                <a:latin typeface="Lucida Sans Unicode" pitchFamily="34" charset="0"/>
              </a:rPr>
              <a:t> </a:t>
            </a:r>
            <a:r>
              <a:rPr lang="en-GB"/>
              <a:t>in half (Bisect it)</a:t>
            </a:r>
          </a:p>
        </p:txBody>
      </p:sp>
      <p:sp>
        <p:nvSpPr>
          <p:cNvPr id="172039" name="Text Box 7"/>
          <p:cNvSpPr txBox="1">
            <a:spLocks noChangeArrowheads="1"/>
          </p:cNvSpPr>
          <p:nvPr/>
        </p:nvSpPr>
        <p:spPr bwMode="auto">
          <a:xfrm>
            <a:off x="179388" y="2867025"/>
            <a:ext cx="45148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1	With centre Q and using any 	radius, draw an arc, cutting 	PQ at M and QR at N.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5470525" y="3905250"/>
            <a:ext cx="450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Q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8186738" y="3903663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R</a:t>
            </a:r>
          </a:p>
        </p:txBody>
      </p:sp>
      <p:sp>
        <p:nvSpPr>
          <p:cNvPr id="172042" name="Text Box 10"/>
          <p:cNvSpPr txBox="1">
            <a:spLocks noChangeArrowheads="1"/>
          </p:cNvSpPr>
          <p:nvPr/>
        </p:nvSpPr>
        <p:spPr bwMode="auto">
          <a:xfrm>
            <a:off x="168275" y="3852863"/>
            <a:ext cx="54276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2	With the same radius as above , 	draw an arc centre M and another, 	centre N. Where they meet call it T.</a:t>
            </a:r>
          </a:p>
        </p:txBody>
      </p:sp>
      <p:sp>
        <p:nvSpPr>
          <p:cNvPr id="172043" name="Text Box 11"/>
          <p:cNvSpPr txBox="1">
            <a:spLocks noChangeArrowheads="1"/>
          </p:cNvSpPr>
          <p:nvPr/>
        </p:nvSpPr>
        <p:spPr bwMode="auto">
          <a:xfrm>
            <a:off x="168275" y="4856163"/>
            <a:ext cx="612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3	Join QT. This line will cut </a:t>
            </a:r>
            <a:r>
              <a:rPr lang="en-GB" b="1">
                <a:solidFill>
                  <a:schemeClr val="tx2"/>
                </a:solidFill>
                <a:latin typeface="Lucida Sans Unicode" pitchFamily="34" charset="0"/>
              </a:rPr>
              <a:t>∠</a:t>
            </a:r>
            <a:r>
              <a:rPr lang="en-GB"/>
              <a:t>PQR </a:t>
            </a:r>
            <a:r>
              <a:rPr lang="en-GB" sz="1800" b="1">
                <a:solidFill>
                  <a:schemeClr val="tx2"/>
                </a:solidFill>
              </a:rPr>
              <a:t>in half.</a:t>
            </a:r>
          </a:p>
        </p:txBody>
      </p:sp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1157288" y="5418138"/>
            <a:ext cx="551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00"/>
                </a:solidFill>
              </a:rPr>
              <a:t>Can you  see QMTN is a rhombus ?</a:t>
            </a:r>
          </a:p>
        </p:txBody>
      </p:sp>
      <p:sp>
        <p:nvSpPr>
          <p:cNvPr id="172045" name="Text Box 13"/>
          <p:cNvSpPr txBox="1">
            <a:spLocks noChangeArrowheads="1"/>
          </p:cNvSpPr>
          <p:nvPr/>
        </p:nvSpPr>
        <p:spPr bwMode="auto">
          <a:xfrm>
            <a:off x="6873875" y="4102100"/>
            <a:ext cx="42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N</a:t>
            </a:r>
          </a:p>
        </p:txBody>
      </p:sp>
      <p:pic>
        <p:nvPicPr>
          <p:cNvPr id="29711" name="Picture 14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1009650" y="274638"/>
            <a:ext cx="7219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Bi</a:t>
            </a:r>
            <a:r>
              <a:rPr lang="en-GB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secting an angle</a:t>
            </a:r>
          </a:p>
        </p:txBody>
      </p:sp>
      <p:sp>
        <p:nvSpPr>
          <p:cNvPr id="29713" name="AutoShape 16"/>
          <p:cNvSpPr>
            <a:spLocks noChangeArrowheads="1"/>
          </p:cNvSpPr>
          <p:nvPr/>
        </p:nvSpPr>
        <p:spPr bwMode="auto">
          <a:xfrm>
            <a:off x="1808163" y="0"/>
            <a:ext cx="882650" cy="655638"/>
          </a:xfrm>
          <a:prstGeom prst="cloudCallout">
            <a:avLst>
              <a:gd name="adj1" fmla="val 57912"/>
              <a:gd name="adj2" fmla="val 822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/>
              <a:t>2</a:t>
            </a:r>
          </a:p>
        </p:txBody>
      </p:sp>
      <p:sp>
        <p:nvSpPr>
          <p:cNvPr id="29714" name="AutoShape 17"/>
          <p:cNvSpPr>
            <a:spLocks noChangeArrowheads="1"/>
          </p:cNvSpPr>
          <p:nvPr/>
        </p:nvSpPr>
        <p:spPr bwMode="auto">
          <a:xfrm>
            <a:off x="3381375" y="0"/>
            <a:ext cx="1119188" cy="655638"/>
          </a:xfrm>
          <a:prstGeom prst="cloudCallout">
            <a:avLst>
              <a:gd name="adj1" fmla="val -26454"/>
              <a:gd name="adj2" fmla="val 906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/>
              <a:t>cut</a:t>
            </a:r>
          </a:p>
        </p:txBody>
      </p:sp>
      <p:sp>
        <p:nvSpPr>
          <p:cNvPr id="29715" name="Text Box 21"/>
          <p:cNvSpPr txBox="1">
            <a:spLocks noChangeArrowheads="1"/>
          </p:cNvSpPr>
          <p:nvPr/>
        </p:nvSpPr>
        <p:spPr bwMode="auto">
          <a:xfrm>
            <a:off x="7767638" y="2327275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P</a:t>
            </a:r>
          </a:p>
        </p:txBody>
      </p:sp>
      <p:sp>
        <p:nvSpPr>
          <p:cNvPr id="29716" name="Line 23"/>
          <p:cNvSpPr>
            <a:spLocks noChangeShapeType="1"/>
          </p:cNvSpPr>
          <p:nvPr/>
        </p:nvSpPr>
        <p:spPr bwMode="auto">
          <a:xfrm>
            <a:off x="6027738" y="4141788"/>
            <a:ext cx="2162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4"/>
          <p:cNvSpPr>
            <a:spLocks noChangeShapeType="1"/>
          </p:cNvSpPr>
          <p:nvPr/>
        </p:nvSpPr>
        <p:spPr bwMode="auto">
          <a:xfrm flipV="1">
            <a:off x="6042025" y="2700338"/>
            <a:ext cx="1789113" cy="1431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50" name="Arc 18"/>
          <p:cNvSpPr>
            <a:spLocks/>
          </p:cNvSpPr>
          <p:nvPr/>
        </p:nvSpPr>
        <p:spPr bwMode="auto">
          <a:xfrm flipV="1">
            <a:off x="6413500" y="3173413"/>
            <a:ext cx="971550" cy="1165225"/>
          </a:xfrm>
          <a:custGeom>
            <a:avLst/>
            <a:gdLst>
              <a:gd name="T0" fmla="*/ 1931261393 w 21600"/>
              <a:gd name="T1" fmla="*/ 0 h 19598"/>
              <a:gd name="T2" fmla="*/ 1361609963 w 21600"/>
              <a:gd name="T3" fmla="*/ 2147483647 h 19598"/>
              <a:gd name="T4" fmla="*/ 0 w 21600"/>
              <a:gd name="T5" fmla="*/ 844927431 h 19598"/>
              <a:gd name="T6" fmla="*/ 0 60000 65536"/>
              <a:gd name="T7" fmla="*/ 0 60000 65536"/>
              <a:gd name="T8" fmla="*/ 0 60000 65536"/>
              <a:gd name="T9" fmla="*/ 0 w 21600"/>
              <a:gd name="T10" fmla="*/ 0 h 19598"/>
              <a:gd name="T11" fmla="*/ 21600 w 21600"/>
              <a:gd name="T12" fmla="*/ 19598 h 195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598" fill="none" extrusionOk="0">
                <a:moveTo>
                  <a:pt x="21222" y="0"/>
                </a:moveTo>
                <a:cubicBezTo>
                  <a:pt x="21473" y="1325"/>
                  <a:pt x="21600" y="2671"/>
                  <a:pt x="21600" y="4020"/>
                </a:cubicBezTo>
                <a:cubicBezTo>
                  <a:pt x="21600" y="9899"/>
                  <a:pt x="19203" y="15524"/>
                  <a:pt x="14962" y="19597"/>
                </a:cubicBezTo>
              </a:path>
              <a:path w="21600" h="19598" stroke="0" extrusionOk="0">
                <a:moveTo>
                  <a:pt x="21222" y="0"/>
                </a:moveTo>
                <a:cubicBezTo>
                  <a:pt x="21473" y="1325"/>
                  <a:pt x="21600" y="2671"/>
                  <a:pt x="21600" y="4020"/>
                </a:cubicBezTo>
                <a:cubicBezTo>
                  <a:pt x="21600" y="9899"/>
                  <a:pt x="19203" y="15524"/>
                  <a:pt x="14962" y="19597"/>
                </a:cubicBezTo>
                <a:lnTo>
                  <a:pt x="0" y="4020"/>
                </a:lnTo>
                <a:lnTo>
                  <a:pt x="2122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62" name="Arc 30"/>
          <p:cNvSpPr>
            <a:spLocks/>
          </p:cNvSpPr>
          <p:nvPr/>
        </p:nvSpPr>
        <p:spPr bwMode="auto">
          <a:xfrm rot="21548457" flipV="1">
            <a:off x="7243763" y="3057525"/>
            <a:ext cx="1219200" cy="673100"/>
          </a:xfrm>
          <a:custGeom>
            <a:avLst/>
            <a:gdLst>
              <a:gd name="T0" fmla="*/ 2147483647 w 21600"/>
              <a:gd name="T1" fmla="*/ 0 h 11331"/>
              <a:gd name="T2" fmla="*/ 2147483647 w 21600"/>
              <a:gd name="T3" fmla="*/ 2147483647 h 11331"/>
              <a:gd name="T4" fmla="*/ 0 w 21600"/>
              <a:gd name="T5" fmla="*/ 1046846869 h 11331"/>
              <a:gd name="T6" fmla="*/ 0 60000 65536"/>
              <a:gd name="T7" fmla="*/ 0 60000 65536"/>
              <a:gd name="T8" fmla="*/ 0 60000 65536"/>
              <a:gd name="T9" fmla="*/ 0 w 21600"/>
              <a:gd name="T10" fmla="*/ 0 h 11331"/>
              <a:gd name="T11" fmla="*/ 21600 w 21600"/>
              <a:gd name="T12" fmla="*/ 11331 h 113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1331" fill="none" extrusionOk="0">
                <a:moveTo>
                  <a:pt x="21014" y="0"/>
                </a:moveTo>
                <a:cubicBezTo>
                  <a:pt x="21403" y="1636"/>
                  <a:pt x="21600" y="3312"/>
                  <a:pt x="21600" y="4994"/>
                </a:cubicBezTo>
                <a:cubicBezTo>
                  <a:pt x="21600" y="7141"/>
                  <a:pt x="21279" y="9277"/>
                  <a:pt x="20649" y="11331"/>
                </a:cubicBezTo>
              </a:path>
              <a:path w="21600" h="11331" stroke="0" extrusionOk="0">
                <a:moveTo>
                  <a:pt x="21014" y="0"/>
                </a:moveTo>
                <a:cubicBezTo>
                  <a:pt x="21403" y="1636"/>
                  <a:pt x="21600" y="3312"/>
                  <a:pt x="21600" y="4994"/>
                </a:cubicBezTo>
                <a:cubicBezTo>
                  <a:pt x="21600" y="7141"/>
                  <a:pt x="21279" y="9277"/>
                  <a:pt x="20649" y="11331"/>
                </a:cubicBezTo>
                <a:lnTo>
                  <a:pt x="0" y="4994"/>
                </a:lnTo>
                <a:lnTo>
                  <a:pt x="21014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63" name="Arc 31"/>
          <p:cNvSpPr>
            <a:spLocks/>
          </p:cNvSpPr>
          <p:nvPr/>
        </p:nvSpPr>
        <p:spPr bwMode="auto">
          <a:xfrm rot="19567708" flipV="1">
            <a:off x="7353300" y="3294063"/>
            <a:ext cx="1219200" cy="673100"/>
          </a:xfrm>
          <a:custGeom>
            <a:avLst/>
            <a:gdLst>
              <a:gd name="T0" fmla="*/ 2147483647 w 21600"/>
              <a:gd name="T1" fmla="*/ 0 h 11331"/>
              <a:gd name="T2" fmla="*/ 2147483647 w 21600"/>
              <a:gd name="T3" fmla="*/ 2147483647 h 11331"/>
              <a:gd name="T4" fmla="*/ 0 w 21600"/>
              <a:gd name="T5" fmla="*/ 1046846869 h 11331"/>
              <a:gd name="T6" fmla="*/ 0 60000 65536"/>
              <a:gd name="T7" fmla="*/ 0 60000 65536"/>
              <a:gd name="T8" fmla="*/ 0 60000 65536"/>
              <a:gd name="T9" fmla="*/ 0 w 21600"/>
              <a:gd name="T10" fmla="*/ 0 h 11331"/>
              <a:gd name="T11" fmla="*/ 21600 w 21600"/>
              <a:gd name="T12" fmla="*/ 11331 h 113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1331" fill="none" extrusionOk="0">
                <a:moveTo>
                  <a:pt x="21014" y="0"/>
                </a:moveTo>
                <a:cubicBezTo>
                  <a:pt x="21403" y="1636"/>
                  <a:pt x="21600" y="3312"/>
                  <a:pt x="21600" y="4994"/>
                </a:cubicBezTo>
                <a:cubicBezTo>
                  <a:pt x="21600" y="7141"/>
                  <a:pt x="21279" y="9277"/>
                  <a:pt x="20649" y="11331"/>
                </a:cubicBezTo>
              </a:path>
              <a:path w="21600" h="11331" stroke="0" extrusionOk="0">
                <a:moveTo>
                  <a:pt x="21014" y="0"/>
                </a:moveTo>
                <a:cubicBezTo>
                  <a:pt x="21403" y="1636"/>
                  <a:pt x="21600" y="3312"/>
                  <a:pt x="21600" y="4994"/>
                </a:cubicBezTo>
                <a:cubicBezTo>
                  <a:pt x="21600" y="7141"/>
                  <a:pt x="21279" y="9277"/>
                  <a:pt x="20649" y="11331"/>
                </a:cubicBezTo>
                <a:lnTo>
                  <a:pt x="0" y="4994"/>
                </a:lnTo>
                <a:lnTo>
                  <a:pt x="21014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64" name="Line 32"/>
          <p:cNvSpPr>
            <a:spLocks noChangeShapeType="1"/>
          </p:cNvSpPr>
          <p:nvPr/>
        </p:nvSpPr>
        <p:spPr bwMode="auto">
          <a:xfrm flipV="1">
            <a:off x="6045200" y="3173413"/>
            <a:ext cx="2733675" cy="957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65" name="Text Box 33"/>
          <p:cNvSpPr txBox="1">
            <a:spLocks noChangeArrowheads="1"/>
          </p:cNvSpPr>
          <p:nvPr/>
        </p:nvSpPr>
        <p:spPr bwMode="auto">
          <a:xfrm>
            <a:off x="6707188" y="2908300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M</a:t>
            </a:r>
          </a:p>
        </p:txBody>
      </p:sp>
      <p:sp>
        <p:nvSpPr>
          <p:cNvPr id="172066" name="Text Box 34"/>
          <p:cNvSpPr txBox="1">
            <a:spLocks noChangeArrowheads="1"/>
          </p:cNvSpPr>
          <p:nvPr/>
        </p:nvSpPr>
        <p:spPr bwMode="auto">
          <a:xfrm>
            <a:off x="8359775" y="2846388"/>
            <a:ext cx="392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T</a:t>
            </a:r>
          </a:p>
        </p:txBody>
      </p:sp>
      <p:sp>
        <p:nvSpPr>
          <p:cNvPr id="172068" name="AutoShape 36"/>
          <p:cNvSpPr>
            <a:spLocks noChangeArrowheads="1"/>
          </p:cNvSpPr>
          <p:nvPr/>
        </p:nvSpPr>
        <p:spPr bwMode="auto">
          <a:xfrm rot="4221409">
            <a:off x="6793706" y="2428082"/>
            <a:ext cx="904875" cy="2532062"/>
          </a:xfrm>
          <a:prstGeom prst="diamond">
            <a:avLst/>
          </a:prstGeom>
          <a:solidFill>
            <a:schemeClr val="accent1">
              <a:alpha val="30196"/>
            </a:schemeClr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172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172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172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7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17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7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500"/>
                                        <p:tgtEl>
                                          <p:spTgt spid="172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500"/>
                                        <p:tgtEl>
                                          <p:spTgt spid="17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500"/>
                                        <p:tgtEl>
                                          <p:spTgt spid="17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17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7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9" grpId="0"/>
      <p:bldP spid="172042" grpId="0"/>
      <p:bldP spid="172043" grpId="0"/>
      <p:bldP spid="172044" grpId="0"/>
      <p:bldP spid="172045" grpId="0"/>
      <p:bldP spid="172050" grpId="0" animBg="1"/>
      <p:bldP spid="172062" grpId="0" animBg="1"/>
      <p:bldP spid="172063" grpId="0" animBg="1"/>
      <p:bldP spid="172064" grpId="0" animBg="1"/>
      <p:bldP spid="172065" grpId="0"/>
      <p:bldP spid="172066" grpId="0"/>
      <p:bldP spid="17206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8EC64FC-90DA-428F-B04B-A69BB010B1B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0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73086" name="Picture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6305">
            <a:off x="5989638" y="2763838"/>
            <a:ext cx="2346325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3695" flipH="1">
            <a:off x="6005513" y="2759075"/>
            <a:ext cx="22733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68275" y="2838450"/>
            <a:ext cx="451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1	Draw a line PQ.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749925" y="3971925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P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8112125" y="3903663"/>
            <a:ext cx="450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Q</a:t>
            </a:r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168275" y="3332163"/>
            <a:ext cx="542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2	With radius PQ draw an arc centre P.</a:t>
            </a:r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168275" y="4322763"/>
            <a:ext cx="6126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4	The 2 arcs intersect at R. Join P to R.</a:t>
            </a: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2014538" y="5122863"/>
            <a:ext cx="284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00"/>
                </a:solidFill>
              </a:rPr>
              <a:t>Angle RPQ is 60</a:t>
            </a:r>
            <a:r>
              <a:rPr lang="en-GB" b="1" baseline="30000">
                <a:solidFill>
                  <a:srgbClr val="FF0000"/>
                </a:solidFill>
              </a:rPr>
              <a:t>o</a:t>
            </a:r>
            <a:r>
              <a:rPr lang="en-GB" b="1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30732" name="Picture 1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857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1028700" y="274638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Drawing a 60</a:t>
            </a:r>
            <a:r>
              <a:rPr lang="en-GB" sz="3600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o</a:t>
            </a:r>
            <a:r>
              <a:rPr lang="en-GB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angle</a:t>
            </a:r>
          </a:p>
        </p:txBody>
      </p:sp>
      <p:sp>
        <p:nvSpPr>
          <p:cNvPr id="30734" name="Line 18"/>
          <p:cNvSpPr>
            <a:spLocks noChangeShapeType="1"/>
          </p:cNvSpPr>
          <p:nvPr/>
        </p:nvSpPr>
        <p:spPr bwMode="auto">
          <a:xfrm>
            <a:off x="6027738" y="4141788"/>
            <a:ext cx="2162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042025" y="2566988"/>
            <a:ext cx="979488" cy="1565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6" name="Arc 20"/>
          <p:cNvSpPr>
            <a:spLocks/>
          </p:cNvSpPr>
          <p:nvPr/>
        </p:nvSpPr>
        <p:spPr bwMode="auto">
          <a:xfrm rot="18130273" flipV="1">
            <a:off x="6553201" y="2236787"/>
            <a:ext cx="615950" cy="1165225"/>
          </a:xfrm>
          <a:custGeom>
            <a:avLst/>
            <a:gdLst>
              <a:gd name="T0" fmla="*/ 492132016 w 21600"/>
              <a:gd name="T1" fmla="*/ 0 h 19598"/>
              <a:gd name="T2" fmla="*/ 346971536 w 21600"/>
              <a:gd name="T3" fmla="*/ 2147483647 h 19598"/>
              <a:gd name="T4" fmla="*/ 0 w 21600"/>
              <a:gd name="T5" fmla="*/ 844927431 h 19598"/>
              <a:gd name="T6" fmla="*/ 0 60000 65536"/>
              <a:gd name="T7" fmla="*/ 0 60000 65536"/>
              <a:gd name="T8" fmla="*/ 0 60000 65536"/>
              <a:gd name="T9" fmla="*/ 0 w 21600"/>
              <a:gd name="T10" fmla="*/ 0 h 19598"/>
              <a:gd name="T11" fmla="*/ 21600 w 21600"/>
              <a:gd name="T12" fmla="*/ 19598 h 195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598" fill="none" extrusionOk="0">
                <a:moveTo>
                  <a:pt x="21222" y="0"/>
                </a:moveTo>
                <a:cubicBezTo>
                  <a:pt x="21473" y="1325"/>
                  <a:pt x="21600" y="2671"/>
                  <a:pt x="21600" y="4020"/>
                </a:cubicBezTo>
                <a:cubicBezTo>
                  <a:pt x="21600" y="9899"/>
                  <a:pt x="19203" y="15524"/>
                  <a:pt x="14962" y="19597"/>
                </a:cubicBezTo>
              </a:path>
              <a:path w="21600" h="19598" stroke="0" extrusionOk="0">
                <a:moveTo>
                  <a:pt x="21222" y="0"/>
                </a:moveTo>
                <a:cubicBezTo>
                  <a:pt x="21473" y="1325"/>
                  <a:pt x="21600" y="2671"/>
                  <a:pt x="21600" y="4020"/>
                </a:cubicBezTo>
                <a:cubicBezTo>
                  <a:pt x="21600" y="9899"/>
                  <a:pt x="19203" y="15524"/>
                  <a:pt x="14962" y="19597"/>
                </a:cubicBezTo>
                <a:lnTo>
                  <a:pt x="0" y="4020"/>
                </a:lnTo>
                <a:lnTo>
                  <a:pt x="2122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>
            <a:off x="6813550" y="2170113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/>
              <a:t>R</a:t>
            </a: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168275" y="3827463"/>
            <a:ext cx="5602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</a:rPr>
              <a:t>Step 3	With radius PQ draw an arc centre Q.</a:t>
            </a:r>
          </a:p>
        </p:txBody>
      </p:sp>
      <p:sp>
        <p:nvSpPr>
          <p:cNvPr id="173084" name="Arc 28"/>
          <p:cNvSpPr>
            <a:spLocks/>
          </p:cNvSpPr>
          <p:nvPr/>
        </p:nvSpPr>
        <p:spPr bwMode="auto">
          <a:xfrm rot="2600341" flipH="1" flipV="1">
            <a:off x="7094538" y="2068513"/>
            <a:ext cx="477837" cy="1046162"/>
          </a:xfrm>
          <a:custGeom>
            <a:avLst/>
            <a:gdLst>
              <a:gd name="T0" fmla="*/ 229765532 w 21600"/>
              <a:gd name="T1" fmla="*/ 0 h 19598"/>
              <a:gd name="T2" fmla="*/ 161993313 w 21600"/>
              <a:gd name="T3" fmla="*/ 2147483647 h 19598"/>
              <a:gd name="T4" fmla="*/ 0 w 21600"/>
              <a:gd name="T5" fmla="*/ 611487935 h 19598"/>
              <a:gd name="T6" fmla="*/ 0 60000 65536"/>
              <a:gd name="T7" fmla="*/ 0 60000 65536"/>
              <a:gd name="T8" fmla="*/ 0 60000 65536"/>
              <a:gd name="T9" fmla="*/ 0 w 21600"/>
              <a:gd name="T10" fmla="*/ 0 h 19598"/>
              <a:gd name="T11" fmla="*/ 21600 w 21600"/>
              <a:gd name="T12" fmla="*/ 19598 h 195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598" fill="none" extrusionOk="0">
                <a:moveTo>
                  <a:pt x="21222" y="0"/>
                </a:moveTo>
                <a:cubicBezTo>
                  <a:pt x="21473" y="1325"/>
                  <a:pt x="21600" y="2671"/>
                  <a:pt x="21600" y="4020"/>
                </a:cubicBezTo>
                <a:cubicBezTo>
                  <a:pt x="21600" y="9899"/>
                  <a:pt x="19203" y="15524"/>
                  <a:pt x="14962" y="19597"/>
                </a:cubicBezTo>
              </a:path>
              <a:path w="21600" h="19598" stroke="0" extrusionOk="0">
                <a:moveTo>
                  <a:pt x="21222" y="0"/>
                </a:moveTo>
                <a:cubicBezTo>
                  <a:pt x="21473" y="1325"/>
                  <a:pt x="21600" y="2671"/>
                  <a:pt x="21600" y="4020"/>
                </a:cubicBezTo>
                <a:cubicBezTo>
                  <a:pt x="21600" y="9899"/>
                  <a:pt x="19203" y="15524"/>
                  <a:pt x="14962" y="19597"/>
                </a:cubicBezTo>
                <a:lnTo>
                  <a:pt x="0" y="4020"/>
                </a:lnTo>
                <a:lnTo>
                  <a:pt x="2122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5" name="Text Box 29"/>
          <p:cNvSpPr txBox="1">
            <a:spLocks noChangeArrowheads="1"/>
          </p:cNvSpPr>
          <p:nvPr/>
        </p:nvSpPr>
        <p:spPr bwMode="auto">
          <a:xfrm>
            <a:off x="6175375" y="3713163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60</a:t>
            </a:r>
            <a:r>
              <a:rPr lang="en-GB" baseline="30000"/>
              <a:t>o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7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73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7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500"/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500"/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500"/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94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7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73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73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73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5" grpId="0"/>
      <p:bldP spid="173066" grpId="0"/>
      <p:bldP spid="173067" grpId="0"/>
      <p:bldP spid="173075" grpId="0" animBg="1"/>
      <p:bldP spid="173076" grpId="0" animBg="1"/>
      <p:bldP spid="173081" grpId="0"/>
      <p:bldP spid="173083" grpId="0"/>
      <p:bldP spid="173084" grpId="0" animBg="1"/>
      <p:bldP spid="1730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FA424BA-C0B0-4F84-99A3-D5A57657B73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 Starter Questions</a:t>
            </a:r>
          </a:p>
        </p:txBody>
      </p:sp>
      <p:pic>
        <p:nvPicPr>
          <p:cNvPr id="31749" name="Picture 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Office Objects 057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1268413" y="2276475"/>
          <a:ext cx="6950075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Equation" r:id="rId5" imgW="4724400" imgH="2832100" progId="Equation.DSMT4">
                  <p:embed/>
                </p:oleObj>
              </mc:Choice>
              <mc:Fallback>
                <p:oleObj name="Equation" r:id="rId5" imgW="4724400" imgH="2832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2276475"/>
                        <a:ext cx="6950075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4E31B9-C121-4B34-82D7-23CAC21DB4E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32772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Text Box 3"/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St. Andrew’s Secondary</a:t>
            </a:r>
          </a:p>
        </p:txBody>
      </p:sp>
      <p:pic>
        <p:nvPicPr>
          <p:cNvPr id="32774" name="Picture 4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be able to understand the term scaled drawings.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2778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 To understand the term 	scaled drawing, read maps 	and interpret distance.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5502275" y="3894138"/>
            <a:ext cx="3641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Interpret scaled drawing into real-life measurements.</a:t>
            </a: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7" grpId="0"/>
      <p:bldP spid="174089" grpId="0"/>
      <p:bldP spid="17409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C99BF13-7038-4AD3-ABE0-08DD6F0F722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33796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3505200" y="2868613"/>
            <a:ext cx="19621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 scale of </a:t>
            </a:r>
          </a:p>
          <a:p>
            <a:pPr algn="ctr">
              <a:defRPr/>
            </a:pPr>
            <a:endParaRPr lang="en-GB" sz="28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 cm = 2m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992188" y="4781550"/>
            <a:ext cx="80121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800"/>
              <a:t>This simply means for every 1cm measured on a</a:t>
            </a:r>
          </a:p>
          <a:p>
            <a:pPr algn="ctr" eaLnBrk="1" hangingPunct="1"/>
            <a:r>
              <a:rPr lang="en-GB" sz="2800"/>
              <a:t>drawing this represents 2m in real-life.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683000" y="2051050"/>
            <a:ext cx="1844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u="sng">
                <a:solidFill>
                  <a:srgbClr val="FFFF00"/>
                </a:solidFill>
              </a:rPr>
              <a:t>Definition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5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438898-183B-4997-BBFB-A6657113B05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34820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985838" y="2678113"/>
            <a:ext cx="55324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This line measures 3cm</a:t>
            </a:r>
          </a:p>
          <a:p>
            <a:pPr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What is the distance in real-life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985838" y="1955800"/>
            <a:ext cx="1557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u="sng">
                <a:solidFill>
                  <a:srgbClr val="FFFF00"/>
                </a:solidFill>
              </a:rPr>
              <a:t>Example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34825" name="Line 10"/>
          <p:cNvSpPr>
            <a:spLocks noChangeShapeType="1"/>
          </p:cNvSpPr>
          <p:nvPr/>
        </p:nvSpPr>
        <p:spPr bwMode="auto">
          <a:xfrm>
            <a:off x="6705600" y="2952750"/>
            <a:ext cx="216217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7004050" y="3094038"/>
            <a:ext cx="165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1cm = 50m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985838" y="3886200"/>
            <a:ext cx="7945437" cy="1668463"/>
            <a:chOff x="621" y="2448"/>
            <a:chExt cx="5005" cy="1051"/>
          </a:xfrm>
        </p:grpSpPr>
        <p:sp>
          <p:nvSpPr>
            <p:cNvPr id="178188" name="Text Box 12"/>
            <p:cNvSpPr txBox="1">
              <a:spLocks noChangeArrowheads="1"/>
            </p:cNvSpPr>
            <p:nvPr/>
          </p:nvSpPr>
          <p:spPr bwMode="auto">
            <a:xfrm>
              <a:off x="621" y="2903"/>
              <a:ext cx="348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80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This line measures 4cm</a:t>
              </a:r>
            </a:p>
            <a:p>
              <a:pPr>
                <a:defRPr/>
              </a:pPr>
              <a:r>
                <a:rPr lang="en-GB" sz="280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What is the distance in real-life</a:t>
              </a:r>
            </a:p>
          </p:txBody>
        </p:sp>
        <p:sp>
          <p:nvSpPr>
            <p:cNvPr id="34832" name="Text Box 13"/>
            <p:cNvSpPr txBox="1">
              <a:spLocks noChangeArrowheads="1"/>
            </p:cNvSpPr>
            <p:nvPr/>
          </p:nvSpPr>
          <p:spPr bwMode="auto">
            <a:xfrm>
              <a:off x="621" y="2448"/>
              <a:ext cx="98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 u="sng">
                  <a:solidFill>
                    <a:srgbClr val="FFFF00"/>
                  </a:solidFill>
                </a:rPr>
                <a:t>Example</a:t>
              </a:r>
            </a:p>
          </p:txBody>
        </p:sp>
        <p:sp>
          <p:nvSpPr>
            <p:cNvPr id="34833" name="Line 14"/>
            <p:cNvSpPr>
              <a:spLocks noChangeShapeType="1"/>
            </p:cNvSpPr>
            <p:nvPr/>
          </p:nvSpPr>
          <p:spPr bwMode="auto">
            <a:xfrm>
              <a:off x="3832" y="3076"/>
              <a:ext cx="179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Text Box 15"/>
            <p:cNvSpPr txBox="1">
              <a:spLocks noChangeArrowheads="1"/>
            </p:cNvSpPr>
            <p:nvPr/>
          </p:nvSpPr>
          <p:spPr bwMode="auto">
            <a:xfrm>
              <a:off x="4176" y="2739"/>
              <a:ext cx="1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1cm = 2miles</a:t>
              </a:r>
            </a:p>
          </p:txBody>
        </p:sp>
      </p:grpSp>
      <p:sp>
        <p:nvSpPr>
          <p:cNvPr id="178192" name="Rectangle 16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178194" name="AutoShape 18"/>
          <p:cNvSpPr>
            <a:spLocks noChangeArrowheads="1"/>
          </p:cNvSpPr>
          <p:nvPr/>
        </p:nvSpPr>
        <p:spPr bwMode="auto">
          <a:xfrm>
            <a:off x="4943475" y="1552575"/>
            <a:ext cx="1962150" cy="1152525"/>
          </a:xfrm>
          <a:prstGeom prst="cloudCallout">
            <a:avLst>
              <a:gd name="adj1" fmla="val 52347"/>
              <a:gd name="adj2" fmla="val 5922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3 x 50 = 150m</a:t>
            </a:r>
          </a:p>
        </p:txBody>
      </p:sp>
      <p:sp>
        <p:nvSpPr>
          <p:cNvPr id="178195" name="AutoShape 19"/>
          <p:cNvSpPr>
            <a:spLocks noChangeArrowheads="1"/>
          </p:cNvSpPr>
          <p:nvPr/>
        </p:nvSpPr>
        <p:spPr bwMode="auto">
          <a:xfrm>
            <a:off x="4406900" y="3482975"/>
            <a:ext cx="1962150" cy="1152525"/>
          </a:xfrm>
          <a:prstGeom prst="cloudCallout">
            <a:avLst>
              <a:gd name="adj1" fmla="val 52347"/>
              <a:gd name="adj2" fmla="val 5922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4 x 2 = 8 miles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94" grpId="0" animBg="1"/>
      <p:bldP spid="17819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476913-BD49-447F-BB0C-E11B7DFDD97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35844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04788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223963" y="2071688"/>
            <a:ext cx="15081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u="sng"/>
              <a:t>Problem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935038" y="2720975"/>
            <a:ext cx="82692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The scaled drawing has a scale of </a:t>
            </a:r>
            <a:r>
              <a:rPr lang="en-GB" sz="2800">
                <a:solidFill>
                  <a:srgbClr val="FFFF00"/>
                </a:solidFill>
              </a:rPr>
              <a:t>1cm = 2.5m</a:t>
            </a:r>
          </a:p>
          <a:p>
            <a:pPr eaLnBrk="1" hangingPunct="1"/>
            <a:r>
              <a:rPr lang="en-GB" sz="2800"/>
              <a:t>XT measures 4cm of the drawing and represents</a:t>
            </a:r>
          </a:p>
          <a:p>
            <a:pPr eaLnBrk="1" hangingPunct="1"/>
            <a:r>
              <a:rPr lang="en-GB" sz="2800"/>
              <a:t> a steel wire support for the flag pole. </a:t>
            </a:r>
          </a:p>
          <a:p>
            <a:pPr eaLnBrk="1" hangingPunct="1"/>
            <a:r>
              <a:rPr lang="en-GB" sz="2800"/>
              <a:t>What is the real-life length of the wire.</a:t>
            </a:r>
          </a:p>
        </p:txBody>
      </p:sp>
      <p:pic>
        <p:nvPicPr>
          <p:cNvPr id="35848" name="Picture 11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2322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9" name="Text Box 14"/>
          <p:cNvSpPr txBox="1">
            <a:spLocks noChangeArrowheads="1"/>
          </p:cNvSpPr>
          <p:nvPr/>
        </p:nvSpPr>
        <p:spPr bwMode="auto">
          <a:xfrm>
            <a:off x="6232525" y="5427663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35850" name="Text Box 15"/>
          <p:cNvSpPr txBox="1">
            <a:spLocks noChangeArrowheads="1"/>
          </p:cNvSpPr>
          <p:nvPr/>
        </p:nvSpPr>
        <p:spPr bwMode="auto">
          <a:xfrm>
            <a:off x="7712075" y="4160838"/>
            <a:ext cx="425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2736850" y="4598988"/>
            <a:ext cx="1997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1cm = 2.5m</a:t>
            </a:r>
          </a:p>
        </p:txBody>
      </p:sp>
      <p:sp>
        <p:nvSpPr>
          <p:cNvPr id="35852" name="Text Box 21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76150" name="Rectangle 22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35854" name="Line 23"/>
          <p:cNvSpPr>
            <a:spLocks noChangeShapeType="1"/>
          </p:cNvSpPr>
          <p:nvPr/>
        </p:nvSpPr>
        <p:spPr bwMode="auto">
          <a:xfrm flipV="1">
            <a:off x="8181975" y="4714875"/>
            <a:ext cx="9525" cy="105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24"/>
          <p:cNvSpPr>
            <a:spLocks noChangeShapeType="1"/>
          </p:cNvSpPr>
          <p:nvPr/>
        </p:nvSpPr>
        <p:spPr bwMode="auto">
          <a:xfrm flipV="1">
            <a:off x="6743700" y="4695825"/>
            <a:ext cx="1428750" cy="10858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25"/>
          <p:cNvSpPr>
            <a:spLocks noChangeShapeType="1"/>
          </p:cNvSpPr>
          <p:nvPr/>
        </p:nvSpPr>
        <p:spPr bwMode="auto">
          <a:xfrm>
            <a:off x="6734175" y="5781675"/>
            <a:ext cx="2238375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5" name="Text Box 27"/>
          <p:cNvSpPr txBox="1">
            <a:spLocks noChangeArrowheads="1"/>
          </p:cNvSpPr>
          <p:nvPr/>
        </p:nvSpPr>
        <p:spPr bwMode="auto">
          <a:xfrm>
            <a:off x="2538413" y="5233988"/>
            <a:ext cx="23955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4 x 2.5 = 10m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8" grpId="0"/>
      <p:bldP spid="17615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2C1134-E11B-42A7-9C3A-891B3F66C83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 Starter Questions</a:t>
            </a:r>
          </a:p>
        </p:txBody>
      </p:sp>
      <p:pic>
        <p:nvPicPr>
          <p:cNvPr id="36869" name="Picture 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1109663" y="2239963"/>
          <a:ext cx="5849937" cy="346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4" imgW="4076700" imgH="2857500" progId="Equation.DSMT4">
                  <p:embed/>
                </p:oleObj>
              </mc:Choice>
              <mc:Fallback>
                <p:oleObj name="Equation" r:id="rId4" imgW="4076700" imgH="2857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2239963"/>
                        <a:ext cx="5849937" cy="346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71" name="Picture 5" descr="Office Objects 057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Text Box 6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CB5B36-CC11-4849-8DCA-4603A72E062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0244" name="Picture 3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10246" name="Picture 5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be able to draw scaled drawing of a shape either an enlargement or reduction.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 To draw an enlarged or reduced drawing for various shapes.</a:t>
            </a: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10253" name="Text Box 20"/>
          <p:cNvSpPr txBox="1">
            <a:spLocks noChangeArrowheads="1"/>
          </p:cNvSpPr>
          <p:nvPr/>
        </p:nvSpPr>
        <p:spPr bwMode="auto">
          <a:xfrm>
            <a:off x="2846388" y="1384300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Enlargement &amp; Reduction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  <p:bldP spid="5940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F3B3A27-9671-482B-BF24-1E5C0A6165F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4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37892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Text Box 3"/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St. Andrew’s Secondary</a:t>
            </a:r>
          </a:p>
        </p:txBody>
      </p:sp>
      <p:pic>
        <p:nvPicPr>
          <p:cNvPr id="37894" name="Picture 4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how to work out a bearing and it apply to problems.</a:t>
            </a:r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1.  Know the steps on how to work out a bearing.</a:t>
            </a:r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5568950" y="3625850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/>
              <a:t>2.  Apply knowledge to problems.</a:t>
            </a:r>
          </a:p>
        </p:txBody>
      </p:sp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3851275" y="1408113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Bearings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2" grpId="0"/>
      <p:bldP spid="180233" grpId="0"/>
      <p:bldP spid="18023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16341F-20B6-4FD4-A028-3EB843E0CC4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1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438150" y="1257300"/>
            <a:ext cx="352425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</a:rPr>
              <a:t>1.</a:t>
            </a:r>
            <a:r>
              <a:rPr lang="en-GB" sz="2000"/>
              <a:t> </a:t>
            </a:r>
            <a:r>
              <a:rPr lang="en-GB" sz="2000">
                <a:solidFill>
                  <a:schemeClr val="accent2"/>
                </a:solidFill>
              </a:rPr>
              <a:t>Measured from </a:t>
            </a:r>
            <a:r>
              <a:rPr lang="en-GB" sz="2000" b="1" u="sng">
                <a:solidFill>
                  <a:schemeClr val="accent2"/>
                </a:solidFill>
              </a:rPr>
              <a:t>North</a:t>
            </a:r>
            <a:r>
              <a:rPr lang="en-GB" sz="200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438150" y="1866900"/>
            <a:ext cx="354330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</a:rPr>
              <a:t>2</a:t>
            </a:r>
            <a:r>
              <a:rPr lang="en-GB" sz="2000" b="1">
                <a:solidFill>
                  <a:schemeClr val="accent2"/>
                </a:solidFill>
              </a:rPr>
              <a:t>.</a:t>
            </a:r>
            <a:r>
              <a:rPr lang="en-GB" sz="2000"/>
              <a:t> </a:t>
            </a:r>
            <a:r>
              <a:rPr lang="en-GB" sz="2000">
                <a:solidFill>
                  <a:schemeClr val="accent2"/>
                </a:solidFill>
              </a:rPr>
              <a:t>In a </a:t>
            </a:r>
            <a:r>
              <a:rPr lang="en-GB" sz="2000" b="1" u="sng">
                <a:solidFill>
                  <a:schemeClr val="accent2"/>
                </a:solidFill>
              </a:rPr>
              <a:t>clockwise</a:t>
            </a:r>
            <a:r>
              <a:rPr lang="en-GB" sz="2000">
                <a:solidFill>
                  <a:schemeClr val="accent2"/>
                </a:solidFill>
              </a:rPr>
              <a:t> direction.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400050" y="2495550"/>
            <a:ext cx="342900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</a:rPr>
              <a:t>3.</a:t>
            </a:r>
            <a:r>
              <a:rPr lang="en-GB" sz="2000"/>
              <a:t> </a:t>
            </a:r>
            <a:r>
              <a:rPr lang="en-GB" sz="2000">
                <a:solidFill>
                  <a:schemeClr val="accent2"/>
                </a:solidFill>
              </a:rPr>
              <a:t>Written as </a:t>
            </a:r>
            <a:r>
              <a:rPr lang="en-GB" sz="2000" b="1" u="sng">
                <a:solidFill>
                  <a:schemeClr val="accent2"/>
                </a:solidFill>
              </a:rPr>
              <a:t>3 figures.</a:t>
            </a:r>
          </a:p>
        </p:txBody>
      </p:sp>
      <p:sp>
        <p:nvSpPr>
          <p:cNvPr id="181253" name="Line 5"/>
          <p:cNvSpPr>
            <a:spLocks noChangeShapeType="1"/>
          </p:cNvSpPr>
          <p:nvPr/>
        </p:nvSpPr>
        <p:spPr bwMode="auto">
          <a:xfrm flipV="1">
            <a:off x="6343650" y="1851025"/>
            <a:ext cx="795338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4000" y="3984625"/>
            <a:ext cx="8686800" cy="2638425"/>
            <a:chOff x="152" y="2480"/>
            <a:chExt cx="5472" cy="1662"/>
          </a:xfrm>
        </p:grpSpPr>
        <p:grpSp>
          <p:nvGrpSpPr>
            <p:cNvPr id="38964" name="Group 7"/>
            <p:cNvGrpSpPr>
              <a:grpSpLocks/>
            </p:cNvGrpSpPr>
            <p:nvPr/>
          </p:nvGrpSpPr>
          <p:grpSpPr bwMode="auto">
            <a:xfrm>
              <a:off x="152" y="2492"/>
              <a:ext cx="1668" cy="1638"/>
              <a:chOff x="3104" y="824"/>
              <a:chExt cx="1668" cy="1638"/>
            </a:xfrm>
          </p:grpSpPr>
          <p:grpSp>
            <p:nvGrpSpPr>
              <p:cNvPr id="38986" name="Group 8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38991" name="Oval 9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8992" name="Line 10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87" name="Text Box 12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N</a:t>
                </a:r>
              </a:p>
            </p:txBody>
          </p:sp>
          <p:sp>
            <p:nvSpPr>
              <p:cNvPr id="38988" name="Text Box 13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38989" name="Text Box 14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E</a:t>
                </a:r>
              </a:p>
            </p:txBody>
          </p:sp>
          <p:sp>
            <p:nvSpPr>
              <p:cNvPr id="38990" name="Text Box 15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W</a:t>
                </a:r>
              </a:p>
            </p:txBody>
          </p:sp>
        </p:grpSp>
        <p:grpSp>
          <p:nvGrpSpPr>
            <p:cNvPr id="38965" name="Group 16"/>
            <p:cNvGrpSpPr>
              <a:grpSpLocks/>
            </p:cNvGrpSpPr>
            <p:nvPr/>
          </p:nvGrpSpPr>
          <p:grpSpPr bwMode="auto">
            <a:xfrm>
              <a:off x="2060" y="2504"/>
              <a:ext cx="1668" cy="1638"/>
              <a:chOff x="3104" y="824"/>
              <a:chExt cx="1668" cy="1638"/>
            </a:xfrm>
          </p:grpSpPr>
          <p:grpSp>
            <p:nvGrpSpPr>
              <p:cNvPr id="38978" name="Group 17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38983" name="Oval 18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8984" name="Line 19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9" name="Text Box 21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N</a:t>
                </a:r>
              </a:p>
            </p:txBody>
          </p:sp>
          <p:sp>
            <p:nvSpPr>
              <p:cNvPr id="38980" name="Text Box 22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38981" name="Text Box 23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E</a:t>
                </a:r>
              </a:p>
            </p:txBody>
          </p:sp>
          <p:sp>
            <p:nvSpPr>
              <p:cNvPr id="38982" name="Text Box 24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W</a:t>
                </a:r>
              </a:p>
            </p:txBody>
          </p:sp>
        </p:grpSp>
        <p:grpSp>
          <p:nvGrpSpPr>
            <p:cNvPr id="38966" name="Group 25"/>
            <p:cNvGrpSpPr>
              <a:grpSpLocks/>
            </p:cNvGrpSpPr>
            <p:nvPr/>
          </p:nvGrpSpPr>
          <p:grpSpPr bwMode="auto">
            <a:xfrm>
              <a:off x="3956" y="2480"/>
              <a:ext cx="1668" cy="1638"/>
              <a:chOff x="3104" y="824"/>
              <a:chExt cx="1668" cy="1638"/>
            </a:xfrm>
          </p:grpSpPr>
          <p:grpSp>
            <p:nvGrpSpPr>
              <p:cNvPr id="38970" name="Group 26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38975" name="Oval 27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8976" name="Line 28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7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1" name="Text Box 30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N</a:t>
                </a:r>
              </a:p>
            </p:txBody>
          </p:sp>
          <p:sp>
            <p:nvSpPr>
              <p:cNvPr id="38972" name="Text Box 31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38973" name="Text Box 32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E</a:t>
                </a:r>
              </a:p>
            </p:txBody>
          </p:sp>
          <p:sp>
            <p:nvSpPr>
              <p:cNvPr id="38974" name="Text Box 33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W</a:t>
                </a:r>
              </a:p>
            </p:txBody>
          </p:sp>
        </p:grpSp>
        <p:sp>
          <p:nvSpPr>
            <p:cNvPr id="38967" name="Oval 34"/>
            <p:cNvSpPr>
              <a:spLocks noChangeArrowheads="1"/>
            </p:cNvSpPr>
            <p:nvPr/>
          </p:nvSpPr>
          <p:spPr bwMode="auto">
            <a:xfrm>
              <a:off x="1314" y="373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8968" name="Oval 35"/>
            <p:cNvSpPr>
              <a:spLocks noChangeArrowheads="1"/>
            </p:cNvSpPr>
            <p:nvPr/>
          </p:nvSpPr>
          <p:spPr bwMode="auto">
            <a:xfrm>
              <a:off x="2424" y="364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8969" name="Oval 36"/>
            <p:cNvSpPr>
              <a:spLocks noChangeArrowheads="1"/>
            </p:cNvSpPr>
            <p:nvPr/>
          </p:nvSpPr>
          <p:spPr bwMode="auto">
            <a:xfrm>
              <a:off x="4366" y="283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81285" name="Text Box 37"/>
          <p:cNvSpPr txBox="1">
            <a:spLocks noChangeArrowheads="1"/>
          </p:cNvSpPr>
          <p:nvPr/>
        </p:nvSpPr>
        <p:spPr bwMode="auto">
          <a:xfrm>
            <a:off x="7286625" y="1547813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060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sp>
        <p:nvSpPr>
          <p:cNvPr id="181286" name="Freeform 38"/>
          <p:cNvSpPr>
            <a:spLocks/>
          </p:cNvSpPr>
          <p:nvPr/>
        </p:nvSpPr>
        <p:spPr bwMode="auto">
          <a:xfrm>
            <a:off x="1593850" y="5276850"/>
            <a:ext cx="561975" cy="757238"/>
          </a:xfrm>
          <a:custGeom>
            <a:avLst/>
            <a:gdLst>
              <a:gd name="T0" fmla="*/ 0 w 354"/>
              <a:gd name="T1" fmla="*/ 0 h 477"/>
              <a:gd name="T2" fmla="*/ 892135313 w 354"/>
              <a:gd name="T3" fmla="*/ 1202116119 h 477"/>
              <a:gd name="T4" fmla="*/ 0 60000 65536"/>
              <a:gd name="T5" fmla="*/ 0 60000 65536"/>
              <a:gd name="T6" fmla="*/ 0 w 354"/>
              <a:gd name="T7" fmla="*/ 0 h 477"/>
              <a:gd name="T8" fmla="*/ 354 w 354"/>
              <a:gd name="T9" fmla="*/ 477 h 4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4" h="477">
                <a:moveTo>
                  <a:pt x="0" y="0"/>
                </a:moveTo>
                <a:lnTo>
                  <a:pt x="354" y="47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87" name="Text Box 39"/>
          <p:cNvSpPr txBox="1">
            <a:spLocks noChangeArrowheads="1"/>
          </p:cNvSpPr>
          <p:nvPr/>
        </p:nvSpPr>
        <p:spPr bwMode="auto">
          <a:xfrm>
            <a:off x="2003425" y="612933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145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sp>
        <p:nvSpPr>
          <p:cNvPr id="181288" name="Freeform 40"/>
          <p:cNvSpPr>
            <a:spLocks/>
          </p:cNvSpPr>
          <p:nvPr/>
        </p:nvSpPr>
        <p:spPr bwMode="auto">
          <a:xfrm>
            <a:off x="3903663" y="5300663"/>
            <a:ext cx="719137" cy="590550"/>
          </a:xfrm>
          <a:custGeom>
            <a:avLst/>
            <a:gdLst>
              <a:gd name="T0" fmla="*/ 1141629194 w 453"/>
              <a:gd name="T1" fmla="*/ 0 h 372"/>
              <a:gd name="T2" fmla="*/ 0 w 453"/>
              <a:gd name="T3" fmla="*/ 937498125 h 372"/>
              <a:gd name="T4" fmla="*/ 0 60000 65536"/>
              <a:gd name="T5" fmla="*/ 0 60000 65536"/>
              <a:gd name="T6" fmla="*/ 0 w 453"/>
              <a:gd name="T7" fmla="*/ 0 h 372"/>
              <a:gd name="T8" fmla="*/ 453 w 453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3" h="372">
                <a:moveTo>
                  <a:pt x="453" y="0"/>
                </a:moveTo>
                <a:lnTo>
                  <a:pt x="0" y="37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3165475" y="599598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230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sp>
        <p:nvSpPr>
          <p:cNvPr id="181290" name="Line 42"/>
          <p:cNvSpPr>
            <a:spLocks noChangeShapeType="1"/>
          </p:cNvSpPr>
          <p:nvPr/>
        </p:nvSpPr>
        <p:spPr bwMode="auto">
          <a:xfrm flipH="1" flipV="1">
            <a:off x="6981825" y="4603750"/>
            <a:ext cx="65405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6232525" y="424338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315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6267450" y="1255713"/>
            <a:ext cx="966788" cy="1006475"/>
            <a:chOff x="3948" y="791"/>
            <a:chExt cx="609" cy="634"/>
          </a:xfrm>
        </p:grpSpPr>
        <p:sp>
          <p:nvSpPr>
            <p:cNvPr id="38958" name="Freeform 45"/>
            <p:cNvSpPr>
              <a:spLocks/>
            </p:cNvSpPr>
            <p:nvPr/>
          </p:nvSpPr>
          <p:spPr bwMode="auto">
            <a:xfrm rot="408246">
              <a:off x="4201" y="791"/>
              <a:ext cx="356" cy="226"/>
            </a:xfrm>
            <a:custGeom>
              <a:avLst/>
              <a:gdLst>
                <a:gd name="T0" fmla="*/ 0 w 356"/>
                <a:gd name="T1" fmla="*/ 0 h 226"/>
                <a:gd name="T2" fmla="*/ 110 w 356"/>
                <a:gd name="T3" fmla="*/ 34 h 226"/>
                <a:gd name="T4" fmla="*/ 194 w 356"/>
                <a:gd name="T5" fmla="*/ 78 h 226"/>
                <a:gd name="T6" fmla="*/ 266 w 356"/>
                <a:gd name="T7" fmla="*/ 132 h 226"/>
                <a:gd name="T8" fmla="*/ 318 w 356"/>
                <a:gd name="T9" fmla="*/ 178 h 226"/>
                <a:gd name="T10" fmla="*/ 356 w 356"/>
                <a:gd name="T11" fmla="*/ 226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6"/>
                <a:gd name="T20" fmla="*/ 356 w 356"/>
                <a:gd name="T21" fmla="*/ 226 h 2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6">
                  <a:moveTo>
                    <a:pt x="0" y="0"/>
                  </a:moveTo>
                  <a:cubicBezTo>
                    <a:pt x="39" y="10"/>
                    <a:pt x="78" y="21"/>
                    <a:pt x="110" y="34"/>
                  </a:cubicBezTo>
                  <a:cubicBezTo>
                    <a:pt x="142" y="47"/>
                    <a:pt x="168" y="62"/>
                    <a:pt x="194" y="78"/>
                  </a:cubicBezTo>
                  <a:cubicBezTo>
                    <a:pt x="220" y="94"/>
                    <a:pt x="245" y="115"/>
                    <a:pt x="266" y="132"/>
                  </a:cubicBezTo>
                  <a:cubicBezTo>
                    <a:pt x="287" y="149"/>
                    <a:pt x="303" y="162"/>
                    <a:pt x="318" y="178"/>
                  </a:cubicBezTo>
                  <a:cubicBezTo>
                    <a:pt x="333" y="194"/>
                    <a:pt x="344" y="210"/>
                    <a:pt x="356" y="22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59" name="Group 46"/>
            <p:cNvGrpSpPr>
              <a:grpSpLocks/>
            </p:cNvGrpSpPr>
            <p:nvPr/>
          </p:nvGrpSpPr>
          <p:grpSpPr bwMode="auto">
            <a:xfrm>
              <a:off x="3948" y="1205"/>
              <a:ext cx="389" cy="220"/>
              <a:chOff x="3948" y="1205"/>
              <a:chExt cx="389" cy="220"/>
            </a:xfrm>
          </p:grpSpPr>
          <p:sp>
            <p:nvSpPr>
              <p:cNvPr id="38960" name="Freeform 47"/>
              <p:cNvSpPr>
                <a:spLocks/>
              </p:cNvSpPr>
              <p:nvPr/>
            </p:nvSpPr>
            <p:spPr bwMode="auto">
              <a:xfrm>
                <a:off x="3996" y="1205"/>
                <a:ext cx="218" cy="124"/>
              </a:xfrm>
              <a:custGeom>
                <a:avLst/>
                <a:gdLst>
                  <a:gd name="T0" fmla="*/ 0 w 218"/>
                  <a:gd name="T1" fmla="*/ 0 h 124"/>
                  <a:gd name="T2" fmla="*/ 105 w 218"/>
                  <a:gd name="T3" fmla="*/ 13 h 124"/>
                  <a:gd name="T4" fmla="*/ 171 w 218"/>
                  <a:gd name="T5" fmla="*/ 58 h 124"/>
                  <a:gd name="T6" fmla="*/ 218 w 218"/>
                  <a:gd name="T7" fmla="*/ 124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8"/>
                  <a:gd name="T13" fmla="*/ 0 h 124"/>
                  <a:gd name="T14" fmla="*/ 218 w 218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8" h="124">
                    <a:moveTo>
                      <a:pt x="0" y="0"/>
                    </a:moveTo>
                    <a:cubicBezTo>
                      <a:pt x="38" y="1"/>
                      <a:pt x="76" y="3"/>
                      <a:pt x="105" y="13"/>
                    </a:cubicBezTo>
                    <a:cubicBezTo>
                      <a:pt x="134" y="23"/>
                      <a:pt x="152" y="39"/>
                      <a:pt x="171" y="58"/>
                    </a:cubicBezTo>
                    <a:cubicBezTo>
                      <a:pt x="190" y="77"/>
                      <a:pt x="210" y="113"/>
                      <a:pt x="218" y="1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61" name="Group 48"/>
              <p:cNvGrpSpPr>
                <a:grpSpLocks/>
              </p:cNvGrpSpPr>
              <p:nvPr/>
            </p:nvGrpSpPr>
            <p:grpSpPr bwMode="auto">
              <a:xfrm>
                <a:off x="3948" y="1233"/>
                <a:ext cx="389" cy="192"/>
                <a:chOff x="3948" y="1233"/>
                <a:chExt cx="389" cy="192"/>
              </a:xfrm>
            </p:grpSpPr>
            <p:sp>
              <p:nvSpPr>
                <p:cNvPr id="38962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948" y="1233"/>
                  <a:ext cx="3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400"/>
                    <a:t>60</a:t>
                  </a:r>
                  <a:r>
                    <a:rPr lang="en-GB" sz="1400" baseline="30000"/>
                    <a:t>o</a:t>
                  </a:r>
                  <a:endParaRPr lang="en-GB" sz="1400"/>
                </a:p>
              </p:txBody>
            </p:sp>
            <p:sp>
              <p:nvSpPr>
                <p:cNvPr id="38963" name="Line 50"/>
                <p:cNvSpPr>
                  <a:spLocks noChangeShapeType="1"/>
                </p:cNvSpPr>
                <p:nvPr/>
              </p:nvSpPr>
              <p:spPr bwMode="auto">
                <a:xfrm rot="2297673">
                  <a:off x="4098" y="1234"/>
                  <a:ext cx="66" cy="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1511300" y="4862513"/>
            <a:ext cx="617538" cy="760412"/>
            <a:chOff x="944" y="3033"/>
            <a:chExt cx="389" cy="479"/>
          </a:xfrm>
        </p:grpSpPr>
        <p:sp>
          <p:nvSpPr>
            <p:cNvPr id="38955" name="Text Box 52"/>
            <p:cNvSpPr txBox="1">
              <a:spLocks noChangeArrowheads="1"/>
            </p:cNvSpPr>
            <p:nvPr/>
          </p:nvSpPr>
          <p:spPr bwMode="auto">
            <a:xfrm>
              <a:off x="944" y="3147"/>
              <a:ext cx="3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145</a:t>
              </a:r>
              <a:r>
                <a:rPr lang="en-GB" sz="1400" baseline="30000"/>
                <a:t>o</a:t>
              </a:r>
              <a:endParaRPr lang="en-GB" sz="1400"/>
            </a:p>
          </p:txBody>
        </p:sp>
        <p:sp>
          <p:nvSpPr>
            <p:cNvPr id="38956" name="Freeform 53"/>
            <p:cNvSpPr>
              <a:spLocks/>
            </p:cNvSpPr>
            <p:nvPr/>
          </p:nvSpPr>
          <p:spPr bwMode="auto">
            <a:xfrm>
              <a:off x="999" y="3033"/>
              <a:ext cx="276" cy="479"/>
            </a:xfrm>
            <a:custGeom>
              <a:avLst/>
              <a:gdLst>
                <a:gd name="T0" fmla="*/ 0 w 276"/>
                <a:gd name="T1" fmla="*/ 0 h 479"/>
                <a:gd name="T2" fmla="*/ 156 w 276"/>
                <a:gd name="T3" fmla="*/ 42 h 479"/>
                <a:gd name="T4" fmla="*/ 246 w 276"/>
                <a:gd name="T5" fmla="*/ 147 h 479"/>
                <a:gd name="T6" fmla="*/ 276 w 276"/>
                <a:gd name="T7" fmla="*/ 264 h 479"/>
                <a:gd name="T8" fmla="*/ 243 w 276"/>
                <a:gd name="T9" fmla="*/ 396 h 479"/>
                <a:gd name="T10" fmla="*/ 153 w 276"/>
                <a:gd name="T11" fmla="*/ 479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6"/>
                <a:gd name="T19" fmla="*/ 0 h 479"/>
                <a:gd name="T20" fmla="*/ 276 w 276"/>
                <a:gd name="T21" fmla="*/ 479 h 4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6" h="479">
                  <a:moveTo>
                    <a:pt x="0" y="0"/>
                  </a:moveTo>
                  <a:cubicBezTo>
                    <a:pt x="57" y="9"/>
                    <a:pt x="115" y="18"/>
                    <a:pt x="156" y="42"/>
                  </a:cubicBezTo>
                  <a:cubicBezTo>
                    <a:pt x="197" y="66"/>
                    <a:pt x="226" y="110"/>
                    <a:pt x="246" y="147"/>
                  </a:cubicBezTo>
                  <a:cubicBezTo>
                    <a:pt x="266" y="184"/>
                    <a:pt x="276" y="223"/>
                    <a:pt x="276" y="264"/>
                  </a:cubicBezTo>
                  <a:cubicBezTo>
                    <a:pt x="276" y="305"/>
                    <a:pt x="263" y="360"/>
                    <a:pt x="243" y="396"/>
                  </a:cubicBezTo>
                  <a:cubicBezTo>
                    <a:pt x="223" y="432"/>
                    <a:pt x="172" y="462"/>
                    <a:pt x="153" y="47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57" name="Line 54"/>
            <p:cNvSpPr>
              <a:spLocks noChangeShapeType="1"/>
            </p:cNvSpPr>
            <p:nvPr/>
          </p:nvSpPr>
          <p:spPr bwMode="auto">
            <a:xfrm rot="4363022">
              <a:off x="1230" y="3230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4289425" y="4902200"/>
            <a:ext cx="865188" cy="815975"/>
            <a:chOff x="2694" y="3058"/>
            <a:chExt cx="545" cy="514"/>
          </a:xfrm>
        </p:grpSpPr>
        <p:sp>
          <p:nvSpPr>
            <p:cNvPr id="38952" name="Freeform 56"/>
            <p:cNvSpPr>
              <a:spLocks/>
            </p:cNvSpPr>
            <p:nvPr/>
          </p:nvSpPr>
          <p:spPr bwMode="auto">
            <a:xfrm>
              <a:off x="2694" y="3058"/>
              <a:ext cx="453" cy="514"/>
            </a:xfrm>
            <a:custGeom>
              <a:avLst/>
              <a:gdLst>
                <a:gd name="T0" fmla="*/ 212 w 453"/>
                <a:gd name="T1" fmla="*/ 0 h 514"/>
                <a:gd name="T2" fmla="*/ 378 w 453"/>
                <a:gd name="T3" fmla="*/ 74 h 514"/>
                <a:gd name="T4" fmla="*/ 450 w 453"/>
                <a:gd name="T5" fmla="*/ 226 h 514"/>
                <a:gd name="T6" fmla="*/ 398 w 453"/>
                <a:gd name="T7" fmla="*/ 408 h 514"/>
                <a:gd name="T8" fmla="*/ 248 w 453"/>
                <a:gd name="T9" fmla="*/ 500 h 514"/>
                <a:gd name="T10" fmla="*/ 108 w 453"/>
                <a:gd name="T11" fmla="*/ 490 h 514"/>
                <a:gd name="T12" fmla="*/ 0 w 453"/>
                <a:gd name="T13" fmla="*/ 428 h 5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3"/>
                <a:gd name="T22" fmla="*/ 0 h 514"/>
                <a:gd name="T23" fmla="*/ 453 w 453"/>
                <a:gd name="T24" fmla="*/ 514 h 5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3" h="514">
                  <a:moveTo>
                    <a:pt x="212" y="0"/>
                  </a:moveTo>
                  <a:cubicBezTo>
                    <a:pt x="275" y="18"/>
                    <a:pt x="338" y="36"/>
                    <a:pt x="378" y="74"/>
                  </a:cubicBezTo>
                  <a:cubicBezTo>
                    <a:pt x="418" y="112"/>
                    <a:pt x="447" y="170"/>
                    <a:pt x="450" y="226"/>
                  </a:cubicBezTo>
                  <a:cubicBezTo>
                    <a:pt x="453" y="282"/>
                    <a:pt x="432" y="362"/>
                    <a:pt x="398" y="408"/>
                  </a:cubicBezTo>
                  <a:cubicBezTo>
                    <a:pt x="364" y="454"/>
                    <a:pt x="296" y="486"/>
                    <a:pt x="248" y="500"/>
                  </a:cubicBezTo>
                  <a:cubicBezTo>
                    <a:pt x="200" y="514"/>
                    <a:pt x="149" y="502"/>
                    <a:pt x="108" y="490"/>
                  </a:cubicBezTo>
                  <a:cubicBezTo>
                    <a:pt x="67" y="478"/>
                    <a:pt x="22" y="441"/>
                    <a:pt x="0" y="4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53" name="Text Box 57"/>
            <p:cNvSpPr txBox="1">
              <a:spLocks noChangeArrowheads="1"/>
            </p:cNvSpPr>
            <p:nvPr/>
          </p:nvSpPr>
          <p:spPr bwMode="auto">
            <a:xfrm>
              <a:off x="2850" y="3267"/>
              <a:ext cx="3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230</a:t>
              </a:r>
              <a:r>
                <a:rPr lang="en-GB" sz="1400" baseline="30000"/>
                <a:t>o</a:t>
              </a:r>
              <a:endParaRPr lang="en-GB" sz="1400"/>
            </a:p>
          </p:txBody>
        </p:sp>
        <p:sp>
          <p:nvSpPr>
            <p:cNvPr id="38954" name="Line 58"/>
            <p:cNvSpPr>
              <a:spLocks noChangeShapeType="1"/>
            </p:cNvSpPr>
            <p:nvPr/>
          </p:nvSpPr>
          <p:spPr bwMode="auto">
            <a:xfrm rot="4044300">
              <a:off x="3087" y="3196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7259638" y="4911725"/>
            <a:ext cx="738187" cy="717550"/>
            <a:chOff x="4565" y="3064"/>
            <a:chExt cx="465" cy="452"/>
          </a:xfrm>
        </p:grpSpPr>
        <p:sp>
          <p:nvSpPr>
            <p:cNvPr id="38949" name="Freeform 60"/>
            <p:cNvSpPr>
              <a:spLocks/>
            </p:cNvSpPr>
            <p:nvPr/>
          </p:nvSpPr>
          <p:spPr bwMode="auto">
            <a:xfrm>
              <a:off x="4565" y="3064"/>
              <a:ext cx="465" cy="452"/>
            </a:xfrm>
            <a:custGeom>
              <a:avLst/>
              <a:gdLst>
                <a:gd name="T0" fmla="*/ 235 w 465"/>
                <a:gd name="T1" fmla="*/ 0 h 452"/>
                <a:gd name="T2" fmla="*/ 367 w 465"/>
                <a:gd name="T3" fmla="*/ 42 h 452"/>
                <a:gd name="T4" fmla="*/ 445 w 465"/>
                <a:gd name="T5" fmla="*/ 138 h 452"/>
                <a:gd name="T6" fmla="*/ 459 w 465"/>
                <a:gd name="T7" fmla="*/ 248 h 452"/>
                <a:gd name="T8" fmla="*/ 411 w 465"/>
                <a:gd name="T9" fmla="*/ 364 h 452"/>
                <a:gd name="T10" fmla="*/ 311 w 465"/>
                <a:gd name="T11" fmla="*/ 434 h 452"/>
                <a:gd name="T12" fmla="*/ 227 w 465"/>
                <a:gd name="T13" fmla="*/ 448 h 452"/>
                <a:gd name="T14" fmla="*/ 107 w 465"/>
                <a:gd name="T15" fmla="*/ 410 h 452"/>
                <a:gd name="T16" fmla="*/ 13 w 465"/>
                <a:gd name="T17" fmla="*/ 262 h 452"/>
                <a:gd name="T18" fmla="*/ 29 w 465"/>
                <a:gd name="T19" fmla="*/ 134 h 452"/>
                <a:gd name="T20" fmla="*/ 85 w 465"/>
                <a:gd name="T21" fmla="*/ 58 h 4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65"/>
                <a:gd name="T34" fmla="*/ 0 h 452"/>
                <a:gd name="T35" fmla="*/ 465 w 465"/>
                <a:gd name="T36" fmla="*/ 452 h 4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65" h="452">
                  <a:moveTo>
                    <a:pt x="235" y="0"/>
                  </a:moveTo>
                  <a:cubicBezTo>
                    <a:pt x="283" y="9"/>
                    <a:pt x="332" y="19"/>
                    <a:pt x="367" y="42"/>
                  </a:cubicBezTo>
                  <a:cubicBezTo>
                    <a:pt x="402" y="65"/>
                    <a:pt x="430" y="104"/>
                    <a:pt x="445" y="138"/>
                  </a:cubicBezTo>
                  <a:cubicBezTo>
                    <a:pt x="460" y="172"/>
                    <a:pt x="465" y="210"/>
                    <a:pt x="459" y="248"/>
                  </a:cubicBezTo>
                  <a:cubicBezTo>
                    <a:pt x="453" y="286"/>
                    <a:pt x="436" y="333"/>
                    <a:pt x="411" y="364"/>
                  </a:cubicBezTo>
                  <a:cubicBezTo>
                    <a:pt x="386" y="395"/>
                    <a:pt x="341" y="420"/>
                    <a:pt x="311" y="434"/>
                  </a:cubicBezTo>
                  <a:cubicBezTo>
                    <a:pt x="281" y="448"/>
                    <a:pt x="261" y="452"/>
                    <a:pt x="227" y="448"/>
                  </a:cubicBezTo>
                  <a:cubicBezTo>
                    <a:pt x="193" y="444"/>
                    <a:pt x="143" y="441"/>
                    <a:pt x="107" y="410"/>
                  </a:cubicBezTo>
                  <a:cubicBezTo>
                    <a:pt x="71" y="379"/>
                    <a:pt x="26" y="308"/>
                    <a:pt x="13" y="262"/>
                  </a:cubicBezTo>
                  <a:cubicBezTo>
                    <a:pt x="0" y="216"/>
                    <a:pt x="17" y="168"/>
                    <a:pt x="29" y="134"/>
                  </a:cubicBezTo>
                  <a:cubicBezTo>
                    <a:pt x="41" y="100"/>
                    <a:pt x="63" y="79"/>
                    <a:pt x="85" y="5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50" name="Text Box 61"/>
            <p:cNvSpPr txBox="1">
              <a:spLocks noChangeArrowheads="1"/>
            </p:cNvSpPr>
            <p:nvPr/>
          </p:nvSpPr>
          <p:spPr bwMode="auto">
            <a:xfrm>
              <a:off x="4622" y="3259"/>
              <a:ext cx="3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315</a:t>
              </a:r>
              <a:r>
                <a:rPr lang="en-GB" sz="1400" baseline="30000"/>
                <a:t>o</a:t>
              </a:r>
              <a:endParaRPr lang="en-GB" sz="1400"/>
            </a:p>
          </p:txBody>
        </p:sp>
        <p:sp>
          <p:nvSpPr>
            <p:cNvPr id="38951" name="Line 62"/>
            <p:cNvSpPr>
              <a:spLocks noChangeShapeType="1"/>
            </p:cNvSpPr>
            <p:nvPr/>
          </p:nvSpPr>
          <p:spPr bwMode="auto">
            <a:xfrm rot="3397503">
              <a:off x="4961" y="3182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3790950" y="228600"/>
            <a:ext cx="4656138" cy="3805238"/>
            <a:chOff x="2388" y="144"/>
            <a:chExt cx="2933" cy="2397"/>
          </a:xfrm>
        </p:grpSpPr>
        <p:sp>
          <p:nvSpPr>
            <p:cNvPr id="38933" name="Oval 64"/>
            <p:cNvSpPr>
              <a:spLocks noChangeArrowheads="1"/>
            </p:cNvSpPr>
            <p:nvPr/>
          </p:nvSpPr>
          <p:spPr bwMode="auto">
            <a:xfrm>
              <a:off x="4470" y="1134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8934" name="Group 65"/>
            <p:cNvGrpSpPr>
              <a:grpSpLocks/>
            </p:cNvGrpSpPr>
            <p:nvPr/>
          </p:nvGrpSpPr>
          <p:grpSpPr bwMode="auto">
            <a:xfrm>
              <a:off x="2388" y="144"/>
              <a:ext cx="2933" cy="2397"/>
              <a:chOff x="2388" y="144"/>
              <a:chExt cx="2933" cy="2397"/>
            </a:xfrm>
          </p:grpSpPr>
          <p:sp>
            <p:nvSpPr>
              <p:cNvPr id="181314" name="Text Box 66"/>
              <p:cNvSpPr txBox="1">
                <a:spLocks noChangeArrowheads="1"/>
              </p:cNvSpPr>
              <p:nvPr/>
            </p:nvSpPr>
            <p:spPr bwMode="auto">
              <a:xfrm>
                <a:off x="2388" y="144"/>
                <a:ext cx="1068" cy="28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6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6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GB">
                    <a:cs typeface="Arial" charset="0"/>
                  </a:rPr>
                  <a:t>Bearings</a:t>
                </a:r>
              </a:p>
            </p:txBody>
          </p:sp>
          <p:grpSp>
            <p:nvGrpSpPr>
              <p:cNvPr id="38936" name="Group 67"/>
              <p:cNvGrpSpPr>
                <a:grpSpLocks/>
              </p:cNvGrpSpPr>
              <p:nvPr/>
            </p:nvGrpSpPr>
            <p:grpSpPr bwMode="auto">
              <a:xfrm>
                <a:off x="3152" y="656"/>
                <a:ext cx="1668" cy="1638"/>
                <a:chOff x="3104" y="824"/>
                <a:chExt cx="1668" cy="1638"/>
              </a:xfrm>
            </p:grpSpPr>
            <p:grpSp>
              <p:nvGrpSpPr>
                <p:cNvPr id="38941" name="Group 68"/>
                <p:cNvGrpSpPr>
                  <a:grpSpLocks/>
                </p:cNvGrpSpPr>
                <p:nvPr/>
              </p:nvGrpSpPr>
              <p:grpSpPr bwMode="auto">
                <a:xfrm>
                  <a:off x="3360" y="1038"/>
                  <a:ext cx="1176" cy="1176"/>
                  <a:chOff x="3042" y="1332"/>
                  <a:chExt cx="2148" cy="2148"/>
                </a:xfrm>
              </p:grpSpPr>
              <p:sp>
                <p:nvSpPr>
                  <p:cNvPr id="38946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048" y="1344"/>
                    <a:ext cx="2136" cy="213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s-ES"/>
                  </a:p>
                </p:txBody>
              </p:sp>
              <p:sp>
                <p:nvSpPr>
                  <p:cNvPr id="38947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3042" y="2412"/>
                    <a:ext cx="214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48" name="Line 7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042" y="2406"/>
                    <a:ext cx="214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4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48" y="824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N</a:t>
                  </a:r>
                </a:p>
              </p:txBody>
            </p:sp>
            <p:sp>
              <p:nvSpPr>
                <p:cNvPr id="3894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3860" y="2264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S</a:t>
                  </a:r>
                </a:p>
              </p:txBody>
            </p:sp>
            <p:sp>
              <p:nvSpPr>
                <p:cNvPr id="38944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580" y="1508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E</a:t>
                  </a:r>
                </a:p>
              </p:txBody>
            </p:sp>
            <p:sp>
              <p:nvSpPr>
                <p:cNvPr id="38945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104" y="1508"/>
                  <a:ext cx="22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W</a:t>
                  </a:r>
                </a:p>
              </p:txBody>
            </p:sp>
          </p:grpSp>
          <p:sp>
            <p:nvSpPr>
              <p:cNvPr id="38937" name="Text Box 76"/>
              <p:cNvSpPr txBox="1">
                <a:spLocks noChangeArrowheads="1"/>
              </p:cNvSpPr>
              <p:nvPr/>
            </p:nvSpPr>
            <p:spPr bwMode="auto">
              <a:xfrm>
                <a:off x="4846" y="1335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090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  <p:sp>
            <p:nvSpPr>
              <p:cNvPr id="38938" name="Text Box 77"/>
              <p:cNvSpPr txBox="1">
                <a:spLocks noChangeArrowheads="1"/>
              </p:cNvSpPr>
              <p:nvPr/>
            </p:nvSpPr>
            <p:spPr bwMode="auto">
              <a:xfrm>
                <a:off x="3581" y="406"/>
                <a:ext cx="787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360/000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  <p:sp>
            <p:nvSpPr>
              <p:cNvPr id="38939" name="Text Box 78"/>
              <p:cNvSpPr txBox="1">
                <a:spLocks noChangeArrowheads="1"/>
              </p:cNvSpPr>
              <p:nvPr/>
            </p:nvSpPr>
            <p:spPr bwMode="auto">
              <a:xfrm>
                <a:off x="2648" y="1330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/>
                  <a:t>270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  <p:sp>
            <p:nvSpPr>
              <p:cNvPr id="38940" name="Text Box 79"/>
              <p:cNvSpPr txBox="1">
                <a:spLocks noChangeArrowheads="1"/>
              </p:cNvSpPr>
              <p:nvPr/>
            </p:nvSpPr>
            <p:spPr bwMode="auto">
              <a:xfrm>
                <a:off x="3768" y="2304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/>
                  <a:t>180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</p:grp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8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8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nimBg="1" autoUpdateAnimBg="0"/>
      <p:bldP spid="181251" grpId="0" animBg="1" autoUpdateAnimBg="0"/>
      <p:bldP spid="181252" grpId="0" animBg="1" autoUpdateAnimBg="0"/>
      <p:bldP spid="181253" grpId="0" animBg="1"/>
      <p:bldP spid="181285" grpId="0" animBg="1" autoUpdateAnimBg="0"/>
      <p:bldP spid="181286" grpId="0" animBg="1"/>
      <p:bldP spid="181287" grpId="0" animBg="1" autoUpdateAnimBg="0"/>
      <p:bldP spid="181288" grpId="0" animBg="1"/>
      <p:bldP spid="181289" grpId="0" animBg="1" autoUpdateAnimBg="0"/>
      <p:bldP spid="181290" grpId="0" animBg="1"/>
      <p:bldP spid="181291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E1DBD2-279E-484F-BE2A-F8A151EA3B5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7417" name="Line 25"/>
          <p:cNvSpPr>
            <a:spLocks noChangeShapeType="1"/>
          </p:cNvSpPr>
          <p:nvPr/>
        </p:nvSpPr>
        <p:spPr bwMode="auto">
          <a:xfrm flipV="1">
            <a:off x="4229100" y="4743450"/>
            <a:ext cx="1062038" cy="5476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9941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985838" y="2678113"/>
            <a:ext cx="56753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bearing from A to B is 70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.</a:t>
            </a:r>
          </a:p>
          <a:p>
            <a:pPr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What is the bearing from B to A.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985838" y="1955800"/>
            <a:ext cx="1557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u="sng">
                <a:solidFill>
                  <a:srgbClr val="FFFF00"/>
                </a:solidFill>
              </a:rPr>
              <a:t>Example</a:t>
            </a:r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87406" name="Rectangle 1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3851275" y="1408113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Bearings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 flipV="1">
            <a:off x="2247900" y="4343400"/>
            <a:ext cx="0" cy="196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7"/>
          <p:cNvSpPr>
            <a:spLocks noChangeShapeType="1"/>
          </p:cNvSpPr>
          <p:nvPr/>
        </p:nvSpPr>
        <p:spPr bwMode="auto">
          <a:xfrm flipV="1">
            <a:off x="4244975" y="3844925"/>
            <a:ext cx="0" cy="146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18"/>
          <p:cNvSpPr>
            <a:spLocks noChangeShapeType="1"/>
          </p:cNvSpPr>
          <p:nvPr/>
        </p:nvSpPr>
        <p:spPr bwMode="auto">
          <a:xfrm flipV="1">
            <a:off x="2233613" y="5295900"/>
            <a:ext cx="2009775" cy="1000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Text Box 19"/>
          <p:cNvSpPr txBox="1">
            <a:spLocks noChangeArrowheads="1"/>
          </p:cNvSpPr>
          <p:nvPr/>
        </p:nvSpPr>
        <p:spPr bwMode="auto">
          <a:xfrm>
            <a:off x="2346325" y="551338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70</a:t>
            </a:r>
            <a:r>
              <a:rPr lang="en-GB" baseline="30000"/>
              <a:t>o</a:t>
            </a:r>
            <a:endParaRPr lang="en-GB"/>
          </a:p>
        </p:txBody>
      </p:sp>
      <p:sp>
        <p:nvSpPr>
          <p:cNvPr id="39952" name="Text Box 20"/>
          <p:cNvSpPr txBox="1">
            <a:spLocks noChangeArrowheads="1"/>
          </p:cNvSpPr>
          <p:nvPr/>
        </p:nvSpPr>
        <p:spPr bwMode="auto">
          <a:xfrm>
            <a:off x="1808163" y="3903663"/>
            <a:ext cx="1052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39953" name="Oval 21"/>
          <p:cNvSpPr>
            <a:spLocks noChangeArrowheads="1"/>
          </p:cNvSpPr>
          <p:nvPr/>
        </p:nvSpPr>
        <p:spPr bwMode="auto">
          <a:xfrm>
            <a:off x="2209800" y="6238875"/>
            <a:ext cx="85725" cy="85725"/>
          </a:xfrm>
          <a:prstGeom prst="ellipse">
            <a:avLst/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9954" name="Oval 22"/>
          <p:cNvSpPr>
            <a:spLocks noChangeArrowheads="1"/>
          </p:cNvSpPr>
          <p:nvPr/>
        </p:nvSpPr>
        <p:spPr bwMode="auto">
          <a:xfrm>
            <a:off x="4197350" y="5249863"/>
            <a:ext cx="85725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9955" name="Text Box 23"/>
          <p:cNvSpPr txBox="1">
            <a:spLocks noChangeArrowheads="1"/>
          </p:cNvSpPr>
          <p:nvPr/>
        </p:nvSpPr>
        <p:spPr bwMode="auto">
          <a:xfrm>
            <a:off x="1884363" y="606107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A</a:t>
            </a:r>
          </a:p>
        </p:txBody>
      </p:sp>
      <p:sp>
        <p:nvSpPr>
          <p:cNvPr id="39956" name="Text Box 24"/>
          <p:cNvSpPr txBox="1">
            <a:spLocks noChangeArrowheads="1"/>
          </p:cNvSpPr>
          <p:nvPr/>
        </p:nvSpPr>
        <p:spPr bwMode="auto">
          <a:xfrm>
            <a:off x="4219575" y="5210175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4248150" y="4657725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70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6597650" y="476408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70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7254875" y="4764088"/>
            <a:ext cx="103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+ 180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6597650" y="5418138"/>
            <a:ext cx="1093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 250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22" name="Arc 30"/>
          <p:cNvSpPr>
            <a:spLocks/>
          </p:cNvSpPr>
          <p:nvPr/>
        </p:nvSpPr>
        <p:spPr bwMode="auto">
          <a:xfrm>
            <a:off x="3911600" y="5010150"/>
            <a:ext cx="698500" cy="723900"/>
          </a:xfrm>
          <a:custGeom>
            <a:avLst/>
            <a:gdLst>
              <a:gd name="T0" fmla="*/ 94403570 w 41731"/>
              <a:gd name="T1" fmla="*/ 0 h 43200"/>
              <a:gd name="T2" fmla="*/ 0 w 41731"/>
              <a:gd name="T3" fmla="*/ 138471346 h 43200"/>
              <a:gd name="T4" fmla="*/ 94403570 w 41731"/>
              <a:gd name="T5" fmla="*/ 101633817 h 43200"/>
              <a:gd name="T6" fmla="*/ 0 60000 65536"/>
              <a:gd name="T7" fmla="*/ 0 60000 65536"/>
              <a:gd name="T8" fmla="*/ 0 60000 65536"/>
              <a:gd name="T9" fmla="*/ 0 w 41731"/>
              <a:gd name="T10" fmla="*/ 0 h 43200"/>
              <a:gd name="T11" fmla="*/ 41731 w 41731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31" h="43200" fill="none" extrusionOk="0">
                <a:moveTo>
                  <a:pt x="20130" y="0"/>
                </a:moveTo>
                <a:cubicBezTo>
                  <a:pt x="32060" y="0"/>
                  <a:pt x="41731" y="9670"/>
                  <a:pt x="41731" y="21600"/>
                </a:cubicBezTo>
                <a:cubicBezTo>
                  <a:pt x="41731" y="33529"/>
                  <a:pt x="32060" y="43200"/>
                  <a:pt x="20131" y="43200"/>
                </a:cubicBezTo>
                <a:cubicBezTo>
                  <a:pt x="11222" y="43200"/>
                  <a:pt x="3228" y="37731"/>
                  <a:pt x="-1" y="29429"/>
                </a:cubicBezTo>
              </a:path>
              <a:path w="41731" h="43200" stroke="0" extrusionOk="0">
                <a:moveTo>
                  <a:pt x="20130" y="0"/>
                </a:moveTo>
                <a:cubicBezTo>
                  <a:pt x="32060" y="0"/>
                  <a:pt x="41731" y="9670"/>
                  <a:pt x="41731" y="21600"/>
                </a:cubicBezTo>
                <a:cubicBezTo>
                  <a:pt x="41731" y="33529"/>
                  <a:pt x="32060" y="43200"/>
                  <a:pt x="20131" y="43200"/>
                </a:cubicBezTo>
                <a:cubicBezTo>
                  <a:pt x="11222" y="43200"/>
                  <a:pt x="3228" y="37731"/>
                  <a:pt x="-1" y="29429"/>
                </a:cubicBezTo>
                <a:lnTo>
                  <a:pt x="20131" y="21600"/>
                </a:lnTo>
                <a:lnTo>
                  <a:pt x="20130" y="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4281488" y="3662363"/>
            <a:ext cx="1052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187424" name="Text Box 32"/>
          <p:cNvSpPr txBox="1">
            <a:spLocks noChangeArrowheads="1"/>
          </p:cNvSpPr>
          <p:nvPr/>
        </p:nvSpPr>
        <p:spPr bwMode="auto">
          <a:xfrm>
            <a:off x="6146800" y="3836988"/>
            <a:ext cx="24669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Bearing </a:t>
            </a:r>
          </a:p>
          <a:p>
            <a:pPr algn="ctr" eaLnBrk="1" hangingPunct="1"/>
            <a:r>
              <a:rPr lang="en-GB"/>
              <a:t>from B to A  is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17" grpId="0" animBg="1"/>
      <p:bldP spid="187418" grpId="0"/>
      <p:bldP spid="187419" grpId="0"/>
      <p:bldP spid="187420" grpId="0"/>
      <p:bldP spid="187421" grpId="0"/>
      <p:bldP spid="187422" grpId="0" animBg="1"/>
      <p:bldP spid="1874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E6498CF-228D-442C-A6E6-00D64238A48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92514" name="Line 2"/>
          <p:cNvSpPr>
            <a:spLocks noChangeShapeType="1"/>
          </p:cNvSpPr>
          <p:nvPr/>
        </p:nvSpPr>
        <p:spPr bwMode="auto">
          <a:xfrm flipV="1">
            <a:off x="7277100" y="3524250"/>
            <a:ext cx="766763" cy="9382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65" name="Picture 3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4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947738" y="2506663"/>
            <a:ext cx="5673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bearing from X to Y is 30</a:t>
            </a:r>
            <a:r>
              <a:rPr lang="en-GB" sz="2800" baseline="3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.</a:t>
            </a:r>
          </a:p>
          <a:p>
            <a:pPr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What is the bearing from Y to X.</a:t>
            </a:r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985838" y="1955800"/>
            <a:ext cx="1557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u="sng">
                <a:solidFill>
                  <a:srgbClr val="FFFF00"/>
                </a:solidFill>
              </a:rPr>
              <a:t>Example</a:t>
            </a:r>
          </a:p>
        </p:txBody>
      </p:sp>
      <p:sp>
        <p:nvSpPr>
          <p:cNvPr id="40969" name="Text Box 7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40971" name="Text Box 9"/>
          <p:cNvSpPr txBox="1">
            <a:spLocks noChangeArrowheads="1"/>
          </p:cNvSpPr>
          <p:nvPr/>
        </p:nvSpPr>
        <p:spPr bwMode="auto">
          <a:xfrm>
            <a:off x="3851275" y="1408113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Bearings</a:t>
            </a:r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 flipV="1">
            <a:off x="6162675" y="3962400"/>
            <a:ext cx="0" cy="196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 flipV="1">
            <a:off x="7283450" y="3006725"/>
            <a:ext cx="0" cy="146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 flipV="1">
            <a:off x="6148388" y="4467225"/>
            <a:ext cx="112395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Text Box 13"/>
          <p:cNvSpPr txBox="1">
            <a:spLocks noChangeArrowheads="1"/>
          </p:cNvSpPr>
          <p:nvPr/>
        </p:nvSpPr>
        <p:spPr bwMode="auto">
          <a:xfrm>
            <a:off x="6099175" y="492283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30</a:t>
            </a:r>
            <a:r>
              <a:rPr lang="en-GB" baseline="30000"/>
              <a:t>o</a:t>
            </a:r>
            <a:endParaRPr lang="en-GB"/>
          </a:p>
        </p:txBody>
      </p:sp>
      <p:sp>
        <p:nvSpPr>
          <p:cNvPr id="40976" name="Text Box 14"/>
          <p:cNvSpPr txBox="1">
            <a:spLocks noChangeArrowheads="1"/>
          </p:cNvSpPr>
          <p:nvPr/>
        </p:nvSpPr>
        <p:spPr bwMode="auto">
          <a:xfrm>
            <a:off x="5722938" y="3522663"/>
            <a:ext cx="1052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40977" name="Oval 15"/>
          <p:cNvSpPr>
            <a:spLocks noChangeArrowheads="1"/>
          </p:cNvSpPr>
          <p:nvPr/>
        </p:nvSpPr>
        <p:spPr bwMode="auto">
          <a:xfrm>
            <a:off x="6124575" y="5857875"/>
            <a:ext cx="85725" cy="85725"/>
          </a:xfrm>
          <a:prstGeom prst="ellipse">
            <a:avLst/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978" name="Oval 16"/>
          <p:cNvSpPr>
            <a:spLocks noChangeArrowheads="1"/>
          </p:cNvSpPr>
          <p:nvPr/>
        </p:nvSpPr>
        <p:spPr bwMode="auto">
          <a:xfrm>
            <a:off x="7235825" y="4411663"/>
            <a:ext cx="85725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979" name="Text Box 17"/>
          <p:cNvSpPr txBox="1">
            <a:spLocks noChangeArrowheads="1"/>
          </p:cNvSpPr>
          <p:nvPr/>
        </p:nvSpPr>
        <p:spPr bwMode="auto">
          <a:xfrm>
            <a:off x="5799138" y="568007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X</a:t>
            </a:r>
          </a:p>
        </p:txBody>
      </p:sp>
      <p:sp>
        <p:nvSpPr>
          <p:cNvPr id="40980" name="Text Box 18"/>
          <p:cNvSpPr txBox="1">
            <a:spLocks noChangeArrowheads="1"/>
          </p:cNvSpPr>
          <p:nvPr/>
        </p:nvSpPr>
        <p:spPr bwMode="auto">
          <a:xfrm>
            <a:off x="7258050" y="4371975"/>
            <a:ext cx="37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Y</a:t>
            </a:r>
          </a:p>
        </p:txBody>
      </p:sp>
      <p:sp>
        <p:nvSpPr>
          <p:cNvPr id="192531" name="Text Box 19"/>
          <p:cNvSpPr txBox="1">
            <a:spLocks noChangeArrowheads="1"/>
          </p:cNvSpPr>
          <p:nvPr/>
        </p:nvSpPr>
        <p:spPr bwMode="auto">
          <a:xfrm>
            <a:off x="7200900" y="3571875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30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2" name="Text Box 20"/>
          <p:cNvSpPr txBox="1">
            <a:spLocks noChangeArrowheads="1"/>
          </p:cNvSpPr>
          <p:nvPr/>
        </p:nvSpPr>
        <p:spPr bwMode="auto">
          <a:xfrm>
            <a:off x="2628900" y="4716463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30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3" name="Text Box 21"/>
          <p:cNvSpPr txBox="1">
            <a:spLocks noChangeArrowheads="1"/>
          </p:cNvSpPr>
          <p:nvPr/>
        </p:nvSpPr>
        <p:spPr bwMode="auto">
          <a:xfrm>
            <a:off x="3195638" y="4716463"/>
            <a:ext cx="103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+ 180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4" name="Text Box 22"/>
          <p:cNvSpPr txBox="1">
            <a:spLocks noChangeArrowheads="1"/>
          </p:cNvSpPr>
          <p:nvPr/>
        </p:nvSpPr>
        <p:spPr bwMode="auto">
          <a:xfrm>
            <a:off x="2747963" y="5380038"/>
            <a:ext cx="104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 210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5" name="Arc 23"/>
          <p:cNvSpPr>
            <a:spLocks/>
          </p:cNvSpPr>
          <p:nvPr/>
        </p:nvSpPr>
        <p:spPr bwMode="auto">
          <a:xfrm>
            <a:off x="7034213" y="4171950"/>
            <a:ext cx="614362" cy="723900"/>
          </a:xfrm>
          <a:custGeom>
            <a:avLst/>
            <a:gdLst>
              <a:gd name="T0" fmla="*/ 70780621 w 36750"/>
              <a:gd name="T1" fmla="*/ 0 h 43200"/>
              <a:gd name="T2" fmla="*/ 0 w 36750"/>
              <a:gd name="T3" fmla="*/ 174076166 h 43200"/>
              <a:gd name="T4" fmla="*/ 70780621 w 36750"/>
              <a:gd name="T5" fmla="*/ 101633817 h 43200"/>
              <a:gd name="T6" fmla="*/ 0 60000 65536"/>
              <a:gd name="T7" fmla="*/ 0 60000 65536"/>
              <a:gd name="T8" fmla="*/ 0 60000 65536"/>
              <a:gd name="T9" fmla="*/ 0 w 36750"/>
              <a:gd name="T10" fmla="*/ 0 h 43200"/>
              <a:gd name="T11" fmla="*/ 36750 w 3675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50" h="43200" fill="none" extrusionOk="0">
                <a:moveTo>
                  <a:pt x="15149" y="0"/>
                </a:moveTo>
                <a:cubicBezTo>
                  <a:pt x="27079" y="0"/>
                  <a:pt x="36750" y="9670"/>
                  <a:pt x="36750" y="21600"/>
                </a:cubicBezTo>
                <a:cubicBezTo>
                  <a:pt x="36750" y="33529"/>
                  <a:pt x="27079" y="43200"/>
                  <a:pt x="15150" y="43200"/>
                </a:cubicBezTo>
                <a:cubicBezTo>
                  <a:pt x="9481" y="43200"/>
                  <a:pt x="4040" y="40971"/>
                  <a:pt x="-1" y="36996"/>
                </a:cubicBezTo>
              </a:path>
              <a:path w="36750" h="43200" stroke="0" extrusionOk="0">
                <a:moveTo>
                  <a:pt x="15149" y="0"/>
                </a:moveTo>
                <a:cubicBezTo>
                  <a:pt x="27079" y="0"/>
                  <a:pt x="36750" y="9670"/>
                  <a:pt x="36750" y="21600"/>
                </a:cubicBezTo>
                <a:cubicBezTo>
                  <a:pt x="36750" y="33529"/>
                  <a:pt x="27079" y="43200"/>
                  <a:pt x="15150" y="43200"/>
                </a:cubicBezTo>
                <a:cubicBezTo>
                  <a:pt x="9481" y="43200"/>
                  <a:pt x="4040" y="40971"/>
                  <a:pt x="-1" y="36996"/>
                </a:cubicBezTo>
                <a:lnTo>
                  <a:pt x="15150" y="21600"/>
                </a:lnTo>
                <a:lnTo>
                  <a:pt x="15149" y="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Text Box 24"/>
          <p:cNvSpPr txBox="1">
            <a:spLocks noChangeArrowheads="1"/>
          </p:cNvSpPr>
          <p:nvPr/>
        </p:nvSpPr>
        <p:spPr bwMode="auto">
          <a:xfrm>
            <a:off x="7319963" y="2824163"/>
            <a:ext cx="1052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192538" name="Text Box 26"/>
          <p:cNvSpPr txBox="1">
            <a:spLocks noChangeArrowheads="1"/>
          </p:cNvSpPr>
          <p:nvPr/>
        </p:nvSpPr>
        <p:spPr bwMode="auto">
          <a:xfrm>
            <a:off x="2060575" y="3913188"/>
            <a:ext cx="24669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Bearing </a:t>
            </a:r>
          </a:p>
          <a:p>
            <a:pPr algn="ctr" eaLnBrk="1" hangingPunct="1"/>
            <a:r>
              <a:rPr lang="en-GB"/>
              <a:t>from Y to X  is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nimBg="1"/>
      <p:bldP spid="192531" grpId="0"/>
      <p:bldP spid="192532" grpId="0"/>
      <p:bldP spid="192533" grpId="0"/>
      <p:bldP spid="192534" grpId="0"/>
      <p:bldP spid="192535" grpId="0" animBg="1"/>
      <p:bldP spid="1925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803ADF-547D-469F-9FE9-0C3C2A22D57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1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1268" name="Picture 5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7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11271" name="Text Box 33"/>
          <p:cNvSpPr txBox="1">
            <a:spLocks noChangeArrowheads="1"/>
          </p:cNvSpPr>
          <p:nvPr/>
        </p:nvSpPr>
        <p:spPr bwMode="auto">
          <a:xfrm>
            <a:off x="2846388" y="1384300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Enlargement &amp; Reduction</a:t>
            </a:r>
          </a:p>
        </p:txBody>
      </p:sp>
      <p:grpSp>
        <p:nvGrpSpPr>
          <p:cNvPr id="11272" name="Group 39"/>
          <p:cNvGrpSpPr>
            <a:grpSpLocks/>
          </p:cNvGrpSpPr>
          <p:nvPr/>
        </p:nvGrpSpPr>
        <p:grpSpPr bwMode="auto">
          <a:xfrm>
            <a:off x="1660525" y="4533900"/>
            <a:ext cx="1479550" cy="722313"/>
            <a:chOff x="1053" y="2600"/>
            <a:chExt cx="932" cy="455"/>
          </a:xfrm>
        </p:grpSpPr>
        <p:sp>
          <p:nvSpPr>
            <p:cNvPr id="11294" name="Rectangle 35"/>
            <p:cNvSpPr>
              <a:spLocks noChangeArrowheads="1"/>
            </p:cNvSpPr>
            <p:nvPr/>
          </p:nvSpPr>
          <p:spPr bwMode="auto">
            <a:xfrm>
              <a:off x="1053" y="2600"/>
              <a:ext cx="461" cy="45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295" name="Rectangle 36"/>
            <p:cNvSpPr>
              <a:spLocks noChangeArrowheads="1"/>
            </p:cNvSpPr>
            <p:nvPr/>
          </p:nvSpPr>
          <p:spPr bwMode="auto">
            <a:xfrm>
              <a:off x="1524" y="2600"/>
              <a:ext cx="461" cy="45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443538" y="4010025"/>
            <a:ext cx="1479550" cy="722313"/>
            <a:chOff x="1325" y="2877"/>
            <a:chExt cx="932" cy="455"/>
          </a:xfrm>
        </p:grpSpPr>
        <p:sp>
          <p:nvSpPr>
            <p:cNvPr id="11292" name="Rectangle 37"/>
            <p:cNvSpPr>
              <a:spLocks noChangeArrowheads="1"/>
            </p:cNvSpPr>
            <p:nvPr/>
          </p:nvSpPr>
          <p:spPr bwMode="auto">
            <a:xfrm>
              <a:off x="1325" y="2877"/>
              <a:ext cx="461" cy="45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293" name="Rectangle 38"/>
            <p:cNvSpPr>
              <a:spLocks noChangeArrowheads="1"/>
            </p:cNvSpPr>
            <p:nvPr/>
          </p:nvSpPr>
          <p:spPr bwMode="auto">
            <a:xfrm>
              <a:off x="1796" y="2877"/>
              <a:ext cx="461" cy="45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1274" name="Text Box 40"/>
          <p:cNvSpPr txBox="1">
            <a:spLocks noChangeArrowheads="1"/>
          </p:cNvSpPr>
          <p:nvPr/>
        </p:nvSpPr>
        <p:spPr bwMode="auto">
          <a:xfrm>
            <a:off x="1084263" y="2008188"/>
            <a:ext cx="661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Enlarge the shape by a factor of 2.</a:t>
            </a:r>
            <a:endParaRPr lang="en-GB" u="sng">
              <a:solidFill>
                <a:srgbClr val="FFFF00"/>
              </a:solidFill>
            </a:endParaRPr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5448300" y="3994150"/>
            <a:ext cx="2971800" cy="754063"/>
            <a:chOff x="3439" y="2729"/>
            <a:chExt cx="1872" cy="455"/>
          </a:xfrm>
        </p:grpSpPr>
        <p:grpSp>
          <p:nvGrpSpPr>
            <p:cNvPr id="11286" name="Group 42"/>
            <p:cNvGrpSpPr>
              <a:grpSpLocks/>
            </p:cNvGrpSpPr>
            <p:nvPr/>
          </p:nvGrpSpPr>
          <p:grpSpPr bwMode="auto">
            <a:xfrm>
              <a:off x="3439" y="2729"/>
              <a:ext cx="932" cy="455"/>
              <a:chOff x="1053" y="2600"/>
              <a:chExt cx="932" cy="455"/>
            </a:xfrm>
          </p:grpSpPr>
          <p:sp>
            <p:nvSpPr>
              <p:cNvPr id="11290" name="Rectangle 43"/>
              <p:cNvSpPr>
                <a:spLocks noChangeArrowheads="1"/>
              </p:cNvSpPr>
              <p:nvPr/>
            </p:nvSpPr>
            <p:spPr bwMode="auto">
              <a:xfrm>
                <a:off x="1053" y="2600"/>
                <a:ext cx="461" cy="455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291" name="Rectangle 44"/>
              <p:cNvSpPr>
                <a:spLocks noChangeArrowheads="1"/>
              </p:cNvSpPr>
              <p:nvPr/>
            </p:nvSpPr>
            <p:spPr bwMode="auto">
              <a:xfrm>
                <a:off x="1524" y="2600"/>
                <a:ext cx="461" cy="455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11287" name="Group 45"/>
            <p:cNvGrpSpPr>
              <a:grpSpLocks/>
            </p:cNvGrpSpPr>
            <p:nvPr/>
          </p:nvGrpSpPr>
          <p:grpSpPr bwMode="auto">
            <a:xfrm>
              <a:off x="4379" y="2729"/>
              <a:ext cx="932" cy="455"/>
              <a:chOff x="1325" y="2877"/>
              <a:chExt cx="932" cy="455"/>
            </a:xfrm>
          </p:grpSpPr>
          <p:sp>
            <p:nvSpPr>
              <p:cNvPr id="11288" name="Rectangle 46"/>
              <p:cNvSpPr>
                <a:spLocks noChangeArrowheads="1"/>
              </p:cNvSpPr>
              <p:nvPr/>
            </p:nvSpPr>
            <p:spPr bwMode="auto">
              <a:xfrm>
                <a:off x="1325" y="2877"/>
                <a:ext cx="461" cy="455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289" name="Rectangle 47"/>
              <p:cNvSpPr>
                <a:spLocks noChangeArrowheads="1"/>
              </p:cNvSpPr>
              <p:nvPr/>
            </p:nvSpPr>
            <p:spPr bwMode="auto">
              <a:xfrm>
                <a:off x="1796" y="2877"/>
                <a:ext cx="461" cy="455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1177925" y="2747963"/>
            <a:ext cx="683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Simply double what you have in both directions</a:t>
            </a:r>
          </a:p>
        </p:txBody>
      </p:sp>
      <p:grpSp>
        <p:nvGrpSpPr>
          <p:cNvPr id="11277" name="Group 50"/>
          <p:cNvGrpSpPr>
            <a:grpSpLocks/>
          </p:cNvGrpSpPr>
          <p:nvPr/>
        </p:nvGrpSpPr>
        <p:grpSpPr bwMode="auto">
          <a:xfrm>
            <a:off x="5446713" y="4000500"/>
            <a:ext cx="1479550" cy="733425"/>
            <a:chOff x="1053" y="2600"/>
            <a:chExt cx="932" cy="455"/>
          </a:xfrm>
        </p:grpSpPr>
        <p:sp>
          <p:nvSpPr>
            <p:cNvPr id="11284" name="Rectangle 51"/>
            <p:cNvSpPr>
              <a:spLocks noChangeArrowheads="1"/>
            </p:cNvSpPr>
            <p:nvPr/>
          </p:nvSpPr>
          <p:spPr bwMode="auto">
            <a:xfrm>
              <a:off x="1053" y="2600"/>
              <a:ext cx="461" cy="45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285" name="Rectangle 52"/>
            <p:cNvSpPr>
              <a:spLocks noChangeArrowheads="1"/>
            </p:cNvSpPr>
            <p:nvPr/>
          </p:nvSpPr>
          <p:spPr bwMode="auto">
            <a:xfrm>
              <a:off x="1524" y="2600"/>
              <a:ext cx="461" cy="455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1278" name="Line 53"/>
          <p:cNvSpPr>
            <a:spLocks noChangeShapeType="1"/>
          </p:cNvSpPr>
          <p:nvPr/>
        </p:nvSpPr>
        <p:spPr bwMode="auto">
          <a:xfrm>
            <a:off x="3367088" y="4851400"/>
            <a:ext cx="18208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1419225" y="3986213"/>
            <a:ext cx="2025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 boxes wide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 rot="-5400000">
            <a:off x="373062" y="4681538"/>
            <a:ext cx="173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 box down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054725" y="3527425"/>
            <a:ext cx="2025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4 boxes wide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 rot="5400000">
            <a:off x="7718425" y="4778375"/>
            <a:ext cx="2025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2 boxes wide</a:t>
            </a:r>
          </a:p>
        </p:txBody>
      </p:sp>
      <p:sp>
        <p:nvSpPr>
          <p:cNvPr id="11283" name="Text Box 59"/>
          <p:cNvSpPr txBox="1">
            <a:spLocks noChangeArrowheads="1"/>
          </p:cNvSpPr>
          <p:nvPr/>
        </p:nvSpPr>
        <p:spPr bwMode="auto">
          <a:xfrm>
            <a:off x="3400425" y="4389438"/>
            <a:ext cx="1814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Factor of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8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8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3.7037E-6 L 0.1632 -3.7037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1.38889E-6 0.1092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8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8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8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58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58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58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17" grpId="0"/>
      <p:bldP spid="58422" grpId="0"/>
      <p:bldP spid="58423" grpId="0"/>
      <p:bldP spid="58424" grpId="0"/>
      <p:bldP spid="584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AF619B2-D5F9-4214-AE1D-B01374429B2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2292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2846388" y="1384300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Enlargement &amp; Reduction</a:t>
            </a:r>
          </a:p>
        </p:txBody>
      </p:sp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1084263" y="2008188"/>
            <a:ext cx="6865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Reduce the triangle by a factor of 4.</a:t>
            </a:r>
            <a:endParaRPr lang="en-GB" u="sng">
              <a:solidFill>
                <a:srgbClr val="FFFF00"/>
              </a:solidFill>
            </a:endParaRPr>
          </a:p>
        </p:txBody>
      </p:sp>
      <p:sp>
        <p:nvSpPr>
          <p:cNvPr id="118804" name="Text Box 20"/>
          <p:cNvSpPr txBox="1">
            <a:spLocks noChangeArrowheads="1"/>
          </p:cNvSpPr>
          <p:nvPr/>
        </p:nvSpPr>
        <p:spPr bwMode="auto">
          <a:xfrm>
            <a:off x="1177925" y="2747963"/>
            <a:ext cx="6977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Simply quarter what you have in both directions</a:t>
            </a:r>
          </a:p>
        </p:txBody>
      </p:sp>
      <p:sp>
        <p:nvSpPr>
          <p:cNvPr id="12298" name="Line 24"/>
          <p:cNvSpPr>
            <a:spLocks noChangeShapeType="1"/>
          </p:cNvSpPr>
          <p:nvPr/>
        </p:nvSpPr>
        <p:spPr bwMode="auto">
          <a:xfrm>
            <a:off x="3367088" y="4851400"/>
            <a:ext cx="18208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Text Box 25"/>
          <p:cNvSpPr txBox="1">
            <a:spLocks noChangeArrowheads="1"/>
          </p:cNvSpPr>
          <p:nvPr/>
        </p:nvSpPr>
        <p:spPr bwMode="auto">
          <a:xfrm>
            <a:off x="1071563" y="4095750"/>
            <a:ext cx="59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12 </a:t>
            </a:r>
          </a:p>
        </p:txBody>
      </p:sp>
      <p:sp>
        <p:nvSpPr>
          <p:cNvPr id="12300" name="Text Box 26"/>
          <p:cNvSpPr txBox="1">
            <a:spLocks noChangeArrowheads="1"/>
          </p:cNvSpPr>
          <p:nvPr/>
        </p:nvSpPr>
        <p:spPr bwMode="auto">
          <a:xfrm>
            <a:off x="2325688" y="544988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18811" name="Text Box 27"/>
          <p:cNvSpPr txBox="1">
            <a:spLocks noChangeArrowheads="1"/>
          </p:cNvSpPr>
          <p:nvPr/>
        </p:nvSpPr>
        <p:spPr bwMode="auto">
          <a:xfrm>
            <a:off x="6184900" y="44735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18812" name="Text Box 28"/>
          <p:cNvSpPr txBox="1">
            <a:spLocks noChangeArrowheads="1"/>
          </p:cNvSpPr>
          <p:nvPr/>
        </p:nvSpPr>
        <p:spPr bwMode="auto">
          <a:xfrm>
            <a:off x="6970713" y="5330825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18813" name="Text Box 29"/>
          <p:cNvSpPr txBox="1">
            <a:spLocks noChangeArrowheads="1"/>
          </p:cNvSpPr>
          <p:nvPr/>
        </p:nvSpPr>
        <p:spPr bwMode="auto">
          <a:xfrm>
            <a:off x="3203575" y="4389438"/>
            <a:ext cx="2106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Factor of 1/4</a:t>
            </a:r>
          </a:p>
        </p:txBody>
      </p:sp>
      <p:sp>
        <p:nvSpPr>
          <p:cNvPr id="12304" name="AutoShape 30"/>
          <p:cNvSpPr>
            <a:spLocks noChangeArrowheads="1"/>
          </p:cNvSpPr>
          <p:nvPr/>
        </p:nvSpPr>
        <p:spPr bwMode="auto">
          <a:xfrm>
            <a:off x="1689100" y="3613150"/>
            <a:ext cx="1600200" cy="1752600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18815" name="AutoShape 31"/>
          <p:cNvSpPr>
            <a:spLocks noChangeArrowheads="1"/>
          </p:cNvSpPr>
          <p:nvPr/>
        </p:nvSpPr>
        <p:spPr bwMode="auto">
          <a:xfrm>
            <a:off x="6616700" y="4081463"/>
            <a:ext cx="1044575" cy="1284287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88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88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88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04" grpId="0"/>
      <p:bldP spid="118811" grpId="0"/>
      <p:bldP spid="118812" grpId="0"/>
      <p:bldP spid="118813" grpId="0"/>
      <p:bldP spid="1188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13D08E-2ACA-48FD-A2A8-4BE713D87C8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3316" name="Picture 2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3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2846388" y="1384300"/>
            <a:ext cx="374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Enlargement &amp; Reduction</a:t>
            </a:r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931863" y="1965325"/>
            <a:ext cx="82375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	Say whether the following is a enlargement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or reduction. Find the missing by first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working out </a:t>
            </a:r>
            <a:r>
              <a:rPr lang="en-GB"/>
              <a:t>scale factor</a:t>
            </a:r>
            <a:r>
              <a:rPr lang="en-GB">
                <a:solidFill>
                  <a:srgbClr val="FFFF00"/>
                </a:solidFill>
              </a:rPr>
              <a:t> value.</a:t>
            </a:r>
            <a:endParaRPr lang="en-GB" u="sng">
              <a:solidFill>
                <a:srgbClr val="FFFF00"/>
              </a:solidFill>
            </a:endParaRPr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3367088" y="4851400"/>
            <a:ext cx="18208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Text Box 9"/>
          <p:cNvSpPr txBox="1">
            <a:spLocks noChangeArrowheads="1"/>
          </p:cNvSpPr>
          <p:nvPr/>
        </p:nvSpPr>
        <p:spPr bwMode="auto">
          <a:xfrm>
            <a:off x="952500" y="4073525"/>
            <a:ext cx="46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5 </a:t>
            </a:r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1738313" y="4795838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10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667625" y="4927600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20</a:t>
            </a:r>
          </a:p>
        </p:txBody>
      </p:sp>
      <p:pic>
        <p:nvPicPr>
          <p:cNvPr id="13325" name="Picture 17" descr="PlasmaT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3978275"/>
            <a:ext cx="1168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8" descr="PlasmaT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3421063"/>
            <a:ext cx="22987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7" name="Line 19"/>
          <p:cNvSpPr>
            <a:spLocks noChangeShapeType="1"/>
          </p:cNvSpPr>
          <p:nvPr/>
        </p:nvSpPr>
        <p:spPr bwMode="auto">
          <a:xfrm>
            <a:off x="1425575" y="48339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20"/>
          <p:cNvSpPr>
            <a:spLocks noChangeShapeType="1"/>
          </p:cNvSpPr>
          <p:nvPr/>
        </p:nvSpPr>
        <p:spPr bwMode="auto">
          <a:xfrm rot="5400000">
            <a:off x="944562" y="4352926"/>
            <a:ext cx="708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21"/>
          <p:cNvSpPr>
            <a:spLocks noChangeShapeType="1"/>
          </p:cNvSpPr>
          <p:nvPr/>
        </p:nvSpPr>
        <p:spPr bwMode="auto">
          <a:xfrm flipV="1">
            <a:off x="6735763" y="4940300"/>
            <a:ext cx="2265362" cy="1111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999163" y="3443288"/>
            <a:ext cx="579437" cy="1382712"/>
            <a:chOff x="3779" y="2169"/>
            <a:chExt cx="365" cy="871"/>
          </a:xfrm>
        </p:grpSpPr>
        <p:sp>
          <p:nvSpPr>
            <p:cNvPr id="13334" name="Text Box 11"/>
            <p:cNvSpPr txBox="1">
              <a:spLocks noChangeArrowheads="1"/>
            </p:cNvSpPr>
            <p:nvPr/>
          </p:nvSpPr>
          <p:spPr bwMode="auto">
            <a:xfrm>
              <a:off x="3779" y="2441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10</a:t>
              </a:r>
            </a:p>
          </p:txBody>
        </p:sp>
        <p:sp>
          <p:nvSpPr>
            <p:cNvPr id="13335" name="Line 22"/>
            <p:cNvSpPr>
              <a:spLocks noChangeShapeType="1"/>
            </p:cNvSpPr>
            <p:nvPr/>
          </p:nvSpPr>
          <p:spPr bwMode="auto">
            <a:xfrm rot="5400000">
              <a:off x="3708" y="2605"/>
              <a:ext cx="871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335338" y="4159250"/>
            <a:ext cx="2286000" cy="609600"/>
            <a:chOff x="2101" y="2620"/>
            <a:chExt cx="1440" cy="384"/>
          </a:xfrm>
        </p:grpSpPr>
        <p:sp>
          <p:nvSpPr>
            <p:cNvPr id="13332" name="Text Box 13"/>
            <p:cNvSpPr txBox="1">
              <a:spLocks noChangeArrowheads="1"/>
            </p:cNvSpPr>
            <p:nvPr/>
          </p:nvSpPr>
          <p:spPr bwMode="auto">
            <a:xfrm>
              <a:off x="2101" y="2668"/>
              <a:ext cx="10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Factor of </a:t>
              </a:r>
            </a:p>
          </p:txBody>
        </p:sp>
        <p:graphicFrame>
          <p:nvGraphicFramePr>
            <p:cNvPr id="13333" name="Object 24"/>
            <p:cNvGraphicFramePr>
              <a:graphicFrameLocks noChangeAspect="1"/>
            </p:cNvGraphicFramePr>
            <p:nvPr/>
          </p:nvGraphicFramePr>
          <p:xfrm>
            <a:off x="3069" y="2620"/>
            <a:ext cx="47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6" name="Equation" r:id="rId6" imgW="749300" imgH="609600" progId="Equation.DSMT4">
                    <p:embed/>
                  </p:oleObj>
                </mc:Choice>
                <mc:Fallback>
                  <p:oleObj name="Equation" r:id="rId6" imgW="749300" imgH="6096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9" y="2620"/>
                          <a:ext cx="47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3A0222A-E8F0-4D37-B97F-40F146371E2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 Starter Questions</a:t>
            </a:r>
          </a:p>
        </p:txBody>
      </p:sp>
      <p:pic>
        <p:nvPicPr>
          <p:cNvPr id="14341" name="Picture 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graphicFrame>
        <p:nvGraphicFramePr>
          <p:cNvPr id="14343" name="Object 5"/>
          <p:cNvGraphicFramePr>
            <a:graphicFrameLocks noChangeAspect="1"/>
          </p:cNvGraphicFramePr>
          <p:nvPr/>
        </p:nvGraphicFramePr>
        <p:xfrm>
          <a:off x="1216025" y="2327275"/>
          <a:ext cx="5094288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4" imgW="3454400" imgH="2857500" progId="Equation.DSMT4">
                  <p:embed/>
                </p:oleObj>
              </mc:Choice>
              <mc:Fallback>
                <p:oleObj name="Equation" r:id="rId4" imgW="3454400" imgH="2857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2327275"/>
                        <a:ext cx="5094288" cy="355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4" name="Picture 6" descr="Office Objects 057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C98176-1A64-43AF-A306-934D3F7E3A3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3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5364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3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15366" name="Picture 4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3833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steps for drawing SAS, ASA and SSS triangles.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5370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 To revise drawing SAS, ASA and SSS triangles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1609725" y="1352550"/>
            <a:ext cx="560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Drawing SAS, ASA and SSS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3" grpId="0"/>
      <p:bldP spid="1167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3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96B5B23-1118-480C-A6F7-3A79134ABFD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1258888" y="271463"/>
            <a:ext cx="69707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Drawing SAS Triangles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2771775" y="2432050"/>
            <a:ext cx="40909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SAS Triangles</a:t>
            </a:r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 flipH="1">
            <a:off x="1476375" y="3152775"/>
            <a:ext cx="1511300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2339975" y="5095875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Angle</a:t>
            </a:r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 flipH="1">
            <a:off x="2916238" y="3152775"/>
            <a:ext cx="646112" cy="18716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>
            <a:off x="3995738" y="3152775"/>
            <a:ext cx="1223962" cy="18716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4940300" y="5024438"/>
            <a:ext cx="83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Side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1192213" y="4664075"/>
            <a:ext cx="830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Side</a:t>
            </a:r>
          </a:p>
        </p:txBody>
      </p:sp>
      <p:sp>
        <p:nvSpPr>
          <p:cNvPr id="16396" name="AutoShape 10"/>
          <p:cNvSpPr>
            <a:spLocks noChangeArrowheads="1"/>
          </p:cNvSpPr>
          <p:nvPr/>
        </p:nvSpPr>
        <p:spPr bwMode="auto">
          <a:xfrm rot="-4267588">
            <a:off x="6516688" y="3295650"/>
            <a:ext cx="1295400" cy="14414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7" name="AutoShape 11"/>
          <p:cNvSpPr>
            <a:spLocks noChangeArrowheads="1"/>
          </p:cNvSpPr>
          <p:nvPr/>
        </p:nvSpPr>
        <p:spPr bwMode="auto">
          <a:xfrm rot="8010824">
            <a:off x="541338" y="2646363"/>
            <a:ext cx="1295400" cy="144145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6398" name="Picture 16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9686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/>
      <p:bldP spid="143368" grpId="0"/>
      <p:bldP spid="143369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himmer">
  <a:themeElements>
    <a:clrScheme name="2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2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</TotalTime>
  <Words>1098</Words>
  <Application>Microsoft Office PowerPoint</Application>
  <PresentationFormat>On-screen Show (4:3)</PresentationFormat>
  <Paragraphs>373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Comic Sans MS</vt:lpstr>
      <vt:lpstr>Arial</vt:lpstr>
      <vt:lpstr>Tahoma</vt:lpstr>
      <vt:lpstr>Wingdings</vt:lpstr>
      <vt:lpstr>Lucida Sans Unicode</vt:lpstr>
      <vt:lpstr>1_Shimmer</vt:lpstr>
      <vt:lpstr>Blends</vt:lpstr>
      <vt:lpstr>Default Design</vt:lpstr>
      <vt:lpstr>2_Shimmer</vt:lpstr>
      <vt:lpstr>MathType 5.0 Equation</vt:lpstr>
      <vt:lpstr>Scales &amp; Drawing</vt:lpstr>
      <vt:lpstr> Starter Questions</vt:lpstr>
      <vt:lpstr>PowerPoint Presentation</vt:lpstr>
      <vt:lpstr>PowerPoint Presentation</vt:lpstr>
      <vt:lpstr>PowerPoint Presentation</vt:lpstr>
      <vt:lpstr>PowerPoint Presentation</vt:lpstr>
      <vt:lpstr> Starter Questions</vt:lpstr>
      <vt:lpstr>PowerPoint Presentation</vt:lpstr>
      <vt:lpstr>PowerPoint Presentation</vt:lpstr>
      <vt:lpstr>Drawing SAS Triangles</vt:lpstr>
      <vt:lpstr>Drawing SAS Triangles</vt:lpstr>
      <vt:lpstr>PowerPoint Presentation</vt:lpstr>
      <vt:lpstr>Drawing ASA Triangles</vt:lpstr>
      <vt:lpstr>Drawing ASA Triangles</vt:lpstr>
      <vt:lpstr>PowerPoint Presentation</vt:lpstr>
      <vt:lpstr>Drawing SSS Triangles</vt:lpstr>
      <vt:lpstr>Drawing SSS Triangles</vt:lpstr>
      <vt:lpstr> Starter Questions</vt:lpstr>
      <vt:lpstr>PowerPoint Presentation</vt:lpstr>
      <vt:lpstr>Bisecting a line at right angles</vt:lpstr>
      <vt:lpstr>PowerPoint Presentation</vt:lpstr>
      <vt:lpstr>PowerPoint Presentation</vt:lpstr>
      <vt:lpstr>PowerPoint Presentation</vt:lpstr>
      <vt:lpstr> Starter Questions</vt:lpstr>
      <vt:lpstr>PowerPoint Presentation</vt:lpstr>
      <vt:lpstr>PowerPoint Presentation</vt:lpstr>
      <vt:lpstr>PowerPoint Presentation</vt:lpstr>
      <vt:lpstr>PowerPoint Presentation</vt:lpstr>
      <vt:lpstr> Starter Questions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192</cp:revision>
  <dcterms:created xsi:type="dcterms:W3CDTF">2005-04-06T16:52:43Z</dcterms:created>
  <dcterms:modified xsi:type="dcterms:W3CDTF">2019-01-18T17:01:42Z</dcterms:modified>
</cp:coreProperties>
</file>