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324" r:id="rId2"/>
    <p:sldId id="290" r:id="rId3"/>
    <p:sldId id="289" r:id="rId4"/>
    <p:sldId id="325" r:id="rId5"/>
    <p:sldId id="326" r:id="rId6"/>
    <p:sldId id="327" r:id="rId7"/>
    <p:sldId id="295" r:id="rId8"/>
    <p:sldId id="329" r:id="rId9"/>
    <p:sldId id="330" r:id="rId10"/>
    <p:sldId id="331" r:id="rId11"/>
    <p:sldId id="332" r:id="rId1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80808"/>
    <a:srgbClr val="FFFFCC"/>
    <a:srgbClr val="00FFFF"/>
    <a:srgbClr val="3333FF"/>
    <a:srgbClr val="FF0000"/>
    <a:srgbClr val="4D4D4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4660"/>
  </p:normalViewPr>
  <p:slideViewPr>
    <p:cSldViewPr snapToGrid="0">
      <p:cViewPr>
        <p:scale>
          <a:sx n="47" d="100"/>
          <a:sy n="47" d="100"/>
        </p:scale>
        <p:origin x="-47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AD7DA0E-679C-48D7-B2FC-7DB7EFBAB02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077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8E5AC-821D-47F1-A3C8-B26F98553A0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89760ECF-DDEE-49AE-90C2-E0454DDAA6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69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DED62-3D8A-4181-B753-6E57B062B6C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E7E66-2E1C-4B23-A69E-F3A096AA83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89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D5FE7-7153-4AC7-B68B-98D8655F76A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1A942E-5680-4FE9-AEA0-5DB2029D73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203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E972B-4474-4C01-96AC-9866B031A76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B347B-6BCF-4846-9A27-707EFF83AC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45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283AE-6C47-4951-998E-CE0922E606E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2E56DC-57C9-4A90-94B8-D4099EAF04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74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33B71-AF7F-4B24-B07E-701EE75C0E5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210DC-7577-4C55-A03F-ABEAAAB665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6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81B1B-5603-45E8-94BC-F8F961F0813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EB61-8EC2-4BF5-8483-E2AD78E2B9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40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F6FE7-05E1-41A9-A75C-BB03918CA38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372EC-E97C-4F50-9C51-FB09E6A545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2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AEB12-5554-407C-8B2B-A3D1CE2B405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18222-BB41-4AFD-8124-83F415C1D3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93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5714A-25FB-46EC-98A6-11FAEC73E02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5F957-4964-4C1B-A443-A7A2792FE46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087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B7CE7-27C7-4DDB-898D-1AE51FB7F43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65E98-3F79-4CDD-99D1-A10550D5DEE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81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18836B0C-1AF7-4811-8266-67792C8200A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16EA5B01-B68B-411E-8E5A-7C57A5FBDD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2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7.jpeg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2600325" y="5059363"/>
            <a:ext cx="1844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Bearings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571750" y="2473325"/>
            <a:ext cx="42433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Working with Scales</a:t>
            </a:r>
          </a:p>
        </p:txBody>
      </p:sp>
      <p:sp>
        <p:nvSpPr>
          <p:cNvPr id="3076" name="AutoShape 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2288" y="2584450"/>
            <a:ext cx="409575" cy="36512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784225" y="374650"/>
            <a:ext cx="6843713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 Scaled Drawings</a:t>
            </a:r>
          </a:p>
        </p:txBody>
      </p:sp>
      <p:sp>
        <p:nvSpPr>
          <p:cNvPr id="3078" name="Text Box 12"/>
          <p:cNvSpPr txBox="1">
            <a:spLocks noChangeArrowheads="1"/>
          </p:cNvSpPr>
          <p:nvPr/>
        </p:nvSpPr>
        <p:spPr bwMode="auto">
          <a:xfrm>
            <a:off x="2571750" y="3121025"/>
            <a:ext cx="61753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Making Simple Scale Drawings</a:t>
            </a:r>
          </a:p>
        </p:txBody>
      </p:sp>
      <p:sp>
        <p:nvSpPr>
          <p:cNvPr id="3079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792288" y="3228975"/>
            <a:ext cx="409575" cy="366713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080" name="Text Box 14"/>
          <p:cNvSpPr txBox="1">
            <a:spLocks noChangeArrowheads="1"/>
          </p:cNvSpPr>
          <p:nvPr/>
        </p:nvSpPr>
        <p:spPr bwMode="auto">
          <a:xfrm>
            <a:off x="2571750" y="3767138"/>
            <a:ext cx="47640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Harder Scale Drawings</a:t>
            </a:r>
          </a:p>
        </p:txBody>
      </p:sp>
      <p:sp>
        <p:nvSpPr>
          <p:cNvPr id="3081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2288" y="3875088"/>
            <a:ext cx="409575" cy="366712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/>
          </a:p>
        </p:txBody>
      </p:sp>
      <p:sp>
        <p:nvSpPr>
          <p:cNvPr id="3082" name="Text Box 14"/>
          <p:cNvSpPr txBox="1">
            <a:spLocks noChangeArrowheads="1"/>
          </p:cNvSpPr>
          <p:nvPr/>
        </p:nvSpPr>
        <p:spPr bwMode="auto">
          <a:xfrm>
            <a:off x="2571750" y="4413250"/>
            <a:ext cx="31575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  <a:latin typeface="Comic Sans MS" pitchFamily="66" charset="0"/>
              </a:rPr>
              <a:t>Compass Points</a:t>
            </a:r>
          </a:p>
        </p:txBody>
      </p:sp>
      <p:sp>
        <p:nvSpPr>
          <p:cNvPr id="17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2288" y="4521200"/>
            <a:ext cx="409575" cy="366713"/>
          </a:xfrm>
          <a:prstGeom prst="actionButtonForwardNext">
            <a:avLst/>
          </a:prstGeom>
          <a:solidFill>
            <a:schemeClr val="tx1">
              <a:lumMod val="6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3600">
              <a:cs typeface="Arial" charset="0"/>
            </a:endParaRPr>
          </a:p>
        </p:txBody>
      </p:sp>
      <p:sp>
        <p:nvSpPr>
          <p:cNvPr id="3084" name="AutoShape 1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92288" y="5167313"/>
            <a:ext cx="409575" cy="366712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2292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sp>
        <p:nvSpPr>
          <p:cNvPr id="12294" name="Text Box 15"/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latin typeface="Comic Sans MS" pitchFamily="66" charset="0"/>
              </a:rPr>
              <a:t>Problem</a:t>
            </a:r>
          </a:p>
        </p:txBody>
      </p:sp>
      <p:sp>
        <p:nvSpPr>
          <p:cNvPr id="12295" name="Text Box 18"/>
          <p:cNvSpPr txBox="1">
            <a:spLocks noChangeArrowheads="1"/>
          </p:cNvSpPr>
          <p:nvPr/>
        </p:nvSpPr>
        <p:spPr bwMode="auto">
          <a:xfrm>
            <a:off x="1030288" y="2478088"/>
            <a:ext cx="65643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 road junction is triangular in shape.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A rough sketch is given below.</a:t>
            </a:r>
          </a:p>
        </p:txBody>
      </p:sp>
      <p:sp>
        <p:nvSpPr>
          <p:cNvPr id="12296" name="Text Box 39"/>
          <p:cNvSpPr txBox="1">
            <a:spLocks noChangeArrowheads="1"/>
          </p:cNvSpPr>
          <p:nvPr/>
        </p:nvSpPr>
        <p:spPr bwMode="auto">
          <a:xfrm>
            <a:off x="5854700" y="4695825"/>
            <a:ext cx="903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20m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2298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9" name="Text Box 18"/>
          <p:cNvSpPr txBox="1">
            <a:spLocks noChangeArrowheads="1"/>
          </p:cNvSpPr>
          <p:nvPr/>
        </p:nvSpPr>
        <p:spPr bwMode="auto">
          <a:xfrm>
            <a:off x="1127125" y="3975100"/>
            <a:ext cx="43465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Draw an accurate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scaled drawing of the garden</a:t>
            </a:r>
          </a:p>
          <a:p>
            <a:pPr algn="ctr" eaLnBrk="1" hangingPunct="1"/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Use a scale of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sp>
        <p:nvSpPr>
          <p:cNvPr id="43" name="Freeform 42"/>
          <p:cNvSpPr/>
          <p:nvPr/>
        </p:nvSpPr>
        <p:spPr>
          <a:xfrm>
            <a:off x="6711950" y="4114800"/>
            <a:ext cx="46038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7" name="Freeform 16"/>
          <p:cNvSpPr/>
          <p:nvPr/>
        </p:nvSpPr>
        <p:spPr>
          <a:xfrm>
            <a:off x="6756400" y="4129088"/>
            <a:ext cx="1589088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8" name="Freeform 17"/>
          <p:cNvSpPr/>
          <p:nvPr/>
        </p:nvSpPr>
        <p:spPr>
          <a:xfrm>
            <a:off x="6715125" y="5300663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9" name="Freeform 18"/>
          <p:cNvSpPr/>
          <p:nvPr/>
        </p:nvSpPr>
        <p:spPr>
          <a:xfrm>
            <a:off x="7015163" y="5300663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304" name="Text Box 39"/>
          <p:cNvSpPr txBox="1">
            <a:spLocks noChangeArrowheads="1"/>
          </p:cNvSpPr>
          <p:nvPr/>
        </p:nvSpPr>
        <p:spPr bwMode="auto">
          <a:xfrm>
            <a:off x="7246938" y="56769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21" name="Freeform 20"/>
          <p:cNvSpPr/>
          <p:nvPr/>
        </p:nvSpPr>
        <p:spPr>
          <a:xfrm>
            <a:off x="6705600" y="5568950"/>
            <a:ext cx="1524000" cy="80963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306" name="TextBox 19"/>
          <p:cNvSpPr txBox="1">
            <a:spLocks noChangeArrowheads="1"/>
          </p:cNvSpPr>
          <p:nvPr/>
        </p:nvSpPr>
        <p:spPr bwMode="auto">
          <a:xfrm>
            <a:off x="-55563" y="1219200"/>
            <a:ext cx="130175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2-17c 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2-17d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3-17b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28" name="Picture 27" descr="ruler_smal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728" t="6953" r="42252" b="8765"/>
          <a:stretch>
            <a:fillRect/>
          </a:stretch>
        </p:blipFill>
        <p:spPr bwMode="auto">
          <a:xfrm>
            <a:off x="2263775" y="214313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3318" name="Picture 3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pic>
        <p:nvPicPr>
          <p:cNvPr id="13320" name="Picture 43" descr="scottishflag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18"/>
          <p:cNvSpPr txBox="1">
            <a:spLocks noChangeArrowheads="1"/>
          </p:cNvSpPr>
          <p:nvPr/>
        </p:nvSpPr>
        <p:spPr bwMode="auto">
          <a:xfrm>
            <a:off x="3278188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Use a scale of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pic>
        <p:nvPicPr>
          <p:cNvPr id="22" name="Picture 21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 rot="-1820530">
            <a:off x="2625725" y="17780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>
          <a:xfrm rot="16200000" flipH="1">
            <a:off x="1543050" y="2668588"/>
            <a:ext cx="3298825" cy="195262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203450" y="5280025"/>
            <a:ext cx="1966913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559594" y="3623469"/>
            <a:ext cx="3327400" cy="142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5321300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1204913" y="3743325"/>
            <a:ext cx="903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20m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2800350" y="5334000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278188" y="22383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sp>
        <p:nvSpPr>
          <p:cNvPr id="13330" name="Text Box 39"/>
          <p:cNvSpPr txBox="1">
            <a:spLocks noChangeArrowheads="1"/>
          </p:cNvSpPr>
          <p:nvPr/>
        </p:nvSpPr>
        <p:spPr bwMode="auto">
          <a:xfrm>
            <a:off x="6589713" y="3933825"/>
            <a:ext cx="903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20m</a:t>
            </a:r>
          </a:p>
        </p:txBody>
      </p:sp>
      <p:sp>
        <p:nvSpPr>
          <p:cNvPr id="47" name="Freeform 46"/>
          <p:cNvSpPr/>
          <p:nvPr/>
        </p:nvSpPr>
        <p:spPr>
          <a:xfrm>
            <a:off x="7446963" y="2770188"/>
            <a:ext cx="46037" cy="1457325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Freeform 47"/>
          <p:cNvSpPr/>
          <p:nvPr/>
        </p:nvSpPr>
        <p:spPr>
          <a:xfrm>
            <a:off x="7491413" y="2784475"/>
            <a:ext cx="1589087" cy="1543050"/>
          </a:xfrm>
          <a:custGeom>
            <a:avLst/>
            <a:gdLst>
              <a:gd name="connsiteX0" fmla="*/ 1179 w 1588025"/>
              <a:gd name="connsiteY0" fmla="*/ 0 h 1543050"/>
              <a:gd name="connsiteX1" fmla="*/ 115479 w 1588025"/>
              <a:gd name="connsiteY1" fmla="*/ 100012 h 1543050"/>
              <a:gd name="connsiteX2" fmla="*/ 158341 w 1588025"/>
              <a:gd name="connsiteY2" fmla="*/ 142875 h 1543050"/>
              <a:gd name="connsiteX3" fmla="*/ 244066 w 1588025"/>
              <a:gd name="connsiteY3" fmla="*/ 185737 h 1543050"/>
              <a:gd name="connsiteX4" fmla="*/ 329791 w 1588025"/>
              <a:gd name="connsiteY4" fmla="*/ 242887 h 1543050"/>
              <a:gd name="connsiteX5" fmla="*/ 429804 w 1588025"/>
              <a:gd name="connsiteY5" fmla="*/ 300037 h 1543050"/>
              <a:gd name="connsiteX6" fmla="*/ 515529 w 1588025"/>
              <a:gd name="connsiteY6" fmla="*/ 371475 h 1543050"/>
              <a:gd name="connsiteX7" fmla="*/ 615541 w 1588025"/>
              <a:gd name="connsiteY7" fmla="*/ 442912 h 1543050"/>
              <a:gd name="connsiteX8" fmla="*/ 701266 w 1588025"/>
              <a:gd name="connsiteY8" fmla="*/ 542925 h 1543050"/>
              <a:gd name="connsiteX9" fmla="*/ 801279 w 1588025"/>
              <a:gd name="connsiteY9" fmla="*/ 614362 h 1543050"/>
              <a:gd name="connsiteX10" fmla="*/ 987016 w 1588025"/>
              <a:gd name="connsiteY10" fmla="*/ 771525 h 1543050"/>
              <a:gd name="connsiteX11" fmla="*/ 1072741 w 1588025"/>
              <a:gd name="connsiteY11" fmla="*/ 842962 h 1543050"/>
              <a:gd name="connsiteX12" fmla="*/ 1287054 w 1588025"/>
              <a:gd name="connsiteY12" fmla="*/ 1128712 h 1543050"/>
              <a:gd name="connsiteX13" fmla="*/ 1401354 w 1588025"/>
              <a:gd name="connsiteY13" fmla="*/ 1300162 h 1543050"/>
              <a:gd name="connsiteX14" fmla="*/ 1458504 w 1588025"/>
              <a:gd name="connsiteY14" fmla="*/ 1414462 h 1543050"/>
              <a:gd name="connsiteX15" fmla="*/ 1558516 w 1588025"/>
              <a:gd name="connsiteY15" fmla="*/ 1428750 h 1543050"/>
              <a:gd name="connsiteX16" fmla="*/ 1587091 w 1588025"/>
              <a:gd name="connsiteY16" fmla="*/ 1528762 h 1543050"/>
              <a:gd name="connsiteX17" fmla="*/ 1587091 w 1588025"/>
              <a:gd name="connsiteY17" fmla="*/ 1543050 h 1543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8025" h="1543050">
                <a:moveTo>
                  <a:pt x="1179" y="0"/>
                </a:moveTo>
                <a:cubicBezTo>
                  <a:pt x="80958" y="106373"/>
                  <a:pt x="0" y="13403"/>
                  <a:pt x="115479" y="100012"/>
                </a:cubicBezTo>
                <a:cubicBezTo>
                  <a:pt x="131643" y="112135"/>
                  <a:pt x="141529" y="131667"/>
                  <a:pt x="158341" y="142875"/>
                </a:cubicBezTo>
                <a:cubicBezTo>
                  <a:pt x="184923" y="160596"/>
                  <a:pt x="216470" y="169640"/>
                  <a:pt x="244066" y="185737"/>
                </a:cubicBezTo>
                <a:cubicBezTo>
                  <a:pt x="273731" y="203041"/>
                  <a:pt x="300543" y="224888"/>
                  <a:pt x="329791" y="242887"/>
                </a:cubicBezTo>
                <a:cubicBezTo>
                  <a:pt x="362492" y="263011"/>
                  <a:pt x="398235" y="278181"/>
                  <a:pt x="429804" y="300037"/>
                </a:cubicBezTo>
                <a:cubicBezTo>
                  <a:pt x="460387" y="321210"/>
                  <a:pt x="486046" y="348796"/>
                  <a:pt x="515529" y="371475"/>
                </a:cubicBezTo>
                <a:cubicBezTo>
                  <a:pt x="548001" y="396454"/>
                  <a:pt x="585437" y="415124"/>
                  <a:pt x="615541" y="442912"/>
                </a:cubicBezTo>
                <a:cubicBezTo>
                  <a:pt x="647805" y="472694"/>
                  <a:pt x="669002" y="513143"/>
                  <a:pt x="701266" y="542925"/>
                </a:cubicBezTo>
                <a:cubicBezTo>
                  <a:pt x="731370" y="570713"/>
                  <a:pt x="769288" y="588769"/>
                  <a:pt x="801279" y="614362"/>
                </a:cubicBezTo>
                <a:cubicBezTo>
                  <a:pt x="864609" y="665026"/>
                  <a:pt x="924980" y="719284"/>
                  <a:pt x="987016" y="771525"/>
                </a:cubicBezTo>
                <a:cubicBezTo>
                  <a:pt x="1015468" y="795484"/>
                  <a:pt x="1048714" y="814567"/>
                  <a:pt x="1072741" y="842962"/>
                </a:cubicBezTo>
                <a:cubicBezTo>
                  <a:pt x="1340092" y="1158922"/>
                  <a:pt x="1149241" y="910509"/>
                  <a:pt x="1287054" y="1128712"/>
                </a:cubicBezTo>
                <a:cubicBezTo>
                  <a:pt x="1323732" y="1186785"/>
                  <a:pt x="1370637" y="1238728"/>
                  <a:pt x="1401354" y="1300162"/>
                </a:cubicBezTo>
                <a:cubicBezTo>
                  <a:pt x="1420404" y="1338262"/>
                  <a:pt x="1416335" y="1408438"/>
                  <a:pt x="1458504" y="1414462"/>
                </a:cubicBezTo>
                <a:lnTo>
                  <a:pt x="1558516" y="1428750"/>
                </a:lnTo>
                <a:cubicBezTo>
                  <a:pt x="1572135" y="1469605"/>
                  <a:pt x="1578120" y="1483907"/>
                  <a:pt x="1587091" y="1528762"/>
                </a:cubicBezTo>
                <a:cubicBezTo>
                  <a:pt x="1588025" y="1533432"/>
                  <a:pt x="1587091" y="1538287"/>
                  <a:pt x="1587091" y="154305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Freeform 48"/>
          <p:cNvSpPr/>
          <p:nvPr/>
        </p:nvSpPr>
        <p:spPr>
          <a:xfrm>
            <a:off x="7450138" y="3956050"/>
            <a:ext cx="314325" cy="0"/>
          </a:xfrm>
          <a:custGeom>
            <a:avLst/>
            <a:gdLst>
              <a:gd name="connsiteX0" fmla="*/ 0 w 314325"/>
              <a:gd name="connsiteY0" fmla="*/ 0 h 0"/>
              <a:gd name="connsiteX1" fmla="*/ 314325 w 3143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14325">
                <a:moveTo>
                  <a:pt x="0" y="0"/>
                </a:moveTo>
                <a:lnTo>
                  <a:pt x="314325" y="0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0" name="Freeform 49"/>
          <p:cNvSpPr/>
          <p:nvPr/>
        </p:nvSpPr>
        <p:spPr>
          <a:xfrm>
            <a:off x="7750175" y="3970338"/>
            <a:ext cx="0" cy="300037"/>
          </a:xfrm>
          <a:custGeom>
            <a:avLst/>
            <a:gdLst>
              <a:gd name="connsiteX0" fmla="*/ 0 w 0"/>
              <a:gd name="connsiteY0" fmla="*/ 0 h 300037"/>
              <a:gd name="connsiteX1" fmla="*/ 0 w 0"/>
              <a:gd name="connsiteY1" fmla="*/ 300037 h 30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300037">
                <a:moveTo>
                  <a:pt x="0" y="0"/>
                </a:moveTo>
                <a:lnTo>
                  <a:pt x="0" y="300037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335" name="Text Box 39"/>
          <p:cNvSpPr txBox="1">
            <a:spLocks noChangeArrowheads="1"/>
          </p:cNvSpPr>
          <p:nvPr/>
        </p:nvSpPr>
        <p:spPr bwMode="auto">
          <a:xfrm>
            <a:off x="7981950" y="4332288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52" name="Freeform 51"/>
          <p:cNvSpPr/>
          <p:nvPr/>
        </p:nvSpPr>
        <p:spPr>
          <a:xfrm>
            <a:off x="7440613" y="4225925"/>
            <a:ext cx="1524000" cy="79375"/>
          </a:xfrm>
          <a:custGeom>
            <a:avLst/>
            <a:gdLst>
              <a:gd name="connsiteX0" fmla="*/ 0 w 1524000"/>
              <a:gd name="connsiteY0" fmla="*/ 27709 h 80060"/>
              <a:gd name="connsiteX1" fmla="*/ 221673 w 1524000"/>
              <a:gd name="connsiteY1" fmla="*/ 41564 h 80060"/>
              <a:gd name="connsiteX2" fmla="*/ 1274618 w 1524000"/>
              <a:gd name="connsiteY2" fmla="*/ 41564 h 80060"/>
              <a:gd name="connsiteX3" fmla="*/ 1524000 w 1524000"/>
              <a:gd name="connsiteY3" fmla="*/ 0 h 80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4000" h="80060">
                <a:moveTo>
                  <a:pt x="0" y="27709"/>
                </a:moveTo>
                <a:cubicBezTo>
                  <a:pt x="73891" y="32327"/>
                  <a:pt x="147638" y="41564"/>
                  <a:pt x="221673" y="41564"/>
                </a:cubicBezTo>
                <a:cubicBezTo>
                  <a:pt x="1347248" y="41564"/>
                  <a:pt x="764543" y="2326"/>
                  <a:pt x="1274618" y="41564"/>
                </a:cubicBezTo>
                <a:cubicBezTo>
                  <a:pt x="1509328" y="26894"/>
                  <a:pt x="1443940" y="80060"/>
                  <a:pt x="1524000" y="0"/>
                </a:cubicBezTo>
              </a:path>
            </a:pathLst>
          </a:cu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5" name="Cloud 54"/>
          <p:cNvSpPr/>
          <p:nvPr/>
        </p:nvSpPr>
        <p:spPr>
          <a:xfrm>
            <a:off x="3367088" y="2617788"/>
            <a:ext cx="3768725" cy="1995487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Find the real life length of the 3</a:t>
            </a:r>
            <a:r>
              <a:rPr lang="en-GB" sz="2400" baseline="30000" dirty="0">
                <a:solidFill>
                  <a:srgbClr val="080808"/>
                </a:solidFill>
                <a:latin typeface="Comic Sans MS" pitchFamily="66" charset="0"/>
              </a:rPr>
              <a:t>rd</a:t>
            </a: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 side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184650" y="4613275"/>
            <a:ext cx="1860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2 x 11.6 = 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694363" y="4598988"/>
            <a:ext cx="1319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 23.2m</a:t>
            </a:r>
          </a:p>
        </p:txBody>
      </p:sp>
      <p:sp>
        <p:nvSpPr>
          <p:cNvPr id="13340" name="TextBox 33"/>
          <p:cNvSpPr txBox="1">
            <a:spLocks noChangeArrowheads="1"/>
          </p:cNvSpPr>
          <p:nvPr/>
        </p:nvSpPr>
        <p:spPr bwMode="auto">
          <a:xfrm>
            <a:off x="-55563" y="1219200"/>
            <a:ext cx="130175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2-17c 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2-17d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3-17b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6 L -0.07691 0.51158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54" y="2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  <p:bldP spid="55" grpId="0" animBg="1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59400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To be able to understand the term scale drawings.</a:t>
            </a:r>
            <a:endParaRPr lang="en-GB" sz="3600" dirty="0">
              <a:solidFill>
                <a:srgbClr val="FFFF00"/>
              </a:solidFill>
              <a:latin typeface="Comic Sans MS" pitchFamily="66" charset="0"/>
              <a:cs typeface="Arial" charset="0"/>
            </a:endParaRPr>
          </a:p>
        </p:txBody>
      </p:sp>
      <p:sp>
        <p:nvSpPr>
          <p:cNvPr id="4101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1.    To understand the term 	scale drawing and how 	they are used in real life.</a:t>
            </a:r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5502275" y="3894138"/>
            <a:ext cx="33607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2.  Interpret scale drawing into real-life measurements.</a:t>
            </a:r>
          </a:p>
        </p:txBody>
      </p:sp>
      <p:sp>
        <p:nvSpPr>
          <p:cNvPr id="59409" name="Rectangle 17"/>
          <p:cNvSpPr>
            <a:spLocks noChangeArrowheads="1"/>
          </p:cNvSpPr>
          <p:nvPr/>
        </p:nvSpPr>
        <p:spPr bwMode="auto">
          <a:xfrm>
            <a:off x="1938338" y="5080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Drawings &amp; Bearings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/>
      <p:bldP spid="59402" grpId="0"/>
      <p:bldP spid="5940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3505200" y="2868613"/>
            <a:ext cx="196215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 scale of </a:t>
            </a:r>
          </a:p>
          <a:p>
            <a:pPr algn="ctr">
              <a:defRPr/>
            </a:pPr>
            <a:endParaRPr lang="en-GB"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Arial" charset="0"/>
            </a:endParaRPr>
          </a:p>
          <a:p>
            <a:pPr algn="ctr"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1 cm = 2m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992188" y="4781550"/>
            <a:ext cx="801211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latin typeface="Comic Sans MS" pitchFamily="66" charset="0"/>
              </a:rPr>
              <a:t>This simply means for every 1cm measured on a</a:t>
            </a:r>
          </a:p>
          <a:p>
            <a:pPr algn="ctr" eaLnBrk="1" hangingPunct="1"/>
            <a:r>
              <a:rPr lang="en-GB">
                <a:latin typeface="Comic Sans MS" pitchFamily="66" charset="0"/>
              </a:rPr>
              <a:t>drawing this represents 2m in real-life.</a:t>
            </a:r>
          </a:p>
        </p:txBody>
      </p:sp>
      <p:sp>
        <p:nvSpPr>
          <p:cNvPr id="5124" name="Text Box 12"/>
          <p:cNvSpPr txBox="1">
            <a:spLocks noChangeArrowheads="1"/>
          </p:cNvSpPr>
          <p:nvPr/>
        </p:nvSpPr>
        <p:spPr bwMode="auto">
          <a:xfrm>
            <a:off x="3683000" y="2051050"/>
            <a:ext cx="18446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  <a:latin typeface="Comic Sans MS" pitchFamily="66" charset="0"/>
              </a:rPr>
              <a:t>Definition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2"/>
          <p:cNvSpPr txBox="1">
            <a:spLocks noChangeArrowheads="1"/>
          </p:cNvSpPr>
          <p:nvPr/>
        </p:nvSpPr>
        <p:spPr bwMode="auto">
          <a:xfrm>
            <a:off x="839788" y="1979613"/>
            <a:ext cx="84677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In order to make sense of a map or scale diagram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the scale must be known.</a:t>
            </a:r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237163" y="4502150"/>
            <a:ext cx="3297237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6470650" y="4545013"/>
            <a:ext cx="9747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4 cm</a:t>
            </a:r>
          </a:p>
        </p:txBody>
      </p:sp>
      <p:pic>
        <p:nvPicPr>
          <p:cNvPr id="20" name="Picture 19" descr="fasar5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05784" y="3003711"/>
            <a:ext cx="3415284" cy="129387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135063" y="3546475"/>
            <a:ext cx="3551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For this scale model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157288" y="4044950"/>
            <a:ext cx="35067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 cm represents 1m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88988" y="5154613"/>
            <a:ext cx="79946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600">
                <a:solidFill>
                  <a:srgbClr val="FFFF00"/>
                </a:solidFill>
                <a:latin typeface="Comic Sans MS" pitchFamily="66" charset="0"/>
              </a:rPr>
              <a:t>This means for every 1 metre of the actual car, 1cm is drawn on the map.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13"/>
          <p:cNvSpPr>
            <a:spLocks noChangeShapeType="1"/>
          </p:cNvSpPr>
          <p:nvPr/>
        </p:nvSpPr>
        <p:spPr bwMode="auto">
          <a:xfrm rot="16200000" flipV="1">
            <a:off x="3003550" y="3440113"/>
            <a:ext cx="3019425" cy="47625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Text Box 14"/>
          <p:cNvSpPr txBox="1">
            <a:spLocks noChangeArrowheads="1"/>
          </p:cNvSpPr>
          <p:nvPr/>
        </p:nvSpPr>
        <p:spPr bwMode="auto">
          <a:xfrm>
            <a:off x="4776788" y="3254375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6cm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4832350" y="2047875"/>
            <a:ext cx="4135438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scale of this drawing is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1cm = 5m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4806950" y="3856038"/>
            <a:ext cx="3930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latin typeface="Comic Sans MS" pitchFamily="66" charset="0"/>
              </a:rPr>
              <a:t>What is the actual length </a:t>
            </a:r>
          </a:p>
          <a:p>
            <a:pPr algn="ctr" eaLnBrk="1" hangingPunct="1"/>
            <a:r>
              <a:rPr lang="en-GB" sz="2400">
                <a:latin typeface="Comic Sans MS" pitchFamily="66" charset="0"/>
              </a:rPr>
              <a:t>of the tree ?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Scales</a:t>
            </a:r>
          </a:p>
        </p:txBody>
      </p:sp>
      <p:pic>
        <p:nvPicPr>
          <p:cNvPr id="19" name="Picture 18" descr="HorseChestnut.jpg"/>
          <p:cNvPicPr>
            <a:picLocks noChangeAspect="1"/>
          </p:cNvPicPr>
          <p:nvPr/>
        </p:nvPicPr>
        <p:blipFill>
          <a:blip r:embed="rId2" cstate="print"/>
          <a:srcRect l="17488"/>
          <a:stretch>
            <a:fillRect/>
          </a:stretch>
        </p:blipFill>
        <p:spPr>
          <a:xfrm>
            <a:off x="1454727" y="1959986"/>
            <a:ext cx="2798618" cy="30253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5689600" y="4854575"/>
            <a:ext cx="1339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6 x 5 =</a:t>
            </a: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6956425" y="4849813"/>
            <a:ext cx="901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30m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2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4"/>
          <p:cNvSpPr txBox="1">
            <a:spLocks noChangeArrowheads="1"/>
          </p:cNvSpPr>
          <p:nvPr/>
        </p:nvSpPr>
        <p:spPr bwMode="auto">
          <a:xfrm>
            <a:off x="2338388" y="4778375"/>
            <a:ext cx="866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5cm</a:t>
            </a:r>
          </a:p>
        </p:txBody>
      </p:sp>
      <p:sp>
        <p:nvSpPr>
          <p:cNvPr id="8195" name="Text Box 15"/>
          <p:cNvSpPr txBox="1">
            <a:spLocks noChangeArrowheads="1"/>
          </p:cNvSpPr>
          <p:nvPr/>
        </p:nvSpPr>
        <p:spPr bwMode="auto">
          <a:xfrm>
            <a:off x="4832350" y="2047875"/>
            <a:ext cx="4135438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The scale of this drawing is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 1cm = 90cm</a:t>
            </a:r>
          </a:p>
        </p:txBody>
      </p:sp>
      <p:sp>
        <p:nvSpPr>
          <p:cNvPr id="60432" name="Text Box 16"/>
          <p:cNvSpPr txBox="1">
            <a:spLocks noChangeArrowheads="1"/>
          </p:cNvSpPr>
          <p:nvPr/>
        </p:nvSpPr>
        <p:spPr bwMode="auto">
          <a:xfrm>
            <a:off x="4806950" y="3856038"/>
            <a:ext cx="39306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latin typeface="Comic Sans MS" pitchFamily="66" charset="0"/>
              </a:rPr>
              <a:t>What is the actual length </a:t>
            </a:r>
          </a:p>
          <a:p>
            <a:pPr algn="ctr" eaLnBrk="1" hangingPunct="1"/>
            <a:r>
              <a:rPr lang="en-GB" sz="2400">
                <a:latin typeface="Comic Sans MS" pitchFamily="66" charset="0"/>
              </a:rPr>
              <a:t>of the bus in metres ?</a:t>
            </a: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Scales</a:t>
            </a: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5689600" y="4854575"/>
            <a:ext cx="1560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5 x 90 =</a:t>
            </a: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7334250" y="4849813"/>
            <a:ext cx="1306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450cm</a:t>
            </a:r>
          </a:p>
        </p:txBody>
      </p:sp>
      <p:pic>
        <p:nvPicPr>
          <p:cNvPr id="18" name="Picture 17" descr="h-double-decker-bus.jpg"/>
          <p:cNvPicPr>
            <a:picLocks noChangeAspect="1"/>
          </p:cNvPicPr>
          <p:nvPr/>
        </p:nvPicPr>
        <p:blipFill>
          <a:blip r:embed="rId2"/>
          <a:srcRect l="19697" t="32807" r="13636" b="24153"/>
          <a:stretch>
            <a:fillRect/>
          </a:stretch>
        </p:blipFill>
        <p:spPr>
          <a:xfrm>
            <a:off x="1122363" y="2978150"/>
            <a:ext cx="3379787" cy="1414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23" name="Straight Arrow Connector 22"/>
          <p:cNvCxnSpPr/>
          <p:nvPr/>
        </p:nvCxnSpPr>
        <p:spPr>
          <a:xfrm>
            <a:off x="1149350" y="4683125"/>
            <a:ext cx="3381375" cy="1588"/>
          </a:xfrm>
          <a:prstGeom prst="straightConnector1">
            <a:avLst/>
          </a:prstGeom>
          <a:ln w="5715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7367588" y="5578475"/>
            <a:ext cx="992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4.5m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2" grpId="0"/>
      <p:bldP spid="20" grpId="0"/>
      <p:bldP spid="21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6AF36F9-42AA-44B1-979B-855E5029963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2" name="Rectangle 1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9220" name="Picture 2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3"/>
          <p:cNvSpPr txBox="1">
            <a:spLocks noChangeArrowheads="1"/>
          </p:cNvSpPr>
          <p:nvPr/>
        </p:nvSpPr>
        <p:spPr bwMode="auto">
          <a:xfrm rot="-5400000">
            <a:off x="-1609725" y="4100513"/>
            <a:ext cx="4148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pic>
        <p:nvPicPr>
          <p:cNvPr id="9222" name="Picture 4" descr="Office Objects 05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Learning Intention</a:t>
            </a:r>
          </a:p>
        </p:txBody>
      </p:sp>
      <p:sp>
        <p:nvSpPr>
          <p:cNvPr id="6451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Success Criteria</a:t>
            </a:r>
          </a:p>
        </p:txBody>
      </p:sp>
      <p:sp>
        <p:nvSpPr>
          <p:cNvPr id="922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1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  <a:latin typeface="Comic Sans MS" pitchFamily="66" charset="0"/>
              </a:rPr>
              <a:t>1.    To draw a scale drawing given suitable information.</a:t>
            </a:r>
          </a:p>
        </p:txBody>
      </p:sp>
      <p:sp>
        <p:nvSpPr>
          <p:cNvPr id="64522" name="Rectangle 10"/>
          <p:cNvSpPr>
            <a:spLocks noChangeArrowheads="1"/>
          </p:cNvSpPr>
          <p:nvPr/>
        </p:nvSpPr>
        <p:spPr bwMode="auto">
          <a:xfrm>
            <a:off x="5537200" y="2892425"/>
            <a:ext cx="336073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latin typeface="Comic Sans MS" pitchFamily="66" charset="0"/>
              </a:rPr>
              <a:t>1.  Interpret information in a problem and create a suitable scale drawing.</a:t>
            </a: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938338" y="50800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Scale Drawings &amp; Bearings</a:t>
            </a:r>
          </a:p>
        </p:txBody>
      </p:sp>
      <p:sp>
        <p:nvSpPr>
          <p:cNvPr id="9229" name="TextBox 13"/>
          <p:cNvSpPr txBox="1">
            <a:spLocks noChangeArrowheads="1"/>
          </p:cNvSpPr>
          <p:nvPr/>
        </p:nvSpPr>
        <p:spPr bwMode="auto">
          <a:xfrm>
            <a:off x="-55563" y="1219200"/>
            <a:ext cx="130175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2-17c 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2-17d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3-17b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1" grpId="0"/>
      <p:bldP spid="645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0244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sp>
        <p:nvSpPr>
          <p:cNvPr id="10246" name="Text Box 15"/>
          <p:cNvSpPr txBox="1">
            <a:spLocks noChangeArrowheads="1"/>
          </p:cNvSpPr>
          <p:nvPr/>
        </p:nvSpPr>
        <p:spPr bwMode="auto">
          <a:xfrm>
            <a:off x="1223963" y="1828800"/>
            <a:ext cx="1508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latin typeface="Comic Sans MS" pitchFamily="66" charset="0"/>
              </a:rPr>
              <a:t>Problem</a:t>
            </a:r>
          </a:p>
        </p:txBody>
      </p:sp>
      <p:sp>
        <p:nvSpPr>
          <p:cNvPr id="10247" name="Text Box 18"/>
          <p:cNvSpPr txBox="1">
            <a:spLocks noChangeArrowheads="1"/>
          </p:cNvSpPr>
          <p:nvPr/>
        </p:nvSpPr>
        <p:spPr bwMode="auto">
          <a:xfrm>
            <a:off x="1030288" y="2478088"/>
            <a:ext cx="6375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latin typeface="Comic Sans MS" pitchFamily="66" charset="0"/>
              </a:rPr>
              <a:t>A garden is rectangular in shape and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has length 12m and breadth 8m. </a:t>
            </a:r>
          </a:p>
          <a:p>
            <a:pPr eaLnBrk="1" hangingPunct="1"/>
            <a:r>
              <a:rPr lang="en-GB">
                <a:latin typeface="Comic Sans MS" pitchFamily="66" charset="0"/>
              </a:rPr>
              <a:t>Make rough sketch of the garden.</a:t>
            </a:r>
          </a:p>
        </p:txBody>
      </p:sp>
      <p:sp>
        <p:nvSpPr>
          <p:cNvPr id="65573" name="Text Box 37"/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8494713" y="4767263"/>
            <a:ext cx="611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8m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0251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1127125" y="3975100"/>
            <a:ext cx="43465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Draw an accurate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scaled drawing of the garden</a:t>
            </a:r>
          </a:p>
          <a:p>
            <a:pPr algn="ctr" eaLnBrk="1" hangingPunct="1"/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Use a scale of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sp>
        <p:nvSpPr>
          <p:cNvPr id="39" name="Freeform 38"/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257" name="TextBox 17"/>
          <p:cNvSpPr txBox="1">
            <a:spLocks noChangeArrowheads="1"/>
          </p:cNvSpPr>
          <p:nvPr/>
        </p:nvSpPr>
        <p:spPr bwMode="auto">
          <a:xfrm>
            <a:off x="-55563" y="1219200"/>
            <a:ext cx="130175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2-17c 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2-17d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3-17b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73" grpId="0"/>
      <p:bldP spid="65575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029B39A-3E1C-49A8-8912-909D0D7608A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Created by Mr. Lafferty Maths Dept.</a:t>
            </a:r>
          </a:p>
        </p:txBody>
      </p:sp>
      <p:pic>
        <p:nvPicPr>
          <p:cNvPr id="11268" name="Picture 3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04788"/>
            <a:ext cx="1444625" cy="146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www.mathsrevision.com</a:t>
            </a:r>
          </a:p>
        </p:txBody>
      </p:sp>
      <p:sp>
        <p:nvSpPr>
          <p:cNvPr id="11270" name="Text Box 37"/>
          <p:cNvSpPr txBox="1">
            <a:spLocks noChangeArrowheads="1"/>
          </p:cNvSpPr>
          <p:nvPr/>
        </p:nvSpPr>
        <p:spPr bwMode="auto">
          <a:xfrm>
            <a:off x="6940550" y="3825875"/>
            <a:ext cx="844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11271" name="Text Box 39"/>
          <p:cNvSpPr txBox="1">
            <a:spLocks noChangeArrowheads="1"/>
          </p:cNvSpPr>
          <p:nvPr/>
        </p:nvSpPr>
        <p:spPr bwMode="auto">
          <a:xfrm>
            <a:off x="8189913" y="4767263"/>
            <a:ext cx="682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8m</a:t>
            </a:r>
          </a:p>
        </p:txBody>
      </p:sp>
      <p:sp>
        <p:nvSpPr>
          <p:cNvPr id="65578" name="Rectangle 42"/>
          <p:cNvSpPr>
            <a:spLocks noChangeArrowheads="1"/>
          </p:cNvSpPr>
          <p:nvPr/>
        </p:nvSpPr>
        <p:spPr bwMode="auto">
          <a:xfrm>
            <a:off x="784225" y="374650"/>
            <a:ext cx="6843713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Scaled Drawings</a:t>
            </a:r>
          </a:p>
        </p:txBody>
      </p:sp>
      <p:pic>
        <p:nvPicPr>
          <p:cNvPr id="11273" name="Picture 43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68338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4" name="Text Box 18"/>
          <p:cNvSpPr txBox="1">
            <a:spLocks noChangeArrowheads="1"/>
          </p:cNvSpPr>
          <p:nvPr/>
        </p:nvSpPr>
        <p:spPr bwMode="auto">
          <a:xfrm>
            <a:off x="3275013" y="1870075"/>
            <a:ext cx="28987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Use a scale of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sp>
        <p:nvSpPr>
          <p:cNvPr id="39" name="Freeform 38"/>
          <p:cNvSpPr/>
          <p:nvPr/>
        </p:nvSpPr>
        <p:spPr>
          <a:xfrm>
            <a:off x="5999163" y="4530725"/>
            <a:ext cx="2036762" cy="55563"/>
          </a:xfrm>
          <a:custGeom>
            <a:avLst/>
            <a:gdLst>
              <a:gd name="connsiteX0" fmla="*/ 0 w 2036618"/>
              <a:gd name="connsiteY0" fmla="*/ 13855 h 55419"/>
              <a:gd name="connsiteX1" fmla="*/ 1717964 w 2036618"/>
              <a:gd name="connsiteY1" fmla="*/ 13855 h 55419"/>
              <a:gd name="connsiteX2" fmla="*/ 1759527 w 2036618"/>
              <a:gd name="connsiteY2" fmla="*/ 0 h 55419"/>
              <a:gd name="connsiteX3" fmla="*/ 1814946 w 2036618"/>
              <a:gd name="connsiteY3" fmla="*/ 13855 h 55419"/>
              <a:gd name="connsiteX4" fmla="*/ 1856509 w 2036618"/>
              <a:gd name="connsiteY4" fmla="*/ 41564 h 55419"/>
              <a:gd name="connsiteX5" fmla="*/ 1898073 w 2036618"/>
              <a:gd name="connsiteY5" fmla="*/ 55419 h 55419"/>
              <a:gd name="connsiteX6" fmla="*/ 1953491 w 2036618"/>
              <a:gd name="connsiteY6" fmla="*/ 41564 h 55419"/>
              <a:gd name="connsiteX7" fmla="*/ 2036618 w 2036618"/>
              <a:gd name="connsiteY7" fmla="*/ 13855 h 55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36618" h="55419">
                <a:moveTo>
                  <a:pt x="0" y="13855"/>
                </a:moveTo>
                <a:cubicBezTo>
                  <a:pt x="768796" y="25329"/>
                  <a:pt x="978481" y="38504"/>
                  <a:pt x="1717964" y="13855"/>
                </a:cubicBezTo>
                <a:cubicBezTo>
                  <a:pt x="1732560" y="13368"/>
                  <a:pt x="1745673" y="4618"/>
                  <a:pt x="1759527" y="0"/>
                </a:cubicBezTo>
                <a:cubicBezTo>
                  <a:pt x="1778000" y="4618"/>
                  <a:pt x="1797444" y="6354"/>
                  <a:pt x="1814946" y="13855"/>
                </a:cubicBezTo>
                <a:cubicBezTo>
                  <a:pt x="1830251" y="20414"/>
                  <a:pt x="1841616" y="34117"/>
                  <a:pt x="1856509" y="41564"/>
                </a:cubicBezTo>
                <a:cubicBezTo>
                  <a:pt x="1869571" y="48095"/>
                  <a:pt x="1884218" y="50801"/>
                  <a:pt x="1898073" y="55419"/>
                </a:cubicBezTo>
                <a:cubicBezTo>
                  <a:pt x="1916546" y="50801"/>
                  <a:pt x="1935253" y="47036"/>
                  <a:pt x="1953491" y="41564"/>
                </a:cubicBezTo>
                <a:cubicBezTo>
                  <a:pt x="1981467" y="33171"/>
                  <a:pt x="2036618" y="13855"/>
                  <a:pt x="2036618" y="13855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0" name="Freeform 39"/>
          <p:cNvSpPr/>
          <p:nvPr/>
        </p:nvSpPr>
        <p:spPr>
          <a:xfrm>
            <a:off x="7974013" y="4586288"/>
            <a:ext cx="76200" cy="1038225"/>
          </a:xfrm>
          <a:custGeom>
            <a:avLst/>
            <a:gdLst>
              <a:gd name="connsiteX0" fmla="*/ 75115 w 75115"/>
              <a:gd name="connsiteY0" fmla="*/ 0 h 1039090"/>
              <a:gd name="connsiteX1" fmla="*/ 61260 w 75115"/>
              <a:gd name="connsiteY1" fmla="*/ 858981 h 1039090"/>
              <a:gd name="connsiteX2" fmla="*/ 19697 w 75115"/>
              <a:gd name="connsiteY2" fmla="*/ 942109 h 1039090"/>
              <a:gd name="connsiteX3" fmla="*/ 5842 w 75115"/>
              <a:gd name="connsiteY3" fmla="*/ 1039090 h 1039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115" h="1039090">
                <a:moveTo>
                  <a:pt x="75115" y="0"/>
                </a:moveTo>
                <a:cubicBezTo>
                  <a:pt x="70497" y="286327"/>
                  <a:pt x="70067" y="572752"/>
                  <a:pt x="61260" y="858981"/>
                </a:cubicBezTo>
                <a:cubicBezTo>
                  <a:pt x="60118" y="896089"/>
                  <a:pt x="35009" y="911485"/>
                  <a:pt x="19697" y="942109"/>
                </a:cubicBezTo>
                <a:cubicBezTo>
                  <a:pt x="0" y="981502"/>
                  <a:pt x="5842" y="993980"/>
                  <a:pt x="5842" y="1039090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3" name="Freeform 42"/>
          <p:cNvSpPr/>
          <p:nvPr/>
        </p:nvSpPr>
        <p:spPr>
          <a:xfrm>
            <a:off x="5997575" y="4572000"/>
            <a:ext cx="28575" cy="984250"/>
          </a:xfrm>
          <a:custGeom>
            <a:avLst/>
            <a:gdLst>
              <a:gd name="connsiteX0" fmla="*/ 28451 w 28451"/>
              <a:gd name="connsiteY0" fmla="*/ 0 h 983673"/>
              <a:gd name="connsiteX1" fmla="*/ 14597 w 28451"/>
              <a:gd name="connsiteY1" fmla="*/ 83127 h 983673"/>
              <a:gd name="connsiteX2" fmla="*/ 742 w 28451"/>
              <a:gd name="connsiteY2" fmla="*/ 983673 h 9836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451" h="983673">
                <a:moveTo>
                  <a:pt x="28451" y="0"/>
                </a:moveTo>
                <a:cubicBezTo>
                  <a:pt x="23833" y="27709"/>
                  <a:pt x="15503" y="55050"/>
                  <a:pt x="14597" y="83127"/>
                </a:cubicBezTo>
                <a:cubicBezTo>
                  <a:pt x="0" y="535639"/>
                  <a:pt x="742" y="658958"/>
                  <a:pt x="742" y="983673"/>
                </a:cubicBez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4" name="Freeform 43"/>
          <p:cNvSpPr/>
          <p:nvPr/>
        </p:nvSpPr>
        <p:spPr>
          <a:xfrm>
            <a:off x="5999163" y="5568950"/>
            <a:ext cx="1981200" cy="73025"/>
          </a:xfrm>
          <a:custGeom>
            <a:avLst/>
            <a:gdLst>
              <a:gd name="connsiteX0" fmla="*/ 0 w 1981200"/>
              <a:gd name="connsiteY0" fmla="*/ 27709 h 72256"/>
              <a:gd name="connsiteX1" fmla="*/ 263237 w 1981200"/>
              <a:gd name="connsiteY1" fmla="*/ 55418 h 72256"/>
              <a:gd name="connsiteX2" fmla="*/ 1399309 w 1981200"/>
              <a:gd name="connsiteY2" fmla="*/ 69273 h 72256"/>
              <a:gd name="connsiteX3" fmla="*/ 1607127 w 1981200"/>
              <a:gd name="connsiteY3" fmla="*/ 55418 h 72256"/>
              <a:gd name="connsiteX4" fmla="*/ 1620982 w 1981200"/>
              <a:gd name="connsiteY4" fmla="*/ 13855 h 72256"/>
              <a:gd name="connsiteX5" fmla="*/ 1662546 w 1981200"/>
              <a:gd name="connsiteY5" fmla="*/ 0 h 72256"/>
              <a:gd name="connsiteX6" fmla="*/ 1981200 w 1981200"/>
              <a:gd name="connsiteY6" fmla="*/ 13855 h 72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1200" h="72256">
                <a:moveTo>
                  <a:pt x="0" y="27709"/>
                </a:moveTo>
                <a:lnTo>
                  <a:pt x="263237" y="55418"/>
                </a:lnTo>
                <a:lnTo>
                  <a:pt x="1399309" y="69273"/>
                </a:lnTo>
                <a:cubicBezTo>
                  <a:pt x="1468582" y="64655"/>
                  <a:pt x="1539773" y="72256"/>
                  <a:pt x="1607127" y="55418"/>
                </a:cubicBezTo>
                <a:cubicBezTo>
                  <a:pt x="1621295" y="51876"/>
                  <a:pt x="1610655" y="24181"/>
                  <a:pt x="1620982" y="13855"/>
                </a:cubicBezTo>
                <a:cubicBezTo>
                  <a:pt x="1631309" y="3528"/>
                  <a:pt x="1648691" y="4618"/>
                  <a:pt x="1662546" y="0"/>
                </a:cubicBezTo>
                <a:lnTo>
                  <a:pt x="1981200" y="13855"/>
                </a:lnTo>
              </a:path>
            </a:pathLst>
          </a:cu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7" name="Picture 16" descr="ruler_sma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3490913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2216150" y="3379788"/>
            <a:ext cx="1968500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3276600" y="3276600"/>
            <a:ext cx="873125" cy="515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Connector 23"/>
          <p:cNvCxnSpPr/>
          <p:nvPr/>
        </p:nvCxnSpPr>
        <p:spPr>
          <a:xfrm rot="5400000">
            <a:off x="3504406" y="4031457"/>
            <a:ext cx="1330325" cy="1588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217738" y="4683125"/>
            <a:ext cx="1979612" cy="2857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1566069" y="4045744"/>
            <a:ext cx="1330325" cy="158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ruler_small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65" t="42728" r="6953" b="42252"/>
          <a:stretch>
            <a:fillRect/>
          </a:stretch>
        </p:blipFill>
        <p:spPr bwMode="auto">
          <a:xfrm>
            <a:off x="2106613" y="4738688"/>
            <a:ext cx="5153025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 descr="ruler_small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52" t="8765" r="42728" b="6953"/>
          <a:stretch>
            <a:fillRect/>
          </a:stretch>
        </p:blipFill>
        <p:spPr bwMode="auto">
          <a:xfrm>
            <a:off x="1322388" y="3284538"/>
            <a:ext cx="873125" cy="5154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2743200" y="2870200"/>
            <a:ext cx="8445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12m</a:t>
            </a:r>
          </a:p>
        </p:txBody>
      </p:sp>
      <p:sp>
        <p:nvSpPr>
          <p:cNvPr id="32" name="Text Box 39"/>
          <p:cNvSpPr txBox="1">
            <a:spLocks noChangeArrowheads="1"/>
          </p:cNvSpPr>
          <p:nvPr/>
        </p:nvSpPr>
        <p:spPr bwMode="auto">
          <a:xfrm>
            <a:off x="4310063" y="3879850"/>
            <a:ext cx="684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8m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3279775" y="2225675"/>
            <a:ext cx="2898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1cm represents 2m</a:t>
            </a:r>
          </a:p>
        </p:txBody>
      </p:sp>
      <p:sp>
        <p:nvSpPr>
          <p:cNvPr id="11290" name="TextBox 33"/>
          <p:cNvSpPr txBox="1">
            <a:spLocks noChangeArrowheads="1"/>
          </p:cNvSpPr>
          <p:nvPr/>
        </p:nvSpPr>
        <p:spPr bwMode="auto">
          <a:xfrm>
            <a:off x="-55563" y="1219200"/>
            <a:ext cx="1301751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2-17c 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2-17d</a:t>
            </a:r>
          </a:p>
          <a:p>
            <a:pPr eaLnBrk="1" hangingPunct="1"/>
            <a:r>
              <a:rPr lang="en-GB" sz="1200">
                <a:solidFill>
                  <a:srgbClr val="FFFF00"/>
                </a:solidFill>
                <a:latin typeface="Comic Sans MS" pitchFamily="66" charset="0"/>
              </a:rPr>
              <a:t>MTH 3-17b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1.85185E-6 L -0.16945 0.3960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59" y="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</TotalTime>
  <Words>419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Tahoma</vt:lpstr>
      <vt:lpstr>Arial</vt:lpstr>
      <vt:lpstr>Wingdings</vt:lpstr>
      <vt:lpstr>Comic Sans MS</vt:lpstr>
      <vt:lpstr>1_Shimmer</vt:lpstr>
      <vt:lpstr> Scaled Drawings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167</cp:revision>
  <dcterms:created xsi:type="dcterms:W3CDTF">2005-04-06T16:52:43Z</dcterms:created>
  <dcterms:modified xsi:type="dcterms:W3CDTF">2019-01-18T17:01:38Z</dcterms:modified>
</cp:coreProperties>
</file>