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7" r:id="rId2"/>
    <p:sldId id="271" r:id="rId3"/>
    <p:sldId id="256" r:id="rId4"/>
    <p:sldId id="278" r:id="rId5"/>
    <p:sldId id="272" r:id="rId6"/>
    <p:sldId id="279" r:id="rId7"/>
    <p:sldId id="281" r:id="rId8"/>
    <p:sldId id="280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57" r:id="rId19"/>
    <p:sldId id="273" r:id="rId20"/>
    <p:sldId id="265" r:id="rId21"/>
    <p:sldId id="266" r:id="rId22"/>
    <p:sldId id="270" r:id="rId23"/>
    <p:sldId id="276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FF0066"/>
    <a:srgbClr val="FF6600"/>
    <a:srgbClr val="660066"/>
    <a:srgbClr val="669900"/>
    <a:srgbClr val="33CC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036C04D-D6B1-42A2-B007-2EB1073CAE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0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DDC50A-BE2F-4CDF-B41A-89D8CED5ED9F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822F5C5-0C6A-44AE-B6B7-4ADB2C3C3ECD}" type="slidenum">
              <a:rPr lang="en-US" smtClean="0"/>
              <a:pPr eaLnBrk="1" hangingPunct="1"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E0D1DD-7DD8-4962-8AFD-AF6DDD590339}" type="slidenum">
              <a:rPr lang="en-US" smtClean="0"/>
              <a:pPr eaLnBrk="1" hangingPunct="1"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8284C3-1267-4010-B141-57AF2CD98B44}" type="slidenum">
              <a:rPr lang="en-US" smtClean="0"/>
              <a:pPr eaLnBrk="1" hangingPunct="1"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EE8599-574D-4A32-853D-FD4BCD70519C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1214BFA-C242-419D-962B-0D7C568AA931}" type="slidenum">
              <a:rPr lang="en-US" smtClean="0"/>
              <a:pPr eaLnBrk="1" hangingPunct="1"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2E7C5E-6E83-4EF4-933B-DC56CBE4FAEB}" type="slidenum">
              <a:rPr lang="en-US" smtClean="0"/>
              <a:pPr eaLnBrk="1" hangingPunct="1"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2DAE3A-B00B-454F-B744-49CE1DC8DF6E}" type="slidenum">
              <a:rPr lang="en-US" smtClean="0"/>
              <a:pPr eaLnBrk="1" hangingPunct="1"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1F5AFE-00E9-4D7E-B808-D85752557BFD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24B8E0-A08F-4E74-9EE4-268AE70A384A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073FF6-A585-417F-89ED-B886A8FEF0AD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BF5CF7-34D7-4B80-884F-E850E09CFF34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889F1D-A2DE-4A42-9812-D1F20316187F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FA2F93D-1A0E-4296-A2BA-40AE179A538C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8C3F9A-FDC4-47E9-9855-16804CF151C3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076C84-06C3-4EF2-AAF4-BC0A414FBADC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7CFC75-4DBB-470E-950D-7DC212C01F47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63C9F4-9938-43BB-813B-7A9FD323D119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84498E-74DF-4B4A-9A54-7D38D0B7223F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0BEFD5-EC85-44BF-804C-F00EE9684091}" type="slidenum">
              <a:rPr lang="en-US" smtClean="0"/>
              <a:pPr eaLnBrk="1" hangingPunct="1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C5F8B1-F36C-43B0-972D-8C667EE23217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D33EC0-7D29-4BF4-8878-4DC67D691C20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42BCB7-0AD6-42A1-947E-92C2D03072F7}" type="slidenum">
              <a:rPr lang="en-US" smtClean="0"/>
              <a:pPr eaLnBrk="1" hangingPunct="1"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D90BE-EB9B-4B57-AB10-64F260757D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99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F809F-47D9-419B-983A-D8379CA3D9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03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851A1-7A8E-4CCA-A32F-E92D854EFC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8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D1BFE-3124-406D-BBD7-FFE9F8D081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1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77B8A-6CC3-427A-ABBD-BC527F813C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05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E16B2-BB59-4B95-BB2E-76712825A3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54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4311E-EFDB-4467-8B1C-AEDFDFBEC3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1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FF943-AF79-4624-9D28-CC56AFA7F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39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C3009-BEBE-496B-B875-CD226D555E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40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9806A-5BA1-499A-8FD7-B0D4D18073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94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B1CAD-C2E9-403F-8B85-AFADF96196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9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C7574D6-FAA1-4292-BD49-DDDDE20528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lsonthornes.com/secondary/science/scinet/scinet/reaction/acids/salts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lsonthornes.com/secondary/science/scinet/scinet/reaction/acids/acidalk.ht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2800" smtClean="0"/>
              <a:t/>
            </a:r>
            <a:br>
              <a:rPr lang="en-GB" sz="2800" smtClean="0"/>
            </a:br>
            <a:r>
              <a:rPr lang="en-GB" sz="2800" smtClean="0"/>
              <a:t>                     </a:t>
            </a:r>
            <a:r>
              <a:rPr lang="en-GB" sz="4000" b="1" smtClean="0"/>
              <a:t>Acids and Alkalis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00200"/>
            <a:ext cx="82296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u="sng" smtClean="0"/>
              <a:t>Learning Objectives</a:t>
            </a:r>
          </a:p>
          <a:p>
            <a:pPr eaLnBrk="1" hangingPunct="1">
              <a:buFontTx/>
              <a:buNone/>
            </a:pPr>
            <a:endParaRPr lang="en-GB" b="1" u="sng" smtClean="0"/>
          </a:p>
          <a:p>
            <a:pPr eaLnBrk="1" hangingPunct="1"/>
            <a:r>
              <a:rPr lang="en-GB" sz="2800" b="1" smtClean="0"/>
              <a:t>To know that solutions can be sorted by whether they are: acid, alkali or neutral. </a:t>
            </a:r>
          </a:p>
          <a:p>
            <a:pPr eaLnBrk="1" hangingPunct="1"/>
            <a:endParaRPr lang="en-GB" sz="2800" b="1" smtClean="0"/>
          </a:p>
          <a:p>
            <a:pPr eaLnBrk="1" hangingPunct="1"/>
            <a:r>
              <a:rPr lang="en-GB" sz="2800" b="1" smtClean="0"/>
              <a:t>To  understand that an alkali reacts with an acid to cancel it out.</a:t>
            </a:r>
          </a:p>
          <a:p>
            <a:pPr eaLnBrk="1" hangingPunct="1">
              <a:buFontTx/>
              <a:buNone/>
            </a:pPr>
            <a:r>
              <a:rPr lang="en-GB" sz="2800" b="1" smtClean="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 smtClean="0"/>
              <a:t>To know that indicators show you how acidic or alkaline a solution is.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Bases and Alkalis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38200" y="1371600"/>
            <a:ext cx="7467600" cy="5053013"/>
            <a:chOff x="384" y="864"/>
            <a:chExt cx="4704" cy="3183"/>
          </a:xfrm>
        </p:grpSpPr>
        <p:sp>
          <p:nvSpPr>
            <p:cNvPr id="100357" name="Text Box 5"/>
            <p:cNvSpPr txBox="1">
              <a:spLocks noChangeArrowheads="1"/>
            </p:cNvSpPr>
            <p:nvPr/>
          </p:nvSpPr>
          <p:spPr bwMode="auto">
            <a:xfrm>
              <a:off x="384" y="1296"/>
              <a:ext cx="4704" cy="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Alkalis =</a:t>
              </a:r>
              <a:r>
                <a:rPr lang="en-US" sz="2800" u="sng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Soluble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bases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Examples of alkalis: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</a:t>
              </a:r>
              <a:r>
                <a:rPr lang="en-US" sz="2800" u="sng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all group 1 hydroxide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such as NaOH, KOH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calcium hydroxide (limewater),     </a:t>
              </a:r>
            </a:p>
            <a:p>
              <a:pPr lvl="1"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Ca(OH)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aqueous ammonia (NH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3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.H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O)</a:t>
              </a:r>
            </a:p>
            <a:p>
              <a:pPr>
                <a:spcBef>
                  <a:spcPct val="50000"/>
                </a:spcBef>
                <a:buFontTx/>
                <a:buChar char="•"/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aqueous barium hydroxide, Ba(OH)</a:t>
              </a:r>
              <a:r>
                <a:rPr lang="en-US" sz="2800" baseline="-25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2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  <p:sp>
          <p:nvSpPr>
            <p:cNvPr id="100358" name="Text Box 6"/>
            <p:cNvSpPr txBox="1">
              <a:spLocks noChangeArrowheads="1"/>
            </p:cNvSpPr>
            <p:nvPr/>
          </p:nvSpPr>
          <p:spPr bwMode="auto">
            <a:xfrm>
              <a:off x="384" y="864"/>
              <a:ext cx="1488" cy="365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99FF"/>
              </a:extrusionClr>
            </a:sp3d>
          </p:spPr>
          <p:txBody>
            <a:bodyPr>
              <a:spAutoFit/>
              <a:flatTx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Alkalis</a:t>
              </a:r>
              <a:endParaRPr lang="en-US" sz="3200">
                <a:solidFill>
                  <a:srgbClr val="FFFFCC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26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Bases and Alkalis</a:t>
            </a:r>
          </a:p>
        </p:txBody>
      </p:sp>
      <p:sp>
        <p:nvSpPr>
          <p:cNvPr id="101379" name="Rectangle 1027"/>
          <p:cNvSpPr>
            <a:spLocks noChangeArrowheads="1"/>
          </p:cNvSpPr>
          <p:nvPr/>
        </p:nvSpPr>
        <p:spPr bwMode="auto">
          <a:xfrm>
            <a:off x="457200" y="1066800"/>
            <a:ext cx="8229600" cy="54864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1381" name="Text Box 1029"/>
          <p:cNvSpPr txBox="1">
            <a:spLocks noChangeArrowheads="1"/>
          </p:cNvSpPr>
          <p:nvPr/>
        </p:nvSpPr>
        <p:spPr bwMode="auto">
          <a:xfrm>
            <a:off x="838200" y="2057400"/>
            <a:ext cx="746760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When alkalis dissolve in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water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hydroxide 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ions, </a:t>
            </a:r>
            <a:r>
              <a:rPr lang="en-US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OH</a:t>
            </a:r>
            <a:r>
              <a:rPr lang="en-US" sz="2800" baseline="30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are produecd.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Why is aqueous ammonia (Formula NH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.H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O) an alkali?</a:t>
            </a:r>
          </a:p>
          <a:p>
            <a:pPr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Ammonia dissociates in water to give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hydroxide ions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ammonium ions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 </a:t>
            </a:r>
          </a:p>
        </p:txBody>
      </p:sp>
      <p:sp>
        <p:nvSpPr>
          <p:cNvPr id="101382" name="Text Box 1030"/>
          <p:cNvSpPr txBox="1">
            <a:spLocks noChangeArrowheads="1"/>
          </p:cNvSpPr>
          <p:nvPr/>
        </p:nvSpPr>
        <p:spPr bwMode="auto">
          <a:xfrm>
            <a:off x="838200" y="1371600"/>
            <a:ext cx="23622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Alkalis</a:t>
            </a:r>
            <a:endParaRPr lang="en-US" sz="3200">
              <a:solidFill>
                <a:srgbClr val="FFFFCC"/>
              </a:solidFill>
              <a:latin typeface="Arial" charset="0"/>
            </a:endParaRPr>
          </a:p>
        </p:txBody>
      </p:sp>
      <p:graphicFrame>
        <p:nvGraphicFramePr>
          <p:cNvPr id="101383" name="Object 1031"/>
          <p:cNvGraphicFramePr>
            <a:graphicFrameLocks noChangeAspect="1"/>
          </p:cNvGraphicFramePr>
          <p:nvPr/>
        </p:nvGraphicFramePr>
        <p:xfrm>
          <a:off x="2286000" y="5105400"/>
          <a:ext cx="47117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S ChemDraw Drawing" r:id="rId4" imgW="4711680" imgH="403560" progId="ChemDraw.Document.4.5">
                  <p:embed/>
                </p:oleObj>
              </mc:Choice>
              <mc:Fallback>
                <p:oleObj name="CS ChemDraw Drawing" r:id="rId4" imgW="4711680" imgH="403560" progId="ChemDraw.Document.4.5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105400"/>
                        <a:ext cx="47117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4" name="Text Box 1032"/>
          <p:cNvSpPr txBox="1">
            <a:spLocks noChangeArrowheads="1"/>
          </p:cNvSpPr>
          <p:nvPr/>
        </p:nvSpPr>
        <p:spPr bwMode="auto">
          <a:xfrm>
            <a:off x="914400" y="5486400"/>
            <a:ext cx="76962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The alkaline properties of aqueous ammonia is due to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hydroxide ions.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 build="p" autoUpdateAnimBg="0"/>
      <p:bldP spid="101384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2286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Bases and Alkalis</a:t>
            </a:r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838200" y="2057400"/>
            <a:ext cx="7467600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1963" indent="-461963">
              <a:spcBef>
                <a:spcPct val="50000"/>
              </a:spcBef>
              <a:buFontTx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Bases react with acid to form </a:t>
            </a:r>
            <a:r>
              <a:rPr lang="en-US" sz="2800" u="sng">
                <a:latin typeface="Arial" charset="0"/>
              </a:rPr>
              <a:t>salt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</a:t>
            </a:r>
            <a:r>
              <a:rPr lang="en-US" sz="2800" u="sng">
                <a:latin typeface="Arial" charset="0"/>
              </a:rPr>
              <a:t>water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a process called </a:t>
            </a:r>
            <a:r>
              <a:rPr lang="en-US" sz="2800" u="sng">
                <a:latin typeface="Arial" charset="0"/>
              </a:rPr>
              <a:t>neutralisation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. </a:t>
            </a:r>
          </a:p>
          <a:p>
            <a:pPr marL="461963" indent="-461963">
              <a:spcBef>
                <a:spcPct val="50000"/>
              </a:spcBef>
              <a:buFontTx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Alkalis give </a:t>
            </a:r>
            <a:r>
              <a:rPr lang="en-US" sz="2800" u="sng">
                <a:latin typeface="Arial" charset="0"/>
              </a:rPr>
              <a:t>precipitates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with solutions of most metal salts.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	2NaOH  (aq) +  CuSO</a:t>
            </a:r>
            <a:r>
              <a:rPr lang="en-US" sz="28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 </a:t>
            </a:r>
            <a:r>
              <a:rPr lang="en-US" sz="2800">
                <a:latin typeface="Arial" charset="0"/>
              </a:rPr>
              <a:t>(aq)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latin typeface="Arial" charset="0"/>
              </a:rPr>
              <a:t>	</a:t>
            </a:r>
            <a:r>
              <a:rPr lang="en-US" sz="2800">
                <a:latin typeface="Arial" charset="0"/>
                <a:sym typeface="Symbol" pitchFamily="18" charset="2"/>
              </a:rPr>
              <a:t>  Cu(OH)</a:t>
            </a:r>
            <a:r>
              <a:rPr lang="en-US" sz="2800" baseline="-25000">
                <a:latin typeface="Arial" charset="0"/>
                <a:sym typeface="Symbol" pitchFamily="18" charset="2"/>
              </a:rPr>
              <a:t>2</a:t>
            </a:r>
            <a:r>
              <a:rPr lang="en-US" sz="2800">
                <a:latin typeface="Arial" charset="0"/>
                <a:sym typeface="Symbol" pitchFamily="18" charset="2"/>
              </a:rPr>
              <a:t>         +     Na</a:t>
            </a:r>
            <a:r>
              <a:rPr lang="en-US" sz="2800" baseline="-25000">
                <a:latin typeface="Arial" charset="0"/>
                <a:sym typeface="Symbol" pitchFamily="18" charset="2"/>
              </a:rPr>
              <a:t>2</a:t>
            </a:r>
            <a:r>
              <a:rPr lang="en-US" sz="2800">
                <a:latin typeface="Arial" charset="0"/>
                <a:sym typeface="Symbol" pitchFamily="18" charset="2"/>
              </a:rPr>
              <a:t>SO</a:t>
            </a:r>
            <a:r>
              <a:rPr lang="en-US" sz="2800" baseline="-25000">
                <a:latin typeface="Arial" charset="0"/>
                <a:sym typeface="Symbol" pitchFamily="18" charset="2"/>
              </a:rPr>
              <a:t>4</a:t>
            </a:r>
            <a:r>
              <a:rPr lang="en-US" sz="2800">
                <a:latin typeface="Arial" charset="0"/>
                <a:sym typeface="Symbol" pitchFamily="18" charset="2"/>
              </a:rPr>
              <a:t> </a:t>
            </a:r>
            <a:endParaRPr lang="en-US" sz="2800">
              <a:latin typeface="Arial" charset="0"/>
            </a:endParaRP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	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838200" y="1371600"/>
            <a:ext cx="41148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Chemical Reactions</a:t>
            </a:r>
            <a:endParaRPr lang="en-US" sz="3200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3352800" y="4800600"/>
            <a:ext cx="4184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(s)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</a:t>
            </a:r>
            <a:r>
              <a:rPr lang="en-US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(aq)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1965325" y="5532438"/>
            <a:ext cx="134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solidFill>
                  <a:schemeClr val="accent2"/>
                </a:solidFill>
              </a:rPr>
              <a:t>Blue ppt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 autoUpdateAnimBg="0"/>
      <p:bldP spid="102409" grpId="0" autoUpdateAnimBg="0"/>
      <p:bldP spid="1024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3" name="Rectangle 2057"/>
          <p:cNvSpPr>
            <a:spLocks noChangeArrowheads="1"/>
          </p:cNvSpPr>
          <p:nvPr/>
        </p:nvSpPr>
        <p:spPr bwMode="auto">
          <a:xfrm>
            <a:off x="228600" y="-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Bases and Alkalis</a:t>
            </a:r>
          </a:p>
        </p:txBody>
      </p:sp>
      <p:sp>
        <p:nvSpPr>
          <p:cNvPr id="103434" name="Rectangle 2058"/>
          <p:cNvSpPr>
            <a:spLocks noChangeArrowheads="1"/>
          </p:cNvSpPr>
          <p:nvPr/>
        </p:nvSpPr>
        <p:spPr bwMode="auto">
          <a:xfrm>
            <a:off x="304800" y="838200"/>
            <a:ext cx="8229600" cy="57912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03435" name="Text Box 2059"/>
          <p:cNvSpPr txBox="1">
            <a:spLocks noChangeArrowheads="1"/>
          </p:cNvSpPr>
          <p:nvPr/>
        </p:nvSpPr>
        <p:spPr bwMode="auto">
          <a:xfrm>
            <a:off x="609600" y="1752600"/>
            <a:ext cx="746760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61963" indent="-461963">
              <a:spcBef>
                <a:spcPct val="50000"/>
              </a:spcBef>
              <a:buFontTx/>
              <a:buAutoNum type="arabicPeriod" startAt="3"/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When </a:t>
            </a:r>
            <a:r>
              <a:rPr lang="en-US" sz="28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warmed</a:t>
            </a: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bases react with ammonium salts to give salt, water and ammonia.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	</a:t>
            </a:r>
            <a:r>
              <a:rPr 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Ammonium salt + base </a:t>
            </a:r>
            <a:r>
              <a:rPr lang="en-US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 salt + water+ ammonia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  	NaOH + NH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4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Cl  NaCl + 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O + NH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3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	</a:t>
            </a:r>
            <a:r>
              <a:rPr lang="en-US" sz="2400">
                <a:solidFill>
                  <a:schemeClr val="accent2"/>
                </a:solidFill>
                <a:latin typeface="Arial" charset="0"/>
                <a:sym typeface="Symbol" pitchFamily="18" charset="2"/>
              </a:rPr>
              <a:t>Observation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	</a:t>
            </a:r>
          </a:p>
          <a:p>
            <a:pPr marL="461963" indent="-461963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	</a:t>
            </a:r>
            <a:r>
              <a:rPr lang="en-US" sz="2400" b="1">
                <a:latin typeface="Arial" charset="0"/>
                <a:sym typeface="Symbol" pitchFamily="18" charset="2"/>
              </a:rPr>
              <a:t>C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olourless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 and </a:t>
            </a:r>
            <a:r>
              <a:rPr lang="en-US" sz="2400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pungent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 gas liberated</a:t>
            </a:r>
            <a:r>
              <a:rPr 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. 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sym typeface="Symbol" pitchFamily="18" charset="2"/>
              </a:rPr>
              <a:t>The sodium hydroxide solution remains colourless.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	</a:t>
            </a:r>
          </a:p>
        </p:txBody>
      </p:sp>
      <p:sp>
        <p:nvSpPr>
          <p:cNvPr id="103436" name="Text Box 2060"/>
          <p:cNvSpPr txBox="1">
            <a:spLocks noChangeArrowheads="1"/>
          </p:cNvSpPr>
          <p:nvPr/>
        </p:nvSpPr>
        <p:spPr bwMode="auto">
          <a:xfrm>
            <a:off x="609600" y="1066800"/>
            <a:ext cx="4114800" cy="579438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99FF"/>
            </a:extrusionClr>
          </a:sp3d>
        </p:spPr>
        <p:txBody>
          <a:bodyPr>
            <a:spAutoFit/>
            <a:flatTx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Chemical Reactions</a:t>
            </a:r>
            <a:endParaRPr lang="en-US" sz="3200">
              <a:solidFill>
                <a:srgbClr val="FFFF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3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3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/>
            <a:r>
              <a:rPr lang="en-US" smtClean="0"/>
              <a:t>The pH scale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3400" y="1219200"/>
            <a:ext cx="78486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pH - measure of the </a:t>
            </a:r>
            <a:r>
              <a:rPr lang="en-US" sz="2800" b="1" u="sng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concentration of H</a:t>
            </a:r>
            <a:r>
              <a:rPr lang="en-US" sz="2800" b="1" u="sng" baseline="30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+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in 	solution.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- between 0 and 14</a:t>
            </a: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914400" y="2895600"/>
          <a:ext cx="73914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Photo Editor Photo" r:id="rId4" imgW="5649114" imgH="1133633" progId="MSPhotoEd.3">
                  <p:embed/>
                </p:oleObj>
              </mc:Choice>
              <mc:Fallback>
                <p:oleObj name="Photo Editor Photo" r:id="rId4" imgW="5649114" imgH="113363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95600"/>
                        <a:ext cx="7391400" cy="13176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38200" y="4343400"/>
            <a:ext cx="3733800" cy="1754188"/>
            <a:chOff x="528" y="2736"/>
            <a:chExt cx="2352" cy="1105"/>
          </a:xfrm>
        </p:grpSpPr>
        <p:sp>
          <p:nvSpPr>
            <p:cNvPr id="3079" name="AutoShape 7"/>
            <p:cNvSpPr>
              <a:spLocks/>
            </p:cNvSpPr>
            <p:nvPr/>
          </p:nvSpPr>
          <p:spPr bwMode="auto">
            <a:xfrm rot="-5400000">
              <a:off x="1680" y="1728"/>
              <a:ext cx="192" cy="2208"/>
            </a:xfrm>
            <a:prstGeom prst="leftBrace">
              <a:avLst>
                <a:gd name="adj1" fmla="val 958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528" y="2976"/>
              <a:ext cx="2352" cy="865"/>
            </a:xfrm>
            <a:prstGeom prst="rect">
              <a:avLst/>
            </a:prstGeom>
            <a:solidFill>
              <a:srgbClr val="E1FF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Acidic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/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lower pH</a:t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-&gt; higher conc. of H</a:t>
              </a:r>
              <a:r>
                <a:rPr lang="en-US" sz="2800" baseline="30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+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724400" y="4343400"/>
            <a:ext cx="3886200" cy="1754188"/>
            <a:chOff x="2976" y="2736"/>
            <a:chExt cx="2448" cy="1105"/>
          </a:xfrm>
        </p:grpSpPr>
        <p:sp>
          <p:nvSpPr>
            <p:cNvPr id="3082" name="AutoShape 10"/>
            <p:cNvSpPr>
              <a:spLocks/>
            </p:cNvSpPr>
            <p:nvPr/>
          </p:nvSpPr>
          <p:spPr bwMode="auto">
            <a:xfrm rot="-5400000">
              <a:off x="3984" y="1728"/>
              <a:ext cx="192" cy="2208"/>
            </a:xfrm>
            <a:prstGeom prst="leftBrace">
              <a:avLst>
                <a:gd name="adj1" fmla="val 958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2976" y="2976"/>
              <a:ext cx="2448" cy="865"/>
            </a:xfrm>
            <a:prstGeom prst="rect">
              <a:avLst/>
            </a:prstGeom>
            <a:solidFill>
              <a:srgbClr val="E1FF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rgbClr val="00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Alkaline</a:t>
              </a: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/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higher pH</a:t>
              </a:r>
              <a:b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</a:b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-&gt; higher conc. of OH-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/>
            <a:r>
              <a:rPr lang="en-US" smtClean="0"/>
              <a:t>Indicators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33400" y="1447800"/>
            <a:ext cx="7848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2425" indent="-352425"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Substances that have different colours in 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acidic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and </a:t>
            </a:r>
            <a:r>
              <a:rPr lang="en-US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alkaline</a:t>
            </a: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solutions.</a:t>
            </a:r>
            <a:endParaRPr lang="en-US" sz="2800" b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52425" indent="-352425">
              <a:spcBef>
                <a:spcPct val="50000"/>
              </a:spcBef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most are regarded as </a:t>
            </a:r>
            <a:r>
              <a:rPr lang="en-US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weak acids</a:t>
            </a: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52425" indent="-352425">
              <a:spcBef>
                <a:spcPct val="50000"/>
              </a:spcBef>
              <a:defRPr/>
            </a:pPr>
            <a:endParaRPr lang="en-US" sz="28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772400" cy="1143000"/>
          </a:xfrm>
        </p:spPr>
        <p:txBody>
          <a:bodyPr/>
          <a:lstStyle/>
          <a:p>
            <a:pPr algn="l"/>
            <a:r>
              <a:rPr lang="en-US" smtClean="0"/>
              <a:t>Indicators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33400" y="1905000"/>
            <a:ext cx="7848600" cy="3725863"/>
            <a:chOff x="336" y="768"/>
            <a:chExt cx="4944" cy="2347"/>
          </a:xfrm>
        </p:grpSpPr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2976" y="1584"/>
              <a:ext cx="8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2976" y="2016"/>
              <a:ext cx="8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336" y="768"/>
              <a:ext cx="4944" cy="2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E.g.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Methyl Orange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 in acidic medium        -   </a:t>
              </a:r>
              <a:r>
                <a:rPr lang="en-US" sz="28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red</a:t>
              </a:r>
              <a:endParaRPr 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 in allkaline medium     -  </a:t>
              </a:r>
              <a:r>
                <a:rPr lang="en-U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yellow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 pH at which it changes colour - </a:t>
              </a:r>
              <a:r>
                <a:rPr lang="en-US" sz="280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pH 4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sz="28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  colour at this pH       -</a:t>
              </a:r>
              <a:endPara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724400" y="51054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orange</a:t>
            </a:r>
          </a:p>
        </p:txBody>
      </p:sp>
      <p:pic>
        <p:nvPicPr>
          <p:cNvPr id="17414" name="Picture 11" descr="methyl 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2590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449888" y="620713"/>
            <a:ext cx="3694112" cy="1143000"/>
          </a:xfrm>
        </p:spPr>
        <p:txBody>
          <a:bodyPr/>
          <a:lstStyle/>
          <a:p>
            <a:pPr algn="l" eaLnBrk="1" hangingPunct="1"/>
            <a:r>
              <a:rPr lang="en-GB" sz="5400" b="1" smtClean="0">
                <a:solidFill>
                  <a:srgbClr val="660066"/>
                </a:solidFill>
              </a:rPr>
              <a:t>Litmus</a:t>
            </a:r>
            <a:br>
              <a:rPr lang="en-GB" sz="5400" b="1" smtClean="0">
                <a:solidFill>
                  <a:srgbClr val="660066"/>
                </a:solidFill>
              </a:rPr>
            </a:br>
            <a:r>
              <a:rPr lang="en-GB" sz="5400" b="1" smtClean="0">
                <a:solidFill>
                  <a:srgbClr val="660066"/>
                </a:solidFill>
              </a:rPr>
              <a:t>Test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3544888"/>
            <a:ext cx="8229600" cy="3313112"/>
          </a:xfrm>
        </p:spPr>
        <p:txBody>
          <a:bodyPr/>
          <a:lstStyle/>
          <a:p>
            <a:pPr eaLnBrk="1" hangingPunct="1"/>
            <a:endParaRPr lang="en-GB" b="1" smtClean="0"/>
          </a:p>
          <a:p>
            <a:pPr eaLnBrk="1" hangingPunct="1"/>
            <a:r>
              <a:rPr lang="en-GB" smtClean="0"/>
              <a:t>Litmus is an indicator. It changes colour in acid and alkaline solutions. </a:t>
            </a:r>
          </a:p>
          <a:p>
            <a:pPr eaLnBrk="1" hangingPunct="1"/>
            <a:r>
              <a:rPr lang="en-GB" smtClean="0"/>
              <a:t>Litmus is </a:t>
            </a:r>
            <a:r>
              <a:rPr lang="en-GB" b="1" smtClean="0">
                <a:solidFill>
                  <a:srgbClr val="FF0000"/>
                </a:solidFill>
              </a:rPr>
              <a:t>red</a:t>
            </a:r>
            <a:r>
              <a:rPr lang="en-GB" smtClean="0"/>
              <a:t> in an </a:t>
            </a:r>
            <a:r>
              <a:rPr lang="en-GB" b="1" smtClean="0">
                <a:solidFill>
                  <a:srgbClr val="FF0000"/>
                </a:solidFill>
              </a:rPr>
              <a:t>acid.</a:t>
            </a:r>
            <a:r>
              <a:rPr lang="en-GB" smtClean="0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en-GB" smtClean="0"/>
              <a:t>Litmus is </a:t>
            </a:r>
            <a:r>
              <a:rPr lang="en-GB" b="1" smtClean="0">
                <a:solidFill>
                  <a:schemeClr val="accent2"/>
                </a:solidFill>
              </a:rPr>
              <a:t>blue</a:t>
            </a:r>
            <a:r>
              <a:rPr lang="en-GB" smtClean="0"/>
              <a:t> in an </a:t>
            </a:r>
            <a:r>
              <a:rPr lang="en-GB" b="1" smtClean="0">
                <a:solidFill>
                  <a:schemeClr val="accent2"/>
                </a:solidFill>
              </a:rPr>
              <a:t>alkali.</a:t>
            </a:r>
            <a:r>
              <a:rPr lang="en-GB" smtClean="0"/>
              <a:t> </a:t>
            </a:r>
          </a:p>
        </p:txBody>
      </p:sp>
      <p:pic>
        <p:nvPicPr>
          <p:cNvPr id="18436" name="Picture 6" descr="litm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0350"/>
            <a:ext cx="4375150" cy="360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smtClean="0">
                <a:solidFill>
                  <a:srgbClr val="669900"/>
                </a:solidFill>
              </a:rPr>
              <a:t>Neutralisation</a:t>
            </a:r>
            <a:br>
              <a:rPr lang="en-GB" sz="4000" b="1" smtClean="0">
                <a:solidFill>
                  <a:srgbClr val="669900"/>
                </a:solidFill>
              </a:rPr>
            </a:br>
            <a:endParaRPr lang="en-GB" sz="4000" b="1" smtClean="0">
              <a:solidFill>
                <a:srgbClr val="6699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eaLnBrk="1" hangingPunct="1"/>
            <a:r>
              <a:rPr lang="en-GB" smtClean="0"/>
              <a:t>Acids and alkalis </a:t>
            </a:r>
            <a:r>
              <a:rPr lang="en-GB" b="1" smtClean="0"/>
              <a:t>react </a:t>
            </a:r>
            <a:r>
              <a:rPr lang="en-GB" smtClean="0"/>
              <a:t>with each other. The alkali </a:t>
            </a:r>
            <a:r>
              <a:rPr lang="en-GB" b="1" smtClean="0"/>
              <a:t>cancels out</a:t>
            </a:r>
            <a:r>
              <a:rPr lang="en-GB" smtClean="0"/>
              <a:t> the acid in the reaction. This is called </a:t>
            </a:r>
            <a:r>
              <a:rPr lang="en-GB" b="1" smtClean="0"/>
              <a:t>neutralisation. </a:t>
            </a:r>
          </a:p>
          <a:p>
            <a:pPr eaLnBrk="1" hangingPunct="1"/>
            <a:endParaRPr lang="en-GB" b="1" smtClean="0"/>
          </a:p>
        </p:txBody>
      </p:sp>
      <p:pic>
        <p:nvPicPr>
          <p:cNvPr id="19460" name="Picture 5" descr="nu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284538"/>
            <a:ext cx="6470650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3059113" y="5734050"/>
            <a:ext cx="54721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200" b="1"/>
              <a:t>A </a:t>
            </a:r>
            <a:r>
              <a:rPr lang="en-GB" sz="3200" b="1">
                <a:hlinkClick r:id="rId4"/>
              </a:rPr>
              <a:t>salt</a:t>
            </a:r>
            <a:r>
              <a:rPr lang="en-GB" sz="3200" b="1"/>
              <a:t> is made.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u="sng" smtClean="0">
                <a:solidFill>
                  <a:srgbClr val="FF0066"/>
                </a:solidFill>
              </a:rPr>
              <a:t>Salts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476500"/>
          </a:xfrm>
        </p:spPr>
        <p:txBody>
          <a:bodyPr/>
          <a:lstStyle/>
          <a:p>
            <a:pPr eaLnBrk="1" hangingPunct="1"/>
            <a:r>
              <a:rPr lang="en-GB" b="1" smtClean="0"/>
              <a:t>The salt made depends on the </a:t>
            </a:r>
            <a:r>
              <a:rPr lang="en-GB" b="1" smtClean="0">
                <a:hlinkClick r:id="rId3"/>
              </a:rPr>
              <a:t>acid and alkali used</a:t>
            </a:r>
            <a:r>
              <a:rPr lang="en-GB" b="1" smtClean="0"/>
              <a:t>. </a:t>
            </a:r>
          </a:p>
          <a:p>
            <a:pPr eaLnBrk="1" hangingPunct="1"/>
            <a:r>
              <a:rPr lang="en-GB" b="1" smtClean="0"/>
              <a:t>The salt contains the metal atom from the alkali, and part of the acid molecule. </a:t>
            </a:r>
          </a:p>
          <a:p>
            <a:pPr eaLnBrk="1" hangingPunct="1"/>
            <a:endParaRPr lang="en-GB" b="1" smtClean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395288" y="4365625"/>
            <a:ext cx="84978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800"/>
              <a:t>The salts of sulphuric acid are known as </a:t>
            </a:r>
            <a:r>
              <a:rPr lang="en-GB" sz="2800" b="1"/>
              <a:t>sulphates. </a:t>
            </a:r>
            <a:endParaRPr lang="en-GB" sz="2800"/>
          </a:p>
          <a:p>
            <a:r>
              <a:rPr lang="en-GB" sz="2800"/>
              <a:t>The salts of hydrochloric acid are known as </a:t>
            </a:r>
            <a:r>
              <a:rPr lang="en-GB" sz="2800" b="1"/>
              <a:t>chlorides. </a:t>
            </a:r>
            <a:endParaRPr lang="en-GB" sz="2800"/>
          </a:p>
          <a:p>
            <a:r>
              <a:rPr lang="en-GB" sz="2800"/>
              <a:t>The salts of nitric acid are known as </a:t>
            </a:r>
            <a:r>
              <a:rPr lang="en-GB" sz="2800" b="1"/>
              <a:t>nitrates.</a:t>
            </a:r>
            <a:r>
              <a:rPr lang="en-GB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0"/>
            <a:ext cx="8229600" cy="1143000"/>
          </a:xfrm>
        </p:spPr>
        <p:txBody>
          <a:bodyPr/>
          <a:lstStyle/>
          <a:p>
            <a:pPr eaLnBrk="1" hangingPunct="1"/>
            <a:r>
              <a:rPr lang="en-GB" b="1" smtClean="0"/>
              <a:t>     </a:t>
            </a:r>
            <a:r>
              <a:rPr lang="en-GB" b="1" smtClean="0">
                <a:solidFill>
                  <a:srgbClr val="FF0066"/>
                </a:solidFill>
              </a:rPr>
              <a:t>Acids and alkalis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221163"/>
            <a:ext cx="8229600" cy="242093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b="1" smtClean="0"/>
          </a:p>
          <a:p>
            <a:pPr eaLnBrk="1" hangingPunct="1">
              <a:buFontTx/>
              <a:buNone/>
            </a:pPr>
            <a:r>
              <a:rPr lang="en-GB" sz="3600" b="1" smtClean="0"/>
              <a:t>Solutions can be sorted by whether they are: </a:t>
            </a:r>
            <a:r>
              <a:rPr lang="en-GB" sz="3600" b="1" smtClean="0">
                <a:solidFill>
                  <a:srgbClr val="FF0000"/>
                </a:solidFill>
              </a:rPr>
              <a:t>acid, </a:t>
            </a:r>
            <a:r>
              <a:rPr lang="en-GB" sz="3600" b="1" smtClean="0">
                <a:solidFill>
                  <a:srgbClr val="660066"/>
                </a:solidFill>
              </a:rPr>
              <a:t>alkali </a:t>
            </a:r>
            <a:r>
              <a:rPr lang="en-GB" sz="3600" b="1" smtClean="0">
                <a:solidFill>
                  <a:srgbClr val="669900"/>
                </a:solidFill>
              </a:rPr>
              <a:t>or neutral.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124" name="Picture 4" descr="cont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9161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11188" y="981075"/>
            <a:ext cx="82804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sz="3200" b="1"/>
              <a:t>When a substance dissolves in water it makes a </a:t>
            </a:r>
            <a:r>
              <a:rPr lang="en-GB" sz="3200" b="1" u="sng">
                <a:solidFill>
                  <a:srgbClr val="FF0066"/>
                </a:solidFill>
              </a:rPr>
              <a:t>solution.</a:t>
            </a:r>
            <a:r>
              <a:rPr lang="en-GB" sz="3200" b="1" u="sng"/>
              <a:t> </a:t>
            </a:r>
          </a:p>
          <a:p>
            <a:pPr eaLnBrk="1" hangingPunct="1">
              <a:spcBef>
                <a:spcPct val="50000"/>
              </a:spcBef>
            </a:pP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rgbClr val="669900"/>
                </a:solidFill>
              </a:rPr>
              <a:t>Universal Indicator</a:t>
            </a:r>
            <a:r>
              <a:rPr lang="en-GB" sz="4000" b="1" smtClean="0"/>
              <a:t/>
            </a:r>
            <a:br>
              <a:rPr lang="en-GB" sz="4000" b="1" smtClean="0"/>
            </a:br>
            <a:endParaRPr lang="en-GB" sz="4000" b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10366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b="1" smtClean="0"/>
              <a:t>Universal indicator </a:t>
            </a:r>
            <a:r>
              <a:rPr lang="en-GB" b="1" smtClean="0">
                <a:solidFill>
                  <a:srgbClr val="FF0000"/>
                </a:solidFill>
              </a:rPr>
              <a:t>changes </a:t>
            </a:r>
            <a:r>
              <a:rPr lang="en-GB" b="1" smtClean="0">
                <a:solidFill>
                  <a:schemeClr val="accent2"/>
                </a:solidFill>
              </a:rPr>
              <a:t>colour</a:t>
            </a:r>
            <a:r>
              <a:rPr lang="en-GB" b="1" smtClean="0"/>
              <a:t> in acids and alkalis. </a:t>
            </a:r>
          </a:p>
          <a:p>
            <a:pPr eaLnBrk="1" hangingPunct="1">
              <a:lnSpc>
                <a:spcPct val="90000"/>
              </a:lnSpc>
            </a:pPr>
            <a:endParaRPr lang="en-GB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b="1" smtClean="0"/>
          </a:p>
        </p:txBody>
      </p:sp>
      <p:pic>
        <p:nvPicPr>
          <p:cNvPr id="21508" name="Picture 6" descr="sci_dia_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133600"/>
            <a:ext cx="705643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-1235075" y="5300663"/>
            <a:ext cx="10379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lvl="4">
              <a:lnSpc>
                <a:spcPct val="90000"/>
              </a:lnSpc>
              <a:spcBef>
                <a:spcPct val="20000"/>
              </a:spcBef>
            </a:pPr>
            <a:r>
              <a:rPr lang="en-GB" sz="2800" b="1"/>
              <a:t>Its colour shows the strength of an acid or alkali. </a:t>
            </a:r>
          </a:p>
        </p:txBody>
      </p:sp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2051050" y="3573463"/>
            <a:ext cx="34559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ACIDS</a:t>
            </a:r>
          </a:p>
        </p:txBody>
      </p:sp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5292725" y="3573463"/>
            <a:ext cx="27352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ALKALIS</a:t>
            </a:r>
          </a:p>
        </p:txBody>
      </p:sp>
      <p:sp>
        <p:nvSpPr>
          <p:cNvPr id="21512" name="Text Box 10"/>
          <p:cNvSpPr txBox="1">
            <a:spLocks noChangeArrowheads="1"/>
          </p:cNvSpPr>
          <p:nvPr/>
        </p:nvSpPr>
        <p:spPr bwMode="auto">
          <a:xfrm rot="5400000">
            <a:off x="3425032" y="4215606"/>
            <a:ext cx="21526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669900"/>
                </a:solidFill>
              </a:rPr>
              <a:t>Neutral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solidFill>
                  <a:srgbClr val="669900"/>
                </a:solidFill>
              </a:rPr>
              <a:t>The pH scale</a:t>
            </a:r>
          </a:p>
        </p:txBody>
      </p:sp>
      <p:pic>
        <p:nvPicPr>
          <p:cNvPr id="22531" name="Picture 6" descr="sci_dia_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73238"/>
            <a:ext cx="770413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116013" y="2924175"/>
            <a:ext cx="302418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1 – 6</a:t>
            </a:r>
          </a:p>
          <a:p>
            <a:pPr eaLnBrk="1" hangingPunct="1">
              <a:spcBef>
                <a:spcPct val="50000"/>
              </a:spcBef>
            </a:pPr>
            <a:endParaRPr lang="en-GB" sz="3200" b="1">
              <a:solidFill>
                <a:srgbClr val="FF0000"/>
              </a:solidFill>
            </a:endParaRPr>
          </a:p>
        </p:txBody>
      </p:sp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5867400" y="3068638"/>
            <a:ext cx="388778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sz="3200" b="1">
                <a:solidFill>
                  <a:schemeClr val="accent2"/>
                </a:solidFill>
              </a:rPr>
              <a:t>8 - 14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sz="3200" b="1">
                <a:solidFill>
                  <a:schemeClr val="accent2"/>
                </a:solidFill>
              </a:rPr>
              <a:t>Alkalis </a:t>
            </a:r>
          </a:p>
          <a:p>
            <a:pPr eaLnBrk="1" hangingPunct="1">
              <a:spcBef>
                <a:spcPct val="50000"/>
              </a:spcBef>
            </a:pPr>
            <a:endParaRPr lang="en-GB" sz="3200" b="1">
              <a:solidFill>
                <a:schemeClr val="accent2"/>
              </a:solidFill>
            </a:endParaRPr>
          </a:p>
        </p:txBody>
      </p:sp>
      <p:sp>
        <p:nvSpPr>
          <p:cNvPr id="22534" name="Text Box 11"/>
          <p:cNvSpPr txBox="1">
            <a:spLocks noChangeArrowheads="1"/>
          </p:cNvSpPr>
          <p:nvPr/>
        </p:nvSpPr>
        <p:spPr bwMode="auto">
          <a:xfrm>
            <a:off x="4211638" y="321310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669900"/>
                </a:solidFill>
              </a:rPr>
              <a:t>7</a:t>
            </a:r>
          </a:p>
        </p:txBody>
      </p:sp>
      <p:sp>
        <p:nvSpPr>
          <p:cNvPr id="22535" name="Text Box 12"/>
          <p:cNvSpPr txBox="1">
            <a:spLocks noChangeArrowheads="1"/>
          </p:cNvSpPr>
          <p:nvPr/>
        </p:nvSpPr>
        <p:spPr bwMode="auto">
          <a:xfrm>
            <a:off x="4067175" y="4149725"/>
            <a:ext cx="576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2536" name="Text Box 13"/>
          <p:cNvSpPr txBox="1">
            <a:spLocks noChangeArrowheads="1"/>
          </p:cNvSpPr>
          <p:nvPr/>
        </p:nvSpPr>
        <p:spPr bwMode="auto">
          <a:xfrm rot="5400000">
            <a:off x="3544094" y="3591719"/>
            <a:ext cx="16875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/>
            </a:r>
            <a:br>
              <a:rPr lang="en-GB"/>
            </a:br>
            <a:endParaRPr lang="en-GB"/>
          </a:p>
        </p:txBody>
      </p:sp>
      <p:sp>
        <p:nvSpPr>
          <p:cNvPr id="22537" name="Text Box 14"/>
          <p:cNvSpPr txBox="1">
            <a:spLocks noChangeArrowheads="1"/>
          </p:cNvSpPr>
          <p:nvPr/>
        </p:nvSpPr>
        <p:spPr bwMode="auto">
          <a:xfrm rot="5400000">
            <a:off x="3397250" y="4387850"/>
            <a:ext cx="2065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669900"/>
                </a:solidFill>
              </a:rPr>
              <a:t>Neutral</a:t>
            </a:r>
          </a:p>
        </p:txBody>
      </p:sp>
      <p:sp>
        <p:nvSpPr>
          <p:cNvPr id="22538" name="Text Box 15"/>
          <p:cNvSpPr txBox="1">
            <a:spLocks noChangeArrowheads="1"/>
          </p:cNvSpPr>
          <p:nvPr/>
        </p:nvSpPr>
        <p:spPr bwMode="auto">
          <a:xfrm>
            <a:off x="1116013" y="3429000"/>
            <a:ext cx="15128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Acids </a:t>
            </a:r>
            <a:br>
              <a:rPr lang="en-GB" sz="3200" b="1">
                <a:solidFill>
                  <a:srgbClr val="FF0000"/>
                </a:solidFill>
              </a:rPr>
            </a:br>
            <a:endParaRPr lang="en-GB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20713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rgbClr val="669900"/>
                </a:solidFill>
              </a:rPr>
              <a:t>Applications of Neutralisation</a:t>
            </a:r>
            <a:r>
              <a:rPr lang="en-GB" sz="4000" smtClean="0"/>
              <a:t> </a:t>
            </a:r>
            <a:br>
              <a:rPr lang="en-GB" sz="4000" smtClean="0"/>
            </a:br>
            <a:endParaRPr lang="en-GB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5004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b="1" smtClean="0"/>
          </a:p>
          <a:p>
            <a:pPr eaLnBrk="1" hangingPunct="1">
              <a:lnSpc>
                <a:spcPct val="80000"/>
              </a:lnSpc>
            </a:pPr>
            <a:r>
              <a:rPr lang="en-GB" sz="2800" b="1" u="sng" smtClean="0">
                <a:solidFill>
                  <a:srgbClr val="FF0000"/>
                </a:solidFill>
              </a:rPr>
              <a:t>Indigestion</a:t>
            </a:r>
            <a:r>
              <a:rPr lang="en-GB" sz="2800" b="1" smtClean="0"/>
              <a:t>: Our stomach carries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   around </a:t>
            </a:r>
            <a:r>
              <a:rPr lang="en-GB" sz="2800" b="1" smtClean="0">
                <a:solidFill>
                  <a:srgbClr val="FF0000"/>
                </a:solidFill>
              </a:rPr>
              <a:t>hydrochloric acid.</a:t>
            </a:r>
            <a:r>
              <a:rPr lang="en-GB" sz="2800" b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   Too much of this leads to indigestion.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   To cure indigestion, you can </a:t>
            </a:r>
            <a:r>
              <a:rPr lang="en-GB" sz="2800" b="1" smtClean="0">
                <a:solidFill>
                  <a:srgbClr val="669900"/>
                </a:solidFill>
              </a:rPr>
              <a:t>neutralise </a:t>
            </a:r>
            <a:r>
              <a:rPr lang="en-GB" sz="2800" b="1" smtClean="0"/>
              <a:t>the excess acid with </a:t>
            </a:r>
            <a:r>
              <a:rPr lang="en-GB" sz="2800" b="1" smtClean="0">
                <a:solidFill>
                  <a:schemeClr val="accent2"/>
                </a:solidFill>
              </a:rPr>
              <a:t>baking soda or specialised indigestion tablets.</a:t>
            </a:r>
          </a:p>
        </p:txBody>
      </p:sp>
      <p:pic>
        <p:nvPicPr>
          <p:cNvPr id="23556" name="Picture 4" descr="MCj036451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6975"/>
            <a:ext cx="17986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MCj031224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3500438"/>
            <a:ext cx="194151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2484438" y="1052513"/>
            <a:ext cx="648017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2800" b="1">
                <a:solidFill>
                  <a:srgbClr val="FF0000"/>
                </a:solidFill>
              </a:rPr>
              <a:t>  </a:t>
            </a:r>
            <a:r>
              <a:rPr lang="en-GB" sz="2800" b="1" u="sng">
                <a:solidFill>
                  <a:srgbClr val="FF0000"/>
                </a:solidFill>
              </a:rPr>
              <a:t>Insect Stings</a:t>
            </a:r>
            <a:r>
              <a:rPr lang="en-GB" sz="2800" b="1"/>
              <a:t> </a:t>
            </a:r>
          </a:p>
          <a:p>
            <a:pPr eaLnBrk="1" hangingPunct="1"/>
            <a:r>
              <a:rPr lang="en-GB" sz="2800" b="1">
                <a:solidFill>
                  <a:srgbClr val="FF0000"/>
                </a:solidFill>
              </a:rPr>
              <a:t>   Bee stings</a:t>
            </a:r>
            <a:r>
              <a:rPr lang="en-GB" sz="2800" b="1"/>
              <a:t> are </a:t>
            </a:r>
            <a:r>
              <a:rPr lang="en-GB" sz="2800" b="1">
                <a:solidFill>
                  <a:srgbClr val="FF0000"/>
                </a:solidFill>
              </a:rPr>
              <a:t>acidic</a:t>
            </a:r>
            <a:r>
              <a:rPr lang="en-GB" sz="2800" b="1"/>
              <a:t> </a:t>
            </a:r>
          </a:p>
          <a:p>
            <a:pPr eaLnBrk="1" hangingPunct="1"/>
            <a:r>
              <a:rPr lang="en-GB" sz="2800" b="1"/>
              <a:t>   and can be </a:t>
            </a:r>
            <a:r>
              <a:rPr lang="en-GB" sz="2800" b="1">
                <a:solidFill>
                  <a:srgbClr val="669900"/>
                </a:solidFill>
              </a:rPr>
              <a:t>neutralised</a:t>
            </a:r>
            <a:r>
              <a:rPr lang="en-GB" sz="2800" b="1"/>
              <a:t> with </a:t>
            </a:r>
          </a:p>
          <a:p>
            <a:pPr eaLnBrk="1" hangingPunct="1"/>
            <a:r>
              <a:rPr lang="en-GB" sz="2800" b="1"/>
              <a:t>   </a:t>
            </a:r>
            <a:r>
              <a:rPr lang="en-GB" sz="2800" b="1">
                <a:solidFill>
                  <a:schemeClr val="accent2"/>
                </a:solidFill>
              </a:rPr>
              <a:t>baking soda (bicarbonate of soda).</a:t>
            </a:r>
            <a:r>
              <a:rPr lang="en-GB" sz="2800" b="1"/>
              <a:t> </a:t>
            </a:r>
          </a:p>
          <a:p>
            <a:pPr eaLnBrk="1" hangingPunct="1"/>
            <a:r>
              <a:rPr lang="en-GB" sz="2800" b="1"/>
              <a:t>   </a:t>
            </a:r>
            <a:r>
              <a:rPr lang="en-GB" sz="2800" b="1">
                <a:solidFill>
                  <a:schemeClr val="accent2"/>
                </a:solidFill>
              </a:rPr>
              <a:t>Wasp stings</a:t>
            </a:r>
            <a:r>
              <a:rPr lang="en-GB" sz="2800" b="1"/>
              <a:t> are </a:t>
            </a:r>
            <a:r>
              <a:rPr lang="en-GB" sz="2800" b="1">
                <a:solidFill>
                  <a:schemeClr val="accent2"/>
                </a:solidFill>
              </a:rPr>
              <a:t>alkaline</a:t>
            </a:r>
            <a:r>
              <a:rPr lang="en-GB" sz="2800" b="1"/>
              <a:t> and can     be </a:t>
            </a:r>
            <a:r>
              <a:rPr lang="en-GB" sz="2800" b="1">
                <a:solidFill>
                  <a:srgbClr val="669900"/>
                </a:solidFill>
              </a:rPr>
              <a:t>neutralised</a:t>
            </a:r>
            <a:r>
              <a:rPr lang="en-GB" sz="2800" b="1"/>
              <a:t> with </a:t>
            </a:r>
            <a:r>
              <a:rPr lang="en-GB" sz="2800" b="1">
                <a:solidFill>
                  <a:schemeClr val="accent2"/>
                </a:solidFill>
              </a:rPr>
              <a:t>vinegar.</a:t>
            </a:r>
            <a:r>
              <a:rPr lang="en-GB" b="1"/>
              <a:t> </a:t>
            </a:r>
          </a:p>
          <a:p>
            <a:pPr eaLnBrk="1" hangingPunct="1"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MPj040718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531813"/>
            <a:ext cx="9144000" cy="869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4643438" y="4724400"/>
            <a:ext cx="9612312" cy="1143000"/>
          </a:xfrm>
        </p:spPr>
        <p:txBody>
          <a:bodyPr/>
          <a:lstStyle/>
          <a:p>
            <a:pPr algn="l" eaLnBrk="1" hangingPunct="1"/>
            <a:r>
              <a:rPr lang="en-GB" sz="4000" b="1" smtClean="0">
                <a:solidFill>
                  <a:srgbClr val="000000"/>
                </a:solidFill>
              </a:rPr>
              <a:t>More Applications </a:t>
            </a:r>
            <a:r>
              <a:rPr lang="en-GB" sz="4000" smtClean="0">
                <a:solidFill>
                  <a:srgbClr val="000000"/>
                </a:solidFill>
              </a:rPr>
              <a:t/>
            </a:r>
            <a:br>
              <a:rPr lang="en-GB" sz="4000" smtClean="0">
                <a:solidFill>
                  <a:srgbClr val="000000"/>
                </a:solidFill>
              </a:rPr>
            </a:br>
            <a:r>
              <a:rPr lang="en-GB" sz="4000" smtClean="0">
                <a:solidFill>
                  <a:srgbClr val="000000"/>
                </a:solidFill>
              </a:rPr>
              <a:t> </a:t>
            </a:r>
            <a:r>
              <a:rPr lang="en-GB" sz="4000" b="1" smtClean="0">
                <a:solidFill>
                  <a:srgbClr val="000000"/>
                </a:solidFill>
              </a:rPr>
              <a:t>of Neutralisation?</a:t>
            </a:r>
            <a:r>
              <a:rPr lang="en-GB" sz="4000" smtClean="0"/>
              <a:t> 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0563" y="-531813"/>
            <a:ext cx="4772025" cy="3760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000000"/>
                </a:solidFill>
              </a:rPr>
              <a:t>    </a:t>
            </a:r>
            <a:r>
              <a:rPr lang="en-GB" sz="2800" b="1" u="sng" smtClean="0">
                <a:solidFill>
                  <a:srgbClr val="000000"/>
                </a:solidFill>
              </a:rPr>
              <a:t>Factory Waste</a:t>
            </a:r>
            <a:r>
              <a:rPr lang="en-GB" sz="2800" b="1" smtClean="0">
                <a:solidFill>
                  <a:srgbClr val="000000"/>
                </a:solidFill>
              </a:rPr>
              <a:t>: Liquid waste from factories is often acidic. If it reaches a river it will destroy and kill sea life of many forms. Neutralising the waste with slaked lime can prevent this.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smtClean="0">
              <a:solidFill>
                <a:srgbClr val="000000"/>
              </a:solidFill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0" y="0"/>
            <a:ext cx="4714875" cy="3867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GB" sz="2800" b="1" u="sng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GB" sz="2800" b="1" u="sng">
              <a:solidFill>
                <a:srgbClr val="FF0000"/>
              </a:solidFill>
            </a:endParaRP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sz="2400" b="1" u="sng">
                <a:solidFill>
                  <a:srgbClr val="FF0000"/>
                </a:solidFill>
              </a:rPr>
              <a:t>Soil Treatment</a:t>
            </a:r>
            <a:r>
              <a:rPr lang="en-GB" sz="2400" b="1">
                <a:solidFill>
                  <a:srgbClr val="FF0000"/>
                </a:solidFill>
              </a:rPr>
              <a:t>: When soils are too acidic (often as a result of acid rain) they can be treated with slaked lime, chalk or quicklime, all alkalis. Plants and crops grow best in neutral soils.</a:t>
            </a:r>
          </a:p>
          <a:p>
            <a:pPr algn="r" eaLnBrk="1" hangingPunct="1">
              <a:spcBef>
                <a:spcPct val="50000"/>
              </a:spcBef>
            </a:pPr>
            <a:endParaRPr lang="en-GB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11188" y="333375"/>
            <a:ext cx="428625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endParaRPr lang="en-GB" b="1"/>
          </a:p>
          <a:p>
            <a:r>
              <a:rPr lang="en-GB" sz="3200">
                <a:solidFill>
                  <a:srgbClr val="660066"/>
                </a:solidFill>
              </a:rPr>
              <a:t>When the </a:t>
            </a:r>
            <a:r>
              <a:rPr lang="en-GB" sz="3200" b="1">
                <a:solidFill>
                  <a:srgbClr val="660066"/>
                </a:solidFill>
              </a:rPr>
              <a:t>oxide </a:t>
            </a:r>
          </a:p>
          <a:p>
            <a:r>
              <a:rPr lang="en-GB" sz="3200">
                <a:solidFill>
                  <a:srgbClr val="660066"/>
                </a:solidFill>
              </a:rPr>
              <a:t>of some</a:t>
            </a:r>
            <a:r>
              <a:rPr lang="en-GB" sz="3200" b="1">
                <a:solidFill>
                  <a:srgbClr val="660066"/>
                </a:solidFill>
              </a:rPr>
              <a:t> non-metals</a:t>
            </a:r>
            <a:r>
              <a:rPr lang="en-GB" sz="3200">
                <a:solidFill>
                  <a:srgbClr val="FF0066"/>
                </a:solidFill>
              </a:rPr>
              <a:t> </a:t>
            </a:r>
          </a:p>
          <a:p>
            <a:r>
              <a:rPr lang="en-GB" sz="3200">
                <a:solidFill>
                  <a:schemeClr val="accent2"/>
                </a:solidFill>
              </a:rPr>
              <a:t>dissolve in </a:t>
            </a:r>
            <a:r>
              <a:rPr lang="en-GB" sz="3200" b="1">
                <a:solidFill>
                  <a:schemeClr val="accent2"/>
                </a:solidFill>
              </a:rPr>
              <a:t>water</a:t>
            </a:r>
            <a:r>
              <a:rPr lang="en-GB" sz="3200">
                <a:solidFill>
                  <a:schemeClr val="accent2"/>
                </a:solidFill>
              </a:rPr>
              <a:t> </a:t>
            </a:r>
          </a:p>
          <a:p>
            <a:r>
              <a:rPr lang="en-GB" sz="3200">
                <a:solidFill>
                  <a:srgbClr val="FF0000"/>
                </a:solidFill>
              </a:rPr>
              <a:t>they make an </a:t>
            </a:r>
            <a:r>
              <a:rPr lang="en-GB" sz="3600" b="1">
                <a:solidFill>
                  <a:srgbClr val="FF0000"/>
                </a:solidFill>
              </a:rPr>
              <a:t>acid.</a:t>
            </a:r>
            <a:r>
              <a:rPr lang="en-GB" sz="3200" b="1">
                <a:solidFill>
                  <a:srgbClr val="FF0000"/>
                </a:solidFill>
              </a:rPr>
              <a:t> </a:t>
            </a:r>
          </a:p>
          <a:p>
            <a:pPr algn="ctr"/>
            <a:endParaRPr lang="en-GB" sz="3200" b="1">
              <a:solidFill>
                <a:srgbClr val="FF0000"/>
              </a:solidFill>
            </a:endParaRPr>
          </a:p>
        </p:txBody>
      </p:sp>
      <p:pic>
        <p:nvPicPr>
          <p:cNvPr id="6147" name="Picture 7" descr="ac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33375"/>
            <a:ext cx="2016125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2195513" y="4365625"/>
            <a:ext cx="738028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GB" sz="3200"/>
          </a:p>
          <a:p>
            <a:pPr algn="ctr" eaLnBrk="1" hangingPunct="1"/>
            <a:r>
              <a:rPr lang="en-GB" sz="3200"/>
              <a:t>Acids have a </a:t>
            </a:r>
            <a:r>
              <a:rPr lang="en-GB" sz="3200" b="1">
                <a:solidFill>
                  <a:srgbClr val="FF0000"/>
                </a:solidFill>
              </a:rPr>
              <a:t>sour taste.</a:t>
            </a:r>
            <a:r>
              <a:rPr lang="en-GB" sz="3200"/>
              <a:t> </a:t>
            </a:r>
          </a:p>
          <a:p>
            <a:pPr algn="ctr" eaLnBrk="1" hangingPunct="1"/>
            <a:r>
              <a:rPr lang="en-GB" sz="3200"/>
              <a:t>They are </a:t>
            </a:r>
            <a:r>
              <a:rPr lang="en-GB" sz="3200" b="1">
                <a:solidFill>
                  <a:srgbClr val="FF6600"/>
                </a:solidFill>
              </a:rPr>
              <a:t>corrosive.</a:t>
            </a:r>
            <a:r>
              <a:rPr lang="en-GB" sz="3200"/>
              <a:t> </a:t>
            </a:r>
          </a:p>
          <a:p>
            <a:pPr eaLnBrk="1" hangingPunct="1">
              <a:spcBef>
                <a:spcPct val="50000"/>
              </a:spcBef>
            </a:pPr>
            <a:endParaRPr lang="en-GB" sz="3200"/>
          </a:p>
        </p:txBody>
      </p:sp>
      <p:sp>
        <p:nvSpPr>
          <p:cNvPr id="6149" name="Text Box 11"/>
          <p:cNvSpPr txBox="1">
            <a:spLocks noChangeArrowheads="1"/>
          </p:cNvSpPr>
          <p:nvPr/>
        </p:nvSpPr>
        <p:spPr bwMode="auto">
          <a:xfrm>
            <a:off x="323850" y="4005263"/>
            <a:ext cx="64801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3200" b="1">
              <a:solidFill>
                <a:schemeClr val="bg2"/>
              </a:solidFill>
              <a:latin typeface="Arial Black" pitchFamily="34" charset="0"/>
            </a:endParaRPr>
          </a:p>
        </p:txBody>
      </p:sp>
      <p:pic>
        <p:nvPicPr>
          <p:cNvPr id="6150" name="Picture 12" descr="sci_dia_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6338"/>
            <a:ext cx="23860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b="1" smtClean="0">
                <a:solidFill>
                  <a:schemeClr val="bg2"/>
                </a:solidFill>
              </a:rPr>
              <a:t>Acids react with metals</a:t>
            </a:r>
            <a:br>
              <a:rPr lang="en-GB" sz="4000" b="1" smtClean="0">
                <a:solidFill>
                  <a:schemeClr val="bg2"/>
                </a:solidFill>
              </a:rPr>
            </a:br>
            <a:r>
              <a:rPr lang="en-GB" sz="4000" b="1" smtClean="0">
                <a:solidFill>
                  <a:schemeClr val="bg2"/>
                </a:solidFill>
              </a:rPr>
              <a:t>   and carbonates.</a:t>
            </a:r>
            <a:br>
              <a:rPr lang="en-GB" sz="4000" b="1" smtClean="0">
                <a:solidFill>
                  <a:schemeClr val="bg2"/>
                </a:solidFill>
              </a:rPr>
            </a:br>
            <a:endParaRPr lang="en-GB" sz="4000" b="1" smtClean="0">
              <a:solidFill>
                <a:schemeClr val="bg2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775"/>
            <a:ext cx="8229600" cy="15414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Metal + Acid             Salt + Hydrogen</a:t>
            </a:r>
          </a:p>
          <a:p>
            <a:pPr eaLnBrk="1" hangingPunct="1">
              <a:buFontTx/>
              <a:buNone/>
            </a:pPr>
            <a:r>
              <a:rPr lang="en-GB" sz="2400" b="1" smtClean="0">
                <a:solidFill>
                  <a:srgbClr val="660066"/>
                </a:solidFill>
              </a:rPr>
              <a:t>magnesium +          </a:t>
            </a:r>
            <a:r>
              <a:rPr lang="en-GB" smtClean="0">
                <a:solidFill>
                  <a:srgbClr val="660066"/>
                </a:solidFill>
              </a:rPr>
              <a:t> </a:t>
            </a:r>
            <a:r>
              <a:rPr lang="en-GB" sz="2400" b="1" smtClean="0">
                <a:solidFill>
                  <a:srgbClr val="660066"/>
                </a:solidFill>
              </a:rPr>
              <a:t>          magnesium chloride + hydrochloric acid                               hydrogen</a:t>
            </a:r>
          </a:p>
          <a:p>
            <a:pPr eaLnBrk="1" hangingPunct="1">
              <a:buFontTx/>
              <a:buNone/>
            </a:pPr>
            <a:endParaRPr lang="en-GB" sz="2400" b="1" smtClean="0"/>
          </a:p>
          <a:p>
            <a:pPr eaLnBrk="1" hangingPunct="1"/>
            <a:endParaRPr lang="en-GB" baseline="-25000" smtClean="0"/>
          </a:p>
          <a:p>
            <a:pPr eaLnBrk="1" hangingPunct="1"/>
            <a:endParaRPr lang="en-GB" baseline="-25000" smtClean="0"/>
          </a:p>
        </p:txBody>
      </p:sp>
      <p:pic>
        <p:nvPicPr>
          <p:cNvPr id="7172" name="Picture 4" descr="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196975"/>
            <a:ext cx="280987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Line 7"/>
          <p:cNvSpPr>
            <a:spLocks noChangeShapeType="1"/>
          </p:cNvSpPr>
          <p:nvPr/>
        </p:nvSpPr>
        <p:spPr bwMode="auto">
          <a:xfrm flipV="1">
            <a:off x="2627313" y="1989138"/>
            <a:ext cx="11525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V="1">
            <a:off x="3348038" y="5013325"/>
            <a:ext cx="719137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Text Box 12"/>
          <p:cNvSpPr txBox="1">
            <a:spLocks noChangeArrowheads="1"/>
          </p:cNvSpPr>
          <p:nvPr/>
        </p:nvSpPr>
        <p:spPr bwMode="auto">
          <a:xfrm>
            <a:off x="0" y="3716338"/>
            <a:ext cx="8964613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3200"/>
              <a:t>Acid + Carbonate            Salt + Water + Carbon</a:t>
            </a:r>
          </a:p>
          <a:p>
            <a:pPr eaLnBrk="1" hangingPunct="1"/>
            <a:r>
              <a:rPr lang="en-GB" sz="3200"/>
              <a:t>                                                                dioxide</a:t>
            </a:r>
          </a:p>
          <a:p>
            <a:pPr eaLnBrk="1" hangingPunct="1"/>
            <a:r>
              <a:rPr lang="en-GB" sz="2400" b="1">
                <a:solidFill>
                  <a:schemeClr val="accent2"/>
                </a:solidFill>
              </a:rPr>
              <a:t>sulphuric acid +                         copper sulphate + water + </a:t>
            </a:r>
          </a:p>
          <a:p>
            <a:pPr eaLnBrk="1" hangingPunct="1"/>
            <a:r>
              <a:rPr lang="en-GB" sz="2400" b="1">
                <a:solidFill>
                  <a:schemeClr val="accent2"/>
                </a:solidFill>
              </a:rPr>
              <a:t>        copper carbonate                                       carbon dioxide</a:t>
            </a:r>
          </a:p>
          <a:p>
            <a:pPr eaLnBrk="1" hangingPunct="1">
              <a:spcBef>
                <a:spcPct val="50000"/>
              </a:spcBef>
            </a:pP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7176" name="Line 13"/>
          <p:cNvSpPr>
            <a:spLocks noChangeShapeType="1"/>
          </p:cNvSpPr>
          <p:nvPr/>
        </p:nvSpPr>
        <p:spPr bwMode="auto">
          <a:xfrm flipV="1">
            <a:off x="3276600" y="4076700"/>
            <a:ext cx="11525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7" name="Line 14"/>
          <p:cNvSpPr>
            <a:spLocks noChangeShapeType="1"/>
          </p:cNvSpPr>
          <p:nvPr/>
        </p:nvSpPr>
        <p:spPr bwMode="auto">
          <a:xfrm flipV="1">
            <a:off x="2627313" y="2636838"/>
            <a:ext cx="10795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MPj038678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0"/>
            <a:ext cx="22606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188913"/>
            <a:ext cx="5565775" cy="1143000"/>
          </a:xfrm>
        </p:spPr>
        <p:txBody>
          <a:bodyPr/>
          <a:lstStyle/>
          <a:p>
            <a:pPr algn="l" eaLnBrk="1" hangingPunct="1"/>
            <a:r>
              <a:rPr lang="en-GB" sz="4000" b="1" u="sng" smtClean="0">
                <a:solidFill>
                  <a:srgbClr val="FF0000"/>
                </a:solidFill>
              </a:rPr>
              <a:t>Acids</a:t>
            </a:r>
            <a:r>
              <a:rPr lang="en-GB" sz="4000" smtClean="0">
                <a:solidFill>
                  <a:srgbClr val="FF0000"/>
                </a:solidFill>
              </a:rPr>
              <a:t> </a:t>
            </a:r>
            <a:br>
              <a:rPr lang="en-GB" sz="4000" smtClean="0">
                <a:solidFill>
                  <a:srgbClr val="FF0000"/>
                </a:solidFill>
              </a:rPr>
            </a:br>
            <a:endParaRPr lang="en-GB" sz="4000" smtClean="0">
              <a:solidFill>
                <a:srgbClr val="FF0000"/>
              </a:solidFill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068638"/>
            <a:ext cx="8229600" cy="3313112"/>
          </a:xfrm>
          <a:solidFill>
            <a:srgbClr val="FF00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smtClean="0">
                <a:solidFill>
                  <a:srgbClr val="FFFF00"/>
                </a:solidFill>
              </a:rPr>
              <a:t>Lemon juice</a:t>
            </a:r>
            <a:r>
              <a:rPr lang="en-GB" smtClean="0"/>
              <a:t> contains </a:t>
            </a:r>
            <a:r>
              <a:rPr lang="en-GB" b="1" smtClean="0">
                <a:solidFill>
                  <a:srgbClr val="FFFF00"/>
                </a:solidFill>
              </a:rPr>
              <a:t>citric acid,</a:t>
            </a:r>
            <a:r>
              <a:rPr lang="en-GB" smtClean="0"/>
              <a:t> and </a:t>
            </a:r>
            <a:r>
              <a:rPr lang="en-GB" b="1" smtClean="0">
                <a:solidFill>
                  <a:srgbClr val="FFFF00"/>
                </a:solidFill>
              </a:rPr>
              <a:t>vinegar </a:t>
            </a:r>
            <a:r>
              <a:rPr lang="en-GB" smtClean="0"/>
              <a:t>contains</a:t>
            </a:r>
            <a:r>
              <a:rPr lang="en-GB" b="1" smtClean="0">
                <a:solidFill>
                  <a:srgbClr val="FFFF00"/>
                </a:solidFill>
              </a:rPr>
              <a:t> ethanoic acid.</a:t>
            </a:r>
          </a:p>
          <a:p>
            <a:pPr eaLnBrk="1" hangingPunct="1">
              <a:buFontTx/>
              <a:buNone/>
            </a:pPr>
            <a:r>
              <a:rPr lang="en-GB" b="1" smtClean="0"/>
              <a:t>Some strong acids </a:t>
            </a:r>
            <a:r>
              <a:rPr lang="en-GB" smtClean="0"/>
              <a:t>are</a:t>
            </a:r>
            <a:r>
              <a:rPr lang="en-GB" b="1" smtClean="0"/>
              <a:t> hydrochloric acid, sulphuric acid </a:t>
            </a:r>
            <a:r>
              <a:rPr lang="en-GB" smtClean="0"/>
              <a:t>and</a:t>
            </a:r>
            <a:r>
              <a:rPr lang="en-GB" b="1" smtClean="0"/>
              <a:t> nitric acid. </a:t>
            </a:r>
          </a:p>
          <a:p>
            <a:pPr eaLnBrk="1" hangingPunct="1">
              <a:buFontTx/>
              <a:buNone/>
            </a:pPr>
            <a:r>
              <a:rPr lang="en-GB" b="1" smtClean="0">
                <a:solidFill>
                  <a:schemeClr val="bg1"/>
                </a:solidFill>
              </a:rPr>
              <a:t>Some weak acids </a:t>
            </a:r>
            <a:r>
              <a:rPr lang="en-GB" smtClean="0">
                <a:solidFill>
                  <a:schemeClr val="bg1"/>
                </a:solidFill>
              </a:rPr>
              <a:t>are</a:t>
            </a:r>
            <a:r>
              <a:rPr lang="en-GB" b="1" smtClean="0">
                <a:solidFill>
                  <a:schemeClr val="bg1"/>
                </a:solidFill>
              </a:rPr>
              <a:t> ethanoic acid, citric acid </a:t>
            </a:r>
            <a:r>
              <a:rPr lang="en-GB" smtClean="0">
                <a:solidFill>
                  <a:schemeClr val="bg1"/>
                </a:solidFill>
              </a:rPr>
              <a:t>and</a:t>
            </a:r>
            <a:r>
              <a:rPr lang="en-GB" b="1" smtClean="0">
                <a:solidFill>
                  <a:schemeClr val="bg1"/>
                </a:solidFill>
              </a:rPr>
              <a:t> carbonic acid.</a:t>
            </a:r>
            <a:r>
              <a:rPr lang="en-GB" b="1" smtClean="0"/>
              <a:t> </a:t>
            </a:r>
          </a:p>
        </p:txBody>
      </p:sp>
      <p:pic>
        <p:nvPicPr>
          <p:cNvPr id="8197" name="Picture 5" descr="MCj040795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25209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2555875" y="981075"/>
            <a:ext cx="40322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/>
              <a:t>There are many acids present in our everyday lives.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81000" y="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Common Acids in the laboratory</a:t>
            </a: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838200" y="9906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685800" y="1143000"/>
            <a:ext cx="3048000" cy="466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Hydrochloric acid</a:t>
            </a: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3733800" y="11430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HCl</a:t>
            </a:r>
          </a:p>
        </p:txBody>
      </p:sp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685800" y="1600200"/>
            <a:ext cx="3048000" cy="466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sulfuric acid</a:t>
            </a:r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3733800" y="16002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685800" y="2057400"/>
            <a:ext cx="3048000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Nitric acid</a:t>
            </a:r>
          </a:p>
        </p:txBody>
      </p:sp>
      <p:sp>
        <p:nvSpPr>
          <p:cNvPr id="114699" name="Text Box 11"/>
          <p:cNvSpPr txBox="1">
            <a:spLocks noChangeArrowheads="1"/>
          </p:cNvSpPr>
          <p:nvPr/>
        </p:nvSpPr>
        <p:spPr bwMode="auto">
          <a:xfrm>
            <a:off x="3733800" y="20574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HNO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685800" y="2057400"/>
            <a:ext cx="3048000" cy="466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Nitric acid</a:t>
            </a:r>
          </a:p>
        </p:txBody>
      </p:sp>
      <p:sp>
        <p:nvSpPr>
          <p:cNvPr id="114701" name="Text Box 13"/>
          <p:cNvSpPr txBox="1">
            <a:spLocks noChangeArrowheads="1"/>
          </p:cNvSpPr>
          <p:nvPr/>
        </p:nvSpPr>
        <p:spPr bwMode="auto">
          <a:xfrm>
            <a:off x="685800" y="2514600"/>
            <a:ext cx="3048000" cy="466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Ethanoic acid</a:t>
            </a:r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685800" y="2971800"/>
            <a:ext cx="3048000" cy="4667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Phosphoric acid</a:t>
            </a: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3733800" y="25146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COOH</a:t>
            </a:r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>
            <a:off x="3733800" y="29718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4705" name="Text Box 17"/>
          <p:cNvSpPr txBox="1">
            <a:spLocks noChangeArrowheads="1"/>
          </p:cNvSpPr>
          <p:nvPr/>
        </p:nvSpPr>
        <p:spPr bwMode="auto">
          <a:xfrm>
            <a:off x="685800" y="3657600"/>
            <a:ext cx="70866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Study the chemical formula of all the acids, which element is common in all the acids?</a:t>
            </a:r>
          </a:p>
          <a:p>
            <a:pPr>
              <a:spcBef>
                <a:spcPct val="50000"/>
              </a:spcBef>
              <a:defRPr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hydrogen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4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4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5" grpId="0" animBg="1"/>
      <p:bldP spid="114697" grpId="0" animBg="1"/>
      <p:bldP spid="114699" grpId="0" animBg="1"/>
      <p:bldP spid="114703" grpId="0" animBg="1"/>
      <p:bldP spid="114704" grpId="0" animBg="1"/>
      <p:bldP spid="11470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Acids in water</a:t>
            </a: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7848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Complete the following to show the dissociation of the following acids. 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/>
              <a:t>H</a:t>
            </a:r>
            <a:r>
              <a:rPr lang="en-US" sz="2400" baseline="-25000"/>
              <a:t>2</a:t>
            </a:r>
            <a:r>
              <a:rPr lang="en-US" sz="2400"/>
              <a:t>SO</a:t>
            </a:r>
            <a:r>
              <a:rPr lang="en-US" sz="2400" baseline="-25000"/>
              <a:t>4</a:t>
            </a:r>
            <a:r>
              <a:rPr lang="en-US" sz="2400"/>
              <a:t> (aq)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→ 2</a:t>
            </a:r>
            <a:r>
              <a:rPr lang="en-US" sz="2400">
                <a:cs typeface="Times New Roman" pitchFamily="18" charset="0"/>
              </a:rPr>
              <a:t>H</a:t>
            </a:r>
            <a:r>
              <a:rPr lang="en-US" sz="2400" baseline="30000">
                <a:cs typeface="Times New Roman" pitchFamily="18" charset="0"/>
              </a:rPr>
              <a:t>+</a:t>
            </a:r>
            <a:r>
              <a:rPr lang="en-US" sz="2400">
                <a:cs typeface="Times New Roman" pitchFamily="18" charset="0"/>
              </a:rPr>
              <a:t> (aq)  +  SO</a:t>
            </a:r>
            <a:r>
              <a:rPr lang="en-US" sz="2400" baseline="-25000">
                <a:cs typeface="Times New Roman" pitchFamily="18" charset="0"/>
              </a:rPr>
              <a:t>4</a:t>
            </a:r>
            <a:r>
              <a:rPr lang="en-US" sz="2400" baseline="30000">
                <a:cs typeface="Times New Roman" pitchFamily="18" charset="0"/>
              </a:rPr>
              <a:t>2-</a:t>
            </a:r>
            <a:r>
              <a:rPr lang="en-US" sz="2400">
                <a:cs typeface="Times New Roman" pitchFamily="18" charset="0"/>
              </a:rPr>
              <a:t> (aq)</a:t>
            </a:r>
          </a:p>
          <a:p>
            <a:pPr eaLnBrk="1" hangingPunct="1">
              <a:spcBef>
                <a:spcPct val="50000"/>
              </a:spcBef>
            </a:pPr>
            <a:endParaRPr lang="en-US" sz="2400"/>
          </a:p>
          <a:p>
            <a:pPr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</a:t>
            </a:r>
            <a:r>
              <a:rPr lang="en-US" sz="2400" baseline="-25000">
                <a:cs typeface="Times New Roman" pitchFamily="18" charset="0"/>
              </a:rPr>
              <a:t>3</a:t>
            </a:r>
            <a:r>
              <a:rPr lang="en-US" sz="2400">
                <a:cs typeface="Times New Roman" pitchFamily="18" charset="0"/>
              </a:rPr>
              <a:t>COOH (aq)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/>
              <a:t>H</a:t>
            </a:r>
            <a:r>
              <a:rPr lang="en-US" sz="2400" baseline="30000"/>
              <a:t>+</a:t>
            </a:r>
            <a:r>
              <a:rPr lang="en-US" sz="2400"/>
              <a:t> (aq)  +  CH</a:t>
            </a:r>
            <a:r>
              <a:rPr lang="en-US" sz="2400" baseline="-25000"/>
              <a:t>3</a:t>
            </a:r>
            <a:r>
              <a:rPr lang="en-US" sz="2400"/>
              <a:t>COO</a:t>
            </a:r>
            <a:r>
              <a:rPr lang="en-US" sz="2400" baseline="30000"/>
              <a:t>-</a:t>
            </a:r>
            <a:r>
              <a:rPr lang="en-US" sz="2400"/>
              <a:t> (aq)</a:t>
            </a:r>
          </a:p>
          <a:p>
            <a:pPr eaLnBrk="1" hangingPunct="1">
              <a:spcBef>
                <a:spcPct val="50000"/>
              </a:spcBef>
            </a:pPr>
            <a:endParaRPr lang="en-US" sz="2400"/>
          </a:p>
        </p:txBody>
      </p:sp>
      <p:grpSp>
        <p:nvGrpSpPr>
          <p:cNvPr id="10245" name="Group 10"/>
          <p:cNvGrpSpPr>
            <a:grpSpLocks/>
          </p:cNvGrpSpPr>
          <p:nvPr/>
        </p:nvGrpSpPr>
        <p:grpSpPr bwMode="auto">
          <a:xfrm>
            <a:off x="2743200" y="3352800"/>
            <a:ext cx="609600" cy="228600"/>
            <a:chOff x="768" y="3264"/>
            <a:chExt cx="384" cy="144"/>
          </a:xfrm>
        </p:grpSpPr>
        <p:sp>
          <p:nvSpPr>
            <p:cNvPr id="117768" name="Freeform 8"/>
            <p:cNvSpPr>
              <a:spLocks/>
            </p:cNvSpPr>
            <p:nvPr/>
          </p:nvSpPr>
          <p:spPr bwMode="auto">
            <a:xfrm>
              <a:off x="768" y="3264"/>
              <a:ext cx="384" cy="4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384" y="48"/>
                </a:cxn>
                <a:cxn ang="0">
                  <a:pos x="336" y="0"/>
                </a:cxn>
              </a:cxnLst>
              <a:rect l="0" t="0" r="r" b="b"/>
              <a:pathLst>
                <a:path w="384" h="48">
                  <a:moveTo>
                    <a:pt x="0" y="48"/>
                  </a:moveTo>
                  <a:lnTo>
                    <a:pt x="384" y="48"/>
                  </a:lnTo>
                  <a:lnTo>
                    <a:pt x="3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17769" name="Freeform 9"/>
            <p:cNvSpPr>
              <a:spLocks/>
            </p:cNvSpPr>
            <p:nvPr/>
          </p:nvSpPr>
          <p:spPr bwMode="auto">
            <a:xfrm flipH="1" flipV="1">
              <a:off x="768" y="3360"/>
              <a:ext cx="384" cy="4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384" y="48"/>
                </a:cxn>
                <a:cxn ang="0">
                  <a:pos x="336" y="0"/>
                </a:cxn>
              </a:cxnLst>
              <a:rect l="0" t="0" r="r" b="b"/>
              <a:pathLst>
                <a:path w="384" h="48">
                  <a:moveTo>
                    <a:pt x="0" y="48"/>
                  </a:moveTo>
                  <a:lnTo>
                    <a:pt x="384" y="48"/>
                  </a:lnTo>
                  <a:lnTo>
                    <a:pt x="3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7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77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77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Basicity of acids</a:t>
            </a:r>
          </a:p>
        </p:txBody>
      </p:sp>
      <p:sp>
        <p:nvSpPr>
          <p:cNvPr id="119813" name="Rectangle 5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533400" y="1219200"/>
            <a:ext cx="7848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The basicity of an acid is the </a:t>
            </a:r>
            <a:r>
              <a:rPr lang="en-US" sz="2400" u="sng"/>
              <a:t>no. of hydrogen ions</a:t>
            </a:r>
            <a:r>
              <a:rPr lang="en-US" sz="2400"/>
              <a:t> produced when </a:t>
            </a:r>
            <a:r>
              <a:rPr lang="en-US" sz="2400" u="sng"/>
              <a:t>one molecule of the acid</a:t>
            </a:r>
            <a:r>
              <a:rPr lang="en-US" sz="2400"/>
              <a:t> ionises/dissociates in water.</a:t>
            </a:r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1371600" y="25908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Acid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2971800" y="2590800"/>
            <a:ext cx="2133600" cy="466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Basicity</a:t>
            </a:r>
          </a:p>
        </p:txBody>
      </p:sp>
      <p:sp>
        <p:nvSpPr>
          <p:cNvPr id="119818" name="Text Box 10"/>
          <p:cNvSpPr txBox="1">
            <a:spLocks noChangeArrowheads="1"/>
          </p:cNvSpPr>
          <p:nvPr/>
        </p:nvSpPr>
        <p:spPr bwMode="auto">
          <a:xfrm>
            <a:off x="1371600" y="30480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HCl</a:t>
            </a:r>
          </a:p>
        </p:txBody>
      </p:sp>
      <p:sp>
        <p:nvSpPr>
          <p:cNvPr id="119819" name="Text Box 11"/>
          <p:cNvSpPr txBox="1">
            <a:spLocks noChangeArrowheads="1"/>
          </p:cNvSpPr>
          <p:nvPr/>
        </p:nvSpPr>
        <p:spPr bwMode="auto">
          <a:xfrm>
            <a:off x="1371600" y="35052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en-US" sz="2400" baseline="-250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1371600" y="3952875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9821" name="Text Box 13"/>
          <p:cNvSpPr txBox="1">
            <a:spLocks noChangeArrowheads="1"/>
          </p:cNvSpPr>
          <p:nvPr/>
        </p:nvSpPr>
        <p:spPr bwMode="auto">
          <a:xfrm>
            <a:off x="1371600" y="44196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en-US" sz="2400" baseline="-250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4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9822" name="Text Box 14"/>
          <p:cNvSpPr txBox="1">
            <a:spLocks noChangeArrowheads="1"/>
          </p:cNvSpPr>
          <p:nvPr/>
        </p:nvSpPr>
        <p:spPr bwMode="auto">
          <a:xfrm>
            <a:off x="1371600" y="4876800"/>
            <a:ext cx="1600200" cy="4064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</a:t>
            </a:r>
            <a:r>
              <a:rPr lang="en-US" sz="2000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r>
              <a:rPr 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COO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</a:t>
            </a:r>
          </a:p>
        </p:txBody>
      </p:sp>
      <p:sp>
        <p:nvSpPr>
          <p:cNvPr id="119823" name="Text Box 15"/>
          <p:cNvSpPr txBox="1">
            <a:spLocks noChangeArrowheads="1"/>
          </p:cNvSpPr>
          <p:nvPr/>
        </p:nvSpPr>
        <p:spPr bwMode="auto">
          <a:xfrm>
            <a:off x="1371600" y="52578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en-US" sz="2400" baseline="-250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</a:t>
            </a:r>
            <a:r>
              <a:rPr lang="en-US" sz="2400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3</a:t>
            </a:r>
            <a:endParaRPr lang="en-US" sz="240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9824" name="Text Box 16"/>
          <p:cNvSpPr txBox="1">
            <a:spLocks noChangeArrowheads="1"/>
          </p:cNvSpPr>
          <p:nvPr/>
        </p:nvSpPr>
        <p:spPr bwMode="auto">
          <a:xfrm>
            <a:off x="1371600" y="3048000"/>
            <a:ext cx="1600200" cy="4667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</a:t>
            </a:r>
            <a:r>
              <a: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Cl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971800" y="3048000"/>
            <a:ext cx="2133600" cy="2676525"/>
            <a:chOff x="1872" y="1920"/>
            <a:chExt cx="1344" cy="1686"/>
          </a:xfrm>
        </p:grpSpPr>
        <p:sp>
          <p:nvSpPr>
            <p:cNvPr id="119825" name="Text Box 17"/>
            <p:cNvSpPr txBox="1">
              <a:spLocks noChangeArrowheads="1"/>
            </p:cNvSpPr>
            <p:nvPr/>
          </p:nvSpPr>
          <p:spPr bwMode="auto">
            <a:xfrm>
              <a:off x="1872" y="1920"/>
              <a:ext cx="1344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monobasic</a:t>
              </a:r>
            </a:p>
          </p:txBody>
        </p:sp>
        <p:sp>
          <p:nvSpPr>
            <p:cNvPr id="119826" name="Text Box 18"/>
            <p:cNvSpPr txBox="1">
              <a:spLocks noChangeArrowheads="1"/>
            </p:cNvSpPr>
            <p:nvPr/>
          </p:nvSpPr>
          <p:spPr bwMode="auto">
            <a:xfrm>
              <a:off x="1872" y="2208"/>
              <a:ext cx="1344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dibasic</a:t>
              </a:r>
            </a:p>
          </p:txBody>
        </p:sp>
        <p:sp>
          <p:nvSpPr>
            <p:cNvPr id="119827" name="Text Box 19"/>
            <p:cNvSpPr txBox="1">
              <a:spLocks noChangeArrowheads="1"/>
            </p:cNvSpPr>
            <p:nvPr/>
          </p:nvSpPr>
          <p:spPr bwMode="auto">
            <a:xfrm>
              <a:off x="1872" y="2496"/>
              <a:ext cx="1344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monobasic</a:t>
              </a:r>
            </a:p>
          </p:txBody>
        </p:sp>
        <p:sp>
          <p:nvSpPr>
            <p:cNvPr id="119828" name="Text Box 20"/>
            <p:cNvSpPr txBox="1">
              <a:spLocks noChangeArrowheads="1"/>
            </p:cNvSpPr>
            <p:nvPr/>
          </p:nvSpPr>
          <p:spPr bwMode="auto">
            <a:xfrm>
              <a:off x="1872" y="2784"/>
              <a:ext cx="1344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tribasic</a:t>
              </a:r>
            </a:p>
          </p:txBody>
        </p:sp>
        <p:sp>
          <p:nvSpPr>
            <p:cNvPr id="119829" name="Text Box 21"/>
            <p:cNvSpPr txBox="1">
              <a:spLocks noChangeArrowheads="1"/>
            </p:cNvSpPr>
            <p:nvPr/>
          </p:nvSpPr>
          <p:spPr bwMode="auto">
            <a:xfrm>
              <a:off x="1872" y="3072"/>
              <a:ext cx="1344" cy="256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monobasic</a:t>
              </a:r>
            </a:p>
          </p:txBody>
        </p:sp>
        <p:sp>
          <p:nvSpPr>
            <p:cNvPr id="119830" name="Text Box 22"/>
            <p:cNvSpPr txBox="1">
              <a:spLocks noChangeArrowheads="1"/>
            </p:cNvSpPr>
            <p:nvPr/>
          </p:nvSpPr>
          <p:spPr bwMode="auto">
            <a:xfrm>
              <a:off x="1872" y="3312"/>
              <a:ext cx="1344" cy="29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dibasic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3810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Bases and Alkalis, Pg 5</a:t>
            </a: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38200" y="1371600"/>
            <a:ext cx="7467600" cy="1752600"/>
            <a:chOff x="384" y="864"/>
            <a:chExt cx="4704" cy="1104"/>
          </a:xfrm>
        </p:grpSpPr>
        <p:sp>
          <p:nvSpPr>
            <p:cNvPr id="99333" name="Text Box 5"/>
            <p:cNvSpPr txBox="1">
              <a:spLocks noChangeArrowheads="1"/>
            </p:cNvSpPr>
            <p:nvPr/>
          </p:nvSpPr>
          <p:spPr bwMode="auto">
            <a:xfrm>
              <a:off x="384" y="1296"/>
              <a:ext cx="4704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mostly </a:t>
              </a:r>
              <a:r>
                <a:rPr lang="en-US" sz="3200" u="sng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metal</a:t>
              </a:r>
              <a:r>
                <a:rPr lang="en-US" sz="32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oxides</a:t>
              </a: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 or </a:t>
              </a:r>
              <a:r>
                <a:rPr lang="en-US" sz="32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hydroxide</a:t>
              </a: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/>
              </a:r>
              <a:b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</a:br>
              <a:r>
                <a:rPr lang="en-US" sz="32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Formula of oxide : </a:t>
              </a:r>
            </a:p>
          </p:txBody>
        </p:sp>
        <p:sp>
          <p:nvSpPr>
            <p:cNvPr id="99334" name="Text Box 6"/>
            <p:cNvSpPr txBox="1">
              <a:spLocks noChangeArrowheads="1"/>
            </p:cNvSpPr>
            <p:nvPr/>
          </p:nvSpPr>
          <p:spPr bwMode="auto">
            <a:xfrm>
              <a:off x="384" y="864"/>
              <a:ext cx="1488" cy="365"/>
            </a:xfrm>
            <a:prstGeom prst="rect">
              <a:avLst/>
            </a:prstGeom>
            <a:solidFill>
              <a:srgbClr val="6699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99FF"/>
              </a:extrusionClr>
            </a:sp3d>
          </p:spPr>
          <p:txBody>
            <a:bodyPr>
              <a:spAutoFit/>
              <a:flatTx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3200">
                  <a:solidFill>
                    <a:srgbClr val="FFFF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Bases</a:t>
              </a:r>
              <a:endParaRPr lang="en-US" sz="3200">
                <a:solidFill>
                  <a:srgbClr val="FFFFCC"/>
                </a:solidFill>
                <a:latin typeface="Arial" charset="0"/>
              </a:endParaRPr>
            </a:p>
          </p:txBody>
        </p:sp>
      </p:grp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267200" y="2590800"/>
            <a:ext cx="106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O</a:t>
            </a:r>
            <a:r>
              <a:rPr lang="en-US" sz="3200" baseline="30000">
                <a:solidFill>
                  <a:srgbClr val="FF3300"/>
                </a:solidFill>
              </a:rPr>
              <a:t>2-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685800" y="3200400"/>
            <a:ext cx="495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Formula of hydroxide: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5334000" y="3154363"/>
            <a:ext cx="1066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OH</a:t>
            </a:r>
            <a:r>
              <a:rPr lang="en-US" sz="3200" baseline="30000">
                <a:solidFill>
                  <a:srgbClr val="FF3300"/>
                </a:solidFill>
              </a:rPr>
              <a:t>-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914400" y="4038600"/>
            <a:ext cx="70866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Question:</a:t>
            </a:r>
          </a:p>
          <a:p>
            <a:pPr>
              <a:spcBef>
                <a:spcPct val="50000"/>
              </a:spcBef>
              <a:defRPr/>
            </a:pP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Give an exception of a base which is not metal oxide or hydroxide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629400" y="5257800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</a:rPr>
              <a:t>Aq NH</a:t>
            </a:r>
            <a:r>
              <a:rPr lang="en-US" sz="3200" baseline="-25000">
                <a:solidFill>
                  <a:srgbClr val="FF3300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 autoUpdateAnimBg="0"/>
      <p:bldP spid="99337" grpId="0" autoUpdateAnimBg="0"/>
      <p:bldP spid="99339" grpId="0" autoUpdateAnimBg="0"/>
      <p:bldP spid="99340" grpId="0" autoUpdateAnimBg="0"/>
      <p:bldP spid="11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910</Words>
  <Application>Microsoft Office PowerPoint</Application>
  <PresentationFormat>On-screen Show (4:3)</PresentationFormat>
  <Paragraphs>194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Times New Roman</vt:lpstr>
      <vt:lpstr>Symbol</vt:lpstr>
      <vt:lpstr>Default Design</vt:lpstr>
      <vt:lpstr>CS ChemDraw Drawing</vt:lpstr>
      <vt:lpstr>Microsoft Photo Editor 3.0 Photo</vt:lpstr>
      <vt:lpstr>                      Acids and Alkalis</vt:lpstr>
      <vt:lpstr>     Acids and alkalis</vt:lpstr>
      <vt:lpstr>PowerPoint Presentation</vt:lpstr>
      <vt:lpstr>Acids react with metals    and carbonates. </vt:lpstr>
      <vt:lpstr>Acids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pH scale</vt:lpstr>
      <vt:lpstr>Indicators</vt:lpstr>
      <vt:lpstr>Indicators</vt:lpstr>
      <vt:lpstr>Litmus Test</vt:lpstr>
      <vt:lpstr>Neutralisation </vt:lpstr>
      <vt:lpstr>Salts</vt:lpstr>
      <vt:lpstr>Universal Indicator </vt:lpstr>
      <vt:lpstr>The pH scale</vt:lpstr>
      <vt:lpstr>Applications of Neutralisation  </vt:lpstr>
      <vt:lpstr>More Applications   of Neutralisation?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 Authorized Customer</dc:creator>
  <cp:lastModifiedBy>Teacher E-Solutions</cp:lastModifiedBy>
  <cp:revision>28</cp:revision>
  <dcterms:created xsi:type="dcterms:W3CDTF">2007-10-30T14:57:11Z</dcterms:created>
  <dcterms:modified xsi:type="dcterms:W3CDTF">2019-01-18T16:37:59Z</dcterms:modified>
</cp:coreProperties>
</file>