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4" r:id="rId11"/>
    <p:sldId id="265" r:id="rId12"/>
    <p:sldId id="287" r:id="rId13"/>
    <p:sldId id="266" r:id="rId14"/>
    <p:sldId id="288" r:id="rId15"/>
    <p:sldId id="267" r:id="rId16"/>
    <p:sldId id="269" r:id="rId17"/>
    <p:sldId id="268" r:id="rId18"/>
    <p:sldId id="289" r:id="rId19"/>
    <p:sldId id="270" r:id="rId20"/>
    <p:sldId id="271" r:id="rId21"/>
    <p:sldId id="272" r:id="rId22"/>
    <p:sldId id="273" r:id="rId23"/>
    <p:sldId id="274" r:id="rId24"/>
    <p:sldId id="290" r:id="rId25"/>
    <p:sldId id="278" r:id="rId26"/>
    <p:sldId id="279" r:id="rId27"/>
    <p:sldId id="280" r:id="rId28"/>
    <p:sldId id="281" r:id="rId29"/>
    <p:sldId id="294" r:id="rId30"/>
    <p:sldId id="296" r:id="rId31"/>
    <p:sldId id="282" r:id="rId32"/>
    <p:sldId id="284" r:id="rId33"/>
    <p:sldId id="297" r:id="rId34"/>
    <p:sldId id="298" r:id="rId35"/>
    <p:sldId id="299" r:id="rId36"/>
    <p:sldId id="300" r:id="rId37"/>
    <p:sldId id="301" r:id="rId38"/>
    <p:sldId id="302" r:id="rId39"/>
    <p:sldId id="283" r:id="rId40"/>
    <p:sldId id="303" r:id="rId41"/>
    <p:sldId id="285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CC00"/>
    <a:srgbClr val="CC0099"/>
    <a:srgbClr val="FF33CC"/>
    <a:srgbClr val="FF3399"/>
    <a:srgbClr val="3399FF"/>
    <a:srgbClr val="800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notesViewPr>
    <p:cSldViewPr>
      <p:cViewPr varScale="1">
        <p:scale>
          <a:sx n="41" d="100"/>
          <a:sy n="41" d="100"/>
        </p:scale>
        <p:origin x="-139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BB2710-D180-4972-A94C-C33BE1398F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835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新細明體" pitchFamily="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59A9E742-16CB-481B-B6E9-DFE6AB7BC801}" type="slidenum">
              <a:rPr lang="en-US" altLang="zh-TW" sz="1200"/>
              <a:pPr eaLnBrk="1" hangingPunct="1"/>
              <a:t>2</a:t>
            </a:fld>
            <a:endParaRPr lang="en-US" altLang="zh-TW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8DF5E815-931F-4733-8E74-2EFFB4347256}" type="slidenum">
              <a:rPr lang="en-US" altLang="zh-TW" sz="1200"/>
              <a:pPr eaLnBrk="1" hangingPunct="1"/>
              <a:t>11</a:t>
            </a:fld>
            <a:endParaRPr lang="en-US" altLang="zh-TW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27DDEE33-1B51-43EB-990C-85608EA2F0F6}" type="slidenum">
              <a:rPr lang="en-US" altLang="zh-TW" sz="1200"/>
              <a:pPr eaLnBrk="1" hangingPunct="1"/>
              <a:t>12</a:t>
            </a:fld>
            <a:endParaRPr lang="en-US" altLang="zh-TW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9011AF1B-A844-4C98-A39B-7FB477418DB2}" type="slidenum">
              <a:rPr lang="en-US" altLang="zh-TW" sz="1200"/>
              <a:pPr eaLnBrk="1" hangingPunct="1"/>
              <a:t>28</a:t>
            </a:fld>
            <a:endParaRPr lang="en-US" altLang="zh-TW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219EE5A5-68A7-449C-A9E6-1DCFD48D6C26}" type="slidenum">
              <a:rPr lang="en-US" altLang="zh-TW" sz="1200"/>
              <a:pPr eaLnBrk="1" hangingPunct="1"/>
              <a:t>32</a:t>
            </a:fld>
            <a:endParaRPr lang="en-US" altLang="zh-TW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E9597F12-ECD1-465D-8B5B-6C4CFF17531B}" type="slidenum">
              <a:rPr lang="en-US" altLang="zh-TW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EDFAA684-D66D-43B6-B9DD-F0FF231B11E0}" type="slidenum">
              <a:rPr lang="en-US" altLang="zh-TW" sz="1200"/>
              <a:pPr eaLnBrk="1" hangingPunct="1"/>
              <a:t>4</a:t>
            </a:fld>
            <a:endParaRPr lang="en-US" altLang="zh-TW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521CE8D0-0D46-4904-83BB-062CBF2FCD02}" type="slidenum">
              <a:rPr lang="en-US" altLang="zh-TW" sz="1200"/>
              <a:pPr eaLnBrk="1" hangingPunct="1"/>
              <a:t>5</a:t>
            </a:fld>
            <a:endParaRPr lang="en-US" altLang="zh-TW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5035645B-A12E-474F-B6D9-A9D1E4325240}" type="slidenum">
              <a:rPr lang="en-US" altLang="zh-TW" sz="1200"/>
              <a:pPr eaLnBrk="1" hangingPunct="1"/>
              <a:t>6</a:t>
            </a:fld>
            <a:endParaRPr lang="en-US" altLang="zh-TW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7E48019F-8284-4372-BA4B-A6069ABD9362}" type="slidenum">
              <a:rPr lang="en-US" altLang="zh-TW" sz="1200"/>
              <a:pPr eaLnBrk="1" hangingPunct="1"/>
              <a:t>7</a:t>
            </a:fld>
            <a:endParaRPr lang="en-US" altLang="zh-TW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39373F85-B0CF-4AA3-B676-415F0949EBAB}" type="slidenum">
              <a:rPr lang="en-US" altLang="zh-TW" sz="1200"/>
              <a:pPr eaLnBrk="1" hangingPunct="1"/>
              <a:t>8</a:t>
            </a:fld>
            <a:endParaRPr lang="en-US" altLang="zh-TW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0ED751D6-6CC3-4536-9052-DF104B06CD24}" type="slidenum">
              <a:rPr lang="en-US" altLang="zh-TW" sz="1200"/>
              <a:pPr eaLnBrk="1" hangingPunct="1"/>
              <a:t>9</a:t>
            </a:fld>
            <a:endParaRPr lang="en-US" altLang="zh-TW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fld id="{6798858B-9C22-4A0A-96BC-53FDDD50661A}" type="slidenum">
              <a:rPr lang="en-US" altLang="zh-TW" sz="1200"/>
              <a:pPr eaLnBrk="1" hangingPunct="1"/>
              <a:t>10</a:t>
            </a:fld>
            <a:endParaRPr lang="en-US" altLang="zh-TW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7F790-DC5C-4529-9430-5BEC5ED820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440379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FA8DD5-E2B9-4C31-BB7C-3E67C03222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88547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CDE7D-DDA1-4228-9C28-CFFDA238DF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75779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372DDC-0E2F-4C68-8881-DD5607C281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516282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E1974F-9BFA-4CC5-AC92-92186D6606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44542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9E9AA-4769-4D97-89A2-B498002191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29959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716FBD-0D0C-42A2-A969-6E564D5529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665693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09643-B6EA-43B3-8A45-F21C41CC9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036858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0FBB4B-86FD-4CEB-8C85-D6E01D5CE8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384632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142AD2-B766-4716-933F-8177244C76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45972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9356F1-EA14-4C6E-A6E7-F0A76008A2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853565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2C9C392-572A-40BC-A0F7-D19E451A9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" charset="0"/>
          <a:ea typeface="新細明體" pitchFamily="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slide" Target="slide10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CELL STRUCTURE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838200"/>
            <a:ext cx="335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Organelles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543800" cy="4114800"/>
          </a:xfrm>
        </p:spPr>
        <p:txBody>
          <a:bodyPr/>
          <a:lstStyle/>
          <a:p>
            <a:pPr marL="484188" indent="-484188" eaLnBrk="1" hangingPunct="1">
              <a:lnSpc>
                <a:spcPct val="110000"/>
              </a:lnSpc>
              <a:spcAft>
                <a:spcPct val="20000"/>
              </a:spcAft>
              <a:buSzPct val="80000"/>
              <a:buFont typeface="Wingdings" pitchFamily="1" charset="2"/>
              <a:buChar char="f"/>
            </a:pPr>
            <a:r>
              <a:rPr lang="en-US" altLang="zh-TW" sz="3600" smtClean="0">
                <a:solidFill>
                  <a:srgbClr val="800000"/>
                </a:solidFill>
                <a:latin typeface="Impact" pitchFamily="1" charset="0"/>
              </a:rPr>
              <a:t>very small size – can only be observed under electron microscope</a:t>
            </a:r>
            <a:endParaRPr lang="en-US" altLang="zh-TW" sz="3600" smtClean="0">
              <a:latin typeface="Impact" pitchFamily="1" charset="0"/>
            </a:endParaRPr>
          </a:p>
          <a:p>
            <a:pPr marL="484188" indent="-484188" eaLnBrk="1" hangingPunct="1">
              <a:lnSpc>
                <a:spcPct val="110000"/>
              </a:lnSpc>
              <a:spcAft>
                <a:spcPct val="20000"/>
              </a:spcAft>
              <a:buSzPct val="80000"/>
              <a:buFont typeface="Wingdings" pitchFamily="1" charset="2"/>
              <a:buChar char="f"/>
            </a:pPr>
            <a:r>
              <a:rPr lang="en-US" altLang="zh-TW" sz="3600" smtClean="0">
                <a:solidFill>
                  <a:srgbClr val="99CC00"/>
                </a:solidFill>
                <a:latin typeface="Impact" pitchFamily="1" charset="0"/>
              </a:rPr>
              <a:t>has specific functions</a:t>
            </a:r>
            <a:r>
              <a:rPr lang="en-US" altLang="zh-TW" sz="3600" smtClean="0">
                <a:latin typeface="Impact" pitchFamily="1" charset="0"/>
              </a:rPr>
              <a:t> </a:t>
            </a:r>
          </a:p>
          <a:p>
            <a:pPr marL="484188" indent="-484188" eaLnBrk="1" hangingPunct="1">
              <a:lnSpc>
                <a:spcPct val="110000"/>
              </a:lnSpc>
              <a:spcAft>
                <a:spcPct val="20000"/>
              </a:spcAft>
              <a:buSzPct val="80000"/>
              <a:buFont typeface="Wingdings" pitchFamily="1" charset="2"/>
              <a:buChar char="f"/>
            </a:pPr>
            <a:r>
              <a:rPr lang="en-US" altLang="zh-TW" sz="3600" smtClean="0">
                <a:solidFill>
                  <a:srgbClr val="FF66FF"/>
                </a:solidFill>
                <a:latin typeface="Impact" pitchFamily="1" charset="0"/>
              </a:rPr>
              <a:t>in cytoplasm</a:t>
            </a:r>
            <a:endParaRPr lang="en-US" altLang="zh-TW" sz="3600" smtClean="0">
              <a:latin typeface="Impact" pitchFamily="1" charset="0"/>
            </a:endParaRPr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2895600"/>
            <a:ext cx="518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lvl="1" indent="-293688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009900"/>
                </a:solidFill>
                <a:latin typeface="Impact" pitchFamily="1" charset="0"/>
              </a:rPr>
              <a:t>Contain the green pigment </a:t>
            </a:r>
            <a:r>
              <a:rPr lang="en-US" altLang="zh-TW" sz="3600" u="sng">
                <a:solidFill>
                  <a:srgbClr val="009900"/>
                </a:solidFill>
                <a:latin typeface="Impact" pitchFamily="1" charset="0"/>
              </a:rPr>
              <a:t>chlorophyll</a:t>
            </a:r>
            <a:endParaRPr lang="en-US" altLang="zh-TW" sz="3600" u="sng">
              <a:solidFill>
                <a:schemeClr val="accent1"/>
              </a:solidFill>
              <a:latin typeface="Impact" pitchFamily="1" charset="0"/>
            </a:endParaRPr>
          </a:p>
          <a:p>
            <a:pPr marL="865188" lvl="2" indent="-1905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600">
                <a:solidFill>
                  <a:srgbClr val="FF99FF"/>
                </a:solidFill>
                <a:latin typeface="Impact" pitchFamily="1" charset="0"/>
              </a:rPr>
              <a:t>To trap </a:t>
            </a:r>
            <a:r>
              <a:rPr lang="en-US" altLang="zh-TW" sz="3600" u="sng">
                <a:solidFill>
                  <a:srgbClr val="FF99FF"/>
                </a:solidFill>
                <a:latin typeface="Impact" pitchFamily="1" charset="0"/>
              </a:rPr>
              <a:t>light energy</a:t>
            </a:r>
            <a:r>
              <a:rPr lang="en-US" altLang="zh-TW" sz="3600">
                <a:solidFill>
                  <a:srgbClr val="FF99FF"/>
                </a:solidFill>
                <a:latin typeface="Impact" pitchFamily="1" charset="0"/>
              </a:rPr>
              <a:t>, to make food by photosynthesis</a:t>
            </a:r>
            <a:endParaRPr lang="en-US" altLang="zh-TW" sz="3600">
              <a:solidFill>
                <a:srgbClr val="FFFF00"/>
              </a:solidFill>
              <a:latin typeface="Impact" pitchFamily="1" charset="0"/>
            </a:endParaRPr>
          </a:p>
        </p:txBody>
      </p:sp>
      <p:pic>
        <p:nvPicPr>
          <p:cNvPr id="23555" name="Picture 8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152400" y="2057400"/>
            <a:ext cx="6324600" cy="1219200"/>
            <a:chOff x="96" y="1296"/>
            <a:chExt cx="3984" cy="768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96" y="1296"/>
              <a:ext cx="19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</a:rPr>
                <a:t> Chloroplast</a:t>
              </a: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 flipV="1">
              <a:off x="2208" y="1536"/>
              <a:ext cx="1872" cy="52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6200" y="3048000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 indent="-277813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6666FF"/>
                </a:solidFill>
                <a:latin typeface="Impact" pitchFamily="1" charset="0"/>
              </a:rPr>
              <a:t>Contain </a:t>
            </a:r>
            <a:r>
              <a:rPr lang="en-US" altLang="zh-TW" sz="3600" u="sng">
                <a:solidFill>
                  <a:srgbClr val="6666FF"/>
                </a:solidFill>
                <a:latin typeface="Impact" pitchFamily="1" charset="0"/>
              </a:rPr>
              <a:t>starch grains</a:t>
            </a:r>
            <a:r>
              <a:rPr lang="en-US" altLang="zh-TW" sz="3600">
                <a:solidFill>
                  <a:srgbClr val="6666FF"/>
                </a:solidFill>
                <a:latin typeface="Impact" pitchFamily="1" charset="0"/>
              </a:rPr>
              <a:t> (products of photosynthesis)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52400" y="20574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4000">
                <a:latin typeface="Impact" pitchFamily="1" charset="0"/>
              </a:rPr>
              <a:t> Chloroplast</a:t>
            </a:r>
          </a:p>
        </p:txBody>
      </p:sp>
      <p:pic>
        <p:nvPicPr>
          <p:cNvPr id="24580" name="Picture 9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8" name="Rectangle 10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 flipH="1" flipV="1">
            <a:off x="3505200" y="2438400"/>
            <a:ext cx="2971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3581400"/>
            <a:ext cx="381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chemeClr val="accent1"/>
                </a:solidFill>
                <a:latin typeface="Impact" pitchFamily="1" charset="0"/>
              </a:rPr>
              <a:t>Rod shape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FFCC00"/>
                </a:solidFill>
                <a:latin typeface="Impact" pitchFamily="1" charset="0"/>
              </a:rPr>
              <a:t>For respiration</a:t>
            </a:r>
            <a:endParaRPr lang="en-US" altLang="zh-TW" sz="3600">
              <a:solidFill>
                <a:srgbClr val="FFFF00"/>
              </a:solidFill>
              <a:latin typeface="Impact" pitchFamily="1" charset="0"/>
            </a:endParaRPr>
          </a:p>
        </p:txBody>
      </p:sp>
      <p:graphicFrame>
        <p:nvGraphicFramePr>
          <p:cNvPr id="25603" name="Object 8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2133600" y="5257800"/>
          <a:ext cx="25146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點陣圖影像" r:id="rId5" imgW="3591264" imgH="2914703" progId="Paint.Picture">
                  <p:embed/>
                </p:oleObj>
              </mc:Choice>
              <mc:Fallback>
                <p:oleObj name="點陣圖影像" r:id="rId5" imgW="3591264" imgH="2914703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25146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9"/>
          <p:cNvGraphicFramePr>
            <a:graphicFrameLocks noChangeAspect="1"/>
          </p:cNvGraphicFramePr>
          <p:nvPr/>
        </p:nvGraphicFramePr>
        <p:xfrm>
          <a:off x="238125" y="3962400"/>
          <a:ext cx="157321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點陣圖影像" r:id="rId7" imgW="1286073" imgH="2200273" progId="Paint.Picture">
                  <p:embed/>
                </p:oleObj>
              </mc:Choice>
              <mc:Fallback>
                <p:oleObj name="點陣圖影像" r:id="rId7" imgW="1286073" imgH="220027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3962400"/>
                        <a:ext cx="157321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11" descr="plant ce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533400" y="1905000"/>
            <a:ext cx="6477000" cy="1066800"/>
            <a:chOff x="336" y="1200"/>
            <a:chExt cx="4080" cy="672"/>
          </a:xfrm>
        </p:grpSpPr>
        <p:sp>
          <p:nvSpPr>
            <p:cNvPr id="25611" name="Rectangle 6"/>
            <p:cNvSpPr>
              <a:spLocks noChangeArrowheads="1"/>
            </p:cNvSpPr>
            <p:nvPr/>
          </p:nvSpPr>
          <p:spPr bwMode="auto">
            <a:xfrm>
              <a:off x="336" y="1200"/>
              <a:ext cx="27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</a:rPr>
                <a:t>Mitochondrion</a:t>
              </a:r>
              <a:br>
                <a:rPr lang="en-US" altLang="zh-TW" sz="4000">
                  <a:latin typeface="Impact" pitchFamily="1" charset="0"/>
                </a:rPr>
              </a:br>
              <a:r>
                <a:rPr lang="en-US" altLang="zh-TW" sz="4000">
                  <a:latin typeface="Impact" pitchFamily="1" charset="0"/>
                </a:rPr>
                <a:t>( mitochondria )</a:t>
              </a:r>
            </a:p>
          </p:txBody>
        </p:sp>
        <p:sp>
          <p:nvSpPr>
            <p:cNvPr id="25612" name="Line 13"/>
            <p:cNvSpPr>
              <a:spLocks noChangeShapeType="1"/>
            </p:cNvSpPr>
            <p:nvPr/>
          </p:nvSpPr>
          <p:spPr bwMode="auto">
            <a:xfrm flipH="1" flipV="1">
              <a:off x="2880" y="1680"/>
              <a:ext cx="15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 autoUpdateAnimBg="0"/>
      <p:bldP spid="153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43000" y="30480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3400">
                <a:solidFill>
                  <a:srgbClr val="FF33CC"/>
                </a:solidFill>
                <a:latin typeface="Impact" pitchFamily="1" charset="0"/>
              </a:rPr>
              <a:t>Active cells   ( eg. sperms, liver cells) have more mitochondria</a:t>
            </a:r>
          </a:p>
        </p:txBody>
      </p:sp>
      <p:pic>
        <p:nvPicPr>
          <p:cNvPr id="26627" name="Picture 13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26629" name="Rectangle 16"/>
          <p:cNvSpPr>
            <a:spLocks noChangeArrowheads="1"/>
          </p:cNvSpPr>
          <p:nvPr/>
        </p:nvSpPr>
        <p:spPr bwMode="auto">
          <a:xfrm>
            <a:off x="457200" y="17526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4000">
                <a:latin typeface="Impact" pitchFamily="1" charset="0"/>
              </a:rPr>
              <a:t>Mitochondrion</a:t>
            </a:r>
            <a:br>
              <a:rPr lang="en-US" altLang="zh-TW" sz="4000">
                <a:latin typeface="Impact" pitchFamily="1" charset="0"/>
              </a:rPr>
            </a:br>
            <a:r>
              <a:rPr lang="en-US" altLang="zh-TW" sz="4000">
                <a:latin typeface="Impact" pitchFamily="1" charset="0"/>
              </a:rPr>
              <a:t>( mitochondria )</a:t>
            </a:r>
          </a:p>
        </p:txBody>
      </p:sp>
      <p:sp>
        <p:nvSpPr>
          <p:cNvPr id="26630" name="Line 17"/>
          <p:cNvSpPr>
            <a:spLocks noChangeShapeType="1"/>
          </p:cNvSpPr>
          <p:nvPr/>
        </p:nvSpPr>
        <p:spPr bwMode="auto">
          <a:xfrm flipH="1" flipV="1">
            <a:off x="4724400" y="2514600"/>
            <a:ext cx="22098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31" name="Object 18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2133600" y="5257800"/>
          <a:ext cx="25146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點陣圖影像" r:id="rId6" imgW="3591264" imgH="2914703" progId="Paint.Picture">
                  <p:embed/>
                </p:oleObj>
              </mc:Choice>
              <mc:Fallback>
                <p:oleObj name="點陣圖影像" r:id="rId6" imgW="3591264" imgH="2914703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25146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9"/>
          <p:cNvGraphicFramePr>
            <a:graphicFrameLocks noChangeAspect="1"/>
          </p:cNvGraphicFramePr>
          <p:nvPr/>
        </p:nvGraphicFramePr>
        <p:xfrm>
          <a:off x="238125" y="3962400"/>
          <a:ext cx="157321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點陣圖影像" r:id="rId8" imgW="1286073" imgH="2200273" progId="Paint.Picture">
                  <p:embed/>
                </p:oleObj>
              </mc:Choice>
              <mc:Fallback>
                <p:oleObj name="點陣圖影像" r:id="rId8" imgW="1286073" imgH="2200273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3962400"/>
                        <a:ext cx="157321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3276600"/>
            <a:ext cx="502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chemeClr val="accent1"/>
                </a:solidFill>
                <a:latin typeface="Impact" pitchFamily="1" charset="0"/>
              </a:rPr>
              <a:t>Starch granules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FFCC00"/>
                </a:solidFill>
                <a:latin typeface="Impact" pitchFamily="1" charset="0"/>
              </a:rPr>
              <a:t>Oil droplets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0066FF"/>
                </a:solidFill>
                <a:latin typeface="Impact" pitchFamily="1" charset="0"/>
              </a:rPr>
              <a:t>Crystals of insoluble wastes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</p:txBody>
      </p:sp>
      <p:pic>
        <p:nvPicPr>
          <p:cNvPr id="27651" name="Picture 9" descr="plant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762000" y="1905000"/>
            <a:ext cx="5410200" cy="838200"/>
            <a:chOff x="480" y="1200"/>
            <a:chExt cx="3408" cy="528"/>
          </a:xfrm>
        </p:grpSpPr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480" y="1200"/>
              <a:ext cx="259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</a:rPr>
                <a:t>Non-living granules</a:t>
              </a:r>
            </a:p>
          </p:txBody>
        </p:sp>
        <p:sp>
          <p:nvSpPr>
            <p:cNvPr id="27658" name="Line 11"/>
            <p:cNvSpPr>
              <a:spLocks noChangeShapeType="1"/>
            </p:cNvSpPr>
            <p:nvPr/>
          </p:nvSpPr>
          <p:spPr bwMode="auto">
            <a:xfrm flipH="1" flipV="1">
              <a:off x="2304" y="1584"/>
              <a:ext cx="158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  <p:bldP spid="163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plant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438400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 indent="-381000">
              <a:spcBef>
                <a:spcPct val="20000"/>
              </a:spcBef>
              <a:buFontTx/>
              <a:buChar char="–"/>
            </a:pPr>
            <a:r>
              <a:rPr lang="en-US" altLang="zh-TW" sz="3400">
                <a:solidFill>
                  <a:srgbClr val="FF66FF"/>
                </a:solidFill>
                <a:latin typeface="Impact" pitchFamily="1" charset="0"/>
                <a:ea typeface="標楷體" pitchFamily="49" charset="-128"/>
              </a:rPr>
              <a:t>large central vacuole</a:t>
            </a:r>
            <a:endParaRPr lang="en-US" altLang="zh-TW" sz="3400">
              <a:solidFill>
                <a:schemeClr val="accent1"/>
              </a:solidFill>
              <a:latin typeface="Impact" pitchFamily="1" charset="0"/>
              <a:ea typeface="標楷體" pitchFamily="49" charset="-128"/>
            </a:endParaRPr>
          </a:p>
          <a:p>
            <a:pPr marL="571500" lvl="1" indent="-381000">
              <a:spcBef>
                <a:spcPct val="20000"/>
              </a:spcBef>
              <a:buFontTx/>
              <a:buChar char="–"/>
            </a:pPr>
            <a:r>
              <a:rPr lang="en-US" altLang="zh-TW" sz="3400">
                <a:solidFill>
                  <a:srgbClr val="669900"/>
                </a:solidFill>
                <a:latin typeface="Impact" pitchFamily="1" charset="0"/>
                <a:ea typeface="標楷體" pitchFamily="49" charset="-128"/>
              </a:rPr>
              <a:t>Surrounded by </a:t>
            </a:r>
            <a:r>
              <a:rPr lang="en-US" altLang="zh-TW" sz="3400" u="sng">
                <a:solidFill>
                  <a:srgbClr val="669900"/>
                </a:solidFill>
                <a:latin typeface="Impact" pitchFamily="1" charset="0"/>
                <a:ea typeface="標楷體" pitchFamily="49" charset="-128"/>
              </a:rPr>
              <a:t>tonoplast</a:t>
            </a:r>
            <a:endParaRPr lang="en-US" altLang="zh-TW" sz="3400">
              <a:solidFill>
                <a:schemeClr val="accent1"/>
              </a:solidFill>
              <a:latin typeface="Impact" pitchFamily="1" charset="0"/>
              <a:ea typeface="標楷體" pitchFamily="49" charset="-128"/>
            </a:endParaRPr>
          </a:p>
          <a:p>
            <a:pPr marL="571500" lvl="1" indent="-381000">
              <a:spcBef>
                <a:spcPct val="20000"/>
              </a:spcBef>
              <a:buFontTx/>
              <a:buChar char="–"/>
            </a:pPr>
            <a:r>
              <a:rPr lang="en-US" altLang="zh-TW" sz="3400">
                <a:solidFill>
                  <a:srgbClr val="FFCC00"/>
                </a:solidFill>
                <a:latin typeface="Impact" pitchFamily="1" charset="0"/>
                <a:ea typeface="標楷體" pitchFamily="49" charset="-128"/>
              </a:rPr>
              <a:t>Contains cell sap</a:t>
            </a:r>
            <a:endParaRPr lang="en-US" altLang="zh-TW" sz="3400">
              <a:solidFill>
                <a:schemeClr val="accent1"/>
              </a:solidFill>
              <a:latin typeface="Impact" pitchFamily="1" charset="0"/>
              <a:ea typeface="標楷體" pitchFamily="49" charset="-128"/>
            </a:endParaRPr>
          </a:p>
          <a:p>
            <a:pPr marL="1055688" lvl="2" indent="-293688">
              <a:spcBef>
                <a:spcPct val="20000"/>
              </a:spcBef>
              <a:buFontTx/>
              <a:buChar char="•"/>
            </a:pPr>
            <a:r>
              <a:rPr lang="en-US" altLang="zh-TW" sz="3400">
                <a:solidFill>
                  <a:srgbClr val="0066FF"/>
                </a:solidFill>
                <a:latin typeface="Impact" pitchFamily="1" charset="0"/>
                <a:ea typeface="標楷體" pitchFamily="49" charset="-128"/>
              </a:rPr>
              <a:t>a solution of chemicals (sugars, proteins, mineral salts, wastes, pigments)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609600" y="1752600"/>
            <a:ext cx="6858000" cy="1600200"/>
            <a:chOff x="384" y="1104"/>
            <a:chExt cx="4320" cy="1008"/>
          </a:xfrm>
        </p:grpSpPr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384" y="1104"/>
              <a:ext cx="19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  <a:ea typeface="標楷體" pitchFamily="49" charset="-128"/>
                </a:rPr>
                <a:t>Vacuole</a:t>
              </a:r>
            </a:p>
          </p:txBody>
        </p:sp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 flipH="1" flipV="1">
              <a:off x="1920" y="1296"/>
              <a:ext cx="2784" cy="8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  <p:bldP spid="184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3581400"/>
            <a:ext cx="800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009900"/>
                </a:solidFill>
                <a:latin typeface="Impact" pitchFamily="1" charset="0"/>
              </a:rPr>
              <a:t>Control the normal                                        activities of the cell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6666FF"/>
                </a:solidFill>
                <a:latin typeface="Impact" pitchFamily="1" charset="0"/>
              </a:rPr>
              <a:t>Bounded  by a                                                           nuclear membrane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FF3399"/>
                </a:solidFill>
                <a:latin typeface="Impact" pitchFamily="1" charset="0"/>
              </a:rPr>
              <a:t>Contains thread-like </a:t>
            </a:r>
            <a:r>
              <a:rPr lang="en-US" altLang="zh-TW" sz="3600" u="sng">
                <a:solidFill>
                  <a:srgbClr val="FF3399"/>
                </a:solidFill>
                <a:latin typeface="Impact" pitchFamily="1" charset="0"/>
              </a:rPr>
              <a:t>chromosomes</a:t>
            </a:r>
            <a:endParaRPr lang="en-US" altLang="zh-TW" sz="3600" u="sng">
              <a:solidFill>
                <a:schemeClr val="accent1"/>
              </a:solidFill>
              <a:latin typeface="Impact" pitchFamily="1" charset="0"/>
            </a:endParaRPr>
          </a:p>
        </p:txBody>
      </p:sp>
      <p:graphicFrame>
        <p:nvGraphicFramePr>
          <p:cNvPr id="29699" name="Object 8"/>
          <p:cNvGraphicFramePr>
            <a:graphicFrameLocks noChangeAspect="1"/>
          </p:cNvGraphicFramePr>
          <p:nvPr/>
        </p:nvGraphicFramePr>
        <p:xfrm>
          <a:off x="381000" y="457200"/>
          <a:ext cx="1981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點陣圖影像" r:id="rId4" imgW="2029001" imgH="2638436" progId="Paint.Picture">
                  <p:embed/>
                </p:oleObj>
              </mc:Choice>
              <mc:Fallback>
                <p:oleObj name="點陣圖影像" r:id="rId4" imgW="2029001" imgH="263843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19812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10" descr="plant c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0000FF"/>
                </a:solidFill>
                <a:latin typeface="Impact" pitchFamily="1" charset="0"/>
              </a:rPr>
              <a:t>Plant Cell</a:t>
            </a:r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33400" y="2667000"/>
            <a:ext cx="5791200" cy="1219200"/>
            <a:chOff x="336" y="1680"/>
            <a:chExt cx="3648" cy="768"/>
          </a:xfrm>
        </p:grpSpPr>
        <p:sp>
          <p:nvSpPr>
            <p:cNvPr id="29706" name="Rectangle 5"/>
            <p:cNvSpPr>
              <a:spLocks noChangeArrowheads="1"/>
            </p:cNvSpPr>
            <p:nvPr/>
          </p:nvSpPr>
          <p:spPr bwMode="auto">
            <a:xfrm>
              <a:off x="336" y="1680"/>
              <a:ext cx="153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</a:rPr>
                <a:t>Nucleus</a:t>
              </a:r>
            </a:p>
          </p:txBody>
        </p:sp>
        <p:sp>
          <p:nvSpPr>
            <p:cNvPr id="29707" name="Line 12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2208" cy="48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4" autoUpdateAnimBg="0"/>
      <p:bldP spid="174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-76200" y="3581400"/>
            <a:ext cx="8610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0066FF"/>
                </a:solidFill>
                <a:latin typeface="Impact" pitchFamily="1" charset="0"/>
              </a:rPr>
              <a:t>Each cell has fixed                                                      number of chromosomes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952500" lvl="2" indent="-277813">
              <a:spcBef>
                <a:spcPct val="20000"/>
              </a:spcBef>
              <a:buFontTx/>
              <a:buChar char="•"/>
            </a:pPr>
            <a:r>
              <a:rPr lang="en-US" altLang="zh-TW" sz="3600">
                <a:solidFill>
                  <a:srgbClr val="FF99FF"/>
                </a:solidFill>
                <a:latin typeface="Impact" pitchFamily="1" charset="0"/>
              </a:rPr>
              <a:t>Chromosomes carry</a:t>
            </a:r>
            <a:r>
              <a:rPr lang="en-US" altLang="zh-TW" sz="3600">
                <a:solidFill>
                  <a:schemeClr val="accent1"/>
                </a:solidFill>
                <a:latin typeface="Impact" pitchFamily="1" charset="0"/>
              </a:rPr>
              <a:t>                                              </a:t>
            </a:r>
            <a:r>
              <a:rPr lang="en-US" altLang="zh-TW" sz="3600" u="sng">
                <a:solidFill>
                  <a:srgbClr val="FF66FF"/>
                </a:solidFill>
                <a:latin typeface="Impact" pitchFamily="1" charset="0"/>
              </a:rPr>
              <a:t>genes</a:t>
            </a:r>
            <a:endParaRPr lang="en-US" altLang="zh-TW" sz="3600">
              <a:solidFill>
                <a:srgbClr val="FFFF00"/>
              </a:solidFill>
              <a:latin typeface="Impact" pitchFamily="1" charset="0"/>
            </a:endParaRPr>
          </a:p>
          <a:p>
            <a:pPr marL="1420813" lvl="3" indent="-277813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669900"/>
                </a:solidFill>
                <a:latin typeface="Impact" pitchFamily="1" charset="0"/>
              </a:rPr>
              <a:t>genes control cell characteristics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609600" y="27432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4000">
                <a:latin typeface="Impact" pitchFamily="1" charset="0"/>
              </a:rPr>
              <a:t>Nucleus</a:t>
            </a:r>
          </a:p>
        </p:txBody>
      </p:sp>
      <p:graphicFrame>
        <p:nvGraphicFramePr>
          <p:cNvPr id="30724" name="Object 11"/>
          <p:cNvGraphicFramePr>
            <a:graphicFrameLocks noChangeAspect="1"/>
          </p:cNvGraphicFramePr>
          <p:nvPr/>
        </p:nvGraphicFramePr>
        <p:xfrm>
          <a:off x="381000" y="457200"/>
          <a:ext cx="1981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點陣圖影像" r:id="rId4" imgW="2029001" imgH="2638436" progId="Paint.Picture">
                  <p:embed/>
                </p:oleObj>
              </mc:Choice>
              <mc:Fallback>
                <p:oleObj name="點陣圖影像" r:id="rId4" imgW="2029001" imgH="2638436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19812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5" name="Picture 12" descr="plant c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30727" name="Line 14"/>
          <p:cNvSpPr>
            <a:spLocks noChangeShapeType="1"/>
          </p:cNvSpPr>
          <p:nvPr/>
        </p:nvSpPr>
        <p:spPr bwMode="auto">
          <a:xfrm flipH="1" flipV="1">
            <a:off x="3124200" y="3124200"/>
            <a:ext cx="32004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4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Different kinds of plant cells</a:t>
            </a:r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1371600" y="1990725"/>
            <a:ext cx="6248400" cy="4638675"/>
            <a:chOff x="864" y="1254"/>
            <a:chExt cx="3936" cy="2922"/>
          </a:xfrm>
        </p:grpSpPr>
        <p:pic>
          <p:nvPicPr>
            <p:cNvPr id="31751" name="Picture 9" descr="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54"/>
              <a:ext cx="3936" cy="29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2" name="Text Box 4"/>
            <p:cNvSpPr txBox="1">
              <a:spLocks noChangeArrowheads="1"/>
            </p:cNvSpPr>
            <p:nvPr/>
          </p:nvSpPr>
          <p:spPr bwMode="auto">
            <a:xfrm>
              <a:off x="1248" y="2483"/>
              <a:ext cx="1836" cy="28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660066"/>
                  </a:solidFill>
                  <a:latin typeface="Impact" pitchFamily="1" charset="0"/>
                </a:rPr>
                <a:t>Onion Epidermal Cells</a:t>
              </a:r>
              <a:endParaRPr lang="en-US" altLang="zh-TW">
                <a:solidFill>
                  <a:srgbClr val="0066FF"/>
                </a:solidFill>
                <a:latin typeface="Impact" pitchFamily="1" charset="0"/>
              </a:endParaRPr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1008" y="3827"/>
              <a:ext cx="1594" cy="28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rgbClr val="660066"/>
                  </a:solidFill>
                  <a:latin typeface="Impact" pitchFamily="1" charset="0"/>
                </a:rPr>
                <a:t>Root Hair Cell</a:t>
              </a: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104" y="2867"/>
              <a:ext cx="79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0066FF"/>
                  </a:solidFill>
                  <a:latin typeface="Impact" pitchFamily="1" charset="0"/>
                </a:rPr>
                <a:t>root hair</a:t>
              </a:r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600" y="2531"/>
              <a:ext cx="1021" cy="28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660066"/>
                  </a:solidFill>
                  <a:latin typeface="Impact" pitchFamily="1" charset="0"/>
                </a:rPr>
                <a:t>Guard Cells</a:t>
              </a:r>
            </a:p>
          </p:txBody>
        </p:sp>
      </p:grpSp>
      <p:sp>
        <p:nvSpPr>
          <p:cNvPr id="3174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Introduction</a:t>
            </a:r>
            <a:endParaRPr lang="en-US" altLang="zh-TW" smtClean="0">
              <a:latin typeface="Impact" pitchFamily="1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610600" cy="18288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6600FF"/>
                </a:solidFill>
                <a:latin typeface="Impact" pitchFamily="1" charset="0"/>
              </a:rPr>
              <a:t>Cells are the basic units of organisms</a:t>
            </a:r>
            <a:endParaRPr lang="en-US" altLang="zh-TW" smtClean="0">
              <a:latin typeface="Impact" pitchFamily="1" charset="0"/>
            </a:endParaRPr>
          </a:p>
          <a:p>
            <a:pPr lvl="1" eaLnBrk="1" hangingPunct="1"/>
            <a:r>
              <a:rPr lang="en-US" altLang="zh-TW" sz="3200" smtClean="0">
                <a:solidFill>
                  <a:srgbClr val="FF0066"/>
                </a:solidFill>
                <a:latin typeface="Impact" pitchFamily="1" charset="0"/>
              </a:rPr>
              <a:t>Cells can only be observed under microscope</a:t>
            </a:r>
            <a:endParaRPr lang="en-US" altLang="zh-TW" sz="3200" smtClean="0">
              <a:solidFill>
                <a:schemeClr val="accent1"/>
              </a:solidFill>
              <a:latin typeface="Impact" pitchFamily="1" charset="0"/>
            </a:endParaRPr>
          </a:p>
          <a:p>
            <a:pPr eaLnBrk="1" hangingPunct="1"/>
            <a:r>
              <a:rPr lang="en-US" altLang="zh-TW" smtClean="0">
                <a:solidFill>
                  <a:srgbClr val="6600FF"/>
                </a:solidFill>
                <a:latin typeface="Impact" pitchFamily="1" charset="0"/>
              </a:rPr>
              <a:t>Two basic types of cells:</a:t>
            </a:r>
            <a:endParaRPr lang="en-US" altLang="zh-TW" smtClean="0">
              <a:latin typeface="Impact" pitchFamily="1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800225" y="3733800"/>
          <a:ext cx="23431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點陣圖影像" r:id="rId5" imgW="2219313" imgH="2238342" progId="Paint.Picture">
                  <p:embed/>
                </p:oleObj>
              </mc:Choice>
              <mc:Fallback>
                <p:oleObj name="點陣圖影像" r:id="rId5" imgW="2219313" imgH="223834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733800"/>
                        <a:ext cx="234315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076825" y="3733800"/>
          <a:ext cx="2466975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點陣圖影像" r:id="rId7" imgW="2771483" imgH="2705372" progId="Paint.Picture">
                  <p:embed/>
                </p:oleObj>
              </mc:Choice>
              <mc:Fallback>
                <p:oleObj name="點陣圖影像" r:id="rId7" imgW="2771483" imgH="270537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733800"/>
                        <a:ext cx="2466975" cy="2408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28825" y="6140450"/>
            <a:ext cx="159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latin typeface="Impact" pitchFamily="1" charset="0"/>
                <a:ea typeface="華康新儷粗黑" pitchFamily="34" charset="-128"/>
              </a:rPr>
              <a:t>Animal Cell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610225" y="61404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r>
              <a:rPr lang="en-US" altLang="zh-TW">
                <a:solidFill>
                  <a:srgbClr val="3333CC"/>
                </a:solidFill>
                <a:latin typeface="Impact" pitchFamily="1" charset="0"/>
                <a:ea typeface="華康新儷粗黑" pitchFamily="34" charset="-128"/>
              </a:rPr>
              <a:t>Plant Cell</a:t>
            </a:r>
          </a:p>
        </p:txBody>
      </p:sp>
      <p:sp>
        <p:nvSpPr>
          <p:cNvPr id="143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4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  <p:bldP spid="5126" grpId="0" autoUpdateAnimBg="0"/>
      <p:bldP spid="512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animal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403725" cy="6172200"/>
          </a:xfrm>
          <a:prstGeom prst="rect">
            <a:avLst/>
          </a:prstGeom>
          <a:noFill/>
          <a:ln w="381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2555875" y="3352800"/>
            <a:ext cx="8382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1371600" y="4724400"/>
            <a:ext cx="6858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latin typeface="Impact" pitchFamily="1" charset="0"/>
              </a:rPr>
              <a:t>mitochondrion</a:t>
            </a:r>
            <a:endParaRPr lang="en-US" altLang="zh-TW">
              <a:latin typeface="Impact" pitchFamily="1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352800" y="3124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latin typeface="Impact" pitchFamily="1" charset="0"/>
              </a:rPr>
              <a:t>nucleus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838200" y="5791200"/>
            <a:ext cx="9144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28600" y="588327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latin typeface="Impact" pitchFamily="1" charset="0"/>
              </a:rPr>
              <a:t>glycogen granule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2286000" y="6096000"/>
            <a:ext cx="9144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124200" y="5654675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latin typeface="Impact" pitchFamily="1" charset="0"/>
              </a:rPr>
              <a:t>cell membrane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971800" y="685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latin typeface="Impact" pitchFamily="1" charset="0"/>
              </a:rPr>
              <a:t>cytoplasm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3048000" y="1066800"/>
            <a:ext cx="7620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title"/>
          </p:nvPr>
        </p:nvSpPr>
        <p:spPr>
          <a:xfrm>
            <a:off x="4724400" y="1905000"/>
            <a:ext cx="419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Animal cell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181600" y="2895600"/>
            <a:ext cx="342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>
                <a:solidFill>
                  <a:srgbClr val="800000"/>
                </a:solidFill>
                <a:latin typeface="Impact" pitchFamily="1" charset="0"/>
              </a:rPr>
              <a:t>No cell wall and chloroplast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181600" y="419100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3200">
                <a:solidFill>
                  <a:srgbClr val="FF3399"/>
                </a:solidFill>
                <a:latin typeface="Impact" pitchFamily="1" charset="0"/>
              </a:rPr>
              <a:t>Stores glycogen granules and oil droplets in the cytoplasm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914400" y="1066800"/>
            <a:ext cx="12192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04800" y="685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chemeClr val="tx2"/>
                </a:solidFill>
                <a:latin typeface="Impact" pitchFamily="1" charset="0"/>
              </a:rPr>
              <a:t>vacuole</a:t>
            </a:r>
          </a:p>
        </p:txBody>
      </p:sp>
      <p:sp>
        <p:nvSpPr>
          <p:cNvPr id="32786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AutoShape 2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utoUpdateAnimBg="0"/>
      <p:bldP spid="20489" grpId="0" autoUpdateAnimBg="0"/>
      <p:bldP spid="20492" grpId="0" animBg="1"/>
      <p:bldP spid="20493" grpId="0" autoUpdateAnimBg="0"/>
      <p:bldP spid="20494" grpId="0" animBg="1"/>
      <p:bldP spid="20495" grpId="0" autoUpdateAnimBg="0"/>
      <p:bldP spid="20496" grpId="0" autoUpdateAnimBg="0"/>
      <p:bldP spid="20497" grpId="0" animBg="1"/>
      <p:bldP spid="20500" grpId="0" autoUpdateAnimBg="0"/>
      <p:bldP spid="20501" grpId="0" autoUpdateAnimBg="0"/>
      <p:bldP spid="20502" grpId="0" animBg="1"/>
      <p:bldP spid="205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772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Different kinds of animal cells</a:t>
            </a:r>
          </a:p>
        </p:txBody>
      </p: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1143000" y="2133600"/>
            <a:ext cx="6781800" cy="4648200"/>
            <a:chOff x="624" y="1344"/>
            <a:chExt cx="4272" cy="2928"/>
          </a:xfrm>
        </p:grpSpPr>
        <p:pic>
          <p:nvPicPr>
            <p:cNvPr id="33799" name="Picture 15" descr="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44"/>
              <a:ext cx="4272" cy="29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0" name="Text Box 4"/>
            <p:cNvSpPr txBox="1">
              <a:spLocks noChangeArrowheads="1"/>
            </p:cNvSpPr>
            <p:nvPr/>
          </p:nvSpPr>
          <p:spPr bwMode="auto">
            <a:xfrm>
              <a:off x="672" y="2102"/>
              <a:ext cx="1200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rgbClr val="660066"/>
                  </a:solidFill>
                  <a:latin typeface="Impact" pitchFamily="1" charset="0"/>
                </a:rPr>
                <a:t>white blood cell</a:t>
              </a:r>
              <a:endParaRPr lang="en-US" altLang="zh-TW" sz="2000">
                <a:solidFill>
                  <a:srgbClr val="0066FF"/>
                </a:solidFill>
                <a:latin typeface="Impact" pitchFamily="1" charset="0"/>
              </a:endParaRPr>
            </a:p>
          </p:txBody>
        </p:sp>
        <p:sp>
          <p:nvSpPr>
            <p:cNvPr id="33801" name="Text Box 5"/>
            <p:cNvSpPr txBox="1">
              <a:spLocks noChangeArrowheads="1"/>
            </p:cNvSpPr>
            <p:nvPr/>
          </p:nvSpPr>
          <p:spPr bwMode="auto">
            <a:xfrm>
              <a:off x="672" y="2784"/>
              <a:ext cx="1170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rgbClr val="660066"/>
                  </a:solidFill>
                  <a:latin typeface="Impact" pitchFamily="1" charset="0"/>
                </a:rPr>
                <a:t>red blood cell</a:t>
              </a:r>
            </a:p>
          </p:txBody>
        </p:sp>
        <p:sp>
          <p:nvSpPr>
            <p:cNvPr id="33802" name="Text Box 6"/>
            <p:cNvSpPr txBox="1">
              <a:spLocks noChangeArrowheads="1"/>
            </p:cNvSpPr>
            <p:nvPr/>
          </p:nvSpPr>
          <p:spPr bwMode="auto">
            <a:xfrm>
              <a:off x="672" y="3744"/>
              <a:ext cx="960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rgbClr val="660066"/>
                  </a:solidFill>
                  <a:latin typeface="Impact" pitchFamily="1" charset="0"/>
                </a:rPr>
                <a:t>cheek cells</a:t>
              </a:r>
            </a:p>
          </p:txBody>
        </p:sp>
        <p:sp>
          <p:nvSpPr>
            <p:cNvPr id="33803" name="Text Box 7"/>
            <p:cNvSpPr txBox="1">
              <a:spLocks noChangeArrowheads="1"/>
            </p:cNvSpPr>
            <p:nvPr/>
          </p:nvSpPr>
          <p:spPr bwMode="auto">
            <a:xfrm>
              <a:off x="1728" y="3600"/>
              <a:ext cx="585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rgbClr val="660066"/>
                  </a:solidFill>
                  <a:latin typeface="Impact" pitchFamily="1" charset="0"/>
                </a:rPr>
                <a:t>sperm</a:t>
              </a:r>
            </a:p>
          </p:txBody>
        </p:sp>
        <p:sp>
          <p:nvSpPr>
            <p:cNvPr id="33804" name="Text Box 8"/>
            <p:cNvSpPr txBox="1">
              <a:spLocks noChangeArrowheads="1"/>
            </p:cNvSpPr>
            <p:nvPr/>
          </p:nvSpPr>
          <p:spPr bwMode="auto">
            <a:xfrm>
              <a:off x="2254" y="3888"/>
              <a:ext cx="866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rgbClr val="660066"/>
                  </a:solidFill>
                  <a:latin typeface="Impact" pitchFamily="1" charset="0"/>
                </a:rPr>
                <a:t>nerve cell</a:t>
              </a:r>
            </a:p>
          </p:txBody>
        </p:sp>
        <p:sp>
          <p:nvSpPr>
            <p:cNvPr id="33805" name="Text Box 9"/>
            <p:cNvSpPr txBox="1">
              <a:spLocks noChangeArrowheads="1"/>
            </p:cNvSpPr>
            <p:nvPr/>
          </p:nvSpPr>
          <p:spPr bwMode="auto">
            <a:xfrm>
              <a:off x="3001" y="3398"/>
              <a:ext cx="983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solidFill>
                    <a:srgbClr val="660066"/>
                  </a:solidFill>
                  <a:latin typeface="Impact" pitchFamily="1" charset="0"/>
                </a:rPr>
                <a:t>muscle cell</a:t>
              </a:r>
            </a:p>
          </p:txBody>
        </p:sp>
        <p:sp>
          <p:nvSpPr>
            <p:cNvPr id="33806" name="Text Box 10"/>
            <p:cNvSpPr txBox="1">
              <a:spLocks noChangeArrowheads="1"/>
            </p:cNvSpPr>
            <p:nvPr/>
          </p:nvSpPr>
          <p:spPr bwMode="auto">
            <a:xfrm>
              <a:off x="3938" y="2438"/>
              <a:ext cx="766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 u="sng">
                  <a:solidFill>
                    <a:srgbClr val="660066"/>
                  </a:solidFill>
                  <a:latin typeface="Impact" pitchFamily="1" charset="0"/>
                </a:rPr>
                <a:t>Amoeba</a:t>
              </a:r>
              <a:endParaRPr lang="en-US" altLang="zh-TW" sz="2000">
                <a:solidFill>
                  <a:srgbClr val="660066"/>
                </a:solidFill>
                <a:latin typeface="Impact" pitchFamily="1" charset="0"/>
              </a:endParaRPr>
            </a:p>
          </p:txBody>
        </p:sp>
        <p:sp>
          <p:nvSpPr>
            <p:cNvPr id="33807" name="Text Box 11"/>
            <p:cNvSpPr txBox="1">
              <a:spLocks noChangeArrowheads="1"/>
            </p:cNvSpPr>
            <p:nvPr/>
          </p:nvSpPr>
          <p:spPr bwMode="auto">
            <a:xfrm>
              <a:off x="3774" y="3984"/>
              <a:ext cx="1074" cy="25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" charset="0"/>
                  <a:ea typeface="新細明體" pitchFamily="2" charset="-128"/>
                </a:defRPr>
              </a:lvl9pPr>
            </a:lstStyle>
            <a:p>
              <a:pPr algn="ctr" eaLnBrk="1" hangingPunct="1"/>
              <a:r>
                <a:rPr lang="en-US" altLang="zh-TW" sz="2000" u="sng">
                  <a:solidFill>
                    <a:srgbClr val="660066"/>
                  </a:solidFill>
                  <a:latin typeface="Impact" pitchFamily="1" charset="0"/>
                </a:rPr>
                <a:t>Paramecium</a:t>
              </a:r>
              <a:endParaRPr lang="en-US" altLang="zh-TW" sz="2000">
                <a:solidFill>
                  <a:srgbClr val="660066"/>
                </a:solidFill>
                <a:latin typeface="Impact" pitchFamily="1" charset="0"/>
              </a:endParaRPr>
            </a:p>
          </p:txBody>
        </p:sp>
      </p:grpSp>
      <p:sp>
        <p:nvSpPr>
          <p:cNvPr id="3379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Similarities between plant cells and animal cells</a:t>
            </a:r>
          </a:p>
        </p:txBody>
      </p:sp>
      <p:sp>
        <p:nvSpPr>
          <p:cNvPr id="22531" name="Rectangle 3" descr="信紙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7772400" cy="1066800"/>
          </a:xfrm>
          <a:blipFill dpi="0" rotWithShape="0">
            <a:blip r:embed="rId3"/>
            <a:srcRect/>
            <a:tile tx="0" ty="0" sx="100000" sy="100000" flip="none" algn="tl"/>
          </a:blipFill>
          <a:ln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1" charset="2"/>
              <a:buChar char="¶"/>
            </a:pPr>
            <a:r>
              <a:rPr lang="en-US" altLang="zh-TW" smtClean="0">
                <a:solidFill>
                  <a:srgbClr val="0066FF"/>
                </a:solidFill>
                <a:latin typeface="Impact" pitchFamily="1" charset="0"/>
              </a:rPr>
              <a:t>Both have a cell membrane surrounding the cytoplasm</a:t>
            </a:r>
            <a:endParaRPr lang="en-US" altLang="zh-TW" smtClean="0">
              <a:solidFill>
                <a:srgbClr val="003300"/>
              </a:solidFill>
              <a:latin typeface="Impact" pitchFamily="1" charset="0"/>
            </a:endParaRPr>
          </a:p>
        </p:txBody>
      </p:sp>
      <p:sp>
        <p:nvSpPr>
          <p:cNvPr id="22532" name="Rectangle 4" descr="信紙"/>
          <p:cNvSpPr>
            <a:spLocks noChangeArrowheads="1"/>
          </p:cNvSpPr>
          <p:nvPr/>
        </p:nvSpPr>
        <p:spPr bwMode="auto">
          <a:xfrm>
            <a:off x="762000" y="4495800"/>
            <a:ext cx="7772400" cy="609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1" charset="2"/>
              <a:buChar char="¶"/>
            </a:pPr>
            <a:r>
              <a:rPr lang="en-US" altLang="zh-TW" sz="3200">
                <a:solidFill>
                  <a:srgbClr val="669900"/>
                </a:solidFill>
                <a:latin typeface="Impact" pitchFamily="1" charset="0"/>
              </a:rPr>
              <a:t>Both have a nucleus</a:t>
            </a:r>
          </a:p>
        </p:txBody>
      </p:sp>
      <p:sp>
        <p:nvSpPr>
          <p:cNvPr id="22533" name="Rectangle 5" descr="信紙"/>
          <p:cNvSpPr>
            <a:spLocks noChangeArrowheads="1"/>
          </p:cNvSpPr>
          <p:nvPr/>
        </p:nvSpPr>
        <p:spPr bwMode="auto">
          <a:xfrm>
            <a:off x="762000" y="5486400"/>
            <a:ext cx="7772400" cy="609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1" charset="2"/>
              <a:buChar char="¶"/>
            </a:pPr>
            <a:r>
              <a:rPr lang="en-US" altLang="zh-TW" sz="3200">
                <a:solidFill>
                  <a:srgbClr val="8E0202"/>
                </a:solidFill>
                <a:latin typeface="Impact" pitchFamily="1" charset="0"/>
              </a:rPr>
              <a:t>Both contain mitochondria</a:t>
            </a:r>
            <a:endParaRPr lang="en-US" altLang="zh-TW" sz="3200">
              <a:solidFill>
                <a:srgbClr val="003300"/>
              </a:solidFill>
              <a:latin typeface="Impact" pitchFamily="1" charset="0"/>
            </a:endParaRPr>
          </a:p>
        </p:txBody>
      </p:sp>
      <p:sp>
        <p:nvSpPr>
          <p:cNvPr id="348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2" grpId="0" animBg="1" autoUpdateAnimBg="0"/>
      <p:bldP spid="2253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Differences between plant cells and animal cells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2749550"/>
            <a:ext cx="3810000" cy="67945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600">
                <a:solidFill>
                  <a:srgbClr val="8E0202"/>
                </a:solidFill>
                <a:latin typeface="Impact" pitchFamily="1" charset="0"/>
              </a:rPr>
              <a:t>Animal cells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0" y="2749550"/>
            <a:ext cx="3810000" cy="67945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600">
                <a:solidFill>
                  <a:srgbClr val="8E0202"/>
                </a:solidFill>
                <a:latin typeface="Impact" pitchFamily="1" charset="0"/>
              </a:rPr>
              <a:t>Plant cells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3581400"/>
            <a:ext cx="3810000" cy="106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0066FF"/>
                </a:solidFill>
                <a:latin typeface="Impact" pitchFamily="1" charset="0"/>
              </a:rPr>
              <a:t>Relatively smaller in size</a:t>
            </a:r>
            <a:endParaRPr lang="en-US" altLang="zh-TW" sz="3200">
              <a:solidFill>
                <a:schemeClr val="folHlink"/>
              </a:solidFill>
              <a:latin typeface="Impact" pitchFamily="1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600" y="4830763"/>
            <a:ext cx="3810000" cy="57943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FF66FF"/>
                </a:solidFill>
                <a:latin typeface="Impact" pitchFamily="1" charset="0"/>
              </a:rPr>
              <a:t>Irregular shape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9600" y="5638800"/>
            <a:ext cx="3810000" cy="57943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8E0202"/>
                </a:solidFill>
                <a:latin typeface="Impact" pitchFamily="1" charset="0"/>
              </a:rPr>
              <a:t>No cell wall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572000" y="3581400"/>
            <a:ext cx="38100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0066FF"/>
                </a:solidFill>
                <a:latin typeface="Impact" pitchFamily="1" charset="0"/>
              </a:rPr>
              <a:t>Relatively larger in size</a:t>
            </a:r>
            <a:endParaRPr lang="en-US" altLang="zh-TW" sz="3200">
              <a:solidFill>
                <a:schemeClr val="folHlink"/>
              </a:solidFill>
              <a:latin typeface="Impact" pitchFamily="1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572000" y="4830763"/>
            <a:ext cx="3810000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FF66FF"/>
                </a:solidFill>
                <a:latin typeface="Impact" pitchFamily="1" charset="0"/>
              </a:rPr>
              <a:t>Regular shape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572000" y="5668963"/>
            <a:ext cx="3810000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8E0202"/>
                </a:solidFill>
                <a:latin typeface="Impact" pitchFamily="1" charset="0"/>
              </a:rPr>
              <a:t>Cell wall present</a:t>
            </a:r>
            <a:endParaRPr lang="en-US" altLang="zh-TW" sz="3200">
              <a:solidFill>
                <a:schemeClr val="folHlink"/>
              </a:solidFill>
              <a:latin typeface="Impact" pitchFamily="1" charset="0"/>
            </a:endParaRPr>
          </a:p>
        </p:txBody>
      </p:sp>
      <p:sp>
        <p:nvSpPr>
          <p:cNvPr id="35851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 autoUpdateAnimBg="0"/>
      <p:bldP spid="23558" grpId="0" animBg="1" autoUpdateAnimBg="0"/>
      <p:bldP spid="23559" grpId="0" animBg="1" autoUpdateAnimBg="0"/>
      <p:bldP spid="23563" grpId="0" animBg="1" autoUpdateAnimBg="0"/>
      <p:bldP spid="23564" grpId="0" animBg="1" autoUpdateAnimBg="0"/>
      <p:bldP spid="2356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57200" y="2792413"/>
            <a:ext cx="4343400" cy="67945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600">
                <a:solidFill>
                  <a:srgbClr val="8E0202"/>
                </a:solidFill>
                <a:latin typeface="Impact" pitchFamily="1" charset="0"/>
              </a:rPr>
              <a:t>Animal cells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876800" y="2792413"/>
            <a:ext cx="3810000" cy="67945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600">
                <a:solidFill>
                  <a:srgbClr val="8E0202"/>
                </a:solidFill>
                <a:latin typeface="Impact" pitchFamily="1" charset="0"/>
              </a:rPr>
              <a:t>Plant cells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267200" cy="57943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990099"/>
                </a:solidFill>
                <a:latin typeface="Impact" pitchFamily="1" charset="0"/>
              </a:rPr>
              <a:t>Vacuole small or absent</a:t>
            </a:r>
            <a:endParaRPr lang="en-US" altLang="zh-TW" sz="3200">
              <a:solidFill>
                <a:schemeClr val="folHlink"/>
              </a:solidFill>
              <a:latin typeface="Impact" pitchFamily="1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57200" y="4343400"/>
            <a:ext cx="4267200" cy="106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FF3399"/>
                </a:solidFill>
                <a:latin typeface="Impact" pitchFamily="1" charset="0"/>
              </a:rPr>
              <a:t>Glycogen granules as food store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57200" y="5562600"/>
            <a:ext cx="4267200" cy="57943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9933"/>
                </a:solidFill>
                <a:latin typeface="Impact" pitchFamily="1" charset="0"/>
              </a:rPr>
              <a:t>Nucleus at the centre</a:t>
            </a:r>
            <a:endParaRPr lang="en-US" altLang="zh-TW" sz="3200">
              <a:solidFill>
                <a:schemeClr val="folHlink"/>
              </a:solidFill>
              <a:latin typeface="Impact" pitchFamily="1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876800" y="3581400"/>
            <a:ext cx="38862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990099"/>
                </a:solidFill>
                <a:latin typeface="Impact" pitchFamily="1" charset="0"/>
              </a:rPr>
              <a:t>Large central vacuole</a:t>
            </a:r>
            <a:endParaRPr lang="en-US" altLang="zh-TW" sz="3200">
              <a:solidFill>
                <a:schemeClr val="folHlink"/>
              </a:solidFill>
              <a:latin typeface="Impact" pitchFamily="1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876800" y="4343400"/>
            <a:ext cx="39624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FF3399"/>
                </a:solidFill>
                <a:latin typeface="Impact" pitchFamily="1" charset="0"/>
              </a:rPr>
              <a:t>Starch granules as food store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876800" y="5562600"/>
            <a:ext cx="39624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9933"/>
                </a:solidFill>
                <a:latin typeface="Impact" pitchFamily="1" charset="0"/>
              </a:rPr>
              <a:t>Nucleus near cell wall</a:t>
            </a:r>
            <a:endParaRPr lang="en-US" altLang="zh-TW" sz="3200">
              <a:solidFill>
                <a:schemeClr val="folHlink"/>
              </a:solidFill>
              <a:latin typeface="Impact" pitchFamily="1" charset="0"/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Differences between plant cells and animal cells</a:t>
            </a:r>
          </a:p>
        </p:txBody>
      </p:sp>
      <p:sp>
        <p:nvSpPr>
          <p:cNvPr id="3687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AutoShape 2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 autoUpdateAnimBg="0"/>
      <p:bldP spid="41993" grpId="0" animBg="1" autoUpdateAnimBg="0"/>
      <p:bldP spid="41994" grpId="0" animBg="1" autoUpdateAnimBg="0"/>
      <p:bldP spid="41998" grpId="0" animBg="1" autoUpdateAnimBg="0"/>
      <p:bldP spid="41999" grpId="0" animBg="1" autoUpdateAnimBg="0"/>
      <p:bldP spid="4200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848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The cell as the basic unit of life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TW" sz="3400" smtClean="0">
                <a:solidFill>
                  <a:srgbClr val="CC00FF"/>
                </a:solidFill>
                <a:latin typeface="Impact" pitchFamily="1" charset="0"/>
              </a:rPr>
              <a:t>Cell is the smallest unit of living organisms</a:t>
            </a:r>
            <a:endParaRPr lang="en-US" altLang="zh-TW" sz="3400" smtClean="0">
              <a:latin typeface="Impact" pitchFamily="1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TW" sz="3400" smtClean="0">
                <a:solidFill>
                  <a:srgbClr val="339933"/>
                </a:solidFill>
                <a:latin typeface="Impact" pitchFamily="1" charset="0"/>
              </a:rPr>
              <a:t>Unicellular organisms are made of one cell only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TW" sz="3400" smtClean="0">
                <a:solidFill>
                  <a:srgbClr val="CC3300"/>
                </a:solidFill>
                <a:latin typeface="Impact" pitchFamily="1" charset="0"/>
              </a:rPr>
              <a:t>The cells of multicellular organisms are specialized to perform different functions</a:t>
            </a:r>
            <a:endParaRPr lang="en-US" altLang="zh-TW" sz="3400" smtClean="0">
              <a:latin typeface="Impact" pitchFamily="1" charset="0"/>
            </a:endParaRP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altLang="zh-TW" sz="3400" smtClean="0">
                <a:solidFill>
                  <a:srgbClr val="0000CC"/>
                </a:solidFill>
                <a:latin typeface="Impact" pitchFamily="1" charset="0"/>
              </a:rPr>
              <a:t>e.g. mesophyll cells for photosynthesis    and root hair cells for water absorption</a:t>
            </a:r>
            <a:r>
              <a:rPr lang="en-US" altLang="zh-TW" sz="3400" smtClean="0">
                <a:solidFill>
                  <a:schemeClr val="accent1"/>
                </a:solidFill>
                <a:latin typeface="Impact" pitchFamily="1" charset="0"/>
              </a:rPr>
              <a:t> </a:t>
            </a:r>
          </a:p>
        </p:txBody>
      </p:sp>
      <p:sp>
        <p:nvSpPr>
          <p:cNvPr id="378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Levels of organization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8153400" cy="19812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solidFill>
                  <a:srgbClr val="CC0099"/>
                </a:solidFill>
                <a:latin typeface="Impact" pitchFamily="1" charset="0"/>
              </a:rPr>
              <a:t>Cells are grouped together and work as a whole to perform special functions</a:t>
            </a:r>
          </a:p>
        </p:txBody>
      </p:sp>
      <p:sp>
        <p:nvSpPr>
          <p:cNvPr id="389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Tissue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848600" cy="32766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6699FF"/>
                </a:solidFill>
                <a:latin typeface="Impact" pitchFamily="1" charset="0"/>
              </a:rPr>
              <a:t>A group of similar cells to perform a particular function</a:t>
            </a:r>
            <a:endParaRPr lang="en-US" altLang="zh-TW" sz="3600" smtClean="0">
              <a:latin typeface="Impact" pitchFamily="1" charset="0"/>
            </a:endParaRPr>
          </a:p>
          <a:p>
            <a:pPr lvl="1" eaLnBrk="1" hangingPunct="1"/>
            <a:r>
              <a:rPr lang="en-US" altLang="zh-TW" sz="3600" smtClean="0">
                <a:solidFill>
                  <a:srgbClr val="FF33CC"/>
                </a:solidFill>
                <a:latin typeface="Impact" pitchFamily="1" charset="0"/>
              </a:rPr>
              <a:t>Animals :</a:t>
            </a:r>
            <a:r>
              <a:rPr lang="en-US" altLang="zh-TW" sz="3600" smtClean="0">
                <a:solidFill>
                  <a:srgbClr val="0000CC"/>
                </a:solidFill>
                <a:latin typeface="Impact" pitchFamily="1" charset="0"/>
              </a:rPr>
              <a:t> epithelial tissue, muscular tissue</a:t>
            </a:r>
          </a:p>
          <a:p>
            <a:pPr lvl="1" eaLnBrk="1" hangingPunct="1"/>
            <a:r>
              <a:rPr lang="en-US" altLang="zh-TW" sz="3600" smtClean="0">
                <a:solidFill>
                  <a:srgbClr val="FF33CC"/>
                </a:solidFill>
                <a:latin typeface="Impact" pitchFamily="1" charset="0"/>
              </a:rPr>
              <a:t>Plants :</a:t>
            </a:r>
            <a:r>
              <a:rPr lang="en-US" altLang="zh-TW" sz="3600" smtClean="0">
                <a:solidFill>
                  <a:schemeClr val="accent1"/>
                </a:solidFill>
                <a:latin typeface="Impact" pitchFamily="1" charset="0"/>
              </a:rPr>
              <a:t>  </a:t>
            </a:r>
            <a:r>
              <a:rPr lang="en-US" altLang="zh-TW" sz="3600" smtClean="0">
                <a:solidFill>
                  <a:srgbClr val="669900"/>
                </a:solidFill>
                <a:latin typeface="Impact" pitchFamily="1" charset="0"/>
              </a:rPr>
              <a:t>vascular tissue, mesophyll</a:t>
            </a:r>
          </a:p>
        </p:txBody>
      </p:sp>
      <p:sp>
        <p:nvSpPr>
          <p:cNvPr id="399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Organ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315200" cy="41148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rgbClr val="6699FF"/>
                </a:solidFill>
                <a:latin typeface="Impact" pitchFamily="1" charset="0"/>
              </a:rPr>
              <a:t>Different  tissues group together to carry out specialized functions</a:t>
            </a:r>
          </a:p>
          <a:p>
            <a:pPr lvl="1" eaLnBrk="1" hangingPunct="1"/>
            <a:r>
              <a:rPr lang="en-US" altLang="zh-TW" sz="3600" smtClean="0">
                <a:solidFill>
                  <a:srgbClr val="FF3399"/>
                </a:solidFill>
                <a:latin typeface="Impact" pitchFamily="1" charset="0"/>
              </a:rPr>
              <a:t>Heart :</a:t>
            </a:r>
            <a:r>
              <a:rPr lang="en-US" altLang="zh-TW" sz="3600" smtClean="0">
                <a:solidFill>
                  <a:schemeClr val="accent1"/>
                </a:solidFill>
                <a:latin typeface="Impact" pitchFamily="1" charset="0"/>
              </a:rPr>
              <a:t> </a:t>
            </a:r>
            <a:r>
              <a:rPr lang="en-US" altLang="zh-TW" sz="3600" smtClean="0">
                <a:solidFill>
                  <a:srgbClr val="CC00FF"/>
                </a:solidFill>
                <a:latin typeface="Impact" pitchFamily="1" charset="0"/>
              </a:rPr>
              <a:t>consists of muscles, nervous  tissue and blood vessels</a:t>
            </a:r>
          </a:p>
          <a:p>
            <a:pPr lvl="1" eaLnBrk="1" hangingPunct="1"/>
            <a:r>
              <a:rPr lang="en-US" altLang="zh-TW" sz="3600" smtClean="0">
                <a:solidFill>
                  <a:srgbClr val="FF3399"/>
                </a:solidFill>
                <a:latin typeface="Impact" pitchFamily="1" charset="0"/>
              </a:rPr>
              <a:t>Leaf :</a:t>
            </a:r>
            <a:r>
              <a:rPr lang="en-US" altLang="zh-TW" sz="3600" smtClean="0">
                <a:solidFill>
                  <a:schemeClr val="accent1"/>
                </a:solidFill>
                <a:latin typeface="Impact" pitchFamily="1" charset="0"/>
              </a:rPr>
              <a:t> </a:t>
            </a:r>
            <a:r>
              <a:rPr lang="en-US" altLang="zh-TW" sz="3600" smtClean="0">
                <a:solidFill>
                  <a:srgbClr val="0000CC"/>
                </a:solidFill>
                <a:latin typeface="Impact" pitchFamily="1" charset="0"/>
              </a:rPr>
              <a:t>consists of epidermis, mesophyll and vascular tissue</a:t>
            </a:r>
          </a:p>
        </p:txBody>
      </p:sp>
      <p:pic>
        <p:nvPicPr>
          <p:cNvPr id="30724" name="Picture 4" descr="ANATM3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1133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AD0030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13823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>
            <a:hlinkClick r:id="" action="ppaction://hlinkshowjump?jump=lastslideviewed"/>
          </p:cNvPr>
          <p:cNvGraphicFramePr>
            <a:graphicFrameLocks noChangeAspect="1"/>
          </p:cNvGraphicFramePr>
          <p:nvPr/>
        </p:nvGraphicFramePr>
        <p:xfrm>
          <a:off x="609600" y="1676400"/>
          <a:ext cx="4514850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點陣圖影像" r:id="rId4" imgW="3533981" imgH="3381377" progId="Paint.Picture">
                  <p:embed/>
                </p:oleObj>
              </mc:Choice>
              <mc:Fallback>
                <p:oleObj name="點陣圖影像" r:id="rId4" imgW="3533981" imgH="338137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4514850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Line 3"/>
          <p:cNvSpPr>
            <a:spLocks noChangeShapeType="1"/>
          </p:cNvSpPr>
          <p:nvPr/>
        </p:nvSpPr>
        <p:spPr bwMode="auto">
          <a:xfrm flipV="1">
            <a:off x="4572000" y="3505200"/>
            <a:ext cx="11430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V="1">
            <a:off x="3505200" y="4800600"/>
            <a:ext cx="2286000" cy="6127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3163888" y="5715000"/>
            <a:ext cx="2551112" cy="1476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3429000" y="1905000"/>
            <a:ext cx="2286000" cy="1600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5748338" y="5486400"/>
            <a:ext cx="1746250" cy="4572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TW">
                <a:solidFill>
                  <a:srgbClr val="006600"/>
                </a:solidFill>
                <a:latin typeface="Impact" pitchFamily="1" charset="0"/>
              </a:rPr>
              <a:t>Stoma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5715000" y="4648200"/>
            <a:ext cx="1870075" cy="4572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TW">
                <a:solidFill>
                  <a:srgbClr val="006600"/>
                </a:solidFill>
                <a:latin typeface="Impact" pitchFamily="1" charset="0"/>
              </a:rPr>
              <a:t>Air Space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5715000" y="3352800"/>
            <a:ext cx="2619375" cy="8382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TW">
                <a:solidFill>
                  <a:srgbClr val="006600"/>
                </a:solidFill>
                <a:latin typeface="Impact" pitchFamily="1" charset="0"/>
              </a:rPr>
              <a:t>Spongy Mesophyll Cell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748338" y="1676400"/>
            <a:ext cx="2057400" cy="4572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TW">
                <a:solidFill>
                  <a:srgbClr val="006600"/>
                </a:solidFill>
                <a:latin typeface="Impact" pitchFamily="1" charset="0"/>
              </a:rPr>
              <a:t>Chloroplast</a:t>
            </a:r>
          </a:p>
        </p:txBody>
      </p:sp>
      <p:sp>
        <p:nvSpPr>
          <p:cNvPr id="41995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1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The Structures of a Leaf</a:t>
            </a:r>
          </a:p>
        </p:txBody>
      </p:sp>
      <p:sp>
        <p:nvSpPr>
          <p:cNvPr id="41999" name="Text Box 22"/>
          <p:cNvSpPr txBox="1">
            <a:spLocks noChangeArrowheads="1"/>
          </p:cNvSpPr>
          <p:nvPr/>
        </p:nvSpPr>
        <p:spPr bwMode="auto">
          <a:xfrm>
            <a:off x="5699125" y="2252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新細明體" pitchFamily="2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5715000" y="2286000"/>
            <a:ext cx="2619375" cy="8382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TW">
                <a:solidFill>
                  <a:srgbClr val="006600"/>
                </a:solidFill>
                <a:latin typeface="Impact" pitchFamily="1" charset="0"/>
              </a:rPr>
              <a:t>Palisade Mesophyll Cell</a:t>
            </a:r>
          </a:p>
        </p:txBody>
      </p:sp>
      <p:sp>
        <p:nvSpPr>
          <p:cNvPr id="42001" name="Line 24"/>
          <p:cNvSpPr>
            <a:spLocks noChangeShapeType="1"/>
          </p:cNvSpPr>
          <p:nvPr/>
        </p:nvSpPr>
        <p:spPr bwMode="auto">
          <a:xfrm flipV="1">
            <a:off x="4876800" y="2819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  <p:sndAc>
      <p:stSnd>
        <p:snd r:embed="rId3" name="7.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47109" grpId="0" animBg="1"/>
      <p:bldP spid="47110" grpId="0" animBg="1"/>
      <p:bldP spid="47112" grpId="0" animBg="1" autoUpdateAnimBg="0"/>
      <p:bldP spid="47113" grpId="0" animBg="1" autoUpdateAnimBg="0"/>
      <p:bldP spid="47114" grpId="0" animBg="1" autoUpdateAnimBg="0"/>
      <p:bldP spid="47115" grpId="0" animBg="1" autoUpdateAnimBg="0"/>
      <p:bldP spid="4712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667000"/>
            <a:ext cx="5334000" cy="2971800"/>
          </a:xfrm>
        </p:spPr>
        <p:txBody>
          <a:bodyPr/>
          <a:lstStyle/>
          <a:p>
            <a:pPr lvl="1" eaLnBrk="1" hangingPunct="1"/>
            <a:r>
              <a:rPr lang="en-US" altLang="zh-TW" sz="3600" smtClean="0">
                <a:solidFill>
                  <a:srgbClr val="3333CC"/>
                </a:solidFill>
                <a:latin typeface="Impact" pitchFamily="1" charset="0"/>
              </a:rPr>
              <a:t>Made of </a:t>
            </a:r>
            <a:r>
              <a:rPr lang="en-US" altLang="zh-TW" sz="3600" u="sng" smtClean="0">
                <a:solidFill>
                  <a:srgbClr val="3333CC"/>
                </a:solidFill>
                <a:latin typeface="Impact" pitchFamily="1" charset="0"/>
              </a:rPr>
              <a:t>cellulose </a:t>
            </a:r>
            <a:r>
              <a:rPr lang="en-US" altLang="zh-TW" sz="3600" smtClean="0">
                <a:solidFill>
                  <a:srgbClr val="3333CC"/>
                </a:solidFill>
                <a:latin typeface="Impact" pitchFamily="1" charset="0"/>
              </a:rPr>
              <a:t>which forms very thin fibres</a:t>
            </a:r>
            <a:endParaRPr lang="en-US" altLang="zh-TW" sz="3600" smtClean="0">
              <a:solidFill>
                <a:srgbClr val="FFFF00"/>
              </a:solidFill>
              <a:latin typeface="Impact" pitchFamily="1" charset="0"/>
            </a:endParaRPr>
          </a:p>
          <a:p>
            <a:pPr lvl="1" eaLnBrk="1" hangingPunct="1"/>
            <a:r>
              <a:rPr lang="en-US" altLang="zh-TW" sz="3600" smtClean="0">
                <a:solidFill>
                  <a:srgbClr val="99CC00"/>
                </a:solidFill>
                <a:latin typeface="Impact" pitchFamily="1" charset="0"/>
              </a:rPr>
              <a:t>Strong and rigid</a:t>
            </a:r>
            <a:endParaRPr lang="en-US" altLang="zh-TW" sz="3600" smtClean="0">
              <a:solidFill>
                <a:schemeClr val="accent1"/>
              </a:solidFill>
              <a:latin typeface="Impact" pitchFamily="1" charset="0"/>
            </a:endParaRPr>
          </a:p>
          <a:p>
            <a:pPr lvl="1" eaLnBrk="1" hangingPunct="1"/>
            <a:r>
              <a:rPr lang="en-US" altLang="zh-TW" sz="3600" smtClean="0">
                <a:solidFill>
                  <a:srgbClr val="FF0000"/>
                </a:solidFill>
                <a:latin typeface="Impact" pitchFamily="1" charset="0"/>
              </a:rPr>
              <a:t>In plant cells only</a:t>
            </a:r>
            <a:endParaRPr lang="en-US" altLang="zh-TW" sz="3600" smtClean="0">
              <a:solidFill>
                <a:srgbClr val="FFFF00"/>
              </a:solidFill>
              <a:latin typeface="Impact" pitchFamily="1" charset="0"/>
            </a:endParaRPr>
          </a:p>
        </p:txBody>
      </p:sp>
      <p:pic>
        <p:nvPicPr>
          <p:cNvPr id="15364" name="Picture 4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533400" y="1600200"/>
            <a:ext cx="5105400" cy="1143000"/>
            <a:chOff x="336" y="1008"/>
            <a:chExt cx="3216" cy="720"/>
          </a:xfrm>
        </p:grpSpPr>
        <p:sp>
          <p:nvSpPr>
            <p:cNvPr id="15369" name="Rectangle 15"/>
            <p:cNvSpPr>
              <a:spLocks noChangeArrowheads="1"/>
            </p:cNvSpPr>
            <p:nvPr/>
          </p:nvSpPr>
          <p:spPr bwMode="auto">
            <a:xfrm>
              <a:off x="336" y="1008"/>
              <a:ext cx="1636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</a:rPr>
                <a:t>Cell wall</a:t>
              </a:r>
              <a:endParaRPr lang="en-US" altLang="zh-TW" sz="3200">
                <a:solidFill>
                  <a:srgbClr val="FFFF00"/>
                </a:solidFill>
                <a:latin typeface="Impact" pitchFamily="1" charset="0"/>
              </a:endParaRPr>
            </a:p>
          </p:txBody>
        </p:sp>
        <p:sp>
          <p:nvSpPr>
            <p:cNvPr id="15370" name="Line 16"/>
            <p:cNvSpPr>
              <a:spLocks noChangeShapeType="1"/>
            </p:cNvSpPr>
            <p:nvPr/>
          </p:nvSpPr>
          <p:spPr bwMode="auto">
            <a:xfrm flipH="1" flipV="1">
              <a:off x="1859" y="1235"/>
              <a:ext cx="1693" cy="49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/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The Structures of a Heart</a:t>
            </a:r>
          </a:p>
        </p:txBody>
      </p:sp>
      <p:pic>
        <p:nvPicPr>
          <p:cNvPr id="43011" name="Picture 4" descr="heartext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25" y="1981200"/>
            <a:ext cx="49847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3048000"/>
          </a:xfrm>
        </p:spPr>
        <p:txBody>
          <a:bodyPr/>
          <a:lstStyle/>
          <a:p>
            <a:pPr eaLnBrk="1" hangingPunct="1"/>
            <a:r>
              <a:rPr lang="en-US" altLang="zh-TW" sz="3400" smtClean="0">
                <a:solidFill>
                  <a:srgbClr val="9966FF"/>
                </a:solidFill>
                <a:latin typeface="Impact" pitchFamily="1" charset="0"/>
              </a:rPr>
              <a:t>Several organs and tissues work together                  to carry out a particular set of functions in a co-ordinated way</a:t>
            </a:r>
            <a:endParaRPr lang="en-US" altLang="zh-TW" sz="3400" smtClean="0">
              <a:solidFill>
                <a:srgbClr val="FF33CC"/>
              </a:solidFill>
              <a:latin typeface="Impact" pitchFamily="1" charset="0"/>
            </a:endParaRPr>
          </a:p>
          <a:p>
            <a:pPr marL="819150" lvl="1" eaLnBrk="1" hangingPunct="1"/>
            <a:r>
              <a:rPr lang="en-US" altLang="zh-TW" sz="3400" smtClean="0">
                <a:latin typeface="Impact" pitchFamily="1" charset="0"/>
              </a:rPr>
              <a:t>Human :</a:t>
            </a:r>
            <a:r>
              <a:rPr lang="en-US" altLang="zh-TW" sz="3400" smtClean="0">
                <a:solidFill>
                  <a:schemeClr val="accent1"/>
                </a:solidFill>
                <a:latin typeface="Impact" pitchFamily="1" charset="0"/>
              </a:rPr>
              <a:t> </a:t>
            </a:r>
            <a:r>
              <a:rPr lang="en-US" altLang="zh-TW" sz="3400" smtClean="0">
                <a:solidFill>
                  <a:srgbClr val="CC9900"/>
                </a:solidFill>
                <a:latin typeface="Impact" pitchFamily="1" charset="0"/>
              </a:rPr>
              <a:t>digestive, respiratory, excretory, circulatory and reproductive systems</a:t>
            </a:r>
          </a:p>
          <a:p>
            <a:pPr marL="819150" lvl="1" eaLnBrk="1" hangingPunct="1"/>
            <a:r>
              <a:rPr lang="en-US" altLang="zh-TW" sz="3400" smtClean="0">
                <a:latin typeface="Impact" pitchFamily="1" charset="0"/>
              </a:rPr>
              <a:t>Plant :</a:t>
            </a:r>
            <a:r>
              <a:rPr lang="en-US" altLang="zh-TW" sz="3400" smtClean="0">
                <a:solidFill>
                  <a:schemeClr val="accent1"/>
                </a:solidFill>
                <a:latin typeface="Impact" pitchFamily="1" charset="0"/>
              </a:rPr>
              <a:t> </a:t>
            </a:r>
            <a:r>
              <a:rPr lang="en-US" altLang="zh-TW" sz="3400" smtClean="0">
                <a:solidFill>
                  <a:srgbClr val="669900"/>
                </a:solidFill>
                <a:latin typeface="Impact" pitchFamily="1" charset="0"/>
              </a:rPr>
              <a:t>root and shoot systems</a:t>
            </a:r>
          </a:p>
        </p:txBody>
      </p:sp>
      <p:pic>
        <p:nvPicPr>
          <p:cNvPr id="32772" name="Picture 4" descr="NA1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9812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NA1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26000"/>
            <a:ext cx="19812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NA12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94250"/>
            <a:ext cx="19812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System in our body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6172200" cy="4114800"/>
          </a:xfrm>
        </p:spPr>
        <p:txBody>
          <a:bodyPr/>
          <a:lstStyle/>
          <a:p>
            <a:pPr marL="484188" indent="-484188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zh-TW" sz="3600" smtClean="0">
                <a:solidFill>
                  <a:srgbClr val="CC3300"/>
                </a:solidFill>
                <a:latin typeface="Impact" pitchFamily="1" charset="0"/>
              </a:rPr>
              <a:t>examples of systems :</a:t>
            </a:r>
            <a:endParaRPr lang="en-US" altLang="zh-TW" sz="3600" smtClean="0">
              <a:latin typeface="Impact" pitchFamily="1" charset="0"/>
            </a:endParaRPr>
          </a:p>
          <a:p>
            <a:pPr marL="484188" indent="-484188" eaLnBrk="1" hangingPunct="1">
              <a:spcBef>
                <a:spcPct val="10000"/>
              </a:spcBef>
              <a:spcAft>
                <a:spcPct val="10000"/>
              </a:spcAft>
              <a:buSzPct val="85000"/>
              <a:buFont typeface="Wingdings" pitchFamily="1" charset="2"/>
              <a:buChar char="´"/>
            </a:pPr>
            <a:r>
              <a:rPr lang="en-US" altLang="zh-TW" sz="3600" smtClean="0">
                <a:solidFill>
                  <a:srgbClr val="FFCC00"/>
                </a:solidFill>
                <a:latin typeface="Impact" pitchFamily="1" charset="0"/>
              </a:rPr>
              <a:t>Digestive System</a:t>
            </a:r>
            <a:endParaRPr lang="en-US" altLang="zh-TW" sz="3600" smtClean="0">
              <a:latin typeface="Impact" pitchFamily="1" charset="0"/>
            </a:endParaRPr>
          </a:p>
          <a:p>
            <a:pPr marL="484188" indent="-484188" eaLnBrk="1" hangingPunct="1">
              <a:spcBef>
                <a:spcPct val="10000"/>
              </a:spcBef>
              <a:spcAft>
                <a:spcPct val="10000"/>
              </a:spcAft>
              <a:buSzPct val="85000"/>
              <a:buFont typeface="Wingdings" pitchFamily="1" charset="2"/>
              <a:buChar char="´"/>
            </a:pPr>
            <a:r>
              <a:rPr lang="en-US" altLang="zh-TW" sz="3600" smtClean="0">
                <a:solidFill>
                  <a:srgbClr val="FF33CC"/>
                </a:solidFill>
                <a:latin typeface="Impact" pitchFamily="1" charset="0"/>
              </a:rPr>
              <a:t>Respiratory System</a:t>
            </a:r>
            <a:endParaRPr lang="en-US" altLang="zh-TW" sz="3600" smtClean="0">
              <a:solidFill>
                <a:schemeClr val="tx2"/>
              </a:solidFill>
              <a:latin typeface="Impact" pitchFamily="1" charset="0"/>
            </a:endParaRPr>
          </a:p>
          <a:p>
            <a:pPr marL="484188" indent="-484188" eaLnBrk="1" hangingPunct="1">
              <a:spcBef>
                <a:spcPct val="10000"/>
              </a:spcBef>
              <a:spcAft>
                <a:spcPct val="10000"/>
              </a:spcAft>
              <a:buSzPct val="85000"/>
              <a:buFont typeface="Wingdings" pitchFamily="1" charset="2"/>
              <a:buChar char="´"/>
            </a:pPr>
            <a:r>
              <a:rPr lang="en-US" altLang="zh-TW" sz="3600" smtClean="0">
                <a:solidFill>
                  <a:srgbClr val="99CC00"/>
                </a:solidFill>
                <a:latin typeface="Impact" pitchFamily="1" charset="0"/>
              </a:rPr>
              <a:t>Circulatory System</a:t>
            </a:r>
            <a:endParaRPr lang="en-US" altLang="zh-TW" sz="3600" smtClean="0">
              <a:solidFill>
                <a:schemeClr val="tx2"/>
              </a:solidFill>
              <a:latin typeface="Impact" pitchFamily="1" charset="0"/>
            </a:endParaRPr>
          </a:p>
          <a:p>
            <a:pPr marL="484188" indent="-484188" eaLnBrk="1" hangingPunct="1">
              <a:spcBef>
                <a:spcPct val="10000"/>
              </a:spcBef>
              <a:spcAft>
                <a:spcPct val="10000"/>
              </a:spcAft>
              <a:buSzPct val="85000"/>
              <a:buFont typeface="Wingdings" pitchFamily="1" charset="2"/>
              <a:buChar char="´"/>
            </a:pPr>
            <a:r>
              <a:rPr lang="en-US" altLang="zh-TW" sz="3600" smtClean="0">
                <a:solidFill>
                  <a:srgbClr val="6699FF"/>
                </a:solidFill>
                <a:latin typeface="Impact" pitchFamily="1" charset="0"/>
              </a:rPr>
              <a:t>Nervous System</a:t>
            </a:r>
            <a:endParaRPr lang="en-US" altLang="zh-TW" sz="3600" smtClean="0">
              <a:solidFill>
                <a:schemeClr val="tx2"/>
              </a:solidFill>
              <a:latin typeface="Impact" pitchFamily="1" charset="0"/>
            </a:endParaRPr>
          </a:p>
          <a:p>
            <a:pPr marL="484188" indent="-484188" eaLnBrk="1" hangingPunct="1">
              <a:spcBef>
                <a:spcPct val="10000"/>
              </a:spcBef>
              <a:spcAft>
                <a:spcPct val="10000"/>
              </a:spcAft>
              <a:buSzPct val="85000"/>
              <a:buFont typeface="Wingdings" pitchFamily="1" charset="2"/>
              <a:buChar char="´"/>
            </a:pPr>
            <a:r>
              <a:rPr lang="en-US" altLang="zh-TW" sz="3600" smtClean="0">
                <a:solidFill>
                  <a:srgbClr val="9966FF"/>
                </a:solidFill>
                <a:latin typeface="Impact" pitchFamily="1" charset="0"/>
              </a:rPr>
              <a:t>Reproductive System</a:t>
            </a:r>
            <a:endParaRPr lang="en-US" altLang="zh-TW" sz="3600" smtClean="0">
              <a:latin typeface="Impact" pitchFamily="1" charset="0"/>
            </a:endParaRPr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8" name="Picture 4" descr="digest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143000"/>
            <a:ext cx="50292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sica 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7107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1828800" y="1219200"/>
          <a:ext cx="5486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投影片" r:id="rId3" imgW="4572000" imgH="3429000" progId="PowerPoint.Slide.8">
                  <p:embed/>
                </p:oleObj>
              </mc:Choice>
              <mc:Fallback>
                <p:oleObj name="投影片" r:id="rId3" imgW="4572000" imgH="3429000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5486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3399FF"/>
                </a:solidFill>
              </a:rPr>
              <a:t>The Circulatory System</a:t>
            </a:r>
          </a:p>
        </p:txBody>
      </p:sp>
      <p:pic>
        <p:nvPicPr>
          <p:cNvPr id="54276" name="Picture 4" descr="cir21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47800"/>
            <a:ext cx="5616575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3399FF"/>
                </a:solidFill>
              </a:rPr>
              <a:t>The Nervous System</a:t>
            </a:r>
          </a:p>
        </p:txBody>
      </p:sp>
      <p:graphicFrame>
        <p:nvGraphicFramePr>
          <p:cNvPr id="49155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2722563" y="1981200"/>
          <a:ext cx="36988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PHOTO-PAINT 影像" r:id="rId3" imgW="438839" imgH="487433" progId="CPaint5">
                  <p:embed/>
                </p:oleObj>
              </mc:Choice>
              <mc:Fallback>
                <p:oleObj name="PHOTO-PAINT 影像" r:id="rId3" imgW="438839" imgH="487433" progId="CPaint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981200"/>
                        <a:ext cx="36988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3399FF"/>
                </a:solidFill>
              </a:rPr>
              <a:t>Male Reproductive System</a:t>
            </a:r>
          </a:p>
        </p:txBody>
      </p:sp>
      <p:pic>
        <p:nvPicPr>
          <p:cNvPr id="50179" name="Picture 4" descr="mal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44958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3399FF"/>
                </a:solidFill>
              </a:rPr>
              <a:t>Female Reproductive System</a:t>
            </a:r>
          </a:p>
        </p:txBody>
      </p:sp>
      <p:pic>
        <p:nvPicPr>
          <p:cNvPr id="51203" name="Picture 4" descr="femal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95513"/>
            <a:ext cx="7772400" cy="3686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066800"/>
            <a:ext cx="5486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Level of Organization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7010400" cy="4114800"/>
          </a:xfrm>
        </p:spPr>
        <p:txBody>
          <a:bodyPr/>
          <a:lstStyle/>
          <a:p>
            <a:pPr eaLnBrk="1" hangingPunct="1">
              <a:buSzPct val="80000"/>
              <a:buFont typeface="Wingdings" pitchFamily="1" charset="2"/>
              <a:buChar char="³"/>
            </a:pPr>
            <a:r>
              <a:rPr lang="en-US" altLang="zh-TW" sz="3600" smtClean="0">
                <a:solidFill>
                  <a:srgbClr val="FFCC00"/>
                </a:solidFill>
                <a:latin typeface="Impact" pitchFamily="1" charset="0"/>
              </a:rPr>
              <a:t>cells  </a:t>
            </a:r>
            <a:r>
              <a:rPr lang="en-US" altLang="zh-TW" sz="3600" smtClean="0">
                <a:solidFill>
                  <a:srgbClr val="FF33CC"/>
                </a:solidFill>
                <a:latin typeface="Impact" pitchFamily="1" charset="0"/>
              </a:rPr>
              <a:t>(e.g. muscle cells,  nerve </a:t>
            </a:r>
          </a:p>
          <a:p>
            <a:pPr eaLnBrk="1" hangingPunct="1">
              <a:buSzPct val="80000"/>
              <a:buFont typeface="Wingdings" pitchFamily="1" charset="2"/>
              <a:buNone/>
            </a:pPr>
            <a:r>
              <a:rPr lang="en-US" altLang="zh-TW" sz="3600" smtClean="0">
                <a:solidFill>
                  <a:srgbClr val="FF33CC"/>
                </a:solidFill>
                <a:latin typeface="Impact" pitchFamily="1" charset="0"/>
              </a:rPr>
              <a:t>                            cells)</a:t>
            </a:r>
          </a:p>
          <a:p>
            <a:pPr eaLnBrk="1" hangingPunct="1">
              <a:buSzPct val="80000"/>
              <a:buFont typeface="Wingdings" pitchFamily="1" charset="2"/>
              <a:buChar char="³"/>
            </a:pPr>
            <a:r>
              <a:rPr lang="en-US" altLang="zh-TW" sz="3600" smtClean="0">
                <a:solidFill>
                  <a:srgbClr val="990099"/>
                </a:solidFill>
                <a:latin typeface="Impact" pitchFamily="1" charset="0"/>
              </a:rPr>
              <a:t>tissues  </a:t>
            </a:r>
            <a:r>
              <a:rPr lang="en-US" altLang="zh-TW" sz="3600" smtClean="0">
                <a:solidFill>
                  <a:srgbClr val="3399FF"/>
                </a:solidFill>
                <a:latin typeface="Impact" pitchFamily="1" charset="0"/>
              </a:rPr>
              <a:t>(e.g. muscle, epithelium)</a:t>
            </a:r>
            <a:endParaRPr lang="en-US" altLang="zh-TW" sz="3600" smtClean="0">
              <a:latin typeface="Impact" pitchFamily="1" charset="0"/>
            </a:endParaRPr>
          </a:p>
          <a:p>
            <a:pPr eaLnBrk="1" hangingPunct="1">
              <a:buSzPct val="80000"/>
              <a:buFont typeface="Wingdings" pitchFamily="1" charset="2"/>
              <a:buChar char="³"/>
            </a:pPr>
            <a:r>
              <a:rPr lang="en-US" altLang="zh-TW" sz="3600" smtClean="0">
                <a:solidFill>
                  <a:srgbClr val="FFCC00"/>
                </a:solidFill>
                <a:latin typeface="Impact" pitchFamily="1" charset="0"/>
              </a:rPr>
              <a:t>organs  </a:t>
            </a:r>
            <a:r>
              <a:rPr lang="en-US" altLang="zh-TW" sz="3600" smtClean="0">
                <a:solidFill>
                  <a:srgbClr val="FF33CC"/>
                </a:solidFill>
                <a:latin typeface="Impact" pitchFamily="1" charset="0"/>
              </a:rPr>
              <a:t>(e.g. heart, lungs, stomach)</a:t>
            </a:r>
          </a:p>
          <a:p>
            <a:pPr eaLnBrk="1" hangingPunct="1">
              <a:buSzPct val="80000"/>
              <a:buFont typeface="Wingdings" pitchFamily="1" charset="2"/>
              <a:buChar char="³"/>
            </a:pPr>
            <a:r>
              <a:rPr lang="en-US" altLang="zh-TW" sz="3600" smtClean="0">
                <a:solidFill>
                  <a:srgbClr val="990099"/>
                </a:solidFill>
                <a:latin typeface="Impact" pitchFamily="1" charset="0"/>
              </a:rPr>
              <a:t>systems  </a:t>
            </a:r>
            <a:r>
              <a:rPr lang="en-US" altLang="zh-TW" sz="3600" smtClean="0">
                <a:solidFill>
                  <a:srgbClr val="3399FF"/>
                </a:solidFill>
                <a:latin typeface="Impact" pitchFamily="1" charset="0"/>
              </a:rPr>
              <a:t>(e.g. circulatory system)</a:t>
            </a:r>
          </a:p>
          <a:p>
            <a:pPr eaLnBrk="1" hangingPunct="1">
              <a:buSzPct val="80000"/>
              <a:buFont typeface="Wingdings" pitchFamily="1" charset="2"/>
              <a:buChar char="³"/>
            </a:pPr>
            <a:r>
              <a:rPr lang="en-US" altLang="zh-TW" sz="3600" smtClean="0">
                <a:solidFill>
                  <a:srgbClr val="FFCC00"/>
                </a:solidFill>
                <a:latin typeface="Impact" pitchFamily="1" charset="0"/>
              </a:rPr>
              <a:t>organisms </a:t>
            </a:r>
            <a:r>
              <a:rPr lang="en-US" altLang="zh-TW" sz="3600" smtClean="0">
                <a:solidFill>
                  <a:srgbClr val="FF33CC"/>
                </a:solidFill>
                <a:latin typeface="Impact" pitchFamily="1" charset="0"/>
              </a:rPr>
              <a:t> (e.g. man) </a:t>
            </a:r>
          </a:p>
          <a:p>
            <a:pPr eaLnBrk="1" hangingPunct="1">
              <a:buSzPct val="80000"/>
              <a:buFont typeface="Wingdings" pitchFamily="1" charset="2"/>
              <a:buChar char="³"/>
            </a:pPr>
            <a:endParaRPr lang="en-US" altLang="zh-TW" sz="3600" smtClean="0">
              <a:solidFill>
                <a:srgbClr val="FFCC00"/>
              </a:solidFill>
              <a:latin typeface="Impact" pitchFamily="1" charset="0"/>
            </a:endParaRP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24384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 indent="-381000">
              <a:spcBef>
                <a:spcPct val="20000"/>
              </a:spcBef>
              <a:buFontTx/>
              <a:buChar char="–"/>
            </a:pPr>
            <a:r>
              <a:rPr lang="en-US" altLang="zh-TW" sz="3400">
                <a:solidFill>
                  <a:srgbClr val="FF0000"/>
                </a:solidFill>
                <a:latin typeface="Impact" pitchFamily="1" charset="0"/>
              </a:rPr>
              <a:t>Protect and support the enclosed substances (protoplasm)</a:t>
            </a:r>
            <a:endParaRPr lang="en-US" altLang="zh-TW" sz="3400">
              <a:solidFill>
                <a:schemeClr val="accent1"/>
              </a:solidFill>
              <a:latin typeface="Impact" pitchFamily="1" charset="0"/>
            </a:endParaRPr>
          </a:p>
          <a:p>
            <a:pPr marL="571500" lvl="1" indent="-381000">
              <a:spcBef>
                <a:spcPct val="20000"/>
              </a:spcBef>
              <a:buFontTx/>
              <a:buChar char="–"/>
            </a:pPr>
            <a:r>
              <a:rPr lang="en-US" altLang="zh-TW" sz="3400">
                <a:solidFill>
                  <a:srgbClr val="0066FF"/>
                </a:solidFill>
                <a:latin typeface="Impact" pitchFamily="1" charset="0"/>
              </a:rPr>
              <a:t>Resist entry of </a:t>
            </a:r>
            <a:r>
              <a:rPr lang="en-US" altLang="zh-TW" sz="3400" u="sng">
                <a:solidFill>
                  <a:srgbClr val="0066FF"/>
                </a:solidFill>
                <a:latin typeface="Impact" pitchFamily="1" charset="0"/>
              </a:rPr>
              <a:t>excess </a:t>
            </a:r>
            <a:r>
              <a:rPr lang="en-US" altLang="zh-TW" sz="3400">
                <a:solidFill>
                  <a:srgbClr val="0066FF"/>
                </a:solidFill>
                <a:latin typeface="Impact" pitchFamily="1" charset="0"/>
              </a:rPr>
              <a:t>water into the cell</a:t>
            </a:r>
          </a:p>
          <a:p>
            <a:pPr marL="571500" lvl="1" indent="-381000">
              <a:spcBef>
                <a:spcPct val="20000"/>
              </a:spcBef>
              <a:buFontTx/>
              <a:buChar char="–"/>
            </a:pPr>
            <a:r>
              <a:rPr lang="en-US" altLang="zh-TW" sz="3400">
                <a:solidFill>
                  <a:srgbClr val="FFCC00"/>
                </a:solidFill>
                <a:latin typeface="Impact" pitchFamily="1" charset="0"/>
              </a:rPr>
              <a:t>Give shape to the cell</a:t>
            </a:r>
            <a:endParaRPr lang="en-US" altLang="zh-TW" sz="3400">
              <a:solidFill>
                <a:srgbClr val="FFFF00"/>
              </a:solidFill>
              <a:latin typeface="Impact" pitchFamily="1" charset="0"/>
            </a:endParaRPr>
          </a:p>
        </p:txBody>
      </p:sp>
      <p:pic>
        <p:nvPicPr>
          <p:cNvPr id="16387" name="Picture 11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533400" y="1600200"/>
            <a:ext cx="2597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4000">
                <a:latin typeface="Impact" pitchFamily="1" charset="0"/>
              </a:rPr>
              <a:t>Cell wall</a:t>
            </a:r>
            <a:endParaRPr lang="en-US" altLang="zh-TW" sz="3200">
              <a:solidFill>
                <a:srgbClr val="FFFF00"/>
              </a:solidFill>
              <a:latin typeface="Impact" pitchFamily="1" charset="0"/>
            </a:endParaRPr>
          </a:p>
        </p:txBody>
      </p:sp>
      <p:sp>
        <p:nvSpPr>
          <p:cNvPr id="16389" name="Line 14"/>
          <p:cNvSpPr>
            <a:spLocks noChangeShapeType="1"/>
          </p:cNvSpPr>
          <p:nvPr/>
        </p:nvSpPr>
        <p:spPr bwMode="auto">
          <a:xfrm flipH="1" flipV="1">
            <a:off x="2951163" y="1960563"/>
            <a:ext cx="2687637" cy="7826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1639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smtClean="0">
                <a:solidFill>
                  <a:srgbClr val="800080"/>
                </a:solidFill>
              </a:rPr>
              <a:t>It’s You</a:t>
            </a:r>
          </a:p>
        </p:txBody>
      </p:sp>
      <p:pic>
        <p:nvPicPr>
          <p:cNvPr id="53251" name="Picture 4" descr="titl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1981200"/>
            <a:ext cx="55245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180975" y="1828800"/>
            <a:ext cx="9267825" cy="3492500"/>
            <a:chOff x="18" y="1152"/>
            <a:chExt cx="5838" cy="2200"/>
          </a:xfrm>
        </p:grpSpPr>
        <p:graphicFrame>
          <p:nvGraphicFramePr>
            <p:cNvPr id="54277" name="Object 5"/>
            <p:cNvGraphicFramePr>
              <a:graphicFrameLocks noChangeAspect="1"/>
            </p:cNvGraphicFramePr>
            <p:nvPr/>
          </p:nvGraphicFramePr>
          <p:xfrm>
            <a:off x="18" y="1152"/>
            <a:ext cx="2334" cy="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79" name="多媒體項目" r:id="rId5" imgW="857707" imgH="808330" progId="MS_ClipArt_Gallery.2">
                    <p:embed/>
                  </p:oleObj>
                </mc:Choice>
                <mc:Fallback>
                  <p:oleObj name="多媒體項目" r:id="rId5" imgW="857707" imgH="808330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" y="1152"/>
                          <a:ext cx="2334" cy="2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1920" y="1440"/>
              <a:ext cx="3936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GB" altLang="zh-TW" sz="1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1" charset="0"/>
                </a:rPr>
                <a:t>   ~ </a:t>
              </a:r>
              <a:r>
                <a:rPr kumimoji="0" lang="en-GB" altLang="zh-TW" sz="6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1" charset="0"/>
                </a:rPr>
                <a:t> </a:t>
              </a:r>
              <a:r>
                <a:rPr kumimoji="0" lang="en-GB" altLang="zh-TW" sz="1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1" charset="0"/>
                </a:rPr>
                <a:t>END</a:t>
              </a:r>
              <a:r>
                <a:rPr kumimoji="0" lang="en-GB" altLang="zh-TW" sz="6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1" charset="0"/>
                </a:rPr>
                <a:t>  </a:t>
              </a:r>
              <a:r>
                <a:rPr kumimoji="0" lang="en-GB" altLang="zh-TW" sz="1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1" charset="0"/>
                </a:rPr>
                <a:t>~</a:t>
              </a:r>
              <a:endParaRPr lang="en-GB" altLang="zh-TW" sz="1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endParaRPr>
            </a:p>
          </p:txBody>
        </p:sp>
      </p:grpSp>
      <p:sp>
        <p:nvSpPr>
          <p:cNvPr id="54275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2514600"/>
            <a:ext cx="441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lvl="1" indent="-293688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altLang="zh-TW" sz="3600">
                <a:solidFill>
                  <a:srgbClr val="FF66FF"/>
                </a:solidFill>
                <a:latin typeface="Impact" pitchFamily="1" charset="0"/>
              </a:rPr>
              <a:t>A dead layer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484188" lvl="1" indent="-293688">
              <a:spcBef>
                <a:spcPct val="20000"/>
              </a:spcBef>
              <a:spcAft>
                <a:spcPct val="20000"/>
              </a:spcAft>
              <a:buFontTx/>
              <a:buChar char="–"/>
            </a:pPr>
            <a:r>
              <a:rPr lang="en-US" altLang="zh-TW" sz="3600">
                <a:solidFill>
                  <a:srgbClr val="0066FF"/>
                </a:solidFill>
                <a:latin typeface="Impact" pitchFamily="1" charset="0"/>
              </a:rPr>
              <a:t>Large empty spaces present between cellulose fibres</a:t>
            </a:r>
          </a:p>
          <a:p>
            <a:pPr marL="484188" lvl="1" indent="-293688">
              <a:spcBef>
                <a:spcPct val="20000"/>
              </a:spcBef>
              <a:spcAft>
                <a:spcPct val="20000"/>
              </a:spcAft>
            </a:pPr>
            <a:r>
              <a:rPr lang="en-US" altLang="zh-TW" sz="5000">
                <a:solidFill>
                  <a:schemeClr val="accent1"/>
                </a:solidFill>
                <a:latin typeface="Impact" pitchFamily="1" charset="0"/>
                <a:sym typeface="Symbol" pitchFamily="1" charset="2"/>
              </a:rPr>
              <a:t></a:t>
            </a:r>
            <a:r>
              <a:rPr lang="en-US" altLang="zh-TW" sz="3600">
                <a:solidFill>
                  <a:srgbClr val="800000"/>
                </a:solidFill>
                <a:latin typeface="Impact" pitchFamily="1" charset="0"/>
                <a:sym typeface="Symbol" pitchFamily="1" charset="2"/>
              </a:rPr>
              <a:t>freely permeable</a:t>
            </a:r>
            <a:endParaRPr lang="en-US" altLang="zh-TW" sz="3600">
              <a:solidFill>
                <a:srgbClr val="FFFF00"/>
              </a:solidFill>
              <a:latin typeface="Impact" pitchFamily="1" charset="0"/>
            </a:endParaRPr>
          </a:p>
        </p:txBody>
      </p:sp>
      <p:pic>
        <p:nvPicPr>
          <p:cNvPr id="17411" name="Picture 9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685800" y="1600200"/>
            <a:ext cx="2519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4000">
                <a:latin typeface="Impact" pitchFamily="1" charset="0"/>
              </a:rPr>
              <a:t>Cell wall</a:t>
            </a:r>
            <a:endParaRPr lang="en-US" altLang="zh-TW" sz="3200">
              <a:solidFill>
                <a:srgbClr val="FFFF00"/>
              </a:solidFill>
              <a:latin typeface="Impact" pitchFamily="1" charset="0"/>
            </a:endParaRPr>
          </a:p>
        </p:txBody>
      </p:sp>
      <p:sp>
        <p:nvSpPr>
          <p:cNvPr id="17413" name="Line 12"/>
          <p:cNvSpPr>
            <a:spLocks noChangeShapeType="1"/>
          </p:cNvSpPr>
          <p:nvPr/>
        </p:nvSpPr>
        <p:spPr bwMode="auto">
          <a:xfrm flipH="1" flipV="1">
            <a:off x="3032125" y="1960563"/>
            <a:ext cx="2606675" cy="7826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1741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2819400"/>
            <a:ext cx="5257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6600FF"/>
                </a:solidFill>
                <a:latin typeface="Impact" pitchFamily="1" charset="0"/>
              </a:rPr>
              <a:t>Lies immediately against the cell wall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FFCC00"/>
                </a:solidFill>
                <a:latin typeface="Impact" pitchFamily="1" charset="0"/>
              </a:rPr>
              <a:t>Made of </a:t>
            </a:r>
            <a:r>
              <a:rPr lang="en-US" altLang="zh-TW" sz="3600" u="sng">
                <a:solidFill>
                  <a:srgbClr val="FFCC00"/>
                </a:solidFill>
                <a:latin typeface="Impact" pitchFamily="1" charset="0"/>
              </a:rPr>
              <a:t>protein</a:t>
            </a:r>
            <a:r>
              <a:rPr lang="en-US" altLang="zh-TW" sz="3600">
                <a:solidFill>
                  <a:srgbClr val="FFCC00"/>
                </a:solidFill>
                <a:latin typeface="Impact" pitchFamily="1" charset="0"/>
              </a:rPr>
              <a:t> and </a:t>
            </a:r>
            <a:r>
              <a:rPr lang="en-US" altLang="zh-TW" sz="3600" u="sng">
                <a:solidFill>
                  <a:srgbClr val="FFCC00"/>
                </a:solidFill>
                <a:latin typeface="Impact" pitchFamily="1" charset="0"/>
              </a:rPr>
              <a:t>lipid</a:t>
            </a:r>
            <a:r>
              <a:rPr lang="en-US" altLang="zh-TW" sz="3600">
                <a:solidFill>
                  <a:srgbClr val="FFCC00"/>
                </a:solidFill>
                <a:latin typeface="Impact" pitchFamily="1" charset="0"/>
              </a:rPr>
              <a:t>   </a:t>
            </a:r>
            <a:r>
              <a:rPr lang="en-US" altLang="zh-TW" sz="3600">
                <a:solidFill>
                  <a:srgbClr val="FF66FF"/>
                </a:solidFill>
                <a:latin typeface="Impact" pitchFamily="1" charset="0"/>
                <a:sym typeface="Symbol" pitchFamily="1" charset="2"/>
              </a:rPr>
              <a:t>Selectively permeable</a:t>
            </a:r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381000" y="1905000"/>
            <a:ext cx="5257800" cy="914400"/>
            <a:chOff x="240" y="1200"/>
            <a:chExt cx="3312" cy="576"/>
          </a:xfrm>
        </p:grpSpPr>
        <p:sp>
          <p:nvSpPr>
            <p:cNvPr id="18441" name="Rectangle 3"/>
            <p:cNvSpPr>
              <a:spLocks noChangeArrowheads="1"/>
            </p:cNvSpPr>
            <p:nvPr/>
          </p:nvSpPr>
          <p:spPr bwMode="auto">
            <a:xfrm>
              <a:off x="240" y="1200"/>
              <a:ext cx="25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</a:rPr>
                <a:t>Cell membrane</a:t>
              </a:r>
            </a:p>
          </p:txBody>
        </p:sp>
        <p:sp>
          <p:nvSpPr>
            <p:cNvPr id="18442" name="Line 6"/>
            <p:cNvSpPr>
              <a:spLocks noChangeShapeType="1"/>
            </p:cNvSpPr>
            <p:nvPr/>
          </p:nvSpPr>
          <p:spPr bwMode="auto">
            <a:xfrm flipH="1" flipV="1">
              <a:off x="2640" y="1440"/>
              <a:ext cx="912" cy="3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1843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2" autoUpdateAnimBg="0"/>
      <p:bldP spid="102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27432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009900"/>
                </a:solidFill>
                <a:latin typeface="Impact" pitchFamily="1" charset="0"/>
              </a:rPr>
              <a:t>A living layer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484188" lvl="1" indent="-293688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0066FF"/>
                </a:solidFill>
                <a:latin typeface="Impact" pitchFamily="1" charset="0"/>
              </a:rPr>
              <a:t>Can control the movement of materials into and out of the cell</a:t>
            </a:r>
          </a:p>
          <a:p>
            <a:pPr marL="484188" lvl="1" indent="-293688">
              <a:spcBef>
                <a:spcPct val="20000"/>
              </a:spcBef>
            </a:pPr>
            <a:endParaRPr lang="en-US" altLang="zh-TW" sz="3600">
              <a:solidFill>
                <a:srgbClr val="FFFF00"/>
              </a:solidFill>
              <a:latin typeface="Impact" pitchFamily="1" charset="0"/>
            </a:endParaRPr>
          </a:p>
        </p:txBody>
      </p:sp>
      <p:pic>
        <p:nvPicPr>
          <p:cNvPr id="19459" name="Picture 8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381000" y="19050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4000">
                <a:latin typeface="Impact" pitchFamily="1" charset="0"/>
              </a:rPr>
              <a:t>Cell membrane</a:t>
            </a:r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 flipH="1" flipV="1">
            <a:off x="4191000" y="2286000"/>
            <a:ext cx="14478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1946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220200"/>
            <a:ext cx="3417888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2514600"/>
            <a:ext cx="510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 indent="-277813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6600FF"/>
                </a:solidFill>
                <a:latin typeface="Impact" pitchFamily="1" charset="0"/>
              </a:rPr>
              <a:t>Jelly-like substance enclosed by cell membrane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571500" lvl="1" indent="-277813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FFCC00"/>
                </a:solidFill>
                <a:latin typeface="Impact" pitchFamily="1" charset="0"/>
              </a:rPr>
              <a:t>Provide a medium for chemical reactions to take place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</p:txBody>
      </p: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457200" y="1752600"/>
            <a:ext cx="5943600" cy="1219200"/>
            <a:chOff x="288" y="1104"/>
            <a:chExt cx="3744" cy="768"/>
          </a:xfrm>
        </p:grpSpPr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288" y="1104"/>
              <a:ext cx="19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altLang="zh-TW" sz="4000">
                  <a:latin typeface="Impact" pitchFamily="1" charset="0"/>
                </a:rPr>
                <a:t>Cytoplasm</a:t>
              </a:r>
            </a:p>
          </p:txBody>
        </p:sp>
        <p:sp>
          <p:nvSpPr>
            <p:cNvPr id="20490" name="Line 6"/>
            <p:cNvSpPr>
              <a:spLocks noChangeShapeType="1"/>
            </p:cNvSpPr>
            <p:nvPr/>
          </p:nvSpPr>
          <p:spPr bwMode="auto">
            <a:xfrm flipH="1" flipV="1">
              <a:off x="2160" y="1344"/>
              <a:ext cx="1872" cy="52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2048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  <p:bldP spid="123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2895600"/>
            <a:ext cx="5105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 indent="-277813">
              <a:spcBef>
                <a:spcPct val="20000"/>
              </a:spcBef>
              <a:buFontTx/>
              <a:buChar char="–"/>
            </a:pPr>
            <a:r>
              <a:rPr lang="en-US" altLang="zh-TW" sz="3600">
                <a:solidFill>
                  <a:srgbClr val="6666FF"/>
                </a:solidFill>
                <a:latin typeface="Impact" pitchFamily="1" charset="0"/>
              </a:rPr>
              <a:t>Contains organelles and granules  :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  <a:p>
            <a:pPr marL="762000" lvl="2">
              <a:spcBef>
                <a:spcPct val="20000"/>
              </a:spcBef>
              <a:buFontTx/>
              <a:buChar char="•"/>
            </a:pPr>
            <a:r>
              <a:rPr lang="en-US" altLang="zh-TW" sz="3600">
                <a:solidFill>
                  <a:srgbClr val="800000"/>
                </a:solidFill>
                <a:latin typeface="Impact" pitchFamily="1" charset="0"/>
              </a:rPr>
              <a:t>e.g. chloroplast</a:t>
            </a:r>
            <a:r>
              <a:rPr lang="en-US" altLang="zh-TW" sz="3600">
                <a:solidFill>
                  <a:schemeClr val="accent1"/>
                </a:solidFill>
                <a:latin typeface="Impact" pitchFamily="1" charset="0"/>
              </a:rPr>
              <a:t> </a:t>
            </a:r>
          </a:p>
          <a:p>
            <a:pPr marL="762000" lvl="2">
              <a:spcBef>
                <a:spcPct val="20000"/>
              </a:spcBef>
              <a:buFontTx/>
              <a:buChar char="•"/>
            </a:pPr>
            <a:r>
              <a:rPr lang="en-US" altLang="zh-TW" sz="3600">
                <a:solidFill>
                  <a:srgbClr val="009900"/>
                </a:solidFill>
                <a:latin typeface="Impact" pitchFamily="1" charset="0"/>
              </a:rPr>
              <a:t>e.g. mitochondrion</a:t>
            </a:r>
            <a:endParaRPr lang="en-US" altLang="zh-TW" sz="3600">
              <a:solidFill>
                <a:schemeClr val="accent1"/>
              </a:solidFill>
              <a:latin typeface="Impact" pitchFamily="1" charset="0"/>
            </a:endParaRPr>
          </a:p>
        </p:txBody>
      </p:sp>
      <p:pic>
        <p:nvPicPr>
          <p:cNvPr id="21507" name="Picture 5" descr="plant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52600"/>
            <a:ext cx="3417887" cy="4343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33400" y="20574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4000">
                <a:latin typeface="Impact" pitchFamily="1" charset="0"/>
              </a:rPr>
              <a:t>Cytoplasm</a:t>
            </a:r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 flipH="1" flipV="1">
            <a:off x="3505200" y="2438400"/>
            <a:ext cx="297180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title"/>
          </p:nvPr>
        </p:nvSpPr>
        <p:spPr>
          <a:xfrm>
            <a:off x="2971800" y="609600"/>
            <a:ext cx="289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1" charset="0"/>
              </a:rPr>
              <a:t>Plant Cell</a:t>
            </a:r>
          </a:p>
        </p:txBody>
      </p:sp>
      <p:sp>
        <p:nvSpPr>
          <p:cNvPr id="2151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3" name="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bldLvl="3" autoUpdateAnimBg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ea typeface="新細明體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ea typeface="新細明體" pitchFamily="2" charset="-128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716</Words>
  <Application>Microsoft Office PowerPoint</Application>
  <PresentationFormat>On-screen Show (4:3)</PresentationFormat>
  <Paragraphs>182</Paragraphs>
  <Slides>41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Times New Roman</vt:lpstr>
      <vt:lpstr>新細明體</vt:lpstr>
      <vt:lpstr>Arial</vt:lpstr>
      <vt:lpstr>Impact</vt:lpstr>
      <vt:lpstr>華康新儷粗黑</vt:lpstr>
      <vt:lpstr>Symbol</vt:lpstr>
      <vt:lpstr>Wingdings</vt:lpstr>
      <vt:lpstr>標楷體</vt:lpstr>
      <vt:lpstr>預設簡報設計</vt:lpstr>
      <vt:lpstr>點陣圖影像</vt:lpstr>
      <vt:lpstr>Microsoft PowerPoint 投影片</vt:lpstr>
      <vt:lpstr>Corel PHOTO-PAINT 5.0 影像</vt:lpstr>
      <vt:lpstr>Microsoft 多媒體藝廊</vt:lpstr>
      <vt:lpstr>BASIC CELL STRUCTURE</vt:lpstr>
      <vt:lpstr>Introduction</vt:lpstr>
      <vt:lpstr>Plant Cell</vt:lpstr>
      <vt:lpstr>Plant Cell</vt:lpstr>
      <vt:lpstr>Plant Cell</vt:lpstr>
      <vt:lpstr>Plant Cell</vt:lpstr>
      <vt:lpstr>Plant Cell</vt:lpstr>
      <vt:lpstr>Plant Cell</vt:lpstr>
      <vt:lpstr>Plant Cell</vt:lpstr>
      <vt:lpstr>Organelles</vt:lpstr>
      <vt:lpstr>Plant Cell</vt:lpstr>
      <vt:lpstr>Plant Cell</vt:lpstr>
      <vt:lpstr>Plant Cell</vt:lpstr>
      <vt:lpstr>Plant Cell</vt:lpstr>
      <vt:lpstr>Plant Cell</vt:lpstr>
      <vt:lpstr>Plant Cell</vt:lpstr>
      <vt:lpstr>Plant Cell</vt:lpstr>
      <vt:lpstr>Plant Cell</vt:lpstr>
      <vt:lpstr>Different kinds of plant cells</vt:lpstr>
      <vt:lpstr>Animal cell</vt:lpstr>
      <vt:lpstr>Different kinds of animal cells</vt:lpstr>
      <vt:lpstr>Similarities between plant cells and animal cells</vt:lpstr>
      <vt:lpstr>Differences between plant cells and animal cells</vt:lpstr>
      <vt:lpstr>Differences between plant cells and animal cells</vt:lpstr>
      <vt:lpstr>The cell as the basic unit of life</vt:lpstr>
      <vt:lpstr>Levels of organization</vt:lpstr>
      <vt:lpstr>Tissue</vt:lpstr>
      <vt:lpstr>Organ</vt:lpstr>
      <vt:lpstr>The Structures of a Leaf</vt:lpstr>
      <vt:lpstr> The Structures of a Heart</vt:lpstr>
      <vt:lpstr>System</vt:lpstr>
      <vt:lpstr>System in our body </vt:lpstr>
      <vt:lpstr>PowerPoint Presentation</vt:lpstr>
      <vt:lpstr>PowerPoint Presentation</vt:lpstr>
      <vt:lpstr>The Circulatory System</vt:lpstr>
      <vt:lpstr>The Nervous System</vt:lpstr>
      <vt:lpstr>Male Reproductive System</vt:lpstr>
      <vt:lpstr>Female Reproductive System</vt:lpstr>
      <vt:lpstr>Level of Organization</vt:lpstr>
      <vt:lpstr>It’s You</vt:lpstr>
      <vt:lpstr>PowerPoint Presentation</vt:lpstr>
    </vt:vector>
  </TitlesOfParts>
  <Company>Aristo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The Basic Structure of a Cell</dc:title>
  <dc:creator>Terry</dc:creator>
  <cp:lastModifiedBy>Teacher E-Solutions</cp:lastModifiedBy>
  <cp:revision>41</cp:revision>
  <dcterms:created xsi:type="dcterms:W3CDTF">2000-06-10T01:40:41Z</dcterms:created>
  <dcterms:modified xsi:type="dcterms:W3CDTF">2019-01-18T16:33:57Z</dcterms:modified>
</cp:coreProperties>
</file>