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2.xml" ContentType="application/vnd.ms-office.activeX+xml"/>
  <Override PartName="/ppt/activeX/activeX2.bin" ContentType="application/vnd.ms-office.activeX"/>
  <Override PartName="/ppt/notesSlides/notesSlide7.xml" ContentType="application/vnd.openxmlformats-officedocument.presentationml.notesSlide+xml"/>
  <Override PartName="/ppt/activeX/activeX3.xml" ContentType="application/vnd.ms-office.activeX+xml"/>
  <Override PartName="/ppt/activeX/activeX3.bin" ContentType="application/vnd.ms-office.activeX"/>
  <Override PartName="/ppt/notesSlides/notesSlide8.xml" ContentType="application/vnd.openxmlformats-officedocument.presentationml.notesSlide+xml"/>
  <Override PartName="/ppt/activeX/activeX4.xml" ContentType="application/vnd.ms-office.activeX+xml"/>
  <Override PartName="/ppt/activeX/activeX4.bin" ContentType="application/vnd.ms-office.activeX"/>
  <Override PartName="/ppt/notesSlides/notesSlide9.xml" ContentType="application/vnd.openxmlformats-officedocument.presentationml.notesSlide+xml"/>
  <Override PartName="/ppt/activeX/activeX5.xml" ContentType="application/vnd.ms-office.activeX+xml"/>
  <Override PartName="/ppt/activeX/activeX5.bin" ContentType="application/vnd.ms-office.activeX"/>
  <Override PartName="/ppt/notesSlides/notesSlide10.xml" ContentType="application/vnd.openxmlformats-officedocument.presentationml.notesSlide+xml"/>
  <Override PartName="/ppt/activeX/activeX6.xml" ContentType="application/vnd.ms-office.activeX+xml"/>
  <Override PartName="/ppt/activeX/activeX6.bin" ContentType="application/vnd.ms-office.activeX"/>
  <Override PartName="/ppt/notesSlides/notesSlide11.xml" ContentType="application/vnd.openxmlformats-officedocument.presentationml.notesSlide+xml"/>
  <Override PartName="/ppt/activeX/activeX7.xml" ContentType="application/vnd.ms-office.activeX+xml"/>
  <Override PartName="/ppt/activeX/activeX7.bin" ContentType="application/vnd.ms-office.activeX"/>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8.xml" ContentType="application/vnd.ms-office.activeX+xml"/>
  <Override PartName="/ppt/activeX/activeX8.bin" ContentType="application/vnd.ms-office.activeX"/>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ctiveX/activeX9.xml" ContentType="application/vnd.ms-office.activeX+xml"/>
  <Override PartName="/ppt/activeX/activeX9.bin" ContentType="application/vnd.ms-office.activeX"/>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ctiveX/activeX10.xml" ContentType="application/vnd.ms-office.activeX+xml"/>
  <Override PartName="/ppt/activeX/activeX10.bin" ContentType="application/vnd.ms-office.activeX"/>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ctiveX/activeX11.xml" ContentType="application/vnd.ms-office.activeX+xml"/>
  <Override PartName="/ppt/activeX/activeX11.bin" ContentType="application/vnd.ms-office.activeX"/>
  <Override PartName="/ppt/notesSlides/notesSlide38.xml" ContentType="application/vnd.openxmlformats-officedocument.presentationml.notesSlide+xml"/>
  <Override PartName="/ppt/activeX/activeX12.xml" ContentType="application/vnd.ms-office.activeX+xml"/>
  <Override PartName="/ppt/activeX/activeX12.bin" ContentType="application/vnd.ms-office.activeX"/>
  <Override PartName="/ppt/notesSlides/notesSlide39.xml" ContentType="application/vnd.openxmlformats-officedocument.presentationml.notesSlide+xml"/>
  <Override PartName="/ppt/activeX/activeX13.xml" ContentType="application/vnd.ms-office.activeX+xml"/>
  <Override PartName="/ppt/activeX/activeX13.bin" ContentType="application/vnd.ms-office.activeX"/>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2"/>
  </p:notesMasterIdLst>
  <p:handoutMasterIdLst>
    <p:handoutMasterId r:id="rId43"/>
  </p:handoutMasterIdLst>
  <p:sldIdLst>
    <p:sldId id="399" r:id="rId2"/>
    <p:sldId id="392" r:id="rId3"/>
    <p:sldId id="391" r:id="rId4"/>
    <p:sldId id="414" r:id="rId5"/>
    <p:sldId id="393" r:id="rId6"/>
    <p:sldId id="407" r:id="rId7"/>
    <p:sldId id="408" r:id="rId8"/>
    <p:sldId id="409" r:id="rId9"/>
    <p:sldId id="401" r:id="rId10"/>
    <p:sldId id="402" r:id="rId11"/>
    <p:sldId id="381" r:id="rId12"/>
    <p:sldId id="416" r:id="rId13"/>
    <p:sldId id="366" r:id="rId14"/>
    <p:sldId id="410" r:id="rId15"/>
    <p:sldId id="411" r:id="rId16"/>
    <p:sldId id="412" r:id="rId17"/>
    <p:sldId id="367" r:id="rId18"/>
    <p:sldId id="368" r:id="rId19"/>
    <p:sldId id="394" r:id="rId20"/>
    <p:sldId id="369" r:id="rId21"/>
    <p:sldId id="310" r:id="rId22"/>
    <p:sldId id="311" r:id="rId23"/>
    <p:sldId id="312" r:id="rId24"/>
    <p:sldId id="354" r:id="rId25"/>
    <p:sldId id="313" r:id="rId26"/>
    <p:sldId id="314" r:id="rId27"/>
    <p:sldId id="315" r:id="rId28"/>
    <p:sldId id="316" r:id="rId29"/>
    <p:sldId id="418" r:id="rId30"/>
    <p:sldId id="395" r:id="rId31"/>
    <p:sldId id="318" r:id="rId32"/>
    <p:sldId id="319" r:id="rId33"/>
    <p:sldId id="321" r:id="rId34"/>
    <p:sldId id="320" r:id="rId35"/>
    <p:sldId id="415" r:id="rId36"/>
    <p:sldId id="396" r:id="rId37"/>
    <p:sldId id="404" r:id="rId38"/>
    <p:sldId id="421" r:id="rId39"/>
    <p:sldId id="403" r:id="rId40"/>
    <p:sldId id="422" r:id="rId41"/>
  </p:sldIdLst>
  <p:sldSz cx="9144000" cy="6858000" type="screen4x3"/>
  <p:notesSz cx="6858000" cy="9296400"/>
  <p:defaultTextStyle>
    <a:defPPr>
      <a:defRPr lang="en-GB"/>
    </a:defPPr>
    <a:lvl1pPr algn="l" rtl="0" eaLnBrk="0" fontAlgn="base" hangingPunct="0">
      <a:spcBef>
        <a:spcPct val="0"/>
      </a:spcBef>
      <a:spcAft>
        <a:spcPct val="0"/>
      </a:spcAft>
      <a:defRPr sz="2400" b="1" kern="1200">
        <a:solidFill>
          <a:schemeClr val="bg1"/>
        </a:solidFill>
        <a:latin typeface="Arial" charset="0"/>
        <a:ea typeface="+mn-ea"/>
        <a:cs typeface="Arial" charset="0"/>
      </a:defRPr>
    </a:lvl1pPr>
    <a:lvl2pPr marL="457200" algn="l" rtl="0" eaLnBrk="0" fontAlgn="base" hangingPunct="0">
      <a:spcBef>
        <a:spcPct val="0"/>
      </a:spcBef>
      <a:spcAft>
        <a:spcPct val="0"/>
      </a:spcAft>
      <a:defRPr sz="2400" b="1" kern="1200">
        <a:solidFill>
          <a:schemeClr val="bg1"/>
        </a:solidFill>
        <a:latin typeface="Arial" charset="0"/>
        <a:ea typeface="+mn-ea"/>
        <a:cs typeface="Arial" charset="0"/>
      </a:defRPr>
    </a:lvl2pPr>
    <a:lvl3pPr marL="914400" algn="l" rtl="0" eaLnBrk="0" fontAlgn="base" hangingPunct="0">
      <a:spcBef>
        <a:spcPct val="0"/>
      </a:spcBef>
      <a:spcAft>
        <a:spcPct val="0"/>
      </a:spcAft>
      <a:defRPr sz="2400" b="1" kern="1200">
        <a:solidFill>
          <a:schemeClr val="bg1"/>
        </a:solidFill>
        <a:latin typeface="Arial" charset="0"/>
        <a:ea typeface="+mn-ea"/>
        <a:cs typeface="Arial" charset="0"/>
      </a:defRPr>
    </a:lvl3pPr>
    <a:lvl4pPr marL="1371600" algn="l" rtl="0" eaLnBrk="0" fontAlgn="base" hangingPunct="0">
      <a:spcBef>
        <a:spcPct val="0"/>
      </a:spcBef>
      <a:spcAft>
        <a:spcPct val="0"/>
      </a:spcAft>
      <a:defRPr sz="2400" b="1" kern="1200">
        <a:solidFill>
          <a:schemeClr val="bg1"/>
        </a:solidFill>
        <a:latin typeface="Arial" charset="0"/>
        <a:ea typeface="+mn-ea"/>
        <a:cs typeface="Arial" charset="0"/>
      </a:defRPr>
    </a:lvl4pPr>
    <a:lvl5pPr marL="1828800" algn="l" rtl="0" eaLnBrk="0" fontAlgn="base" hangingPunct="0">
      <a:spcBef>
        <a:spcPct val="0"/>
      </a:spcBef>
      <a:spcAft>
        <a:spcPct val="0"/>
      </a:spcAft>
      <a:defRPr sz="2400" b="1" kern="1200">
        <a:solidFill>
          <a:schemeClr val="bg1"/>
        </a:solidFill>
        <a:latin typeface="Arial" charset="0"/>
        <a:ea typeface="+mn-ea"/>
        <a:cs typeface="Arial" charset="0"/>
      </a:defRPr>
    </a:lvl5pPr>
    <a:lvl6pPr marL="2286000" algn="l" defTabSz="914400" rtl="0" eaLnBrk="1" latinLnBrk="0" hangingPunct="1">
      <a:defRPr sz="2400" b="1" kern="1200">
        <a:solidFill>
          <a:schemeClr val="bg1"/>
        </a:solidFill>
        <a:latin typeface="Arial" charset="0"/>
        <a:ea typeface="+mn-ea"/>
        <a:cs typeface="Arial" charset="0"/>
      </a:defRPr>
    </a:lvl6pPr>
    <a:lvl7pPr marL="2743200" algn="l" defTabSz="914400" rtl="0" eaLnBrk="1" latinLnBrk="0" hangingPunct="1">
      <a:defRPr sz="2400" b="1" kern="1200">
        <a:solidFill>
          <a:schemeClr val="bg1"/>
        </a:solidFill>
        <a:latin typeface="Arial" charset="0"/>
        <a:ea typeface="+mn-ea"/>
        <a:cs typeface="Arial" charset="0"/>
      </a:defRPr>
    </a:lvl7pPr>
    <a:lvl8pPr marL="3200400" algn="l" defTabSz="914400" rtl="0" eaLnBrk="1" latinLnBrk="0" hangingPunct="1">
      <a:defRPr sz="2400" b="1" kern="1200">
        <a:solidFill>
          <a:schemeClr val="bg1"/>
        </a:solidFill>
        <a:latin typeface="Arial" charset="0"/>
        <a:ea typeface="+mn-ea"/>
        <a:cs typeface="Arial" charset="0"/>
      </a:defRPr>
    </a:lvl8pPr>
    <a:lvl9pPr marL="3657600" algn="l" defTabSz="914400" rtl="0" eaLnBrk="1" latinLnBrk="0" hangingPunct="1">
      <a:defRPr sz="2400" b="1"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CCFF99"/>
    <a:srgbClr val="33CC33"/>
    <a:srgbClr val="66FF33"/>
    <a:srgbClr val="10A958"/>
    <a:srgbClr val="000066"/>
    <a:srgbClr val="F88818"/>
    <a:srgbClr val="F54F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24" autoAdjust="0"/>
  </p:normalViewPr>
  <p:slideViewPr>
    <p:cSldViewPr>
      <p:cViewPr>
        <p:scale>
          <a:sx n="100" d="100"/>
          <a:sy n="100" d="100"/>
        </p:scale>
        <p:origin x="-210" y="-132"/>
      </p:cViewPr>
      <p:guideLst>
        <p:guide orient="horz" pos="2160"/>
        <p:guide orient="horz" pos="663"/>
        <p:guide pos="2880"/>
        <p:guide pos="4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2016" y="-10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13.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rgbClr val="00FFFF"/>
                </a:solidFill>
                <a:cs typeface="+mn-cs"/>
              </a:defRPr>
            </a:lvl1pPr>
          </a:lstStyle>
          <a:p>
            <a:pPr>
              <a:defRPr/>
            </a:pPr>
            <a:endParaRPr lang="en-GB"/>
          </a:p>
        </p:txBody>
      </p:sp>
      <p:sp>
        <p:nvSpPr>
          <p:cNvPr id="1269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rgbClr val="00FFFF"/>
                </a:solidFill>
                <a:cs typeface="+mn-cs"/>
              </a:defRPr>
            </a:lvl1pPr>
          </a:lstStyle>
          <a:p>
            <a:pPr>
              <a:defRPr/>
            </a:pPr>
            <a:endParaRPr lang="en-GB"/>
          </a:p>
        </p:txBody>
      </p:sp>
      <p:sp>
        <p:nvSpPr>
          <p:cNvPr id="1269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rgbClr val="00FFFF"/>
                </a:solidFill>
                <a:cs typeface="+mn-cs"/>
              </a:defRPr>
            </a:lvl1pPr>
          </a:lstStyle>
          <a:p>
            <a:pPr>
              <a:defRPr/>
            </a:pPr>
            <a:endParaRPr lang="en-GB"/>
          </a:p>
        </p:txBody>
      </p:sp>
      <p:sp>
        <p:nvSpPr>
          <p:cNvPr id="1269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rgbClr val="00FFFF"/>
                </a:solidFill>
                <a:cs typeface="+mn-cs"/>
              </a:defRPr>
            </a:lvl1pPr>
          </a:lstStyle>
          <a:p>
            <a:pPr>
              <a:defRPr/>
            </a:pPr>
            <a:fld id="{9A274A11-CCF3-4478-A225-AE15544D664B}" type="slidenum">
              <a:rPr lang="en-GB"/>
              <a:pPr>
                <a:defRPr/>
              </a:pPr>
              <a:t>‹#›</a:t>
            </a:fld>
            <a:endParaRPr lang="en-GB"/>
          </a:p>
        </p:txBody>
      </p:sp>
    </p:spTree>
    <p:extLst>
      <p:ext uri="{BB962C8B-B14F-4D97-AF65-F5344CB8AC3E}">
        <p14:creationId xmlns:p14="http://schemas.microsoft.com/office/powerpoint/2010/main" val="2150683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rgbClr val="00FFFF"/>
                </a:solidFill>
                <a:cs typeface="+mn-cs"/>
              </a:defRPr>
            </a:lvl1pPr>
          </a:lstStyle>
          <a:p>
            <a:pPr>
              <a:defRPr/>
            </a:pPr>
            <a:endParaRPr lang="en-GB"/>
          </a:p>
        </p:txBody>
      </p:sp>
      <p:sp>
        <p:nvSpPr>
          <p:cNvPr id="9219"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rgbClr val="00FFFF"/>
                </a:solidFill>
                <a:cs typeface="+mn-cs"/>
              </a:defRPr>
            </a:lvl1pPr>
          </a:lstStyle>
          <a:p>
            <a:pPr>
              <a:defRPr/>
            </a:pPr>
            <a:endParaRPr lang="en-GB"/>
          </a:p>
        </p:txBody>
      </p:sp>
      <p:sp>
        <p:nvSpPr>
          <p:cNvPr id="44036" name="Rectangle 4"/>
          <p:cNvSpPr>
            <a:spLocks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222"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rgbClr val="00FFFF"/>
                </a:solidFill>
                <a:cs typeface="+mn-cs"/>
              </a:defRPr>
            </a:lvl1pPr>
          </a:lstStyle>
          <a:p>
            <a:pPr>
              <a:defRPr/>
            </a:pPr>
            <a:endParaRPr lang="en-GB"/>
          </a:p>
        </p:txBody>
      </p:sp>
      <p:sp>
        <p:nvSpPr>
          <p:cNvPr id="9223"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rgbClr val="00FFFF"/>
                </a:solidFill>
                <a:cs typeface="+mn-cs"/>
              </a:defRPr>
            </a:lvl1pPr>
          </a:lstStyle>
          <a:p>
            <a:pPr>
              <a:defRPr/>
            </a:pPr>
            <a:fld id="{062E31E6-819A-46B8-ADF8-0D053CB30467}" type="slidenum">
              <a:rPr lang="en-GB"/>
              <a:pPr>
                <a:defRPr/>
              </a:pPr>
              <a:t>‹#›</a:t>
            </a:fld>
            <a:endParaRPr lang="en-GB"/>
          </a:p>
        </p:txBody>
      </p:sp>
    </p:spTree>
    <p:extLst>
      <p:ext uri="{BB962C8B-B14F-4D97-AF65-F5344CB8AC3E}">
        <p14:creationId xmlns:p14="http://schemas.microsoft.com/office/powerpoint/2010/main" val="23643605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42D78596-1C10-416C-8F15-588108A71218}" type="slidenum">
              <a:rPr lang="en-GB" sz="1200" b="0" smtClean="0">
                <a:solidFill>
                  <a:srgbClr val="00FFFF"/>
                </a:solidFill>
              </a:rPr>
              <a:pPr/>
              <a:t>1</a:t>
            </a:fld>
            <a:endParaRPr lang="en-GB" sz="1200" b="0" smtClean="0">
              <a:solidFill>
                <a:srgbClr val="00FFFF"/>
              </a:solidFill>
            </a:endParaRPr>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070B397A-2439-4956-9D70-7303F2EAB55F}" type="slidenum">
              <a:rPr lang="en-GB" sz="1200" b="0" smtClean="0">
                <a:solidFill>
                  <a:srgbClr val="00FFFF"/>
                </a:solidFill>
              </a:rPr>
              <a:pPr/>
              <a:t>10</a:t>
            </a:fld>
            <a:endParaRPr lang="en-GB" sz="1200" b="0" smtClean="0">
              <a:solidFill>
                <a:srgbClr val="00FFFF"/>
              </a:solidFill>
            </a:endParaRPr>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F81ED27E-3DA4-4287-B185-86F2B46DF2C9}" type="slidenum">
              <a:rPr lang="en-GB" sz="1200" b="0" smtClean="0">
                <a:solidFill>
                  <a:srgbClr val="00FFFF"/>
                </a:solidFill>
              </a:rPr>
              <a:pPr/>
              <a:t>11</a:t>
            </a:fld>
            <a:endParaRPr lang="en-GB" sz="1200" b="0" smtClean="0">
              <a:solidFill>
                <a:srgbClr val="00FFFF"/>
              </a:solidFill>
            </a:endParaRPr>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2B6562BC-647A-4918-BD62-F00E13AC87E5}" type="slidenum">
              <a:rPr lang="en-GB" sz="1200" b="0" smtClean="0">
                <a:solidFill>
                  <a:srgbClr val="00FFFF"/>
                </a:solidFill>
              </a:rPr>
              <a:pPr/>
              <a:t>12</a:t>
            </a:fld>
            <a:endParaRPr lang="en-GB" sz="1200" b="0" smtClean="0">
              <a:solidFill>
                <a:srgbClr val="00FFFF"/>
              </a:solidFill>
            </a:endParaRPr>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0AAFD246-830B-4141-82EB-C338723C53CC}" type="slidenum">
              <a:rPr lang="en-GB" sz="1200" b="0" smtClean="0">
                <a:solidFill>
                  <a:srgbClr val="00FFFF"/>
                </a:solidFill>
              </a:rPr>
              <a:pPr/>
              <a:t>13</a:t>
            </a:fld>
            <a:endParaRPr lang="en-GB" sz="1200" b="0" smtClean="0">
              <a:solidFill>
                <a:srgbClr val="00FFFF"/>
              </a:solidFill>
            </a:endParaRPr>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973A3167-84E4-4128-9DC2-DAFAED910693}" type="slidenum">
              <a:rPr lang="en-GB" sz="1200" b="0" smtClean="0">
                <a:solidFill>
                  <a:srgbClr val="00FFFF"/>
                </a:solidFill>
              </a:rPr>
              <a:pPr/>
              <a:t>14</a:t>
            </a:fld>
            <a:endParaRPr lang="en-GB" sz="1200" b="0" smtClean="0">
              <a:solidFill>
                <a:srgbClr val="00FFFF"/>
              </a:solidFill>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ECCFF74C-577A-47CF-9F17-F396B0B6D1B7}" type="slidenum">
              <a:rPr lang="en-GB" sz="1200" b="0" smtClean="0">
                <a:solidFill>
                  <a:srgbClr val="00FFFF"/>
                </a:solidFill>
              </a:rPr>
              <a:pPr/>
              <a:t>15</a:t>
            </a:fld>
            <a:endParaRPr lang="en-GB" sz="1200" b="0" smtClean="0">
              <a:solidFill>
                <a:srgbClr val="00FFFF"/>
              </a:solidFill>
            </a:endParaRPr>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A4E71B0F-571D-427B-AE3C-56B8C02F280C}" type="slidenum">
              <a:rPr lang="en-GB" sz="1200" b="0" smtClean="0">
                <a:solidFill>
                  <a:srgbClr val="00FFFF"/>
                </a:solidFill>
              </a:rPr>
              <a:pPr/>
              <a:t>16</a:t>
            </a:fld>
            <a:endParaRPr lang="en-GB" sz="1200" b="0" smtClean="0">
              <a:solidFill>
                <a:srgbClr val="00FFFF"/>
              </a:solidFill>
            </a:endParaRPr>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DCEBA1D6-A4F7-495F-AFC6-070748D44F1A}" type="slidenum">
              <a:rPr lang="en-GB" sz="1200" b="0" smtClean="0">
                <a:solidFill>
                  <a:srgbClr val="00FFFF"/>
                </a:solidFill>
              </a:rPr>
              <a:pPr/>
              <a:t>17</a:t>
            </a:fld>
            <a:endParaRPr lang="en-GB" sz="1200" b="0" smtClean="0">
              <a:solidFill>
                <a:srgbClr val="00FFFF"/>
              </a:solidFill>
            </a:endParaRPr>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BD2DD3DE-73A0-4CB0-B691-E2BDF9836B3F}" type="slidenum">
              <a:rPr lang="en-GB" sz="1200" b="0" smtClean="0">
                <a:solidFill>
                  <a:srgbClr val="00FFFF"/>
                </a:solidFill>
              </a:rPr>
              <a:pPr/>
              <a:t>18</a:t>
            </a:fld>
            <a:endParaRPr lang="en-GB" sz="1200" b="0" smtClean="0">
              <a:solidFill>
                <a:srgbClr val="00FFFF"/>
              </a:solidFill>
            </a:endParaRPr>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E59EBDA8-F253-40BF-B3C0-437255289DDF}" type="slidenum">
              <a:rPr lang="en-GB" sz="1200" b="0" smtClean="0">
                <a:solidFill>
                  <a:srgbClr val="00FFFF"/>
                </a:solidFill>
              </a:rPr>
              <a:pPr/>
              <a:t>19</a:t>
            </a:fld>
            <a:endParaRPr lang="en-GB" sz="1200" b="0" smtClean="0">
              <a:solidFill>
                <a:srgbClr val="00FFFF"/>
              </a:solidFill>
            </a:endParaRPr>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DCE6FF9E-18E7-49FA-A9B6-5EDA4BFAD8E1}" type="slidenum">
              <a:rPr lang="en-GB" sz="1200" b="0" smtClean="0">
                <a:solidFill>
                  <a:srgbClr val="00FFFF"/>
                </a:solidFill>
              </a:rPr>
              <a:pPr/>
              <a:t>2</a:t>
            </a:fld>
            <a:endParaRPr lang="en-GB" sz="1200" b="0" smtClean="0">
              <a:solidFill>
                <a:srgbClr val="00FFFF"/>
              </a:solidFill>
            </a:endParaRPr>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1EC67BB2-49E5-46A9-866C-BFA7305058FD}" type="slidenum">
              <a:rPr lang="en-GB" sz="1200" b="0" smtClean="0">
                <a:solidFill>
                  <a:srgbClr val="00FFFF"/>
                </a:solidFill>
              </a:rPr>
              <a:pPr/>
              <a:t>20</a:t>
            </a:fld>
            <a:endParaRPr lang="en-GB" sz="1200" b="0" smtClean="0">
              <a:solidFill>
                <a:srgbClr val="00FFFF"/>
              </a:solidFill>
            </a:endParaRPr>
          </a:p>
        </p:txBody>
      </p:sp>
      <p:sp>
        <p:nvSpPr>
          <p:cNvPr id="64515" name="Rectangle 1026"/>
          <p:cNvSpPr>
            <a:spLocks noChangeArrowheads="1" noTextEdit="1"/>
          </p:cNvSpPr>
          <p:nvPr>
            <p:ph type="sldImg"/>
          </p:nvPr>
        </p:nvSpPr>
        <p:spPr>
          <a:ln/>
        </p:spPr>
      </p:sp>
      <p:sp>
        <p:nvSpPr>
          <p:cNvPr id="64516" name="Rectangle 1027"/>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2466FF53-53FD-4632-AD8B-2997FEC5DA61}" type="slidenum">
              <a:rPr lang="en-GB" sz="1200" b="0" smtClean="0">
                <a:solidFill>
                  <a:srgbClr val="00FFFF"/>
                </a:solidFill>
              </a:rPr>
              <a:pPr/>
              <a:t>21</a:t>
            </a:fld>
            <a:endParaRPr lang="en-GB" sz="1200" b="0" smtClean="0">
              <a:solidFill>
                <a:srgbClr val="00FFFF"/>
              </a:solidFill>
            </a:endParaRPr>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71942FA1-4E1C-4A6B-9BB4-D12E7F7E9C36}" type="slidenum">
              <a:rPr lang="en-GB" sz="1200" b="0" smtClean="0">
                <a:solidFill>
                  <a:srgbClr val="00FFFF"/>
                </a:solidFill>
              </a:rPr>
              <a:pPr/>
              <a:t>22</a:t>
            </a:fld>
            <a:endParaRPr lang="en-GB" sz="1200" b="0" smtClean="0">
              <a:solidFill>
                <a:srgbClr val="00FFFF"/>
              </a:solidFill>
            </a:endParaRPr>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EE47B4A7-1418-4FE7-ABC2-8234C09E2596}" type="slidenum">
              <a:rPr lang="en-GB" sz="1200" b="0" smtClean="0">
                <a:solidFill>
                  <a:srgbClr val="00FFFF"/>
                </a:solidFill>
              </a:rPr>
              <a:pPr/>
              <a:t>23</a:t>
            </a:fld>
            <a:endParaRPr lang="en-GB" sz="1200" b="0" smtClean="0">
              <a:solidFill>
                <a:srgbClr val="00FFFF"/>
              </a:solidFill>
            </a:endParaRPr>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4EEB60AD-95A5-4ABE-8485-F51F6CC34503}" type="slidenum">
              <a:rPr lang="en-GB" sz="1200" b="0" smtClean="0">
                <a:solidFill>
                  <a:srgbClr val="00FFFF"/>
                </a:solidFill>
              </a:rPr>
              <a:pPr/>
              <a:t>24</a:t>
            </a:fld>
            <a:endParaRPr lang="en-GB" sz="1200" b="0" smtClean="0">
              <a:solidFill>
                <a:srgbClr val="00FFFF"/>
              </a:solidFill>
            </a:endParaRPr>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2A194F8F-2CC7-4900-B3A5-84434F5DC384}" type="slidenum">
              <a:rPr lang="en-GB" sz="1200" b="0" smtClean="0">
                <a:solidFill>
                  <a:srgbClr val="00FFFF"/>
                </a:solidFill>
              </a:rPr>
              <a:pPr/>
              <a:t>25</a:t>
            </a:fld>
            <a:endParaRPr lang="en-GB" sz="1200" b="0" smtClean="0">
              <a:solidFill>
                <a:srgbClr val="00FFFF"/>
              </a:solidFill>
            </a:endParaRPr>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7CCCE521-FA07-435B-B80A-F0EA8C617557}" type="slidenum">
              <a:rPr lang="en-GB" sz="1200" b="0" smtClean="0">
                <a:solidFill>
                  <a:srgbClr val="00FFFF"/>
                </a:solidFill>
              </a:rPr>
              <a:pPr/>
              <a:t>26</a:t>
            </a:fld>
            <a:endParaRPr lang="en-GB" sz="1200" b="0" smtClean="0">
              <a:solidFill>
                <a:srgbClr val="00FFFF"/>
              </a:solidFill>
            </a:endParaRPr>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9BC7F6F9-B7D0-45C1-A825-AC2FCC504F17}" type="slidenum">
              <a:rPr lang="en-GB" sz="1200" b="0" smtClean="0">
                <a:solidFill>
                  <a:srgbClr val="00FFFF"/>
                </a:solidFill>
              </a:rPr>
              <a:pPr/>
              <a:t>27</a:t>
            </a:fld>
            <a:endParaRPr lang="en-GB" sz="1200" b="0" smtClean="0">
              <a:solidFill>
                <a:srgbClr val="00FFFF"/>
              </a:solidFill>
            </a:endParaRPr>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3E6B4ADE-6D14-4909-9A76-E7201BD4C1B7}" type="slidenum">
              <a:rPr lang="en-GB" sz="1200" b="0" smtClean="0">
                <a:solidFill>
                  <a:srgbClr val="00FFFF"/>
                </a:solidFill>
              </a:rPr>
              <a:pPr/>
              <a:t>28</a:t>
            </a:fld>
            <a:endParaRPr lang="en-GB" sz="1200" b="0" smtClean="0">
              <a:solidFill>
                <a:srgbClr val="00FFFF"/>
              </a:solidFill>
            </a:endParaRPr>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EA003559-964F-4D5E-AC9D-41451753E507}" type="slidenum">
              <a:rPr lang="en-GB" sz="1200" b="0" smtClean="0">
                <a:solidFill>
                  <a:srgbClr val="00FFFF"/>
                </a:solidFill>
              </a:rPr>
              <a:pPr/>
              <a:t>29</a:t>
            </a:fld>
            <a:endParaRPr lang="en-GB" sz="1200" b="0" smtClean="0">
              <a:solidFill>
                <a:srgbClr val="00FFFF"/>
              </a:solidFill>
            </a:endParaRPr>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7695D45E-F648-4163-B9ED-6742946CD189}" type="slidenum">
              <a:rPr lang="en-GB" sz="1200" b="0" smtClean="0">
                <a:solidFill>
                  <a:srgbClr val="00FFFF"/>
                </a:solidFill>
              </a:rPr>
              <a:pPr/>
              <a:t>3</a:t>
            </a:fld>
            <a:endParaRPr lang="en-GB" sz="1200" b="0" smtClean="0">
              <a:solidFill>
                <a:srgbClr val="00FFFF"/>
              </a:solidFill>
            </a:endParaRPr>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BE3B551A-8AEF-4DCC-966A-94228304266A}" type="slidenum">
              <a:rPr lang="en-GB" sz="1200" b="0" smtClean="0">
                <a:solidFill>
                  <a:srgbClr val="00FFFF"/>
                </a:solidFill>
              </a:rPr>
              <a:pPr/>
              <a:t>30</a:t>
            </a:fld>
            <a:endParaRPr lang="en-GB" sz="1200" b="0" smtClean="0">
              <a:solidFill>
                <a:srgbClr val="00FFFF"/>
              </a:solidFill>
            </a:endParaRPr>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2CFFEB6E-071B-4664-BBAB-A290D82ED32A}" type="slidenum">
              <a:rPr lang="en-GB" sz="1200" b="0" smtClean="0">
                <a:solidFill>
                  <a:srgbClr val="00FFFF"/>
                </a:solidFill>
              </a:rPr>
              <a:pPr/>
              <a:t>31</a:t>
            </a:fld>
            <a:endParaRPr lang="en-GB" sz="1200" b="0" smtClean="0">
              <a:solidFill>
                <a:srgbClr val="00FFFF"/>
              </a:solidFill>
            </a:endParaRPr>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2545F743-2AF4-485C-A85F-11D241B3841E}" type="slidenum">
              <a:rPr lang="en-GB" sz="1200" b="0" smtClean="0">
                <a:solidFill>
                  <a:srgbClr val="00FFFF"/>
                </a:solidFill>
              </a:rPr>
              <a:pPr/>
              <a:t>32</a:t>
            </a:fld>
            <a:endParaRPr lang="en-GB" sz="1200" b="0" smtClean="0">
              <a:solidFill>
                <a:srgbClr val="00FFFF"/>
              </a:solidFill>
            </a:endParaRPr>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E4595BBB-EBB8-467C-B54D-CEC2EE4593D7}" type="slidenum">
              <a:rPr lang="en-GB" sz="1200" b="0" smtClean="0">
                <a:solidFill>
                  <a:srgbClr val="00FFFF"/>
                </a:solidFill>
              </a:rPr>
              <a:pPr/>
              <a:t>33</a:t>
            </a:fld>
            <a:endParaRPr lang="en-GB" sz="1200" b="0" smtClean="0">
              <a:solidFill>
                <a:srgbClr val="00FFFF"/>
              </a:solidFill>
            </a:endParaRPr>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C479B2FE-6AC9-4227-9392-517D62F06BB3}" type="slidenum">
              <a:rPr lang="en-GB" sz="1200" b="0" smtClean="0">
                <a:solidFill>
                  <a:srgbClr val="00FFFF"/>
                </a:solidFill>
              </a:rPr>
              <a:pPr/>
              <a:t>34</a:t>
            </a:fld>
            <a:endParaRPr lang="en-GB" sz="1200" b="0" smtClean="0">
              <a:solidFill>
                <a:srgbClr val="00FFFF"/>
              </a:solidFill>
            </a:endParaRPr>
          </a:p>
        </p:txBody>
      </p:sp>
      <p:sp>
        <p:nvSpPr>
          <p:cNvPr id="78851" name="Rectangle 2"/>
          <p:cNvSpPr>
            <a:spLocks noChangeArrowheads="1" noTextEdit="1"/>
          </p:cNvSpPr>
          <p:nvPr>
            <p:ph type="sldImg"/>
          </p:nvPr>
        </p:nvSpPr>
        <p:spPr>
          <a:solidFill>
            <a:srgbClr val="FFFFFF"/>
          </a:solidFill>
          <a:ln/>
        </p:spPr>
      </p:sp>
      <p:sp>
        <p:nvSpPr>
          <p:cNvPr id="7885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A1633383-A18D-4FEC-B195-5374AFA9FDF9}" type="slidenum">
              <a:rPr lang="en-GB" sz="1200" b="0" smtClean="0">
                <a:solidFill>
                  <a:srgbClr val="00FFFF"/>
                </a:solidFill>
              </a:rPr>
              <a:pPr/>
              <a:t>35</a:t>
            </a:fld>
            <a:endParaRPr lang="en-GB" sz="1200" b="0" smtClean="0">
              <a:solidFill>
                <a:srgbClr val="00FFFF"/>
              </a:solidFill>
            </a:endParaRPr>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486AC7C9-99C8-4EF5-8DB0-F8B2E59E2BB9}" type="slidenum">
              <a:rPr lang="en-GB" sz="1200" b="0" smtClean="0">
                <a:solidFill>
                  <a:srgbClr val="00FFFF"/>
                </a:solidFill>
              </a:rPr>
              <a:pPr/>
              <a:t>36</a:t>
            </a:fld>
            <a:endParaRPr lang="en-GB" sz="1200" b="0" smtClean="0">
              <a:solidFill>
                <a:srgbClr val="00FFFF"/>
              </a:solidFill>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6B257BCC-CFC2-403B-A160-B85FB0B22F19}" type="slidenum">
              <a:rPr lang="en-GB" sz="1200" b="0" smtClean="0">
                <a:solidFill>
                  <a:srgbClr val="00FFFF"/>
                </a:solidFill>
              </a:rPr>
              <a:pPr/>
              <a:t>37</a:t>
            </a:fld>
            <a:endParaRPr lang="en-GB" sz="1200" b="0" smtClean="0">
              <a:solidFill>
                <a:srgbClr val="00FFFF"/>
              </a:solidFill>
            </a:endParaRPr>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7A23F035-8D45-4A7B-A578-ED7384DB2732}" type="slidenum">
              <a:rPr lang="en-GB" sz="1200" b="0" smtClean="0">
                <a:solidFill>
                  <a:srgbClr val="00FFFF"/>
                </a:solidFill>
              </a:rPr>
              <a:pPr/>
              <a:t>38</a:t>
            </a:fld>
            <a:endParaRPr lang="en-GB" sz="1200" b="0" smtClean="0">
              <a:solidFill>
                <a:srgbClr val="00FFFF"/>
              </a:solidFill>
            </a:endParaRPr>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E137EDBE-2CD9-40CF-84BE-C9B6098DC848}" type="slidenum">
              <a:rPr lang="en-GB" sz="1200" b="0" smtClean="0">
                <a:solidFill>
                  <a:srgbClr val="00FFFF"/>
                </a:solidFill>
              </a:rPr>
              <a:pPr/>
              <a:t>39</a:t>
            </a:fld>
            <a:endParaRPr lang="en-GB" sz="1200" b="0" smtClean="0">
              <a:solidFill>
                <a:srgbClr val="00FFFF"/>
              </a:solidFill>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33E329A0-7CBA-4733-A28A-6CD548B9FF2A}" type="slidenum">
              <a:rPr lang="en-GB" sz="1200" b="0" smtClean="0">
                <a:solidFill>
                  <a:srgbClr val="00FFFF"/>
                </a:solidFill>
              </a:rPr>
              <a:pPr/>
              <a:t>4</a:t>
            </a:fld>
            <a:endParaRPr lang="en-GB" sz="1200" b="0" smtClean="0">
              <a:solidFill>
                <a:srgbClr val="00FFFF"/>
              </a:solidFill>
            </a:endParaRPr>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CFEC7820-F461-4E54-A059-C06F471AD6E1}" type="slidenum">
              <a:rPr lang="en-GB" sz="1200" b="0" smtClean="0">
                <a:solidFill>
                  <a:srgbClr val="00FFFF"/>
                </a:solidFill>
              </a:rPr>
              <a:pPr/>
              <a:t>40</a:t>
            </a:fld>
            <a:endParaRPr lang="en-GB" sz="1200" b="0" smtClean="0">
              <a:solidFill>
                <a:srgbClr val="00FFFF"/>
              </a:solidFill>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DEB25A28-E0CF-43E7-B055-BBF223B60946}" type="slidenum">
              <a:rPr lang="en-GB" sz="1200" b="0" smtClean="0">
                <a:solidFill>
                  <a:srgbClr val="00FFFF"/>
                </a:solidFill>
              </a:rPr>
              <a:pPr/>
              <a:t>5</a:t>
            </a:fld>
            <a:endParaRPr lang="en-GB" sz="1200" b="0" smtClean="0">
              <a:solidFill>
                <a:srgbClr val="00FFFF"/>
              </a:solidFill>
            </a:endParaRPr>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81635AE0-CF98-4818-8D60-D3FEB3E398CA}" type="slidenum">
              <a:rPr lang="en-GB" sz="1200" b="0" smtClean="0">
                <a:solidFill>
                  <a:srgbClr val="00FFFF"/>
                </a:solidFill>
              </a:rPr>
              <a:pPr/>
              <a:t>6</a:t>
            </a:fld>
            <a:endParaRPr lang="en-GB" sz="1200" b="0" smtClean="0">
              <a:solidFill>
                <a:srgbClr val="00FFFF"/>
              </a:solidFill>
            </a:endParaRPr>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D523620F-8961-4187-822A-ECD69E8BFD01}" type="slidenum">
              <a:rPr lang="en-GB" sz="1200" b="0" smtClean="0">
                <a:solidFill>
                  <a:srgbClr val="00FFFF"/>
                </a:solidFill>
              </a:rPr>
              <a:pPr/>
              <a:t>7</a:t>
            </a:fld>
            <a:endParaRPr lang="en-GB" sz="1200" b="0" smtClean="0">
              <a:solidFill>
                <a:srgbClr val="00FFFF"/>
              </a:solidFill>
            </a:endParaRPr>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11FE2D9E-2FC7-4FD1-8ADA-2DF48BFFDEE1}" type="slidenum">
              <a:rPr lang="en-GB" sz="1200" b="0" smtClean="0">
                <a:solidFill>
                  <a:srgbClr val="00FFFF"/>
                </a:solidFill>
              </a:rPr>
              <a:pPr/>
              <a:t>8</a:t>
            </a:fld>
            <a:endParaRPr lang="en-GB" sz="1200" b="0" smtClean="0">
              <a:solidFill>
                <a:srgbClr val="00FFFF"/>
              </a:solidFill>
            </a:endParaRPr>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fld id="{EDD7CE48-DC8D-4705-B484-6FE21567368F}" type="slidenum">
              <a:rPr lang="en-GB" sz="1200" b="0" smtClean="0">
                <a:solidFill>
                  <a:srgbClr val="00FFFF"/>
                </a:solidFill>
              </a:rPr>
              <a:pPr/>
              <a:t>9</a:t>
            </a:fld>
            <a:endParaRPr lang="en-GB" sz="1200" b="0" smtClean="0">
              <a:solidFill>
                <a:srgbClr val="00FFFF"/>
              </a:solidFill>
            </a:endParaRPr>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under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7032625" y="6637338"/>
            <a:ext cx="21336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r">
              <a:defRPr/>
            </a:pPr>
            <a:r>
              <a:rPr lang="en-GB" sz="1200" smtClean="0">
                <a:solidFill>
                  <a:srgbClr val="9900CC"/>
                </a:solidFill>
              </a:rPr>
              <a:t>© Boardworks Ltd 2004</a:t>
            </a:r>
          </a:p>
        </p:txBody>
      </p:sp>
      <p:pic>
        <p:nvPicPr>
          <p:cNvPr id="4" name="Picture 4"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0" y="6607175"/>
            <a:ext cx="666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defRPr/>
            </a:pPr>
            <a:r>
              <a:rPr lang="en-GB" sz="1200" smtClean="0"/>
              <a:t>1 of 20</a:t>
            </a:r>
            <a:endParaRPr lang="en-US" sz="1200" smtClean="0"/>
          </a:p>
        </p:txBody>
      </p:sp>
      <p:pic>
        <p:nvPicPr>
          <p:cNvPr id="7" name="Picture 7" descr="under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7032625" y="6637338"/>
            <a:ext cx="21336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r">
              <a:defRPr/>
            </a:pPr>
            <a:r>
              <a:rPr lang="en-GB" sz="1200" smtClean="0">
                <a:solidFill>
                  <a:srgbClr val="9900CC"/>
                </a:solidFill>
              </a:rPr>
              <a:t>© Boardworks Ltd 2005</a:t>
            </a:r>
          </a:p>
        </p:txBody>
      </p:sp>
      <p:pic>
        <p:nvPicPr>
          <p:cNvPr id="9" name="Picture 9"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
          <p:cNvSpPr txBox="1">
            <a:spLocks noChangeArrowheads="1"/>
          </p:cNvSpPr>
          <p:nvPr userDrawn="1"/>
        </p:nvSpPr>
        <p:spPr bwMode="auto">
          <a:xfrm>
            <a:off x="0" y="6619875"/>
            <a:ext cx="11160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eaLnBrk="1" hangingPunct="1">
              <a:spcBef>
                <a:spcPct val="50000"/>
              </a:spcBef>
              <a:defRPr/>
            </a:pPr>
            <a:fld id="{88F770AB-B20D-4DF4-BE12-A5CACEE5DF42}" type="slidenum">
              <a:rPr lang="en-GB" sz="1200" smtClean="0"/>
              <a:pPr eaLnBrk="1" hangingPunct="1">
                <a:spcBef>
                  <a:spcPct val="50000"/>
                </a:spcBef>
                <a:defRPr/>
              </a:pPr>
              <a:t>‹#›</a:t>
            </a:fld>
            <a:r>
              <a:rPr lang="en-GB" sz="1200" smtClean="0"/>
              <a:t> of 40</a:t>
            </a:r>
          </a:p>
        </p:txBody>
      </p:sp>
    </p:spTree>
    <p:extLst>
      <p:ext uri="{BB962C8B-B14F-4D97-AF65-F5344CB8AC3E}">
        <p14:creationId xmlns:p14="http://schemas.microsoft.com/office/powerpoint/2010/main" val="374536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525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1717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3627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9857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16688" cy="549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5541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16688" cy="549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Tree>
    <p:extLst>
      <p:ext uri="{BB962C8B-B14F-4D97-AF65-F5344CB8AC3E}">
        <p14:creationId xmlns:p14="http://schemas.microsoft.com/office/powerpoint/2010/main" val="351634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358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19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6947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123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9313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233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141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450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2" descr="underlin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7032625" y="6637338"/>
            <a:ext cx="21336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r">
              <a:defRPr/>
            </a:pPr>
            <a:r>
              <a:rPr lang="en-GB" sz="1200" smtClean="0">
                <a:solidFill>
                  <a:srgbClr val="9900CC"/>
                </a:solidFill>
              </a:rPr>
              <a:t>© Boardworks Ltd 2004</a:t>
            </a:r>
          </a:p>
        </p:txBody>
      </p:sp>
      <p:pic>
        <p:nvPicPr>
          <p:cNvPr id="14340" name="Picture 4" descr="swish"/>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49275"/>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boardworks_logo"/>
          <p:cNvPicPr>
            <a:picLocks noChangeAspect="1" noChangeArrowheads="1"/>
          </p:cNvPicPr>
          <p:nvPr/>
        </p:nvPicPr>
        <p:blipFill>
          <a:blip r:embed="rId17">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right_button">
            <a:hlinkClick r:id="" action="ppaction://hlinkshowjump?jump=nex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left_butto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8"/>
          <p:cNvSpPr txBox="1">
            <a:spLocks noChangeArrowheads="1"/>
          </p:cNvSpPr>
          <p:nvPr/>
        </p:nvSpPr>
        <p:spPr bwMode="auto">
          <a:xfrm>
            <a:off x="0" y="6610350"/>
            <a:ext cx="666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defRPr/>
            </a:pPr>
            <a:r>
              <a:rPr lang="en-GB" sz="1200" smtClean="0"/>
              <a:t>1 of 20</a:t>
            </a:r>
            <a:endParaRPr lang="en-US" sz="1200" smtClean="0"/>
          </a:p>
        </p:txBody>
      </p:sp>
      <p:pic>
        <p:nvPicPr>
          <p:cNvPr id="14345" name="Picture 9" descr="underlin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10"/>
          <p:cNvSpPr txBox="1">
            <a:spLocks noChangeArrowheads="1"/>
          </p:cNvSpPr>
          <p:nvPr/>
        </p:nvSpPr>
        <p:spPr bwMode="auto">
          <a:xfrm>
            <a:off x="7032625" y="6637338"/>
            <a:ext cx="21336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r">
              <a:defRPr/>
            </a:pPr>
            <a:r>
              <a:rPr lang="en-GB" sz="1200" smtClean="0">
                <a:solidFill>
                  <a:srgbClr val="9900CC"/>
                </a:solidFill>
              </a:rPr>
              <a:t>© Boardworks Ltd 2005</a:t>
            </a:r>
          </a:p>
        </p:txBody>
      </p:sp>
      <p:pic>
        <p:nvPicPr>
          <p:cNvPr id="14347" name="Picture 11" descr="swish"/>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49275"/>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2" descr="boardworks_logo"/>
          <p:cNvPicPr>
            <a:picLocks noChangeAspect="1" noChangeArrowheads="1"/>
          </p:cNvPicPr>
          <p:nvPr/>
        </p:nvPicPr>
        <p:blipFill>
          <a:blip r:embed="rId17">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left_button">
            <a:hlinkClick r:id="" action="ppaction://hlinkshowjump?jump=previousslide"/>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Rectangle 15"/>
          <p:cNvSpPr>
            <a:spLocks noGrp="1" noChangeArrowheads="1"/>
          </p:cNvSpPr>
          <p:nvPr>
            <p:ph type="title"/>
          </p:nvPr>
        </p:nvSpPr>
        <p:spPr bwMode="auto">
          <a:xfrm>
            <a:off x="0" y="0"/>
            <a:ext cx="65166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       Click to edit Master title style</a:t>
            </a:r>
          </a:p>
        </p:txBody>
      </p:sp>
      <p:grpSp>
        <p:nvGrpSpPr>
          <p:cNvPr id="14351" name="Group 44"/>
          <p:cNvGrpSpPr>
            <a:grpSpLocks/>
          </p:cNvGrpSpPr>
          <p:nvPr userDrawn="1"/>
        </p:nvGrpSpPr>
        <p:grpSpPr bwMode="auto">
          <a:xfrm>
            <a:off x="231775" y="87313"/>
            <a:ext cx="360363" cy="360362"/>
            <a:chOff x="3833" y="845"/>
            <a:chExt cx="227" cy="227"/>
          </a:xfrm>
        </p:grpSpPr>
        <p:sp>
          <p:nvSpPr>
            <p:cNvPr id="14353" name="Oval 45"/>
            <p:cNvSpPr>
              <a:spLocks noChangeAspect="1" noChangeArrowheads="1"/>
            </p:cNvSpPr>
            <p:nvPr userDrawn="1"/>
          </p:nvSpPr>
          <p:spPr bwMode="auto">
            <a:xfrm>
              <a:off x="3833" y="845"/>
              <a:ext cx="227" cy="227"/>
            </a:xfrm>
            <a:prstGeom prst="ellipse">
              <a:avLst/>
            </a:prstGeom>
            <a:solidFill>
              <a:srgbClr val="01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4" name="Oval 46"/>
            <p:cNvSpPr>
              <a:spLocks noChangeAspect="1" noChangeArrowheads="1"/>
            </p:cNvSpPr>
            <p:nvPr userDrawn="1"/>
          </p:nvSpPr>
          <p:spPr bwMode="auto">
            <a:xfrm>
              <a:off x="3833" y="845"/>
              <a:ext cx="227" cy="227"/>
            </a:xfrm>
            <a:prstGeom prst="ellipse">
              <a:avLst/>
            </a:prstGeom>
            <a:noFill/>
            <a:ln w="2286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4355" name="Oval 47"/>
            <p:cNvSpPr>
              <a:spLocks noChangeArrowheads="1"/>
            </p:cNvSpPr>
            <p:nvPr userDrawn="1"/>
          </p:nvSpPr>
          <p:spPr bwMode="auto">
            <a:xfrm>
              <a:off x="3847" y="858"/>
              <a:ext cx="204" cy="204"/>
            </a:xfrm>
            <a:prstGeom prst="ellipse">
              <a:avLst/>
            </a:prstGeom>
            <a:solidFill>
              <a:srgbClr val="66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4356" name="Picture 48" descr="7A title 1"/>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856" y="914"/>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49" descr="7A title 3"/>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943" y="874"/>
              <a:ext cx="8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2" name="Text Box 50"/>
          <p:cNvSpPr txBox="1">
            <a:spLocks noChangeArrowheads="1"/>
          </p:cNvSpPr>
          <p:nvPr userDrawn="1"/>
        </p:nvSpPr>
        <p:spPr bwMode="auto">
          <a:xfrm>
            <a:off x="0" y="6619875"/>
            <a:ext cx="11160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eaLnBrk="1" hangingPunct="1">
              <a:spcBef>
                <a:spcPct val="50000"/>
              </a:spcBef>
              <a:defRPr/>
            </a:pPr>
            <a:fld id="{D2A8E45A-7AE2-4638-9A33-A348B65CCEF9}" type="slidenum">
              <a:rPr lang="en-GB" sz="1200" smtClean="0"/>
              <a:pPr eaLnBrk="1" hangingPunct="1">
                <a:spcBef>
                  <a:spcPct val="50000"/>
                </a:spcBef>
                <a:defRPr/>
              </a:pPr>
              <a:t>‹#›</a:t>
            </a:fld>
            <a:r>
              <a:rPr lang="en-GB" sz="1200" smtClean="0"/>
              <a:t> of 40</a:t>
            </a:r>
          </a:p>
        </p:txBody>
      </p:sp>
    </p:spTree>
  </p:cSld>
  <p:clrMap bg1="lt1" tx1="dk1" bg2="lt2" tx2="dk2" accent1="accent1" accent2="accent2" accent3="accent3" accent4="accent4" accent5="accent5" accent6="accent6" hlink="hlink" folHlink="folHlink"/>
  <p:sldLayoutIdLst>
    <p:sldLayoutId id="2147483690"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10A958"/>
          </a:solidFill>
          <a:latin typeface="+mj-lt"/>
          <a:ea typeface="+mj-ea"/>
          <a:cs typeface="+mj-cs"/>
        </a:defRPr>
      </a:lvl1pPr>
      <a:lvl2pPr algn="l" rtl="0" eaLnBrk="0" fontAlgn="base" hangingPunct="0">
        <a:spcBef>
          <a:spcPct val="0"/>
        </a:spcBef>
        <a:spcAft>
          <a:spcPct val="0"/>
        </a:spcAft>
        <a:defRPr sz="2800" b="1">
          <a:solidFill>
            <a:srgbClr val="10A958"/>
          </a:solidFill>
          <a:latin typeface="Arial" charset="0"/>
          <a:cs typeface="Arial" charset="0"/>
        </a:defRPr>
      </a:lvl2pPr>
      <a:lvl3pPr algn="l" rtl="0" eaLnBrk="0" fontAlgn="base" hangingPunct="0">
        <a:spcBef>
          <a:spcPct val="0"/>
        </a:spcBef>
        <a:spcAft>
          <a:spcPct val="0"/>
        </a:spcAft>
        <a:defRPr sz="2800" b="1">
          <a:solidFill>
            <a:srgbClr val="10A958"/>
          </a:solidFill>
          <a:latin typeface="Arial" charset="0"/>
          <a:cs typeface="Arial" charset="0"/>
        </a:defRPr>
      </a:lvl3pPr>
      <a:lvl4pPr algn="l" rtl="0" eaLnBrk="0" fontAlgn="base" hangingPunct="0">
        <a:spcBef>
          <a:spcPct val="0"/>
        </a:spcBef>
        <a:spcAft>
          <a:spcPct val="0"/>
        </a:spcAft>
        <a:defRPr sz="2800" b="1">
          <a:solidFill>
            <a:srgbClr val="10A958"/>
          </a:solidFill>
          <a:latin typeface="Arial" charset="0"/>
          <a:cs typeface="Arial" charset="0"/>
        </a:defRPr>
      </a:lvl4pPr>
      <a:lvl5pPr algn="l" rtl="0" eaLnBrk="0" fontAlgn="base" hangingPunct="0">
        <a:spcBef>
          <a:spcPct val="0"/>
        </a:spcBef>
        <a:spcAft>
          <a:spcPct val="0"/>
        </a:spcAft>
        <a:defRPr sz="2800" b="1">
          <a:solidFill>
            <a:srgbClr val="10A958"/>
          </a:solidFill>
          <a:latin typeface="Arial" charset="0"/>
          <a:cs typeface="Arial" charset="0"/>
        </a:defRPr>
      </a:lvl5pPr>
      <a:lvl6pPr marL="457200" algn="l" rtl="0" fontAlgn="base">
        <a:spcBef>
          <a:spcPct val="0"/>
        </a:spcBef>
        <a:spcAft>
          <a:spcPct val="0"/>
        </a:spcAft>
        <a:defRPr sz="2800" b="1">
          <a:solidFill>
            <a:srgbClr val="10A958"/>
          </a:solidFill>
          <a:latin typeface="Arial" charset="0"/>
          <a:cs typeface="Arial" charset="0"/>
        </a:defRPr>
      </a:lvl6pPr>
      <a:lvl7pPr marL="914400" algn="l" rtl="0" fontAlgn="base">
        <a:spcBef>
          <a:spcPct val="0"/>
        </a:spcBef>
        <a:spcAft>
          <a:spcPct val="0"/>
        </a:spcAft>
        <a:defRPr sz="2800" b="1">
          <a:solidFill>
            <a:srgbClr val="10A958"/>
          </a:solidFill>
          <a:latin typeface="Arial" charset="0"/>
          <a:cs typeface="Arial" charset="0"/>
        </a:defRPr>
      </a:lvl7pPr>
      <a:lvl8pPr marL="1371600" algn="l" rtl="0" fontAlgn="base">
        <a:spcBef>
          <a:spcPct val="0"/>
        </a:spcBef>
        <a:spcAft>
          <a:spcPct val="0"/>
        </a:spcAft>
        <a:defRPr sz="2800" b="1">
          <a:solidFill>
            <a:srgbClr val="10A958"/>
          </a:solidFill>
          <a:latin typeface="Arial" charset="0"/>
          <a:cs typeface="Arial" charset="0"/>
        </a:defRPr>
      </a:lvl8pPr>
      <a:lvl9pPr marL="1828800" algn="l" rtl="0" fontAlgn="base">
        <a:spcBef>
          <a:spcPct val="0"/>
        </a:spcBef>
        <a:spcAft>
          <a:spcPct val="0"/>
        </a:spcAft>
        <a:defRPr sz="2800" b="1">
          <a:solidFill>
            <a:srgbClr val="10A958"/>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5.xml"/><Relationship Id="rId1" Type="http://schemas.openxmlformats.org/officeDocument/2006/relationships/vmlDrawing" Target="../drawings/vmlDrawing6.vml"/><Relationship Id="rId6" Type="http://schemas.openxmlformats.org/officeDocument/2006/relationships/image" Target="../media/image25.png"/><Relationship Id="rId5" Type="http://schemas.openxmlformats.org/officeDocument/2006/relationships/image" Target="../media/image14.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6.xml"/><Relationship Id="rId1" Type="http://schemas.openxmlformats.org/officeDocument/2006/relationships/vmlDrawing" Target="../drawings/vmlDrawing7.vml"/><Relationship Id="rId6" Type="http://schemas.openxmlformats.org/officeDocument/2006/relationships/image" Target="../media/image27.png"/><Relationship Id="rId5" Type="http://schemas.openxmlformats.org/officeDocument/2006/relationships/image" Target="../media/image14.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ontrol" Target="../activeX/activeX7.xml"/><Relationship Id="rId1" Type="http://schemas.openxmlformats.org/officeDocument/2006/relationships/vmlDrawing" Target="../drawings/vmlDrawing8.vml"/><Relationship Id="rId6" Type="http://schemas.openxmlformats.org/officeDocument/2006/relationships/image" Target="../media/image29.png"/><Relationship Id="rId5" Type="http://schemas.openxmlformats.org/officeDocument/2006/relationships/image" Target="../media/image14.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8.xml"/><Relationship Id="rId1" Type="http://schemas.openxmlformats.org/officeDocument/2006/relationships/vmlDrawing" Target="../drawings/vmlDrawing9.vml"/><Relationship Id="rId6" Type="http://schemas.openxmlformats.org/officeDocument/2006/relationships/image" Target="../media/image34.png"/><Relationship Id="rId5" Type="http://schemas.openxmlformats.org/officeDocument/2006/relationships/image" Target="../media/image14.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1.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9.xml"/><Relationship Id="rId1" Type="http://schemas.openxmlformats.org/officeDocument/2006/relationships/vmlDrawing" Target="../drawings/vmlDrawing10.vml"/><Relationship Id="rId6" Type="http://schemas.openxmlformats.org/officeDocument/2006/relationships/image" Target="../media/image43.png"/><Relationship Id="rId5" Type="http://schemas.openxmlformats.org/officeDocument/2006/relationships/image" Target="../media/image14.jpe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0.xml"/><Relationship Id="rId1" Type="http://schemas.openxmlformats.org/officeDocument/2006/relationships/vmlDrawing" Target="../drawings/vmlDrawing11.vml"/><Relationship Id="rId6" Type="http://schemas.openxmlformats.org/officeDocument/2006/relationships/image" Target="../media/image45.png"/><Relationship Id="rId5" Type="http://schemas.openxmlformats.org/officeDocument/2006/relationships/image" Target="../media/image14.jpe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1.xml"/><Relationship Id="rId1" Type="http://schemas.openxmlformats.org/officeDocument/2006/relationships/vmlDrawing" Target="../drawings/vmlDrawing12.vml"/><Relationship Id="rId6" Type="http://schemas.openxmlformats.org/officeDocument/2006/relationships/image" Target="../media/image47.png"/><Relationship Id="rId5" Type="http://schemas.openxmlformats.org/officeDocument/2006/relationships/image" Target="../media/image14.jpe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2.xml"/><Relationship Id="rId1" Type="http://schemas.openxmlformats.org/officeDocument/2006/relationships/vmlDrawing" Target="../drawings/vmlDrawing13.vml"/><Relationship Id="rId6" Type="http://schemas.openxmlformats.org/officeDocument/2006/relationships/image" Target="../media/image49.png"/><Relationship Id="rId5" Type="http://schemas.openxmlformats.org/officeDocument/2006/relationships/image" Target="../media/image14.jpe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3.xml"/><Relationship Id="rId1" Type="http://schemas.openxmlformats.org/officeDocument/2006/relationships/vmlDrawing" Target="../drawings/vmlDrawing14.vml"/><Relationship Id="rId6" Type="http://schemas.openxmlformats.org/officeDocument/2006/relationships/image" Target="../media/image51.png"/><Relationship Id="rId5" Type="http://schemas.openxmlformats.org/officeDocument/2006/relationships/image" Target="../media/image14.jpeg"/><Relationship Id="rId4"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2.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image" Target="../media/image14.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3.xml"/><Relationship Id="rId1" Type="http://schemas.openxmlformats.org/officeDocument/2006/relationships/vmlDrawing" Target="../drawings/vmlDrawing4.vml"/><Relationship Id="rId6" Type="http://schemas.openxmlformats.org/officeDocument/2006/relationships/image" Target="../media/image21.png"/><Relationship Id="rId5" Type="http://schemas.openxmlformats.org/officeDocument/2006/relationships/image" Target="../media/image14.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4.xml"/><Relationship Id="rId1" Type="http://schemas.openxmlformats.org/officeDocument/2006/relationships/vmlDrawing" Target="../drawings/vmlDrawing5.vml"/><Relationship Id="rId6" Type="http://schemas.openxmlformats.org/officeDocument/2006/relationships/image" Target="../media/image23.png"/><Relationship Id="rId5" Type="http://schemas.openxmlformats.org/officeDocument/2006/relationships/image" Target="../media/image14.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spect="1" noChangeArrowheads="1"/>
          </p:cNvSpPr>
          <p:nvPr/>
        </p:nvSpPr>
        <p:spPr bwMode="auto">
          <a:xfrm>
            <a:off x="109538" y="773113"/>
            <a:ext cx="5578475" cy="5578475"/>
          </a:xfrm>
          <a:prstGeom prst="ellipse">
            <a:avLst/>
          </a:prstGeom>
          <a:solidFill>
            <a:srgbClr val="01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387" name="Group 3"/>
          <p:cNvGrpSpPr>
            <a:grpSpLocks noChangeAspect="1"/>
          </p:cNvGrpSpPr>
          <p:nvPr/>
        </p:nvGrpSpPr>
        <p:grpSpPr bwMode="auto">
          <a:xfrm>
            <a:off x="5137150" y="466725"/>
            <a:ext cx="2266950" cy="2266950"/>
            <a:chOff x="3243" y="231"/>
            <a:chExt cx="1587" cy="1587"/>
          </a:xfrm>
        </p:grpSpPr>
        <p:sp>
          <p:nvSpPr>
            <p:cNvPr id="16404" name="Oval 4"/>
            <p:cNvSpPr>
              <a:spLocks noChangeAspect="1" noChangeArrowheads="1"/>
            </p:cNvSpPr>
            <p:nvPr/>
          </p:nvSpPr>
          <p:spPr bwMode="auto">
            <a:xfrm>
              <a:off x="3243" y="231"/>
              <a:ext cx="1587" cy="1587"/>
            </a:xfrm>
            <a:prstGeom prst="ellipse">
              <a:avLst/>
            </a:prstGeom>
            <a:solidFill>
              <a:srgbClr val="01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405" name="Picture 5" descr="chemistry symbol_2_tiff"/>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 y="345"/>
              <a:ext cx="1360" cy="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88" name="Group 6"/>
          <p:cNvGrpSpPr>
            <a:grpSpLocks noChangeAspect="1"/>
          </p:cNvGrpSpPr>
          <p:nvPr/>
        </p:nvGrpSpPr>
        <p:grpSpPr bwMode="auto">
          <a:xfrm>
            <a:off x="5508625" y="2574925"/>
            <a:ext cx="2266950" cy="2266950"/>
            <a:chOff x="3243" y="231"/>
            <a:chExt cx="1587" cy="1587"/>
          </a:xfrm>
        </p:grpSpPr>
        <p:sp>
          <p:nvSpPr>
            <p:cNvPr id="16402" name="Oval 7"/>
            <p:cNvSpPr>
              <a:spLocks noChangeAspect="1" noChangeArrowheads="1"/>
            </p:cNvSpPr>
            <p:nvPr/>
          </p:nvSpPr>
          <p:spPr bwMode="auto">
            <a:xfrm>
              <a:off x="3243" y="231"/>
              <a:ext cx="1587" cy="1587"/>
            </a:xfrm>
            <a:prstGeom prst="ellipse">
              <a:avLst/>
            </a:prstGeom>
            <a:solidFill>
              <a:srgbClr val="01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403" name="Picture 8" descr="chemistry symbol_2_tiff"/>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 y="345"/>
              <a:ext cx="1360" cy="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9" name="Oval 9"/>
          <p:cNvSpPr>
            <a:spLocks noChangeArrowheads="1"/>
          </p:cNvSpPr>
          <p:nvPr/>
        </p:nvSpPr>
        <p:spPr bwMode="auto">
          <a:xfrm>
            <a:off x="396875" y="1052513"/>
            <a:ext cx="5038725" cy="5038725"/>
          </a:xfrm>
          <a:prstGeom prst="ellipse">
            <a:avLst/>
          </a:prstGeom>
          <a:solidFill>
            <a:srgbClr val="66FF33"/>
          </a:solidFill>
          <a:ln w="9525" algn="ctr">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390" name="Oval 10"/>
          <p:cNvSpPr>
            <a:spLocks noChangeArrowheads="1"/>
          </p:cNvSpPr>
          <p:nvPr/>
        </p:nvSpPr>
        <p:spPr bwMode="auto">
          <a:xfrm>
            <a:off x="5327650" y="639763"/>
            <a:ext cx="1908175" cy="1908175"/>
          </a:xfrm>
          <a:prstGeom prst="ellipse">
            <a:avLst/>
          </a:prstGeom>
          <a:solidFill>
            <a:srgbClr val="66FF33"/>
          </a:solidFill>
          <a:ln w="9525" algn="ctr">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391" name="Oval 11"/>
          <p:cNvSpPr>
            <a:spLocks noChangeArrowheads="1"/>
          </p:cNvSpPr>
          <p:nvPr/>
        </p:nvSpPr>
        <p:spPr bwMode="auto">
          <a:xfrm>
            <a:off x="5699125" y="2754313"/>
            <a:ext cx="1908175" cy="1908175"/>
          </a:xfrm>
          <a:prstGeom prst="ellipse">
            <a:avLst/>
          </a:prstGeom>
          <a:solidFill>
            <a:srgbClr val="66FF33"/>
          </a:solidFill>
          <a:ln w="9525" algn="ctr">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392" name="Oval 12"/>
          <p:cNvSpPr>
            <a:spLocks noChangeAspect="1" noChangeArrowheads="1"/>
          </p:cNvSpPr>
          <p:nvPr/>
        </p:nvSpPr>
        <p:spPr bwMode="auto">
          <a:xfrm>
            <a:off x="252413" y="928688"/>
            <a:ext cx="5289550" cy="5289550"/>
          </a:xfrm>
          <a:prstGeom prst="ellipse">
            <a:avLst/>
          </a:prstGeom>
          <a:noFill/>
          <a:ln w="279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6393" name="Oval 13"/>
          <p:cNvSpPr>
            <a:spLocks noChangeAspect="1" noChangeArrowheads="1"/>
          </p:cNvSpPr>
          <p:nvPr/>
        </p:nvSpPr>
        <p:spPr bwMode="auto">
          <a:xfrm>
            <a:off x="5597525" y="2663825"/>
            <a:ext cx="2087563" cy="2087563"/>
          </a:xfrm>
          <a:prstGeom prst="ellipse">
            <a:avLst/>
          </a:prstGeom>
          <a:noFill/>
          <a:ln w="1778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6394" name="Oval 14"/>
          <p:cNvSpPr>
            <a:spLocks noChangeAspect="1" noChangeArrowheads="1"/>
          </p:cNvSpPr>
          <p:nvPr/>
        </p:nvSpPr>
        <p:spPr bwMode="auto">
          <a:xfrm>
            <a:off x="5229225" y="549275"/>
            <a:ext cx="2087563" cy="2087563"/>
          </a:xfrm>
          <a:prstGeom prst="ellipse">
            <a:avLst/>
          </a:prstGeom>
          <a:noFill/>
          <a:ln w="1778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6395" name="AutoShape 15"/>
          <p:cNvSpPr>
            <a:spLocks noGrp="1" noChangeArrowheads="1"/>
          </p:cNvSpPr>
          <p:nvPr>
            <p:ph type="ctrTitle" idx="4294967295"/>
          </p:nvPr>
        </p:nvSpPr>
        <p:spPr>
          <a:xfrm>
            <a:off x="252413" y="188913"/>
            <a:ext cx="5111750" cy="981075"/>
          </a:xfrm>
          <a:prstGeom prst="roundRect">
            <a:avLst>
              <a:gd name="adj" fmla="val 43579"/>
            </a:avLst>
          </a:prstGeom>
          <a:solidFill>
            <a:srgbClr val="010066"/>
          </a:solidFill>
          <a:ln w="63500">
            <a:solidFill>
              <a:srgbClr val="9900CC"/>
            </a:solidFill>
            <a:round/>
            <a:headEnd/>
            <a:tailEnd/>
          </a:ln>
        </p:spPr>
        <p:txBody>
          <a:bodyPr/>
          <a:lstStyle/>
          <a:p>
            <a:pPr algn="ctr" eaLnBrk="1" hangingPunct="1"/>
            <a:r>
              <a:rPr lang="en-GB" sz="4400" smtClean="0">
                <a:solidFill>
                  <a:schemeClr val="bg1"/>
                </a:solidFill>
              </a:rPr>
              <a:t>KS3 Biology</a:t>
            </a:r>
          </a:p>
        </p:txBody>
      </p:sp>
      <p:pic>
        <p:nvPicPr>
          <p:cNvPr id="16396" name="Picture 16" descr="flash_logo for powerpoint sli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738" y="6208713"/>
            <a:ext cx="952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9121" name="AutoShape 17"/>
          <p:cNvSpPr>
            <a:spLocks noGrp="1" noChangeArrowheads="1"/>
          </p:cNvSpPr>
          <p:nvPr>
            <p:ph type="subTitle" idx="4294967295"/>
          </p:nvPr>
        </p:nvSpPr>
        <p:spPr bwMode="auto">
          <a:xfrm>
            <a:off x="4572000" y="4868863"/>
            <a:ext cx="4464050" cy="1008062"/>
          </a:xfrm>
          <a:prstGeom prst="roundRect">
            <a:avLst>
              <a:gd name="adj" fmla="val 43579"/>
            </a:avLst>
          </a:prstGeom>
          <a:solidFill>
            <a:srgbClr val="010066"/>
          </a:solidFill>
          <a:ln w="635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indent="0" algn="ctr" eaLnBrk="1" hangingPunct="1">
              <a:lnSpc>
                <a:spcPct val="90000"/>
              </a:lnSpc>
              <a:spcBef>
                <a:spcPct val="0"/>
              </a:spcBef>
              <a:buFontTx/>
              <a:buNone/>
            </a:pPr>
            <a:r>
              <a:rPr lang="en-GB" sz="4000" b="1" smtClean="0">
                <a:solidFill>
                  <a:schemeClr val="bg1"/>
                </a:solidFill>
              </a:rPr>
              <a:t>7A Cells</a:t>
            </a:r>
          </a:p>
        </p:txBody>
      </p:sp>
      <p:pic>
        <p:nvPicPr>
          <p:cNvPr id="16398" name="Picture 23" descr="7A titl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38" y="2319338"/>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24" descr="7A titl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1557338"/>
            <a:ext cx="2093912"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28" descr="7A titl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2852738"/>
            <a:ext cx="1727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29" descr="7A titl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693738"/>
            <a:ext cx="1727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59121">
                                            <p:txEl>
                                              <p:pRg st="0" end="0"/>
                                            </p:txEl>
                                          </p:spTgt>
                                        </p:tgtEl>
                                        <p:attrNameLst>
                                          <p:attrName>style.visibility</p:attrName>
                                        </p:attrNameLst>
                                      </p:cBhvr>
                                      <p:to>
                                        <p:strVal val="visible"/>
                                      </p:to>
                                    </p:set>
                                    <p:animEffect transition="in" filter="fade">
                                      <p:cBhvr>
                                        <p:cTn id="7" dur="1000"/>
                                        <p:tgtEl>
                                          <p:spTgt spid="559121">
                                            <p:txEl>
                                              <p:pRg st="0" end="0"/>
                                            </p:txEl>
                                          </p:spTgt>
                                        </p:tgtEl>
                                      </p:cBhvr>
                                    </p:animEffect>
                                    <p:anim calcmode="lin" valueType="num">
                                      <p:cBhvr>
                                        <p:cTn id="8" dur="1000" fill="hold"/>
                                        <p:tgtEl>
                                          <p:spTgt spid="55912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5912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5912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2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idx="4294967295"/>
          </p:nvPr>
        </p:nvSpPr>
        <p:spPr/>
        <p:txBody>
          <a:bodyPr/>
          <a:lstStyle/>
          <a:p>
            <a:pPr eaLnBrk="1" hangingPunct="1"/>
            <a:r>
              <a:rPr lang="en-GB" smtClean="0"/>
              <a:t>      A typical plant cell</a:t>
            </a:r>
            <a:endParaRPr lang="en-US" smtClean="0"/>
          </a:p>
        </p:txBody>
      </p:sp>
      <p:sp>
        <p:nvSpPr>
          <p:cNvPr id="5124" name="Text Box 6"/>
          <p:cNvSpPr txBox="1">
            <a:spLocks noChangeArrowheads="1"/>
          </p:cNvSpPr>
          <p:nvPr/>
        </p:nvSpPr>
        <p:spPr bwMode="auto">
          <a:xfrm>
            <a:off x="684213" y="908050"/>
            <a:ext cx="2663825" cy="519113"/>
          </a:xfrm>
          <a:prstGeom prst="rect">
            <a:avLst/>
          </a:prstGeom>
          <a:noFill/>
          <a:ln>
            <a:noFill/>
          </a:ln>
          <a:effectLst/>
          <a:extLst>
            <a:ext uri="{909E8E84-426E-40DD-AFC4-6F175D3DCCD1}">
              <a14:hiddenFill xmlns:a14="http://schemas.microsoft.com/office/drawing/2010/main">
                <a:solidFill>
                  <a:srgbClr val="66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3888" indent="-623888">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endParaRPr lang="en-US" sz="2800"/>
          </a:p>
        </p:txBody>
      </p:sp>
      <p:pic>
        <p:nvPicPr>
          <p:cNvPr id="5125" name="Picture 14" descr="flash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11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5122"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p:txBody>
          <a:bodyPr/>
          <a:lstStyle/>
          <a:p>
            <a:pPr eaLnBrk="1" hangingPunct="1"/>
            <a:r>
              <a:rPr lang="en-GB" smtClean="0"/>
              <a:t>      Typical animal and plant cells</a:t>
            </a:r>
            <a:endParaRPr lang="en-US" smtClean="0"/>
          </a:p>
        </p:txBody>
      </p:sp>
      <p:pic>
        <p:nvPicPr>
          <p:cNvPr id="6148" name="Picture 14" descr="flash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11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6146"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7602538" y="4803775"/>
            <a:ext cx="9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2" name="Rectangle 3"/>
          <p:cNvSpPr>
            <a:spLocks noChangeArrowheads="1"/>
          </p:cNvSpPr>
          <p:nvPr/>
        </p:nvSpPr>
        <p:spPr bwMode="auto">
          <a:xfrm>
            <a:off x="5243513" y="5413375"/>
            <a:ext cx="95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3" name="Rectangle 4"/>
          <p:cNvSpPr>
            <a:spLocks noChangeArrowheads="1"/>
          </p:cNvSpPr>
          <p:nvPr/>
        </p:nvSpPr>
        <p:spPr bwMode="auto">
          <a:xfrm>
            <a:off x="703263" y="6024563"/>
            <a:ext cx="9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4" name="Rectangle 5"/>
          <p:cNvSpPr>
            <a:spLocks noChangeArrowheads="1"/>
          </p:cNvSpPr>
          <p:nvPr/>
        </p:nvSpPr>
        <p:spPr bwMode="auto">
          <a:xfrm>
            <a:off x="703263" y="6024563"/>
            <a:ext cx="9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5" name="Rectangle 6"/>
          <p:cNvSpPr>
            <a:spLocks noChangeArrowheads="1"/>
          </p:cNvSpPr>
          <p:nvPr/>
        </p:nvSpPr>
        <p:spPr bwMode="auto">
          <a:xfrm>
            <a:off x="5243513" y="6024563"/>
            <a:ext cx="9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6" name="Rectangle 7"/>
          <p:cNvSpPr>
            <a:spLocks noGrp="1" noChangeArrowheads="1"/>
          </p:cNvSpPr>
          <p:nvPr>
            <p:ph type="title"/>
          </p:nvPr>
        </p:nvSpPr>
        <p:spPr/>
        <p:txBody>
          <a:bodyPr/>
          <a:lstStyle/>
          <a:p>
            <a:pPr eaLnBrk="1" hangingPunct="1"/>
            <a:r>
              <a:rPr lang="en-GB" smtClean="0"/>
              <a:t>      Comparing cell structure</a:t>
            </a:r>
            <a:endParaRPr lang="en-US" smtClean="0"/>
          </a:p>
        </p:txBody>
      </p:sp>
      <p:pic>
        <p:nvPicPr>
          <p:cNvPr id="7177" name="Picture 9" descr="flash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11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7170"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Text Box 1027"/>
          <p:cNvSpPr txBox="1">
            <a:spLocks noChangeArrowheads="1"/>
          </p:cNvSpPr>
          <p:nvPr/>
        </p:nvSpPr>
        <p:spPr bwMode="auto">
          <a:xfrm>
            <a:off x="615950" y="1217613"/>
            <a:ext cx="3454400"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solidFill>
                  <a:srgbClr val="010066"/>
                </a:solidFill>
              </a:rPr>
              <a:t>Cells are not really flat...</a:t>
            </a:r>
          </a:p>
        </p:txBody>
      </p:sp>
      <p:sp>
        <p:nvSpPr>
          <p:cNvPr id="419845" name="Text Box 1029"/>
          <p:cNvSpPr txBox="1">
            <a:spLocks noChangeArrowheads="1"/>
          </p:cNvSpPr>
          <p:nvPr/>
        </p:nvSpPr>
        <p:spPr bwMode="auto">
          <a:xfrm>
            <a:off x="539750" y="4964113"/>
            <a:ext cx="8066088" cy="831850"/>
          </a:xfrm>
          <a:prstGeom prst="rect">
            <a:avLst/>
          </a:prstGeom>
          <a:solidFill>
            <a:srgbClr val="000099"/>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t>The 3D shape of the cell will be determined by its location in the body and the job that it does.</a:t>
            </a:r>
          </a:p>
        </p:txBody>
      </p:sp>
      <p:pic>
        <p:nvPicPr>
          <p:cNvPr id="419847" name="Picture 1031" descr="plant cell fl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763" y="836613"/>
            <a:ext cx="2209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48" name="Picture 1032" descr="plant c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013" y="2420938"/>
            <a:ext cx="30607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1033"/>
          <p:cNvSpPr>
            <a:spLocks noGrp="1" noChangeArrowheads="1"/>
          </p:cNvSpPr>
          <p:nvPr>
            <p:ph type="title" idx="4294967295"/>
          </p:nvPr>
        </p:nvSpPr>
        <p:spPr/>
        <p:txBody>
          <a:bodyPr/>
          <a:lstStyle/>
          <a:p>
            <a:pPr eaLnBrk="1" hangingPunct="1"/>
            <a:r>
              <a:rPr lang="en-GB" smtClean="0"/>
              <a:t>      Cell shapes</a:t>
            </a:r>
            <a:endParaRPr lang="en-US" smtClean="0"/>
          </a:p>
        </p:txBody>
      </p:sp>
      <p:sp>
        <p:nvSpPr>
          <p:cNvPr id="419844" name="Text Box 1028"/>
          <p:cNvSpPr txBox="1">
            <a:spLocks noChangeArrowheads="1"/>
          </p:cNvSpPr>
          <p:nvPr/>
        </p:nvSpPr>
        <p:spPr bwMode="auto">
          <a:xfrm>
            <a:off x="658813" y="2781300"/>
            <a:ext cx="5221287"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solidFill>
                  <a:srgbClr val="010066"/>
                </a:solidFill>
              </a:rPr>
              <a:t>…they are usually three-dimensional.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43"/>
                                        </p:tgtEl>
                                        <p:attrNameLst>
                                          <p:attrName>style.visibility</p:attrName>
                                        </p:attrNameLst>
                                      </p:cBhvr>
                                      <p:to>
                                        <p:strVal val="visible"/>
                                      </p:to>
                                    </p:set>
                                    <p:animEffect transition="in" filter="dissolve">
                                      <p:cBhvr>
                                        <p:cTn id="7" dur="500"/>
                                        <p:tgtEl>
                                          <p:spTgt spid="41984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19847"/>
                                        </p:tgtEl>
                                        <p:attrNameLst>
                                          <p:attrName>style.visibility</p:attrName>
                                        </p:attrNameLst>
                                      </p:cBhvr>
                                      <p:to>
                                        <p:strVal val="visible"/>
                                      </p:to>
                                    </p:set>
                                    <p:animEffect transition="in" filter="dissolve">
                                      <p:cBhvr>
                                        <p:cTn id="11" dur="500"/>
                                        <p:tgtEl>
                                          <p:spTgt spid="41984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19844"/>
                                        </p:tgtEl>
                                        <p:attrNameLst>
                                          <p:attrName>style.visibility</p:attrName>
                                        </p:attrNameLst>
                                      </p:cBhvr>
                                      <p:to>
                                        <p:strVal val="visible"/>
                                      </p:to>
                                    </p:set>
                                    <p:animEffect transition="in" filter="dissolve">
                                      <p:cBhvr>
                                        <p:cTn id="16" dur="500"/>
                                        <p:tgtEl>
                                          <p:spTgt spid="419844"/>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419848"/>
                                        </p:tgtEl>
                                        <p:attrNameLst>
                                          <p:attrName>style.visibility</p:attrName>
                                        </p:attrNameLst>
                                      </p:cBhvr>
                                      <p:to>
                                        <p:strVal val="visible"/>
                                      </p:to>
                                    </p:set>
                                    <p:animEffect transition="in" filter="dissolve">
                                      <p:cBhvr>
                                        <p:cTn id="20" dur="500"/>
                                        <p:tgtEl>
                                          <p:spTgt spid="41984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19845"/>
                                        </p:tgtEl>
                                        <p:attrNameLst>
                                          <p:attrName>style.visibility</p:attrName>
                                        </p:attrNameLst>
                                      </p:cBhvr>
                                      <p:to>
                                        <p:strVal val="visible"/>
                                      </p:to>
                                    </p:set>
                                    <p:animEffect transition="in" filter="dissolve">
                                      <p:cBhvr>
                                        <p:cTn id="25" dur="500"/>
                                        <p:tgtEl>
                                          <p:spTgt spid="419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autoUpdateAnimBg="0"/>
      <p:bldP spid="419845" grpId="0" animBg="1" autoUpdateAnimBg="0"/>
      <p:bldP spid="41984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Text Box 2"/>
          <p:cNvSpPr txBox="1">
            <a:spLocks noChangeArrowheads="1"/>
          </p:cNvSpPr>
          <p:nvPr/>
        </p:nvSpPr>
        <p:spPr bwMode="auto">
          <a:xfrm>
            <a:off x="638175" y="801688"/>
            <a:ext cx="479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GB" b="0">
                <a:solidFill>
                  <a:srgbClr val="010066"/>
                </a:solidFill>
              </a:rPr>
              <a:t>Most cells have three basic parts. </a:t>
            </a:r>
          </a:p>
        </p:txBody>
      </p:sp>
      <p:sp>
        <p:nvSpPr>
          <p:cNvPr id="598019" name="Text Box 3"/>
          <p:cNvSpPr txBox="1">
            <a:spLocks noChangeArrowheads="1"/>
          </p:cNvSpPr>
          <p:nvPr/>
        </p:nvSpPr>
        <p:spPr bwMode="auto">
          <a:xfrm>
            <a:off x="693738" y="2209800"/>
            <a:ext cx="7766050" cy="822325"/>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GB" b="0">
                <a:solidFill>
                  <a:srgbClr val="010066"/>
                </a:solidFill>
              </a:rPr>
              <a:t>But cells can be different shapes and sizes and also have different functions. This is because they are…</a:t>
            </a:r>
          </a:p>
        </p:txBody>
      </p:sp>
      <p:sp>
        <p:nvSpPr>
          <p:cNvPr id="598020" name="Text Box 4"/>
          <p:cNvSpPr txBox="1">
            <a:spLocks noChangeArrowheads="1"/>
          </p:cNvSpPr>
          <p:nvPr/>
        </p:nvSpPr>
        <p:spPr bwMode="auto">
          <a:xfrm>
            <a:off x="3390900" y="3260725"/>
            <a:ext cx="2362200" cy="528638"/>
          </a:xfrm>
          <a:prstGeom prst="rect">
            <a:avLst/>
          </a:prstGeom>
          <a:solidFill>
            <a:srgbClr val="66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GB" sz="2800"/>
              <a:t>specialized</a:t>
            </a:r>
          </a:p>
        </p:txBody>
      </p:sp>
      <p:sp>
        <p:nvSpPr>
          <p:cNvPr id="598021" name="Text Box 5"/>
          <p:cNvSpPr txBox="1">
            <a:spLocks noChangeArrowheads="1"/>
          </p:cNvSpPr>
          <p:nvPr/>
        </p:nvSpPr>
        <p:spPr bwMode="auto">
          <a:xfrm>
            <a:off x="684213" y="4221163"/>
            <a:ext cx="6192837" cy="466725"/>
          </a:xfrm>
          <a:prstGeom prst="rect">
            <a:avLst/>
          </a:prstGeom>
          <a:solidFill>
            <a:srgbClr val="0000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GB" b="0"/>
              <a:t>The shape of a cell is related to its function.</a:t>
            </a:r>
          </a:p>
        </p:txBody>
      </p:sp>
      <p:sp>
        <p:nvSpPr>
          <p:cNvPr id="598022" name="Text Box 6"/>
          <p:cNvSpPr txBox="1">
            <a:spLocks noChangeArrowheads="1"/>
          </p:cNvSpPr>
          <p:nvPr/>
        </p:nvSpPr>
        <p:spPr bwMode="auto">
          <a:xfrm>
            <a:off x="684213" y="5084763"/>
            <a:ext cx="5616575" cy="4572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GB" b="0">
                <a:solidFill>
                  <a:srgbClr val="010066"/>
                </a:solidFill>
              </a:rPr>
              <a:t>Where do you see this idea in</a:t>
            </a:r>
            <a:r>
              <a:rPr lang="en-GB" b="0">
                <a:solidFill>
                  <a:srgbClr val="FF0000"/>
                </a:solidFill>
              </a:rPr>
              <a:t> </a:t>
            </a:r>
            <a:r>
              <a:rPr lang="en-GB" b="0">
                <a:solidFill>
                  <a:srgbClr val="010066"/>
                </a:solidFill>
              </a:rPr>
              <a:t>sport?</a:t>
            </a:r>
            <a:r>
              <a:rPr lang="en-GB" b="0"/>
              <a:t> </a:t>
            </a:r>
          </a:p>
        </p:txBody>
      </p:sp>
      <p:sp>
        <p:nvSpPr>
          <p:cNvPr id="598023" name="Text Box 7"/>
          <p:cNvSpPr txBox="1">
            <a:spLocks noChangeArrowheads="1"/>
          </p:cNvSpPr>
          <p:nvPr/>
        </p:nvSpPr>
        <p:spPr bwMode="auto">
          <a:xfrm>
            <a:off x="5940425" y="5084763"/>
            <a:ext cx="2808288" cy="466725"/>
          </a:xfrm>
          <a:prstGeom prst="rect">
            <a:avLst/>
          </a:prstGeom>
          <a:solidFill>
            <a:srgbClr val="0000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GB" b="0"/>
              <a:t>CLUE: World Cup!</a:t>
            </a:r>
          </a:p>
        </p:txBody>
      </p:sp>
      <p:sp>
        <p:nvSpPr>
          <p:cNvPr id="22536" name="Rectangle 8"/>
          <p:cNvSpPr>
            <a:spLocks noGrp="1" noChangeArrowheads="1"/>
          </p:cNvSpPr>
          <p:nvPr>
            <p:ph type="title"/>
          </p:nvPr>
        </p:nvSpPr>
        <p:spPr/>
        <p:txBody>
          <a:bodyPr/>
          <a:lstStyle/>
          <a:p>
            <a:pPr eaLnBrk="1" hangingPunct="1"/>
            <a:r>
              <a:rPr lang="en-GB" smtClean="0"/>
              <a:t>      Do all cells look the same?</a:t>
            </a:r>
            <a:endParaRPr lang="en-US" smtClean="0"/>
          </a:p>
        </p:txBody>
      </p:sp>
      <p:sp>
        <p:nvSpPr>
          <p:cNvPr id="598025" name="AutoShape 9"/>
          <p:cNvSpPr>
            <a:spLocks noChangeArrowheads="1"/>
          </p:cNvSpPr>
          <p:nvPr/>
        </p:nvSpPr>
        <p:spPr bwMode="auto">
          <a:xfrm>
            <a:off x="395288" y="1495425"/>
            <a:ext cx="2736850" cy="565150"/>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623888" indent="-623888" algn="ctr"/>
            <a:r>
              <a:rPr lang="en-US" sz="2800">
                <a:solidFill>
                  <a:schemeClr val="tx1"/>
                </a:solidFill>
              </a:rPr>
              <a:t>nucleus</a:t>
            </a:r>
            <a:endParaRPr lang="en-GB" sz="2800">
              <a:solidFill>
                <a:schemeClr val="tx1"/>
              </a:solidFill>
            </a:endParaRPr>
          </a:p>
        </p:txBody>
      </p:sp>
      <p:sp>
        <p:nvSpPr>
          <p:cNvPr id="598026" name="AutoShape 10"/>
          <p:cNvSpPr>
            <a:spLocks noChangeArrowheads="1"/>
          </p:cNvSpPr>
          <p:nvPr/>
        </p:nvSpPr>
        <p:spPr bwMode="auto">
          <a:xfrm>
            <a:off x="3348038" y="1495425"/>
            <a:ext cx="2673350" cy="565150"/>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623888" indent="-623888" algn="ctr"/>
            <a:r>
              <a:rPr lang="en-US" sz="2800">
                <a:solidFill>
                  <a:schemeClr val="tx1"/>
                </a:solidFill>
              </a:rPr>
              <a:t>cytoplasm</a:t>
            </a:r>
            <a:endParaRPr lang="en-GB" sz="2800">
              <a:solidFill>
                <a:schemeClr val="tx1"/>
              </a:solidFill>
            </a:endParaRPr>
          </a:p>
        </p:txBody>
      </p:sp>
      <p:sp>
        <p:nvSpPr>
          <p:cNvPr id="598027" name="AutoShape 11"/>
          <p:cNvSpPr>
            <a:spLocks noChangeArrowheads="1"/>
          </p:cNvSpPr>
          <p:nvPr/>
        </p:nvSpPr>
        <p:spPr bwMode="auto">
          <a:xfrm>
            <a:off x="6229350" y="1495425"/>
            <a:ext cx="2736850" cy="565150"/>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623888" indent="-623888" algn="ctr"/>
            <a:r>
              <a:rPr lang="en-US" sz="2800">
                <a:solidFill>
                  <a:schemeClr val="tx1"/>
                </a:solidFill>
              </a:rPr>
              <a:t>cell membrane</a:t>
            </a:r>
            <a:endParaRPr lang="en-GB" sz="2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80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98025"/>
                                        </p:tgtEl>
                                        <p:attrNameLst>
                                          <p:attrName>style.visibility</p:attrName>
                                        </p:attrNameLst>
                                      </p:cBhvr>
                                      <p:to>
                                        <p:strVal val="visible"/>
                                      </p:to>
                                    </p:set>
                                    <p:anim calcmode="lin" valueType="num">
                                      <p:cBhvr additive="base">
                                        <p:cTn id="11" dur="500" fill="hold"/>
                                        <p:tgtEl>
                                          <p:spTgt spid="598025"/>
                                        </p:tgtEl>
                                        <p:attrNameLst>
                                          <p:attrName>ppt_x</p:attrName>
                                        </p:attrNameLst>
                                      </p:cBhvr>
                                      <p:tavLst>
                                        <p:tav tm="0">
                                          <p:val>
                                            <p:strVal val="#ppt_x"/>
                                          </p:val>
                                        </p:tav>
                                        <p:tav tm="100000">
                                          <p:val>
                                            <p:strVal val="#ppt_x"/>
                                          </p:val>
                                        </p:tav>
                                      </p:tavLst>
                                    </p:anim>
                                    <p:anim calcmode="lin" valueType="num">
                                      <p:cBhvr additive="base">
                                        <p:cTn id="12" dur="500" fill="hold"/>
                                        <p:tgtEl>
                                          <p:spTgt spid="5980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98026"/>
                                        </p:tgtEl>
                                        <p:attrNameLst>
                                          <p:attrName>style.visibility</p:attrName>
                                        </p:attrNameLst>
                                      </p:cBhvr>
                                      <p:to>
                                        <p:strVal val="visible"/>
                                      </p:to>
                                    </p:set>
                                    <p:anim calcmode="lin" valueType="num">
                                      <p:cBhvr additive="base">
                                        <p:cTn id="15" dur="500" fill="hold"/>
                                        <p:tgtEl>
                                          <p:spTgt spid="598026"/>
                                        </p:tgtEl>
                                        <p:attrNameLst>
                                          <p:attrName>ppt_x</p:attrName>
                                        </p:attrNameLst>
                                      </p:cBhvr>
                                      <p:tavLst>
                                        <p:tav tm="0">
                                          <p:val>
                                            <p:strVal val="#ppt_x"/>
                                          </p:val>
                                        </p:tav>
                                        <p:tav tm="100000">
                                          <p:val>
                                            <p:strVal val="#ppt_x"/>
                                          </p:val>
                                        </p:tav>
                                      </p:tavLst>
                                    </p:anim>
                                    <p:anim calcmode="lin" valueType="num">
                                      <p:cBhvr additive="base">
                                        <p:cTn id="16" dur="500" fill="hold"/>
                                        <p:tgtEl>
                                          <p:spTgt spid="5980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98027"/>
                                        </p:tgtEl>
                                        <p:attrNameLst>
                                          <p:attrName>style.visibility</p:attrName>
                                        </p:attrNameLst>
                                      </p:cBhvr>
                                      <p:to>
                                        <p:strVal val="visible"/>
                                      </p:to>
                                    </p:set>
                                    <p:anim calcmode="lin" valueType="num">
                                      <p:cBhvr additive="base">
                                        <p:cTn id="19" dur="500" fill="hold"/>
                                        <p:tgtEl>
                                          <p:spTgt spid="598027"/>
                                        </p:tgtEl>
                                        <p:attrNameLst>
                                          <p:attrName>ppt_x</p:attrName>
                                        </p:attrNameLst>
                                      </p:cBhvr>
                                      <p:tavLst>
                                        <p:tav tm="0">
                                          <p:val>
                                            <p:strVal val="#ppt_x"/>
                                          </p:val>
                                        </p:tav>
                                        <p:tav tm="100000">
                                          <p:val>
                                            <p:strVal val="#ppt_x"/>
                                          </p:val>
                                        </p:tav>
                                      </p:tavLst>
                                    </p:anim>
                                    <p:anim calcmode="lin" valueType="num">
                                      <p:cBhvr additive="base">
                                        <p:cTn id="20" dur="500" fill="hold"/>
                                        <p:tgtEl>
                                          <p:spTgt spid="59802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8019"/>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59802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9802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98022"/>
                                        </p:tgtEl>
                                        <p:attrNameLst>
                                          <p:attrName>style.visibility</p:attrName>
                                        </p:attrNameLst>
                                      </p:cBhvr>
                                      <p:to>
                                        <p:strVal val="visible"/>
                                      </p:to>
                                    </p:set>
                                  </p:childTnLst>
                                </p:cTn>
                              </p:par>
                            </p:childTnLst>
                          </p:cTn>
                        </p:par>
                        <p:par>
                          <p:cTn id="36" fill="hold" nodeType="afterGroup">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5980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18" grpId="0"/>
      <p:bldP spid="598019" grpId="0"/>
      <p:bldP spid="598020" grpId="0" animBg="1"/>
      <p:bldP spid="598021" grpId="0" animBg="1"/>
      <p:bldP spid="598022" grpId="0"/>
      <p:bldP spid="598023" grpId="0" animBg="1"/>
      <p:bldP spid="598025" grpId="0" animBg="1"/>
      <p:bldP spid="598026" grpId="0" animBg="1"/>
      <p:bldP spid="5980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Text Box 2"/>
          <p:cNvSpPr txBox="1">
            <a:spLocks noChangeArrowheads="1"/>
          </p:cNvSpPr>
          <p:nvPr/>
        </p:nvSpPr>
        <p:spPr bwMode="auto">
          <a:xfrm>
            <a:off x="754063" y="4581525"/>
            <a:ext cx="3889375" cy="1562100"/>
          </a:xfrm>
          <a:prstGeom prst="rect">
            <a:avLst/>
          </a:prstGeom>
          <a:solidFill>
            <a:srgbClr val="66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b="0"/>
              <a:t>The players in rugby team are different shapes and sizes because they do different jobs for the team.</a:t>
            </a:r>
          </a:p>
        </p:txBody>
      </p:sp>
      <p:sp>
        <p:nvSpPr>
          <p:cNvPr id="600067" name="Rectangle 3"/>
          <p:cNvSpPr>
            <a:spLocks noChangeArrowheads="1"/>
          </p:cNvSpPr>
          <p:nvPr/>
        </p:nvSpPr>
        <p:spPr bwMode="auto">
          <a:xfrm>
            <a:off x="4716463" y="4581525"/>
            <a:ext cx="3887787" cy="1562100"/>
          </a:xfrm>
          <a:prstGeom prst="rect">
            <a:avLst/>
          </a:prstGeom>
          <a:solidFill>
            <a:srgbClr val="0000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0"/>
              <a:t>Like rugby players, </a:t>
            </a:r>
            <a:br>
              <a:rPr lang="en-US" b="0"/>
            </a:br>
            <a:r>
              <a:rPr lang="en-US" b="0"/>
              <a:t>cells are different shapes and sizes because they perform different jobs.</a:t>
            </a:r>
          </a:p>
        </p:txBody>
      </p:sp>
      <p:sp>
        <p:nvSpPr>
          <p:cNvPr id="23556" name="Text Box 4"/>
          <p:cNvSpPr txBox="1">
            <a:spLocks noChangeArrowheads="1"/>
          </p:cNvSpPr>
          <p:nvPr/>
        </p:nvSpPr>
        <p:spPr bwMode="auto">
          <a:xfrm>
            <a:off x="628650" y="725488"/>
            <a:ext cx="8335963" cy="822325"/>
          </a:xfrm>
          <a:prstGeom prst="rect">
            <a:avLst/>
          </a:prstGeom>
          <a:noFill/>
          <a:ln>
            <a:noFill/>
          </a:ln>
          <a:effectLst/>
          <a:extLst>
            <a:ext uri="{909E8E84-426E-40DD-AFC4-6F175D3DCCD1}">
              <a14:hiddenFill xmlns:a14="http://schemas.microsoft.com/office/drawing/2010/main">
                <a:solidFill>
                  <a:srgbClr val="6600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solidFill>
                  <a:srgbClr val="010066"/>
                </a:solidFill>
              </a:rPr>
              <a:t>Why are the players in a rugby union team different shapes and sizes?</a:t>
            </a:r>
          </a:p>
        </p:txBody>
      </p:sp>
      <p:pic>
        <p:nvPicPr>
          <p:cNvPr id="23557" name="Picture 5" descr="rug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763" y="1435100"/>
            <a:ext cx="40386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Grp="1" noChangeArrowheads="1"/>
          </p:cNvSpPr>
          <p:nvPr>
            <p:ph type="title" idx="4294967295"/>
          </p:nvPr>
        </p:nvSpPr>
        <p:spPr/>
        <p:txBody>
          <a:bodyPr/>
          <a:lstStyle/>
          <a:p>
            <a:pPr eaLnBrk="1" hangingPunct="1"/>
            <a:r>
              <a:rPr lang="en-GB" smtClean="0"/>
              <a:t>      Specialized rugby players</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0066"/>
                                        </p:tgtEl>
                                        <p:attrNameLst>
                                          <p:attrName>style.visibility</p:attrName>
                                        </p:attrNameLst>
                                      </p:cBhvr>
                                      <p:to>
                                        <p:strVal val="visible"/>
                                      </p:to>
                                    </p:set>
                                    <p:animEffect transition="in" filter="dissolve">
                                      <p:cBhvr>
                                        <p:cTn id="7" dur="500"/>
                                        <p:tgtEl>
                                          <p:spTgt spid="6000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0067"/>
                                        </p:tgtEl>
                                        <p:attrNameLst>
                                          <p:attrName>style.visibility</p:attrName>
                                        </p:attrNameLst>
                                      </p:cBhvr>
                                      <p:to>
                                        <p:strVal val="visible"/>
                                      </p:to>
                                    </p:set>
                                    <p:animEffect transition="in" filter="dissolve">
                                      <p:cBhvr>
                                        <p:cTn id="12" dur="500"/>
                                        <p:tgtEl>
                                          <p:spTgt spid="600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6" grpId="0" animBg="1" autoUpdateAnimBg="0"/>
      <p:bldP spid="600067"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p:txBody>
          <a:bodyPr/>
          <a:lstStyle/>
          <a:p>
            <a:pPr eaLnBrk="1" hangingPunct="1"/>
            <a:r>
              <a:rPr lang="en-GB" smtClean="0"/>
              <a:t>      Whose cell is it anyway?</a:t>
            </a:r>
            <a:endParaRPr lang="en-US" smtClean="0"/>
          </a:p>
        </p:txBody>
      </p:sp>
      <p:pic>
        <p:nvPicPr>
          <p:cNvPr id="8196" name="Picture 8" descr="flash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11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8194"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ext Box 1026"/>
          <p:cNvSpPr txBox="1">
            <a:spLocks noChangeArrowheads="1"/>
          </p:cNvSpPr>
          <p:nvPr/>
        </p:nvSpPr>
        <p:spPr bwMode="auto">
          <a:xfrm>
            <a:off x="612775" y="747713"/>
            <a:ext cx="8280400" cy="8223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solidFill>
                  <a:srgbClr val="010066"/>
                </a:solidFill>
              </a:rPr>
              <a:t>You can make your own 3D cell using the following equipment:</a:t>
            </a:r>
          </a:p>
        </p:txBody>
      </p:sp>
      <p:sp>
        <p:nvSpPr>
          <p:cNvPr id="421891" name="Text Box 1027"/>
          <p:cNvSpPr txBox="1">
            <a:spLocks noChangeArrowheads="1"/>
          </p:cNvSpPr>
          <p:nvPr/>
        </p:nvSpPr>
        <p:spPr bwMode="auto">
          <a:xfrm>
            <a:off x="900113" y="1916113"/>
            <a:ext cx="2724150" cy="26479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buFont typeface="Wingdings 2" pitchFamily="18" charset="2"/>
              <a:buChar char=""/>
            </a:pPr>
            <a:r>
              <a:rPr lang="en-US" b="0">
                <a:solidFill>
                  <a:srgbClr val="010066"/>
                </a:solidFill>
              </a:rPr>
              <a:t> </a:t>
            </a:r>
            <a:r>
              <a:rPr lang="en-US">
                <a:solidFill>
                  <a:srgbClr val="010066"/>
                </a:solidFill>
              </a:rPr>
              <a:t>plastic bag</a:t>
            </a:r>
          </a:p>
          <a:p>
            <a:pPr>
              <a:spcBef>
                <a:spcPct val="50000"/>
              </a:spcBef>
              <a:buFont typeface="Wingdings 2" pitchFamily="18" charset="2"/>
              <a:buChar char=""/>
            </a:pPr>
            <a:endParaRPr lang="en-US">
              <a:solidFill>
                <a:srgbClr val="010066"/>
              </a:solidFill>
            </a:endParaRPr>
          </a:p>
          <a:p>
            <a:pPr>
              <a:spcBef>
                <a:spcPct val="50000"/>
              </a:spcBef>
              <a:buFont typeface="Wingdings 2" pitchFamily="18" charset="2"/>
              <a:buChar char=""/>
            </a:pPr>
            <a:r>
              <a:rPr lang="en-US">
                <a:solidFill>
                  <a:srgbClr val="010066"/>
                </a:solidFill>
              </a:rPr>
              <a:t> cellulose paste</a:t>
            </a:r>
          </a:p>
          <a:p>
            <a:pPr>
              <a:spcBef>
                <a:spcPct val="50000"/>
              </a:spcBef>
              <a:buFont typeface="Wingdings 2" pitchFamily="18" charset="2"/>
              <a:buChar char=""/>
            </a:pPr>
            <a:endParaRPr lang="en-US">
              <a:solidFill>
                <a:srgbClr val="010066"/>
              </a:solidFill>
            </a:endParaRPr>
          </a:p>
          <a:p>
            <a:pPr>
              <a:spcBef>
                <a:spcPct val="50000"/>
              </a:spcBef>
              <a:buFont typeface="Wingdings 2" pitchFamily="18" charset="2"/>
              <a:buChar char=""/>
            </a:pPr>
            <a:r>
              <a:rPr lang="en-US">
                <a:solidFill>
                  <a:srgbClr val="010066"/>
                </a:solidFill>
              </a:rPr>
              <a:t> cardboard box</a:t>
            </a:r>
          </a:p>
        </p:txBody>
      </p:sp>
      <p:sp>
        <p:nvSpPr>
          <p:cNvPr id="421893" name="Text Box 1029"/>
          <p:cNvSpPr txBox="1">
            <a:spLocks noChangeArrowheads="1"/>
          </p:cNvSpPr>
          <p:nvPr/>
        </p:nvSpPr>
        <p:spPr bwMode="auto">
          <a:xfrm>
            <a:off x="541338" y="5267325"/>
            <a:ext cx="8602662"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solidFill>
                  <a:srgbClr val="010066"/>
                </a:solidFill>
              </a:rPr>
              <a:t>Make a model of a typical plant and animal cell. </a:t>
            </a:r>
          </a:p>
        </p:txBody>
      </p:sp>
      <p:sp>
        <p:nvSpPr>
          <p:cNvPr id="24581" name="Rectangle 1031"/>
          <p:cNvSpPr>
            <a:spLocks noGrp="1" noChangeArrowheads="1"/>
          </p:cNvSpPr>
          <p:nvPr>
            <p:ph type="title" idx="4294967295"/>
          </p:nvPr>
        </p:nvSpPr>
        <p:spPr/>
        <p:txBody>
          <a:bodyPr/>
          <a:lstStyle/>
          <a:p>
            <a:pPr eaLnBrk="1" hangingPunct="1"/>
            <a:r>
              <a:rPr lang="en-GB" smtClean="0"/>
              <a:t>       Make a cell – model</a:t>
            </a:r>
            <a:endParaRPr lang="en-US" smtClean="0"/>
          </a:p>
        </p:txBody>
      </p:sp>
      <p:sp>
        <p:nvSpPr>
          <p:cNvPr id="24582" name="Text Box 1036"/>
          <p:cNvSpPr txBox="1">
            <a:spLocks noChangeArrowheads="1"/>
          </p:cNvSpPr>
          <p:nvPr/>
        </p:nvSpPr>
        <p:spPr bwMode="auto">
          <a:xfrm>
            <a:off x="3995738" y="2686050"/>
            <a:ext cx="3600450" cy="4667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endParaRPr lang="en-US" b="0">
              <a:solidFill>
                <a:srgbClr val="333399"/>
              </a:solidFill>
            </a:endParaRPr>
          </a:p>
        </p:txBody>
      </p:sp>
      <p:sp>
        <p:nvSpPr>
          <p:cNvPr id="421903" name="AutoShape 1039"/>
          <p:cNvSpPr>
            <a:spLocks noChangeArrowheads="1"/>
          </p:cNvSpPr>
          <p:nvPr/>
        </p:nvSpPr>
        <p:spPr bwMode="auto">
          <a:xfrm>
            <a:off x="3797300" y="2160588"/>
            <a:ext cx="4862513" cy="2114550"/>
          </a:xfrm>
          <a:prstGeom prst="roundRect">
            <a:avLst>
              <a:gd name="adj" fmla="val 16667"/>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b="0">
                <a:solidFill>
                  <a:srgbClr val="333399"/>
                </a:solidFill>
              </a:rPr>
              <a:t>You will need to find some small objects to suspend in the cellulose paste. These will represent the internal structures of the cell.</a:t>
            </a:r>
            <a:endParaRPr lang="en-GB" b="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18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189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1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2189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190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1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3" grpId="0"/>
      <p:bldP spid="42190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Text Box 1026"/>
          <p:cNvSpPr txBox="1">
            <a:spLocks noChangeArrowheads="1"/>
          </p:cNvSpPr>
          <p:nvPr/>
        </p:nvSpPr>
        <p:spPr bwMode="auto">
          <a:xfrm>
            <a:off x="611188" y="692150"/>
            <a:ext cx="853281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solidFill>
                  <a:srgbClr val="010066"/>
                </a:solidFill>
              </a:rPr>
              <a:t>One way to visualize how a cell functions, is to become a cell!</a:t>
            </a:r>
          </a:p>
        </p:txBody>
      </p:sp>
      <p:sp>
        <p:nvSpPr>
          <p:cNvPr id="423939" name="Text Box 1027"/>
          <p:cNvSpPr txBox="1">
            <a:spLocks noChangeArrowheads="1"/>
          </p:cNvSpPr>
          <p:nvPr/>
        </p:nvSpPr>
        <p:spPr bwMode="auto">
          <a:xfrm>
            <a:off x="611188" y="2205038"/>
            <a:ext cx="8640762"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solidFill>
                  <a:srgbClr val="010066"/>
                </a:solidFill>
              </a:rPr>
              <a:t>You must have a minimum of a cell membrane and a nucleus. Choose from the list for other parts and role play cell activity.</a:t>
            </a:r>
          </a:p>
        </p:txBody>
      </p:sp>
      <p:sp>
        <p:nvSpPr>
          <p:cNvPr id="423941" name="Rectangle 1029"/>
          <p:cNvSpPr>
            <a:spLocks noChangeArrowheads="1"/>
          </p:cNvSpPr>
          <p:nvPr>
            <p:ph type="body" sz="half" idx="1"/>
          </p:nvPr>
        </p:nvSpPr>
        <p:spPr bwMode="auto">
          <a:xfrm>
            <a:off x="757238" y="3357563"/>
            <a:ext cx="3886200" cy="1404937"/>
          </a:xfrm>
          <a:solidFill>
            <a:srgbClr val="000099"/>
          </a:solidFill>
          <a:ln>
            <a:solidFill>
              <a:srgbClr val="0000FF"/>
            </a:solidFill>
            <a:miter lim="800000"/>
            <a:headEnd/>
            <a:tailEnd/>
          </a:ln>
        </p:spPr>
        <p:txBody>
          <a:bodyPr vert="horz" wrap="square" lIns="91440" tIns="45720" rIns="91440" bIns="45720" numCol="1" anchor="t" anchorCtr="0" compatLnSpc="1">
            <a:prstTxWarp prst="textNoShape">
              <a:avLst/>
            </a:prstTxWarp>
          </a:bodyPr>
          <a:lstStyle/>
          <a:p>
            <a:pPr marL="447675" indent="-447675" eaLnBrk="1" hangingPunct="1">
              <a:spcBef>
                <a:spcPct val="0"/>
              </a:spcBef>
              <a:buFont typeface="Wingdings" pitchFamily="2" charset="2"/>
              <a:buChar char="l"/>
            </a:pPr>
            <a:r>
              <a:rPr lang="en-US" b="1" smtClean="0">
                <a:solidFill>
                  <a:schemeClr val="bg1"/>
                </a:solidFill>
              </a:rPr>
              <a:t>cell membrane</a:t>
            </a:r>
          </a:p>
          <a:p>
            <a:pPr marL="447675" indent="-447675" eaLnBrk="1" hangingPunct="1">
              <a:spcBef>
                <a:spcPct val="0"/>
              </a:spcBef>
              <a:buFont typeface="Wingdings" pitchFamily="2" charset="2"/>
              <a:buChar char="l"/>
            </a:pPr>
            <a:r>
              <a:rPr lang="en-US" b="1" smtClean="0">
                <a:solidFill>
                  <a:schemeClr val="bg1"/>
                </a:solidFill>
              </a:rPr>
              <a:t>nucleus</a:t>
            </a:r>
          </a:p>
          <a:p>
            <a:pPr marL="447675" indent="-447675">
              <a:spcBef>
                <a:spcPct val="0"/>
              </a:spcBef>
              <a:buFont typeface="Wingdings" pitchFamily="2" charset="2"/>
              <a:buChar char="l"/>
            </a:pPr>
            <a:r>
              <a:rPr lang="en-GB" b="1" smtClean="0">
                <a:solidFill>
                  <a:schemeClr val="bg1"/>
                </a:solidFill>
              </a:rPr>
              <a:t>cytoplasm</a:t>
            </a:r>
            <a:endParaRPr lang="en-US" b="1" smtClean="0">
              <a:solidFill>
                <a:schemeClr val="bg1"/>
              </a:solidFill>
            </a:endParaRPr>
          </a:p>
        </p:txBody>
      </p:sp>
      <p:sp>
        <p:nvSpPr>
          <p:cNvPr id="423943" name="Text Box 1031"/>
          <p:cNvSpPr txBox="1">
            <a:spLocks noChangeArrowheads="1"/>
          </p:cNvSpPr>
          <p:nvPr/>
        </p:nvSpPr>
        <p:spPr bwMode="auto">
          <a:xfrm>
            <a:off x="611188" y="1230313"/>
            <a:ext cx="8531225"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solidFill>
                  <a:srgbClr val="010066"/>
                </a:solidFill>
              </a:rPr>
              <a:t>Some people stand in a circle, holding hands to represent a </a:t>
            </a:r>
            <a:r>
              <a:rPr lang="en-US">
                <a:solidFill>
                  <a:srgbClr val="010066"/>
                </a:solidFill>
              </a:rPr>
              <a:t>cell membrane</a:t>
            </a:r>
            <a:r>
              <a:rPr lang="en-US" b="0">
                <a:solidFill>
                  <a:srgbClr val="010066"/>
                </a:solidFill>
              </a:rPr>
              <a:t>. Other people can be the </a:t>
            </a:r>
            <a:r>
              <a:rPr lang="en-US">
                <a:solidFill>
                  <a:srgbClr val="010066"/>
                </a:solidFill>
              </a:rPr>
              <a:t>nucleus</a:t>
            </a:r>
            <a:r>
              <a:rPr lang="en-US" b="0">
                <a:solidFill>
                  <a:srgbClr val="010066"/>
                </a:solidFill>
              </a:rPr>
              <a:t> and so on.</a:t>
            </a:r>
            <a:r>
              <a:rPr lang="en-US"/>
              <a:t> </a:t>
            </a:r>
          </a:p>
        </p:txBody>
      </p:sp>
      <p:sp>
        <p:nvSpPr>
          <p:cNvPr id="423944" name="Text Box 1032"/>
          <p:cNvSpPr txBox="1">
            <a:spLocks noChangeArrowheads="1"/>
          </p:cNvSpPr>
          <p:nvPr/>
        </p:nvSpPr>
        <p:spPr bwMode="auto">
          <a:xfrm>
            <a:off x="611188" y="5084763"/>
            <a:ext cx="8531225"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solidFill>
                  <a:srgbClr val="010066"/>
                </a:solidFill>
              </a:rPr>
              <a:t>If you are feeling adventurous, you could even dress up to represent the job of your part of the cell.</a:t>
            </a:r>
          </a:p>
        </p:txBody>
      </p:sp>
      <p:sp>
        <p:nvSpPr>
          <p:cNvPr id="25607" name="Rectangle 1034"/>
          <p:cNvSpPr>
            <a:spLocks noGrp="1" noChangeArrowheads="1"/>
          </p:cNvSpPr>
          <p:nvPr>
            <p:ph type="title"/>
          </p:nvPr>
        </p:nvSpPr>
        <p:spPr/>
        <p:txBody>
          <a:bodyPr/>
          <a:lstStyle/>
          <a:p>
            <a:pPr eaLnBrk="1" hangingPunct="1"/>
            <a:r>
              <a:rPr lang="en-GB" smtClean="0"/>
              <a:t>      Make a cell – role play</a:t>
            </a:r>
            <a:endParaRPr lang="en-US" smtClean="0"/>
          </a:p>
        </p:txBody>
      </p:sp>
      <p:sp>
        <p:nvSpPr>
          <p:cNvPr id="423948" name="Rectangle 1036"/>
          <p:cNvSpPr>
            <a:spLocks noChangeArrowheads="1"/>
          </p:cNvSpPr>
          <p:nvPr/>
        </p:nvSpPr>
        <p:spPr bwMode="auto">
          <a:xfrm>
            <a:off x="4500563" y="3357563"/>
            <a:ext cx="3886200" cy="1404937"/>
          </a:xfrm>
          <a:prstGeom prst="rect">
            <a:avLst/>
          </a:prstGeom>
          <a:solidFill>
            <a:srgbClr val="000099"/>
          </a:solidFill>
          <a:ln w="9525">
            <a:solidFill>
              <a:srgbClr val="0000FF"/>
            </a:solidFill>
            <a:miter lim="800000"/>
            <a:headEnd/>
            <a:tailEnd/>
          </a:ln>
        </p:spPr>
        <p:txBody>
          <a:bodyPr/>
          <a:lstStyle/>
          <a:p>
            <a:pPr marL="342900" indent="-342900" eaLnBrk="1" hangingPunct="1">
              <a:lnSpc>
                <a:spcPct val="90000"/>
              </a:lnSpc>
              <a:spcBef>
                <a:spcPct val="20000"/>
              </a:spcBef>
              <a:buFontTx/>
              <a:buChar char="•"/>
            </a:pPr>
            <a:endParaRPr lang="en-US" sz="2800" b="0"/>
          </a:p>
        </p:txBody>
      </p:sp>
      <p:sp>
        <p:nvSpPr>
          <p:cNvPr id="423947" name="Rectangle 1035"/>
          <p:cNvSpPr>
            <a:spLocks noChangeArrowheads="1"/>
          </p:cNvSpPr>
          <p:nvPr/>
        </p:nvSpPr>
        <p:spPr bwMode="auto">
          <a:xfrm>
            <a:off x="4572000" y="3386138"/>
            <a:ext cx="3816350" cy="1330325"/>
          </a:xfrm>
          <a:prstGeom prst="rect">
            <a:avLst/>
          </a:prstGeom>
          <a:noFill/>
          <a:ln>
            <a:noFill/>
          </a:ln>
          <a:effectLst/>
          <a:extLst>
            <a:ext uri="{909E8E84-426E-40DD-AFC4-6F175D3DCCD1}">
              <a14:hiddenFill xmlns:a14="http://schemas.microsoft.com/office/drawing/2010/main">
                <a:solidFill>
                  <a:srgbClr val="66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47675" indent="-447675" eaLnBrk="1" hangingPunct="1">
              <a:lnSpc>
                <a:spcPct val="90000"/>
              </a:lnSpc>
              <a:spcBef>
                <a:spcPct val="20000"/>
              </a:spcBef>
              <a:buFont typeface="Wingdings" pitchFamily="2" charset="2"/>
              <a:buChar char="l"/>
            </a:pPr>
            <a:r>
              <a:rPr lang="en-US" sz="2800"/>
              <a:t>vacuole</a:t>
            </a:r>
          </a:p>
          <a:p>
            <a:pPr marL="447675" indent="-447675">
              <a:buFont typeface="Wingdings" pitchFamily="2" charset="2"/>
              <a:buChar char="l"/>
            </a:pPr>
            <a:r>
              <a:rPr lang="en-US" sz="2800"/>
              <a:t>chloroplast</a:t>
            </a:r>
            <a:endParaRPr lang="en-GB" sz="2800"/>
          </a:p>
          <a:p>
            <a:pPr marL="447675" indent="-447675" eaLnBrk="1" hangingPunct="1">
              <a:buFont typeface="Wingdings" pitchFamily="2" charset="2"/>
              <a:buChar char="l"/>
            </a:pPr>
            <a:r>
              <a:rPr lang="en-US" sz="2800"/>
              <a:t>cell wall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3938"/>
                                        </p:tgtEl>
                                        <p:attrNameLst>
                                          <p:attrName>style.visibility</p:attrName>
                                        </p:attrNameLst>
                                      </p:cBhvr>
                                      <p:to>
                                        <p:strVal val="visible"/>
                                      </p:to>
                                    </p:set>
                                    <p:animEffect transition="in" filter="dissolve">
                                      <p:cBhvr>
                                        <p:cTn id="7" dur="500"/>
                                        <p:tgtEl>
                                          <p:spTgt spid="423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3943"/>
                                        </p:tgtEl>
                                        <p:attrNameLst>
                                          <p:attrName>style.visibility</p:attrName>
                                        </p:attrNameLst>
                                      </p:cBhvr>
                                      <p:to>
                                        <p:strVal val="visible"/>
                                      </p:to>
                                    </p:set>
                                    <p:animEffect transition="in" filter="dissolve">
                                      <p:cBhvr>
                                        <p:cTn id="12" dur="500"/>
                                        <p:tgtEl>
                                          <p:spTgt spid="4239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3939"/>
                                        </p:tgtEl>
                                        <p:attrNameLst>
                                          <p:attrName>style.visibility</p:attrName>
                                        </p:attrNameLst>
                                      </p:cBhvr>
                                      <p:to>
                                        <p:strVal val="visible"/>
                                      </p:to>
                                    </p:set>
                                    <p:animEffect transition="in" filter="dissolve">
                                      <p:cBhvr>
                                        <p:cTn id="17" dur="500"/>
                                        <p:tgtEl>
                                          <p:spTgt spid="4239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23941">
                                            <p:bg/>
                                          </p:spTgt>
                                        </p:tgtEl>
                                        <p:attrNameLst>
                                          <p:attrName>style.visibility</p:attrName>
                                        </p:attrNameLst>
                                      </p:cBhvr>
                                      <p:to>
                                        <p:strVal val="visible"/>
                                      </p:to>
                                    </p:set>
                                  </p:childTnLst>
                                </p:cTn>
                              </p:par>
                            </p:childTnLst>
                          </p:cTn>
                        </p:par>
                        <p:par>
                          <p:cTn id="22" fill="hold" nodeType="afterGroup">
                            <p:stCondLst>
                              <p:cond delay="0"/>
                            </p:stCondLst>
                            <p:childTnLst>
                              <p:par>
                                <p:cTn id="23" presetID="22" presetClass="entr" presetSubtype="8" fill="hold" grpId="0" nodeType="afterEffect">
                                  <p:stCondLst>
                                    <p:cond delay="0"/>
                                  </p:stCondLst>
                                  <p:childTnLst>
                                    <p:set>
                                      <p:cBhvr>
                                        <p:cTn id="24" dur="1" fill="hold">
                                          <p:stCondLst>
                                            <p:cond delay="0"/>
                                          </p:stCondLst>
                                        </p:cTn>
                                        <p:tgtEl>
                                          <p:spTgt spid="423941">
                                            <p:txEl>
                                              <p:pRg st="0" end="0"/>
                                            </p:txEl>
                                          </p:spTgt>
                                        </p:tgtEl>
                                        <p:attrNameLst>
                                          <p:attrName>style.visibility</p:attrName>
                                        </p:attrNameLst>
                                      </p:cBhvr>
                                      <p:to>
                                        <p:strVal val="visible"/>
                                      </p:to>
                                    </p:set>
                                    <p:animEffect transition="in" filter="wipe(left)">
                                      <p:cBhvr>
                                        <p:cTn id="25" dur="1000"/>
                                        <p:tgtEl>
                                          <p:spTgt spid="423941">
                                            <p:txEl>
                                              <p:pRg st="0" end="0"/>
                                            </p:txEl>
                                          </p:spTgt>
                                        </p:tgtEl>
                                      </p:cBhvr>
                                    </p:animEffect>
                                  </p:childTnLst>
                                </p:cTn>
                              </p:par>
                            </p:childTnLst>
                          </p:cTn>
                        </p:par>
                        <p:par>
                          <p:cTn id="26" fill="hold" nodeType="afterGroup">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423941">
                                            <p:txEl>
                                              <p:pRg st="1" end="1"/>
                                            </p:txEl>
                                          </p:spTgt>
                                        </p:tgtEl>
                                        <p:attrNameLst>
                                          <p:attrName>style.visibility</p:attrName>
                                        </p:attrNameLst>
                                      </p:cBhvr>
                                      <p:to>
                                        <p:strVal val="visible"/>
                                      </p:to>
                                    </p:set>
                                    <p:animEffect transition="in" filter="wipe(left)">
                                      <p:cBhvr>
                                        <p:cTn id="29" dur="1000"/>
                                        <p:tgtEl>
                                          <p:spTgt spid="423941">
                                            <p:txEl>
                                              <p:pRg st="1" end="1"/>
                                            </p:txEl>
                                          </p:spTgt>
                                        </p:tgtEl>
                                      </p:cBhvr>
                                    </p:animEffect>
                                  </p:childTnLst>
                                </p:cTn>
                              </p:par>
                            </p:childTnLst>
                          </p:cTn>
                        </p:par>
                        <p:par>
                          <p:cTn id="30" fill="hold" nodeType="afterGroup">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423941">
                                            <p:txEl>
                                              <p:pRg st="2" end="2"/>
                                            </p:txEl>
                                          </p:spTgt>
                                        </p:tgtEl>
                                        <p:attrNameLst>
                                          <p:attrName>style.visibility</p:attrName>
                                        </p:attrNameLst>
                                      </p:cBhvr>
                                      <p:to>
                                        <p:strVal val="visible"/>
                                      </p:to>
                                    </p:set>
                                    <p:animEffect transition="in" filter="wipe(left)">
                                      <p:cBhvr>
                                        <p:cTn id="33" dur="1000"/>
                                        <p:tgtEl>
                                          <p:spTgt spid="423941">
                                            <p:txEl>
                                              <p:pRg st="2" end="2"/>
                                            </p:txEl>
                                          </p:spTgt>
                                        </p:tgtEl>
                                      </p:cBhvr>
                                    </p:animEffect>
                                  </p:childTnLst>
                                </p:cTn>
                              </p:par>
                            </p:childTnLst>
                          </p:cTn>
                        </p:par>
                        <p:par>
                          <p:cTn id="34" fill="hold" nodeType="afterGroup">
                            <p:stCondLst>
                              <p:cond delay="3000"/>
                            </p:stCondLst>
                            <p:childTnLst>
                              <p:par>
                                <p:cTn id="35" presetID="1" presetClass="entr" presetSubtype="0" fill="hold" grpId="0" nodeType="afterEffect">
                                  <p:stCondLst>
                                    <p:cond delay="0"/>
                                  </p:stCondLst>
                                  <p:childTnLst>
                                    <p:set>
                                      <p:cBhvr>
                                        <p:cTn id="36" dur="1" fill="hold">
                                          <p:stCondLst>
                                            <p:cond delay="0"/>
                                          </p:stCondLst>
                                        </p:cTn>
                                        <p:tgtEl>
                                          <p:spTgt spid="423948"/>
                                        </p:tgtEl>
                                        <p:attrNameLst>
                                          <p:attrName>style.visibility</p:attrName>
                                        </p:attrNameLst>
                                      </p:cBhvr>
                                      <p:to>
                                        <p:strVal val="visible"/>
                                      </p:to>
                                    </p:set>
                                  </p:childTnLst>
                                </p:cTn>
                              </p:par>
                            </p:childTnLst>
                          </p:cTn>
                        </p:par>
                        <p:par>
                          <p:cTn id="37" fill="hold" nodeType="afterGroup">
                            <p:stCondLst>
                              <p:cond delay="3000"/>
                            </p:stCondLst>
                            <p:childTnLst>
                              <p:par>
                                <p:cTn id="38" presetID="22" presetClass="entr" presetSubtype="8" fill="hold" nodeType="afterEffect">
                                  <p:stCondLst>
                                    <p:cond delay="0"/>
                                  </p:stCondLst>
                                  <p:childTnLst>
                                    <p:set>
                                      <p:cBhvr>
                                        <p:cTn id="39" dur="1" fill="hold">
                                          <p:stCondLst>
                                            <p:cond delay="0"/>
                                          </p:stCondLst>
                                        </p:cTn>
                                        <p:tgtEl>
                                          <p:spTgt spid="423947">
                                            <p:txEl>
                                              <p:pRg st="0" end="0"/>
                                            </p:txEl>
                                          </p:spTgt>
                                        </p:tgtEl>
                                        <p:attrNameLst>
                                          <p:attrName>style.visibility</p:attrName>
                                        </p:attrNameLst>
                                      </p:cBhvr>
                                      <p:to>
                                        <p:strVal val="visible"/>
                                      </p:to>
                                    </p:set>
                                    <p:animEffect transition="in" filter="wipe(left)">
                                      <p:cBhvr>
                                        <p:cTn id="40" dur="1000"/>
                                        <p:tgtEl>
                                          <p:spTgt spid="423947">
                                            <p:txEl>
                                              <p:pRg st="0" end="0"/>
                                            </p:txEl>
                                          </p:spTgt>
                                        </p:tgtEl>
                                      </p:cBhvr>
                                    </p:animEffect>
                                  </p:childTnLst>
                                </p:cTn>
                              </p:par>
                            </p:childTnLst>
                          </p:cTn>
                        </p:par>
                        <p:par>
                          <p:cTn id="41" fill="hold" nodeType="afterGroup">
                            <p:stCondLst>
                              <p:cond delay="4000"/>
                            </p:stCondLst>
                            <p:childTnLst>
                              <p:par>
                                <p:cTn id="42" presetID="22" presetClass="entr" presetSubtype="8" fill="hold" nodeType="afterEffect">
                                  <p:stCondLst>
                                    <p:cond delay="0"/>
                                  </p:stCondLst>
                                  <p:childTnLst>
                                    <p:set>
                                      <p:cBhvr>
                                        <p:cTn id="43" dur="1" fill="hold">
                                          <p:stCondLst>
                                            <p:cond delay="0"/>
                                          </p:stCondLst>
                                        </p:cTn>
                                        <p:tgtEl>
                                          <p:spTgt spid="423947">
                                            <p:txEl>
                                              <p:pRg st="1" end="1"/>
                                            </p:txEl>
                                          </p:spTgt>
                                        </p:tgtEl>
                                        <p:attrNameLst>
                                          <p:attrName>style.visibility</p:attrName>
                                        </p:attrNameLst>
                                      </p:cBhvr>
                                      <p:to>
                                        <p:strVal val="visible"/>
                                      </p:to>
                                    </p:set>
                                    <p:animEffect transition="in" filter="wipe(left)">
                                      <p:cBhvr>
                                        <p:cTn id="44" dur="1000"/>
                                        <p:tgtEl>
                                          <p:spTgt spid="423947">
                                            <p:txEl>
                                              <p:pRg st="1" end="1"/>
                                            </p:txEl>
                                          </p:spTgt>
                                        </p:tgtEl>
                                      </p:cBhvr>
                                    </p:animEffect>
                                  </p:childTnLst>
                                </p:cTn>
                              </p:par>
                            </p:childTnLst>
                          </p:cTn>
                        </p:par>
                        <p:par>
                          <p:cTn id="45" fill="hold" nodeType="afterGroup">
                            <p:stCondLst>
                              <p:cond delay="5000"/>
                            </p:stCondLst>
                            <p:childTnLst>
                              <p:par>
                                <p:cTn id="46" presetID="22" presetClass="entr" presetSubtype="8" fill="hold" nodeType="afterEffect">
                                  <p:stCondLst>
                                    <p:cond delay="0"/>
                                  </p:stCondLst>
                                  <p:childTnLst>
                                    <p:set>
                                      <p:cBhvr>
                                        <p:cTn id="47" dur="1" fill="hold">
                                          <p:stCondLst>
                                            <p:cond delay="0"/>
                                          </p:stCondLst>
                                        </p:cTn>
                                        <p:tgtEl>
                                          <p:spTgt spid="423947">
                                            <p:txEl>
                                              <p:pRg st="2" end="2"/>
                                            </p:txEl>
                                          </p:spTgt>
                                        </p:tgtEl>
                                        <p:attrNameLst>
                                          <p:attrName>style.visibility</p:attrName>
                                        </p:attrNameLst>
                                      </p:cBhvr>
                                      <p:to>
                                        <p:strVal val="visible"/>
                                      </p:to>
                                    </p:set>
                                    <p:animEffect transition="in" filter="wipe(left)">
                                      <p:cBhvr>
                                        <p:cTn id="48" dur="1000"/>
                                        <p:tgtEl>
                                          <p:spTgt spid="423947">
                                            <p:txEl>
                                              <p:pRg st="2" end="2"/>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23944"/>
                                        </p:tgtEl>
                                        <p:attrNameLst>
                                          <p:attrName>style.visibility</p:attrName>
                                        </p:attrNameLst>
                                      </p:cBhvr>
                                      <p:to>
                                        <p:strVal val="visible"/>
                                      </p:to>
                                    </p:set>
                                    <p:animEffect transition="in" filter="dissolve">
                                      <p:cBhvr>
                                        <p:cTn id="53" dur="500"/>
                                        <p:tgtEl>
                                          <p:spTgt spid="423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8" grpId="0" autoUpdateAnimBg="0"/>
      <p:bldP spid="423939" grpId="0" autoUpdateAnimBg="0"/>
      <p:bldP spid="423941" grpId="0" build="p" animBg="1"/>
      <p:bldP spid="423943" grpId="0" autoUpdateAnimBg="0"/>
      <p:bldP spid="423944" grpId="0" autoUpdateAnimBg="0"/>
      <p:bldP spid="4239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971550" y="838200"/>
            <a:ext cx="7056438" cy="719138"/>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pPr>
            <a:r>
              <a:rPr lang="en-GB" sz="3600"/>
              <a:t>7A Cells</a:t>
            </a:r>
            <a:endParaRPr lang="en-GB" sz="3600" b="0"/>
          </a:p>
        </p:txBody>
      </p:sp>
      <p:sp>
        <p:nvSpPr>
          <p:cNvPr id="26627" name="Rectangle 3"/>
          <p:cNvSpPr>
            <a:spLocks noGrp="1" noChangeArrowheads="1"/>
          </p:cNvSpPr>
          <p:nvPr>
            <p:ph type="title"/>
          </p:nvPr>
        </p:nvSpPr>
        <p:spPr>
          <a:xfrm>
            <a:off x="73025" y="15875"/>
            <a:ext cx="4859338" cy="533400"/>
          </a:xfrm>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9525">
                <a:solidFill>
                  <a:srgbClr val="000099"/>
                </a:solidFill>
                <a:miter lim="800000"/>
                <a:headEnd/>
                <a:tailEnd/>
              </a14:hiddenLine>
            </a:ext>
          </a:extLst>
        </p:spPr>
        <p:txBody>
          <a:bodyPr/>
          <a:lstStyle/>
          <a:p>
            <a:pPr eaLnBrk="1" hangingPunct="1"/>
            <a:r>
              <a:rPr lang="en-GB" smtClean="0">
                <a:solidFill>
                  <a:srgbClr val="CC00CC"/>
                </a:solidFill>
              </a:rPr>
              <a:t>      </a:t>
            </a:r>
            <a:r>
              <a:rPr lang="en-GB" smtClean="0">
                <a:solidFill>
                  <a:srgbClr val="10BC45"/>
                </a:solidFill>
              </a:rPr>
              <a:t>Contents</a:t>
            </a:r>
          </a:p>
        </p:txBody>
      </p:sp>
      <p:sp>
        <p:nvSpPr>
          <p:cNvPr id="26628" name="Oval 4"/>
          <p:cNvSpPr>
            <a:spLocks noChangeAspect="1" noChangeArrowheads="1"/>
          </p:cNvSpPr>
          <p:nvPr/>
        </p:nvSpPr>
        <p:spPr bwMode="auto">
          <a:xfrm>
            <a:off x="908050" y="2062163"/>
            <a:ext cx="252413"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6629" name="Oval 5"/>
          <p:cNvSpPr>
            <a:spLocks noChangeAspect="1" noChangeArrowheads="1"/>
          </p:cNvSpPr>
          <p:nvPr/>
        </p:nvSpPr>
        <p:spPr bwMode="auto">
          <a:xfrm>
            <a:off x="906463" y="292417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6630" name="Oval 6"/>
          <p:cNvSpPr>
            <a:spLocks noChangeAspect="1" noChangeArrowheads="1"/>
          </p:cNvSpPr>
          <p:nvPr/>
        </p:nvSpPr>
        <p:spPr bwMode="auto">
          <a:xfrm>
            <a:off x="900113" y="4764088"/>
            <a:ext cx="252412"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6631" name="Oval 7"/>
          <p:cNvSpPr>
            <a:spLocks noChangeAspect="1" noChangeArrowheads="1"/>
          </p:cNvSpPr>
          <p:nvPr/>
        </p:nvSpPr>
        <p:spPr bwMode="auto">
          <a:xfrm>
            <a:off x="925513" y="378142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6632" name="Oval 8"/>
          <p:cNvSpPr>
            <a:spLocks noChangeAspect="1" noChangeArrowheads="1"/>
          </p:cNvSpPr>
          <p:nvPr/>
        </p:nvSpPr>
        <p:spPr bwMode="auto">
          <a:xfrm>
            <a:off x="917575" y="5664200"/>
            <a:ext cx="252413"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6633" name="AutoShape 9"/>
          <p:cNvSpPr>
            <a:spLocks noChangeArrowheads="1"/>
          </p:cNvSpPr>
          <p:nvPr/>
        </p:nvSpPr>
        <p:spPr bwMode="auto">
          <a:xfrm>
            <a:off x="1385888" y="1846263"/>
            <a:ext cx="3546475" cy="647700"/>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solidFill>
                  <a:srgbClr val="010066"/>
                </a:solidFill>
              </a:rPr>
              <a:t> What are cells?</a:t>
            </a:r>
            <a:r>
              <a:rPr lang="en-GB" sz="2800" b="0">
                <a:solidFill>
                  <a:srgbClr val="010066"/>
                </a:solidFill>
              </a:rPr>
              <a:t> </a:t>
            </a:r>
          </a:p>
        </p:txBody>
      </p:sp>
      <p:sp>
        <p:nvSpPr>
          <p:cNvPr id="26634" name="AutoShape 10"/>
          <p:cNvSpPr>
            <a:spLocks noChangeArrowheads="1"/>
          </p:cNvSpPr>
          <p:nvPr/>
        </p:nvSpPr>
        <p:spPr bwMode="auto">
          <a:xfrm>
            <a:off x="1385888" y="2708275"/>
            <a:ext cx="4841875" cy="647700"/>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solidFill>
                  <a:srgbClr val="010066"/>
                </a:solidFill>
              </a:rPr>
              <a:t> </a:t>
            </a:r>
            <a:r>
              <a:rPr lang="en-GB" sz="3200">
                <a:solidFill>
                  <a:srgbClr val="003366"/>
                </a:solidFill>
              </a:rPr>
              <a:t>Animal and plant cells</a:t>
            </a:r>
          </a:p>
          <a:p>
            <a:pPr marL="342900" indent="-342900">
              <a:lnSpc>
                <a:spcPct val="90000"/>
              </a:lnSpc>
            </a:pPr>
            <a:endParaRPr lang="en-GB" sz="3200">
              <a:solidFill>
                <a:srgbClr val="003366"/>
              </a:solidFill>
            </a:endParaRPr>
          </a:p>
        </p:txBody>
      </p:sp>
      <p:sp>
        <p:nvSpPr>
          <p:cNvPr id="26635" name="AutoShape 11"/>
          <p:cNvSpPr>
            <a:spLocks noChangeArrowheads="1"/>
          </p:cNvSpPr>
          <p:nvPr/>
        </p:nvSpPr>
        <p:spPr bwMode="auto">
          <a:xfrm>
            <a:off x="1392238" y="4508500"/>
            <a:ext cx="5843587" cy="681038"/>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99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US" sz="3200">
                <a:solidFill>
                  <a:srgbClr val="10BC45"/>
                </a:solidFill>
              </a:rPr>
              <a:t> Where do cells come from?</a:t>
            </a:r>
            <a:endParaRPr lang="en-GB" sz="3200">
              <a:solidFill>
                <a:srgbClr val="10BC45"/>
              </a:solidFill>
            </a:endParaRPr>
          </a:p>
        </p:txBody>
      </p:sp>
      <p:sp>
        <p:nvSpPr>
          <p:cNvPr id="26636" name="AutoShape 12"/>
          <p:cNvSpPr>
            <a:spLocks noChangeArrowheads="1"/>
          </p:cNvSpPr>
          <p:nvPr/>
        </p:nvSpPr>
        <p:spPr bwMode="auto">
          <a:xfrm>
            <a:off x="1387475" y="5445125"/>
            <a:ext cx="4192588" cy="687388"/>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99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solidFill>
                  <a:srgbClr val="33CC33"/>
                </a:solidFill>
              </a:rPr>
              <a:t> Summary</a:t>
            </a:r>
            <a:r>
              <a:rPr lang="en-GB" sz="3200">
                <a:solidFill>
                  <a:srgbClr val="10BC45"/>
                </a:solidFill>
              </a:rPr>
              <a:t> activities</a:t>
            </a:r>
          </a:p>
        </p:txBody>
      </p:sp>
      <p:sp>
        <p:nvSpPr>
          <p:cNvPr id="26637" name="AutoShape 13"/>
          <p:cNvSpPr>
            <a:spLocks noChangeArrowheads="1"/>
          </p:cNvSpPr>
          <p:nvPr/>
        </p:nvSpPr>
        <p:spPr bwMode="auto">
          <a:xfrm>
            <a:off x="1376363" y="3573463"/>
            <a:ext cx="4203700" cy="676275"/>
          </a:xfrm>
          <a:prstGeom prst="roundRect">
            <a:avLst>
              <a:gd name="adj" fmla="val 43579"/>
            </a:avLst>
          </a:prstGeom>
          <a:solidFill>
            <a:srgbClr val="33CC33"/>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t> Cells to organisms</a:t>
            </a:r>
          </a:p>
          <a:p>
            <a:pPr marL="342900" indent="-342900">
              <a:lnSpc>
                <a:spcPct val="90000"/>
              </a:lnSpc>
            </a:pPr>
            <a:endParaRPr lang="en-GB" sz="320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971550" y="838200"/>
            <a:ext cx="7056438" cy="719138"/>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pPr>
            <a:r>
              <a:rPr lang="en-US" sz="3600"/>
              <a:t>7A Cells</a:t>
            </a:r>
            <a:endParaRPr lang="en-GB" sz="3600" b="0"/>
          </a:p>
        </p:txBody>
      </p:sp>
      <p:sp>
        <p:nvSpPr>
          <p:cNvPr id="17411" name="Rectangle 3"/>
          <p:cNvSpPr>
            <a:spLocks noGrp="1" noChangeArrowheads="1"/>
          </p:cNvSpPr>
          <p:nvPr>
            <p:ph type="title"/>
          </p:nvPr>
        </p:nvSpPr>
        <p:spPr>
          <a:xfrm>
            <a:off x="73025" y="15875"/>
            <a:ext cx="4859338" cy="533400"/>
          </a:xfrm>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9525">
                <a:solidFill>
                  <a:srgbClr val="000099"/>
                </a:solidFill>
                <a:miter lim="800000"/>
                <a:headEnd/>
                <a:tailEnd/>
              </a14:hiddenLine>
            </a:ext>
          </a:extLst>
        </p:spPr>
        <p:txBody>
          <a:bodyPr/>
          <a:lstStyle/>
          <a:p>
            <a:pPr eaLnBrk="1" hangingPunct="1"/>
            <a:r>
              <a:rPr lang="en-GB" smtClean="0">
                <a:solidFill>
                  <a:srgbClr val="CC00CC"/>
                </a:solidFill>
              </a:rPr>
              <a:t>      </a:t>
            </a:r>
            <a:r>
              <a:rPr lang="en-GB" smtClean="0">
                <a:solidFill>
                  <a:srgbClr val="10BC45"/>
                </a:solidFill>
              </a:rPr>
              <a:t>Contents</a:t>
            </a:r>
          </a:p>
        </p:txBody>
      </p:sp>
      <p:sp>
        <p:nvSpPr>
          <p:cNvPr id="17412" name="Oval 4"/>
          <p:cNvSpPr>
            <a:spLocks noChangeAspect="1" noChangeArrowheads="1"/>
          </p:cNvSpPr>
          <p:nvPr/>
        </p:nvSpPr>
        <p:spPr bwMode="auto">
          <a:xfrm>
            <a:off x="908050" y="2062163"/>
            <a:ext cx="252413"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7413" name="Oval 5"/>
          <p:cNvSpPr>
            <a:spLocks noChangeAspect="1" noChangeArrowheads="1"/>
          </p:cNvSpPr>
          <p:nvPr/>
        </p:nvSpPr>
        <p:spPr bwMode="auto">
          <a:xfrm>
            <a:off x="906463" y="292417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7414" name="Oval 6"/>
          <p:cNvSpPr>
            <a:spLocks noChangeAspect="1" noChangeArrowheads="1"/>
          </p:cNvSpPr>
          <p:nvPr/>
        </p:nvSpPr>
        <p:spPr bwMode="auto">
          <a:xfrm>
            <a:off x="900113" y="4764088"/>
            <a:ext cx="252412"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7415" name="Oval 7"/>
          <p:cNvSpPr>
            <a:spLocks noChangeAspect="1" noChangeArrowheads="1"/>
          </p:cNvSpPr>
          <p:nvPr/>
        </p:nvSpPr>
        <p:spPr bwMode="auto">
          <a:xfrm>
            <a:off x="925513" y="378142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7416" name="Oval 8"/>
          <p:cNvSpPr>
            <a:spLocks noChangeAspect="1" noChangeArrowheads="1"/>
          </p:cNvSpPr>
          <p:nvPr/>
        </p:nvSpPr>
        <p:spPr bwMode="auto">
          <a:xfrm>
            <a:off x="917575" y="5664200"/>
            <a:ext cx="252413"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7417" name="AutoShape 9"/>
          <p:cNvSpPr>
            <a:spLocks noChangeArrowheads="1"/>
          </p:cNvSpPr>
          <p:nvPr/>
        </p:nvSpPr>
        <p:spPr bwMode="auto">
          <a:xfrm>
            <a:off x="1385888" y="1846263"/>
            <a:ext cx="3473450" cy="647700"/>
          </a:xfrm>
          <a:prstGeom prst="roundRect">
            <a:avLst>
              <a:gd name="adj" fmla="val 43579"/>
            </a:avLst>
          </a:prstGeom>
          <a:solidFill>
            <a:srgbClr val="10BC45"/>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solidFill>
                  <a:srgbClr val="9900CC"/>
                </a:solidFill>
              </a:rPr>
              <a:t> </a:t>
            </a:r>
            <a:r>
              <a:rPr lang="en-GB" sz="3200"/>
              <a:t>What are cells?</a:t>
            </a:r>
            <a:r>
              <a:rPr lang="en-GB" sz="2800" b="0"/>
              <a:t> </a:t>
            </a:r>
          </a:p>
        </p:txBody>
      </p:sp>
      <p:sp>
        <p:nvSpPr>
          <p:cNvPr id="17418" name="AutoShape 10"/>
          <p:cNvSpPr>
            <a:spLocks noChangeArrowheads="1"/>
          </p:cNvSpPr>
          <p:nvPr/>
        </p:nvSpPr>
        <p:spPr bwMode="auto">
          <a:xfrm>
            <a:off x="1385888" y="2744788"/>
            <a:ext cx="4770437" cy="647700"/>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10BC4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solidFill>
                  <a:srgbClr val="10BC45"/>
                </a:solidFill>
              </a:rPr>
              <a:t> Animal and plant cells</a:t>
            </a:r>
          </a:p>
          <a:p>
            <a:pPr marL="342900" indent="-342900">
              <a:lnSpc>
                <a:spcPct val="90000"/>
              </a:lnSpc>
            </a:pPr>
            <a:endParaRPr lang="en-GB" sz="3200">
              <a:solidFill>
                <a:srgbClr val="33CC33"/>
              </a:solidFill>
            </a:endParaRPr>
          </a:p>
        </p:txBody>
      </p:sp>
      <p:sp>
        <p:nvSpPr>
          <p:cNvPr id="17419" name="AutoShape 12"/>
          <p:cNvSpPr>
            <a:spLocks noChangeArrowheads="1"/>
          </p:cNvSpPr>
          <p:nvPr/>
        </p:nvSpPr>
        <p:spPr bwMode="auto">
          <a:xfrm>
            <a:off x="1403350" y="5445125"/>
            <a:ext cx="4248150" cy="687388"/>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99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solidFill>
                  <a:srgbClr val="10BC45"/>
                </a:solidFill>
              </a:rPr>
              <a:t> Summary activities</a:t>
            </a:r>
          </a:p>
        </p:txBody>
      </p:sp>
      <p:sp>
        <p:nvSpPr>
          <p:cNvPr id="17420" name="AutoShape 14"/>
          <p:cNvSpPr>
            <a:spLocks noChangeArrowheads="1"/>
          </p:cNvSpPr>
          <p:nvPr/>
        </p:nvSpPr>
        <p:spPr bwMode="auto">
          <a:xfrm>
            <a:off x="1403350" y="3644900"/>
            <a:ext cx="4176713" cy="647700"/>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10BC4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solidFill>
                  <a:srgbClr val="10BC45"/>
                </a:solidFill>
              </a:rPr>
              <a:t> Cells to organisms</a:t>
            </a:r>
          </a:p>
          <a:p>
            <a:pPr marL="342900" indent="-342900">
              <a:lnSpc>
                <a:spcPct val="90000"/>
              </a:lnSpc>
            </a:pPr>
            <a:endParaRPr lang="en-GB" sz="3200">
              <a:solidFill>
                <a:srgbClr val="33CC33"/>
              </a:solidFill>
            </a:endParaRPr>
          </a:p>
        </p:txBody>
      </p:sp>
      <p:sp>
        <p:nvSpPr>
          <p:cNvPr id="17421" name="AutoShape 15"/>
          <p:cNvSpPr>
            <a:spLocks noChangeArrowheads="1"/>
          </p:cNvSpPr>
          <p:nvPr/>
        </p:nvSpPr>
        <p:spPr bwMode="auto">
          <a:xfrm>
            <a:off x="1403350" y="4545013"/>
            <a:ext cx="5832475" cy="647700"/>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10BC4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solidFill>
                  <a:srgbClr val="10BC45"/>
                </a:solidFill>
              </a:rPr>
              <a:t> Where do cells come from?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Text Box 2"/>
          <p:cNvSpPr txBox="1">
            <a:spLocks noChangeArrowheads="1"/>
          </p:cNvSpPr>
          <p:nvPr/>
        </p:nvSpPr>
        <p:spPr bwMode="auto">
          <a:xfrm>
            <a:off x="612775" y="838200"/>
            <a:ext cx="8207375" cy="11874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solidFill>
                  <a:srgbClr val="010066"/>
                </a:solidFill>
              </a:rPr>
              <a:t>All living things are made of cells. The appearance of each living thing is the result of the types of cell that it is made of and how these cells are organized. </a:t>
            </a:r>
          </a:p>
        </p:txBody>
      </p:sp>
      <p:sp>
        <p:nvSpPr>
          <p:cNvPr id="27651" name="Rectangle 17"/>
          <p:cNvSpPr>
            <a:spLocks noGrp="1" noChangeArrowheads="1"/>
          </p:cNvSpPr>
          <p:nvPr>
            <p:ph type="title" idx="4294967295"/>
          </p:nvPr>
        </p:nvSpPr>
        <p:spPr/>
        <p:txBody>
          <a:bodyPr/>
          <a:lstStyle/>
          <a:p>
            <a:pPr eaLnBrk="1" hangingPunct="1"/>
            <a:r>
              <a:rPr lang="en-GB" smtClean="0"/>
              <a:t>      From cell to organism</a:t>
            </a:r>
            <a:endParaRPr lang="en-US" smtClean="0"/>
          </a:p>
        </p:txBody>
      </p:sp>
      <p:grpSp>
        <p:nvGrpSpPr>
          <p:cNvPr id="426025" name="Group 41"/>
          <p:cNvGrpSpPr>
            <a:grpSpLocks/>
          </p:cNvGrpSpPr>
          <p:nvPr/>
        </p:nvGrpSpPr>
        <p:grpSpPr bwMode="auto">
          <a:xfrm>
            <a:off x="323850" y="2060575"/>
            <a:ext cx="3960813" cy="4176713"/>
            <a:chOff x="204" y="1298"/>
            <a:chExt cx="2495" cy="2631"/>
          </a:xfrm>
        </p:grpSpPr>
        <p:sp>
          <p:nvSpPr>
            <p:cNvPr id="27660" name="AutoShape 37"/>
            <p:cNvSpPr>
              <a:spLocks noChangeArrowheads="1"/>
            </p:cNvSpPr>
            <p:nvPr/>
          </p:nvSpPr>
          <p:spPr bwMode="auto">
            <a:xfrm>
              <a:off x="204" y="1298"/>
              <a:ext cx="2495" cy="2631"/>
            </a:xfrm>
            <a:prstGeom prst="roundRect">
              <a:avLst>
                <a:gd name="adj" fmla="val 16667"/>
              </a:avLst>
            </a:prstGeom>
            <a:solidFill>
              <a:schemeClr val="bg1"/>
            </a:solidFill>
            <a:ln w="762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27661" name="Picture 10" descr="animal 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 y="2484"/>
              <a:ext cx="1317" cy="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8" descr="deforestation"/>
            <p:cNvPicPr>
              <a:picLocks noChangeAspect="1" noChangeArrowheads="1"/>
            </p:cNvPicPr>
            <p:nvPr/>
          </p:nvPicPr>
          <p:blipFill>
            <a:blip r:embed="rId4">
              <a:extLst>
                <a:ext uri="{28A0092B-C50C-407E-A947-70E740481C1C}">
                  <a14:useLocalDpi xmlns:a14="http://schemas.microsoft.com/office/drawing/2010/main" val="0"/>
                </a:ext>
              </a:extLst>
            </a:blip>
            <a:srcRect l="76509" t="24402" r="6168" b="16267"/>
            <a:stretch>
              <a:fillRect/>
            </a:stretch>
          </p:blipFill>
          <p:spPr bwMode="auto">
            <a:xfrm>
              <a:off x="1746" y="2069"/>
              <a:ext cx="749" cy="1736"/>
            </a:xfrm>
            <a:prstGeom prst="rect">
              <a:avLst/>
            </a:prstGeom>
            <a:noFill/>
            <a:ln w="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663" name="AutoShape 32"/>
            <p:cNvSpPr>
              <a:spLocks noChangeArrowheads="1"/>
            </p:cNvSpPr>
            <p:nvPr/>
          </p:nvSpPr>
          <p:spPr bwMode="auto">
            <a:xfrm>
              <a:off x="872" y="1389"/>
              <a:ext cx="965" cy="404"/>
            </a:xfrm>
            <a:prstGeom prst="roundRect">
              <a:avLst>
                <a:gd name="adj" fmla="val 16667"/>
              </a:avLst>
            </a:prstGeom>
            <a:solidFill>
              <a:schemeClr val="bg1"/>
            </a:solidFill>
            <a:ln w="762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623888" indent="-623888" algn="ctr"/>
              <a:r>
                <a:rPr lang="en-GB" sz="2800">
                  <a:solidFill>
                    <a:srgbClr val="010066"/>
                  </a:solidFill>
                </a:rPr>
                <a:t>animal </a:t>
              </a:r>
              <a:endParaRPr lang="en-GB" sz="2800"/>
            </a:p>
          </p:txBody>
        </p:sp>
        <p:sp>
          <p:nvSpPr>
            <p:cNvPr id="27664" name="Line 33"/>
            <p:cNvSpPr>
              <a:spLocks noChangeShapeType="1"/>
            </p:cNvSpPr>
            <p:nvPr/>
          </p:nvSpPr>
          <p:spPr bwMode="auto">
            <a:xfrm flipH="1">
              <a:off x="793" y="1797"/>
              <a:ext cx="363" cy="635"/>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7665" name="Line 34"/>
            <p:cNvSpPr>
              <a:spLocks noChangeShapeType="1"/>
            </p:cNvSpPr>
            <p:nvPr/>
          </p:nvSpPr>
          <p:spPr bwMode="auto">
            <a:xfrm>
              <a:off x="1610" y="1797"/>
              <a:ext cx="363" cy="27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426026" name="Group 42"/>
          <p:cNvGrpSpPr>
            <a:grpSpLocks/>
          </p:cNvGrpSpPr>
          <p:nvPr/>
        </p:nvGrpSpPr>
        <p:grpSpPr bwMode="auto">
          <a:xfrm>
            <a:off x="4643438" y="2095500"/>
            <a:ext cx="4105275" cy="4141788"/>
            <a:chOff x="2925" y="1320"/>
            <a:chExt cx="2586" cy="2609"/>
          </a:xfrm>
        </p:grpSpPr>
        <p:sp>
          <p:nvSpPr>
            <p:cNvPr id="27654" name="AutoShape 38"/>
            <p:cNvSpPr>
              <a:spLocks noChangeArrowheads="1"/>
            </p:cNvSpPr>
            <p:nvPr/>
          </p:nvSpPr>
          <p:spPr bwMode="auto">
            <a:xfrm>
              <a:off x="2925" y="1320"/>
              <a:ext cx="2586" cy="2609"/>
            </a:xfrm>
            <a:prstGeom prst="roundRect">
              <a:avLst>
                <a:gd name="adj" fmla="val 16667"/>
              </a:avLst>
            </a:prstGeom>
            <a:solidFill>
              <a:schemeClr val="bg1"/>
            </a:solidFill>
            <a:ln w="76200">
              <a:solidFill>
                <a:srgbClr val="33CC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27655" name="Picture 14" descr="plant ce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 y="2557"/>
              <a:ext cx="1179" cy="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7" descr="flowe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 y="2561"/>
              <a:ext cx="1134" cy="1051"/>
            </a:xfrm>
            <a:prstGeom prst="rect">
              <a:avLst/>
            </a:prstGeom>
            <a:solidFill>
              <a:schemeClr val="tx2"/>
            </a:solidFill>
            <a:ln w="9525">
              <a:solidFill>
                <a:schemeClr val="bg1"/>
              </a:solidFill>
              <a:miter lim="800000"/>
              <a:headEnd/>
              <a:tailEnd/>
            </a:ln>
          </p:spPr>
        </p:pic>
        <p:sp>
          <p:nvSpPr>
            <p:cNvPr id="27657" name="AutoShape 31"/>
            <p:cNvSpPr>
              <a:spLocks noChangeArrowheads="1"/>
            </p:cNvSpPr>
            <p:nvPr/>
          </p:nvSpPr>
          <p:spPr bwMode="auto">
            <a:xfrm>
              <a:off x="3813" y="1434"/>
              <a:ext cx="791" cy="404"/>
            </a:xfrm>
            <a:prstGeom prst="roundRect">
              <a:avLst>
                <a:gd name="adj" fmla="val 16667"/>
              </a:avLst>
            </a:prstGeom>
            <a:solidFill>
              <a:schemeClr val="bg1"/>
            </a:solidFill>
            <a:ln w="76200">
              <a:solidFill>
                <a:srgbClr val="33CC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623888" indent="-623888" algn="ctr"/>
              <a:r>
                <a:rPr lang="en-GB" sz="2800">
                  <a:solidFill>
                    <a:srgbClr val="010066"/>
                  </a:solidFill>
                </a:rPr>
                <a:t>plant </a:t>
              </a:r>
            </a:p>
          </p:txBody>
        </p:sp>
        <p:sp>
          <p:nvSpPr>
            <p:cNvPr id="27658" name="Line 35"/>
            <p:cNvSpPr>
              <a:spLocks noChangeShapeType="1"/>
            </p:cNvSpPr>
            <p:nvPr/>
          </p:nvSpPr>
          <p:spPr bwMode="auto">
            <a:xfrm>
              <a:off x="4468" y="1933"/>
              <a:ext cx="544" cy="59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7659" name="Line 36"/>
            <p:cNvSpPr>
              <a:spLocks noChangeShapeType="1"/>
            </p:cNvSpPr>
            <p:nvPr/>
          </p:nvSpPr>
          <p:spPr bwMode="auto">
            <a:xfrm flipH="1">
              <a:off x="3742" y="1933"/>
              <a:ext cx="317" cy="544"/>
            </a:xfrm>
            <a:prstGeom prst="line">
              <a:avLst/>
            </a:prstGeom>
            <a:noFill/>
            <a:ln w="57150">
              <a:solidFill>
                <a:srgbClr val="33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59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nodeType="clickEffect">
                                  <p:stCondLst>
                                    <p:cond delay="0"/>
                                  </p:stCondLst>
                                  <p:childTnLst>
                                    <p:set>
                                      <p:cBhvr>
                                        <p:cTn id="10" dur="1" fill="hold">
                                          <p:stCondLst>
                                            <p:cond delay="0"/>
                                          </p:stCondLst>
                                        </p:cTn>
                                        <p:tgtEl>
                                          <p:spTgt spid="426025"/>
                                        </p:tgtEl>
                                        <p:attrNameLst>
                                          <p:attrName>style.visibility</p:attrName>
                                        </p:attrNameLst>
                                      </p:cBhvr>
                                      <p:to>
                                        <p:strVal val="visible"/>
                                      </p:to>
                                    </p:set>
                                    <p:anim calcmode="lin" valueType="num">
                                      <p:cBhvr>
                                        <p:cTn id="11" dur="500" fill="hold"/>
                                        <p:tgtEl>
                                          <p:spTgt spid="426025"/>
                                        </p:tgtEl>
                                        <p:attrNameLst>
                                          <p:attrName>ppt_w</p:attrName>
                                        </p:attrNameLst>
                                      </p:cBhvr>
                                      <p:tavLst>
                                        <p:tav tm="0">
                                          <p:val>
                                            <p:fltVal val="0"/>
                                          </p:val>
                                        </p:tav>
                                        <p:tav tm="100000">
                                          <p:val>
                                            <p:strVal val="#ppt_w"/>
                                          </p:val>
                                        </p:tav>
                                      </p:tavLst>
                                    </p:anim>
                                    <p:anim calcmode="lin" valueType="num">
                                      <p:cBhvr>
                                        <p:cTn id="12" dur="500" fill="hold"/>
                                        <p:tgtEl>
                                          <p:spTgt spid="426025"/>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426026"/>
                                        </p:tgtEl>
                                        <p:attrNameLst>
                                          <p:attrName>style.visibility</p:attrName>
                                        </p:attrNameLst>
                                      </p:cBhvr>
                                      <p:to>
                                        <p:strVal val="visible"/>
                                      </p:to>
                                    </p:set>
                                    <p:anim calcmode="lin" valueType="num">
                                      <p:cBhvr>
                                        <p:cTn id="17" dur="500" fill="hold"/>
                                        <p:tgtEl>
                                          <p:spTgt spid="426026"/>
                                        </p:tgtEl>
                                        <p:attrNameLst>
                                          <p:attrName>ppt_w</p:attrName>
                                        </p:attrNameLst>
                                      </p:cBhvr>
                                      <p:tavLst>
                                        <p:tav tm="0">
                                          <p:val>
                                            <p:fltVal val="0"/>
                                          </p:val>
                                        </p:tav>
                                        <p:tav tm="100000">
                                          <p:val>
                                            <p:strVal val="#ppt_w"/>
                                          </p:val>
                                        </p:tav>
                                      </p:tavLst>
                                    </p:anim>
                                    <p:anim calcmode="lin" valueType="num">
                                      <p:cBhvr>
                                        <p:cTn id="18" dur="500" fill="hold"/>
                                        <p:tgtEl>
                                          <p:spTgt spid="426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85" name="Picture 17" descr="7A_School_building_gf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1009650"/>
            <a:ext cx="39592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971" name="Text Box 3"/>
          <p:cNvSpPr txBox="1">
            <a:spLocks noChangeArrowheads="1"/>
          </p:cNvSpPr>
          <p:nvPr/>
        </p:nvSpPr>
        <p:spPr bwMode="auto">
          <a:xfrm>
            <a:off x="611188" y="806450"/>
            <a:ext cx="5976937" cy="8223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r>
              <a:rPr lang="en-US" b="0">
                <a:solidFill>
                  <a:srgbClr val="010066"/>
                </a:solidFill>
              </a:rPr>
              <a:t>To understand how the body is organized, </a:t>
            </a:r>
          </a:p>
          <a:p>
            <a:r>
              <a:rPr lang="en-US" b="0">
                <a:solidFill>
                  <a:srgbClr val="010066"/>
                </a:solidFill>
              </a:rPr>
              <a:t>think about how a </a:t>
            </a:r>
            <a:r>
              <a:rPr lang="en-US">
                <a:solidFill>
                  <a:srgbClr val="010066"/>
                </a:solidFill>
              </a:rPr>
              <a:t>school</a:t>
            </a:r>
            <a:r>
              <a:rPr lang="en-US" b="0">
                <a:solidFill>
                  <a:srgbClr val="010066"/>
                </a:solidFill>
              </a:rPr>
              <a:t> is organized.</a:t>
            </a:r>
            <a:r>
              <a:rPr lang="en-US" b="0"/>
              <a:t>.</a:t>
            </a:r>
          </a:p>
        </p:txBody>
      </p:sp>
      <p:sp>
        <p:nvSpPr>
          <p:cNvPr id="339973" name="Text Box 5"/>
          <p:cNvSpPr txBox="1">
            <a:spLocks noChangeArrowheads="1"/>
          </p:cNvSpPr>
          <p:nvPr/>
        </p:nvSpPr>
        <p:spPr bwMode="auto">
          <a:xfrm>
            <a:off x="611188" y="1844675"/>
            <a:ext cx="4830762" cy="19177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r>
              <a:rPr lang="en-US" b="0">
                <a:solidFill>
                  <a:srgbClr val="010066"/>
                </a:solidFill>
              </a:rPr>
              <a:t>A school needs to be very organized. Every pupil in the school needs to know where </a:t>
            </a:r>
          </a:p>
          <a:p>
            <a:r>
              <a:rPr lang="en-US" b="0">
                <a:solidFill>
                  <a:srgbClr val="010066"/>
                </a:solidFill>
              </a:rPr>
              <a:t>they should be and what they </a:t>
            </a:r>
          </a:p>
          <a:p>
            <a:r>
              <a:rPr lang="en-US" b="0">
                <a:solidFill>
                  <a:srgbClr val="010066"/>
                </a:solidFill>
              </a:rPr>
              <a:t>are doing. However...</a:t>
            </a:r>
          </a:p>
        </p:txBody>
      </p:sp>
      <p:sp>
        <p:nvSpPr>
          <p:cNvPr id="339975" name="Text Box 7"/>
          <p:cNvSpPr txBox="1">
            <a:spLocks noChangeArrowheads="1"/>
          </p:cNvSpPr>
          <p:nvPr/>
        </p:nvSpPr>
        <p:spPr bwMode="auto">
          <a:xfrm>
            <a:off x="1793875" y="4076700"/>
            <a:ext cx="5370513" cy="457200"/>
          </a:xfrm>
          <a:prstGeom prst="rect">
            <a:avLst/>
          </a:prstGeom>
          <a:solidFill>
            <a:srgbClr val="FFFF00"/>
          </a:solidFill>
          <a:ln>
            <a:noFill/>
          </a:ln>
          <a:effectLst/>
          <a:extLs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b="0">
                <a:solidFill>
                  <a:srgbClr val="000066"/>
                </a:solidFill>
              </a:rPr>
              <a:t>Not all pupils study the same subjects.</a:t>
            </a:r>
          </a:p>
        </p:txBody>
      </p:sp>
      <p:sp>
        <p:nvSpPr>
          <p:cNvPr id="339976" name="Text Box 8"/>
          <p:cNvSpPr txBox="1">
            <a:spLocks noChangeArrowheads="1"/>
          </p:cNvSpPr>
          <p:nvPr/>
        </p:nvSpPr>
        <p:spPr bwMode="auto">
          <a:xfrm>
            <a:off x="1500188" y="4725988"/>
            <a:ext cx="5880100" cy="457200"/>
          </a:xfrm>
          <a:prstGeom prst="rect">
            <a:avLst/>
          </a:prstGeom>
          <a:solidFill>
            <a:srgbClr val="FFFF00"/>
          </a:solidFill>
          <a:ln>
            <a:noFill/>
          </a:ln>
          <a:effectLst/>
          <a:extLs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b="0">
                <a:solidFill>
                  <a:srgbClr val="000066"/>
                </a:solidFill>
              </a:rPr>
              <a:t>Not all pupils can work together efficiently.</a:t>
            </a:r>
          </a:p>
        </p:txBody>
      </p:sp>
      <p:sp>
        <p:nvSpPr>
          <p:cNvPr id="339977" name="Text Box 9"/>
          <p:cNvSpPr txBox="1">
            <a:spLocks noChangeArrowheads="1"/>
          </p:cNvSpPr>
          <p:nvPr/>
        </p:nvSpPr>
        <p:spPr bwMode="auto">
          <a:xfrm>
            <a:off x="519113" y="5373688"/>
            <a:ext cx="8229600" cy="457200"/>
          </a:xfrm>
          <a:prstGeom prst="rect">
            <a:avLst/>
          </a:prstGeom>
          <a:solidFill>
            <a:srgbClr val="FFFF00"/>
          </a:solidFill>
          <a:ln>
            <a:noFill/>
          </a:ln>
          <a:effectLst/>
          <a:extLs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b="0">
                <a:solidFill>
                  <a:srgbClr val="000066"/>
                </a:solidFill>
              </a:rPr>
              <a:t>There is not room for all the pupils to be in the same place.</a:t>
            </a:r>
          </a:p>
        </p:txBody>
      </p:sp>
      <p:sp>
        <p:nvSpPr>
          <p:cNvPr id="28680" name="Rectangle 10"/>
          <p:cNvSpPr>
            <a:spLocks noGrp="1" noChangeArrowheads="1"/>
          </p:cNvSpPr>
          <p:nvPr>
            <p:ph type="title"/>
          </p:nvPr>
        </p:nvSpPr>
        <p:spPr/>
        <p:txBody>
          <a:bodyPr/>
          <a:lstStyle/>
          <a:p>
            <a:pPr eaLnBrk="1" hangingPunct="1"/>
            <a:r>
              <a:rPr lang="en-GB" smtClean="0"/>
              <a:t>      How is the body organized?</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9971"/>
                                        </p:tgtEl>
                                        <p:attrNameLst>
                                          <p:attrName>style.visibility</p:attrName>
                                        </p:attrNameLst>
                                      </p:cBhvr>
                                      <p:to>
                                        <p:strVal val="visible"/>
                                      </p:to>
                                    </p:set>
                                    <p:animEffect transition="in" filter="dissolve">
                                      <p:cBhvr>
                                        <p:cTn id="7" dur="500"/>
                                        <p:tgtEl>
                                          <p:spTgt spid="339971"/>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39985"/>
                                        </p:tgtEl>
                                        <p:attrNameLst>
                                          <p:attrName>style.visibility</p:attrName>
                                        </p:attrNameLst>
                                      </p:cBhvr>
                                      <p:to>
                                        <p:strVal val="visible"/>
                                      </p:to>
                                    </p:set>
                                    <p:animEffect transition="in" filter="dissolve">
                                      <p:cBhvr>
                                        <p:cTn id="11" dur="1000"/>
                                        <p:tgtEl>
                                          <p:spTgt spid="3399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3997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3997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33997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399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autoUpdateAnimBg="0"/>
      <p:bldP spid="339973" grpId="0" autoUpdateAnimBg="0"/>
      <p:bldP spid="339975" grpId="0" animBg="1" autoUpdateAnimBg="0"/>
      <p:bldP spid="339976" grpId="0" animBg="1" autoUpdateAnimBg="0"/>
      <p:bldP spid="339977"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5" name="Text Box 3"/>
          <p:cNvSpPr txBox="1">
            <a:spLocks noChangeArrowheads="1"/>
          </p:cNvSpPr>
          <p:nvPr/>
        </p:nvSpPr>
        <p:spPr bwMode="auto">
          <a:xfrm>
            <a:off x="533400" y="762000"/>
            <a:ext cx="6435725"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b="0">
                <a:solidFill>
                  <a:srgbClr val="010066"/>
                </a:solidFill>
              </a:rPr>
              <a:t>A school is made up of an </a:t>
            </a:r>
            <a:r>
              <a:rPr lang="en-US">
                <a:solidFill>
                  <a:srgbClr val="010066"/>
                </a:solidFill>
              </a:rPr>
              <a:t>organized system</a:t>
            </a:r>
            <a:r>
              <a:rPr lang="en-US" b="0">
                <a:solidFill>
                  <a:srgbClr val="010066"/>
                </a:solidFill>
              </a:rPr>
              <a:t>.</a:t>
            </a:r>
          </a:p>
        </p:txBody>
      </p:sp>
      <p:sp>
        <p:nvSpPr>
          <p:cNvPr id="340996" name="Text Box 4"/>
          <p:cNvSpPr txBox="1">
            <a:spLocks noChangeArrowheads="1"/>
          </p:cNvSpPr>
          <p:nvPr/>
        </p:nvSpPr>
        <p:spPr bwMode="auto">
          <a:xfrm>
            <a:off x="581025" y="1447800"/>
            <a:ext cx="2413000"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a:solidFill>
                  <a:srgbClr val="010066"/>
                </a:solidFill>
              </a:rPr>
              <a:t>Individual pupil</a:t>
            </a:r>
          </a:p>
        </p:txBody>
      </p:sp>
      <p:sp>
        <p:nvSpPr>
          <p:cNvPr id="340998" name="Text Box 6"/>
          <p:cNvSpPr txBox="1">
            <a:spLocks noChangeArrowheads="1"/>
          </p:cNvSpPr>
          <p:nvPr/>
        </p:nvSpPr>
        <p:spPr bwMode="auto">
          <a:xfrm>
            <a:off x="1209675" y="2438400"/>
            <a:ext cx="2908300"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a:solidFill>
                  <a:srgbClr val="010066"/>
                </a:solidFill>
              </a:rPr>
              <a:t>Registration group</a:t>
            </a:r>
          </a:p>
        </p:txBody>
      </p:sp>
      <p:sp>
        <p:nvSpPr>
          <p:cNvPr id="341000" name="Text Box 8"/>
          <p:cNvSpPr txBox="1">
            <a:spLocks noChangeArrowheads="1"/>
          </p:cNvSpPr>
          <p:nvPr/>
        </p:nvSpPr>
        <p:spPr bwMode="auto">
          <a:xfrm>
            <a:off x="2474913" y="3352800"/>
            <a:ext cx="2132012"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a:solidFill>
                  <a:srgbClr val="010066"/>
                </a:solidFill>
              </a:rPr>
              <a:t>Subject class</a:t>
            </a:r>
          </a:p>
        </p:txBody>
      </p:sp>
      <p:sp>
        <p:nvSpPr>
          <p:cNvPr id="341002" name="Text Box 10"/>
          <p:cNvSpPr txBox="1">
            <a:spLocks noChangeArrowheads="1"/>
          </p:cNvSpPr>
          <p:nvPr/>
        </p:nvSpPr>
        <p:spPr bwMode="auto">
          <a:xfrm>
            <a:off x="3751263" y="4419600"/>
            <a:ext cx="1792287"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a:solidFill>
                  <a:srgbClr val="010066"/>
                </a:solidFill>
              </a:rPr>
              <a:t>Year group</a:t>
            </a:r>
          </a:p>
        </p:txBody>
      </p:sp>
      <p:sp>
        <p:nvSpPr>
          <p:cNvPr id="341004" name="Text Box 12"/>
          <p:cNvSpPr txBox="1">
            <a:spLocks noChangeArrowheads="1"/>
          </p:cNvSpPr>
          <p:nvPr/>
        </p:nvSpPr>
        <p:spPr bwMode="auto">
          <a:xfrm>
            <a:off x="4770438" y="5448300"/>
            <a:ext cx="1198562" cy="457200"/>
          </a:xfrm>
          <a:prstGeom prst="rect">
            <a:avLst/>
          </a:prstGeom>
          <a:solidFill>
            <a:srgbClr val="FF660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a:solidFill>
                  <a:srgbClr val="010066"/>
                </a:solidFill>
              </a:rPr>
              <a:t>School</a:t>
            </a:r>
          </a:p>
        </p:txBody>
      </p:sp>
      <p:sp>
        <p:nvSpPr>
          <p:cNvPr id="29704" name="Rectangle 19"/>
          <p:cNvSpPr>
            <a:spLocks noGrp="1" noChangeArrowheads="1"/>
          </p:cNvSpPr>
          <p:nvPr>
            <p:ph type="title"/>
          </p:nvPr>
        </p:nvSpPr>
        <p:spPr/>
        <p:txBody>
          <a:bodyPr/>
          <a:lstStyle/>
          <a:p>
            <a:pPr eaLnBrk="1" hangingPunct="1"/>
            <a:r>
              <a:rPr lang="en-GB" smtClean="0"/>
              <a:t>      How is the body organized?</a:t>
            </a:r>
            <a:endParaRPr lang="en-US" smtClean="0"/>
          </a:p>
        </p:txBody>
      </p:sp>
      <p:sp>
        <p:nvSpPr>
          <p:cNvPr id="341012" name="Line 20"/>
          <p:cNvSpPr>
            <a:spLocks noChangeShapeType="1"/>
          </p:cNvSpPr>
          <p:nvPr/>
        </p:nvSpPr>
        <p:spPr bwMode="auto">
          <a:xfrm>
            <a:off x="1979613" y="1916113"/>
            <a:ext cx="431800" cy="647700"/>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1013" name="Line 21"/>
          <p:cNvSpPr>
            <a:spLocks noChangeShapeType="1"/>
          </p:cNvSpPr>
          <p:nvPr/>
        </p:nvSpPr>
        <p:spPr bwMode="auto">
          <a:xfrm>
            <a:off x="2916238" y="2851150"/>
            <a:ext cx="431800" cy="649288"/>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1014" name="Line 22"/>
          <p:cNvSpPr>
            <a:spLocks noChangeShapeType="1"/>
          </p:cNvSpPr>
          <p:nvPr/>
        </p:nvSpPr>
        <p:spPr bwMode="auto">
          <a:xfrm>
            <a:off x="3851275" y="3859213"/>
            <a:ext cx="431800" cy="649287"/>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1015" name="Line 23"/>
          <p:cNvSpPr>
            <a:spLocks noChangeShapeType="1"/>
          </p:cNvSpPr>
          <p:nvPr/>
        </p:nvSpPr>
        <p:spPr bwMode="auto">
          <a:xfrm>
            <a:off x="4716463" y="4868863"/>
            <a:ext cx="360362" cy="576262"/>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41017" name="Picture 25" descr="7A_School_building_gf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1009650"/>
            <a:ext cx="39592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0995"/>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nodeType="afterEffect">
                                  <p:stCondLst>
                                    <p:cond delay="0"/>
                                  </p:stCondLst>
                                  <p:childTnLst>
                                    <p:set>
                                      <p:cBhvr>
                                        <p:cTn id="9" dur="1" fill="hold">
                                          <p:stCondLst>
                                            <p:cond delay="0"/>
                                          </p:stCondLst>
                                        </p:cTn>
                                        <p:tgtEl>
                                          <p:spTgt spid="341017"/>
                                        </p:tgtEl>
                                        <p:attrNameLst>
                                          <p:attrName>style.visibility</p:attrName>
                                        </p:attrNameLst>
                                      </p:cBhvr>
                                      <p:to>
                                        <p:strVal val="visible"/>
                                      </p:to>
                                    </p:set>
                                    <p:animEffect transition="in" filter="dissolve">
                                      <p:cBhvr>
                                        <p:cTn id="10" dur="1000"/>
                                        <p:tgtEl>
                                          <p:spTgt spid="3410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0996"/>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1" fill="hold" grpId="0" nodeType="afterEffect">
                                  <p:stCondLst>
                                    <p:cond delay="0"/>
                                  </p:stCondLst>
                                  <p:childTnLst>
                                    <p:set>
                                      <p:cBhvr>
                                        <p:cTn id="17" dur="1" fill="hold">
                                          <p:stCondLst>
                                            <p:cond delay="0"/>
                                          </p:stCondLst>
                                        </p:cTn>
                                        <p:tgtEl>
                                          <p:spTgt spid="341012"/>
                                        </p:tgtEl>
                                        <p:attrNameLst>
                                          <p:attrName>style.visibility</p:attrName>
                                        </p:attrNameLst>
                                      </p:cBhvr>
                                      <p:to>
                                        <p:strVal val="visible"/>
                                      </p:to>
                                    </p:set>
                                    <p:animEffect transition="in" filter="wipe(up)">
                                      <p:cBhvr>
                                        <p:cTn id="18" dur="500"/>
                                        <p:tgtEl>
                                          <p:spTgt spid="341012"/>
                                        </p:tgtEl>
                                      </p:cBhvr>
                                    </p:animEffec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340998"/>
                                        </p:tgtEl>
                                        <p:attrNameLst>
                                          <p:attrName>style.visibility</p:attrName>
                                        </p:attrNameLst>
                                      </p:cBhvr>
                                      <p:to>
                                        <p:strVal val="visible"/>
                                      </p:to>
                                    </p:set>
                                  </p:childTnLst>
                                </p:cTn>
                              </p:par>
                            </p:childTnLst>
                          </p:cTn>
                        </p:par>
                        <p:par>
                          <p:cTn id="22" fill="hold" nodeType="afterGroup">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341013"/>
                                        </p:tgtEl>
                                        <p:attrNameLst>
                                          <p:attrName>style.visibility</p:attrName>
                                        </p:attrNameLst>
                                      </p:cBhvr>
                                      <p:to>
                                        <p:strVal val="visible"/>
                                      </p:to>
                                    </p:set>
                                    <p:animEffect transition="in" filter="wipe(up)">
                                      <p:cBhvr>
                                        <p:cTn id="25" dur="500"/>
                                        <p:tgtEl>
                                          <p:spTgt spid="341013"/>
                                        </p:tgtEl>
                                      </p:cBhvr>
                                    </p:animEffec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341000"/>
                                        </p:tgtEl>
                                        <p:attrNameLst>
                                          <p:attrName>style.visibility</p:attrName>
                                        </p:attrNameLst>
                                      </p:cBhvr>
                                      <p:to>
                                        <p:strVal val="visible"/>
                                      </p:to>
                                    </p:set>
                                  </p:childTnLst>
                                </p:cTn>
                              </p:par>
                            </p:childTnLst>
                          </p:cTn>
                        </p:par>
                        <p:par>
                          <p:cTn id="29" fill="hold" nodeType="afterGroup">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341014"/>
                                        </p:tgtEl>
                                        <p:attrNameLst>
                                          <p:attrName>style.visibility</p:attrName>
                                        </p:attrNameLst>
                                      </p:cBhvr>
                                      <p:to>
                                        <p:strVal val="visible"/>
                                      </p:to>
                                    </p:set>
                                    <p:animEffect transition="in" filter="wipe(up)">
                                      <p:cBhvr>
                                        <p:cTn id="32" dur="500"/>
                                        <p:tgtEl>
                                          <p:spTgt spid="341014"/>
                                        </p:tgtEl>
                                      </p:cBhvr>
                                    </p:animEffect>
                                  </p:childTnLst>
                                </p:cTn>
                              </p:par>
                            </p:childTnLst>
                          </p:cTn>
                        </p:par>
                        <p:par>
                          <p:cTn id="33" fill="hold" nodeType="afterGroup">
                            <p:stCondLst>
                              <p:cond delay="1500"/>
                            </p:stCondLst>
                            <p:childTnLst>
                              <p:par>
                                <p:cTn id="34" presetID="1" presetClass="entr" presetSubtype="0" fill="hold" grpId="0" nodeType="afterEffect">
                                  <p:stCondLst>
                                    <p:cond delay="0"/>
                                  </p:stCondLst>
                                  <p:childTnLst>
                                    <p:set>
                                      <p:cBhvr>
                                        <p:cTn id="35" dur="1" fill="hold">
                                          <p:stCondLst>
                                            <p:cond delay="0"/>
                                          </p:stCondLst>
                                        </p:cTn>
                                        <p:tgtEl>
                                          <p:spTgt spid="341002"/>
                                        </p:tgtEl>
                                        <p:attrNameLst>
                                          <p:attrName>style.visibility</p:attrName>
                                        </p:attrNameLst>
                                      </p:cBhvr>
                                      <p:to>
                                        <p:strVal val="visible"/>
                                      </p:to>
                                    </p:set>
                                  </p:childTnLst>
                                </p:cTn>
                              </p:par>
                            </p:childTnLst>
                          </p:cTn>
                        </p:par>
                        <p:par>
                          <p:cTn id="36" fill="hold" nodeType="afterGroup">
                            <p:stCondLst>
                              <p:cond delay="1500"/>
                            </p:stCondLst>
                            <p:childTnLst>
                              <p:par>
                                <p:cTn id="37" presetID="22" presetClass="entr" presetSubtype="1" fill="hold" grpId="0" nodeType="afterEffect">
                                  <p:stCondLst>
                                    <p:cond delay="0"/>
                                  </p:stCondLst>
                                  <p:childTnLst>
                                    <p:set>
                                      <p:cBhvr>
                                        <p:cTn id="38" dur="1" fill="hold">
                                          <p:stCondLst>
                                            <p:cond delay="0"/>
                                          </p:stCondLst>
                                        </p:cTn>
                                        <p:tgtEl>
                                          <p:spTgt spid="341015"/>
                                        </p:tgtEl>
                                        <p:attrNameLst>
                                          <p:attrName>style.visibility</p:attrName>
                                        </p:attrNameLst>
                                      </p:cBhvr>
                                      <p:to>
                                        <p:strVal val="visible"/>
                                      </p:to>
                                    </p:set>
                                    <p:animEffect transition="in" filter="wipe(up)">
                                      <p:cBhvr>
                                        <p:cTn id="39" dur="500"/>
                                        <p:tgtEl>
                                          <p:spTgt spid="341015"/>
                                        </p:tgtEl>
                                      </p:cBhvr>
                                    </p:animEffect>
                                  </p:childTnLst>
                                </p:cTn>
                              </p:par>
                            </p:childTnLst>
                          </p:cTn>
                        </p:par>
                        <p:par>
                          <p:cTn id="40" fill="hold" nodeType="afterGroup">
                            <p:stCondLst>
                              <p:cond delay="2000"/>
                            </p:stCondLst>
                            <p:childTnLst>
                              <p:par>
                                <p:cTn id="41" presetID="1" presetClass="entr" presetSubtype="0" fill="hold" grpId="0" nodeType="afterEffect">
                                  <p:stCondLst>
                                    <p:cond delay="0"/>
                                  </p:stCondLst>
                                  <p:childTnLst>
                                    <p:set>
                                      <p:cBhvr>
                                        <p:cTn id="42" dur="1" fill="hold">
                                          <p:stCondLst>
                                            <p:cond delay="0"/>
                                          </p:stCondLst>
                                        </p:cTn>
                                        <p:tgtEl>
                                          <p:spTgt spid="341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p:bldP spid="340996" grpId="0"/>
      <p:bldP spid="340998" grpId="0"/>
      <p:bldP spid="341000" grpId="0"/>
      <p:bldP spid="341002" grpId="0"/>
      <p:bldP spid="341004" grpId="0" animBg="1"/>
      <p:bldP spid="341012" grpId="0" animBg="1"/>
      <p:bldP spid="341013" grpId="0" animBg="1"/>
      <p:bldP spid="341014" grpId="0" animBg="1"/>
      <p:bldP spid="3410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9" name="Text Box 3"/>
          <p:cNvSpPr txBox="1">
            <a:spLocks noChangeArrowheads="1"/>
          </p:cNvSpPr>
          <p:nvPr/>
        </p:nvSpPr>
        <p:spPr bwMode="auto">
          <a:xfrm>
            <a:off x="596900" y="1020763"/>
            <a:ext cx="8728075"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solidFill>
                  <a:srgbClr val="010066"/>
                </a:solidFill>
              </a:rPr>
              <a:t>Living things are made up of organized systems.</a:t>
            </a:r>
          </a:p>
        </p:txBody>
      </p:sp>
      <p:sp>
        <p:nvSpPr>
          <p:cNvPr id="342020" name="Text Box 4"/>
          <p:cNvSpPr txBox="1">
            <a:spLocks noChangeArrowheads="1"/>
          </p:cNvSpPr>
          <p:nvPr/>
        </p:nvSpPr>
        <p:spPr bwMode="auto">
          <a:xfrm>
            <a:off x="608013" y="1554163"/>
            <a:ext cx="7348537" cy="137001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solidFill>
                  <a:srgbClr val="010066"/>
                </a:solidFill>
              </a:rPr>
              <a:t>Each specific cell is grouped with cells similar in structure and function to form a</a:t>
            </a:r>
            <a:r>
              <a:rPr lang="en-US" b="0">
                <a:solidFill>
                  <a:srgbClr val="F88818"/>
                </a:solidFill>
              </a:rPr>
              <a:t> </a:t>
            </a:r>
            <a:r>
              <a:rPr lang="en-US">
                <a:solidFill>
                  <a:srgbClr val="F88818"/>
                </a:solidFill>
              </a:rPr>
              <a:t>tissue</a:t>
            </a:r>
            <a:r>
              <a:rPr lang="en-US" b="0">
                <a:solidFill>
                  <a:srgbClr val="010066"/>
                </a:solidFill>
              </a:rPr>
              <a:t>.</a:t>
            </a:r>
          </a:p>
          <a:p>
            <a:pPr>
              <a:spcBef>
                <a:spcPct val="50000"/>
              </a:spcBef>
            </a:pPr>
            <a:endParaRPr lang="en-US" b="0">
              <a:solidFill>
                <a:srgbClr val="010066"/>
              </a:solidFill>
            </a:endParaRPr>
          </a:p>
        </p:txBody>
      </p:sp>
      <p:grpSp>
        <p:nvGrpSpPr>
          <p:cNvPr id="342021" name="Group 5"/>
          <p:cNvGrpSpPr>
            <a:grpSpLocks/>
          </p:cNvGrpSpPr>
          <p:nvPr/>
        </p:nvGrpSpPr>
        <p:grpSpPr bwMode="auto">
          <a:xfrm>
            <a:off x="5943600" y="2997200"/>
            <a:ext cx="1600200" cy="1752600"/>
            <a:chOff x="3504" y="1680"/>
            <a:chExt cx="1008" cy="1104"/>
          </a:xfrm>
        </p:grpSpPr>
        <p:grpSp>
          <p:nvGrpSpPr>
            <p:cNvPr id="30737" name="Group 6"/>
            <p:cNvGrpSpPr>
              <a:grpSpLocks/>
            </p:cNvGrpSpPr>
            <p:nvPr/>
          </p:nvGrpSpPr>
          <p:grpSpPr bwMode="auto">
            <a:xfrm>
              <a:off x="4128" y="2112"/>
              <a:ext cx="384" cy="384"/>
              <a:chOff x="1104" y="2208"/>
              <a:chExt cx="384" cy="384"/>
            </a:xfrm>
          </p:grpSpPr>
          <p:sp>
            <p:nvSpPr>
              <p:cNvPr id="30768" name="Oval 7"/>
              <p:cNvSpPr>
                <a:spLocks noChangeArrowheads="1"/>
              </p:cNvSpPr>
              <p:nvPr/>
            </p:nvSpPr>
            <p:spPr bwMode="auto">
              <a:xfrm>
                <a:off x="1104" y="2208"/>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69" name="Oval 8"/>
              <p:cNvSpPr>
                <a:spLocks noChangeArrowheads="1"/>
              </p:cNvSpPr>
              <p:nvPr/>
            </p:nvSpPr>
            <p:spPr bwMode="auto">
              <a:xfrm>
                <a:off x="1248" y="2352"/>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30738" name="Group 9"/>
            <p:cNvGrpSpPr>
              <a:grpSpLocks/>
            </p:cNvGrpSpPr>
            <p:nvPr/>
          </p:nvGrpSpPr>
          <p:grpSpPr bwMode="auto">
            <a:xfrm>
              <a:off x="3984" y="1920"/>
              <a:ext cx="384" cy="384"/>
              <a:chOff x="1104" y="2208"/>
              <a:chExt cx="384" cy="384"/>
            </a:xfrm>
          </p:grpSpPr>
          <p:sp>
            <p:nvSpPr>
              <p:cNvPr id="30766" name="Oval 10"/>
              <p:cNvSpPr>
                <a:spLocks noChangeArrowheads="1"/>
              </p:cNvSpPr>
              <p:nvPr/>
            </p:nvSpPr>
            <p:spPr bwMode="auto">
              <a:xfrm>
                <a:off x="1104" y="2208"/>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67" name="Oval 11"/>
              <p:cNvSpPr>
                <a:spLocks noChangeArrowheads="1"/>
              </p:cNvSpPr>
              <p:nvPr/>
            </p:nvSpPr>
            <p:spPr bwMode="auto">
              <a:xfrm>
                <a:off x="1248" y="2352"/>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30739" name="Group 12"/>
            <p:cNvGrpSpPr>
              <a:grpSpLocks/>
            </p:cNvGrpSpPr>
            <p:nvPr/>
          </p:nvGrpSpPr>
          <p:grpSpPr bwMode="auto">
            <a:xfrm>
              <a:off x="3744" y="2208"/>
              <a:ext cx="384" cy="384"/>
              <a:chOff x="1104" y="2208"/>
              <a:chExt cx="384" cy="384"/>
            </a:xfrm>
          </p:grpSpPr>
          <p:sp>
            <p:nvSpPr>
              <p:cNvPr id="30764" name="Oval 13"/>
              <p:cNvSpPr>
                <a:spLocks noChangeArrowheads="1"/>
              </p:cNvSpPr>
              <p:nvPr/>
            </p:nvSpPr>
            <p:spPr bwMode="auto">
              <a:xfrm>
                <a:off x="1104" y="2208"/>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65" name="Oval 14"/>
              <p:cNvSpPr>
                <a:spLocks noChangeArrowheads="1"/>
              </p:cNvSpPr>
              <p:nvPr/>
            </p:nvSpPr>
            <p:spPr bwMode="auto">
              <a:xfrm>
                <a:off x="1248" y="2352"/>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30740" name="Group 15"/>
            <p:cNvGrpSpPr>
              <a:grpSpLocks/>
            </p:cNvGrpSpPr>
            <p:nvPr/>
          </p:nvGrpSpPr>
          <p:grpSpPr bwMode="auto">
            <a:xfrm>
              <a:off x="3840" y="2064"/>
              <a:ext cx="384" cy="384"/>
              <a:chOff x="1104" y="2208"/>
              <a:chExt cx="384" cy="384"/>
            </a:xfrm>
          </p:grpSpPr>
          <p:sp>
            <p:nvSpPr>
              <p:cNvPr id="30762" name="Oval 16"/>
              <p:cNvSpPr>
                <a:spLocks noChangeArrowheads="1"/>
              </p:cNvSpPr>
              <p:nvPr/>
            </p:nvSpPr>
            <p:spPr bwMode="auto">
              <a:xfrm>
                <a:off x="1104" y="2208"/>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63" name="Oval 17"/>
              <p:cNvSpPr>
                <a:spLocks noChangeArrowheads="1"/>
              </p:cNvSpPr>
              <p:nvPr/>
            </p:nvSpPr>
            <p:spPr bwMode="auto">
              <a:xfrm>
                <a:off x="1248" y="2352"/>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30741" name="Group 18"/>
            <p:cNvGrpSpPr>
              <a:grpSpLocks/>
            </p:cNvGrpSpPr>
            <p:nvPr/>
          </p:nvGrpSpPr>
          <p:grpSpPr bwMode="auto">
            <a:xfrm>
              <a:off x="3552" y="1920"/>
              <a:ext cx="384" cy="384"/>
              <a:chOff x="1104" y="2208"/>
              <a:chExt cx="384" cy="384"/>
            </a:xfrm>
          </p:grpSpPr>
          <p:sp>
            <p:nvSpPr>
              <p:cNvPr id="30760" name="Oval 19"/>
              <p:cNvSpPr>
                <a:spLocks noChangeArrowheads="1"/>
              </p:cNvSpPr>
              <p:nvPr/>
            </p:nvSpPr>
            <p:spPr bwMode="auto">
              <a:xfrm>
                <a:off x="1104" y="2208"/>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61" name="Oval 20"/>
              <p:cNvSpPr>
                <a:spLocks noChangeArrowheads="1"/>
              </p:cNvSpPr>
              <p:nvPr/>
            </p:nvSpPr>
            <p:spPr bwMode="auto">
              <a:xfrm>
                <a:off x="1248" y="2352"/>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30742" name="Group 21"/>
            <p:cNvGrpSpPr>
              <a:grpSpLocks/>
            </p:cNvGrpSpPr>
            <p:nvPr/>
          </p:nvGrpSpPr>
          <p:grpSpPr bwMode="auto">
            <a:xfrm>
              <a:off x="3504" y="2112"/>
              <a:ext cx="384" cy="384"/>
              <a:chOff x="1104" y="2208"/>
              <a:chExt cx="384" cy="384"/>
            </a:xfrm>
          </p:grpSpPr>
          <p:sp>
            <p:nvSpPr>
              <p:cNvPr id="30758" name="Oval 22"/>
              <p:cNvSpPr>
                <a:spLocks noChangeArrowheads="1"/>
              </p:cNvSpPr>
              <p:nvPr/>
            </p:nvSpPr>
            <p:spPr bwMode="auto">
              <a:xfrm>
                <a:off x="1104" y="2208"/>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59" name="Oval 23"/>
              <p:cNvSpPr>
                <a:spLocks noChangeArrowheads="1"/>
              </p:cNvSpPr>
              <p:nvPr/>
            </p:nvSpPr>
            <p:spPr bwMode="auto">
              <a:xfrm>
                <a:off x="1248" y="2352"/>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30743" name="Group 24"/>
            <p:cNvGrpSpPr>
              <a:grpSpLocks/>
            </p:cNvGrpSpPr>
            <p:nvPr/>
          </p:nvGrpSpPr>
          <p:grpSpPr bwMode="auto">
            <a:xfrm>
              <a:off x="3888" y="1776"/>
              <a:ext cx="384" cy="384"/>
              <a:chOff x="1104" y="2208"/>
              <a:chExt cx="384" cy="384"/>
            </a:xfrm>
          </p:grpSpPr>
          <p:sp>
            <p:nvSpPr>
              <p:cNvPr id="30756" name="Oval 25"/>
              <p:cNvSpPr>
                <a:spLocks noChangeArrowheads="1"/>
              </p:cNvSpPr>
              <p:nvPr/>
            </p:nvSpPr>
            <p:spPr bwMode="auto">
              <a:xfrm>
                <a:off x="1104" y="2208"/>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57" name="Oval 26"/>
              <p:cNvSpPr>
                <a:spLocks noChangeArrowheads="1"/>
              </p:cNvSpPr>
              <p:nvPr/>
            </p:nvSpPr>
            <p:spPr bwMode="auto">
              <a:xfrm>
                <a:off x="1248" y="2352"/>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30744" name="Group 27"/>
            <p:cNvGrpSpPr>
              <a:grpSpLocks/>
            </p:cNvGrpSpPr>
            <p:nvPr/>
          </p:nvGrpSpPr>
          <p:grpSpPr bwMode="auto">
            <a:xfrm>
              <a:off x="3552" y="1680"/>
              <a:ext cx="384" cy="384"/>
              <a:chOff x="1104" y="2208"/>
              <a:chExt cx="384" cy="384"/>
            </a:xfrm>
          </p:grpSpPr>
          <p:sp>
            <p:nvSpPr>
              <p:cNvPr id="30754" name="Oval 28"/>
              <p:cNvSpPr>
                <a:spLocks noChangeArrowheads="1"/>
              </p:cNvSpPr>
              <p:nvPr/>
            </p:nvSpPr>
            <p:spPr bwMode="auto">
              <a:xfrm>
                <a:off x="1104" y="2208"/>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55" name="Oval 29"/>
              <p:cNvSpPr>
                <a:spLocks noChangeArrowheads="1"/>
              </p:cNvSpPr>
              <p:nvPr/>
            </p:nvSpPr>
            <p:spPr bwMode="auto">
              <a:xfrm>
                <a:off x="1248" y="2352"/>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30745" name="Group 30"/>
            <p:cNvGrpSpPr>
              <a:grpSpLocks/>
            </p:cNvGrpSpPr>
            <p:nvPr/>
          </p:nvGrpSpPr>
          <p:grpSpPr bwMode="auto">
            <a:xfrm>
              <a:off x="3744" y="2400"/>
              <a:ext cx="384" cy="384"/>
              <a:chOff x="1104" y="2208"/>
              <a:chExt cx="384" cy="384"/>
            </a:xfrm>
          </p:grpSpPr>
          <p:sp>
            <p:nvSpPr>
              <p:cNvPr id="30752" name="Oval 31"/>
              <p:cNvSpPr>
                <a:spLocks noChangeArrowheads="1"/>
              </p:cNvSpPr>
              <p:nvPr/>
            </p:nvSpPr>
            <p:spPr bwMode="auto">
              <a:xfrm>
                <a:off x="1104" y="2208"/>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53" name="Oval 32"/>
              <p:cNvSpPr>
                <a:spLocks noChangeArrowheads="1"/>
              </p:cNvSpPr>
              <p:nvPr/>
            </p:nvSpPr>
            <p:spPr bwMode="auto">
              <a:xfrm>
                <a:off x="1248" y="2352"/>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30746" name="Group 33"/>
            <p:cNvGrpSpPr>
              <a:grpSpLocks/>
            </p:cNvGrpSpPr>
            <p:nvPr/>
          </p:nvGrpSpPr>
          <p:grpSpPr bwMode="auto">
            <a:xfrm>
              <a:off x="3552" y="2016"/>
              <a:ext cx="384" cy="384"/>
              <a:chOff x="1104" y="2208"/>
              <a:chExt cx="384" cy="384"/>
            </a:xfrm>
          </p:grpSpPr>
          <p:sp>
            <p:nvSpPr>
              <p:cNvPr id="30750" name="Oval 34"/>
              <p:cNvSpPr>
                <a:spLocks noChangeArrowheads="1"/>
              </p:cNvSpPr>
              <p:nvPr/>
            </p:nvSpPr>
            <p:spPr bwMode="auto">
              <a:xfrm>
                <a:off x="1104" y="2208"/>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51" name="Oval 35"/>
              <p:cNvSpPr>
                <a:spLocks noChangeArrowheads="1"/>
              </p:cNvSpPr>
              <p:nvPr/>
            </p:nvSpPr>
            <p:spPr bwMode="auto">
              <a:xfrm>
                <a:off x="1248" y="2352"/>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30747" name="Group 36"/>
            <p:cNvGrpSpPr>
              <a:grpSpLocks/>
            </p:cNvGrpSpPr>
            <p:nvPr/>
          </p:nvGrpSpPr>
          <p:grpSpPr bwMode="auto">
            <a:xfrm>
              <a:off x="3936" y="2256"/>
              <a:ext cx="384" cy="384"/>
              <a:chOff x="1104" y="2208"/>
              <a:chExt cx="384" cy="384"/>
            </a:xfrm>
          </p:grpSpPr>
          <p:sp>
            <p:nvSpPr>
              <p:cNvPr id="30748" name="Oval 37"/>
              <p:cNvSpPr>
                <a:spLocks noChangeArrowheads="1"/>
              </p:cNvSpPr>
              <p:nvPr/>
            </p:nvSpPr>
            <p:spPr bwMode="auto">
              <a:xfrm>
                <a:off x="1104" y="2208"/>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49" name="Oval 38"/>
              <p:cNvSpPr>
                <a:spLocks noChangeArrowheads="1"/>
              </p:cNvSpPr>
              <p:nvPr/>
            </p:nvSpPr>
            <p:spPr bwMode="auto">
              <a:xfrm>
                <a:off x="1248" y="2352"/>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grpSp>
        <p:nvGrpSpPr>
          <p:cNvPr id="342056" name="Group 40"/>
          <p:cNvGrpSpPr>
            <a:grpSpLocks/>
          </p:cNvGrpSpPr>
          <p:nvPr/>
        </p:nvGrpSpPr>
        <p:grpSpPr bwMode="auto">
          <a:xfrm>
            <a:off x="785813" y="3141663"/>
            <a:ext cx="2057400" cy="1447800"/>
            <a:chOff x="432" y="1776"/>
            <a:chExt cx="1296" cy="912"/>
          </a:xfrm>
        </p:grpSpPr>
        <p:grpSp>
          <p:nvGrpSpPr>
            <p:cNvPr id="30730" name="Group 41"/>
            <p:cNvGrpSpPr>
              <a:grpSpLocks/>
            </p:cNvGrpSpPr>
            <p:nvPr/>
          </p:nvGrpSpPr>
          <p:grpSpPr bwMode="auto">
            <a:xfrm>
              <a:off x="528" y="1776"/>
              <a:ext cx="384" cy="384"/>
              <a:chOff x="1104" y="2208"/>
              <a:chExt cx="384" cy="384"/>
            </a:xfrm>
          </p:grpSpPr>
          <p:sp>
            <p:nvSpPr>
              <p:cNvPr id="30735" name="Oval 42"/>
              <p:cNvSpPr>
                <a:spLocks noChangeArrowheads="1"/>
              </p:cNvSpPr>
              <p:nvPr/>
            </p:nvSpPr>
            <p:spPr bwMode="auto">
              <a:xfrm>
                <a:off x="1104" y="2208"/>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36" name="Oval 43"/>
              <p:cNvSpPr>
                <a:spLocks noChangeArrowheads="1"/>
              </p:cNvSpPr>
              <p:nvPr/>
            </p:nvSpPr>
            <p:spPr bwMode="auto">
              <a:xfrm>
                <a:off x="1248" y="2352"/>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30731" name="AutoShape 44"/>
            <p:cNvSpPr>
              <a:spLocks noChangeArrowheads="1"/>
            </p:cNvSpPr>
            <p:nvPr/>
          </p:nvSpPr>
          <p:spPr bwMode="auto">
            <a:xfrm>
              <a:off x="432" y="2400"/>
              <a:ext cx="528" cy="288"/>
            </a:xfrm>
            <a:prstGeom prst="roundRect">
              <a:avLst>
                <a:gd name="adj" fmla="val 16667"/>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32" name="Oval 45"/>
            <p:cNvSpPr>
              <a:spLocks noChangeArrowheads="1"/>
            </p:cNvSpPr>
            <p:nvPr/>
          </p:nvSpPr>
          <p:spPr bwMode="auto">
            <a:xfrm>
              <a:off x="624" y="2496"/>
              <a:ext cx="96" cy="48"/>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0733" name="Oval 46"/>
            <p:cNvSpPr>
              <a:spLocks noChangeArrowheads="1"/>
            </p:cNvSpPr>
            <p:nvPr/>
          </p:nvSpPr>
          <p:spPr bwMode="auto">
            <a:xfrm>
              <a:off x="1200" y="1920"/>
              <a:ext cx="528" cy="336"/>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34" name="Oval 47"/>
            <p:cNvSpPr>
              <a:spLocks noChangeArrowheads="1"/>
            </p:cNvSpPr>
            <p:nvPr/>
          </p:nvSpPr>
          <p:spPr bwMode="auto">
            <a:xfrm>
              <a:off x="1440" y="2016"/>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30726" name="Rectangle 51"/>
          <p:cNvSpPr>
            <a:spLocks noGrp="1" noChangeArrowheads="1"/>
          </p:cNvSpPr>
          <p:nvPr>
            <p:ph type="title"/>
          </p:nvPr>
        </p:nvSpPr>
        <p:spPr/>
        <p:txBody>
          <a:bodyPr/>
          <a:lstStyle/>
          <a:p>
            <a:pPr eaLnBrk="1" hangingPunct="1"/>
            <a:r>
              <a:rPr lang="en-GB" smtClean="0"/>
              <a:t>      How is the body organized?</a:t>
            </a:r>
            <a:endParaRPr lang="en-US" smtClean="0"/>
          </a:p>
        </p:txBody>
      </p:sp>
      <p:sp>
        <p:nvSpPr>
          <p:cNvPr id="342069" name="Line 53"/>
          <p:cNvSpPr>
            <a:spLocks noChangeShapeType="1"/>
          </p:cNvSpPr>
          <p:nvPr/>
        </p:nvSpPr>
        <p:spPr bwMode="auto">
          <a:xfrm>
            <a:off x="3348038" y="3716338"/>
            <a:ext cx="2089150" cy="0"/>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2070" name="Text Box 54"/>
          <p:cNvSpPr txBox="1">
            <a:spLocks noChangeArrowheads="1"/>
          </p:cNvSpPr>
          <p:nvPr/>
        </p:nvSpPr>
        <p:spPr bwMode="auto">
          <a:xfrm>
            <a:off x="1187450" y="4976813"/>
            <a:ext cx="1727200" cy="457200"/>
          </a:xfrm>
          <a:prstGeom prst="rect">
            <a:avLst/>
          </a:prstGeom>
          <a:noFill/>
          <a:ln>
            <a:noFill/>
          </a:ln>
          <a:effectLst/>
          <a:extLst>
            <a:ext uri="{909E8E84-426E-40DD-AFC4-6F175D3DCCD1}">
              <a14:hiddenFill xmlns:a14="http://schemas.microsoft.com/office/drawing/2010/main">
                <a:solidFill>
                  <a:srgbClr val="66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3888" indent="-623888">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GB">
                <a:solidFill>
                  <a:srgbClr val="010066"/>
                </a:solidFill>
              </a:rPr>
              <a:t>cells</a:t>
            </a:r>
            <a:endParaRPr lang="en-US">
              <a:solidFill>
                <a:srgbClr val="010066"/>
              </a:solidFill>
            </a:endParaRPr>
          </a:p>
        </p:txBody>
      </p:sp>
      <p:sp>
        <p:nvSpPr>
          <p:cNvPr id="342071" name="Text Box 55"/>
          <p:cNvSpPr txBox="1">
            <a:spLocks noChangeArrowheads="1"/>
          </p:cNvSpPr>
          <p:nvPr/>
        </p:nvSpPr>
        <p:spPr bwMode="auto">
          <a:xfrm>
            <a:off x="6227763" y="4978400"/>
            <a:ext cx="2305050" cy="457200"/>
          </a:xfrm>
          <a:prstGeom prst="rect">
            <a:avLst/>
          </a:prstGeom>
          <a:noFill/>
          <a:ln>
            <a:noFill/>
          </a:ln>
          <a:effectLst/>
          <a:extLst>
            <a:ext uri="{909E8E84-426E-40DD-AFC4-6F175D3DCCD1}">
              <a14:hiddenFill xmlns:a14="http://schemas.microsoft.com/office/drawing/2010/main">
                <a:solidFill>
                  <a:srgbClr val="66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3888" indent="-623888">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GB">
                <a:solidFill>
                  <a:srgbClr val="010066"/>
                </a:solidFill>
              </a:rPr>
              <a:t>tissue</a:t>
            </a:r>
            <a:endParaRPr lang="en-US">
              <a:solidFill>
                <a:srgbClr val="01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202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20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207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42069"/>
                                        </p:tgtEl>
                                        <p:attrNameLst>
                                          <p:attrName>style.visibility</p:attrName>
                                        </p:attrNameLst>
                                      </p:cBhvr>
                                      <p:to>
                                        <p:strVal val="visible"/>
                                      </p:to>
                                    </p:set>
                                    <p:animEffect transition="in" filter="wipe(left)">
                                      <p:cBhvr>
                                        <p:cTn id="21" dur="500"/>
                                        <p:tgtEl>
                                          <p:spTgt spid="34206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34202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42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69" grpId="0" animBg="1"/>
      <p:bldP spid="342070" grpId="0"/>
      <p:bldP spid="3420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029"/>
          <p:cNvSpPr txBox="1">
            <a:spLocks noChangeArrowheads="1"/>
          </p:cNvSpPr>
          <p:nvPr/>
        </p:nvSpPr>
        <p:spPr bwMode="auto">
          <a:xfrm>
            <a:off x="1619250" y="1295400"/>
            <a:ext cx="2808288" cy="528638"/>
          </a:xfrm>
          <a:prstGeom prst="rect">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GB" sz="2800">
                <a:solidFill>
                  <a:srgbClr val="333399"/>
                </a:solidFill>
              </a:rPr>
              <a:t>Animal tissues</a:t>
            </a:r>
            <a:endParaRPr lang="en-US" sz="2800">
              <a:solidFill>
                <a:srgbClr val="333399"/>
              </a:solidFill>
            </a:endParaRPr>
          </a:p>
        </p:txBody>
      </p:sp>
      <p:sp>
        <p:nvSpPr>
          <p:cNvPr id="31747" name="Text Box 1030"/>
          <p:cNvSpPr txBox="1">
            <a:spLocks noChangeArrowheads="1"/>
          </p:cNvSpPr>
          <p:nvPr/>
        </p:nvSpPr>
        <p:spPr bwMode="auto">
          <a:xfrm>
            <a:off x="4953000" y="1295400"/>
            <a:ext cx="2859088" cy="528638"/>
          </a:xfrm>
          <a:prstGeom prst="rect">
            <a:avLst/>
          </a:prstGeom>
          <a:solidFill>
            <a:srgbClr val="CCFF99"/>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GB" sz="2800">
                <a:solidFill>
                  <a:srgbClr val="333399"/>
                </a:solidFill>
              </a:rPr>
              <a:t>Plant tissues</a:t>
            </a:r>
            <a:endParaRPr lang="en-US" sz="2800">
              <a:solidFill>
                <a:srgbClr val="333399"/>
              </a:solidFill>
            </a:endParaRPr>
          </a:p>
        </p:txBody>
      </p:sp>
      <p:sp>
        <p:nvSpPr>
          <p:cNvPr id="31748" name="Text Box 1031"/>
          <p:cNvSpPr txBox="1">
            <a:spLocks noChangeArrowheads="1"/>
          </p:cNvSpPr>
          <p:nvPr/>
        </p:nvSpPr>
        <p:spPr bwMode="auto">
          <a:xfrm>
            <a:off x="1619250" y="1905000"/>
            <a:ext cx="2808288" cy="3516313"/>
          </a:xfrm>
          <a:prstGeom prst="rect">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GB" sz="3200">
                <a:solidFill>
                  <a:srgbClr val="333399"/>
                </a:solidFill>
              </a:rPr>
              <a:t>muscle</a:t>
            </a:r>
          </a:p>
          <a:p>
            <a:pPr algn="ctr">
              <a:spcBef>
                <a:spcPct val="50000"/>
              </a:spcBef>
            </a:pPr>
            <a:r>
              <a:rPr lang="en-GB" sz="3200">
                <a:solidFill>
                  <a:srgbClr val="333399"/>
                </a:solidFill>
              </a:rPr>
              <a:t>bone</a:t>
            </a:r>
          </a:p>
          <a:p>
            <a:pPr algn="ctr">
              <a:spcBef>
                <a:spcPct val="50000"/>
              </a:spcBef>
            </a:pPr>
            <a:r>
              <a:rPr lang="en-GB" sz="3200">
                <a:solidFill>
                  <a:srgbClr val="333399"/>
                </a:solidFill>
              </a:rPr>
              <a:t>liver</a:t>
            </a:r>
          </a:p>
          <a:p>
            <a:pPr algn="ctr">
              <a:spcBef>
                <a:spcPct val="50000"/>
              </a:spcBef>
            </a:pPr>
            <a:r>
              <a:rPr lang="en-GB" sz="3200">
                <a:solidFill>
                  <a:srgbClr val="333399"/>
                </a:solidFill>
              </a:rPr>
              <a:t>skin</a:t>
            </a:r>
          </a:p>
          <a:p>
            <a:pPr algn="ctr">
              <a:spcBef>
                <a:spcPct val="50000"/>
              </a:spcBef>
            </a:pPr>
            <a:r>
              <a:rPr lang="en-GB" sz="3200">
                <a:solidFill>
                  <a:srgbClr val="333399"/>
                </a:solidFill>
              </a:rPr>
              <a:t>lung</a:t>
            </a:r>
            <a:endParaRPr lang="en-US" sz="3200">
              <a:solidFill>
                <a:srgbClr val="333399"/>
              </a:solidFill>
            </a:endParaRPr>
          </a:p>
        </p:txBody>
      </p:sp>
      <p:sp>
        <p:nvSpPr>
          <p:cNvPr id="31749" name="Text Box 1032"/>
          <p:cNvSpPr txBox="1">
            <a:spLocks noChangeArrowheads="1"/>
          </p:cNvSpPr>
          <p:nvPr/>
        </p:nvSpPr>
        <p:spPr bwMode="auto">
          <a:xfrm>
            <a:off x="4953000" y="1905000"/>
            <a:ext cx="2859088" cy="1811338"/>
          </a:xfrm>
          <a:prstGeom prst="rect">
            <a:avLst/>
          </a:prstGeom>
          <a:solidFill>
            <a:srgbClr val="CCFF99"/>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GB" sz="2800">
                <a:solidFill>
                  <a:srgbClr val="333399"/>
                </a:solidFill>
              </a:rPr>
              <a:t>mesophyll</a:t>
            </a:r>
          </a:p>
          <a:p>
            <a:pPr algn="ctr">
              <a:spcBef>
                <a:spcPct val="50000"/>
              </a:spcBef>
            </a:pPr>
            <a:r>
              <a:rPr lang="en-GB" sz="2800">
                <a:solidFill>
                  <a:srgbClr val="333399"/>
                </a:solidFill>
              </a:rPr>
              <a:t>phloem</a:t>
            </a:r>
          </a:p>
          <a:p>
            <a:pPr algn="ctr">
              <a:spcBef>
                <a:spcPct val="50000"/>
              </a:spcBef>
            </a:pPr>
            <a:r>
              <a:rPr lang="en-GB" sz="2800">
                <a:solidFill>
                  <a:srgbClr val="333399"/>
                </a:solidFill>
              </a:rPr>
              <a:t>xylem</a:t>
            </a:r>
            <a:endParaRPr lang="en-US" sz="2800">
              <a:solidFill>
                <a:srgbClr val="333399"/>
              </a:solidFill>
            </a:endParaRPr>
          </a:p>
        </p:txBody>
      </p:sp>
      <p:sp>
        <p:nvSpPr>
          <p:cNvPr id="31750" name="Text Box 1033"/>
          <p:cNvSpPr txBox="1">
            <a:spLocks noChangeArrowheads="1"/>
          </p:cNvSpPr>
          <p:nvPr/>
        </p:nvSpPr>
        <p:spPr bwMode="auto">
          <a:xfrm>
            <a:off x="971550" y="5157788"/>
            <a:ext cx="7848600" cy="1004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endParaRPr lang="en-GB" b="0">
              <a:solidFill>
                <a:srgbClr val="010066"/>
              </a:solidFill>
            </a:endParaRPr>
          </a:p>
          <a:p>
            <a:pPr>
              <a:spcBef>
                <a:spcPct val="50000"/>
              </a:spcBef>
            </a:pPr>
            <a:r>
              <a:rPr lang="en-GB" b="0">
                <a:solidFill>
                  <a:srgbClr val="010066"/>
                </a:solidFill>
              </a:rPr>
              <a:t>Can you think of any more types of tissue?</a:t>
            </a:r>
            <a:endParaRPr lang="en-US" b="0">
              <a:solidFill>
                <a:srgbClr val="010066"/>
              </a:solidFill>
            </a:endParaRPr>
          </a:p>
        </p:txBody>
      </p:sp>
      <p:sp>
        <p:nvSpPr>
          <p:cNvPr id="31751" name="Rectangle 1034"/>
          <p:cNvSpPr>
            <a:spLocks noGrp="1" noChangeArrowheads="1"/>
          </p:cNvSpPr>
          <p:nvPr>
            <p:ph type="title" idx="4294967295"/>
          </p:nvPr>
        </p:nvSpPr>
        <p:spPr/>
        <p:txBody>
          <a:bodyPr/>
          <a:lstStyle/>
          <a:p>
            <a:pPr eaLnBrk="1" hangingPunct="1"/>
            <a:r>
              <a:rPr lang="en-GB" smtClean="0"/>
              <a:t>      Examples of tissue</a:t>
            </a:r>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131" name="Text Box 91"/>
          <p:cNvSpPr txBox="1">
            <a:spLocks noChangeArrowheads="1"/>
          </p:cNvSpPr>
          <p:nvPr/>
        </p:nvSpPr>
        <p:spPr bwMode="auto">
          <a:xfrm>
            <a:off x="6372225" y="1304925"/>
            <a:ext cx="2771775" cy="11874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solidFill>
                  <a:srgbClr val="010066"/>
                </a:solidFill>
              </a:rPr>
              <a:t>Groups of tissues work together to form organs.</a:t>
            </a:r>
            <a:r>
              <a:rPr lang="en-US" b="0"/>
              <a:t> </a:t>
            </a:r>
          </a:p>
        </p:txBody>
      </p:sp>
      <p:sp>
        <p:nvSpPr>
          <p:cNvPr id="32771" name="Rectangle 104"/>
          <p:cNvSpPr>
            <a:spLocks noGrp="1" noChangeArrowheads="1"/>
          </p:cNvSpPr>
          <p:nvPr>
            <p:ph type="title"/>
          </p:nvPr>
        </p:nvSpPr>
        <p:spPr/>
        <p:txBody>
          <a:bodyPr/>
          <a:lstStyle/>
          <a:p>
            <a:pPr eaLnBrk="1" hangingPunct="1"/>
            <a:r>
              <a:rPr lang="en-GB" smtClean="0"/>
              <a:t>      How is the body organized?</a:t>
            </a:r>
            <a:endParaRPr lang="en-US" smtClean="0"/>
          </a:p>
        </p:txBody>
      </p:sp>
      <p:grpSp>
        <p:nvGrpSpPr>
          <p:cNvPr id="343174" name="Group 134"/>
          <p:cNvGrpSpPr>
            <a:grpSpLocks/>
          </p:cNvGrpSpPr>
          <p:nvPr/>
        </p:nvGrpSpPr>
        <p:grpSpPr bwMode="auto">
          <a:xfrm>
            <a:off x="107950" y="2925763"/>
            <a:ext cx="2303463" cy="2303462"/>
            <a:chOff x="68" y="1843"/>
            <a:chExt cx="1451" cy="1451"/>
          </a:xfrm>
        </p:grpSpPr>
        <p:sp>
          <p:nvSpPr>
            <p:cNvPr id="32785" name="AutoShape 106"/>
            <p:cNvSpPr>
              <a:spLocks noChangeArrowheads="1"/>
            </p:cNvSpPr>
            <p:nvPr/>
          </p:nvSpPr>
          <p:spPr bwMode="auto">
            <a:xfrm>
              <a:off x="68" y="1843"/>
              <a:ext cx="1451" cy="1451"/>
            </a:xfrm>
            <a:prstGeom prst="roundRect">
              <a:avLst>
                <a:gd name="adj" fmla="val 16667"/>
              </a:avLst>
            </a:prstGeom>
            <a:solidFill>
              <a:schemeClr val="bg1"/>
            </a:solidFill>
            <a:ln w="381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32786" name="Picture 108" descr="muscle_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 y="2895"/>
              <a:ext cx="122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7" name="Text Box 109"/>
            <p:cNvSpPr txBox="1">
              <a:spLocks noChangeArrowheads="1"/>
            </p:cNvSpPr>
            <p:nvPr/>
          </p:nvSpPr>
          <p:spPr bwMode="auto">
            <a:xfrm>
              <a:off x="252" y="1973"/>
              <a:ext cx="1052" cy="428"/>
            </a:xfrm>
            <a:prstGeom prst="rect">
              <a:avLst/>
            </a:prstGeom>
            <a:solidFill>
              <a:schemeClr val="bg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sz="3600">
                  <a:solidFill>
                    <a:srgbClr val="010066"/>
                  </a:solidFill>
                </a:rPr>
                <a:t>cell</a:t>
              </a:r>
              <a:endParaRPr lang="en-US">
                <a:solidFill>
                  <a:srgbClr val="010066"/>
                </a:solidFill>
              </a:endParaRPr>
            </a:p>
          </p:txBody>
        </p:sp>
      </p:grpSp>
      <p:grpSp>
        <p:nvGrpSpPr>
          <p:cNvPr id="343175" name="Group 135"/>
          <p:cNvGrpSpPr>
            <a:grpSpLocks/>
          </p:cNvGrpSpPr>
          <p:nvPr/>
        </p:nvGrpSpPr>
        <p:grpSpPr bwMode="auto">
          <a:xfrm>
            <a:off x="2771775" y="2924175"/>
            <a:ext cx="3095625" cy="2303463"/>
            <a:chOff x="1746" y="1842"/>
            <a:chExt cx="1950" cy="1451"/>
          </a:xfrm>
        </p:grpSpPr>
        <p:sp>
          <p:nvSpPr>
            <p:cNvPr id="32782" name="AutoShape 110"/>
            <p:cNvSpPr>
              <a:spLocks noChangeArrowheads="1"/>
            </p:cNvSpPr>
            <p:nvPr/>
          </p:nvSpPr>
          <p:spPr bwMode="auto">
            <a:xfrm>
              <a:off x="1746" y="1842"/>
              <a:ext cx="1950" cy="1451"/>
            </a:xfrm>
            <a:prstGeom prst="roundRect">
              <a:avLst>
                <a:gd name="adj" fmla="val 16667"/>
              </a:avLst>
            </a:prstGeom>
            <a:solidFill>
              <a:schemeClr val="bg1"/>
            </a:solidFill>
            <a:ln w="381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2783" name="Text Box 126"/>
            <p:cNvSpPr txBox="1">
              <a:spLocks noChangeArrowheads="1"/>
            </p:cNvSpPr>
            <p:nvPr/>
          </p:nvSpPr>
          <p:spPr bwMode="auto">
            <a:xfrm>
              <a:off x="2004" y="1979"/>
              <a:ext cx="1420" cy="428"/>
            </a:xfrm>
            <a:prstGeom prst="rect">
              <a:avLst/>
            </a:prstGeom>
            <a:solidFill>
              <a:schemeClr val="bg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sz="3600">
                  <a:solidFill>
                    <a:srgbClr val="010066"/>
                  </a:solidFill>
                </a:rPr>
                <a:t>tissue</a:t>
              </a:r>
              <a:endParaRPr lang="en-US">
                <a:solidFill>
                  <a:srgbClr val="010066"/>
                </a:solidFill>
              </a:endParaRPr>
            </a:p>
          </p:txBody>
        </p:sp>
        <p:pic>
          <p:nvPicPr>
            <p:cNvPr id="32784" name="Picture 127" descr="muscle_tiss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 y="2523"/>
              <a:ext cx="1860"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3176" name="Group 136"/>
          <p:cNvGrpSpPr>
            <a:grpSpLocks/>
          </p:cNvGrpSpPr>
          <p:nvPr/>
        </p:nvGrpSpPr>
        <p:grpSpPr bwMode="auto">
          <a:xfrm>
            <a:off x="6227763" y="2924175"/>
            <a:ext cx="2808287" cy="2305050"/>
            <a:chOff x="3923" y="1842"/>
            <a:chExt cx="1769" cy="1452"/>
          </a:xfrm>
        </p:grpSpPr>
        <p:sp>
          <p:nvSpPr>
            <p:cNvPr id="32779" name="AutoShape 128"/>
            <p:cNvSpPr>
              <a:spLocks noChangeArrowheads="1"/>
            </p:cNvSpPr>
            <p:nvPr/>
          </p:nvSpPr>
          <p:spPr bwMode="auto">
            <a:xfrm>
              <a:off x="3923" y="1842"/>
              <a:ext cx="1769" cy="1452"/>
            </a:xfrm>
            <a:prstGeom prst="roundRect">
              <a:avLst>
                <a:gd name="adj" fmla="val 16667"/>
              </a:avLst>
            </a:prstGeom>
            <a:solidFill>
              <a:schemeClr val="bg1"/>
            </a:solidFill>
            <a:ln w="381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2780" name="Text Box 129"/>
            <p:cNvSpPr txBox="1">
              <a:spLocks noChangeArrowheads="1"/>
            </p:cNvSpPr>
            <p:nvPr/>
          </p:nvSpPr>
          <p:spPr bwMode="auto">
            <a:xfrm>
              <a:off x="4241" y="1979"/>
              <a:ext cx="1179" cy="428"/>
            </a:xfrm>
            <a:prstGeom prst="rect">
              <a:avLst/>
            </a:prstGeom>
            <a:solidFill>
              <a:schemeClr val="bg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sz="3600">
                  <a:solidFill>
                    <a:srgbClr val="010066"/>
                  </a:solidFill>
                </a:rPr>
                <a:t>organ</a:t>
              </a:r>
              <a:endParaRPr lang="en-US">
                <a:solidFill>
                  <a:srgbClr val="010066"/>
                </a:solidFill>
              </a:endParaRPr>
            </a:p>
          </p:txBody>
        </p:sp>
        <p:pic>
          <p:nvPicPr>
            <p:cNvPr id="32781" name="Picture 130" descr="stomach"/>
            <p:cNvPicPr>
              <a:picLocks noChangeAspect="1" noChangeArrowheads="1"/>
            </p:cNvPicPr>
            <p:nvPr/>
          </p:nvPicPr>
          <p:blipFill>
            <a:blip r:embed="rId5">
              <a:extLst>
                <a:ext uri="{28A0092B-C50C-407E-A947-70E740481C1C}">
                  <a14:useLocalDpi xmlns:a14="http://schemas.microsoft.com/office/drawing/2010/main" val="0"/>
                </a:ext>
              </a:extLst>
            </a:blip>
            <a:srcRect t="13406" b="9840"/>
            <a:stretch>
              <a:fillRect/>
            </a:stretch>
          </p:blipFill>
          <p:spPr bwMode="auto">
            <a:xfrm>
              <a:off x="4364" y="2523"/>
              <a:ext cx="92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3178" name="Text Box 138"/>
          <p:cNvSpPr txBox="1">
            <a:spLocks noChangeArrowheads="1"/>
          </p:cNvSpPr>
          <p:nvPr/>
        </p:nvSpPr>
        <p:spPr bwMode="auto">
          <a:xfrm>
            <a:off x="3059113" y="1304925"/>
            <a:ext cx="3168650" cy="1187450"/>
          </a:xfrm>
          <a:prstGeom prst="rect">
            <a:avLst/>
          </a:prstGeom>
          <a:noFill/>
          <a:ln>
            <a:noFill/>
          </a:ln>
          <a:effectLst/>
          <a:extLst>
            <a:ext uri="{909E8E84-426E-40DD-AFC4-6F175D3DCCD1}">
              <a14:hiddenFill xmlns:a14="http://schemas.microsoft.com/office/drawing/2010/main">
                <a:solidFill>
                  <a:srgbClr val="66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3888" indent="-623888">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r>
              <a:rPr lang="en-GB" b="0">
                <a:solidFill>
                  <a:srgbClr val="010066"/>
                </a:solidFill>
              </a:rPr>
              <a:t>Groups of cells </a:t>
            </a:r>
          </a:p>
          <a:p>
            <a:r>
              <a:rPr lang="en-GB" b="0">
                <a:solidFill>
                  <a:srgbClr val="010066"/>
                </a:solidFill>
              </a:rPr>
              <a:t>work together </a:t>
            </a:r>
          </a:p>
          <a:p>
            <a:r>
              <a:rPr lang="en-GB" b="0">
                <a:solidFill>
                  <a:srgbClr val="010066"/>
                </a:solidFill>
              </a:rPr>
              <a:t>to form tissues.</a:t>
            </a:r>
          </a:p>
        </p:txBody>
      </p:sp>
      <p:sp>
        <p:nvSpPr>
          <p:cNvPr id="343179" name="Text Box 139"/>
          <p:cNvSpPr txBox="1">
            <a:spLocks noChangeArrowheads="1"/>
          </p:cNvSpPr>
          <p:nvPr/>
        </p:nvSpPr>
        <p:spPr bwMode="auto">
          <a:xfrm>
            <a:off x="323850" y="1304925"/>
            <a:ext cx="2303463" cy="1187450"/>
          </a:xfrm>
          <a:prstGeom prst="rect">
            <a:avLst/>
          </a:prstGeom>
          <a:noFill/>
          <a:ln>
            <a:noFill/>
          </a:ln>
          <a:effectLst/>
          <a:extLst>
            <a:ext uri="{909E8E84-426E-40DD-AFC4-6F175D3DCCD1}">
              <a14:hiddenFill xmlns:a14="http://schemas.microsoft.com/office/drawing/2010/main">
                <a:solidFill>
                  <a:srgbClr val="66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3888" indent="-623888">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r>
              <a:rPr lang="en-GB" b="0">
                <a:solidFill>
                  <a:srgbClr val="010066"/>
                </a:solidFill>
              </a:rPr>
              <a:t>Cells are the</a:t>
            </a:r>
          </a:p>
          <a:p>
            <a:r>
              <a:rPr lang="en-GB" b="0">
                <a:solidFill>
                  <a:srgbClr val="010066"/>
                </a:solidFill>
              </a:rPr>
              <a:t>basic units of</a:t>
            </a:r>
          </a:p>
          <a:p>
            <a:r>
              <a:rPr lang="en-GB" b="0">
                <a:solidFill>
                  <a:srgbClr val="010066"/>
                </a:solidFill>
              </a:rPr>
              <a:t>life.</a:t>
            </a:r>
            <a:endParaRPr lang="en-US" b="0">
              <a:solidFill>
                <a:srgbClr val="010066"/>
              </a:solidFill>
            </a:endParaRPr>
          </a:p>
        </p:txBody>
      </p:sp>
      <p:sp>
        <p:nvSpPr>
          <p:cNvPr id="343181" name="Line 141"/>
          <p:cNvSpPr>
            <a:spLocks noChangeShapeType="1"/>
          </p:cNvSpPr>
          <p:nvPr/>
        </p:nvSpPr>
        <p:spPr bwMode="auto">
          <a:xfrm>
            <a:off x="2411413" y="4076700"/>
            <a:ext cx="360362" cy="0"/>
          </a:xfrm>
          <a:prstGeom prst="line">
            <a:avLst/>
          </a:prstGeom>
          <a:noFill/>
          <a:ln w="571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3182" name="Line 142"/>
          <p:cNvSpPr>
            <a:spLocks noChangeShapeType="1"/>
          </p:cNvSpPr>
          <p:nvPr/>
        </p:nvSpPr>
        <p:spPr bwMode="auto">
          <a:xfrm>
            <a:off x="5867400" y="4076700"/>
            <a:ext cx="360363" cy="0"/>
          </a:xfrm>
          <a:prstGeom prst="line">
            <a:avLst/>
          </a:prstGeom>
          <a:noFill/>
          <a:ln w="571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3179"/>
                                        </p:tgtEl>
                                        <p:attrNameLst>
                                          <p:attrName>style.visibility</p:attrName>
                                        </p:attrNameLst>
                                      </p:cBhvr>
                                      <p:to>
                                        <p:strVal val="visible"/>
                                      </p:to>
                                    </p:set>
                                    <p:anim calcmode="lin" valueType="num">
                                      <p:cBhvr additive="base">
                                        <p:cTn id="7" dur="500" fill="hold"/>
                                        <p:tgtEl>
                                          <p:spTgt spid="343179"/>
                                        </p:tgtEl>
                                        <p:attrNameLst>
                                          <p:attrName>ppt_x</p:attrName>
                                        </p:attrNameLst>
                                      </p:cBhvr>
                                      <p:tavLst>
                                        <p:tav tm="0">
                                          <p:val>
                                            <p:strVal val="#ppt_x"/>
                                          </p:val>
                                        </p:tav>
                                        <p:tav tm="100000">
                                          <p:val>
                                            <p:strVal val="#ppt_x"/>
                                          </p:val>
                                        </p:tav>
                                      </p:tavLst>
                                    </p:anim>
                                    <p:anim calcmode="lin" valueType="num">
                                      <p:cBhvr additive="base">
                                        <p:cTn id="8" dur="500" fill="hold"/>
                                        <p:tgtEl>
                                          <p:spTgt spid="34317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3174"/>
                                        </p:tgtEl>
                                        <p:attrNameLst>
                                          <p:attrName>style.visibility</p:attrName>
                                        </p:attrNameLst>
                                      </p:cBhvr>
                                      <p:to>
                                        <p:strVal val="visible"/>
                                      </p:to>
                                    </p:set>
                                    <p:anim calcmode="lin" valueType="num">
                                      <p:cBhvr additive="base">
                                        <p:cTn id="11" dur="500" fill="hold"/>
                                        <p:tgtEl>
                                          <p:spTgt spid="343174"/>
                                        </p:tgtEl>
                                        <p:attrNameLst>
                                          <p:attrName>ppt_x</p:attrName>
                                        </p:attrNameLst>
                                      </p:cBhvr>
                                      <p:tavLst>
                                        <p:tav tm="0">
                                          <p:val>
                                            <p:strVal val="#ppt_x"/>
                                          </p:val>
                                        </p:tav>
                                        <p:tav tm="100000">
                                          <p:val>
                                            <p:strVal val="#ppt_x"/>
                                          </p:val>
                                        </p:tav>
                                      </p:tavLst>
                                    </p:anim>
                                    <p:anim calcmode="lin" valueType="num">
                                      <p:cBhvr additive="base">
                                        <p:cTn id="12" dur="500" fill="hold"/>
                                        <p:tgtEl>
                                          <p:spTgt spid="34317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318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43175"/>
                                        </p:tgtEl>
                                        <p:attrNameLst>
                                          <p:attrName>style.visibility</p:attrName>
                                        </p:attrNameLst>
                                      </p:cBhvr>
                                      <p:to>
                                        <p:strVal val="visible"/>
                                      </p:to>
                                    </p:set>
                                    <p:anim calcmode="lin" valueType="num">
                                      <p:cBhvr additive="base">
                                        <p:cTn id="21" dur="500" fill="hold"/>
                                        <p:tgtEl>
                                          <p:spTgt spid="343175"/>
                                        </p:tgtEl>
                                        <p:attrNameLst>
                                          <p:attrName>ppt_x</p:attrName>
                                        </p:attrNameLst>
                                      </p:cBhvr>
                                      <p:tavLst>
                                        <p:tav tm="0">
                                          <p:val>
                                            <p:strVal val="#ppt_x"/>
                                          </p:val>
                                        </p:tav>
                                        <p:tav tm="100000">
                                          <p:val>
                                            <p:strVal val="#ppt_x"/>
                                          </p:val>
                                        </p:tav>
                                      </p:tavLst>
                                    </p:anim>
                                    <p:anim calcmode="lin" valueType="num">
                                      <p:cBhvr additive="base">
                                        <p:cTn id="22" dur="500" fill="hold"/>
                                        <p:tgtEl>
                                          <p:spTgt spid="34317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43178"/>
                                        </p:tgtEl>
                                        <p:attrNameLst>
                                          <p:attrName>style.visibility</p:attrName>
                                        </p:attrNameLst>
                                      </p:cBhvr>
                                      <p:to>
                                        <p:strVal val="visible"/>
                                      </p:to>
                                    </p:set>
                                    <p:anim calcmode="lin" valueType="num">
                                      <p:cBhvr additive="base">
                                        <p:cTn id="25" dur="500" fill="hold"/>
                                        <p:tgtEl>
                                          <p:spTgt spid="343178"/>
                                        </p:tgtEl>
                                        <p:attrNameLst>
                                          <p:attrName>ppt_x</p:attrName>
                                        </p:attrNameLst>
                                      </p:cBhvr>
                                      <p:tavLst>
                                        <p:tav tm="0">
                                          <p:val>
                                            <p:strVal val="#ppt_x"/>
                                          </p:val>
                                        </p:tav>
                                        <p:tav tm="100000">
                                          <p:val>
                                            <p:strVal val="#ppt_x"/>
                                          </p:val>
                                        </p:tav>
                                      </p:tavLst>
                                    </p:anim>
                                    <p:anim calcmode="lin" valueType="num">
                                      <p:cBhvr additive="base">
                                        <p:cTn id="26" dur="500" fill="hold"/>
                                        <p:tgtEl>
                                          <p:spTgt spid="34317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318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43176"/>
                                        </p:tgtEl>
                                        <p:attrNameLst>
                                          <p:attrName>style.visibility</p:attrName>
                                        </p:attrNameLst>
                                      </p:cBhvr>
                                      <p:to>
                                        <p:strVal val="visible"/>
                                      </p:to>
                                    </p:set>
                                    <p:anim calcmode="lin" valueType="num">
                                      <p:cBhvr additive="base">
                                        <p:cTn id="35" dur="500" fill="hold"/>
                                        <p:tgtEl>
                                          <p:spTgt spid="343176"/>
                                        </p:tgtEl>
                                        <p:attrNameLst>
                                          <p:attrName>ppt_x</p:attrName>
                                        </p:attrNameLst>
                                      </p:cBhvr>
                                      <p:tavLst>
                                        <p:tav tm="0">
                                          <p:val>
                                            <p:strVal val="#ppt_x"/>
                                          </p:val>
                                        </p:tav>
                                        <p:tav tm="100000">
                                          <p:val>
                                            <p:strVal val="#ppt_x"/>
                                          </p:val>
                                        </p:tav>
                                      </p:tavLst>
                                    </p:anim>
                                    <p:anim calcmode="lin" valueType="num">
                                      <p:cBhvr additive="base">
                                        <p:cTn id="36" dur="500" fill="hold"/>
                                        <p:tgtEl>
                                          <p:spTgt spid="34317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43131"/>
                                        </p:tgtEl>
                                        <p:attrNameLst>
                                          <p:attrName>style.visibility</p:attrName>
                                        </p:attrNameLst>
                                      </p:cBhvr>
                                      <p:to>
                                        <p:strVal val="visible"/>
                                      </p:to>
                                    </p:set>
                                    <p:anim calcmode="lin" valueType="num">
                                      <p:cBhvr additive="base">
                                        <p:cTn id="39" dur="500" fill="hold"/>
                                        <p:tgtEl>
                                          <p:spTgt spid="343131"/>
                                        </p:tgtEl>
                                        <p:attrNameLst>
                                          <p:attrName>ppt_x</p:attrName>
                                        </p:attrNameLst>
                                      </p:cBhvr>
                                      <p:tavLst>
                                        <p:tav tm="0">
                                          <p:val>
                                            <p:strVal val="#ppt_x"/>
                                          </p:val>
                                        </p:tav>
                                        <p:tav tm="100000">
                                          <p:val>
                                            <p:strVal val="#ppt_x"/>
                                          </p:val>
                                        </p:tav>
                                      </p:tavLst>
                                    </p:anim>
                                    <p:anim calcmode="lin" valueType="num">
                                      <p:cBhvr additive="base">
                                        <p:cTn id="40" dur="500" fill="hold"/>
                                        <p:tgtEl>
                                          <p:spTgt spid="343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131" grpId="0"/>
      <p:bldP spid="343178" grpId="0"/>
      <p:bldP spid="343179" grpId="0"/>
      <p:bldP spid="343181" grpId="0" animBg="1"/>
      <p:bldP spid="34318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7" name="Text Box 3"/>
          <p:cNvSpPr txBox="1">
            <a:spLocks noChangeArrowheads="1"/>
          </p:cNvSpPr>
          <p:nvPr/>
        </p:nvSpPr>
        <p:spPr bwMode="auto">
          <a:xfrm>
            <a:off x="606425" y="900113"/>
            <a:ext cx="5545138" cy="44735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r>
              <a:rPr lang="en-US" b="0">
                <a:solidFill>
                  <a:srgbClr val="010066"/>
                </a:solidFill>
              </a:rPr>
              <a:t>Groups of organs form </a:t>
            </a:r>
            <a:r>
              <a:rPr lang="en-US">
                <a:solidFill>
                  <a:srgbClr val="F88818"/>
                </a:solidFill>
              </a:rPr>
              <a:t>systems</a:t>
            </a:r>
            <a:r>
              <a:rPr lang="en-US" b="0">
                <a:solidFill>
                  <a:srgbClr val="010066"/>
                </a:solidFill>
              </a:rPr>
              <a:t>.</a:t>
            </a:r>
          </a:p>
          <a:p>
            <a:r>
              <a:rPr lang="en-US" b="0">
                <a:solidFill>
                  <a:srgbClr val="010066"/>
                </a:solidFill>
              </a:rPr>
              <a:t> </a:t>
            </a:r>
          </a:p>
          <a:p>
            <a:r>
              <a:rPr lang="en-US" b="0">
                <a:solidFill>
                  <a:srgbClr val="010066"/>
                </a:solidFill>
              </a:rPr>
              <a:t>For example, the human digestive system is made up of several organs including the mouth, gullet, stomach and small intestine.</a:t>
            </a:r>
          </a:p>
          <a:p>
            <a:endParaRPr lang="en-US" b="0">
              <a:solidFill>
                <a:srgbClr val="010066"/>
              </a:solidFill>
            </a:endParaRPr>
          </a:p>
          <a:p>
            <a:r>
              <a:rPr lang="en-US" b="0">
                <a:solidFill>
                  <a:srgbClr val="010066"/>
                </a:solidFill>
              </a:rPr>
              <a:t>The different organs in a system are linked together by tubes or vessels.</a:t>
            </a:r>
          </a:p>
          <a:p>
            <a:endParaRPr lang="en-GB" b="0">
              <a:solidFill>
                <a:srgbClr val="010066"/>
              </a:solidFill>
            </a:endParaRPr>
          </a:p>
          <a:p>
            <a:r>
              <a:rPr lang="en-GB" b="0">
                <a:solidFill>
                  <a:srgbClr val="010066"/>
                </a:solidFill>
              </a:rPr>
              <a:t>What other human body systems can you think of?</a:t>
            </a:r>
            <a:endParaRPr lang="en-US" b="0">
              <a:solidFill>
                <a:srgbClr val="010066"/>
              </a:solidFill>
            </a:endParaRPr>
          </a:p>
        </p:txBody>
      </p:sp>
      <p:sp>
        <p:nvSpPr>
          <p:cNvPr id="33795" name="Rectangle 20"/>
          <p:cNvSpPr>
            <a:spLocks noGrp="1" noChangeArrowheads="1"/>
          </p:cNvSpPr>
          <p:nvPr>
            <p:ph type="title"/>
          </p:nvPr>
        </p:nvSpPr>
        <p:spPr/>
        <p:txBody>
          <a:bodyPr/>
          <a:lstStyle/>
          <a:p>
            <a:pPr eaLnBrk="1" hangingPunct="1"/>
            <a:r>
              <a:rPr lang="en-GB" smtClean="0"/>
              <a:t>      How is the body organized?</a:t>
            </a:r>
            <a:endParaRPr lang="en-US" smtClean="0"/>
          </a:p>
        </p:txBody>
      </p:sp>
      <p:pic>
        <p:nvPicPr>
          <p:cNvPr id="33796" name="Picture 24" descr="AK_organs_and_ve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738"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4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40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40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40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Text Box 3075"/>
          <p:cNvSpPr txBox="1">
            <a:spLocks noChangeArrowheads="1"/>
          </p:cNvSpPr>
          <p:nvPr/>
        </p:nvSpPr>
        <p:spPr bwMode="auto">
          <a:xfrm>
            <a:off x="611188" y="838200"/>
            <a:ext cx="8763000" cy="8223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solidFill>
                  <a:srgbClr val="010066"/>
                </a:solidFill>
              </a:rPr>
              <a:t>The body is made up of different organ systems working together to carry out all the functions of a living organism.</a:t>
            </a:r>
            <a:r>
              <a:rPr lang="en-US" b="0"/>
              <a:t> </a:t>
            </a:r>
          </a:p>
        </p:txBody>
      </p:sp>
      <p:sp>
        <p:nvSpPr>
          <p:cNvPr id="345092" name="Text Box 3076"/>
          <p:cNvSpPr txBox="1">
            <a:spLocks noChangeArrowheads="1"/>
          </p:cNvSpPr>
          <p:nvPr/>
        </p:nvSpPr>
        <p:spPr bwMode="auto">
          <a:xfrm>
            <a:off x="611188" y="1773238"/>
            <a:ext cx="7015162"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b="0">
                <a:solidFill>
                  <a:srgbClr val="010066"/>
                </a:solidFill>
              </a:rPr>
              <a:t>Both the body and schools are organized systems:</a:t>
            </a:r>
          </a:p>
        </p:txBody>
      </p:sp>
      <p:grpSp>
        <p:nvGrpSpPr>
          <p:cNvPr id="345093" name="Group 3077"/>
          <p:cNvGrpSpPr>
            <a:grpSpLocks/>
          </p:cNvGrpSpPr>
          <p:nvPr/>
        </p:nvGrpSpPr>
        <p:grpSpPr bwMode="auto">
          <a:xfrm>
            <a:off x="1938338" y="2552700"/>
            <a:ext cx="5199062" cy="495300"/>
            <a:chOff x="1024" y="2016"/>
            <a:chExt cx="3275" cy="312"/>
          </a:xfrm>
        </p:grpSpPr>
        <p:sp>
          <p:nvSpPr>
            <p:cNvPr id="34834" name="Text Box 3078"/>
            <p:cNvSpPr txBox="1">
              <a:spLocks noChangeArrowheads="1"/>
            </p:cNvSpPr>
            <p:nvPr/>
          </p:nvSpPr>
          <p:spPr bwMode="auto">
            <a:xfrm>
              <a:off x="1024" y="2016"/>
              <a:ext cx="460" cy="312"/>
            </a:xfrm>
            <a:prstGeom prst="rect">
              <a:avLst/>
            </a:prstGeom>
            <a:solidFill>
              <a:srgbClr val="F88818"/>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a:t>cell</a:t>
              </a:r>
              <a:endParaRPr lang="en-US" sz="3600" b="0"/>
            </a:p>
          </p:txBody>
        </p:sp>
        <p:sp>
          <p:nvSpPr>
            <p:cNvPr id="34835" name="Text Box 3079"/>
            <p:cNvSpPr txBox="1">
              <a:spLocks noChangeArrowheads="1"/>
            </p:cNvSpPr>
            <p:nvPr/>
          </p:nvSpPr>
          <p:spPr bwMode="auto">
            <a:xfrm>
              <a:off x="3702" y="2016"/>
              <a:ext cx="597" cy="312"/>
            </a:xfrm>
            <a:prstGeom prst="rect">
              <a:avLst/>
            </a:prstGeom>
            <a:solidFill>
              <a:srgbClr val="0000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a:t>pupil</a:t>
              </a:r>
              <a:endParaRPr lang="en-US" sz="3600" b="0"/>
            </a:p>
          </p:txBody>
        </p:sp>
      </p:grpSp>
      <p:grpSp>
        <p:nvGrpSpPr>
          <p:cNvPr id="345096" name="Group 3080"/>
          <p:cNvGrpSpPr>
            <a:grpSpLocks/>
          </p:cNvGrpSpPr>
          <p:nvPr/>
        </p:nvGrpSpPr>
        <p:grpSpPr bwMode="auto">
          <a:xfrm>
            <a:off x="1725613" y="3238500"/>
            <a:ext cx="6443662" cy="495300"/>
            <a:chOff x="890" y="2448"/>
            <a:chExt cx="4059" cy="312"/>
          </a:xfrm>
        </p:grpSpPr>
        <p:sp>
          <p:nvSpPr>
            <p:cNvPr id="34832" name="Text Box 3081"/>
            <p:cNvSpPr txBox="1">
              <a:spLocks noChangeArrowheads="1"/>
            </p:cNvSpPr>
            <p:nvPr/>
          </p:nvSpPr>
          <p:spPr bwMode="auto">
            <a:xfrm>
              <a:off x="890" y="2448"/>
              <a:ext cx="695" cy="312"/>
            </a:xfrm>
            <a:prstGeom prst="rect">
              <a:avLst/>
            </a:prstGeom>
            <a:solidFill>
              <a:srgbClr val="F88818"/>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a:t>tissue</a:t>
              </a:r>
              <a:endParaRPr lang="en-US" sz="3600" b="0"/>
            </a:p>
          </p:txBody>
        </p:sp>
        <p:sp>
          <p:nvSpPr>
            <p:cNvPr id="34833" name="Text Box 3082"/>
            <p:cNvSpPr txBox="1">
              <a:spLocks noChangeArrowheads="1"/>
            </p:cNvSpPr>
            <p:nvPr/>
          </p:nvSpPr>
          <p:spPr bwMode="auto">
            <a:xfrm>
              <a:off x="3157" y="2448"/>
              <a:ext cx="1792" cy="312"/>
            </a:xfrm>
            <a:prstGeom prst="rect">
              <a:avLst/>
            </a:prstGeom>
            <a:solidFill>
              <a:srgbClr val="0000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a:t>registration group</a:t>
              </a:r>
              <a:endParaRPr lang="en-US" b="0"/>
            </a:p>
          </p:txBody>
        </p:sp>
      </p:grpSp>
      <p:grpSp>
        <p:nvGrpSpPr>
          <p:cNvPr id="345099" name="Group 3083"/>
          <p:cNvGrpSpPr>
            <a:grpSpLocks/>
          </p:cNvGrpSpPr>
          <p:nvPr/>
        </p:nvGrpSpPr>
        <p:grpSpPr bwMode="auto">
          <a:xfrm>
            <a:off x="1709738" y="3924300"/>
            <a:ext cx="6056312" cy="495300"/>
            <a:chOff x="880" y="2880"/>
            <a:chExt cx="3815" cy="312"/>
          </a:xfrm>
        </p:grpSpPr>
        <p:sp>
          <p:nvSpPr>
            <p:cNvPr id="34830" name="Text Box 3084"/>
            <p:cNvSpPr txBox="1">
              <a:spLocks noChangeArrowheads="1"/>
            </p:cNvSpPr>
            <p:nvPr/>
          </p:nvSpPr>
          <p:spPr bwMode="auto">
            <a:xfrm>
              <a:off x="880" y="2880"/>
              <a:ext cx="673" cy="312"/>
            </a:xfrm>
            <a:prstGeom prst="rect">
              <a:avLst/>
            </a:prstGeom>
            <a:solidFill>
              <a:srgbClr val="F88818"/>
            </a:solidFill>
            <a:ln w="38100">
              <a:solidFill>
                <a:srgbClr val="F8881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a:t>organ</a:t>
              </a:r>
              <a:endParaRPr lang="en-US" sz="3600"/>
            </a:p>
          </p:txBody>
        </p:sp>
        <p:sp>
          <p:nvSpPr>
            <p:cNvPr id="34831" name="Text Box 3085"/>
            <p:cNvSpPr txBox="1">
              <a:spLocks noChangeArrowheads="1"/>
            </p:cNvSpPr>
            <p:nvPr/>
          </p:nvSpPr>
          <p:spPr bwMode="auto">
            <a:xfrm>
              <a:off x="3349" y="2880"/>
              <a:ext cx="1346" cy="312"/>
            </a:xfrm>
            <a:prstGeom prst="rect">
              <a:avLst/>
            </a:prstGeom>
            <a:solidFill>
              <a:srgbClr val="0000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a:t>subject class</a:t>
              </a:r>
              <a:endParaRPr lang="en-US" b="0"/>
            </a:p>
          </p:txBody>
        </p:sp>
      </p:grpSp>
      <p:grpSp>
        <p:nvGrpSpPr>
          <p:cNvPr id="345102" name="Group 3086"/>
          <p:cNvGrpSpPr>
            <a:grpSpLocks/>
          </p:cNvGrpSpPr>
          <p:nvPr/>
        </p:nvGrpSpPr>
        <p:grpSpPr bwMode="auto">
          <a:xfrm>
            <a:off x="1176338" y="4610100"/>
            <a:ext cx="5948362" cy="495300"/>
            <a:chOff x="544" y="3312"/>
            <a:chExt cx="3747" cy="312"/>
          </a:xfrm>
        </p:grpSpPr>
        <p:sp>
          <p:nvSpPr>
            <p:cNvPr id="34828" name="Text Box 3087"/>
            <p:cNvSpPr txBox="1">
              <a:spLocks noChangeArrowheads="1"/>
            </p:cNvSpPr>
            <p:nvPr/>
          </p:nvSpPr>
          <p:spPr bwMode="auto">
            <a:xfrm>
              <a:off x="544" y="3312"/>
              <a:ext cx="1389" cy="312"/>
            </a:xfrm>
            <a:prstGeom prst="rect">
              <a:avLst/>
            </a:prstGeom>
            <a:solidFill>
              <a:srgbClr val="F88818"/>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a:t>organ system</a:t>
              </a:r>
              <a:endParaRPr lang="en-US" sz="3600" b="0"/>
            </a:p>
          </p:txBody>
        </p:sp>
        <p:sp>
          <p:nvSpPr>
            <p:cNvPr id="34829" name="Text Box 3088"/>
            <p:cNvSpPr txBox="1">
              <a:spLocks noChangeArrowheads="1"/>
            </p:cNvSpPr>
            <p:nvPr/>
          </p:nvSpPr>
          <p:spPr bwMode="auto">
            <a:xfrm>
              <a:off x="3755" y="3312"/>
              <a:ext cx="536" cy="312"/>
            </a:xfrm>
            <a:prstGeom prst="rect">
              <a:avLst/>
            </a:prstGeom>
            <a:solidFill>
              <a:srgbClr val="0000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a:t>year</a:t>
              </a:r>
              <a:endParaRPr lang="en-US" b="0"/>
            </a:p>
          </p:txBody>
        </p:sp>
      </p:grpSp>
      <p:grpSp>
        <p:nvGrpSpPr>
          <p:cNvPr id="345105" name="Group 3089"/>
          <p:cNvGrpSpPr>
            <a:grpSpLocks/>
          </p:cNvGrpSpPr>
          <p:nvPr/>
        </p:nvGrpSpPr>
        <p:grpSpPr bwMode="auto">
          <a:xfrm>
            <a:off x="1481138" y="5300663"/>
            <a:ext cx="5843587" cy="571500"/>
            <a:chOff x="736" y="3744"/>
            <a:chExt cx="3681" cy="360"/>
          </a:xfrm>
        </p:grpSpPr>
        <p:sp>
          <p:nvSpPr>
            <p:cNvPr id="34826" name="Text Box 3090"/>
            <p:cNvSpPr txBox="1">
              <a:spLocks noChangeArrowheads="1"/>
            </p:cNvSpPr>
            <p:nvPr/>
          </p:nvSpPr>
          <p:spPr bwMode="auto">
            <a:xfrm>
              <a:off x="736" y="3744"/>
              <a:ext cx="1004" cy="312"/>
            </a:xfrm>
            <a:prstGeom prst="rect">
              <a:avLst/>
            </a:prstGeom>
            <a:solidFill>
              <a:srgbClr val="F88818"/>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a:t>organism</a:t>
              </a:r>
              <a:endParaRPr lang="en-US" sz="3600" b="0"/>
            </a:p>
          </p:txBody>
        </p:sp>
        <p:sp>
          <p:nvSpPr>
            <p:cNvPr id="34827" name="Text Box 3091"/>
            <p:cNvSpPr txBox="1">
              <a:spLocks noChangeArrowheads="1"/>
            </p:cNvSpPr>
            <p:nvPr/>
          </p:nvSpPr>
          <p:spPr bwMode="auto">
            <a:xfrm>
              <a:off x="3659" y="3792"/>
              <a:ext cx="758" cy="312"/>
            </a:xfrm>
            <a:prstGeom prst="rect">
              <a:avLst/>
            </a:prstGeom>
            <a:solidFill>
              <a:srgbClr val="0000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a:t>school</a:t>
              </a:r>
              <a:endParaRPr lang="en-US" b="0"/>
            </a:p>
          </p:txBody>
        </p:sp>
      </p:grpSp>
      <p:sp>
        <p:nvSpPr>
          <p:cNvPr id="34825" name="Rectangle 3093"/>
          <p:cNvSpPr>
            <a:spLocks noGrp="1" noChangeArrowheads="1"/>
          </p:cNvSpPr>
          <p:nvPr>
            <p:ph type="title"/>
          </p:nvPr>
        </p:nvSpPr>
        <p:spPr/>
        <p:txBody>
          <a:bodyPr/>
          <a:lstStyle/>
          <a:p>
            <a:pPr eaLnBrk="1" hangingPunct="1"/>
            <a:r>
              <a:rPr lang="en-GB" smtClean="0"/>
              <a:t>      How is the body organized?</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5091"/>
                                        </p:tgtEl>
                                        <p:attrNameLst>
                                          <p:attrName>style.visibility</p:attrName>
                                        </p:attrNameLst>
                                      </p:cBhvr>
                                      <p:to>
                                        <p:strVal val="visible"/>
                                      </p:to>
                                    </p:set>
                                    <p:animEffect transition="in" filter="dissolve">
                                      <p:cBhvr>
                                        <p:cTn id="7" dur="500"/>
                                        <p:tgtEl>
                                          <p:spTgt spid="345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4509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nodeType="clickEffect">
                                  <p:stCondLst>
                                    <p:cond delay="0"/>
                                  </p:stCondLst>
                                  <p:childTnLst>
                                    <p:set>
                                      <p:cBhvr>
                                        <p:cTn id="15" dur="1" fill="hold">
                                          <p:stCondLst>
                                            <p:cond delay="0"/>
                                          </p:stCondLst>
                                        </p:cTn>
                                        <p:tgtEl>
                                          <p:spTgt spid="345093"/>
                                        </p:tgtEl>
                                        <p:attrNameLst>
                                          <p:attrName>style.visibility</p:attrName>
                                        </p:attrNameLst>
                                      </p:cBhvr>
                                      <p:to>
                                        <p:strVal val="visible"/>
                                      </p:to>
                                    </p:set>
                                    <p:anim calcmode="lin" valueType="num">
                                      <p:cBhvr>
                                        <p:cTn id="16" dur="500" fill="hold"/>
                                        <p:tgtEl>
                                          <p:spTgt spid="345093"/>
                                        </p:tgtEl>
                                        <p:attrNameLst>
                                          <p:attrName>ppt_w</p:attrName>
                                        </p:attrNameLst>
                                      </p:cBhvr>
                                      <p:tavLst>
                                        <p:tav tm="0">
                                          <p:val>
                                            <p:fltVal val="0"/>
                                          </p:val>
                                        </p:tav>
                                        <p:tav tm="100000">
                                          <p:val>
                                            <p:strVal val="#ppt_w"/>
                                          </p:val>
                                        </p:tav>
                                      </p:tavLst>
                                    </p:anim>
                                    <p:anim calcmode="lin" valueType="num">
                                      <p:cBhvr>
                                        <p:cTn id="17" dur="500" fill="hold"/>
                                        <p:tgtEl>
                                          <p:spTgt spid="345093"/>
                                        </p:tgtEl>
                                        <p:attrNameLst>
                                          <p:attrName>ppt_h</p:attrName>
                                        </p:attrNameLst>
                                      </p:cBhvr>
                                      <p:tavLst>
                                        <p:tav tm="0">
                                          <p:val>
                                            <p:fltVal val="0"/>
                                          </p:val>
                                        </p:tav>
                                        <p:tav tm="100000">
                                          <p:val>
                                            <p:strVal val="#ppt_h"/>
                                          </p:val>
                                        </p:tav>
                                      </p:tavLst>
                                    </p:anim>
                                    <p:anim calcmode="lin" valueType="num">
                                      <p:cBhvr>
                                        <p:cTn id="18" dur="500" fill="hold"/>
                                        <p:tgtEl>
                                          <p:spTgt spid="345093"/>
                                        </p:tgtEl>
                                        <p:attrNameLst>
                                          <p:attrName>ppt_x</p:attrName>
                                        </p:attrNameLst>
                                      </p:cBhvr>
                                      <p:tavLst>
                                        <p:tav tm="0">
                                          <p:val>
                                            <p:fltVal val="0.5"/>
                                          </p:val>
                                        </p:tav>
                                        <p:tav tm="100000">
                                          <p:val>
                                            <p:strVal val="#ppt_x"/>
                                          </p:val>
                                        </p:tav>
                                      </p:tavLst>
                                    </p:anim>
                                    <p:anim calcmode="lin" valueType="num">
                                      <p:cBhvr>
                                        <p:cTn id="19" dur="500" fill="hold"/>
                                        <p:tgtEl>
                                          <p:spTgt spid="345093"/>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nodeType="clickEffect">
                                  <p:stCondLst>
                                    <p:cond delay="0"/>
                                  </p:stCondLst>
                                  <p:childTnLst>
                                    <p:set>
                                      <p:cBhvr>
                                        <p:cTn id="23" dur="1" fill="hold">
                                          <p:stCondLst>
                                            <p:cond delay="0"/>
                                          </p:stCondLst>
                                        </p:cTn>
                                        <p:tgtEl>
                                          <p:spTgt spid="345096"/>
                                        </p:tgtEl>
                                        <p:attrNameLst>
                                          <p:attrName>style.visibility</p:attrName>
                                        </p:attrNameLst>
                                      </p:cBhvr>
                                      <p:to>
                                        <p:strVal val="visible"/>
                                      </p:to>
                                    </p:set>
                                    <p:anim calcmode="lin" valueType="num">
                                      <p:cBhvr>
                                        <p:cTn id="24" dur="500" fill="hold"/>
                                        <p:tgtEl>
                                          <p:spTgt spid="345096"/>
                                        </p:tgtEl>
                                        <p:attrNameLst>
                                          <p:attrName>ppt_w</p:attrName>
                                        </p:attrNameLst>
                                      </p:cBhvr>
                                      <p:tavLst>
                                        <p:tav tm="0">
                                          <p:val>
                                            <p:fltVal val="0"/>
                                          </p:val>
                                        </p:tav>
                                        <p:tav tm="100000">
                                          <p:val>
                                            <p:strVal val="#ppt_w"/>
                                          </p:val>
                                        </p:tav>
                                      </p:tavLst>
                                    </p:anim>
                                    <p:anim calcmode="lin" valueType="num">
                                      <p:cBhvr>
                                        <p:cTn id="25" dur="500" fill="hold"/>
                                        <p:tgtEl>
                                          <p:spTgt spid="345096"/>
                                        </p:tgtEl>
                                        <p:attrNameLst>
                                          <p:attrName>ppt_h</p:attrName>
                                        </p:attrNameLst>
                                      </p:cBhvr>
                                      <p:tavLst>
                                        <p:tav tm="0">
                                          <p:val>
                                            <p:fltVal val="0"/>
                                          </p:val>
                                        </p:tav>
                                        <p:tav tm="100000">
                                          <p:val>
                                            <p:strVal val="#ppt_h"/>
                                          </p:val>
                                        </p:tav>
                                      </p:tavLst>
                                    </p:anim>
                                    <p:anim calcmode="lin" valueType="num">
                                      <p:cBhvr>
                                        <p:cTn id="26" dur="500" fill="hold"/>
                                        <p:tgtEl>
                                          <p:spTgt spid="345096"/>
                                        </p:tgtEl>
                                        <p:attrNameLst>
                                          <p:attrName>ppt_x</p:attrName>
                                        </p:attrNameLst>
                                      </p:cBhvr>
                                      <p:tavLst>
                                        <p:tav tm="0">
                                          <p:val>
                                            <p:fltVal val="0.5"/>
                                          </p:val>
                                        </p:tav>
                                        <p:tav tm="100000">
                                          <p:val>
                                            <p:strVal val="#ppt_x"/>
                                          </p:val>
                                        </p:tav>
                                      </p:tavLst>
                                    </p:anim>
                                    <p:anim calcmode="lin" valueType="num">
                                      <p:cBhvr>
                                        <p:cTn id="27" dur="500" fill="hold"/>
                                        <p:tgtEl>
                                          <p:spTgt spid="345096"/>
                                        </p:tgtEl>
                                        <p:attrNameLst>
                                          <p:attrName>ppt_y</p:attrName>
                                        </p:attrNameLst>
                                      </p:cBhvr>
                                      <p:tavLst>
                                        <p:tav tm="0">
                                          <p:val>
                                            <p:fltVal val="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nodeType="clickEffect">
                                  <p:stCondLst>
                                    <p:cond delay="0"/>
                                  </p:stCondLst>
                                  <p:childTnLst>
                                    <p:set>
                                      <p:cBhvr>
                                        <p:cTn id="31" dur="1" fill="hold">
                                          <p:stCondLst>
                                            <p:cond delay="0"/>
                                          </p:stCondLst>
                                        </p:cTn>
                                        <p:tgtEl>
                                          <p:spTgt spid="345099"/>
                                        </p:tgtEl>
                                        <p:attrNameLst>
                                          <p:attrName>style.visibility</p:attrName>
                                        </p:attrNameLst>
                                      </p:cBhvr>
                                      <p:to>
                                        <p:strVal val="visible"/>
                                      </p:to>
                                    </p:set>
                                    <p:anim calcmode="lin" valueType="num">
                                      <p:cBhvr>
                                        <p:cTn id="32" dur="500" fill="hold"/>
                                        <p:tgtEl>
                                          <p:spTgt spid="345099"/>
                                        </p:tgtEl>
                                        <p:attrNameLst>
                                          <p:attrName>ppt_w</p:attrName>
                                        </p:attrNameLst>
                                      </p:cBhvr>
                                      <p:tavLst>
                                        <p:tav tm="0">
                                          <p:val>
                                            <p:fltVal val="0"/>
                                          </p:val>
                                        </p:tav>
                                        <p:tav tm="100000">
                                          <p:val>
                                            <p:strVal val="#ppt_w"/>
                                          </p:val>
                                        </p:tav>
                                      </p:tavLst>
                                    </p:anim>
                                    <p:anim calcmode="lin" valueType="num">
                                      <p:cBhvr>
                                        <p:cTn id="33" dur="500" fill="hold"/>
                                        <p:tgtEl>
                                          <p:spTgt spid="345099"/>
                                        </p:tgtEl>
                                        <p:attrNameLst>
                                          <p:attrName>ppt_h</p:attrName>
                                        </p:attrNameLst>
                                      </p:cBhvr>
                                      <p:tavLst>
                                        <p:tav tm="0">
                                          <p:val>
                                            <p:fltVal val="0"/>
                                          </p:val>
                                        </p:tav>
                                        <p:tav tm="100000">
                                          <p:val>
                                            <p:strVal val="#ppt_h"/>
                                          </p:val>
                                        </p:tav>
                                      </p:tavLst>
                                    </p:anim>
                                    <p:anim calcmode="lin" valueType="num">
                                      <p:cBhvr>
                                        <p:cTn id="34" dur="500" fill="hold"/>
                                        <p:tgtEl>
                                          <p:spTgt spid="345099"/>
                                        </p:tgtEl>
                                        <p:attrNameLst>
                                          <p:attrName>ppt_x</p:attrName>
                                        </p:attrNameLst>
                                      </p:cBhvr>
                                      <p:tavLst>
                                        <p:tav tm="0">
                                          <p:val>
                                            <p:fltVal val="0.5"/>
                                          </p:val>
                                        </p:tav>
                                        <p:tav tm="100000">
                                          <p:val>
                                            <p:strVal val="#ppt_x"/>
                                          </p:val>
                                        </p:tav>
                                      </p:tavLst>
                                    </p:anim>
                                    <p:anim calcmode="lin" valueType="num">
                                      <p:cBhvr>
                                        <p:cTn id="35" dur="500" fill="hold"/>
                                        <p:tgtEl>
                                          <p:spTgt spid="345099"/>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nodeType="clickEffect">
                                  <p:stCondLst>
                                    <p:cond delay="0"/>
                                  </p:stCondLst>
                                  <p:childTnLst>
                                    <p:set>
                                      <p:cBhvr>
                                        <p:cTn id="39" dur="1" fill="hold">
                                          <p:stCondLst>
                                            <p:cond delay="0"/>
                                          </p:stCondLst>
                                        </p:cTn>
                                        <p:tgtEl>
                                          <p:spTgt spid="345102"/>
                                        </p:tgtEl>
                                        <p:attrNameLst>
                                          <p:attrName>style.visibility</p:attrName>
                                        </p:attrNameLst>
                                      </p:cBhvr>
                                      <p:to>
                                        <p:strVal val="visible"/>
                                      </p:to>
                                    </p:set>
                                    <p:anim calcmode="lin" valueType="num">
                                      <p:cBhvr>
                                        <p:cTn id="40" dur="500" fill="hold"/>
                                        <p:tgtEl>
                                          <p:spTgt spid="345102"/>
                                        </p:tgtEl>
                                        <p:attrNameLst>
                                          <p:attrName>ppt_w</p:attrName>
                                        </p:attrNameLst>
                                      </p:cBhvr>
                                      <p:tavLst>
                                        <p:tav tm="0">
                                          <p:val>
                                            <p:fltVal val="0"/>
                                          </p:val>
                                        </p:tav>
                                        <p:tav tm="100000">
                                          <p:val>
                                            <p:strVal val="#ppt_w"/>
                                          </p:val>
                                        </p:tav>
                                      </p:tavLst>
                                    </p:anim>
                                    <p:anim calcmode="lin" valueType="num">
                                      <p:cBhvr>
                                        <p:cTn id="41" dur="500" fill="hold"/>
                                        <p:tgtEl>
                                          <p:spTgt spid="345102"/>
                                        </p:tgtEl>
                                        <p:attrNameLst>
                                          <p:attrName>ppt_h</p:attrName>
                                        </p:attrNameLst>
                                      </p:cBhvr>
                                      <p:tavLst>
                                        <p:tav tm="0">
                                          <p:val>
                                            <p:fltVal val="0"/>
                                          </p:val>
                                        </p:tav>
                                        <p:tav tm="100000">
                                          <p:val>
                                            <p:strVal val="#ppt_h"/>
                                          </p:val>
                                        </p:tav>
                                      </p:tavLst>
                                    </p:anim>
                                    <p:anim calcmode="lin" valueType="num">
                                      <p:cBhvr>
                                        <p:cTn id="42" dur="500" fill="hold"/>
                                        <p:tgtEl>
                                          <p:spTgt spid="345102"/>
                                        </p:tgtEl>
                                        <p:attrNameLst>
                                          <p:attrName>ppt_x</p:attrName>
                                        </p:attrNameLst>
                                      </p:cBhvr>
                                      <p:tavLst>
                                        <p:tav tm="0">
                                          <p:val>
                                            <p:fltVal val="0.5"/>
                                          </p:val>
                                        </p:tav>
                                        <p:tav tm="100000">
                                          <p:val>
                                            <p:strVal val="#ppt_x"/>
                                          </p:val>
                                        </p:tav>
                                      </p:tavLst>
                                    </p:anim>
                                    <p:anim calcmode="lin" valueType="num">
                                      <p:cBhvr>
                                        <p:cTn id="43" dur="500" fill="hold"/>
                                        <p:tgtEl>
                                          <p:spTgt spid="345102"/>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nodeType="clickEffect">
                                  <p:stCondLst>
                                    <p:cond delay="0"/>
                                  </p:stCondLst>
                                  <p:childTnLst>
                                    <p:set>
                                      <p:cBhvr>
                                        <p:cTn id="47" dur="1" fill="hold">
                                          <p:stCondLst>
                                            <p:cond delay="0"/>
                                          </p:stCondLst>
                                        </p:cTn>
                                        <p:tgtEl>
                                          <p:spTgt spid="345105"/>
                                        </p:tgtEl>
                                        <p:attrNameLst>
                                          <p:attrName>style.visibility</p:attrName>
                                        </p:attrNameLst>
                                      </p:cBhvr>
                                      <p:to>
                                        <p:strVal val="visible"/>
                                      </p:to>
                                    </p:set>
                                    <p:anim calcmode="lin" valueType="num">
                                      <p:cBhvr>
                                        <p:cTn id="48" dur="500" fill="hold"/>
                                        <p:tgtEl>
                                          <p:spTgt spid="345105"/>
                                        </p:tgtEl>
                                        <p:attrNameLst>
                                          <p:attrName>ppt_w</p:attrName>
                                        </p:attrNameLst>
                                      </p:cBhvr>
                                      <p:tavLst>
                                        <p:tav tm="0">
                                          <p:val>
                                            <p:fltVal val="0"/>
                                          </p:val>
                                        </p:tav>
                                        <p:tav tm="100000">
                                          <p:val>
                                            <p:strVal val="#ppt_w"/>
                                          </p:val>
                                        </p:tav>
                                      </p:tavLst>
                                    </p:anim>
                                    <p:anim calcmode="lin" valueType="num">
                                      <p:cBhvr>
                                        <p:cTn id="49" dur="500" fill="hold"/>
                                        <p:tgtEl>
                                          <p:spTgt spid="345105"/>
                                        </p:tgtEl>
                                        <p:attrNameLst>
                                          <p:attrName>ppt_h</p:attrName>
                                        </p:attrNameLst>
                                      </p:cBhvr>
                                      <p:tavLst>
                                        <p:tav tm="0">
                                          <p:val>
                                            <p:fltVal val="0"/>
                                          </p:val>
                                        </p:tav>
                                        <p:tav tm="100000">
                                          <p:val>
                                            <p:strVal val="#ppt_h"/>
                                          </p:val>
                                        </p:tav>
                                      </p:tavLst>
                                    </p:anim>
                                    <p:anim calcmode="lin" valueType="num">
                                      <p:cBhvr>
                                        <p:cTn id="50" dur="500" fill="hold"/>
                                        <p:tgtEl>
                                          <p:spTgt spid="345105"/>
                                        </p:tgtEl>
                                        <p:attrNameLst>
                                          <p:attrName>ppt_x</p:attrName>
                                        </p:attrNameLst>
                                      </p:cBhvr>
                                      <p:tavLst>
                                        <p:tav tm="0">
                                          <p:val>
                                            <p:fltVal val="0.5"/>
                                          </p:val>
                                        </p:tav>
                                        <p:tav tm="100000">
                                          <p:val>
                                            <p:strVal val="#ppt_x"/>
                                          </p:val>
                                        </p:tav>
                                      </p:tavLst>
                                    </p:anim>
                                    <p:anim calcmode="lin" valueType="num">
                                      <p:cBhvr>
                                        <p:cTn id="51" dur="500" fill="hold"/>
                                        <p:tgtEl>
                                          <p:spTgt spid="34510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autoUpdateAnimBg="0"/>
      <p:bldP spid="34509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57" name="Line 2093"/>
          <p:cNvSpPr>
            <a:spLocks noChangeShapeType="1"/>
          </p:cNvSpPr>
          <p:nvPr/>
        </p:nvSpPr>
        <p:spPr bwMode="auto">
          <a:xfrm flipH="1">
            <a:off x="2411413" y="2708275"/>
            <a:ext cx="1728787" cy="1873250"/>
          </a:xfrm>
          <a:prstGeom prst="line">
            <a:avLst/>
          </a:prstGeom>
          <a:noFill/>
          <a:ln w="571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6115" name="Text Box 2051"/>
          <p:cNvSpPr txBox="1">
            <a:spLocks noChangeArrowheads="1"/>
          </p:cNvSpPr>
          <p:nvPr/>
        </p:nvSpPr>
        <p:spPr bwMode="auto">
          <a:xfrm>
            <a:off x="611188" y="690563"/>
            <a:ext cx="7921625" cy="1370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solidFill>
                  <a:srgbClr val="010066"/>
                </a:solidFill>
              </a:rPr>
              <a:t>Why do organisms have to be so organized? </a:t>
            </a:r>
          </a:p>
          <a:p>
            <a:pPr>
              <a:spcBef>
                <a:spcPct val="50000"/>
              </a:spcBef>
            </a:pPr>
            <a:r>
              <a:rPr lang="en-US" b="0">
                <a:solidFill>
                  <a:srgbClr val="010066"/>
                </a:solidFill>
              </a:rPr>
              <a:t>Organization of the body allows complex organisms to carry out many different jobs at the same time.</a:t>
            </a:r>
          </a:p>
        </p:txBody>
      </p:sp>
      <p:sp>
        <p:nvSpPr>
          <p:cNvPr id="35844" name="Rectangle 2066"/>
          <p:cNvSpPr>
            <a:spLocks noGrp="1" noChangeArrowheads="1"/>
          </p:cNvSpPr>
          <p:nvPr>
            <p:ph type="title"/>
          </p:nvPr>
        </p:nvSpPr>
        <p:spPr/>
        <p:txBody>
          <a:bodyPr/>
          <a:lstStyle/>
          <a:p>
            <a:pPr eaLnBrk="1" hangingPunct="1"/>
            <a:r>
              <a:rPr lang="en-GB" smtClean="0"/>
              <a:t>      How is the body organized?</a:t>
            </a:r>
            <a:endParaRPr lang="en-US" smtClean="0"/>
          </a:p>
        </p:txBody>
      </p:sp>
      <p:sp>
        <p:nvSpPr>
          <p:cNvPr id="346128" name="Text Box 2064"/>
          <p:cNvSpPr txBox="1">
            <a:spLocks noChangeArrowheads="1"/>
          </p:cNvSpPr>
          <p:nvPr/>
        </p:nvSpPr>
        <p:spPr bwMode="auto">
          <a:xfrm>
            <a:off x="685800" y="5499100"/>
            <a:ext cx="746760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solidFill>
                  <a:srgbClr val="010066"/>
                </a:solidFill>
              </a:rPr>
              <a:t>Being organized means that the body does not waste energy, so it is more efficient.</a:t>
            </a:r>
          </a:p>
        </p:txBody>
      </p:sp>
      <p:sp>
        <p:nvSpPr>
          <p:cNvPr id="346131" name="AutoShape 2067"/>
          <p:cNvSpPr>
            <a:spLocks noChangeArrowheads="1"/>
          </p:cNvSpPr>
          <p:nvPr/>
        </p:nvSpPr>
        <p:spPr bwMode="auto">
          <a:xfrm>
            <a:off x="827088" y="2478088"/>
            <a:ext cx="989012" cy="534987"/>
          </a:xfrm>
          <a:prstGeom prst="roundRect">
            <a:avLst>
              <a:gd name="adj" fmla="val 16667"/>
            </a:avLst>
          </a:prstGeom>
          <a:solidFill>
            <a:schemeClr val="bg1"/>
          </a:solidFill>
          <a:ln w="381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623888" indent="-623888" algn="ctr"/>
            <a:r>
              <a:rPr lang="en-GB">
                <a:solidFill>
                  <a:srgbClr val="010066"/>
                </a:solidFill>
              </a:rPr>
              <a:t>grow</a:t>
            </a:r>
          </a:p>
        </p:txBody>
      </p:sp>
      <p:sp>
        <p:nvSpPr>
          <p:cNvPr id="346132" name="AutoShape 2068"/>
          <p:cNvSpPr>
            <a:spLocks noChangeArrowheads="1"/>
          </p:cNvSpPr>
          <p:nvPr/>
        </p:nvSpPr>
        <p:spPr bwMode="auto">
          <a:xfrm>
            <a:off x="539750" y="3500438"/>
            <a:ext cx="1752600" cy="534987"/>
          </a:xfrm>
          <a:prstGeom prst="roundRect">
            <a:avLst>
              <a:gd name="adj" fmla="val 16667"/>
            </a:avLst>
          </a:prstGeom>
          <a:solidFill>
            <a:schemeClr val="bg1"/>
          </a:solidFill>
          <a:ln w="381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623888" indent="-623888" algn="ctr"/>
            <a:r>
              <a:rPr lang="en-GB">
                <a:solidFill>
                  <a:srgbClr val="010066"/>
                </a:solidFill>
              </a:rPr>
              <a:t>reproduce</a:t>
            </a:r>
          </a:p>
        </p:txBody>
      </p:sp>
      <p:sp>
        <p:nvSpPr>
          <p:cNvPr id="346121" name="Line 2057"/>
          <p:cNvSpPr>
            <a:spLocks noChangeShapeType="1"/>
          </p:cNvSpPr>
          <p:nvPr/>
        </p:nvSpPr>
        <p:spPr bwMode="auto">
          <a:xfrm>
            <a:off x="5075238" y="2205038"/>
            <a:ext cx="1657350" cy="576262"/>
          </a:xfrm>
          <a:prstGeom prst="line">
            <a:avLst/>
          </a:prstGeom>
          <a:noFill/>
          <a:ln w="571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46135" name="AutoShape 2071"/>
          <p:cNvSpPr>
            <a:spLocks noChangeArrowheads="1"/>
          </p:cNvSpPr>
          <p:nvPr/>
        </p:nvSpPr>
        <p:spPr bwMode="auto">
          <a:xfrm>
            <a:off x="6816725" y="2276475"/>
            <a:ext cx="1643063" cy="939800"/>
          </a:xfrm>
          <a:prstGeom prst="roundRect">
            <a:avLst>
              <a:gd name="adj" fmla="val 16667"/>
            </a:avLst>
          </a:prstGeom>
          <a:solidFill>
            <a:schemeClr val="bg1"/>
          </a:solidFill>
          <a:ln w="381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623888" indent="-623888" algn="ctr"/>
            <a:r>
              <a:rPr lang="en-GB">
                <a:solidFill>
                  <a:srgbClr val="010066"/>
                </a:solidFill>
              </a:rPr>
              <a:t>respond </a:t>
            </a:r>
          </a:p>
          <a:p>
            <a:pPr marL="623888" indent="-623888" algn="ctr"/>
            <a:r>
              <a:rPr lang="en-GB">
                <a:solidFill>
                  <a:srgbClr val="010066"/>
                </a:solidFill>
              </a:rPr>
              <a:t>to things</a:t>
            </a:r>
          </a:p>
        </p:txBody>
      </p:sp>
      <p:sp>
        <p:nvSpPr>
          <p:cNvPr id="346133" name="AutoShape 2069"/>
          <p:cNvSpPr>
            <a:spLocks noChangeArrowheads="1"/>
          </p:cNvSpPr>
          <p:nvPr/>
        </p:nvSpPr>
        <p:spPr bwMode="auto">
          <a:xfrm>
            <a:off x="5867400" y="4637088"/>
            <a:ext cx="1331913" cy="534987"/>
          </a:xfrm>
          <a:prstGeom prst="roundRect">
            <a:avLst>
              <a:gd name="adj" fmla="val 16667"/>
            </a:avLst>
          </a:prstGeom>
          <a:solidFill>
            <a:schemeClr val="bg1"/>
          </a:solidFill>
          <a:ln w="381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623888" indent="-623888" algn="ctr"/>
            <a:r>
              <a:rPr lang="en-GB">
                <a:solidFill>
                  <a:srgbClr val="010066"/>
                </a:solidFill>
              </a:rPr>
              <a:t>excrete</a:t>
            </a:r>
          </a:p>
        </p:txBody>
      </p:sp>
      <p:sp>
        <p:nvSpPr>
          <p:cNvPr id="346136" name="Line 2072"/>
          <p:cNvSpPr>
            <a:spLocks noChangeShapeType="1"/>
          </p:cNvSpPr>
          <p:nvPr/>
        </p:nvSpPr>
        <p:spPr bwMode="auto">
          <a:xfrm>
            <a:off x="4356100" y="2205038"/>
            <a:ext cx="0" cy="2447925"/>
          </a:xfrm>
          <a:prstGeom prst="line">
            <a:avLst/>
          </a:prstGeom>
          <a:noFill/>
          <a:ln w="571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6134" name="AutoShape 2070"/>
          <p:cNvSpPr>
            <a:spLocks noChangeArrowheads="1"/>
          </p:cNvSpPr>
          <p:nvPr/>
        </p:nvSpPr>
        <p:spPr bwMode="auto">
          <a:xfrm>
            <a:off x="6516688" y="3502025"/>
            <a:ext cx="1279525" cy="534988"/>
          </a:xfrm>
          <a:prstGeom prst="roundRect">
            <a:avLst>
              <a:gd name="adj" fmla="val 16667"/>
            </a:avLst>
          </a:prstGeom>
          <a:solidFill>
            <a:schemeClr val="bg1"/>
          </a:solidFill>
          <a:ln w="381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623888" indent="-623888" algn="ctr"/>
            <a:r>
              <a:rPr lang="en-GB">
                <a:solidFill>
                  <a:srgbClr val="010066"/>
                </a:solidFill>
              </a:rPr>
              <a:t>respire</a:t>
            </a:r>
          </a:p>
        </p:txBody>
      </p:sp>
      <p:sp>
        <p:nvSpPr>
          <p:cNvPr id="346148" name="AutoShape 2084"/>
          <p:cNvSpPr>
            <a:spLocks noChangeArrowheads="1"/>
          </p:cNvSpPr>
          <p:nvPr/>
        </p:nvSpPr>
        <p:spPr bwMode="auto">
          <a:xfrm>
            <a:off x="1784350" y="4637088"/>
            <a:ext cx="1058863" cy="534987"/>
          </a:xfrm>
          <a:prstGeom prst="roundRect">
            <a:avLst>
              <a:gd name="adj" fmla="val 16667"/>
            </a:avLst>
          </a:prstGeom>
          <a:solidFill>
            <a:schemeClr val="bg1"/>
          </a:solidFill>
          <a:ln w="381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623888" indent="-623888" algn="ctr"/>
            <a:r>
              <a:rPr lang="en-GB">
                <a:solidFill>
                  <a:srgbClr val="010066"/>
                </a:solidFill>
              </a:rPr>
              <a:t>move</a:t>
            </a:r>
          </a:p>
        </p:txBody>
      </p:sp>
      <p:sp>
        <p:nvSpPr>
          <p:cNvPr id="346149" name="AutoShape 2085"/>
          <p:cNvSpPr>
            <a:spLocks noChangeArrowheads="1"/>
          </p:cNvSpPr>
          <p:nvPr/>
        </p:nvSpPr>
        <p:spPr bwMode="auto">
          <a:xfrm>
            <a:off x="3403600" y="4637088"/>
            <a:ext cx="1901825" cy="534987"/>
          </a:xfrm>
          <a:prstGeom prst="roundRect">
            <a:avLst>
              <a:gd name="adj" fmla="val 16667"/>
            </a:avLst>
          </a:prstGeom>
          <a:solidFill>
            <a:schemeClr val="bg1"/>
          </a:solidFill>
          <a:ln w="381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623888" indent="-623888" algn="ctr"/>
            <a:r>
              <a:rPr lang="en-GB">
                <a:solidFill>
                  <a:srgbClr val="010066"/>
                </a:solidFill>
              </a:rPr>
              <a:t>digest food</a:t>
            </a:r>
          </a:p>
        </p:txBody>
      </p:sp>
      <p:sp>
        <p:nvSpPr>
          <p:cNvPr id="346150" name="Line 2086"/>
          <p:cNvSpPr>
            <a:spLocks noChangeShapeType="1"/>
          </p:cNvSpPr>
          <p:nvPr/>
        </p:nvSpPr>
        <p:spPr bwMode="auto">
          <a:xfrm flipH="1">
            <a:off x="1908175" y="2205038"/>
            <a:ext cx="2447925" cy="431800"/>
          </a:xfrm>
          <a:prstGeom prst="line">
            <a:avLst/>
          </a:prstGeom>
          <a:noFill/>
          <a:ln w="571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6151" name="Line 2087"/>
          <p:cNvSpPr>
            <a:spLocks noChangeShapeType="1"/>
          </p:cNvSpPr>
          <p:nvPr/>
        </p:nvSpPr>
        <p:spPr bwMode="auto">
          <a:xfrm flipH="1">
            <a:off x="2339975" y="2205038"/>
            <a:ext cx="2016125" cy="1511300"/>
          </a:xfrm>
          <a:prstGeom prst="line">
            <a:avLst/>
          </a:prstGeom>
          <a:noFill/>
          <a:ln w="571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6153" name="Line 2089"/>
          <p:cNvSpPr>
            <a:spLocks noChangeShapeType="1"/>
          </p:cNvSpPr>
          <p:nvPr/>
        </p:nvSpPr>
        <p:spPr bwMode="auto">
          <a:xfrm>
            <a:off x="4211638" y="2349500"/>
            <a:ext cx="2087562" cy="2232025"/>
          </a:xfrm>
          <a:prstGeom prst="line">
            <a:avLst/>
          </a:prstGeom>
          <a:noFill/>
          <a:ln w="571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6154" name="Line 2090"/>
          <p:cNvSpPr>
            <a:spLocks noChangeShapeType="1"/>
          </p:cNvSpPr>
          <p:nvPr/>
        </p:nvSpPr>
        <p:spPr bwMode="auto">
          <a:xfrm>
            <a:off x="4211638" y="2203450"/>
            <a:ext cx="2160587" cy="1512888"/>
          </a:xfrm>
          <a:prstGeom prst="line">
            <a:avLst/>
          </a:prstGeom>
          <a:noFill/>
          <a:ln w="571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6156" name="AutoShape 2092"/>
          <p:cNvSpPr>
            <a:spLocks noChangeArrowheads="1"/>
          </p:cNvSpPr>
          <p:nvPr/>
        </p:nvSpPr>
        <p:spPr bwMode="auto">
          <a:xfrm>
            <a:off x="3132138" y="2109788"/>
            <a:ext cx="2387600" cy="958850"/>
          </a:xfrm>
          <a:prstGeom prst="roundRect">
            <a:avLst>
              <a:gd name="adj" fmla="val 16667"/>
            </a:avLst>
          </a:prstGeom>
          <a:solidFill>
            <a:schemeClr val="bg1"/>
          </a:solidFill>
          <a:ln w="57150">
            <a:solidFill>
              <a:srgbClr val="F8881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623888" indent="-623888" algn="ctr"/>
            <a:r>
              <a:rPr lang="en-GB">
                <a:solidFill>
                  <a:srgbClr val="000066"/>
                </a:solidFill>
              </a:rPr>
              <a:t>body </a:t>
            </a:r>
          </a:p>
          <a:p>
            <a:pPr marL="623888" indent="-623888" algn="ctr"/>
            <a:r>
              <a:rPr lang="en-GB">
                <a:solidFill>
                  <a:srgbClr val="000066"/>
                </a:solidFill>
              </a:rPr>
              <a:t>life processes</a:t>
            </a:r>
            <a:endParaRPr lang="en-US">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61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61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61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613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61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61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61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614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61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614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61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613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61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613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61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613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46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57" grpId="0" animBg="1"/>
      <p:bldP spid="346115" grpId="0"/>
      <p:bldP spid="346128" grpId="0"/>
      <p:bldP spid="346131" grpId="0" animBg="1"/>
      <p:bldP spid="346132" grpId="0" animBg="1"/>
      <p:bldP spid="346121" grpId="0" animBg="1"/>
      <p:bldP spid="346135" grpId="0" animBg="1"/>
      <p:bldP spid="346133" grpId="0" animBg="1"/>
      <p:bldP spid="346136" grpId="0" animBg="1"/>
      <p:bldP spid="346134" grpId="0" animBg="1"/>
      <p:bldP spid="346148" grpId="0" animBg="1"/>
      <p:bldP spid="346149" grpId="0" animBg="1"/>
      <p:bldP spid="346150" grpId="0" animBg="1"/>
      <p:bldP spid="346151" grpId="0" animBg="1"/>
      <p:bldP spid="346153" grpId="0" animBg="1"/>
      <p:bldP spid="346154" grpId="0" animBg="1"/>
      <p:bldP spid="34615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p:txBody>
          <a:bodyPr/>
          <a:lstStyle/>
          <a:p>
            <a:pPr eaLnBrk="1" hangingPunct="1"/>
            <a:r>
              <a:rPr lang="en-GB" smtClean="0"/>
              <a:t>      Matching systems and organs</a:t>
            </a:r>
            <a:endParaRPr lang="en-US" smtClean="0"/>
          </a:p>
        </p:txBody>
      </p:sp>
      <p:pic>
        <p:nvPicPr>
          <p:cNvPr id="9220" name="Picture 3" descr="flash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11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9218" name="ShockwaveFlash1" r:id="rId2" imgW="7963590" imgH="5308229"/>
        </mc:Choice>
        <mc:Fallback>
          <p:control name="ShockwaveFlash1" r:id="rId2" imgW="7963590" imgH="5308229">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579438" y="800100"/>
                  <a:ext cx="79629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      What are living things made of?</a:t>
            </a:r>
            <a:endParaRPr lang="en-GB" smtClean="0"/>
          </a:p>
        </p:txBody>
      </p:sp>
      <p:sp>
        <p:nvSpPr>
          <p:cNvPr id="543747" name="Rectangle 3"/>
          <p:cNvSpPr>
            <a:spLocks noGrp="1" noChangeArrowheads="1"/>
          </p:cNvSpPr>
          <p:nvPr>
            <p:ph type="body" sz="half" idx="1"/>
          </p:nvPr>
        </p:nvSpPr>
        <p:spPr bwMode="auto">
          <a:xfrm>
            <a:off x="457200" y="990600"/>
            <a:ext cx="5699125"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90000"/>
              </a:lnSpc>
              <a:buFont typeface="Wingdings 2" pitchFamily="18" charset="2"/>
              <a:buChar char=""/>
            </a:pPr>
            <a:r>
              <a:rPr lang="en-US" sz="2400" smtClean="0">
                <a:solidFill>
                  <a:srgbClr val="333399"/>
                </a:solidFill>
              </a:rPr>
              <a:t>Cells are the building blocks of life.</a:t>
            </a:r>
          </a:p>
          <a:p>
            <a:pPr eaLnBrk="1" hangingPunct="1">
              <a:lnSpc>
                <a:spcPct val="90000"/>
              </a:lnSpc>
              <a:buFont typeface="Wingdings 2" pitchFamily="18" charset="2"/>
              <a:buChar char=""/>
            </a:pPr>
            <a:endParaRPr lang="en-US" sz="2400" smtClean="0">
              <a:solidFill>
                <a:srgbClr val="333399"/>
              </a:solidFill>
            </a:endParaRPr>
          </a:p>
          <a:p>
            <a:pPr eaLnBrk="1" hangingPunct="1">
              <a:lnSpc>
                <a:spcPct val="90000"/>
              </a:lnSpc>
              <a:buFont typeface="Wingdings 2" pitchFamily="18" charset="2"/>
              <a:buChar char=""/>
            </a:pPr>
            <a:r>
              <a:rPr lang="en-US" sz="2400" smtClean="0">
                <a:solidFill>
                  <a:srgbClr val="333399"/>
                </a:solidFill>
              </a:rPr>
              <a:t>They come in all shapes and sizes.</a:t>
            </a:r>
          </a:p>
          <a:p>
            <a:pPr eaLnBrk="1" hangingPunct="1">
              <a:lnSpc>
                <a:spcPct val="90000"/>
              </a:lnSpc>
              <a:buFont typeface="Wingdings 2" pitchFamily="18" charset="2"/>
              <a:buChar char=""/>
            </a:pPr>
            <a:endParaRPr lang="en-US" sz="2400" smtClean="0">
              <a:solidFill>
                <a:srgbClr val="333399"/>
              </a:solidFill>
            </a:endParaRPr>
          </a:p>
          <a:p>
            <a:pPr eaLnBrk="1" hangingPunct="1">
              <a:lnSpc>
                <a:spcPct val="90000"/>
              </a:lnSpc>
              <a:buFont typeface="Wingdings 2" pitchFamily="18" charset="2"/>
              <a:buChar char=""/>
            </a:pPr>
            <a:r>
              <a:rPr lang="en-US" sz="2400" smtClean="0">
                <a:solidFill>
                  <a:srgbClr val="333399"/>
                </a:solidFill>
              </a:rPr>
              <a:t>Some organisms are made up of only one cell and are called </a:t>
            </a:r>
            <a:r>
              <a:rPr lang="en-US" sz="2400" b="1" smtClean="0">
                <a:solidFill>
                  <a:srgbClr val="333399"/>
                </a:solidFill>
              </a:rPr>
              <a:t>uni-cellular</a:t>
            </a:r>
            <a:r>
              <a:rPr lang="en-US" sz="2400" smtClean="0">
                <a:solidFill>
                  <a:srgbClr val="333399"/>
                </a:solidFill>
              </a:rPr>
              <a:t>.</a:t>
            </a:r>
          </a:p>
          <a:p>
            <a:pPr eaLnBrk="1" hangingPunct="1">
              <a:lnSpc>
                <a:spcPct val="90000"/>
              </a:lnSpc>
              <a:buFont typeface="Wingdings 2" pitchFamily="18" charset="2"/>
              <a:buNone/>
            </a:pPr>
            <a:r>
              <a:rPr lang="en-US" sz="2400" smtClean="0">
                <a:solidFill>
                  <a:srgbClr val="333399"/>
                </a:solidFill>
              </a:rPr>
              <a:t> </a:t>
            </a:r>
          </a:p>
          <a:p>
            <a:pPr eaLnBrk="1" hangingPunct="1">
              <a:lnSpc>
                <a:spcPct val="90000"/>
              </a:lnSpc>
              <a:buFont typeface="Wingdings 2" pitchFamily="18" charset="2"/>
              <a:buChar char=""/>
            </a:pPr>
            <a:r>
              <a:rPr lang="en-US" sz="2400" smtClean="0">
                <a:solidFill>
                  <a:srgbClr val="333399"/>
                </a:solidFill>
              </a:rPr>
              <a:t>Others are made up of lots of cells and are called </a:t>
            </a:r>
            <a:r>
              <a:rPr lang="en-US" sz="2400" b="1" smtClean="0">
                <a:solidFill>
                  <a:srgbClr val="333399"/>
                </a:solidFill>
              </a:rPr>
              <a:t>multi-cellular</a:t>
            </a:r>
            <a:r>
              <a:rPr lang="en-US" sz="2400" smtClean="0">
                <a:solidFill>
                  <a:srgbClr val="333399"/>
                </a:solidFill>
              </a:rPr>
              <a:t>.</a:t>
            </a:r>
          </a:p>
          <a:p>
            <a:pPr eaLnBrk="1" hangingPunct="1">
              <a:lnSpc>
                <a:spcPct val="90000"/>
              </a:lnSpc>
              <a:buFont typeface="Wingdings 2" pitchFamily="18" charset="2"/>
              <a:buChar char=""/>
            </a:pPr>
            <a:endParaRPr lang="en-US" sz="2400" smtClean="0">
              <a:solidFill>
                <a:srgbClr val="333399"/>
              </a:solidFill>
            </a:endParaRPr>
          </a:p>
          <a:p>
            <a:pPr eaLnBrk="1" hangingPunct="1">
              <a:lnSpc>
                <a:spcPct val="90000"/>
              </a:lnSpc>
              <a:buFont typeface="Wingdings 2" pitchFamily="18" charset="2"/>
              <a:buChar char=""/>
            </a:pPr>
            <a:r>
              <a:rPr lang="en-US" sz="2400" smtClean="0">
                <a:solidFill>
                  <a:srgbClr val="333399"/>
                </a:solidFill>
              </a:rPr>
              <a:t>Cells work together and carry out the seven life processes that are needed for an organism to stay alive.</a:t>
            </a:r>
            <a:endParaRPr lang="en-GB" sz="2400" smtClean="0">
              <a:solidFill>
                <a:srgbClr val="333399"/>
              </a:solidFill>
            </a:endParaRPr>
          </a:p>
        </p:txBody>
      </p:sp>
      <p:graphicFrame>
        <p:nvGraphicFramePr>
          <p:cNvPr id="543749" name="Object 5"/>
          <p:cNvGraphicFramePr>
            <a:graphicFrameLocks noGrp="1" noChangeAspect="1"/>
          </p:cNvGraphicFramePr>
          <p:nvPr>
            <p:ph sz="quarter" idx="2"/>
          </p:nvPr>
        </p:nvGraphicFramePr>
        <p:xfrm>
          <a:off x="6156325" y="1196975"/>
          <a:ext cx="2247900" cy="4176713"/>
        </p:xfrm>
        <a:graphic>
          <a:graphicData uri="http://schemas.openxmlformats.org/presentationml/2006/ole">
            <mc:AlternateContent xmlns:mc="http://schemas.openxmlformats.org/markup-compatibility/2006">
              <mc:Choice xmlns:v="urn:schemas-microsoft-com:vml" Requires="v">
                <p:oleObj spid="_x0000_s18437" name="Flash Document" r:id="rId4" imgW="1251000" imgH="2325240" progId="Flash.Movie">
                  <p:embed/>
                </p:oleObj>
              </mc:Choice>
              <mc:Fallback>
                <p:oleObj name="Flash Document" r:id="rId4" imgW="1251000" imgH="2325240" progId="Flash.Movie">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1196975"/>
                        <a:ext cx="2247900"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3749"/>
                                        </p:tgtEl>
                                        <p:attrNameLst>
                                          <p:attrName>style.visibility</p:attrName>
                                        </p:attrNameLst>
                                      </p:cBhvr>
                                      <p:to>
                                        <p:strVal val="visible"/>
                                      </p:to>
                                    </p:set>
                                    <p:anim calcmode="lin" valueType="num">
                                      <p:cBhvr additive="base">
                                        <p:cTn id="7" dur="500" fill="hold"/>
                                        <p:tgtEl>
                                          <p:spTgt spid="543749"/>
                                        </p:tgtEl>
                                        <p:attrNameLst>
                                          <p:attrName>ppt_x</p:attrName>
                                        </p:attrNameLst>
                                      </p:cBhvr>
                                      <p:tavLst>
                                        <p:tav tm="0">
                                          <p:val>
                                            <p:strVal val="#ppt_x"/>
                                          </p:val>
                                        </p:tav>
                                        <p:tav tm="100000">
                                          <p:val>
                                            <p:strVal val="#ppt_x"/>
                                          </p:val>
                                        </p:tav>
                                      </p:tavLst>
                                    </p:anim>
                                    <p:anim calcmode="lin" valueType="num">
                                      <p:cBhvr additive="base">
                                        <p:cTn id="8" dur="500" fill="hold"/>
                                        <p:tgtEl>
                                          <p:spTgt spid="54374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43747">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43747">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4374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43747">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43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971550" y="838200"/>
            <a:ext cx="7056438" cy="719138"/>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pPr>
            <a:r>
              <a:rPr lang="en-GB" sz="3600"/>
              <a:t>7A Cells</a:t>
            </a:r>
            <a:endParaRPr lang="en-GB" sz="3600" b="0"/>
          </a:p>
        </p:txBody>
      </p:sp>
      <p:sp>
        <p:nvSpPr>
          <p:cNvPr id="36867" name="Rectangle 3"/>
          <p:cNvSpPr>
            <a:spLocks noGrp="1" noChangeArrowheads="1"/>
          </p:cNvSpPr>
          <p:nvPr>
            <p:ph type="title"/>
          </p:nvPr>
        </p:nvSpPr>
        <p:spPr>
          <a:xfrm>
            <a:off x="73025" y="15875"/>
            <a:ext cx="4859338" cy="533400"/>
          </a:xfrm>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9525">
                <a:solidFill>
                  <a:srgbClr val="000099"/>
                </a:solidFill>
                <a:miter lim="800000"/>
                <a:headEnd/>
                <a:tailEnd/>
              </a14:hiddenLine>
            </a:ext>
          </a:extLst>
        </p:spPr>
        <p:txBody>
          <a:bodyPr/>
          <a:lstStyle/>
          <a:p>
            <a:pPr eaLnBrk="1" hangingPunct="1"/>
            <a:r>
              <a:rPr lang="en-GB" smtClean="0">
                <a:solidFill>
                  <a:srgbClr val="CC00CC"/>
                </a:solidFill>
              </a:rPr>
              <a:t>      </a:t>
            </a:r>
            <a:r>
              <a:rPr lang="en-GB" smtClean="0">
                <a:solidFill>
                  <a:srgbClr val="10BC45"/>
                </a:solidFill>
              </a:rPr>
              <a:t>Contents</a:t>
            </a:r>
          </a:p>
        </p:txBody>
      </p:sp>
      <p:sp>
        <p:nvSpPr>
          <p:cNvPr id="36868" name="Oval 4"/>
          <p:cNvSpPr>
            <a:spLocks noChangeAspect="1" noChangeArrowheads="1"/>
          </p:cNvSpPr>
          <p:nvPr/>
        </p:nvSpPr>
        <p:spPr bwMode="auto">
          <a:xfrm>
            <a:off x="908050" y="2062163"/>
            <a:ext cx="252413"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6869" name="Oval 5"/>
          <p:cNvSpPr>
            <a:spLocks noChangeAspect="1" noChangeArrowheads="1"/>
          </p:cNvSpPr>
          <p:nvPr/>
        </p:nvSpPr>
        <p:spPr bwMode="auto">
          <a:xfrm>
            <a:off x="906463" y="292417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6870" name="Oval 6"/>
          <p:cNvSpPr>
            <a:spLocks noChangeAspect="1" noChangeArrowheads="1"/>
          </p:cNvSpPr>
          <p:nvPr/>
        </p:nvSpPr>
        <p:spPr bwMode="auto">
          <a:xfrm>
            <a:off x="900113" y="4764088"/>
            <a:ext cx="252412"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6871" name="Oval 7"/>
          <p:cNvSpPr>
            <a:spLocks noChangeAspect="1" noChangeArrowheads="1"/>
          </p:cNvSpPr>
          <p:nvPr/>
        </p:nvSpPr>
        <p:spPr bwMode="auto">
          <a:xfrm>
            <a:off x="925513" y="378142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6872" name="Oval 8"/>
          <p:cNvSpPr>
            <a:spLocks noChangeAspect="1" noChangeArrowheads="1"/>
          </p:cNvSpPr>
          <p:nvPr/>
        </p:nvSpPr>
        <p:spPr bwMode="auto">
          <a:xfrm>
            <a:off x="917575" y="5664200"/>
            <a:ext cx="252413"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6873" name="AutoShape 9"/>
          <p:cNvSpPr>
            <a:spLocks noChangeArrowheads="1"/>
          </p:cNvSpPr>
          <p:nvPr/>
        </p:nvSpPr>
        <p:spPr bwMode="auto">
          <a:xfrm>
            <a:off x="1385888" y="1846263"/>
            <a:ext cx="3546475" cy="647700"/>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solidFill>
                  <a:srgbClr val="010066"/>
                </a:solidFill>
              </a:rPr>
              <a:t> What are cells?</a:t>
            </a:r>
            <a:r>
              <a:rPr lang="en-GB" sz="2800" b="0">
                <a:solidFill>
                  <a:srgbClr val="010066"/>
                </a:solidFill>
              </a:rPr>
              <a:t> </a:t>
            </a:r>
          </a:p>
        </p:txBody>
      </p:sp>
      <p:sp>
        <p:nvSpPr>
          <p:cNvPr id="36874" name="AutoShape 10"/>
          <p:cNvSpPr>
            <a:spLocks noChangeArrowheads="1"/>
          </p:cNvSpPr>
          <p:nvPr/>
        </p:nvSpPr>
        <p:spPr bwMode="auto">
          <a:xfrm>
            <a:off x="1385888" y="2708275"/>
            <a:ext cx="4841875" cy="647700"/>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solidFill>
                  <a:srgbClr val="010066"/>
                </a:solidFill>
              </a:rPr>
              <a:t> Animal and plant cells</a:t>
            </a:r>
          </a:p>
          <a:p>
            <a:pPr marL="342900" indent="-342900">
              <a:lnSpc>
                <a:spcPct val="90000"/>
              </a:lnSpc>
            </a:pPr>
            <a:endParaRPr lang="en-GB" sz="3200">
              <a:solidFill>
                <a:srgbClr val="010066"/>
              </a:solidFill>
            </a:endParaRPr>
          </a:p>
        </p:txBody>
      </p:sp>
      <p:sp>
        <p:nvSpPr>
          <p:cNvPr id="36875" name="AutoShape 11"/>
          <p:cNvSpPr>
            <a:spLocks noChangeArrowheads="1"/>
          </p:cNvSpPr>
          <p:nvPr/>
        </p:nvSpPr>
        <p:spPr bwMode="auto">
          <a:xfrm>
            <a:off x="1392238" y="4508500"/>
            <a:ext cx="5843587" cy="681038"/>
          </a:xfrm>
          <a:prstGeom prst="roundRect">
            <a:avLst>
              <a:gd name="adj" fmla="val 43579"/>
            </a:avLst>
          </a:prstGeom>
          <a:solidFill>
            <a:srgbClr val="10BC45"/>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US" sz="3200"/>
              <a:t> Where do cells come from?</a:t>
            </a:r>
            <a:endParaRPr lang="en-GB" sz="3200"/>
          </a:p>
        </p:txBody>
      </p:sp>
      <p:sp>
        <p:nvSpPr>
          <p:cNvPr id="36876" name="AutoShape 12"/>
          <p:cNvSpPr>
            <a:spLocks noChangeArrowheads="1"/>
          </p:cNvSpPr>
          <p:nvPr/>
        </p:nvSpPr>
        <p:spPr bwMode="auto">
          <a:xfrm>
            <a:off x="1387475" y="5445125"/>
            <a:ext cx="4264025" cy="687388"/>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99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solidFill>
                  <a:srgbClr val="10BC45"/>
                </a:solidFill>
              </a:rPr>
              <a:t> Summary activities</a:t>
            </a:r>
          </a:p>
        </p:txBody>
      </p:sp>
      <p:sp>
        <p:nvSpPr>
          <p:cNvPr id="36877" name="AutoShape 13"/>
          <p:cNvSpPr>
            <a:spLocks noChangeArrowheads="1"/>
          </p:cNvSpPr>
          <p:nvPr/>
        </p:nvSpPr>
        <p:spPr bwMode="auto">
          <a:xfrm>
            <a:off x="1376363" y="3573463"/>
            <a:ext cx="4203700" cy="676275"/>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solidFill>
                  <a:srgbClr val="010066"/>
                </a:solidFill>
              </a:rPr>
              <a:t> </a:t>
            </a:r>
            <a:r>
              <a:rPr lang="en-GB" sz="3200">
                <a:solidFill>
                  <a:srgbClr val="003366"/>
                </a:solidFill>
              </a:rPr>
              <a:t>Cells to organisms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Text Box 3"/>
          <p:cNvSpPr txBox="1">
            <a:spLocks noChangeArrowheads="1"/>
          </p:cNvSpPr>
          <p:nvPr/>
        </p:nvSpPr>
        <p:spPr bwMode="auto">
          <a:xfrm>
            <a:off x="539750" y="668338"/>
            <a:ext cx="48958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r>
              <a:rPr lang="en-US" b="0">
                <a:solidFill>
                  <a:srgbClr val="010066"/>
                </a:solidFill>
              </a:rPr>
              <a:t>Think of the following situations…..</a:t>
            </a:r>
          </a:p>
        </p:txBody>
      </p:sp>
      <p:sp>
        <p:nvSpPr>
          <p:cNvPr id="37891" name="Rectangle 82"/>
          <p:cNvSpPr>
            <a:spLocks noGrp="1" noChangeArrowheads="1"/>
          </p:cNvSpPr>
          <p:nvPr>
            <p:ph type="title"/>
          </p:nvPr>
        </p:nvSpPr>
        <p:spPr>
          <a:xfrm>
            <a:off x="71438" y="0"/>
            <a:ext cx="7956550" cy="549275"/>
          </a:xfrm>
        </p:spPr>
        <p:txBody>
          <a:bodyPr/>
          <a:lstStyle/>
          <a:p>
            <a:pPr eaLnBrk="1" hangingPunct="1"/>
            <a:r>
              <a:rPr lang="en-GB" sz="2400" smtClean="0"/>
              <a:t>      When does the body need to produce new cells?</a:t>
            </a:r>
            <a:endParaRPr lang="en-US" sz="2400" smtClean="0"/>
          </a:p>
        </p:txBody>
      </p:sp>
      <p:sp>
        <p:nvSpPr>
          <p:cNvPr id="348243" name="AutoShape 83"/>
          <p:cNvSpPr>
            <a:spLocks noChangeArrowheads="1"/>
          </p:cNvSpPr>
          <p:nvPr/>
        </p:nvSpPr>
        <p:spPr bwMode="auto">
          <a:xfrm>
            <a:off x="527050" y="1268413"/>
            <a:ext cx="8289925" cy="1317625"/>
          </a:xfrm>
          <a:prstGeom prst="roundRect">
            <a:avLst>
              <a:gd name="adj" fmla="val 16667"/>
            </a:avLst>
          </a:prstGeom>
          <a:noFill/>
          <a:ln w="38100">
            <a:solidFill>
              <a:srgbClr val="F88818"/>
            </a:solidFill>
            <a:round/>
            <a:headEnd/>
            <a:tailEnd/>
          </a:ln>
          <a:effectLst/>
          <a:extLst>
            <a:ext uri="{909E8E84-426E-40DD-AFC4-6F175D3DCCD1}">
              <a14:hiddenFill xmlns:a14="http://schemas.microsoft.com/office/drawing/2010/main">
                <a:solidFill>
                  <a:srgbClr val="6600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623888" indent="-623888" algn="ctr">
              <a:lnSpc>
                <a:spcPct val="80000"/>
              </a:lnSpc>
            </a:pPr>
            <a:r>
              <a:rPr lang="en-US" sz="2800">
                <a:solidFill>
                  <a:srgbClr val="010066"/>
                </a:solidFill>
              </a:rPr>
              <a:t>growth</a:t>
            </a:r>
          </a:p>
          <a:p>
            <a:pPr marL="623888" indent="-623888"/>
            <a:r>
              <a:rPr lang="en-US" b="0">
                <a:solidFill>
                  <a:srgbClr val="010066"/>
                </a:solidFill>
              </a:rPr>
              <a:t>Your body loses cells and cells are constantly dying but</a:t>
            </a:r>
          </a:p>
          <a:p>
            <a:pPr marL="623888" indent="-623888"/>
            <a:r>
              <a:rPr lang="en-US" b="0">
                <a:solidFill>
                  <a:srgbClr val="010066"/>
                </a:solidFill>
              </a:rPr>
              <a:t>your skin doesn’t disappear and you don’t get smaller.</a:t>
            </a:r>
            <a:endParaRPr lang="en-US"/>
          </a:p>
        </p:txBody>
      </p:sp>
      <p:sp>
        <p:nvSpPr>
          <p:cNvPr id="348246" name="AutoShape 86"/>
          <p:cNvSpPr>
            <a:spLocks noChangeArrowheads="1"/>
          </p:cNvSpPr>
          <p:nvPr/>
        </p:nvSpPr>
        <p:spPr bwMode="auto">
          <a:xfrm>
            <a:off x="500063" y="2843213"/>
            <a:ext cx="8343900" cy="1317625"/>
          </a:xfrm>
          <a:prstGeom prst="roundRect">
            <a:avLst>
              <a:gd name="adj" fmla="val 16667"/>
            </a:avLst>
          </a:prstGeom>
          <a:noFill/>
          <a:ln w="38100">
            <a:solidFill>
              <a:srgbClr val="F88818"/>
            </a:solidFill>
            <a:round/>
            <a:headEnd/>
            <a:tailEnd/>
          </a:ln>
          <a:effectLst/>
          <a:extLst>
            <a:ext uri="{909E8E84-426E-40DD-AFC4-6F175D3DCCD1}">
              <a14:hiddenFill xmlns:a14="http://schemas.microsoft.com/office/drawing/2010/main">
                <a:solidFill>
                  <a:srgbClr val="6600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623888" indent="-623888" algn="ctr">
              <a:lnSpc>
                <a:spcPct val="80000"/>
              </a:lnSpc>
            </a:pPr>
            <a:r>
              <a:rPr lang="en-US" sz="2800">
                <a:solidFill>
                  <a:srgbClr val="010066"/>
                </a:solidFill>
              </a:rPr>
              <a:t>repair</a:t>
            </a:r>
            <a:endParaRPr lang="en-US" sz="2800" b="0">
              <a:solidFill>
                <a:srgbClr val="010066"/>
              </a:solidFill>
            </a:endParaRPr>
          </a:p>
          <a:p>
            <a:pPr marL="623888" indent="-623888"/>
            <a:r>
              <a:rPr lang="en-US" b="0">
                <a:solidFill>
                  <a:srgbClr val="010066"/>
                </a:solidFill>
              </a:rPr>
              <a:t>You cut your finger. The wound is eventually healed and </a:t>
            </a:r>
          </a:p>
          <a:p>
            <a:pPr marL="623888" indent="-623888"/>
            <a:r>
              <a:rPr lang="en-US" b="0">
                <a:solidFill>
                  <a:srgbClr val="010066"/>
                </a:solidFill>
              </a:rPr>
              <a:t>weeks later you cannot even see where the cut used to be.</a:t>
            </a:r>
            <a:endParaRPr lang="en-US"/>
          </a:p>
        </p:txBody>
      </p:sp>
      <p:sp>
        <p:nvSpPr>
          <p:cNvPr id="348247" name="AutoShape 87"/>
          <p:cNvSpPr>
            <a:spLocks noChangeArrowheads="1"/>
          </p:cNvSpPr>
          <p:nvPr/>
        </p:nvSpPr>
        <p:spPr bwMode="auto">
          <a:xfrm>
            <a:off x="482600" y="4379913"/>
            <a:ext cx="8383588" cy="1722437"/>
          </a:xfrm>
          <a:prstGeom prst="roundRect">
            <a:avLst>
              <a:gd name="adj" fmla="val 16667"/>
            </a:avLst>
          </a:prstGeom>
          <a:noFill/>
          <a:ln w="38100">
            <a:solidFill>
              <a:srgbClr val="F88818"/>
            </a:solidFill>
            <a:round/>
            <a:headEnd/>
            <a:tailEnd/>
          </a:ln>
          <a:effectLst/>
          <a:extLst>
            <a:ext uri="{909E8E84-426E-40DD-AFC4-6F175D3DCCD1}">
              <a14:hiddenFill xmlns:a14="http://schemas.microsoft.com/office/drawing/2010/main">
                <a:solidFill>
                  <a:srgbClr val="6600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623888" indent="-623888" algn="ctr">
              <a:lnSpc>
                <a:spcPct val="80000"/>
              </a:lnSpc>
            </a:pPr>
            <a:r>
              <a:rPr lang="en-US" sz="2800">
                <a:solidFill>
                  <a:srgbClr val="010066"/>
                </a:solidFill>
              </a:rPr>
              <a:t>reproduction</a:t>
            </a:r>
          </a:p>
          <a:p>
            <a:pPr marL="623888" indent="-623888"/>
            <a:r>
              <a:rPr lang="en-US" b="0">
                <a:solidFill>
                  <a:srgbClr val="010066"/>
                </a:solidFill>
              </a:rPr>
              <a:t>Your body can make sex cells.  In humans, these cells are</a:t>
            </a:r>
          </a:p>
          <a:p>
            <a:pPr marL="623888" indent="-623888"/>
            <a:r>
              <a:rPr lang="en-US" b="0">
                <a:solidFill>
                  <a:srgbClr val="010066"/>
                </a:solidFill>
              </a:rPr>
              <a:t>sperm or egg cells. These cells contain the same genetic </a:t>
            </a:r>
          </a:p>
          <a:p>
            <a:pPr marL="623888" indent="-623888"/>
            <a:r>
              <a:rPr lang="en-US" b="0">
                <a:solidFill>
                  <a:srgbClr val="010066"/>
                </a:solidFill>
              </a:rPr>
              <a:t>information that can be found in other body cells.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48243"/>
                                        </p:tgtEl>
                                        <p:attrNameLst>
                                          <p:attrName>style.visibility</p:attrName>
                                        </p:attrNameLst>
                                      </p:cBhvr>
                                      <p:to>
                                        <p:strVal val="visible"/>
                                      </p:to>
                                    </p:set>
                                    <p:anim calcmode="lin" valueType="num">
                                      <p:cBhvr additive="base">
                                        <p:cTn id="11" dur="500" fill="hold"/>
                                        <p:tgtEl>
                                          <p:spTgt spid="348243"/>
                                        </p:tgtEl>
                                        <p:attrNameLst>
                                          <p:attrName>ppt_x</p:attrName>
                                        </p:attrNameLst>
                                      </p:cBhvr>
                                      <p:tavLst>
                                        <p:tav tm="0">
                                          <p:val>
                                            <p:strVal val="0-#ppt_w/2"/>
                                          </p:val>
                                        </p:tav>
                                        <p:tav tm="100000">
                                          <p:val>
                                            <p:strVal val="#ppt_x"/>
                                          </p:val>
                                        </p:tav>
                                      </p:tavLst>
                                    </p:anim>
                                    <p:anim calcmode="lin" valueType="num">
                                      <p:cBhvr additive="base">
                                        <p:cTn id="12" dur="500" fill="hold"/>
                                        <p:tgtEl>
                                          <p:spTgt spid="34824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48246"/>
                                        </p:tgtEl>
                                        <p:attrNameLst>
                                          <p:attrName>style.visibility</p:attrName>
                                        </p:attrNameLst>
                                      </p:cBhvr>
                                      <p:to>
                                        <p:strVal val="visible"/>
                                      </p:to>
                                    </p:set>
                                    <p:anim calcmode="lin" valueType="num">
                                      <p:cBhvr additive="base">
                                        <p:cTn id="17" dur="500" fill="hold"/>
                                        <p:tgtEl>
                                          <p:spTgt spid="348246"/>
                                        </p:tgtEl>
                                        <p:attrNameLst>
                                          <p:attrName>ppt_x</p:attrName>
                                        </p:attrNameLst>
                                      </p:cBhvr>
                                      <p:tavLst>
                                        <p:tav tm="0">
                                          <p:val>
                                            <p:strVal val="0-#ppt_w/2"/>
                                          </p:val>
                                        </p:tav>
                                        <p:tav tm="100000">
                                          <p:val>
                                            <p:strVal val="#ppt_x"/>
                                          </p:val>
                                        </p:tav>
                                      </p:tavLst>
                                    </p:anim>
                                    <p:anim calcmode="lin" valueType="num">
                                      <p:cBhvr additive="base">
                                        <p:cTn id="18" dur="500" fill="hold"/>
                                        <p:tgtEl>
                                          <p:spTgt spid="34824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48247"/>
                                        </p:tgtEl>
                                        <p:attrNameLst>
                                          <p:attrName>style.visibility</p:attrName>
                                        </p:attrNameLst>
                                      </p:cBhvr>
                                      <p:to>
                                        <p:strVal val="visible"/>
                                      </p:to>
                                    </p:set>
                                    <p:anim calcmode="lin" valueType="num">
                                      <p:cBhvr additive="base">
                                        <p:cTn id="23" dur="500" fill="hold"/>
                                        <p:tgtEl>
                                          <p:spTgt spid="348247"/>
                                        </p:tgtEl>
                                        <p:attrNameLst>
                                          <p:attrName>ppt_x</p:attrName>
                                        </p:attrNameLst>
                                      </p:cBhvr>
                                      <p:tavLst>
                                        <p:tav tm="0">
                                          <p:val>
                                            <p:strVal val="0-#ppt_w/2"/>
                                          </p:val>
                                        </p:tav>
                                        <p:tav tm="100000">
                                          <p:val>
                                            <p:strVal val="#ppt_x"/>
                                          </p:val>
                                        </p:tav>
                                      </p:tavLst>
                                    </p:anim>
                                    <p:anim calcmode="lin" valueType="num">
                                      <p:cBhvr additive="base">
                                        <p:cTn id="24" dur="500" fill="hold"/>
                                        <p:tgtEl>
                                          <p:spTgt spid="3482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p:bldP spid="348243" grpId="0" animBg="1"/>
      <p:bldP spid="348246" grpId="0" animBg="1"/>
      <p:bldP spid="34824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49190" name="Group 6"/>
          <p:cNvGrpSpPr>
            <a:grpSpLocks/>
          </p:cNvGrpSpPr>
          <p:nvPr/>
        </p:nvGrpSpPr>
        <p:grpSpPr bwMode="auto">
          <a:xfrm>
            <a:off x="4267200" y="4724400"/>
            <a:ext cx="609600" cy="431800"/>
            <a:chOff x="2736" y="3312"/>
            <a:chExt cx="384" cy="384"/>
          </a:xfrm>
        </p:grpSpPr>
        <p:sp>
          <p:nvSpPr>
            <p:cNvPr id="38925" name="Oval 7"/>
            <p:cNvSpPr>
              <a:spLocks noChangeArrowheads="1"/>
            </p:cNvSpPr>
            <p:nvPr/>
          </p:nvSpPr>
          <p:spPr bwMode="auto">
            <a:xfrm>
              <a:off x="2736" y="3312"/>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8926" name="Oval 8"/>
            <p:cNvSpPr>
              <a:spLocks noChangeArrowheads="1"/>
            </p:cNvSpPr>
            <p:nvPr/>
          </p:nvSpPr>
          <p:spPr bwMode="auto">
            <a:xfrm>
              <a:off x="2880" y="3456"/>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349193" name="Group 9"/>
          <p:cNvGrpSpPr>
            <a:grpSpLocks/>
          </p:cNvGrpSpPr>
          <p:nvPr/>
        </p:nvGrpSpPr>
        <p:grpSpPr bwMode="auto">
          <a:xfrm>
            <a:off x="5978525" y="5483225"/>
            <a:ext cx="609600" cy="393700"/>
            <a:chOff x="2736" y="3312"/>
            <a:chExt cx="384" cy="384"/>
          </a:xfrm>
        </p:grpSpPr>
        <p:sp>
          <p:nvSpPr>
            <p:cNvPr id="38923" name="Oval 10"/>
            <p:cNvSpPr>
              <a:spLocks noChangeArrowheads="1"/>
            </p:cNvSpPr>
            <p:nvPr/>
          </p:nvSpPr>
          <p:spPr bwMode="auto">
            <a:xfrm>
              <a:off x="2736" y="3312"/>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8924" name="Oval 11"/>
            <p:cNvSpPr>
              <a:spLocks noChangeArrowheads="1"/>
            </p:cNvSpPr>
            <p:nvPr/>
          </p:nvSpPr>
          <p:spPr bwMode="auto">
            <a:xfrm>
              <a:off x="2880" y="3456"/>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349196" name="Group 12"/>
          <p:cNvGrpSpPr>
            <a:grpSpLocks/>
          </p:cNvGrpSpPr>
          <p:nvPr/>
        </p:nvGrpSpPr>
        <p:grpSpPr bwMode="auto">
          <a:xfrm>
            <a:off x="2625725" y="5483225"/>
            <a:ext cx="609600" cy="393700"/>
            <a:chOff x="2736" y="3312"/>
            <a:chExt cx="384" cy="384"/>
          </a:xfrm>
        </p:grpSpPr>
        <p:sp>
          <p:nvSpPr>
            <p:cNvPr id="38921" name="Oval 13"/>
            <p:cNvSpPr>
              <a:spLocks noChangeArrowheads="1"/>
            </p:cNvSpPr>
            <p:nvPr/>
          </p:nvSpPr>
          <p:spPr bwMode="auto">
            <a:xfrm>
              <a:off x="2736" y="3312"/>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8922" name="Oval 14"/>
            <p:cNvSpPr>
              <a:spLocks noChangeArrowheads="1"/>
            </p:cNvSpPr>
            <p:nvPr/>
          </p:nvSpPr>
          <p:spPr bwMode="auto">
            <a:xfrm>
              <a:off x="2880" y="3456"/>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38917" name="Rectangle 21"/>
          <p:cNvSpPr>
            <a:spLocks noGrp="1" noChangeArrowheads="1"/>
          </p:cNvSpPr>
          <p:nvPr>
            <p:ph type="title"/>
          </p:nvPr>
        </p:nvSpPr>
        <p:spPr>
          <a:xfrm>
            <a:off x="0" y="0"/>
            <a:ext cx="7885113" cy="549275"/>
          </a:xfrm>
        </p:spPr>
        <p:txBody>
          <a:bodyPr/>
          <a:lstStyle/>
          <a:p>
            <a:pPr eaLnBrk="1" hangingPunct="1"/>
            <a:r>
              <a:rPr lang="en-GB" smtClean="0"/>
              <a:t>       How does the body produce new cells?</a:t>
            </a:r>
            <a:endParaRPr lang="en-US" smtClean="0"/>
          </a:p>
        </p:txBody>
      </p:sp>
      <p:sp>
        <p:nvSpPr>
          <p:cNvPr id="349209" name="Text Box 25"/>
          <p:cNvSpPr txBox="1">
            <a:spLocks noChangeArrowheads="1"/>
          </p:cNvSpPr>
          <p:nvPr/>
        </p:nvSpPr>
        <p:spPr bwMode="auto">
          <a:xfrm>
            <a:off x="539750" y="936625"/>
            <a:ext cx="8610600" cy="3584575"/>
          </a:xfrm>
          <a:prstGeom prst="rect">
            <a:avLst/>
          </a:prstGeom>
          <a:solidFill>
            <a:schemeClr val="bg1"/>
          </a:solidFill>
          <a:ln>
            <a:noFill/>
          </a:ln>
          <a:effectLst/>
          <a:extLs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solidFill>
                  <a:srgbClr val="010066"/>
                </a:solidFill>
              </a:rPr>
              <a:t>The body needs to produce new cells for three main reasons:</a:t>
            </a:r>
          </a:p>
          <a:p>
            <a:pPr lvl="1">
              <a:lnSpc>
                <a:spcPct val="80000"/>
              </a:lnSpc>
              <a:spcBef>
                <a:spcPct val="50000"/>
              </a:spcBef>
              <a:buFont typeface="Albertville Extrabold" pitchFamily="34" charset="0"/>
              <a:buChar char="●"/>
            </a:pPr>
            <a:r>
              <a:rPr lang="en-US" b="0">
                <a:solidFill>
                  <a:srgbClr val="F54F1B"/>
                </a:solidFill>
              </a:rPr>
              <a:t> </a:t>
            </a:r>
            <a:r>
              <a:rPr lang="en-US" sz="2800">
                <a:solidFill>
                  <a:srgbClr val="F54F1B"/>
                </a:solidFill>
              </a:rPr>
              <a:t>growth</a:t>
            </a:r>
          </a:p>
          <a:p>
            <a:pPr lvl="1">
              <a:lnSpc>
                <a:spcPct val="80000"/>
              </a:lnSpc>
              <a:spcBef>
                <a:spcPct val="50000"/>
              </a:spcBef>
              <a:buFont typeface="Albertville Extrabold" pitchFamily="34" charset="0"/>
              <a:buChar char="●"/>
            </a:pPr>
            <a:r>
              <a:rPr lang="en-US" sz="2800">
                <a:solidFill>
                  <a:srgbClr val="F54F1B"/>
                </a:solidFill>
              </a:rPr>
              <a:t> repair</a:t>
            </a:r>
          </a:p>
          <a:p>
            <a:pPr lvl="1">
              <a:lnSpc>
                <a:spcPct val="80000"/>
              </a:lnSpc>
              <a:spcBef>
                <a:spcPct val="50000"/>
              </a:spcBef>
              <a:buFont typeface="Albertville Extrabold" pitchFamily="34" charset="0"/>
              <a:buChar char="●"/>
            </a:pPr>
            <a:r>
              <a:rPr lang="en-US" sz="2800">
                <a:solidFill>
                  <a:srgbClr val="F54F1B"/>
                </a:solidFill>
              </a:rPr>
              <a:t> reproduction</a:t>
            </a:r>
          </a:p>
          <a:p>
            <a:pPr>
              <a:spcBef>
                <a:spcPct val="50000"/>
              </a:spcBef>
            </a:pPr>
            <a:r>
              <a:rPr lang="en-US" b="0">
                <a:solidFill>
                  <a:srgbClr val="010066"/>
                </a:solidFill>
              </a:rPr>
              <a:t>How does it produce these cells?</a:t>
            </a:r>
          </a:p>
          <a:p>
            <a:pPr>
              <a:spcBef>
                <a:spcPct val="50000"/>
              </a:spcBef>
            </a:pPr>
            <a:r>
              <a:rPr lang="en-US" b="0">
                <a:solidFill>
                  <a:srgbClr val="010066"/>
                </a:solidFill>
              </a:rPr>
              <a:t>The body is constantly producing new</a:t>
            </a:r>
            <a:r>
              <a:rPr lang="en-US">
                <a:solidFill>
                  <a:srgbClr val="010066"/>
                </a:solidFill>
              </a:rPr>
              <a:t> </a:t>
            </a:r>
            <a:r>
              <a:rPr lang="en-US" b="0">
                <a:solidFill>
                  <a:srgbClr val="010066"/>
                </a:solidFill>
              </a:rPr>
              <a:t>cells from old cells dividing. This is called </a:t>
            </a:r>
            <a:r>
              <a:rPr lang="en-US">
                <a:solidFill>
                  <a:srgbClr val="F54F1B"/>
                </a:solidFill>
              </a:rPr>
              <a:t>cell division</a:t>
            </a:r>
            <a:r>
              <a:rPr lang="en-US" b="0">
                <a:solidFill>
                  <a:srgbClr val="010066"/>
                </a:solidFill>
              </a:rPr>
              <a:t>.</a:t>
            </a:r>
          </a:p>
        </p:txBody>
      </p:sp>
      <p:sp>
        <p:nvSpPr>
          <p:cNvPr id="349213" name="Line 29"/>
          <p:cNvSpPr>
            <a:spLocks noChangeShapeType="1"/>
          </p:cNvSpPr>
          <p:nvPr/>
        </p:nvSpPr>
        <p:spPr bwMode="auto">
          <a:xfrm flipH="1">
            <a:off x="3349625" y="5154613"/>
            <a:ext cx="790575" cy="433387"/>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9216" name="Line 32"/>
          <p:cNvSpPr>
            <a:spLocks noChangeShapeType="1"/>
          </p:cNvSpPr>
          <p:nvPr/>
        </p:nvSpPr>
        <p:spPr bwMode="auto">
          <a:xfrm>
            <a:off x="5003800" y="5156200"/>
            <a:ext cx="792163" cy="503238"/>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92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349209">
                                            <p:txEl>
                                              <p:pRg st="1" end="1"/>
                                            </p:txEl>
                                          </p:spTgt>
                                        </p:tgtEl>
                                        <p:attrNameLst>
                                          <p:attrName>style.visibility</p:attrName>
                                        </p:attrNameLst>
                                      </p:cBhvr>
                                      <p:to>
                                        <p:strVal val="visible"/>
                                      </p:to>
                                    </p:set>
                                    <p:anim calcmode="lin" valueType="num">
                                      <p:cBhvr additive="base">
                                        <p:cTn id="11" dur="500" fill="hold"/>
                                        <p:tgtEl>
                                          <p:spTgt spid="34920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9209">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 presetClass="entr" presetSubtype="8" fill="hold" nodeType="afterEffect">
                                  <p:stCondLst>
                                    <p:cond delay="0"/>
                                  </p:stCondLst>
                                  <p:childTnLst>
                                    <p:set>
                                      <p:cBhvr>
                                        <p:cTn id="15" dur="1" fill="hold">
                                          <p:stCondLst>
                                            <p:cond delay="0"/>
                                          </p:stCondLst>
                                        </p:cTn>
                                        <p:tgtEl>
                                          <p:spTgt spid="349209">
                                            <p:txEl>
                                              <p:pRg st="2" end="2"/>
                                            </p:txEl>
                                          </p:spTgt>
                                        </p:tgtEl>
                                        <p:attrNameLst>
                                          <p:attrName>style.visibility</p:attrName>
                                        </p:attrNameLst>
                                      </p:cBhvr>
                                      <p:to>
                                        <p:strVal val="visible"/>
                                      </p:to>
                                    </p:set>
                                    <p:anim calcmode="lin" valueType="num">
                                      <p:cBhvr additive="base">
                                        <p:cTn id="16" dur="500" fill="hold"/>
                                        <p:tgtEl>
                                          <p:spTgt spid="349209">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49209">
                                            <p:txEl>
                                              <p:pRg st="2" end="2"/>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 presetClass="entr" presetSubtype="8" fill="hold" nodeType="afterEffect">
                                  <p:stCondLst>
                                    <p:cond delay="0"/>
                                  </p:stCondLst>
                                  <p:childTnLst>
                                    <p:set>
                                      <p:cBhvr>
                                        <p:cTn id="20" dur="1" fill="hold">
                                          <p:stCondLst>
                                            <p:cond delay="0"/>
                                          </p:stCondLst>
                                        </p:cTn>
                                        <p:tgtEl>
                                          <p:spTgt spid="349209">
                                            <p:txEl>
                                              <p:pRg st="3" end="3"/>
                                            </p:txEl>
                                          </p:spTgt>
                                        </p:tgtEl>
                                        <p:attrNameLst>
                                          <p:attrName>style.visibility</p:attrName>
                                        </p:attrNameLst>
                                      </p:cBhvr>
                                      <p:to>
                                        <p:strVal val="visible"/>
                                      </p:to>
                                    </p:set>
                                    <p:anim calcmode="lin" valueType="num">
                                      <p:cBhvr additive="base">
                                        <p:cTn id="21" dur="500" fill="hold"/>
                                        <p:tgtEl>
                                          <p:spTgt spid="34920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4920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49209">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49209">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nodeType="clickEffect">
                                  <p:stCondLst>
                                    <p:cond delay="0"/>
                                  </p:stCondLst>
                                  <p:childTnLst>
                                    <p:set>
                                      <p:cBhvr>
                                        <p:cTn id="34" dur="1" fill="hold">
                                          <p:stCondLst>
                                            <p:cond delay="0"/>
                                          </p:stCondLst>
                                        </p:cTn>
                                        <p:tgtEl>
                                          <p:spTgt spid="349190"/>
                                        </p:tgtEl>
                                        <p:attrNameLst>
                                          <p:attrName>style.visibility</p:attrName>
                                        </p:attrNameLst>
                                      </p:cBhvr>
                                      <p:to>
                                        <p:strVal val="visible"/>
                                      </p:to>
                                    </p:set>
                                    <p:anim calcmode="lin" valueType="num">
                                      <p:cBhvr>
                                        <p:cTn id="35" dur="1000" fill="hold"/>
                                        <p:tgtEl>
                                          <p:spTgt spid="349190"/>
                                        </p:tgtEl>
                                        <p:attrNameLst>
                                          <p:attrName>ppt_w</p:attrName>
                                        </p:attrNameLst>
                                      </p:cBhvr>
                                      <p:tavLst>
                                        <p:tav tm="0">
                                          <p:val>
                                            <p:fltVal val="0"/>
                                          </p:val>
                                        </p:tav>
                                        <p:tav tm="100000">
                                          <p:val>
                                            <p:strVal val="#ppt_w"/>
                                          </p:val>
                                        </p:tav>
                                      </p:tavLst>
                                    </p:anim>
                                    <p:anim calcmode="lin" valueType="num">
                                      <p:cBhvr>
                                        <p:cTn id="36" dur="1000" fill="hold"/>
                                        <p:tgtEl>
                                          <p:spTgt spid="349190"/>
                                        </p:tgtEl>
                                        <p:attrNameLst>
                                          <p:attrName>ppt_h</p:attrName>
                                        </p:attrNameLst>
                                      </p:cBhvr>
                                      <p:tavLst>
                                        <p:tav tm="0">
                                          <p:val>
                                            <p:fltVal val="0"/>
                                          </p:val>
                                        </p:tav>
                                        <p:tav tm="100000">
                                          <p:val>
                                            <p:strVal val="#ppt_h"/>
                                          </p:val>
                                        </p:tav>
                                      </p:tavLst>
                                    </p:anim>
                                  </p:childTnLst>
                                </p:cTn>
                              </p:par>
                            </p:childTnLst>
                          </p:cTn>
                        </p:par>
                        <p:par>
                          <p:cTn id="37" fill="hold" nodeType="afterGroup">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349213"/>
                                        </p:tgtEl>
                                        <p:attrNameLst>
                                          <p:attrName>style.visibility</p:attrName>
                                        </p:attrNameLst>
                                      </p:cBhvr>
                                      <p:to>
                                        <p:strVal val="visible"/>
                                      </p:to>
                                    </p:set>
                                    <p:animEffect transition="in" filter="wipe(up)">
                                      <p:cBhvr>
                                        <p:cTn id="40" dur="500"/>
                                        <p:tgtEl>
                                          <p:spTgt spid="3492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49216"/>
                                        </p:tgtEl>
                                        <p:attrNameLst>
                                          <p:attrName>style.visibility</p:attrName>
                                        </p:attrNameLst>
                                      </p:cBhvr>
                                      <p:to>
                                        <p:strVal val="visible"/>
                                      </p:to>
                                    </p:set>
                                    <p:animEffect transition="in" filter="wipe(up)">
                                      <p:cBhvr>
                                        <p:cTn id="43" dur="500"/>
                                        <p:tgtEl>
                                          <p:spTgt spid="349216"/>
                                        </p:tgtEl>
                                      </p:cBhvr>
                                    </p:animEffect>
                                  </p:childTnLst>
                                </p:cTn>
                              </p:par>
                            </p:childTnLst>
                          </p:cTn>
                        </p:par>
                        <p:par>
                          <p:cTn id="44" fill="hold" nodeType="afterGroup">
                            <p:stCondLst>
                              <p:cond delay="1500"/>
                            </p:stCondLst>
                            <p:childTnLst>
                              <p:par>
                                <p:cTn id="45" presetID="23" presetClass="entr" presetSubtype="16" fill="hold" nodeType="afterEffect">
                                  <p:stCondLst>
                                    <p:cond delay="0"/>
                                  </p:stCondLst>
                                  <p:childTnLst>
                                    <p:set>
                                      <p:cBhvr>
                                        <p:cTn id="46" dur="1" fill="hold">
                                          <p:stCondLst>
                                            <p:cond delay="0"/>
                                          </p:stCondLst>
                                        </p:cTn>
                                        <p:tgtEl>
                                          <p:spTgt spid="349196"/>
                                        </p:tgtEl>
                                        <p:attrNameLst>
                                          <p:attrName>style.visibility</p:attrName>
                                        </p:attrNameLst>
                                      </p:cBhvr>
                                      <p:to>
                                        <p:strVal val="visible"/>
                                      </p:to>
                                    </p:set>
                                    <p:anim calcmode="lin" valueType="num">
                                      <p:cBhvr>
                                        <p:cTn id="47" dur="1000" fill="hold"/>
                                        <p:tgtEl>
                                          <p:spTgt spid="349196"/>
                                        </p:tgtEl>
                                        <p:attrNameLst>
                                          <p:attrName>ppt_w</p:attrName>
                                        </p:attrNameLst>
                                      </p:cBhvr>
                                      <p:tavLst>
                                        <p:tav tm="0">
                                          <p:val>
                                            <p:fltVal val="0"/>
                                          </p:val>
                                        </p:tav>
                                        <p:tav tm="100000">
                                          <p:val>
                                            <p:strVal val="#ppt_w"/>
                                          </p:val>
                                        </p:tav>
                                      </p:tavLst>
                                    </p:anim>
                                    <p:anim calcmode="lin" valueType="num">
                                      <p:cBhvr>
                                        <p:cTn id="48" dur="1000" fill="hold"/>
                                        <p:tgtEl>
                                          <p:spTgt spid="349196"/>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349193"/>
                                        </p:tgtEl>
                                        <p:attrNameLst>
                                          <p:attrName>style.visibility</p:attrName>
                                        </p:attrNameLst>
                                      </p:cBhvr>
                                      <p:to>
                                        <p:strVal val="visible"/>
                                      </p:to>
                                    </p:set>
                                    <p:anim calcmode="lin" valueType="num">
                                      <p:cBhvr>
                                        <p:cTn id="51" dur="1000" fill="hold"/>
                                        <p:tgtEl>
                                          <p:spTgt spid="349193"/>
                                        </p:tgtEl>
                                        <p:attrNameLst>
                                          <p:attrName>ppt_w</p:attrName>
                                        </p:attrNameLst>
                                      </p:cBhvr>
                                      <p:tavLst>
                                        <p:tav tm="0">
                                          <p:val>
                                            <p:fltVal val="0"/>
                                          </p:val>
                                        </p:tav>
                                        <p:tav tm="100000">
                                          <p:val>
                                            <p:strVal val="#ppt_w"/>
                                          </p:val>
                                        </p:tav>
                                      </p:tavLst>
                                    </p:anim>
                                    <p:anim calcmode="lin" valueType="num">
                                      <p:cBhvr>
                                        <p:cTn id="52" dur="1000" fill="hold"/>
                                        <p:tgtEl>
                                          <p:spTgt spid="3491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213" grpId="0" animBg="1"/>
      <p:bldP spid="3492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2270" name="Group 14"/>
          <p:cNvGrpSpPr>
            <a:grpSpLocks/>
          </p:cNvGrpSpPr>
          <p:nvPr/>
        </p:nvGrpSpPr>
        <p:grpSpPr bwMode="auto">
          <a:xfrm>
            <a:off x="3027363" y="2995613"/>
            <a:ext cx="549275" cy="350837"/>
            <a:chOff x="2736" y="3312"/>
            <a:chExt cx="384" cy="384"/>
          </a:xfrm>
        </p:grpSpPr>
        <p:sp>
          <p:nvSpPr>
            <p:cNvPr id="40001" name="Oval 15"/>
            <p:cNvSpPr>
              <a:spLocks noChangeArrowheads="1"/>
            </p:cNvSpPr>
            <p:nvPr/>
          </p:nvSpPr>
          <p:spPr bwMode="auto">
            <a:xfrm>
              <a:off x="2736" y="3312"/>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0002" name="Oval 16"/>
            <p:cNvSpPr>
              <a:spLocks noChangeArrowheads="1"/>
            </p:cNvSpPr>
            <p:nvPr/>
          </p:nvSpPr>
          <p:spPr bwMode="auto">
            <a:xfrm>
              <a:off x="2880" y="3456"/>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352273" name="Group 17"/>
          <p:cNvGrpSpPr>
            <a:grpSpLocks/>
          </p:cNvGrpSpPr>
          <p:nvPr/>
        </p:nvGrpSpPr>
        <p:grpSpPr bwMode="auto">
          <a:xfrm>
            <a:off x="1519238" y="2995613"/>
            <a:ext cx="549275" cy="350837"/>
            <a:chOff x="2736" y="3312"/>
            <a:chExt cx="384" cy="384"/>
          </a:xfrm>
        </p:grpSpPr>
        <p:sp>
          <p:nvSpPr>
            <p:cNvPr id="39999" name="Oval 18"/>
            <p:cNvSpPr>
              <a:spLocks noChangeArrowheads="1"/>
            </p:cNvSpPr>
            <p:nvPr/>
          </p:nvSpPr>
          <p:spPr bwMode="auto">
            <a:xfrm>
              <a:off x="2736" y="3312"/>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0000" name="Oval 19"/>
            <p:cNvSpPr>
              <a:spLocks noChangeArrowheads="1"/>
            </p:cNvSpPr>
            <p:nvPr/>
          </p:nvSpPr>
          <p:spPr bwMode="auto">
            <a:xfrm>
              <a:off x="2880" y="3456"/>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352276" name="Group 20"/>
          <p:cNvGrpSpPr>
            <a:grpSpLocks/>
          </p:cNvGrpSpPr>
          <p:nvPr/>
        </p:nvGrpSpPr>
        <p:grpSpPr bwMode="auto">
          <a:xfrm>
            <a:off x="7278688" y="2995613"/>
            <a:ext cx="549275" cy="350837"/>
            <a:chOff x="2736" y="3312"/>
            <a:chExt cx="384" cy="384"/>
          </a:xfrm>
        </p:grpSpPr>
        <p:sp>
          <p:nvSpPr>
            <p:cNvPr id="39997" name="Oval 21"/>
            <p:cNvSpPr>
              <a:spLocks noChangeArrowheads="1"/>
            </p:cNvSpPr>
            <p:nvPr/>
          </p:nvSpPr>
          <p:spPr bwMode="auto">
            <a:xfrm>
              <a:off x="2736" y="3312"/>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98" name="Oval 22"/>
            <p:cNvSpPr>
              <a:spLocks noChangeArrowheads="1"/>
            </p:cNvSpPr>
            <p:nvPr/>
          </p:nvSpPr>
          <p:spPr bwMode="auto">
            <a:xfrm>
              <a:off x="2880" y="3456"/>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352279" name="Group 23"/>
          <p:cNvGrpSpPr>
            <a:grpSpLocks/>
          </p:cNvGrpSpPr>
          <p:nvPr/>
        </p:nvGrpSpPr>
        <p:grpSpPr bwMode="auto">
          <a:xfrm>
            <a:off x="5495925" y="2995613"/>
            <a:ext cx="549275" cy="350837"/>
            <a:chOff x="2736" y="3312"/>
            <a:chExt cx="384" cy="384"/>
          </a:xfrm>
        </p:grpSpPr>
        <p:sp>
          <p:nvSpPr>
            <p:cNvPr id="39995" name="Oval 24"/>
            <p:cNvSpPr>
              <a:spLocks noChangeArrowheads="1"/>
            </p:cNvSpPr>
            <p:nvPr/>
          </p:nvSpPr>
          <p:spPr bwMode="auto">
            <a:xfrm>
              <a:off x="2736" y="3312"/>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96" name="Oval 25"/>
            <p:cNvSpPr>
              <a:spLocks noChangeArrowheads="1"/>
            </p:cNvSpPr>
            <p:nvPr/>
          </p:nvSpPr>
          <p:spPr bwMode="auto">
            <a:xfrm>
              <a:off x="2880" y="3456"/>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352283" name="Group 27"/>
          <p:cNvGrpSpPr>
            <a:grpSpLocks/>
          </p:cNvGrpSpPr>
          <p:nvPr/>
        </p:nvGrpSpPr>
        <p:grpSpPr bwMode="auto">
          <a:xfrm>
            <a:off x="1079500" y="4214813"/>
            <a:ext cx="549275" cy="350837"/>
            <a:chOff x="2736" y="3312"/>
            <a:chExt cx="384" cy="384"/>
          </a:xfrm>
        </p:grpSpPr>
        <p:sp>
          <p:nvSpPr>
            <p:cNvPr id="39993" name="Oval 28"/>
            <p:cNvSpPr>
              <a:spLocks noChangeArrowheads="1"/>
            </p:cNvSpPr>
            <p:nvPr/>
          </p:nvSpPr>
          <p:spPr bwMode="auto">
            <a:xfrm>
              <a:off x="2736" y="3312"/>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94" name="Oval 29"/>
            <p:cNvSpPr>
              <a:spLocks noChangeArrowheads="1"/>
            </p:cNvSpPr>
            <p:nvPr/>
          </p:nvSpPr>
          <p:spPr bwMode="auto">
            <a:xfrm>
              <a:off x="2880" y="3456"/>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352286" name="Group 30"/>
          <p:cNvGrpSpPr>
            <a:grpSpLocks/>
          </p:cNvGrpSpPr>
          <p:nvPr/>
        </p:nvGrpSpPr>
        <p:grpSpPr bwMode="auto">
          <a:xfrm>
            <a:off x="1946275" y="4214813"/>
            <a:ext cx="547688" cy="350837"/>
            <a:chOff x="2736" y="3312"/>
            <a:chExt cx="384" cy="384"/>
          </a:xfrm>
        </p:grpSpPr>
        <p:sp>
          <p:nvSpPr>
            <p:cNvPr id="39991" name="Oval 31"/>
            <p:cNvSpPr>
              <a:spLocks noChangeArrowheads="1"/>
            </p:cNvSpPr>
            <p:nvPr/>
          </p:nvSpPr>
          <p:spPr bwMode="auto">
            <a:xfrm>
              <a:off x="2736" y="3312"/>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92" name="Oval 32"/>
            <p:cNvSpPr>
              <a:spLocks noChangeArrowheads="1"/>
            </p:cNvSpPr>
            <p:nvPr/>
          </p:nvSpPr>
          <p:spPr bwMode="auto">
            <a:xfrm>
              <a:off x="2880" y="3456"/>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352289" name="Group 33"/>
          <p:cNvGrpSpPr>
            <a:grpSpLocks/>
          </p:cNvGrpSpPr>
          <p:nvPr/>
        </p:nvGrpSpPr>
        <p:grpSpPr bwMode="auto">
          <a:xfrm>
            <a:off x="6002338" y="4214813"/>
            <a:ext cx="549275" cy="350837"/>
            <a:chOff x="2736" y="3312"/>
            <a:chExt cx="384" cy="384"/>
          </a:xfrm>
        </p:grpSpPr>
        <p:sp>
          <p:nvSpPr>
            <p:cNvPr id="39989" name="Oval 34"/>
            <p:cNvSpPr>
              <a:spLocks noChangeArrowheads="1"/>
            </p:cNvSpPr>
            <p:nvPr/>
          </p:nvSpPr>
          <p:spPr bwMode="auto">
            <a:xfrm>
              <a:off x="2736" y="3312"/>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90" name="Oval 35"/>
            <p:cNvSpPr>
              <a:spLocks noChangeArrowheads="1"/>
            </p:cNvSpPr>
            <p:nvPr/>
          </p:nvSpPr>
          <p:spPr bwMode="auto">
            <a:xfrm>
              <a:off x="2880" y="3456"/>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352292" name="Group 36"/>
          <p:cNvGrpSpPr>
            <a:grpSpLocks/>
          </p:cNvGrpSpPr>
          <p:nvPr/>
        </p:nvGrpSpPr>
        <p:grpSpPr bwMode="auto">
          <a:xfrm>
            <a:off x="7767638" y="4214813"/>
            <a:ext cx="549275" cy="350837"/>
            <a:chOff x="2736" y="3312"/>
            <a:chExt cx="384" cy="384"/>
          </a:xfrm>
        </p:grpSpPr>
        <p:sp>
          <p:nvSpPr>
            <p:cNvPr id="39987" name="Oval 37"/>
            <p:cNvSpPr>
              <a:spLocks noChangeArrowheads="1"/>
            </p:cNvSpPr>
            <p:nvPr/>
          </p:nvSpPr>
          <p:spPr bwMode="auto">
            <a:xfrm>
              <a:off x="2736" y="3312"/>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88" name="Oval 38"/>
            <p:cNvSpPr>
              <a:spLocks noChangeArrowheads="1"/>
            </p:cNvSpPr>
            <p:nvPr/>
          </p:nvSpPr>
          <p:spPr bwMode="auto">
            <a:xfrm>
              <a:off x="2880" y="3456"/>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352295" name="Group 39"/>
          <p:cNvGrpSpPr>
            <a:grpSpLocks/>
          </p:cNvGrpSpPr>
          <p:nvPr/>
        </p:nvGrpSpPr>
        <p:grpSpPr bwMode="auto">
          <a:xfrm>
            <a:off x="6751638" y="4214813"/>
            <a:ext cx="549275" cy="350837"/>
            <a:chOff x="2736" y="3312"/>
            <a:chExt cx="384" cy="384"/>
          </a:xfrm>
        </p:grpSpPr>
        <p:sp>
          <p:nvSpPr>
            <p:cNvPr id="39985" name="Oval 40"/>
            <p:cNvSpPr>
              <a:spLocks noChangeArrowheads="1"/>
            </p:cNvSpPr>
            <p:nvPr/>
          </p:nvSpPr>
          <p:spPr bwMode="auto">
            <a:xfrm>
              <a:off x="2736" y="3312"/>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86" name="Oval 41"/>
            <p:cNvSpPr>
              <a:spLocks noChangeArrowheads="1"/>
            </p:cNvSpPr>
            <p:nvPr/>
          </p:nvSpPr>
          <p:spPr bwMode="auto">
            <a:xfrm>
              <a:off x="2880" y="3456"/>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352298" name="Group 42"/>
          <p:cNvGrpSpPr>
            <a:grpSpLocks/>
          </p:cNvGrpSpPr>
          <p:nvPr/>
        </p:nvGrpSpPr>
        <p:grpSpPr bwMode="auto">
          <a:xfrm>
            <a:off x="2643188" y="4214813"/>
            <a:ext cx="549275" cy="350837"/>
            <a:chOff x="2736" y="3312"/>
            <a:chExt cx="384" cy="384"/>
          </a:xfrm>
        </p:grpSpPr>
        <p:sp>
          <p:nvSpPr>
            <p:cNvPr id="39983" name="Oval 43"/>
            <p:cNvSpPr>
              <a:spLocks noChangeArrowheads="1"/>
            </p:cNvSpPr>
            <p:nvPr/>
          </p:nvSpPr>
          <p:spPr bwMode="auto">
            <a:xfrm>
              <a:off x="2736" y="3312"/>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84" name="Oval 44"/>
            <p:cNvSpPr>
              <a:spLocks noChangeArrowheads="1"/>
            </p:cNvSpPr>
            <p:nvPr/>
          </p:nvSpPr>
          <p:spPr bwMode="auto">
            <a:xfrm>
              <a:off x="2880" y="3456"/>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352301" name="Group 45"/>
          <p:cNvGrpSpPr>
            <a:grpSpLocks/>
          </p:cNvGrpSpPr>
          <p:nvPr/>
        </p:nvGrpSpPr>
        <p:grpSpPr bwMode="auto">
          <a:xfrm>
            <a:off x="3529013" y="4214813"/>
            <a:ext cx="547687" cy="350837"/>
            <a:chOff x="2736" y="3312"/>
            <a:chExt cx="384" cy="384"/>
          </a:xfrm>
        </p:grpSpPr>
        <p:sp>
          <p:nvSpPr>
            <p:cNvPr id="39981" name="Oval 46"/>
            <p:cNvSpPr>
              <a:spLocks noChangeArrowheads="1"/>
            </p:cNvSpPr>
            <p:nvPr/>
          </p:nvSpPr>
          <p:spPr bwMode="auto">
            <a:xfrm>
              <a:off x="2736" y="3312"/>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82" name="Oval 47"/>
            <p:cNvSpPr>
              <a:spLocks noChangeArrowheads="1"/>
            </p:cNvSpPr>
            <p:nvPr/>
          </p:nvSpPr>
          <p:spPr bwMode="auto">
            <a:xfrm>
              <a:off x="2880" y="3456"/>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352304" name="Group 48"/>
          <p:cNvGrpSpPr>
            <a:grpSpLocks/>
          </p:cNvGrpSpPr>
          <p:nvPr/>
        </p:nvGrpSpPr>
        <p:grpSpPr bwMode="auto">
          <a:xfrm>
            <a:off x="5021263" y="4214813"/>
            <a:ext cx="547687" cy="350837"/>
            <a:chOff x="2736" y="3312"/>
            <a:chExt cx="384" cy="384"/>
          </a:xfrm>
        </p:grpSpPr>
        <p:sp>
          <p:nvSpPr>
            <p:cNvPr id="39979" name="Oval 49"/>
            <p:cNvSpPr>
              <a:spLocks noChangeArrowheads="1"/>
            </p:cNvSpPr>
            <p:nvPr/>
          </p:nvSpPr>
          <p:spPr bwMode="auto">
            <a:xfrm>
              <a:off x="2736" y="3312"/>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80" name="Oval 50"/>
            <p:cNvSpPr>
              <a:spLocks noChangeArrowheads="1"/>
            </p:cNvSpPr>
            <p:nvPr/>
          </p:nvSpPr>
          <p:spPr bwMode="auto">
            <a:xfrm>
              <a:off x="2880" y="3456"/>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352356" name="Group 100"/>
          <p:cNvGrpSpPr>
            <a:grpSpLocks/>
          </p:cNvGrpSpPr>
          <p:nvPr/>
        </p:nvGrpSpPr>
        <p:grpSpPr bwMode="auto">
          <a:xfrm>
            <a:off x="3424238" y="1700213"/>
            <a:ext cx="2803525" cy="176212"/>
            <a:chOff x="1956" y="1117"/>
            <a:chExt cx="1766" cy="111"/>
          </a:xfrm>
        </p:grpSpPr>
        <p:sp>
          <p:nvSpPr>
            <p:cNvPr id="39977" name="Line 52"/>
            <p:cNvSpPr>
              <a:spLocks noChangeShapeType="1"/>
            </p:cNvSpPr>
            <p:nvPr/>
          </p:nvSpPr>
          <p:spPr bwMode="auto">
            <a:xfrm flipH="1">
              <a:off x="1956" y="1117"/>
              <a:ext cx="518" cy="111"/>
            </a:xfrm>
            <a:prstGeom prst="line">
              <a:avLst/>
            </a:prstGeom>
            <a:noFill/>
            <a:ln w="762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9978" name="Line 53"/>
            <p:cNvSpPr>
              <a:spLocks noChangeShapeType="1"/>
            </p:cNvSpPr>
            <p:nvPr/>
          </p:nvSpPr>
          <p:spPr bwMode="auto">
            <a:xfrm>
              <a:off x="3204" y="1117"/>
              <a:ext cx="518" cy="111"/>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352324" name="Text Box 68"/>
          <p:cNvSpPr txBox="1">
            <a:spLocks noChangeArrowheads="1"/>
          </p:cNvSpPr>
          <p:nvPr/>
        </p:nvSpPr>
        <p:spPr bwMode="auto">
          <a:xfrm>
            <a:off x="611188" y="768350"/>
            <a:ext cx="7991475" cy="860425"/>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solidFill>
                  <a:srgbClr val="010066"/>
                </a:solidFill>
              </a:rPr>
              <a:t>Cell division occurs extremely quickly and each new cell is also able to divide. </a:t>
            </a:r>
          </a:p>
        </p:txBody>
      </p:sp>
      <p:sp>
        <p:nvSpPr>
          <p:cNvPr id="39952" name="Rectangle 76"/>
          <p:cNvSpPr>
            <a:spLocks noGrp="1" noChangeArrowheads="1"/>
          </p:cNvSpPr>
          <p:nvPr>
            <p:ph type="title"/>
          </p:nvPr>
        </p:nvSpPr>
        <p:spPr/>
        <p:txBody>
          <a:bodyPr/>
          <a:lstStyle/>
          <a:p>
            <a:pPr eaLnBrk="1" hangingPunct="1"/>
            <a:r>
              <a:rPr lang="en-GB" smtClean="0"/>
              <a:t>      Where do cells come from?</a:t>
            </a:r>
            <a:endParaRPr lang="en-US" smtClean="0"/>
          </a:p>
        </p:txBody>
      </p:sp>
      <p:sp>
        <p:nvSpPr>
          <p:cNvPr id="352336" name="Text Box 80"/>
          <p:cNvSpPr txBox="1">
            <a:spLocks noChangeArrowheads="1"/>
          </p:cNvSpPr>
          <p:nvPr/>
        </p:nvSpPr>
        <p:spPr bwMode="auto">
          <a:xfrm>
            <a:off x="611188" y="4868863"/>
            <a:ext cx="7848600" cy="1370012"/>
          </a:xfrm>
          <a:prstGeom prst="rect">
            <a:avLst/>
          </a:prstGeom>
          <a:noFill/>
          <a:ln>
            <a:noFill/>
          </a:ln>
          <a:effectLst/>
          <a:extLst>
            <a:ext uri="{909E8E84-426E-40DD-AFC4-6F175D3DCCD1}">
              <a14:hiddenFill xmlns:a14="http://schemas.microsoft.com/office/drawing/2010/main">
                <a:solidFill>
                  <a:srgbClr val="66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444500">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nSpc>
                <a:spcPct val="50000"/>
              </a:lnSpc>
              <a:spcBef>
                <a:spcPct val="50000"/>
              </a:spcBef>
            </a:pPr>
            <a:r>
              <a:rPr lang="en-US" b="0">
                <a:solidFill>
                  <a:srgbClr val="010066"/>
                </a:solidFill>
              </a:rPr>
              <a:t>Cell division makes it possible for the body to: </a:t>
            </a:r>
          </a:p>
          <a:p>
            <a:pPr>
              <a:lnSpc>
                <a:spcPct val="50000"/>
              </a:lnSpc>
              <a:spcBef>
                <a:spcPct val="50000"/>
              </a:spcBef>
              <a:buFont typeface="Wingdings 2" pitchFamily="18" charset="2"/>
              <a:buChar char=""/>
            </a:pPr>
            <a:r>
              <a:rPr lang="en-US">
                <a:solidFill>
                  <a:srgbClr val="010066"/>
                </a:solidFill>
              </a:rPr>
              <a:t>grow</a:t>
            </a:r>
            <a:r>
              <a:rPr lang="en-US" b="0">
                <a:solidFill>
                  <a:srgbClr val="010066"/>
                </a:solidFill>
              </a:rPr>
              <a:t> quickly;</a:t>
            </a:r>
          </a:p>
          <a:p>
            <a:pPr>
              <a:lnSpc>
                <a:spcPct val="50000"/>
              </a:lnSpc>
              <a:spcBef>
                <a:spcPct val="50000"/>
              </a:spcBef>
              <a:buFont typeface="Wingdings 2" pitchFamily="18" charset="2"/>
              <a:buChar char=""/>
            </a:pPr>
            <a:r>
              <a:rPr lang="en-US">
                <a:solidFill>
                  <a:srgbClr val="010066"/>
                </a:solidFill>
              </a:rPr>
              <a:t>repair</a:t>
            </a:r>
            <a:r>
              <a:rPr lang="en-US" b="0">
                <a:solidFill>
                  <a:srgbClr val="010066"/>
                </a:solidFill>
              </a:rPr>
              <a:t> cuts and replace dead cells quickly; </a:t>
            </a:r>
          </a:p>
          <a:p>
            <a:pPr>
              <a:lnSpc>
                <a:spcPct val="50000"/>
              </a:lnSpc>
              <a:spcBef>
                <a:spcPct val="50000"/>
              </a:spcBef>
              <a:buFont typeface="Wingdings 2" pitchFamily="18" charset="2"/>
              <a:buChar char=""/>
            </a:pPr>
            <a:r>
              <a:rPr lang="en-US" b="0">
                <a:solidFill>
                  <a:srgbClr val="010066"/>
                </a:solidFill>
              </a:rPr>
              <a:t>produce an enormous number of </a:t>
            </a:r>
            <a:r>
              <a:rPr lang="en-US">
                <a:solidFill>
                  <a:srgbClr val="010066"/>
                </a:solidFill>
              </a:rPr>
              <a:t>reproductive</a:t>
            </a:r>
            <a:r>
              <a:rPr lang="en-US" b="0">
                <a:solidFill>
                  <a:srgbClr val="010066"/>
                </a:solidFill>
              </a:rPr>
              <a:t> cells.</a:t>
            </a:r>
            <a:endParaRPr lang="en-GB" b="0">
              <a:solidFill>
                <a:srgbClr val="010066"/>
              </a:solidFill>
            </a:endParaRPr>
          </a:p>
        </p:txBody>
      </p:sp>
      <p:grpSp>
        <p:nvGrpSpPr>
          <p:cNvPr id="352337" name="Group 81"/>
          <p:cNvGrpSpPr>
            <a:grpSpLocks/>
          </p:cNvGrpSpPr>
          <p:nvPr/>
        </p:nvGrpSpPr>
        <p:grpSpPr bwMode="auto">
          <a:xfrm>
            <a:off x="4459288" y="1484313"/>
            <a:ext cx="549275" cy="350837"/>
            <a:chOff x="2736" y="3312"/>
            <a:chExt cx="384" cy="384"/>
          </a:xfrm>
        </p:grpSpPr>
        <p:sp>
          <p:nvSpPr>
            <p:cNvPr id="39975" name="Oval 82"/>
            <p:cNvSpPr>
              <a:spLocks noChangeArrowheads="1"/>
            </p:cNvSpPr>
            <p:nvPr/>
          </p:nvSpPr>
          <p:spPr bwMode="auto">
            <a:xfrm>
              <a:off x="2736" y="3312"/>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76" name="Oval 83"/>
            <p:cNvSpPr>
              <a:spLocks noChangeArrowheads="1"/>
            </p:cNvSpPr>
            <p:nvPr/>
          </p:nvSpPr>
          <p:spPr bwMode="auto">
            <a:xfrm>
              <a:off x="2880" y="3456"/>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352358" name="Group 102"/>
          <p:cNvGrpSpPr>
            <a:grpSpLocks/>
          </p:cNvGrpSpPr>
          <p:nvPr/>
        </p:nvGrpSpPr>
        <p:grpSpPr bwMode="auto">
          <a:xfrm>
            <a:off x="1968500" y="2203450"/>
            <a:ext cx="5616575" cy="720725"/>
            <a:chOff x="975" y="1434"/>
            <a:chExt cx="3538" cy="454"/>
          </a:xfrm>
        </p:grpSpPr>
        <p:sp>
          <p:nvSpPr>
            <p:cNvPr id="39971" name="Line 84"/>
            <p:cNvSpPr>
              <a:spLocks noChangeShapeType="1"/>
            </p:cNvSpPr>
            <p:nvPr/>
          </p:nvSpPr>
          <p:spPr bwMode="auto">
            <a:xfrm flipH="1">
              <a:off x="975" y="1480"/>
              <a:ext cx="363" cy="408"/>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9972" name="Line 85"/>
            <p:cNvSpPr>
              <a:spLocks noChangeShapeType="1"/>
            </p:cNvSpPr>
            <p:nvPr/>
          </p:nvSpPr>
          <p:spPr bwMode="auto">
            <a:xfrm>
              <a:off x="1565" y="1480"/>
              <a:ext cx="272" cy="408"/>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9973" name="Line 86"/>
            <p:cNvSpPr>
              <a:spLocks noChangeShapeType="1"/>
            </p:cNvSpPr>
            <p:nvPr/>
          </p:nvSpPr>
          <p:spPr bwMode="auto">
            <a:xfrm flipH="1">
              <a:off x="3470" y="1480"/>
              <a:ext cx="363" cy="408"/>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9974" name="Line 87"/>
            <p:cNvSpPr>
              <a:spLocks noChangeShapeType="1"/>
            </p:cNvSpPr>
            <p:nvPr/>
          </p:nvSpPr>
          <p:spPr bwMode="auto">
            <a:xfrm>
              <a:off x="4195" y="1434"/>
              <a:ext cx="318" cy="454"/>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352360" name="Group 104"/>
          <p:cNvGrpSpPr>
            <a:grpSpLocks/>
          </p:cNvGrpSpPr>
          <p:nvPr/>
        </p:nvGrpSpPr>
        <p:grpSpPr bwMode="auto">
          <a:xfrm>
            <a:off x="1290638" y="3427413"/>
            <a:ext cx="6769100" cy="722312"/>
            <a:chOff x="612" y="2205"/>
            <a:chExt cx="4264" cy="455"/>
          </a:xfrm>
        </p:grpSpPr>
        <p:sp>
          <p:nvSpPr>
            <p:cNvPr id="39963" name="Line 88"/>
            <p:cNvSpPr>
              <a:spLocks noChangeShapeType="1"/>
            </p:cNvSpPr>
            <p:nvPr/>
          </p:nvSpPr>
          <p:spPr bwMode="auto">
            <a:xfrm flipH="1">
              <a:off x="612" y="2205"/>
              <a:ext cx="272" cy="409"/>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9964" name="Line 93"/>
            <p:cNvSpPr>
              <a:spLocks noChangeShapeType="1"/>
            </p:cNvSpPr>
            <p:nvPr/>
          </p:nvSpPr>
          <p:spPr bwMode="auto">
            <a:xfrm>
              <a:off x="1020" y="2205"/>
              <a:ext cx="227" cy="409"/>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9965" name="Line 94"/>
            <p:cNvSpPr>
              <a:spLocks noChangeShapeType="1"/>
            </p:cNvSpPr>
            <p:nvPr/>
          </p:nvSpPr>
          <p:spPr bwMode="auto">
            <a:xfrm flipH="1">
              <a:off x="1610" y="2205"/>
              <a:ext cx="272" cy="409"/>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9966" name="Line 95"/>
            <p:cNvSpPr>
              <a:spLocks noChangeShapeType="1"/>
            </p:cNvSpPr>
            <p:nvPr/>
          </p:nvSpPr>
          <p:spPr bwMode="auto">
            <a:xfrm flipH="1">
              <a:off x="3107" y="2251"/>
              <a:ext cx="272" cy="409"/>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9967" name="Line 96"/>
            <p:cNvSpPr>
              <a:spLocks noChangeShapeType="1"/>
            </p:cNvSpPr>
            <p:nvPr/>
          </p:nvSpPr>
          <p:spPr bwMode="auto">
            <a:xfrm flipH="1">
              <a:off x="4196" y="2205"/>
              <a:ext cx="272" cy="409"/>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9968" name="Line 97"/>
            <p:cNvSpPr>
              <a:spLocks noChangeShapeType="1"/>
            </p:cNvSpPr>
            <p:nvPr/>
          </p:nvSpPr>
          <p:spPr bwMode="auto">
            <a:xfrm>
              <a:off x="1973" y="2205"/>
              <a:ext cx="227" cy="409"/>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9969" name="Line 98"/>
            <p:cNvSpPr>
              <a:spLocks noChangeShapeType="1"/>
            </p:cNvSpPr>
            <p:nvPr/>
          </p:nvSpPr>
          <p:spPr bwMode="auto">
            <a:xfrm>
              <a:off x="3560" y="2250"/>
              <a:ext cx="227" cy="409"/>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9970" name="Line 99"/>
            <p:cNvSpPr>
              <a:spLocks noChangeShapeType="1"/>
            </p:cNvSpPr>
            <p:nvPr/>
          </p:nvSpPr>
          <p:spPr bwMode="auto">
            <a:xfrm>
              <a:off x="4649" y="2205"/>
              <a:ext cx="227" cy="409"/>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352365" name="Group 109"/>
          <p:cNvGrpSpPr>
            <a:grpSpLocks/>
          </p:cNvGrpSpPr>
          <p:nvPr/>
        </p:nvGrpSpPr>
        <p:grpSpPr bwMode="auto">
          <a:xfrm>
            <a:off x="6492875" y="1916113"/>
            <a:ext cx="549275" cy="350837"/>
            <a:chOff x="3837" y="1253"/>
            <a:chExt cx="346" cy="221"/>
          </a:xfrm>
        </p:grpSpPr>
        <p:sp>
          <p:nvSpPr>
            <p:cNvPr id="39961" name="Oval 11"/>
            <p:cNvSpPr>
              <a:spLocks noChangeArrowheads="1"/>
            </p:cNvSpPr>
            <p:nvPr/>
          </p:nvSpPr>
          <p:spPr bwMode="auto">
            <a:xfrm>
              <a:off x="3837" y="1253"/>
              <a:ext cx="346" cy="221"/>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62" name="Oval 12"/>
            <p:cNvSpPr>
              <a:spLocks noChangeArrowheads="1"/>
            </p:cNvSpPr>
            <p:nvPr/>
          </p:nvSpPr>
          <p:spPr bwMode="auto">
            <a:xfrm>
              <a:off x="3967" y="1336"/>
              <a:ext cx="86" cy="55"/>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352361" name="Group 105"/>
          <p:cNvGrpSpPr>
            <a:grpSpLocks/>
          </p:cNvGrpSpPr>
          <p:nvPr/>
        </p:nvGrpSpPr>
        <p:grpSpPr bwMode="auto">
          <a:xfrm>
            <a:off x="2447925" y="1916113"/>
            <a:ext cx="549275" cy="350837"/>
            <a:chOff x="2736" y="3312"/>
            <a:chExt cx="384" cy="384"/>
          </a:xfrm>
        </p:grpSpPr>
        <p:sp>
          <p:nvSpPr>
            <p:cNvPr id="39959" name="Oval 106"/>
            <p:cNvSpPr>
              <a:spLocks noChangeArrowheads="1"/>
            </p:cNvSpPr>
            <p:nvPr/>
          </p:nvSpPr>
          <p:spPr bwMode="auto">
            <a:xfrm>
              <a:off x="2736" y="3312"/>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60" name="Oval 107"/>
            <p:cNvSpPr>
              <a:spLocks noChangeArrowheads="1"/>
            </p:cNvSpPr>
            <p:nvPr/>
          </p:nvSpPr>
          <p:spPr bwMode="auto">
            <a:xfrm>
              <a:off x="2880" y="3456"/>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3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nodeType="clickEffect">
                                  <p:stCondLst>
                                    <p:cond delay="0"/>
                                  </p:stCondLst>
                                  <p:childTnLst>
                                    <p:set>
                                      <p:cBhvr>
                                        <p:cTn id="10" dur="1" fill="hold">
                                          <p:stCondLst>
                                            <p:cond delay="0"/>
                                          </p:stCondLst>
                                        </p:cTn>
                                        <p:tgtEl>
                                          <p:spTgt spid="352337"/>
                                        </p:tgtEl>
                                        <p:attrNameLst>
                                          <p:attrName>style.visibility</p:attrName>
                                        </p:attrNameLst>
                                      </p:cBhvr>
                                      <p:to>
                                        <p:strVal val="visible"/>
                                      </p:to>
                                    </p:set>
                                    <p:anim calcmode="lin" valueType="num">
                                      <p:cBhvr>
                                        <p:cTn id="11" dur="1000" fill="hold"/>
                                        <p:tgtEl>
                                          <p:spTgt spid="352337"/>
                                        </p:tgtEl>
                                        <p:attrNameLst>
                                          <p:attrName>ppt_w</p:attrName>
                                        </p:attrNameLst>
                                      </p:cBhvr>
                                      <p:tavLst>
                                        <p:tav tm="0">
                                          <p:val>
                                            <p:fltVal val="0"/>
                                          </p:val>
                                        </p:tav>
                                        <p:tav tm="100000">
                                          <p:val>
                                            <p:strVal val="#ppt_w"/>
                                          </p:val>
                                        </p:tav>
                                      </p:tavLst>
                                    </p:anim>
                                    <p:anim calcmode="lin" valueType="num">
                                      <p:cBhvr>
                                        <p:cTn id="12" dur="1000" fill="hold"/>
                                        <p:tgtEl>
                                          <p:spTgt spid="352337"/>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2" presetClass="entr" presetSubtype="1" fill="hold" nodeType="afterEffect">
                                  <p:stCondLst>
                                    <p:cond delay="0"/>
                                  </p:stCondLst>
                                  <p:childTnLst>
                                    <p:set>
                                      <p:cBhvr>
                                        <p:cTn id="15" dur="1" fill="hold">
                                          <p:stCondLst>
                                            <p:cond delay="0"/>
                                          </p:stCondLst>
                                        </p:cTn>
                                        <p:tgtEl>
                                          <p:spTgt spid="352356"/>
                                        </p:tgtEl>
                                        <p:attrNameLst>
                                          <p:attrName>style.visibility</p:attrName>
                                        </p:attrNameLst>
                                      </p:cBhvr>
                                      <p:to>
                                        <p:strVal val="visible"/>
                                      </p:to>
                                    </p:set>
                                    <p:animEffect transition="in" filter="wipe(up)">
                                      <p:cBhvr>
                                        <p:cTn id="16" dur="500"/>
                                        <p:tgtEl>
                                          <p:spTgt spid="352356"/>
                                        </p:tgtEl>
                                      </p:cBhvr>
                                    </p:animEffect>
                                  </p:childTnLst>
                                </p:cTn>
                              </p:par>
                            </p:childTnLst>
                          </p:cTn>
                        </p:par>
                        <p:par>
                          <p:cTn id="17" fill="hold" nodeType="afterGroup">
                            <p:stCondLst>
                              <p:cond delay="1500"/>
                            </p:stCondLst>
                            <p:childTnLst>
                              <p:par>
                                <p:cTn id="18" presetID="23" presetClass="entr" presetSubtype="16" fill="hold" nodeType="afterEffect">
                                  <p:stCondLst>
                                    <p:cond delay="0"/>
                                  </p:stCondLst>
                                  <p:childTnLst>
                                    <p:set>
                                      <p:cBhvr>
                                        <p:cTn id="19" dur="1" fill="hold">
                                          <p:stCondLst>
                                            <p:cond delay="0"/>
                                          </p:stCondLst>
                                        </p:cTn>
                                        <p:tgtEl>
                                          <p:spTgt spid="352365"/>
                                        </p:tgtEl>
                                        <p:attrNameLst>
                                          <p:attrName>style.visibility</p:attrName>
                                        </p:attrNameLst>
                                      </p:cBhvr>
                                      <p:to>
                                        <p:strVal val="visible"/>
                                      </p:to>
                                    </p:set>
                                    <p:anim calcmode="lin" valueType="num">
                                      <p:cBhvr>
                                        <p:cTn id="20" dur="1000" fill="hold"/>
                                        <p:tgtEl>
                                          <p:spTgt spid="352365"/>
                                        </p:tgtEl>
                                        <p:attrNameLst>
                                          <p:attrName>ppt_w</p:attrName>
                                        </p:attrNameLst>
                                      </p:cBhvr>
                                      <p:tavLst>
                                        <p:tav tm="0">
                                          <p:val>
                                            <p:fltVal val="0"/>
                                          </p:val>
                                        </p:tav>
                                        <p:tav tm="100000">
                                          <p:val>
                                            <p:strVal val="#ppt_w"/>
                                          </p:val>
                                        </p:tav>
                                      </p:tavLst>
                                    </p:anim>
                                    <p:anim calcmode="lin" valueType="num">
                                      <p:cBhvr>
                                        <p:cTn id="21" dur="1000" fill="hold"/>
                                        <p:tgtEl>
                                          <p:spTgt spid="352365"/>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352361"/>
                                        </p:tgtEl>
                                        <p:attrNameLst>
                                          <p:attrName>style.visibility</p:attrName>
                                        </p:attrNameLst>
                                      </p:cBhvr>
                                      <p:to>
                                        <p:strVal val="visible"/>
                                      </p:to>
                                    </p:set>
                                    <p:anim calcmode="lin" valueType="num">
                                      <p:cBhvr>
                                        <p:cTn id="24" dur="1000" fill="hold"/>
                                        <p:tgtEl>
                                          <p:spTgt spid="352361"/>
                                        </p:tgtEl>
                                        <p:attrNameLst>
                                          <p:attrName>ppt_w</p:attrName>
                                        </p:attrNameLst>
                                      </p:cBhvr>
                                      <p:tavLst>
                                        <p:tav tm="0">
                                          <p:val>
                                            <p:fltVal val="0"/>
                                          </p:val>
                                        </p:tav>
                                        <p:tav tm="100000">
                                          <p:val>
                                            <p:strVal val="#ppt_w"/>
                                          </p:val>
                                        </p:tav>
                                      </p:tavLst>
                                    </p:anim>
                                    <p:anim calcmode="lin" valueType="num">
                                      <p:cBhvr>
                                        <p:cTn id="25" dur="1000" fill="hold"/>
                                        <p:tgtEl>
                                          <p:spTgt spid="352361"/>
                                        </p:tgtEl>
                                        <p:attrNameLst>
                                          <p:attrName>ppt_h</p:attrName>
                                        </p:attrNameLst>
                                      </p:cBhvr>
                                      <p:tavLst>
                                        <p:tav tm="0">
                                          <p:val>
                                            <p:fltVal val="0"/>
                                          </p:val>
                                        </p:tav>
                                        <p:tav tm="100000">
                                          <p:val>
                                            <p:strVal val="#ppt_h"/>
                                          </p:val>
                                        </p:tav>
                                      </p:tavLst>
                                    </p:anim>
                                  </p:childTnLst>
                                </p:cTn>
                              </p:par>
                            </p:childTnLst>
                          </p:cTn>
                        </p:par>
                        <p:par>
                          <p:cTn id="26" fill="hold" nodeType="afterGroup">
                            <p:stCondLst>
                              <p:cond delay="2500"/>
                            </p:stCondLst>
                            <p:childTnLst>
                              <p:par>
                                <p:cTn id="27" presetID="22" presetClass="entr" presetSubtype="1" fill="hold" nodeType="afterEffect">
                                  <p:stCondLst>
                                    <p:cond delay="0"/>
                                  </p:stCondLst>
                                  <p:childTnLst>
                                    <p:set>
                                      <p:cBhvr>
                                        <p:cTn id="28" dur="1" fill="hold">
                                          <p:stCondLst>
                                            <p:cond delay="0"/>
                                          </p:stCondLst>
                                        </p:cTn>
                                        <p:tgtEl>
                                          <p:spTgt spid="352358"/>
                                        </p:tgtEl>
                                        <p:attrNameLst>
                                          <p:attrName>style.visibility</p:attrName>
                                        </p:attrNameLst>
                                      </p:cBhvr>
                                      <p:to>
                                        <p:strVal val="visible"/>
                                      </p:to>
                                    </p:set>
                                    <p:animEffect transition="in" filter="wipe(up)">
                                      <p:cBhvr>
                                        <p:cTn id="29" dur="500"/>
                                        <p:tgtEl>
                                          <p:spTgt spid="352358"/>
                                        </p:tgtEl>
                                      </p:cBhvr>
                                    </p:animEffect>
                                  </p:childTnLst>
                                </p:cTn>
                              </p:par>
                            </p:childTnLst>
                          </p:cTn>
                        </p:par>
                        <p:par>
                          <p:cTn id="30" fill="hold" nodeType="afterGroup">
                            <p:stCondLst>
                              <p:cond delay="3000"/>
                            </p:stCondLst>
                            <p:childTnLst>
                              <p:par>
                                <p:cTn id="31" presetID="23" presetClass="entr" presetSubtype="16" fill="hold" nodeType="afterEffect">
                                  <p:stCondLst>
                                    <p:cond delay="0"/>
                                  </p:stCondLst>
                                  <p:childTnLst>
                                    <p:set>
                                      <p:cBhvr>
                                        <p:cTn id="32" dur="1" fill="hold">
                                          <p:stCondLst>
                                            <p:cond delay="0"/>
                                          </p:stCondLst>
                                        </p:cTn>
                                        <p:tgtEl>
                                          <p:spTgt spid="352273"/>
                                        </p:tgtEl>
                                        <p:attrNameLst>
                                          <p:attrName>style.visibility</p:attrName>
                                        </p:attrNameLst>
                                      </p:cBhvr>
                                      <p:to>
                                        <p:strVal val="visible"/>
                                      </p:to>
                                    </p:set>
                                    <p:anim calcmode="lin" valueType="num">
                                      <p:cBhvr>
                                        <p:cTn id="33" dur="1000" fill="hold"/>
                                        <p:tgtEl>
                                          <p:spTgt spid="352273"/>
                                        </p:tgtEl>
                                        <p:attrNameLst>
                                          <p:attrName>ppt_w</p:attrName>
                                        </p:attrNameLst>
                                      </p:cBhvr>
                                      <p:tavLst>
                                        <p:tav tm="0">
                                          <p:val>
                                            <p:fltVal val="0"/>
                                          </p:val>
                                        </p:tav>
                                        <p:tav tm="100000">
                                          <p:val>
                                            <p:strVal val="#ppt_w"/>
                                          </p:val>
                                        </p:tav>
                                      </p:tavLst>
                                    </p:anim>
                                    <p:anim calcmode="lin" valueType="num">
                                      <p:cBhvr>
                                        <p:cTn id="34" dur="1000" fill="hold"/>
                                        <p:tgtEl>
                                          <p:spTgt spid="352273"/>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352270"/>
                                        </p:tgtEl>
                                        <p:attrNameLst>
                                          <p:attrName>style.visibility</p:attrName>
                                        </p:attrNameLst>
                                      </p:cBhvr>
                                      <p:to>
                                        <p:strVal val="visible"/>
                                      </p:to>
                                    </p:set>
                                    <p:anim calcmode="lin" valueType="num">
                                      <p:cBhvr>
                                        <p:cTn id="37" dur="1000" fill="hold"/>
                                        <p:tgtEl>
                                          <p:spTgt spid="352270"/>
                                        </p:tgtEl>
                                        <p:attrNameLst>
                                          <p:attrName>ppt_w</p:attrName>
                                        </p:attrNameLst>
                                      </p:cBhvr>
                                      <p:tavLst>
                                        <p:tav tm="0">
                                          <p:val>
                                            <p:fltVal val="0"/>
                                          </p:val>
                                        </p:tav>
                                        <p:tav tm="100000">
                                          <p:val>
                                            <p:strVal val="#ppt_w"/>
                                          </p:val>
                                        </p:tav>
                                      </p:tavLst>
                                    </p:anim>
                                    <p:anim calcmode="lin" valueType="num">
                                      <p:cBhvr>
                                        <p:cTn id="38" dur="1000" fill="hold"/>
                                        <p:tgtEl>
                                          <p:spTgt spid="352270"/>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352279"/>
                                        </p:tgtEl>
                                        <p:attrNameLst>
                                          <p:attrName>style.visibility</p:attrName>
                                        </p:attrNameLst>
                                      </p:cBhvr>
                                      <p:to>
                                        <p:strVal val="visible"/>
                                      </p:to>
                                    </p:set>
                                    <p:anim calcmode="lin" valueType="num">
                                      <p:cBhvr>
                                        <p:cTn id="41" dur="1000" fill="hold"/>
                                        <p:tgtEl>
                                          <p:spTgt spid="352279"/>
                                        </p:tgtEl>
                                        <p:attrNameLst>
                                          <p:attrName>ppt_w</p:attrName>
                                        </p:attrNameLst>
                                      </p:cBhvr>
                                      <p:tavLst>
                                        <p:tav tm="0">
                                          <p:val>
                                            <p:fltVal val="0"/>
                                          </p:val>
                                        </p:tav>
                                        <p:tav tm="100000">
                                          <p:val>
                                            <p:strVal val="#ppt_w"/>
                                          </p:val>
                                        </p:tav>
                                      </p:tavLst>
                                    </p:anim>
                                    <p:anim calcmode="lin" valueType="num">
                                      <p:cBhvr>
                                        <p:cTn id="42" dur="1000" fill="hold"/>
                                        <p:tgtEl>
                                          <p:spTgt spid="352279"/>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352276"/>
                                        </p:tgtEl>
                                        <p:attrNameLst>
                                          <p:attrName>style.visibility</p:attrName>
                                        </p:attrNameLst>
                                      </p:cBhvr>
                                      <p:to>
                                        <p:strVal val="visible"/>
                                      </p:to>
                                    </p:set>
                                    <p:anim calcmode="lin" valueType="num">
                                      <p:cBhvr>
                                        <p:cTn id="45" dur="1000" fill="hold"/>
                                        <p:tgtEl>
                                          <p:spTgt spid="352276"/>
                                        </p:tgtEl>
                                        <p:attrNameLst>
                                          <p:attrName>ppt_w</p:attrName>
                                        </p:attrNameLst>
                                      </p:cBhvr>
                                      <p:tavLst>
                                        <p:tav tm="0">
                                          <p:val>
                                            <p:fltVal val="0"/>
                                          </p:val>
                                        </p:tav>
                                        <p:tav tm="100000">
                                          <p:val>
                                            <p:strVal val="#ppt_w"/>
                                          </p:val>
                                        </p:tav>
                                      </p:tavLst>
                                    </p:anim>
                                    <p:anim calcmode="lin" valueType="num">
                                      <p:cBhvr>
                                        <p:cTn id="46" dur="1000" fill="hold"/>
                                        <p:tgtEl>
                                          <p:spTgt spid="352276"/>
                                        </p:tgtEl>
                                        <p:attrNameLst>
                                          <p:attrName>ppt_h</p:attrName>
                                        </p:attrNameLst>
                                      </p:cBhvr>
                                      <p:tavLst>
                                        <p:tav tm="0">
                                          <p:val>
                                            <p:fltVal val="0"/>
                                          </p:val>
                                        </p:tav>
                                        <p:tav tm="100000">
                                          <p:val>
                                            <p:strVal val="#ppt_h"/>
                                          </p:val>
                                        </p:tav>
                                      </p:tavLst>
                                    </p:anim>
                                  </p:childTnLst>
                                </p:cTn>
                              </p:par>
                            </p:childTnLst>
                          </p:cTn>
                        </p:par>
                        <p:par>
                          <p:cTn id="47" fill="hold" nodeType="afterGroup">
                            <p:stCondLst>
                              <p:cond delay="4000"/>
                            </p:stCondLst>
                            <p:childTnLst>
                              <p:par>
                                <p:cTn id="48" presetID="22" presetClass="entr" presetSubtype="1" fill="hold" nodeType="afterEffect">
                                  <p:stCondLst>
                                    <p:cond delay="0"/>
                                  </p:stCondLst>
                                  <p:childTnLst>
                                    <p:set>
                                      <p:cBhvr>
                                        <p:cTn id="49" dur="1" fill="hold">
                                          <p:stCondLst>
                                            <p:cond delay="0"/>
                                          </p:stCondLst>
                                        </p:cTn>
                                        <p:tgtEl>
                                          <p:spTgt spid="352360"/>
                                        </p:tgtEl>
                                        <p:attrNameLst>
                                          <p:attrName>style.visibility</p:attrName>
                                        </p:attrNameLst>
                                      </p:cBhvr>
                                      <p:to>
                                        <p:strVal val="visible"/>
                                      </p:to>
                                    </p:set>
                                    <p:animEffect transition="in" filter="wipe(up)">
                                      <p:cBhvr>
                                        <p:cTn id="50" dur="500"/>
                                        <p:tgtEl>
                                          <p:spTgt spid="352360"/>
                                        </p:tgtEl>
                                      </p:cBhvr>
                                    </p:animEffect>
                                  </p:childTnLst>
                                </p:cTn>
                              </p:par>
                            </p:childTnLst>
                          </p:cTn>
                        </p:par>
                        <p:par>
                          <p:cTn id="51" fill="hold" nodeType="afterGroup">
                            <p:stCondLst>
                              <p:cond delay="4500"/>
                            </p:stCondLst>
                            <p:childTnLst>
                              <p:par>
                                <p:cTn id="52" presetID="23" presetClass="entr" presetSubtype="16" fill="hold" nodeType="afterEffect">
                                  <p:stCondLst>
                                    <p:cond delay="0"/>
                                  </p:stCondLst>
                                  <p:childTnLst>
                                    <p:set>
                                      <p:cBhvr>
                                        <p:cTn id="53" dur="1" fill="hold">
                                          <p:stCondLst>
                                            <p:cond delay="0"/>
                                          </p:stCondLst>
                                        </p:cTn>
                                        <p:tgtEl>
                                          <p:spTgt spid="352283"/>
                                        </p:tgtEl>
                                        <p:attrNameLst>
                                          <p:attrName>style.visibility</p:attrName>
                                        </p:attrNameLst>
                                      </p:cBhvr>
                                      <p:to>
                                        <p:strVal val="visible"/>
                                      </p:to>
                                    </p:set>
                                    <p:anim calcmode="lin" valueType="num">
                                      <p:cBhvr>
                                        <p:cTn id="54" dur="1000" fill="hold"/>
                                        <p:tgtEl>
                                          <p:spTgt spid="352283"/>
                                        </p:tgtEl>
                                        <p:attrNameLst>
                                          <p:attrName>ppt_w</p:attrName>
                                        </p:attrNameLst>
                                      </p:cBhvr>
                                      <p:tavLst>
                                        <p:tav tm="0">
                                          <p:val>
                                            <p:fltVal val="0"/>
                                          </p:val>
                                        </p:tav>
                                        <p:tav tm="100000">
                                          <p:val>
                                            <p:strVal val="#ppt_w"/>
                                          </p:val>
                                        </p:tav>
                                      </p:tavLst>
                                    </p:anim>
                                    <p:anim calcmode="lin" valueType="num">
                                      <p:cBhvr>
                                        <p:cTn id="55" dur="1000" fill="hold"/>
                                        <p:tgtEl>
                                          <p:spTgt spid="352283"/>
                                        </p:tgtEl>
                                        <p:attrNameLst>
                                          <p:attrName>ppt_h</p:attrName>
                                        </p:attrNameLst>
                                      </p:cBhvr>
                                      <p:tavLst>
                                        <p:tav tm="0">
                                          <p:val>
                                            <p:flt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352286"/>
                                        </p:tgtEl>
                                        <p:attrNameLst>
                                          <p:attrName>style.visibility</p:attrName>
                                        </p:attrNameLst>
                                      </p:cBhvr>
                                      <p:to>
                                        <p:strVal val="visible"/>
                                      </p:to>
                                    </p:set>
                                    <p:anim calcmode="lin" valueType="num">
                                      <p:cBhvr>
                                        <p:cTn id="58" dur="1000" fill="hold"/>
                                        <p:tgtEl>
                                          <p:spTgt spid="352286"/>
                                        </p:tgtEl>
                                        <p:attrNameLst>
                                          <p:attrName>ppt_w</p:attrName>
                                        </p:attrNameLst>
                                      </p:cBhvr>
                                      <p:tavLst>
                                        <p:tav tm="0">
                                          <p:val>
                                            <p:fltVal val="0"/>
                                          </p:val>
                                        </p:tav>
                                        <p:tav tm="100000">
                                          <p:val>
                                            <p:strVal val="#ppt_w"/>
                                          </p:val>
                                        </p:tav>
                                      </p:tavLst>
                                    </p:anim>
                                    <p:anim calcmode="lin" valueType="num">
                                      <p:cBhvr>
                                        <p:cTn id="59" dur="1000" fill="hold"/>
                                        <p:tgtEl>
                                          <p:spTgt spid="352286"/>
                                        </p:tgtEl>
                                        <p:attrNameLst>
                                          <p:attrName>ppt_h</p:attrName>
                                        </p:attrNameLst>
                                      </p:cBhvr>
                                      <p:tavLst>
                                        <p:tav tm="0">
                                          <p:val>
                                            <p:flt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352298"/>
                                        </p:tgtEl>
                                        <p:attrNameLst>
                                          <p:attrName>style.visibility</p:attrName>
                                        </p:attrNameLst>
                                      </p:cBhvr>
                                      <p:to>
                                        <p:strVal val="visible"/>
                                      </p:to>
                                    </p:set>
                                    <p:anim calcmode="lin" valueType="num">
                                      <p:cBhvr>
                                        <p:cTn id="62" dur="1000" fill="hold"/>
                                        <p:tgtEl>
                                          <p:spTgt spid="352298"/>
                                        </p:tgtEl>
                                        <p:attrNameLst>
                                          <p:attrName>ppt_w</p:attrName>
                                        </p:attrNameLst>
                                      </p:cBhvr>
                                      <p:tavLst>
                                        <p:tav tm="0">
                                          <p:val>
                                            <p:fltVal val="0"/>
                                          </p:val>
                                        </p:tav>
                                        <p:tav tm="100000">
                                          <p:val>
                                            <p:strVal val="#ppt_w"/>
                                          </p:val>
                                        </p:tav>
                                      </p:tavLst>
                                    </p:anim>
                                    <p:anim calcmode="lin" valueType="num">
                                      <p:cBhvr>
                                        <p:cTn id="63" dur="1000" fill="hold"/>
                                        <p:tgtEl>
                                          <p:spTgt spid="352298"/>
                                        </p:tgtEl>
                                        <p:attrNameLst>
                                          <p:attrName>ppt_h</p:attrName>
                                        </p:attrNameLst>
                                      </p:cBhvr>
                                      <p:tavLst>
                                        <p:tav tm="0">
                                          <p:val>
                                            <p:fltVal val="0"/>
                                          </p:val>
                                        </p:tav>
                                        <p:tav tm="100000">
                                          <p:val>
                                            <p:strVal val="#ppt_h"/>
                                          </p:val>
                                        </p:tav>
                                      </p:tavLst>
                                    </p:anim>
                                  </p:childTnLst>
                                </p:cTn>
                              </p:par>
                              <p:par>
                                <p:cTn id="64" presetID="23" presetClass="entr" presetSubtype="16" fill="hold" nodeType="withEffect">
                                  <p:stCondLst>
                                    <p:cond delay="0"/>
                                  </p:stCondLst>
                                  <p:childTnLst>
                                    <p:set>
                                      <p:cBhvr>
                                        <p:cTn id="65" dur="1" fill="hold">
                                          <p:stCondLst>
                                            <p:cond delay="0"/>
                                          </p:stCondLst>
                                        </p:cTn>
                                        <p:tgtEl>
                                          <p:spTgt spid="352301"/>
                                        </p:tgtEl>
                                        <p:attrNameLst>
                                          <p:attrName>style.visibility</p:attrName>
                                        </p:attrNameLst>
                                      </p:cBhvr>
                                      <p:to>
                                        <p:strVal val="visible"/>
                                      </p:to>
                                    </p:set>
                                    <p:anim calcmode="lin" valueType="num">
                                      <p:cBhvr>
                                        <p:cTn id="66" dur="1000" fill="hold"/>
                                        <p:tgtEl>
                                          <p:spTgt spid="352301"/>
                                        </p:tgtEl>
                                        <p:attrNameLst>
                                          <p:attrName>ppt_w</p:attrName>
                                        </p:attrNameLst>
                                      </p:cBhvr>
                                      <p:tavLst>
                                        <p:tav tm="0">
                                          <p:val>
                                            <p:fltVal val="0"/>
                                          </p:val>
                                        </p:tav>
                                        <p:tav tm="100000">
                                          <p:val>
                                            <p:strVal val="#ppt_w"/>
                                          </p:val>
                                        </p:tav>
                                      </p:tavLst>
                                    </p:anim>
                                    <p:anim calcmode="lin" valueType="num">
                                      <p:cBhvr>
                                        <p:cTn id="67" dur="1000" fill="hold"/>
                                        <p:tgtEl>
                                          <p:spTgt spid="352301"/>
                                        </p:tgtEl>
                                        <p:attrNameLst>
                                          <p:attrName>ppt_h</p:attrName>
                                        </p:attrNameLst>
                                      </p:cBhvr>
                                      <p:tavLst>
                                        <p:tav tm="0">
                                          <p:val>
                                            <p:fltVal val="0"/>
                                          </p:val>
                                        </p:tav>
                                        <p:tav tm="100000">
                                          <p:val>
                                            <p:strVal val="#ppt_h"/>
                                          </p:val>
                                        </p:tav>
                                      </p:tavLst>
                                    </p:anim>
                                  </p:childTnLst>
                                </p:cTn>
                              </p:par>
                              <p:par>
                                <p:cTn id="68" presetID="23" presetClass="entr" presetSubtype="16" fill="hold" nodeType="withEffect">
                                  <p:stCondLst>
                                    <p:cond delay="0"/>
                                  </p:stCondLst>
                                  <p:childTnLst>
                                    <p:set>
                                      <p:cBhvr>
                                        <p:cTn id="69" dur="1" fill="hold">
                                          <p:stCondLst>
                                            <p:cond delay="0"/>
                                          </p:stCondLst>
                                        </p:cTn>
                                        <p:tgtEl>
                                          <p:spTgt spid="352304"/>
                                        </p:tgtEl>
                                        <p:attrNameLst>
                                          <p:attrName>style.visibility</p:attrName>
                                        </p:attrNameLst>
                                      </p:cBhvr>
                                      <p:to>
                                        <p:strVal val="visible"/>
                                      </p:to>
                                    </p:set>
                                    <p:anim calcmode="lin" valueType="num">
                                      <p:cBhvr>
                                        <p:cTn id="70" dur="1000" fill="hold"/>
                                        <p:tgtEl>
                                          <p:spTgt spid="352304"/>
                                        </p:tgtEl>
                                        <p:attrNameLst>
                                          <p:attrName>ppt_w</p:attrName>
                                        </p:attrNameLst>
                                      </p:cBhvr>
                                      <p:tavLst>
                                        <p:tav tm="0">
                                          <p:val>
                                            <p:fltVal val="0"/>
                                          </p:val>
                                        </p:tav>
                                        <p:tav tm="100000">
                                          <p:val>
                                            <p:strVal val="#ppt_w"/>
                                          </p:val>
                                        </p:tav>
                                      </p:tavLst>
                                    </p:anim>
                                    <p:anim calcmode="lin" valueType="num">
                                      <p:cBhvr>
                                        <p:cTn id="71" dur="1000" fill="hold"/>
                                        <p:tgtEl>
                                          <p:spTgt spid="352304"/>
                                        </p:tgtEl>
                                        <p:attrNameLst>
                                          <p:attrName>ppt_h</p:attrName>
                                        </p:attrNameLst>
                                      </p:cBhvr>
                                      <p:tavLst>
                                        <p:tav tm="0">
                                          <p:val>
                                            <p:fltVal val="0"/>
                                          </p:val>
                                        </p:tav>
                                        <p:tav tm="100000">
                                          <p:val>
                                            <p:strVal val="#ppt_h"/>
                                          </p:val>
                                        </p:tav>
                                      </p:tavLst>
                                    </p:anim>
                                  </p:childTnLst>
                                </p:cTn>
                              </p:par>
                              <p:par>
                                <p:cTn id="72" presetID="23" presetClass="entr" presetSubtype="16" fill="hold" nodeType="withEffect">
                                  <p:stCondLst>
                                    <p:cond delay="0"/>
                                  </p:stCondLst>
                                  <p:childTnLst>
                                    <p:set>
                                      <p:cBhvr>
                                        <p:cTn id="73" dur="1" fill="hold">
                                          <p:stCondLst>
                                            <p:cond delay="0"/>
                                          </p:stCondLst>
                                        </p:cTn>
                                        <p:tgtEl>
                                          <p:spTgt spid="352289"/>
                                        </p:tgtEl>
                                        <p:attrNameLst>
                                          <p:attrName>style.visibility</p:attrName>
                                        </p:attrNameLst>
                                      </p:cBhvr>
                                      <p:to>
                                        <p:strVal val="visible"/>
                                      </p:to>
                                    </p:set>
                                    <p:anim calcmode="lin" valueType="num">
                                      <p:cBhvr>
                                        <p:cTn id="74" dur="1000" fill="hold"/>
                                        <p:tgtEl>
                                          <p:spTgt spid="352289"/>
                                        </p:tgtEl>
                                        <p:attrNameLst>
                                          <p:attrName>ppt_w</p:attrName>
                                        </p:attrNameLst>
                                      </p:cBhvr>
                                      <p:tavLst>
                                        <p:tav tm="0">
                                          <p:val>
                                            <p:fltVal val="0"/>
                                          </p:val>
                                        </p:tav>
                                        <p:tav tm="100000">
                                          <p:val>
                                            <p:strVal val="#ppt_w"/>
                                          </p:val>
                                        </p:tav>
                                      </p:tavLst>
                                    </p:anim>
                                    <p:anim calcmode="lin" valueType="num">
                                      <p:cBhvr>
                                        <p:cTn id="75" dur="1000" fill="hold"/>
                                        <p:tgtEl>
                                          <p:spTgt spid="352289"/>
                                        </p:tgtEl>
                                        <p:attrNameLst>
                                          <p:attrName>ppt_h</p:attrName>
                                        </p:attrNameLst>
                                      </p:cBhvr>
                                      <p:tavLst>
                                        <p:tav tm="0">
                                          <p:val>
                                            <p:fltVal val="0"/>
                                          </p:val>
                                        </p:tav>
                                        <p:tav tm="100000">
                                          <p:val>
                                            <p:strVal val="#ppt_h"/>
                                          </p:val>
                                        </p:tav>
                                      </p:tavLst>
                                    </p:anim>
                                  </p:childTnLst>
                                </p:cTn>
                              </p:par>
                              <p:par>
                                <p:cTn id="76" presetID="23" presetClass="entr" presetSubtype="16" fill="hold" nodeType="withEffect">
                                  <p:stCondLst>
                                    <p:cond delay="0"/>
                                  </p:stCondLst>
                                  <p:childTnLst>
                                    <p:set>
                                      <p:cBhvr>
                                        <p:cTn id="77" dur="1" fill="hold">
                                          <p:stCondLst>
                                            <p:cond delay="0"/>
                                          </p:stCondLst>
                                        </p:cTn>
                                        <p:tgtEl>
                                          <p:spTgt spid="352295"/>
                                        </p:tgtEl>
                                        <p:attrNameLst>
                                          <p:attrName>style.visibility</p:attrName>
                                        </p:attrNameLst>
                                      </p:cBhvr>
                                      <p:to>
                                        <p:strVal val="visible"/>
                                      </p:to>
                                    </p:set>
                                    <p:anim calcmode="lin" valueType="num">
                                      <p:cBhvr>
                                        <p:cTn id="78" dur="1000" fill="hold"/>
                                        <p:tgtEl>
                                          <p:spTgt spid="352295"/>
                                        </p:tgtEl>
                                        <p:attrNameLst>
                                          <p:attrName>ppt_w</p:attrName>
                                        </p:attrNameLst>
                                      </p:cBhvr>
                                      <p:tavLst>
                                        <p:tav tm="0">
                                          <p:val>
                                            <p:fltVal val="0"/>
                                          </p:val>
                                        </p:tav>
                                        <p:tav tm="100000">
                                          <p:val>
                                            <p:strVal val="#ppt_w"/>
                                          </p:val>
                                        </p:tav>
                                      </p:tavLst>
                                    </p:anim>
                                    <p:anim calcmode="lin" valueType="num">
                                      <p:cBhvr>
                                        <p:cTn id="79" dur="1000" fill="hold"/>
                                        <p:tgtEl>
                                          <p:spTgt spid="352295"/>
                                        </p:tgtEl>
                                        <p:attrNameLst>
                                          <p:attrName>ppt_h</p:attrName>
                                        </p:attrNameLst>
                                      </p:cBhvr>
                                      <p:tavLst>
                                        <p:tav tm="0">
                                          <p:val>
                                            <p:fltVal val="0"/>
                                          </p:val>
                                        </p:tav>
                                        <p:tav tm="100000">
                                          <p:val>
                                            <p:strVal val="#ppt_h"/>
                                          </p:val>
                                        </p:tav>
                                      </p:tavLst>
                                    </p:anim>
                                  </p:childTnLst>
                                </p:cTn>
                              </p:par>
                              <p:par>
                                <p:cTn id="80" presetID="23" presetClass="entr" presetSubtype="16" fill="hold" nodeType="withEffect">
                                  <p:stCondLst>
                                    <p:cond delay="0"/>
                                  </p:stCondLst>
                                  <p:childTnLst>
                                    <p:set>
                                      <p:cBhvr>
                                        <p:cTn id="81" dur="1" fill="hold">
                                          <p:stCondLst>
                                            <p:cond delay="0"/>
                                          </p:stCondLst>
                                        </p:cTn>
                                        <p:tgtEl>
                                          <p:spTgt spid="352292"/>
                                        </p:tgtEl>
                                        <p:attrNameLst>
                                          <p:attrName>style.visibility</p:attrName>
                                        </p:attrNameLst>
                                      </p:cBhvr>
                                      <p:to>
                                        <p:strVal val="visible"/>
                                      </p:to>
                                    </p:set>
                                    <p:anim calcmode="lin" valueType="num">
                                      <p:cBhvr>
                                        <p:cTn id="82" dur="1000" fill="hold"/>
                                        <p:tgtEl>
                                          <p:spTgt spid="352292"/>
                                        </p:tgtEl>
                                        <p:attrNameLst>
                                          <p:attrName>ppt_w</p:attrName>
                                        </p:attrNameLst>
                                      </p:cBhvr>
                                      <p:tavLst>
                                        <p:tav tm="0">
                                          <p:val>
                                            <p:fltVal val="0"/>
                                          </p:val>
                                        </p:tav>
                                        <p:tav tm="100000">
                                          <p:val>
                                            <p:strVal val="#ppt_w"/>
                                          </p:val>
                                        </p:tav>
                                      </p:tavLst>
                                    </p:anim>
                                    <p:anim calcmode="lin" valueType="num">
                                      <p:cBhvr>
                                        <p:cTn id="83" dur="1000" fill="hold"/>
                                        <p:tgtEl>
                                          <p:spTgt spid="352292"/>
                                        </p:tgtEl>
                                        <p:attrNameLst>
                                          <p:attrName>ppt_h</p:attrName>
                                        </p:attrNameLst>
                                      </p:cBhvr>
                                      <p:tavLst>
                                        <p:tav tm="0">
                                          <p:val>
                                            <p:fltVal val="0"/>
                                          </p:val>
                                        </p:tav>
                                        <p:tav tm="100000">
                                          <p:val>
                                            <p:strVal val="#ppt_h"/>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352336">
                                            <p:txEl>
                                              <p:pRg st="0" end="0"/>
                                            </p:txEl>
                                          </p:spTgt>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352336">
                                            <p:txEl>
                                              <p:pRg st="1" end="1"/>
                                            </p:txEl>
                                          </p:spTgt>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352336">
                                            <p:txEl>
                                              <p:pRg st="2" end="2"/>
                                            </p:txEl>
                                          </p:spTgt>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523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3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1" name="Rectangle 1027"/>
          <p:cNvSpPr>
            <a:spLocks noChangeArrowheads="1"/>
          </p:cNvSpPr>
          <p:nvPr/>
        </p:nvSpPr>
        <p:spPr bwMode="auto">
          <a:xfrm>
            <a:off x="611188" y="1741488"/>
            <a:ext cx="524510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b="0">
                <a:solidFill>
                  <a:srgbClr val="FC120C"/>
                </a:solidFill>
              </a:rPr>
              <a:t>What would be the problem if cells did split in half to produce new cells ?</a:t>
            </a:r>
          </a:p>
        </p:txBody>
      </p:sp>
      <p:sp>
        <p:nvSpPr>
          <p:cNvPr id="350213" name="Text Box 1029"/>
          <p:cNvSpPr txBox="1">
            <a:spLocks noChangeArrowheads="1"/>
          </p:cNvSpPr>
          <p:nvPr/>
        </p:nvSpPr>
        <p:spPr bwMode="auto">
          <a:xfrm>
            <a:off x="611188" y="3263900"/>
            <a:ext cx="8226425"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solidFill>
                  <a:srgbClr val="010066"/>
                </a:solidFill>
              </a:rPr>
              <a:t>What actually happens is that cells have to make new copies of the material inside them, as well as new membranes before they divide.</a:t>
            </a:r>
          </a:p>
        </p:txBody>
      </p:sp>
      <p:sp>
        <p:nvSpPr>
          <p:cNvPr id="350218" name="Text Box 1034"/>
          <p:cNvSpPr txBox="1">
            <a:spLocks noChangeArrowheads="1"/>
          </p:cNvSpPr>
          <p:nvPr/>
        </p:nvSpPr>
        <p:spPr bwMode="auto">
          <a:xfrm>
            <a:off x="611188" y="4572000"/>
            <a:ext cx="868680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solidFill>
                  <a:srgbClr val="010066"/>
                </a:solidFill>
              </a:rPr>
              <a:t>Just before a cell divides, it appears to grow slightly as it reproduces everything inside itself.</a:t>
            </a:r>
          </a:p>
        </p:txBody>
      </p:sp>
      <p:sp>
        <p:nvSpPr>
          <p:cNvPr id="350220" name="Text Box 1036"/>
          <p:cNvSpPr txBox="1">
            <a:spLocks noChangeArrowheads="1"/>
          </p:cNvSpPr>
          <p:nvPr/>
        </p:nvSpPr>
        <p:spPr bwMode="auto">
          <a:xfrm>
            <a:off x="693738" y="5516563"/>
            <a:ext cx="763270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US" b="0">
                <a:solidFill>
                  <a:srgbClr val="010066"/>
                </a:solidFill>
              </a:rPr>
              <a:t>The nucleus doubles in size and then divides into two equal halves. </a:t>
            </a:r>
          </a:p>
        </p:txBody>
      </p:sp>
      <p:sp>
        <p:nvSpPr>
          <p:cNvPr id="40966" name="Rectangle 1040"/>
          <p:cNvSpPr>
            <a:spLocks noGrp="1" noChangeArrowheads="1"/>
          </p:cNvSpPr>
          <p:nvPr>
            <p:ph type="title"/>
          </p:nvPr>
        </p:nvSpPr>
        <p:spPr/>
        <p:txBody>
          <a:bodyPr/>
          <a:lstStyle/>
          <a:p>
            <a:pPr eaLnBrk="1" hangingPunct="1"/>
            <a:r>
              <a:rPr lang="en-GB" smtClean="0"/>
              <a:t>      Where do cells come from?</a:t>
            </a:r>
            <a:endParaRPr lang="en-US" smtClean="0"/>
          </a:p>
        </p:txBody>
      </p:sp>
      <p:sp>
        <p:nvSpPr>
          <p:cNvPr id="350225" name="Text Box 1041"/>
          <p:cNvSpPr txBox="1">
            <a:spLocks noChangeArrowheads="1"/>
          </p:cNvSpPr>
          <p:nvPr/>
        </p:nvSpPr>
        <p:spPr bwMode="auto">
          <a:xfrm>
            <a:off x="611188" y="2684463"/>
            <a:ext cx="5759450" cy="457200"/>
          </a:xfrm>
          <a:prstGeom prst="rect">
            <a:avLst/>
          </a:prstGeom>
          <a:noFill/>
          <a:ln>
            <a:noFill/>
          </a:ln>
          <a:effectLst/>
          <a:extLst>
            <a:ext uri="{909E8E84-426E-40DD-AFC4-6F175D3DCCD1}">
              <a14:hiddenFill xmlns:a14="http://schemas.microsoft.com/office/drawing/2010/main">
                <a:solidFill>
                  <a:srgbClr val="66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3888" indent="-623888">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GB" b="0">
                <a:solidFill>
                  <a:srgbClr val="010066"/>
                </a:solidFill>
              </a:rPr>
              <a:t>There wouldn’t be much of the cells left!</a:t>
            </a:r>
          </a:p>
        </p:txBody>
      </p:sp>
      <p:sp>
        <p:nvSpPr>
          <p:cNvPr id="350226" name="Text Box 1042"/>
          <p:cNvSpPr txBox="1">
            <a:spLocks noChangeArrowheads="1"/>
          </p:cNvSpPr>
          <p:nvPr/>
        </p:nvSpPr>
        <p:spPr bwMode="auto">
          <a:xfrm>
            <a:off x="611188" y="981075"/>
            <a:ext cx="6840537" cy="639763"/>
          </a:xfrm>
          <a:prstGeom prst="rect">
            <a:avLst/>
          </a:prstGeom>
          <a:noFill/>
          <a:ln>
            <a:noFill/>
          </a:ln>
          <a:effectLst/>
          <a:extLst>
            <a:ext uri="{909E8E84-426E-40DD-AFC4-6F175D3DCCD1}">
              <a14:hiddenFill xmlns:a14="http://schemas.microsoft.com/office/drawing/2010/main">
                <a:solidFill>
                  <a:srgbClr val="66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3888" indent="-623888">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nSpc>
                <a:spcPct val="50000"/>
              </a:lnSpc>
              <a:spcBef>
                <a:spcPct val="50000"/>
              </a:spcBef>
            </a:pPr>
            <a:r>
              <a:rPr lang="en-GB" b="0">
                <a:solidFill>
                  <a:srgbClr val="010066"/>
                </a:solidFill>
              </a:rPr>
              <a:t>New cells are produced by cell division, </a:t>
            </a:r>
          </a:p>
          <a:p>
            <a:pPr>
              <a:lnSpc>
                <a:spcPct val="50000"/>
              </a:lnSpc>
              <a:spcBef>
                <a:spcPct val="50000"/>
              </a:spcBef>
            </a:pPr>
            <a:r>
              <a:rPr lang="en-GB" b="0">
                <a:solidFill>
                  <a:srgbClr val="010066"/>
                </a:solidFill>
              </a:rPr>
              <a:t>but this doesn’t mean that cells split in half.</a:t>
            </a:r>
          </a:p>
        </p:txBody>
      </p:sp>
      <p:grpSp>
        <p:nvGrpSpPr>
          <p:cNvPr id="350227" name="Group 1043"/>
          <p:cNvGrpSpPr>
            <a:grpSpLocks/>
          </p:cNvGrpSpPr>
          <p:nvPr/>
        </p:nvGrpSpPr>
        <p:grpSpPr bwMode="auto">
          <a:xfrm>
            <a:off x="7478713" y="882650"/>
            <a:ext cx="609600" cy="431800"/>
            <a:chOff x="2736" y="3312"/>
            <a:chExt cx="384" cy="384"/>
          </a:xfrm>
        </p:grpSpPr>
        <p:sp>
          <p:nvSpPr>
            <p:cNvPr id="40978" name="Oval 1044"/>
            <p:cNvSpPr>
              <a:spLocks noChangeArrowheads="1"/>
            </p:cNvSpPr>
            <p:nvPr/>
          </p:nvSpPr>
          <p:spPr bwMode="auto">
            <a:xfrm>
              <a:off x="2736" y="3312"/>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0979" name="Oval 1045"/>
            <p:cNvSpPr>
              <a:spLocks noChangeArrowheads="1"/>
            </p:cNvSpPr>
            <p:nvPr/>
          </p:nvSpPr>
          <p:spPr bwMode="auto">
            <a:xfrm>
              <a:off x="2880" y="3456"/>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350231" name="Group 1047"/>
          <p:cNvGrpSpPr>
            <a:grpSpLocks/>
          </p:cNvGrpSpPr>
          <p:nvPr/>
        </p:nvGrpSpPr>
        <p:grpSpPr bwMode="auto">
          <a:xfrm>
            <a:off x="8359775" y="1785938"/>
            <a:ext cx="609600" cy="393700"/>
            <a:chOff x="2736" y="3312"/>
            <a:chExt cx="384" cy="384"/>
          </a:xfrm>
        </p:grpSpPr>
        <p:sp>
          <p:nvSpPr>
            <p:cNvPr id="40976" name="Oval 1048"/>
            <p:cNvSpPr>
              <a:spLocks noChangeArrowheads="1"/>
            </p:cNvSpPr>
            <p:nvPr/>
          </p:nvSpPr>
          <p:spPr bwMode="auto">
            <a:xfrm>
              <a:off x="2736" y="3312"/>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0977" name="Oval 1049"/>
            <p:cNvSpPr>
              <a:spLocks noChangeArrowheads="1"/>
            </p:cNvSpPr>
            <p:nvPr/>
          </p:nvSpPr>
          <p:spPr bwMode="auto">
            <a:xfrm>
              <a:off x="2880" y="3456"/>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350234" name="Group 1050"/>
          <p:cNvGrpSpPr>
            <a:grpSpLocks/>
          </p:cNvGrpSpPr>
          <p:nvPr/>
        </p:nvGrpSpPr>
        <p:grpSpPr bwMode="auto">
          <a:xfrm>
            <a:off x="6613525" y="1785938"/>
            <a:ext cx="609600" cy="393700"/>
            <a:chOff x="2736" y="3312"/>
            <a:chExt cx="384" cy="384"/>
          </a:xfrm>
        </p:grpSpPr>
        <p:sp>
          <p:nvSpPr>
            <p:cNvPr id="40974" name="Oval 1051"/>
            <p:cNvSpPr>
              <a:spLocks noChangeArrowheads="1"/>
            </p:cNvSpPr>
            <p:nvPr/>
          </p:nvSpPr>
          <p:spPr bwMode="auto">
            <a:xfrm>
              <a:off x="2736" y="3312"/>
              <a:ext cx="384" cy="384"/>
            </a:xfrm>
            <a:prstGeom prst="ellipse">
              <a:avLst/>
            </a:prstGeom>
            <a:solidFill>
              <a:schemeClr val="bg1"/>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0975" name="Oval 1052"/>
            <p:cNvSpPr>
              <a:spLocks noChangeArrowheads="1"/>
            </p:cNvSpPr>
            <p:nvPr/>
          </p:nvSpPr>
          <p:spPr bwMode="auto">
            <a:xfrm>
              <a:off x="2880" y="3456"/>
              <a:ext cx="96" cy="96"/>
            </a:xfrm>
            <a:prstGeom prst="ellipse">
              <a:avLst/>
            </a:prstGeom>
            <a:solidFill>
              <a:schemeClr val="tx2"/>
            </a:soli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350237" name="Line 1053"/>
          <p:cNvSpPr>
            <a:spLocks noChangeShapeType="1"/>
          </p:cNvSpPr>
          <p:nvPr/>
        </p:nvSpPr>
        <p:spPr bwMode="auto">
          <a:xfrm rot="20700000" flipH="1">
            <a:off x="6919913" y="1316038"/>
            <a:ext cx="608012" cy="360362"/>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50238" name="Line 1054"/>
          <p:cNvSpPr>
            <a:spLocks noChangeShapeType="1"/>
          </p:cNvSpPr>
          <p:nvPr/>
        </p:nvSpPr>
        <p:spPr bwMode="auto">
          <a:xfrm rot="300000">
            <a:off x="8045450" y="1303338"/>
            <a:ext cx="579438" cy="431800"/>
          </a:xfrm>
          <a:prstGeom prst="line">
            <a:avLst/>
          </a:prstGeom>
          <a:noFill/>
          <a:ln w="76200">
            <a:solidFill>
              <a:srgbClr val="FC120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0226">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23" presetClass="entr" presetSubtype="16" fill="hold" nodeType="afterEffect">
                                  <p:stCondLst>
                                    <p:cond delay="0"/>
                                  </p:stCondLst>
                                  <p:childTnLst>
                                    <p:set>
                                      <p:cBhvr>
                                        <p:cTn id="9" dur="1" fill="hold">
                                          <p:stCondLst>
                                            <p:cond delay="0"/>
                                          </p:stCondLst>
                                        </p:cTn>
                                        <p:tgtEl>
                                          <p:spTgt spid="350227"/>
                                        </p:tgtEl>
                                        <p:attrNameLst>
                                          <p:attrName>style.visibility</p:attrName>
                                        </p:attrNameLst>
                                      </p:cBhvr>
                                      <p:to>
                                        <p:strVal val="visible"/>
                                      </p:to>
                                    </p:set>
                                    <p:anim calcmode="lin" valueType="num">
                                      <p:cBhvr>
                                        <p:cTn id="10" dur="1000" fill="hold"/>
                                        <p:tgtEl>
                                          <p:spTgt spid="350227"/>
                                        </p:tgtEl>
                                        <p:attrNameLst>
                                          <p:attrName>ppt_w</p:attrName>
                                        </p:attrNameLst>
                                      </p:cBhvr>
                                      <p:tavLst>
                                        <p:tav tm="0">
                                          <p:val>
                                            <p:fltVal val="0"/>
                                          </p:val>
                                        </p:tav>
                                        <p:tav tm="100000">
                                          <p:val>
                                            <p:strVal val="#ppt_w"/>
                                          </p:val>
                                        </p:tav>
                                      </p:tavLst>
                                    </p:anim>
                                    <p:anim calcmode="lin" valueType="num">
                                      <p:cBhvr>
                                        <p:cTn id="11" dur="1000" fill="hold"/>
                                        <p:tgtEl>
                                          <p:spTgt spid="350227"/>
                                        </p:tgtEl>
                                        <p:attrNameLst>
                                          <p:attrName>ppt_h</p:attrName>
                                        </p:attrNameLst>
                                      </p:cBhvr>
                                      <p:tavLst>
                                        <p:tav tm="0">
                                          <p:val>
                                            <p:fltVal val="0"/>
                                          </p:val>
                                        </p:tav>
                                        <p:tav tm="100000">
                                          <p:val>
                                            <p:strVal val="#ppt_h"/>
                                          </p:val>
                                        </p:tav>
                                      </p:tavLst>
                                    </p:anim>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0237"/>
                                        </p:tgtEl>
                                        <p:attrNameLst>
                                          <p:attrName>style.visibility</p:attrName>
                                        </p:attrNameLst>
                                      </p:cBhvr>
                                      <p:to>
                                        <p:strVal val="visible"/>
                                      </p:to>
                                    </p:set>
                                    <p:animEffect transition="in" filter="wipe(up)">
                                      <p:cBhvr>
                                        <p:cTn id="15" dur="500"/>
                                        <p:tgtEl>
                                          <p:spTgt spid="35023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50238"/>
                                        </p:tgtEl>
                                        <p:attrNameLst>
                                          <p:attrName>style.visibility</p:attrName>
                                        </p:attrNameLst>
                                      </p:cBhvr>
                                      <p:to>
                                        <p:strVal val="visible"/>
                                      </p:to>
                                    </p:set>
                                    <p:animEffect transition="in" filter="wipe(up)">
                                      <p:cBhvr>
                                        <p:cTn id="18" dur="500"/>
                                        <p:tgtEl>
                                          <p:spTgt spid="350238"/>
                                        </p:tgtEl>
                                      </p:cBhvr>
                                    </p:animEffect>
                                  </p:childTnLst>
                                </p:cTn>
                              </p:par>
                            </p:childTnLst>
                          </p:cTn>
                        </p:par>
                        <p:par>
                          <p:cTn id="19" fill="hold" nodeType="afterGroup">
                            <p:stCondLst>
                              <p:cond delay="1500"/>
                            </p:stCondLst>
                            <p:childTnLst>
                              <p:par>
                                <p:cTn id="20" presetID="23" presetClass="entr" presetSubtype="16" fill="hold" nodeType="afterEffect">
                                  <p:stCondLst>
                                    <p:cond delay="0"/>
                                  </p:stCondLst>
                                  <p:childTnLst>
                                    <p:set>
                                      <p:cBhvr>
                                        <p:cTn id="21" dur="1" fill="hold">
                                          <p:stCondLst>
                                            <p:cond delay="0"/>
                                          </p:stCondLst>
                                        </p:cTn>
                                        <p:tgtEl>
                                          <p:spTgt spid="350234"/>
                                        </p:tgtEl>
                                        <p:attrNameLst>
                                          <p:attrName>style.visibility</p:attrName>
                                        </p:attrNameLst>
                                      </p:cBhvr>
                                      <p:to>
                                        <p:strVal val="visible"/>
                                      </p:to>
                                    </p:set>
                                    <p:anim calcmode="lin" valueType="num">
                                      <p:cBhvr>
                                        <p:cTn id="22" dur="1000" fill="hold"/>
                                        <p:tgtEl>
                                          <p:spTgt spid="350234"/>
                                        </p:tgtEl>
                                        <p:attrNameLst>
                                          <p:attrName>ppt_w</p:attrName>
                                        </p:attrNameLst>
                                      </p:cBhvr>
                                      <p:tavLst>
                                        <p:tav tm="0">
                                          <p:val>
                                            <p:fltVal val="0"/>
                                          </p:val>
                                        </p:tav>
                                        <p:tav tm="100000">
                                          <p:val>
                                            <p:strVal val="#ppt_w"/>
                                          </p:val>
                                        </p:tav>
                                      </p:tavLst>
                                    </p:anim>
                                    <p:anim calcmode="lin" valueType="num">
                                      <p:cBhvr>
                                        <p:cTn id="23" dur="1000" fill="hold"/>
                                        <p:tgtEl>
                                          <p:spTgt spid="350234"/>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350231"/>
                                        </p:tgtEl>
                                        <p:attrNameLst>
                                          <p:attrName>style.visibility</p:attrName>
                                        </p:attrNameLst>
                                      </p:cBhvr>
                                      <p:to>
                                        <p:strVal val="visible"/>
                                      </p:to>
                                    </p:set>
                                    <p:anim calcmode="lin" valueType="num">
                                      <p:cBhvr>
                                        <p:cTn id="26" dur="1000" fill="hold"/>
                                        <p:tgtEl>
                                          <p:spTgt spid="350231"/>
                                        </p:tgtEl>
                                        <p:attrNameLst>
                                          <p:attrName>ppt_w</p:attrName>
                                        </p:attrNameLst>
                                      </p:cBhvr>
                                      <p:tavLst>
                                        <p:tav tm="0">
                                          <p:val>
                                            <p:fltVal val="0"/>
                                          </p:val>
                                        </p:tav>
                                        <p:tav tm="100000">
                                          <p:val>
                                            <p:strVal val="#ppt_w"/>
                                          </p:val>
                                        </p:tav>
                                      </p:tavLst>
                                    </p:anim>
                                    <p:anim calcmode="lin" valueType="num">
                                      <p:cBhvr>
                                        <p:cTn id="27" dur="1000" fill="hold"/>
                                        <p:tgtEl>
                                          <p:spTgt spid="350231"/>
                                        </p:tgtEl>
                                        <p:attrNameLst>
                                          <p:attrName>ppt_h</p:attrName>
                                        </p:attrNameLst>
                                      </p:cBhvr>
                                      <p:tavLst>
                                        <p:tav tm="0">
                                          <p:val>
                                            <p:fltVal val="0"/>
                                          </p:val>
                                        </p:tav>
                                        <p:tav tm="100000">
                                          <p:val>
                                            <p:strVal val="#ppt_h"/>
                                          </p:val>
                                        </p:tav>
                                      </p:tavLst>
                                    </p:anim>
                                  </p:childTnLst>
                                </p:cTn>
                              </p:par>
                            </p:childTnLst>
                          </p:cTn>
                        </p:par>
                        <p:par>
                          <p:cTn id="28" fill="hold" nodeType="afterGroup">
                            <p:stCondLst>
                              <p:cond delay="2500"/>
                            </p:stCondLst>
                            <p:childTnLst>
                              <p:par>
                                <p:cTn id="29" presetID="1" presetClass="entr" presetSubtype="0" fill="hold" nodeType="afterEffect">
                                  <p:stCondLst>
                                    <p:cond delay="0"/>
                                  </p:stCondLst>
                                  <p:childTnLst>
                                    <p:set>
                                      <p:cBhvr>
                                        <p:cTn id="30" dur="1" fill="hold">
                                          <p:stCondLst>
                                            <p:cond delay="0"/>
                                          </p:stCondLst>
                                        </p:cTn>
                                        <p:tgtEl>
                                          <p:spTgt spid="350226">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02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50225">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02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02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0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p:bldP spid="350213" grpId="0"/>
      <p:bldP spid="350218" grpId="0"/>
      <p:bldP spid="350220" grpId="0"/>
      <p:bldP spid="350237" grpId="0" animBg="1"/>
      <p:bldP spid="3502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p:txBody>
          <a:bodyPr/>
          <a:lstStyle/>
          <a:p>
            <a:pPr eaLnBrk="1" hangingPunct="1"/>
            <a:r>
              <a:rPr lang="en-GB" smtClean="0"/>
              <a:t>      Cell division</a:t>
            </a:r>
            <a:endParaRPr lang="en-US" smtClean="0"/>
          </a:p>
        </p:txBody>
      </p:sp>
      <p:pic>
        <p:nvPicPr>
          <p:cNvPr id="10244" name="Picture 10" descr="flash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11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0242" name="ShockwaveFlash1" r:id="rId2" imgW="7620660" imgH="5715495"/>
        </mc:Choice>
        <mc:Fallback>
          <p:control name="ShockwaveFlash1" r:id="rId2" imgW="7620660" imgH="5715495">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755650" y="800100"/>
                  <a:ext cx="7620000" cy="57150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ChangeArrowheads="1"/>
          </p:cNvSpPr>
          <p:nvPr/>
        </p:nvSpPr>
        <p:spPr bwMode="auto">
          <a:xfrm>
            <a:off x="971550" y="838200"/>
            <a:ext cx="7056438" cy="719138"/>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pPr>
            <a:r>
              <a:rPr lang="en-GB" sz="3600"/>
              <a:t>7A Cells</a:t>
            </a:r>
            <a:endParaRPr lang="en-GB" sz="3600" b="0"/>
          </a:p>
        </p:txBody>
      </p:sp>
      <p:sp>
        <p:nvSpPr>
          <p:cNvPr id="41987" name="Rectangle 3"/>
          <p:cNvSpPr>
            <a:spLocks noGrp="1" noChangeArrowheads="1"/>
          </p:cNvSpPr>
          <p:nvPr>
            <p:ph type="title"/>
          </p:nvPr>
        </p:nvSpPr>
        <p:spPr>
          <a:xfrm>
            <a:off x="73025" y="15875"/>
            <a:ext cx="4859338" cy="533400"/>
          </a:xfrm>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9525">
                <a:solidFill>
                  <a:srgbClr val="000099"/>
                </a:solidFill>
                <a:miter lim="800000"/>
                <a:headEnd/>
                <a:tailEnd/>
              </a14:hiddenLine>
            </a:ext>
          </a:extLst>
        </p:spPr>
        <p:txBody>
          <a:bodyPr/>
          <a:lstStyle/>
          <a:p>
            <a:pPr eaLnBrk="1" hangingPunct="1"/>
            <a:r>
              <a:rPr lang="en-GB" smtClean="0">
                <a:solidFill>
                  <a:srgbClr val="CC00CC"/>
                </a:solidFill>
              </a:rPr>
              <a:t>      </a:t>
            </a:r>
            <a:r>
              <a:rPr lang="en-GB" smtClean="0">
                <a:solidFill>
                  <a:srgbClr val="10BC45"/>
                </a:solidFill>
              </a:rPr>
              <a:t>Contents</a:t>
            </a:r>
          </a:p>
        </p:txBody>
      </p:sp>
      <p:sp>
        <p:nvSpPr>
          <p:cNvPr id="41988" name="Oval 4"/>
          <p:cNvSpPr>
            <a:spLocks noChangeAspect="1" noChangeArrowheads="1"/>
          </p:cNvSpPr>
          <p:nvPr/>
        </p:nvSpPr>
        <p:spPr bwMode="auto">
          <a:xfrm>
            <a:off x="908050" y="2062163"/>
            <a:ext cx="252413"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989" name="Oval 5"/>
          <p:cNvSpPr>
            <a:spLocks noChangeAspect="1" noChangeArrowheads="1"/>
          </p:cNvSpPr>
          <p:nvPr/>
        </p:nvSpPr>
        <p:spPr bwMode="auto">
          <a:xfrm>
            <a:off x="906463" y="292417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990" name="Oval 6"/>
          <p:cNvSpPr>
            <a:spLocks noChangeAspect="1" noChangeArrowheads="1"/>
          </p:cNvSpPr>
          <p:nvPr/>
        </p:nvSpPr>
        <p:spPr bwMode="auto">
          <a:xfrm>
            <a:off x="900113" y="4764088"/>
            <a:ext cx="252412"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991" name="Oval 7"/>
          <p:cNvSpPr>
            <a:spLocks noChangeAspect="1" noChangeArrowheads="1"/>
          </p:cNvSpPr>
          <p:nvPr/>
        </p:nvSpPr>
        <p:spPr bwMode="auto">
          <a:xfrm>
            <a:off x="925513" y="378142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992" name="Oval 8"/>
          <p:cNvSpPr>
            <a:spLocks noChangeAspect="1" noChangeArrowheads="1"/>
          </p:cNvSpPr>
          <p:nvPr/>
        </p:nvSpPr>
        <p:spPr bwMode="auto">
          <a:xfrm>
            <a:off x="917575" y="5664200"/>
            <a:ext cx="252413"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993" name="AutoShape 9"/>
          <p:cNvSpPr>
            <a:spLocks noChangeArrowheads="1"/>
          </p:cNvSpPr>
          <p:nvPr/>
        </p:nvSpPr>
        <p:spPr bwMode="auto">
          <a:xfrm>
            <a:off x="1385888" y="1846263"/>
            <a:ext cx="3546475" cy="647700"/>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solidFill>
                  <a:srgbClr val="010066"/>
                </a:solidFill>
              </a:rPr>
              <a:t> What are cells?</a:t>
            </a:r>
            <a:r>
              <a:rPr lang="en-GB" sz="2800" b="0">
                <a:solidFill>
                  <a:srgbClr val="010066"/>
                </a:solidFill>
              </a:rPr>
              <a:t> </a:t>
            </a:r>
          </a:p>
        </p:txBody>
      </p:sp>
      <p:sp>
        <p:nvSpPr>
          <p:cNvPr id="41994" name="AutoShape 10"/>
          <p:cNvSpPr>
            <a:spLocks noChangeArrowheads="1"/>
          </p:cNvSpPr>
          <p:nvPr/>
        </p:nvSpPr>
        <p:spPr bwMode="auto">
          <a:xfrm>
            <a:off x="1385888" y="2708275"/>
            <a:ext cx="4770437" cy="647700"/>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solidFill>
                  <a:srgbClr val="010066"/>
                </a:solidFill>
              </a:rPr>
              <a:t> Animal and plant cells</a:t>
            </a:r>
          </a:p>
          <a:p>
            <a:pPr marL="342900" indent="-342900">
              <a:lnSpc>
                <a:spcPct val="90000"/>
              </a:lnSpc>
            </a:pPr>
            <a:endParaRPr lang="en-GB" sz="3200">
              <a:solidFill>
                <a:srgbClr val="010066"/>
              </a:solidFill>
            </a:endParaRPr>
          </a:p>
        </p:txBody>
      </p:sp>
      <p:sp>
        <p:nvSpPr>
          <p:cNvPr id="41995" name="AutoShape 11"/>
          <p:cNvSpPr>
            <a:spLocks noChangeArrowheads="1"/>
          </p:cNvSpPr>
          <p:nvPr/>
        </p:nvSpPr>
        <p:spPr bwMode="auto">
          <a:xfrm>
            <a:off x="1392238" y="4508500"/>
            <a:ext cx="5916612" cy="681038"/>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solidFill>
                  <a:srgbClr val="010066"/>
                </a:solidFill>
              </a:rPr>
              <a:t> Where do cells come from?</a:t>
            </a:r>
          </a:p>
        </p:txBody>
      </p:sp>
      <p:sp>
        <p:nvSpPr>
          <p:cNvPr id="41996" name="AutoShape 12"/>
          <p:cNvSpPr>
            <a:spLocks noChangeArrowheads="1"/>
          </p:cNvSpPr>
          <p:nvPr/>
        </p:nvSpPr>
        <p:spPr bwMode="auto">
          <a:xfrm>
            <a:off x="1387475" y="5445125"/>
            <a:ext cx="4264025" cy="687388"/>
          </a:xfrm>
          <a:prstGeom prst="roundRect">
            <a:avLst>
              <a:gd name="adj" fmla="val 43579"/>
            </a:avLst>
          </a:prstGeom>
          <a:solidFill>
            <a:srgbClr val="10BC45"/>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t> Summary activities</a:t>
            </a:r>
          </a:p>
        </p:txBody>
      </p:sp>
      <p:sp>
        <p:nvSpPr>
          <p:cNvPr id="41997" name="AutoShape 13"/>
          <p:cNvSpPr>
            <a:spLocks noChangeArrowheads="1"/>
          </p:cNvSpPr>
          <p:nvPr/>
        </p:nvSpPr>
        <p:spPr bwMode="auto">
          <a:xfrm>
            <a:off x="1376363" y="3573463"/>
            <a:ext cx="4203700" cy="676275"/>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solidFill>
                  <a:srgbClr val="010066"/>
                </a:solidFill>
              </a:rPr>
              <a:t> Cells to organisms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smtClean="0"/>
              <a:t>      Glossary</a:t>
            </a:r>
          </a:p>
        </p:txBody>
      </p:sp>
      <p:sp>
        <p:nvSpPr>
          <p:cNvPr id="43011" name="Text Box 4"/>
          <p:cNvSpPr txBox="1">
            <a:spLocks noChangeArrowheads="1"/>
          </p:cNvSpPr>
          <p:nvPr/>
        </p:nvSpPr>
        <p:spPr bwMode="auto">
          <a:xfrm>
            <a:off x="212725" y="658813"/>
            <a:ext cx="9217025" cy="5411787"/>
          </a:xfrm>
          <a:prstGeom prst="rect">
            <a:avLst/>
          </a:prstGeom>
          <a:noFill/>
          <a:ln>
            <a:noFill/>
          </a:ln>
          <a:effectLst/>
          <a:extLst>
            <a:ext uri="{909E8E84-426E-40DD-AFC4-6F175D3DCCD1}">
              <a14:hiddenFill xmlns:a14="http://schemas.microsoft.com/office/drawing/2010/main">
                <a:solidFill>
                  <a:srgbClr val="66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marL="355600" indent="-355600">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15000"/>
              </a:spcBef>
              <a:buFont typeface="Wingdings" pitchFamily="2" charset="2"/>
              <a:buChar char="l"/>
            </a:pPr>
            <a:r>
              <a:rPr lang="en-GB" sz="2800">
                <a:solidFill>
                  <a:srgbClr val="10A958"/>
                </a:solidFill>
              </a:rPr>
              <a:t>cell</a:t>
            </a:r>
            <a:r>
              <a:rPr lang="en-GB" sz="2800" b="0">
                <a:solidFill>
                  <a:srgbClr val="10A958"/>
                </a:solidFill>
              </a:rPr>
              <a:t> </a:t>
            </a:r>
            <a:r>
              <a:rPr lang="en-GB" sz="2800">
                <a:solidFill>
                  <a:srgbClr val="10A958"/>
                </a:solidFill>
              </a:rPr>
              <a:t>–</a:t>
            </a:r>
            <a:r>
              <a:rPr lang="en-GB" sz="2800" b="0">
                <a:solidFill>
                  <a:srgbClr val="010066"/>
                </a:solidFill>
              </a:rPr>
              <a:t> </a:t>
            </a:r>
            <a:r>
              <a:rPr lang="en-GB" b="0">
                <a:solidFill>
                  <a:srgbClr val="010066"/>
                </a:solidFill>
              </a:rPr>
              <a:t>The building block that all living things are made of.</a:t>
            </a:r>
          </a:p>
          <a:p>
            <a:pPr>
              <a:lnSpc>
                <a:spcPct val="80000"/>
              </a:lnSpc>
              <a:spcBef>
                <a:spcPct val="15000"/>
              </a:spcBef>
              <a:buFont typeface="Wingdings" pitchFamily="2" charset="2"/>
              <a:buChar char="l"/>
            </a:pPr>
            <a:r>
              <a:rPr lang="en-GB" sz="2800">
                <a:solidFill>
                  <a:srgbClr val="10A958"/>
                </a:solidFill>
              </a:rPr>
              <a:t>cell membrane –</a:t>
            </a:r>
            <a:r>
              <a:rPr lang="en-GB" sz="2800" b="0">
                <a:solidFill>
                  <a:srgbClr val="010066"/>
                </a:solidFill>
              </a:rPr>
              <a:t> </a:t>
            </a:r>
            <a:r>
              <a:rPr lang="en-GB" b="0">
                <a:solidFill>
                  <a:srgbClr val="010066"/>
                </a:solidFill>
              </a:rPr>
              <a:t>The thin flexible covering of a cell </a:t>
            </a:r>
          </a:p>
          <a:p>
            <a:pPr>
              <a:lnSpc>
                <a:spcPct val="80000"/>
              </a:lnSpc>
              <a:spcBef>
                <a:spcPct val="15000"/>
              </a:spcBef>
              <a:buFont typeface="Wingdings" pitchFamily="2" charset="2"/>
              <a:buNone/>
            </a:pPr>
            <a:r>
              <a:rPr lang="en-GB" b="0">
                <a:solidFill>
                  <a:srgbClr val="010066"/>
                </a:solidFill>
              </a:rPr>
              <a:t>	that controls what enters and leaves the cell.</a:t>
            </a:r>
          </a:p>
          <a:p>
            <a:pPr>
              <a:lnSpc>
                <a:spcPct val="80000"/>
              </a:lnSpc>
              <a:spcBef>
                <a:spcPct val="15000"/>
              </a:spcBef>
              <a:buFont typeface="Wingdings" pitchFamily="2" charset="2"/>
              <a:buChar char="l"/>
            </a:pPr>
            <a:r>
              <a:rPr lang="en-GB" sz="2800">
                <a:solidFill>
                  <a:srgbClr val="10A958"/>
                </a:solidFill>
              </a:rPr>
              <a:t>cell wall – </a:t>
            </a:r>
            <a:r>
              <a:rPr lang="en-GB" sz="2800" b="0">
                <a:solidFill>
                  <a:srgbClr val="010066"/>
                </a:solidFill>
              </a:rPr>
              <a:t> </a:t>
            </a:r>
            <a:r>
              <a:rPr lang="en-GB" b="0">
                <a:solidFill>
                  <a:srgbClr val="010066"/>
                </a:solidFill>
              </a:rPr>
              <a:t>The rigid outer layer of a plant cell that gives</a:t>
            </a:r>
          </a:p>
          <a:p>
            <a:pPr>
              <a:lnSpc>
                <a:spcPct val="80000"/>
              </a:lnSpc>
              <a:spcBef>
                <a:spcPct val="15000"/>
              </a:spcBef>
              <a:buFont typeface="Wingdings" pitchFamily="2" charset="2"/>
              <a:buNone/>
            </a:pPr>
            <a:r>
              <a:rPr lang="en-GB" b="0">
                <a:solidFill>
                  <a:srgbClr val="010066"/>
                </a:solidFill>
              </a:rPr>
              <a:t>	the cell its shape.</a:t>
            </a:r>
          </a:p>
          <a:p>
            <a:pPr>
              <a:spcBef>
                <a:spcPct val="15000"/>
              </a:spcBef>
              <a:buFont typeface="Wingdings" pitchFamily="2" charset="2"/>
              <a:buChar char="l"/>
            </a:pPr>
            <a:r>
              <a:rPr lang="en-GB" sz="2800">
                <a:solidFill>
                  <a:srgbClr val="10A958"/>
                </a:solidFill>
              </a:rPr>
              <a:t>chloroplast </a:t>
            </a:r>
            <a:r>
              <a:rPr lang="en-GB">
                <a:solidFill>
                  <a:srgbClr val="10A958"/>
                </a:solidFill>
              </a:rPr>
              <a:t>–</a:t>
            </a:r>
            <a:r>
              <a:rPr lang="en-GB" b="0">
                <a:solidFill>
                  <a:srgbClr val="010066"/>
                </a:solidFill>
              </a:rPr>
              <a:t> The part of a plant cell containing chlorophyll.</a:t>
            </a:r>
          </a:p>
          <a:p>
            <a:pPr>
              <a:spcBef>
                <a:spcPct val="15000"/>
              </a:spcBef>
              <a:buFont typeface="Wingdings" pitchFamily="2" charset="2"/>
              <a:buChar char="l"/>
            </a:pPr>
            <a:r>
              <a:rPr lang="en-GB" sz="2800">
                <a:solidFill>
                  <a:srgbClr val="10A958"/>
                </a:solidFill>
              </a:rPr>
              <a:t>cytoplasm –</a:t>
            </a:r>
            <a:r>
              <a:rPr lang="en-GB" sz="2800" b="0">
                <a:solidFill>
                  <a:srgbClr val="010066"/>
                </a:solidFill>
              </a:rPr>
              <a:t> </a:t>
            </a:r>
            <a:r>
              <a:rPr lang="en-GB" b="0">
                <a:solidFill>
                  <a:srgbClr val="010066"/>
                </a:solidFill>
              </a:rPr>
              <a:t>The liquid material inside a cell.</a:t>
            </a:r>
          </a:p>
          <a:p>
            <a:pPr>
              <a:spcBef>
                <a:spcPct val="15000"/>
              </a:spcBef>
              <a:buFont typeface="Wingdings" pitchFamily="2" charset="2"/>
              <a:buChar char="l"/>
            </a:pPr>
            <a:r>
              <a:rPr lang="en-GB" sz="2800">
                <a:solidFill>
                  <a:srgbClr val="10A958"/>
                </a:solidFill>
              </a:rPr>
              <a:t>nucleus –</a:t>
            </a:r>
            <a:r>
              <a:rPr lang="en-GB" sz="2800" b="0">
                <a:solidFill>
                  <a:srgbClr val="010066"/>
                </a:solidFill>
              </a:rPr>
              <a:t> </a:t>
            </a:r>
            <a:r>
              <a:rPr lang="en-GB" b="0">
                <a:solidFill>
                  <a:srgbClr val="010066"/>
                </a:solidFill>
              </a:rPr>
              <a:t>The control centre of a cell.</a:t>
            </a:r>
          </a:p>
          <a:p>
            <a:pPr>
              <a:spcBef>
                <a:spcPct val="15000"/>
              </a:spcBef>
              <a:buFont typeface="Wingdings" pitchFamily="2" charset="2"/>
              <a:buChar char="l"/>
            </a:pPr>
            <a:r>
              <a:rPr lang="en-GB" sz="2800">
                <a:solidFill>
                  <a:srgbClr val="10A958"/>
                </a:solidFill>
              </a:rPr>
              <a:t>organ –</a:t>
            </a:r>
            <a:r>
              <a:rPr lang="en-GB" sz="2800" b="0">
                <a:solidFill>
                  <a:srgbClr val="010066"/>
                </a:solidFill>
              </a:rPr>
              <a:t> </a:t>
            </a:r>
            <a:r>
              <a:rPr lang="en-GB" b="0">
                <a:solidFill>
                  <a:srgbClr val="010066"/>
                </a:solidFill>
              </a:rPr>
              <a:t>A group of tissues that work together.</a:t>
            </a:r>
          </a:p>
          <a:p>
            <a:pPr>
              <a:spcBef>
                <a:spcPct val="15000"/>
              </a:spcBef>
              <a:buFont typeface="Wingdings" pitchFamily="2" charset="2"/>
              <a:buChar char="l"/>
            </a:pPr>
            <a:r>
              <a:rPr lang="en-GB" sz="2800">
                <a:solidFill>
                  <a:srgbClr val="10A958"/>
                </a:solidFill>
              </a:rPr>
              <a:t>system –</a:t>
            </a:r>
            <a:r>
              <a:rPr lang="en-GB" sz="2800" b="0">
                <a:solidFill>
                  <a:srgbClr val="010066"/>
                </a:solidFill>
              </a:rPr>
              <a:t> </a:t>
            </a:r>
            <a:r>
              <a:rPr lang="en-GB" b="0">
                <a:solidFill>
                  <a:srgbClr val="010066"/>
                </a:solidFill>
              </a:rPr>
              <a:t>A group of </a:t>
            </a:r>
            <a:r>
              <a:rPr lang="en-GB" b="0">
                <a:solidFill>
                  <a:srgbClr val="000066"/>
                </a:solidFill>
              </a:rPr>
              <a:t>organs</a:t>
            </a:r>
            <a:r>
              <a:rPr lang="en-GB" b="0">
                <a:solidFill>
                  <a:srgbClr val="010066"/>
                </a:solidFill>
              </a:rPr>
              <a:t> that work together.</a:t>
            </a:r>
          </a:p>
          <a:p>
            <a:pPr>
              <a:spcBef>
                <a:spcPct val="15000"/>
              </a:spcBef>
              <a:buFont typeface="Wingdings" pitchFamily="2" charset="2"/>
              <a:buChar char="l"/>
            </a:pPr>
            <a:r>
              <a:rPr lang="en-GB" sz="2800">
                <a:solidFill>
                  <a:srgbClr val="10A958"/>
                </a:solidFill>
              </a:rPr>
              <a:t>tissue –</a:t>
            </a:r>
            <a:r>
              <a:rPr lang="en-GB" sz="2800" b="0">
                <a:solidFill>
                  <a:srgbClr val="010066"/>
                </a:solidFill>
              </a:rPr>
              <a:t> </a:t>
            </a:r>
            <a:r>
              <a:rPr lang="en-GB" b="0">
                <a:solidFill>
                  <a:srgbClr val="010066"/>
                </a:solidFill>
              </a:rPr>
              <a:t>A group of the same type of cells that work together.</a:t>
            </a:r>
          </a:p>
          <a:p>
            <a:pPr>
              <a:spcBef>
                <a:spcPct val="15000"/>
              </a:spcBef>
              <a:buFont typeface="Wingdings" pitchFamily="2" charset="2"/>
              <a:buChar char="l"/>
            </a:pPr>
            <a:r>
              <a:rPr lang="en-GB" sz="2800">
                <a:solidFill>
                  <a:srgbClr val="10A958"/>
                </a:solidFill>
              </a:rPr>
              <a:t>vacuole –</a:t>
            </a:r>
            <a:r>
              <a:rPr lang="en-GB" sz="2800" b="0">
                <a:solidFill>
                  <a:srgbClr val="010066"/>
                </a:solidFill>
              </a:rPr>
              <a:t> </a:t>
            </a:r>
            <a:r>
              <a:rPr lang="en-GB" b="0">
                <a:solidFill>
                  <a:srgbClr val="010066"/>
                </a:solidFill>
              </a:rPr>
              <a:t>A space inside a cell filled with watery sap.</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GB" smtClean="0"/>
              <a:t>      Anagrams</a:t>
            </a:r>
          </a:p>
        </p:txBody>
      </p:sp>
      <p:pic>
        <p:nvPicPr>
          <p:cNvPr id="11268" name="Picture 3" descr="flash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11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1266"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
          <p:cNvSpPr>
            <a:spLocks noGrp="1" noChangeArrowheads="1"/>
          </p:cNvSpPr>
          <p:nvPr>
            <p:ph type="title" idx="4294967295"/>
          </p:nvPr>
        </p:nvSpPr>
        <p:spPr/>
        <p:txBody>
          <a:bodyPr/>
          <a:lstStyle/>
          <a:p>
            <a:pPr eaLnBrk="1" hangingPunct="1"/>
            <a:r>
              <a:rPr lang="en-GB" smtClean="0"/>
              <a:t>      Cells summary</a:t>
            </a:r>
            <a:endParaRPr lang="en-US" smtClean="0"/>
          </a:p>
        </p:txBody>
      </p:sp>
      <p:pic>
        <p:nvPicPr>
          <p:cNvPr id="12292" name="Picture 13" descr="flash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11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2290"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noFill/>
        </p:spPr>
        <p:txBody>
          <a:bodyPr/>
          <a:lstStyle/>
          <a:p>
            <a:pPr eaLnBrk="1" hangingPunct="1"/>
            <a:r>
              <a:rPr lang="en-GB" smtClean="0"/>
              <a:t>      Seven life processes</a:t>
            </a:r>
            <a:endParaRPr lang="en-US" smtClean="0"/>
          </a:p>
        </p:txBody>
      </p:sp>
      <p:pic>
        <p:nvPicPr>
          <p:cNvPr id="1028" name="Picture 3" descr="flash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11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026" name="ShockwaveFlash1" r:id="rId2" imgW="7620660" imgH="5715495"/>
        </mc:Choice>
        <mc:Fallback>
          <p:control name="ShockwaveFlash1" r:id="rId2" imgW="7620660" imgH="5715495">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755650" y="800100"/>
                  <a:ext cx="7620000" cy="57150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p:txBody>
          <a:bodyPr/>
          <a:lstStyle/>
          <a:p>
            <a:pPr eaLnBrk="1" hangingPunct="1"/>
            <a:r>
              <a:rPr lang="en-GB" smtClean="0"/>
              <a:t>      Multiple-choice quiz</a:t>
            </a:r>
          </a:p>
        </p:txBody>
      </p:sp>
      <p:pic>
        <p:nvPicPr>
          <p:cNvPr id="13316" name="Picture 3" descr="flash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11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3314"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971550" y="838200"/>
            <a:ext cx="7056438" cy="719138"/>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pPr>
            <a:r>
              <a:rPr lang="en-GB" sz="3600"/>
              <a:t>7A Cells</a:t>
            </a:r>
            <a:endParaRPr lang="en-GB" sz="3600" b="0"/>
          </a:p>
        </p:txBody>
      </p:sp>
      <p:sp>
        <p:nvSpPr>
          <p:cNvPr id="19459" name="Rectangle 3"/>
          <p:cNvSpPr>
            <a:spLocks noGrp="1" noChangeArrowheads="1"/>
          </p:cNvSpPr>
          <p:nvPr>
            <p:ph type="title"/>
          </p:nvPr>
        </p:nvSpPr>
        <p:spPr>
          <a:xfrm>
            <a:off x="73025" y="15875"/>
            <a:ext cx="4859338" cy="533400"/>
          </a:xfrm>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9525">
                <a:solidFill>
                  <a:srgbClr val="000099"/>
                </a:solidFill>
                <a:miter lim="800000"/>
                <a:headEnd/>
                <a:tailEnd/>
              </a14:hiddenLine>
            </a:ext>
          </a:extLst>
        </p:spPr>
        <p:txBody>
          <a:bodyPr/>
          <a:lstStyle/>
          <a:p>
            <a:pPr eaLnBrk="1" hangingPunct="1"/>
            <a:r>
              <a:rPr lang="en-GB" smtClean="0">
                <a:solidFill>
                  <a:srgbClr val="CC00CC"/>
                </a:solidFill>
              </a:rPr>
              <a:t>      </a:t>
            </a:r>
            <a:r>
              <a:rPr lang="en-GB" smtClean="0">
                <a:solidFill>
                  <a:srgbClr val="10BC45"/>
                </a:solidFill>
              </a:rPr>
              <a:t>Contents</a:t>
            </a:r>
          </a:p>
        </p:txBody>
      </p:sp>
      <p:sp>
        <p:nvSpPr>
          <p:cNvPr id="19460" name="Oval 4"/>
          <p:cNvSpPr>
            <a:spLocks noChangeAspect="1" noChangeArrowheads="1"/>
          </p:cNvSpPr>
          <p:nvPr/>
        </p:nvSpPr>
        <p:spPr bwMode="auto">
          <a:xfrm>
            <a:off x="908050" y="2062163"/>
            <a:ext cx="252413"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9461" name="Oval 5"/>
          <p:cNvSpPr>
            <a:spLocks noChangeAspect="1" noChangeArrowheads="1"/>
          </p:cNvSpPr>
          <p:nvPr/>
        </p:nvSpPr>
        <p:spPr bwMode="auto">
          <a:xfrm>
            <a:off x="906463" y="292417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9462" name="Oval 6"/>
          <p:cNvSpPr>
            <a:spLocks noChangeAspect="1" noChangeArrowheads="1"/>
          </p:cNvSpPr>
          <p:nvPr/>
        </p:nvSpPr>
        <p:spPr bwMode="auto">
          <a:xfrm>
            <a:off x="900113" y="4764088"/>
            <a:ext cx="252412"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9463" name="Oval 7"/>
          <p:cNvSpPr>
            <a:spLocks noChangeAspect="1" noChangeArrowheads="1"/>
          </p:cNvSpPr>
          <p:nvPr/>
        </p:nvSpPr>
        <p:spPr bwMode="auto">
          <a:xfrm>
            <a:off x="925513" y="378142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9464" name="Oval 8"/>
          <p:cNvSpPr>
            <a:spLocks noChangeAspect="1" noChangeArrowheads="1"/>
          </p:cNvSpPr>
          <p:nvPr/>
        </p:nvSpPr>
        <p:spPr bwMode="auto">
          <a:xfrm>
            <a:off x="917575" y="5664200"/>
            <a:ext cx="252413"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9465" name="AutoShape 9"/>
          <p:cNvSpPr>
            <a:spLocks noChangeArrowheads="1"/>
          </p:cNvSpPr>
          <p:nvPr/>
        </p:nvSpPr>
        <p:spPr bwMode="auto">
          <a:xfrm>
            <a:off x="1385888" y="1846263"/>
            <a:ext cx="3546475" cy="647700"/>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solidFill>
                  <a:srgbClr val="010066"/>
                </a:solidFill>
              </a:rPr>
              <a:t> What are cells?</a:t>
            </a:r>
            <a:r>
              <a:rPr lang="en-GB" sz="2800" b="0">
                <a:solidFill>
                  <a:srgbClr val="010066"/>
                </a:solidFill>
              </a:rPr>
              <a:t> </a:t>
            </a:r>
          </a:p>
        </p:txBody>
      </p:sp>
      <p:sp>
        <p:nvSpPr>
          <p:cNvPr id="19466" name="AutoShape 10"/>
          <p:cNvSpPr>
            <a:spLocks noChangeArrowheads="1"/>
          </p:cNvSpPr>
          <p:nvPr/>
        </p:nvSpPr>
        <p:spPr bwMode="auto">
          <a:xfrm>
            <a:off x="1403350" y="2708275"/>
            <a:ext cx="4824413" cy="647700"/>
          </a:xfrm>
          <a:prstGeom prst="roundRect">
            <a:avLst>
              <a:gd name="adj" fmla="val 43579"/>
            </a:avLst>
          </a:prstGeom>
          <a:solidFill>
            <a:srgbClr val="10BC45"/>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t> Animal and plant cells</a:t>
            </a:r>
          </a:p>
        </p:txBody>
      </p:sp>
      <p:sp>
        <p:nvSpPr>
          <p:cNvPr id="19467" name="AutoShape 11"/>
          <p:cNvSpPr>
            <a:spLocks noChangeArrowheads="1"/>
          </p:cNvSpPr>
          <p:nvPr/>
        </p:nvSpPr>
        <p:spPr bwMode="auto">
          <a:xfrm>
            <a:off x="1403350" y="4508500"/>
            <a:ext cx="5832475" cy="681038"/>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99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solidFill>
                  <a:srgbClr val="10BC45"/>
                </a:solidFill>
              </a:rPr>
              <a:t> Where do cells come from?</a:t>
            </a:r>
          </a:p>
        </p:txBody>
      </p:sp>
      <p:sp>
        <p:nvSpPr>
          <p:cNvPr id="19468" name="AutoShape 12"/>
          <p:cNvSpPr>
            <a:spLocks noChangeArrowheads="1"/>
          </p:cNvSpPr>
          <p:nvPr/>
        </p:nvSpPr>
        <p:spPr bwMode="auto">
          <a:xfrm>
            <a:off x="1403350" y="5445125"/>
            <a:ext cx="4248150" cy="687388"/>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99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solidFill>
                  <a:srgbClr val="10BC45"/>
                </a:solidFill>
              </a:rPr>
              <a:t> Summary activities</a:t>
            </a:r>
          </a:p>
        </p:txBody>
      </p:sp>
      <p:sp>
        <p:nvSpPr>
          <p:cNvPr id="19469" name="AutoShape 13"/>
          <p:cNvSpPr>
            <a:spLocks noChangeArrowheads="1"/>
          </p:cNvSpPr>
          <p:nvPr/>
        </p:nvSpPr>
        <p:spPr bwMode="auto">
          <a:xfrm>
            <a:off x="1403350" y="3573463"/>
            <a:ext cx="4176713" cy="676275"/>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99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200">
                <a:solidFill>
                  <a:srgbClr val="10BC45"/>
                </a:solidFill>
              </a:rPr>
              <a:t> Cells to organisms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Text Box 2"/>
          <p:cNvSpPr txBox="1">
            <a:spLocks noChangeArrowheads="1"/>
          </p:cNvSpPr>
          <p:nvPr/>
        </p:nvSpPr>
        <p:spPr bwMode="auto">
          <a:xfrm>
            <a:off x="750888" y="765175"/>
            <a:ext cx="7277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r>
              <a:rPr lang="en-US" b="0">
                <a:solidFill>
                  <a:srgbClr val="010066"/>
                </a:solidFill>
              </a:rPr>
              <a:t>Animal and plant cells come in different shapes </a:t>
            </a:r>
          </a:p>
          <a:p>
            <a:r>
              <a:rPr lang="en-US" b="0">
                <a:solidFill>
                  <a:srgbClr val="010066"/>
                </a:solidFill>
              </a:rPr>
              <a:t>and sizes, but they all have three basic features.</a:t>
            </a:r>
          </a:p>
        </p:txBody>
      </p:sp>
      <p:sp>
        <p:nvSpPr>
          <p:cNvPr id="20483" name="Rectangle 3"/>
          <p:cNvSpPr>
            <a:spLocks noGrp="1" noChangeArrowheads="1"/>
          </p:cNvSpPr>
          <p:nvPr>
            <p:ph type="title" idx="4294967295"/>
          </p:nvPr>
        </p:nvSpPr>
        <p:spPr/>
        <p:txBody>
          <a:bodyPr/>
          <a:lstStyle/>
          <a:p>
            <a:pPr eaLnBrk="1" hangingPunct="1"/>
            <a:r>
              <a:rPr lang="en-GB" smtClean="0"/>
              <a:t>       What is a cell?</a:t>
            </a:r>
            <a:endParaRPr lang="en-US" smtClean="0"/>
          </a:p>
        </p:txBody>
      </p:sp>
      <p:sp>
        <p:nvSpPr>
          <p:cNvPr id="20484" name="Text Box 4"/>
          <p:cNvSpPr txBox="1">
            <a:spLocks noChangeArrowheads="1"/>
          </p:cNvSpPr>
          <p:nvPr/>
        </p:nvSpPr>
        <p:spPr bwMode="auto">
          <a:xfrm>
            <a:off x="812800" y="1773238"/>
            <a:ext cx="2016125" cy="519112"/>
          </a:xfrm>
          <a:prstGeom prst="rect">
            <a:avLst/>
          </a:prstGeom>
          <a:noFill/>
          <a:ln>
            <a:noFill/>
          </a:ln>
          <a:effectLst/>
          <a:extLst>
            <a:ext uri="{909E8E84-426E-40DD-AFC4-6F175D3DCCD1}">
              <a14:hiddenFill xmlns:a14="http://schemas.microsoft.com/office/drawing/2010/main">
                <a:solidFill>
                  <a:srgbClr val="66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3888" indent="-623888">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GB" sz="2800"/>
              <a:t>Plant cell</a:t>
            </a:r>
            <a:endParaRPr lang="en-US" sz="2800"/>
          </a:p>
        </p:txBody>
      </p:sp>
      <p:grpSp>
        <p:nvGrpSpPr>
          <p:cNvPr id="591877" name="Group 5"/>
          <p:cNvGrpSpPr>
            <a:grpSpLocks/>
          </p:cNvGrpSpPr>
          <p:nvPr/>
        </p:nvGrpSpPr>
        <p:grpSpPr bwMode="auto">
          <a:xfrm>
            <a:off x="6718300" y="1778000"/>
            <a:ext cx="1958975" cy="3595688"/>
            <a:chOff x="3969" y="1120"/>
            <a:chExt cx="1234" cy="2265"/>
          </a:xfrm>
        </p:grpSpPr>
        <p:pic>
          <p:nvPicPr>
            <p:cNvPr id="20502" name="Picture 6" descr="plant cell fl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 y="1616"/>
              <a:ext cx="1189" cy="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3" name="AutoShape 7"/>
            <p:cNvSpPr>
              <a:spLocks noChangeArrowheads="1"/>
            </p:cNvSpPr>
            <p:nvPr/>
          </p:nvSpPr>
          <p:spPr bwMode="auto">
            <a:xfrm>
              <a:off x="3969" y="1120"/>
              <a:ext cx="1165" cy="404"/>
            </a:xfrm>
            <a:prstGeom prst="roundRect">
              <a:avLst>
                <a:gd name="adj" fmla="val 16667"/>
              </a:avLst>
            </a:prstGeom>
            <a:solidFill>
              <a:schemeClr val="bg1"/>
            </a:solidFill>
            <a:ln w="76200">
              <a:solidFill>
                <a:srgbClr val="33CC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623888" indent="-623888" algn="ctr"/>
              <a:r>
                <a:rPr lang="en-GB" sz="2800">
                  <a:solidFill>
                    <a:srgbClr val="010066"/>
                  </a:solidFill>
                </a:rPr>
                <a:t>plant cell</a:t>
              </a:r>
            </a:p>
          </p:txBody>
        </p:sp>
      </p:grpSp>
      <p:grpSp>
        <p:nvGrpSpPr>
          <p:cNvPr id="591880" name="Group 8"/>
          <p:cNvGrpSpPr>
            <a:grpSpLocks/>
          </p:cNvGrpSpPr>
          <p:nvPr/>
        </p:nvGrpSpPr>
        <p:grpSpPr bwMode="auto">
          <a:xfrm>
            <a:off x="668338" y="1773238"/>
            <a:ext cx="2832100" cy="3181350"/>
            <a:chOff x="158" y="1120"/>
            <a:chExt cx="1784" cy="2004"/>
          </a:xfrm>
        </p:grpSpPr>
        <p:pic>
          <p:nvPicPr>
            <p:cNvPr id="20500" name="Picture 9" descr="animal c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1843"/>
              <a:ext cx="1784" cy="12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01" name="AutoShape 10"/>
            <p:cNvSpPr>
              <a:spLocks noChangeArrowheads="1"/>
            </p:cNvSpPr>
            <p:nvPr/>
          </p:nvSpPr>
          <p:spPr bwMode="auto">
            <a:xfrm>
              <a:off x="362" y="1120"/>
              <a:ext cx="1339" cy="404"/>
            </a:xfrm>
            <a:prstGeom prst="roundRect">
              <a:avLst>
                <a:gd name="adj" fmla="val 16667"/>
              </a:avLst>
            </a:prstGeom>
            <a:solidFill>
              <a:schemeClr val="bg1"/>
            </a:solidFill>
            <a:ln w="762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623888" indent="-623888" algn="ctr"/>
              <a:r>
                <a:rPr lang="en-GB" sz="2800">
                  <a:solidFill>
                    <a:srgbClr val="010066"/>
                  </a:solidFill>
                </a:rPr>
                <a:t>animal cell</a:t>
              </a:r>
              <a:endParaRPr lang="en-GB" sz="2800"/>
            </a:p>
          </p:txBody>
        </p:sp>
      </p:grpSp>
      <p:grpSp>
        <p:nvGrpSpPr>
          <p:cNvPr id="591887" name="Group 15"/>
          <p:cNvGrpSpPr>
            <a:grpSpLocks/>
          </p:cNvGrpSpPr>
          <p:nvPr/>
        </p:nvGrpSpPr>
        <p:grpSpPr bwMode="auto">
          <a:xfrm>
            <a:off x="2686050" y="3573463"/>
            <a:ext cx="4464050" cy="565150"/>
            <a:chOff x="1429" y="2251"/>
            <a:chExt cx="2812" cy="356"/>
          </a:xfrm>
        </p:grpSpPr>
        <p:sp>
          <p:nvSpPr>
            <p:cNvPr id="20497" name="AutoShape 16"/>
            <p:cNvSpPr>
              <a:spLocks noChangeArrowheads="1"/>
            </p:cNvSpPr>
            <p:nvPr/>
          </p:nvSpPr>
          <p:spPr bwMode="auto">
            <a:xfrm>
              <a:off x="2223" y="2251"/>
              <a:ext cx="1315" cy="356"/>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623888" indent="-623888" algn="ctr"/>
              <a:r>
                <a:rPr lang="en-US" sz="2800">
                  <a:solidFill>
                    <a:schemeClr val="tx1"/>
                  </a:solidFill>
                </a:rPr>
                <a:t>cytoplasm</a:t>
              </a:r>
              <a:endParaRPr lang="en-GB" sz="2800">
                <a:solidFill>
                  <a:schemeClr val="tx1"/>
                </a:solidFill>
              </a:endParaRPr>
            </a:p>
          </p:txBody>
        </p:sp>
        <p:sp>
          <p:nvSpPr>
            <p:cNvPr id="20498" name="Line 17"/>
            <p:cNvSpPr>
              <a:spLocks noChangeShapeType="1"/>
            </p:cNvSpPr>
            <p:nvPr/>
          </p:nvSpPr>
          <p:spPr bwMode="auto">
            <a:xfrm flipH="1" flipV="1">
              <a:off x="1429" y="2432"/>
              <a:ext cx="861" cy="45"/>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0499" name="Line 18"/>
            <p:cNvSpPr>
              <a:spLocks noChangeShapeType="1"/>
            </p:cNvSpPr>
            <p:nvPr/>
          </p:nvSpPr>
          <p:spPr bwMode="auto">
            <a:xfrm flipV="1">
              <a:off x="3515" y="2387"/>
              <a:ext cx="726" cy="4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91891" name="Group 19"/>
          <p:cNvGrpSpPr>
            <a:grpSpLocks/>
          </p:cNvGrpSpPr>
          <p:nvPr/>
        </p:nvGrpSpPr>
        <p:grpSpPr bwMode="auto">
          <a:xfrm>
            <a:off x="2757488" y="4294188"/>
            <a:ext cx="4248150" cy="708025"/>
            <a:chOff x="1474" y="2705"/>
            <a:chExt cx="2676" cy="446"/>
          </a:xfrm>
        </p:grpSpPr>
        <p:sp>
          <p:nvSpPr>
            <p:cNvPr id="20494" name="AutoShape 20"/>
            <p:cNvSpPr>
              <a:spLocks noChangeArrowheads="1"/>
            </p:cNvSpPr>
            <p:nvPr/>
          </p:nvSpPr>
          <p:spPr bwMode="auto">
            <a:xfrm>
              <a:off x="2018" y="2795"/>
              <a:ext cx="1724" cy="356"/>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623888" indent="-623888" algn="ctr"/>
              <a:r>
                <a:rPr lang="en-US" sz="2800">
                  <a:solidFill>
                    <a:schemeClr val="tx1"/>
                  </a:solidFill>
                </a:rPr>
                <a:t>cell membrane</a:t>
              </a:r>
              <a:endParaRPr lang="en-GB" sz="2800">
                <a:solidFill>
                  <a:schemeClr val="tx1"/>
                </a:solidFill>
              </a:endParaRPr>
            </a:p>
          </p:txBody>
        </p:sp>
        <p:sp>
          <p:nvSpPr>
            <p:cNvPr id="20495" name="Line 21"/>
            <p:cNvSpPr>
              <a:spLocks noChangeShapeType="1"/>
            </p:cNvSpPr>
            <p:nvPr/>
          </p:nvSpPr>
          <p:spPr bwMode="auto">
            <a:xfrm flipH="1" flipV="1">
              <a:off x="1474" y="2705"/>
              <a:ext cx="544" cy="272"/>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0496" name="Line 22"/>
            <p:cNvSpPr>
              <a:spLocks noChangeShapeType="1"/>
            </p:cNvSpPr>
            <p:nvPr/>
          </p:nvSpPr>
          <p:spPr bwMode="auto">
            <a:xfrm flipV="1">
              <a:off x="3742" y="2977"/>
              <a:ext cx="408" cy="45"/>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591895" name="Text Box 23"/>
          <p:cNvSpPr txBox="1">
            <a:spLocks noChangeArrowheads="1"/>
          </p:cNvSpPr>
          <p:nvPr/>
        </p:nvSpPr>
        <p:spPr bwMode="auto">
          <a:xfrm>
            <a:off x="827088" y="5443538"/>
            <a:ext cx="7345362" cy="822325"/>
          </a:xfrm>
          <a:prstGeom prst="rect">
            <a:avLst/>
          </a:prstGeom>
          <a:noFill/>
          <a:ln>
            <a:noFill/>
          </a:ln>
          <a:effectLst/>
          <a:extLst>
            <a:ext uri="{909E8E84-426E-40DD-AFC4-6F175D3DCCD1}">
              <a14:hiddenFill xmlns:a14="http://schemas.microsoft.com/office/drawing/2010/main">
                <a:solidFill>
                  <a:srgbClr val="66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charset="0"/>
                <a:cs typeface="Arial" charset="0"/>
              </a:defRPr>
            </a:lvl1pPr>
            <a:lvl2pPr marL="742950" indent="-285750">
              <a:defRPr sz="2400" b="1">
                <a:solidFill>
                  <a:schemeClr val="bg1"/>
                </a:solidFill>
                <a:latin typeface="Arial" charset="0"/>
                <a:cs typeface="Arial" charset="0"/>
              </a:defRPr>
            </a:lvl2pPr>
            <a:lvl3pPr marL="1143000" indent="-228600">
              <a:defRPr sz="2400" b="1">
                <a:solidFill>
                  <a:schemeClr val="bg1"/>
                </a:solidFill>
                <a:latin typeface="Arial" charset="0"/>
                <a:cs typeface="Arial" charset="0"/>
              </a:defRPr>
            </a:lvl3pPr>
            <a:lvl4pPr marL="1600200" indent="-228600">
              <a:defRPr sz="2400" b="1">
                <a:solidFill>
                  <a:schemeClr val="bg1"/>
                </a:solidFill>
                <a:latin typeface="Arial" charset="0"/>
                <a:cs typeface="Arial" charset="0"/>
              </a:defRPr>
            </a:lvl4pPr>
            <a:lvl5pPr marL="2057400" indent="-22860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spcBef>
                <a:spcPct val="50000"/>
              </a:spcBef>
            </a:pPr>
            <a:r>
              <a:rPr lang="en-GB" b="0">
                <a:solidFill>
                  <a:srgbClr val="010066"/>
                </a:solidFill>
              </a:rPr>
              <a:t>Plant cells also have some extra features that make them different to animal cells.</a:t>
            </a:r>
            <a:endParaRPr lang="en-GB">
              <a:solidFill>
                <a:srgbClr val="010066"/>
              </a:solidFill>
            </a:endParaRPr>
          </a:p>
        </p:txBody>
      </p:sp>
      <p:grpSp>
        <p:nvGrpSpPr>
          <p:cNvPr id="591897" name="Group 25"/>
          <p:cNvGrpSpPr>
            <a:grpSpLocks/>
          </p:cNvGrpSpPr>
          <p:nvPr/>
        </p:nvGrpSpPr>
        <p:grpSpPr bwMode="auto">
          <a:xfrm>
            <a:off x="2916238" y="2801938"/>
            <a:ext cx="4319587" cy="565150"/>
            <a:chOff x="1837" y="1765"/>
            <a:chExt cx="2721" cy="356"/>
          </a:xfrm>
        </p:grpSpPr>
        <p:sp>
          <p:nvSpPr>
            <p:cNvPr id="20491" name="AutoShape 12"/>
            <p:cNvSpPr>
              <a:spLocks noChangeArrowheads="1"/>
            </p:cNvSpPr>
            <p:nvPr/>
          </p:nvSpPr>
          <p:spPr bwMode="auto">
            <a:xfrm>
              <a:off x="2486" y="1765"/>
              <a:ext cx="1315" cy="356"/>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623888" indent="-623888" algn="ctr"/>
              <a:r>
                <a:rPr lang="en-US" sz="2800">
                  <a:solidFill>
                    <a:schemeClr val="tx1"/>
                  </a:solidFill>
                </a:rPr>
                <a:t>nucleus</a:t>
              </a:r>
              <a:endParaRPr lang="en-GB" sz="2800">
                <a:solidFill>
                  <a:schemeClr val="tx1"/>
                </a:solidFill>
              </a:endParaRPr>
            </a:p>
          </p:txBody>
        </p:sp>
        <p:sp>
          <p:nvSpPr>
            <p:cNvPr id="20492" name="Line 13"/>
            <p:cNvSpPr>
              <a:spLocks noChangeShapeType="1"/>
            </p:cNvSpPr>
            <p:nvPr/>
          </p:nvSpPr>
          <p:spPr bwMode="auto">
            <a:xfrm flipH="1">
              <a:off x="1837" y="1934"/>
              <a:ext cx="635" cy="136"/>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0493" name="Line 24"/>
            <p:cNvSpPr>
              <a:spLocks noChangeShapeType="1"/>
            </p:cNvSpPr>
            <p:nvPr/>
          </p:nvSpPr>
          <p:spPr bwMode="auto">
            <a:xfrm flipV="1">
              <a:off x="3787" y="1888"/>
              <a:ext cx="771" cy="4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18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918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591880"/>
                                        </p:tgtEl>
                                        <p:attrNameLst>
                                          <p:attrName>style.visibility</p:attrName>
                                        </p:attrNameLst>
                                      </p:cBhvr>
                                      <p:to>
                                        <p:strVal val="visible"/>
                                      </p:to>
                                    </p:set>
                                    <p:anim calcmode="lin" valueType="num">
                                      <p:cBhvr additive="base">
                                        <p:cTn id="15" dur="500" fill="hold"/>
                                        <p:tgtEl>
                                          <p:spTgt spid="591880"/>
                                        </p:tgtEl>
                                        <p:attrNameLst>
                                          <p:attrName>ppt_x</p:attrName>
                                        </p:attrNameLst>
                                      </p:cBhvr>
                                      <p:tavLst>
                                        <p:tav tm="0">
                                          <p:val>
                                            <p:strVal val="0-#ppt_w/2"/>
                                          </p:val>
                                        </p:tav>
                                        <p:tav tm="100000">
                                          <p:val>
                                            <p:strVal val="#ppt_x"/>
                                          </p:val>
                                        </p:tav>
                                      </p:tavLst>
                                    </p:anim>
                                    <p:anim calcmode="lin" valueType="num">
                                      <p:cBhvr additive="base">
                                        <p:cTn id="16" dur="500" fill="hold"/>
                                        <p:tgtEl>
                                          <p:spTgt spid="591880"/>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591877"/>
                                        </p:tgtEl>
                                        <p:attrNameLst>
                                          <p:attrName>style.visibility</p:attrName>
                                        </p:attrNameLst>
                                      </p:cBhvr>
                                      <p:to>
                                        <p:strVal val="visible"/>
                                      </p:to>
                                    </p:set>
                                    <p:anim calcmode="lin" valueType="num">
                                      <p:cBhvr additive="base">
                                        <p:cTn id="21" dur="500" fill="hold"/>
                                        <p:tgtEl>
                                          <p:spTgt spid="591877"/>
                                        </p:tgtEl>
                                        <p:attrNameLst>
                                          <p:attrName>ppt_x</p:attrName>
                                        </p:attrNameLst>
                                      </p:cBhvr>
                                      <p:tavLst>
                                        <p:tav tm="0">
                                          <p:val>
                                            <p:strVal val="1+#ppt_w/2"/>
                                          </p:val>
                                        </p:tav>
                                        <p:tav tm="100000">
                                          <p:val>
                                            <p:strVal val="#ppt_x"/>
                                          </p:val>
                                        </p:tav>
                                      </p:tavLst>
                                    </p:anim>
                                    <p:anim calcmode="lin" valueType="num">
                                      <p:cBhvr additive="base">
                                        <p:cTn id="22" dur="500" fill="hold"/>
                                        <p:tgtEl>
                                          <p:spTgt spid="591877"/>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591897"/>
                                        </p:tgtEl>
                                        <p:attrNameLst>
                                          <p:attrName>style.visibility</p:attrName>
                                        </p:attrNameLst>
                                      </p:cBhvr>
                                      <p:to>
                                        <p:strVal val="visible"/>
                                      </p:to>
                                    </p:set>
                                    <p:anim calcmode="lin" valueType="num">
                                      <p:cBhvr>
                                        <p:cTn id="27" dur="500" fill="hold"/>
                                        <p:tgtEl>
                                          <p:spTgt spid="591897"/>
                                        </p:tgtEl>
                                        <p:attrNameLst>
                                          <p:attrName>ppt_w</p:attrName>
                                        </p:attrNameLst>
                                      </p:cBhvr>
                                      <p:tavLst>
                                        <p:tav tm="0">
                                          <p:val>
                                            <p:fltVal val="0"/>
                                          </p:val>
                                        </p:tav>
                                        <p:tav tm="100000">
                                          <p:val>
                                            <p:strVal val="#ppt_w"/>
                                          </p:val>
                                        </p:tav>
                                      </p:tavLst>
                                    </p:anim>
                                    <p:anim calcmode="lin" valueType="num">
                                      <p:cBhvr>
                                        <p:cTn id="28" dur="500" fill="hold"/>
                                        <p:tgtEl>
                                          <p:spTgt spid="591897"/>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591887"/>
                                        </p:tgtEl>
                                        <p:attrNameLst>
                                          <p:attrName>style.visibility</p:attrName>
                                        </p:attrNameLst>
                                      </p:cBhvr>
                                      <p:to>
                                        <p:strVal val="visible"/>
                                      </p:to>
                                    </p:set>
                                    <p:anim calcmode="lin" valueType="num">
                                      <p:cBhvr>
                                        <p:cTn id="33" dur="500" fill="hold"/>
                                        <p:tgtEl>
                                          <p:spTgt spid="591887"/>
                                        </p:tgtEl>
                                        <p:attrNameLst>
                                          <p:attrName>ppt_w</p:attrName>
                                        </p:attrNameLst>
                                      </p:cBhvr>
                                      <p:tavLst>
                                        <p:tav tm="0">
                                          <p:val>
                                            <p:fltVal val="0"/>
                                          </p:val>
                                        </p:tav>
                                        <p:tav tm="100000">
                                          <p:val>
                                            <p:strVal val="#ppt_w"/>
                                          </p:val>
                                        </p:tav>
                                      </p:tavLst>
                                    </p:anim>
                                    <p:anim calcmode="lin" valueType="num">
                                      <p:cBhvr>
                                        <p:cTn id="34" dur="500" fill="hold"/>
                                        <p:tgtEl>
                                          <p:spTgt spid="591887"/>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591891"/>
                                        </p:tgtEl>
                                        <p:attrNameLst>
                                          <p:attrName>style.visibility</p:attrName>
                                        </p:attrNameLst>
                                      </p:cBhvr>
                                      <p:to>
                                        <p:strVal val="visible"/>
                                      </p:to>
                                    </p:set>
                                    <p:anim calcmode="lin" valueType="num">
                                      <p:cBhvr>
                                        <p:cTn id="39" dur="500" fill="hold"/>
                                        <p:tgtEl>
                                          <p:spTgt spid="591891"/>
                                        </p:tgtEl>
                                        <p:attrNameLst>
                                          <p:attrName>ppt_w</p:attrName>
                                        </p:attrNameLst>
                                      </p:cBhvr>
                                      <p:tavLst>
                                        <p:tav tm="0">
                                          <p:val>
                                            <p:fltVal val="0"/>
                                          </p:val>
                                        </p:tav>
                                        <p:tav tm="100000">
                                          <p:val>
                                            <p:strVal val="#ppt_w"/>
                                          </p:val>
                                        </p:tav>
                                      </p:tavLst>
                                    </p:anim>
                                    <p:anim calcmode="lin" valueType="num">
                                      <p:cBhvr>
                                        <p:cTn id="40" dur="500" fill="hold"/>
                                        <p:tgtEl>
                                          <p:spTgt spid="591891"/>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91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4" grpId="0"/>
      <p:bldP spid="591874" grpId="1"/>
      <p:bldP spid="5918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GB" smtClean="0"/>
              <a:t>       The cell – a living factory!</a:t>
            </a:r>
            <a:endParaRPr lang="en-US" smtClean="0"/>
          </a:p>
        </p:txBody>
      </p:sp>
      <p:pic>
        <p:nvPicPr>
          <p:cNvPr id="2052" name="Picture 9" descr="flash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11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050"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GB" smtClean="0"/>
              <a:t>      What does each part do?</a:t>
            </a:r>
            <a:endParaRPr lang="en-US" smtClean="0"/>
          </a:p>
        </p:txBody>
      </p:sp>
      <p:pic>
        <p:nvPicPr>
          <p:cNvPr id="3076" name="Picture 11" descr="flash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11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3074"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idx="4294967295"/>
          </p:nvPr>
        </p:nvSpPr>
        <p:spPr>
          <a:xfrm>
            <a:off x="0" y="-1588"/>
            <a:ext cx="6516688" cy="549276"/>
          </a:xfrm>
        </p:spPr>
        <p:txBody>
          <a:bodyPr/>
          <a:lstStyle/>
          <a:p>
            <a:pPr eaLnBrk="1" hangingPunct="1"/>
            <a:r>
              <a:rPr lang="en-GB" smtClean="0"/>
              <a:t>      A typical animal cell</a:t>
            </a:r>
            <a:endParaRPr lang="en-US" smtClean="0"/>
          </a:p>
        </p:txBody>
      </p:sp>
      <p:pic>
        <p:nvPicPr>
          <p:cNvPr id="4100" name="Picture 12" descr="flash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11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4098"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theme/theme1.xml><?xml version="1.0" encoding="utf-8"?>
<a:theme xmlns:a="http://schemas.openxmlformats.org/drawingml/2006/main" name="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623888" marR="0" indent="-623888"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660066"/>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623888" marR="0" indent="-623888"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12668</TotalTime>
  <Words>1433</Words>
  <Application>Microsoft Office PowerPoint</Application>
  <PresentationFormat>On-screen Show (4:3)</PresentationFormat>
  <Paragraphs>278</Paragraphs>
  <Slides>40</Slides>
  <Notes>40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Times New Roman</vt:lpstr>
      <vt:lpstr>Wingdings 2</vt:lpstr>
      <vt:lpstr>Wingdings</vt:lpstr>
      <vt:lpstr>Albertville Extrabold</vt:lpstr>
      <vt:lpstr>master</vt:lpstr>
      <vt:lpstr>Flash Document</vt:lpstr>
      <vt:lpstr>KS3 Biology</vt:lpstr>
      <vt:lpstr>      Contents</vt:lpstr>
      <vt:lpstr>      What are living things made of?</vt:lpstr>
      <vt:lpstr>      Seven life processes</vt:lpstr>
      <vt:lpstr>      Contents</vt:lpstr>
      <vt:lpstr>       What is a cell?</vt:lpstr>
      <vt:lpstr>       The cell – a living factory!</vt:lpstr>
      <vt:lpstr>      What does each part do?</vt:lpstr>
      <vt:lpstr>      A typical animal cell</vt:lpstr>
      <vt:lpstr>      A typical plant cell</vt:lpstr>
      <vt:lpstr>      Typical animal and plant cells</vt:lpstr>
      <vt:lpstr>      Comparing cell structure</vt:lpstr>
      <vt:lpstr>      Cell shapes</vt:lpstr>
      <vt:lpstr>      Do all cells look the same?</vt:lpstr>
      <vt:lpstr>      Specialized rugby players</vt:lpstr>
      <vt:lpstr>      Whose cell is it anyway?</vt:lpstr>
      <vt:lpstr>       Make a cell – model</vt:lpstr>
      <vt:lpstr>      Make a cell – role play</vt:lpstr>
      <vt:lpstr>      Contents</vt:lpstr>
      <vt:lpstr>      From cell to organism</vt:lpstr>
      <vt:lpstr>      How is the body organized?</vt:lpstr>
      <vt:lpstr>      How is the body organized?</vt:lpstr>
      <vt:lpstr>      How is the body organized?</vt:lpstr>
      <vt:lpstr>      Examples of tissue</vt:lpstr>
      <vt:lpstr>      How is the body organized?</vt:lpstr>
      <vt:lpstr>      How is the body organized?</vt:lpstr>
      <vt:lpstr>      How is the body organized?</vt:lpstr>
      <vt:lpstr>      How is the body organized?</vt:lpstr>
      <vt:lpstr>      Matching systems and organs</vt:lpstr>
      <vt:lpstr>      Contents</vt:lpstr>
      <vt:lpstr>      When does the body need to produce new cells?</vt:lpstr>
      <vt:lpstr>       How does the body produce new cells?</vt:lpstr>
      <vt:lpstr>      Where do cells come from?</vt:lpstr>
      <vt:lpstr>      Where do cells come from?</vt:lpstr>
      <vt:lpstr>      Cell division</vt:lpstr>
      <vt:lpstr>      Contents</vt:lpstr>
      <vt:lpstr>      Glossary</vt:lpstr>
      <vt:lpstr>      Anagrams</vt:lpstr>
      <vt:lpstr>      Cells summary</vt:lpstr>
      <vt:lpstr>      Multiple-choice quiz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7A Cells</dc:title>
  <dc:subject>KS3 Biology</dc:subject>
  <dc:creator>Boardworks Ltd</dc:creator>
  <cp:lastModifiedBy>Teacher E-Solutions</cp:lastModifiedBy>
  <cp:revision>594</cp:revision>
  <cp:lastPrinted>2000-09-06T14:07:33Z</cp:lastPrinted>
  <dcterms:created xsi:type="dcterms:W3CDTF">2000-07-23T14:30:27Z</dcterms:created>
  <dcterms:modified xsi:type="dcterms:W3CDTF">2019-01-18T16:34:09Z</dcterms:modified>
</cp:coreProperties>
</file>