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7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3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NULL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72538" cy="6858000"/>
            <a:chOff x="0" y="0"/>
            <a:chExt cx="5589" cy="4320"/>
          </a:xfrm>
        </p:grpSpPr>
        <p:sp>
          <p:nvSpPr>
            <p:cNvPr id="5" name="Rectangle 3" descr="Stationery"/>
            <p:cNvSpPr>
              <a:spLocks noChangeArrowheads="1"/>
            </p:cNvSpPr>
            <p:nvPr/>
          </p:nvSpPr>
          <p:spPr bwMode="white">
            <a:xfrm>
              <a:off x="336" y="150"/>
              <a:ext cx="5253" cy="4026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pic>
          <p:nvPicPr>
            <p:cNvPr id="6" name="Picture 4" descr="A:\minispir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67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10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62025" y="1925638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647825" y="3738563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962025" y="6100763"/>
            <a:ext cx="1905000" cy="457200"/>
          </a:xfrm>
        </p:spPr>
        <p:txBody>
          <a:bodyPr/>
          <a:lstStyle>
            <a:lvl1pPr>
              <a:defRPr smtClean="0">
                <a:solidFill>
                  <a:srgbClr val="A083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00425" y="6100763"/>
            <a:ext cx="2895600" cy="457200"/>
          </a:xfrm>
        </p:spPr>
        <p:txBody>
          <a:bodyPr/>
          <a:lstStyle>
            <a:lvl1pPr>
              <a:defRPr smtClean="0">
                <a:solidFill>
                  <a:srgbClr val="A083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29425" y="6100763"/>
            <a:ext cx="1905000" cy="457200"/>
          </a:xfrm>
        </p:spPr>
        <p:txBody>
          <a:bodyPr/>
          <a:lstStyle>
            <a:lvl1pPr>
              <a:defRPr smtClean="0">
                <a:solidFill>
                  <a:srgbClr val="A08366"/>
                </a:solidFill>
              </a:defRPr>
            </a:lvl1pPr>
          </a:lstStyle>
          <a:p>
            <a:pPr>
              <a:defRPr/>
            </a:pPr>
            <a:fld id="{39DB3407-C13A-490E-95EF-5D6D03AF2D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733557"/>
      </p:ext>
    </p:extLst>
  </p:cSld>
  <p:clrMapOvr>
    <a:masterClrMapping/>
  </p:clrMapOvr>
  <p:transition spd="med"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FC8C7E-0BD4-4A21-9B5A-3EB2FB74A9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543234"/>
      </p:ext>
    </p:extLst>
  </p:cSld>
  <p:clrMapOvr>
    <a:masterClrMapping/>
  </p:clrMapOvr>
  <p:transition spd="med"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4572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4572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3CF49-6E29-4E6F-BE99-69A2FB919F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530786"/>
      </p:ext>
    </p:extLst>
  </p:cSld>
  <p:clrMapOvr>
    <a:masterClrMapping/>
  </p:clrMapOvr>
  <p:transition spd="med">
    <p:blinds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8288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53000" y="18288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7B094-CF8B-434A-B813-95DF071DB5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991402"/>
      </p:ext>
    </p:extLst>
  </p:cSld>
  <p:clrMapOvr>
    <a:masterClrMapping/>
  </p:clrMapOvr>
  <p:transition spd="med">
    <p:blinds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90600" y="18288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18288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1A500-308B-4CC3-931A-B2DC601345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593261"/>
      </p:ext>
    </p:extLst>
  </p:cSld>
  <p:clrMapOvr>
    <a:masterClrMapping/>
  </p:clrMapOvr>
  <p:transition spd="med"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70E8D-A47B-410C-B260-4034E474B6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102306"/>
      </p:ext>
    </p:extLst>
  </p:cSld>
  <p:clrMapOvr>
    <a:masterClrMapping/>
  </p:clrMapOvr>
  <p:transition spd="med"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FB6AD-5383-481C-AEFC-A9E347F20E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628937"/>
      </p:ext>
    </p:extLst>
  </p:cSld>
  <p:clrMapOvr>
    <a:masterClrMapping/>
  </p:clrMapOvr>
  <p:transition spd="med"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2DEDD-65C0-4244-99C3-79B15FBDE6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15418"/>
      </p:ext>
    </p:extLst>
  </p:cSld>
  <p:clrMapOvr>
    <a:masterClrMapping/>
  </p:clrMapOvr>
  <p:transition spd="med"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A9BEC3-499C-46DF-939F-8AFBF65269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09568"/>
      </p:ext>
    </p:extLst>
  </p:cSld>
  <p:clrMapOvr>
    <a:masterClrMapping/>
  </p:clrMapOvr>
  <p:transition spd="med"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B3F06-843A-45A9-A90E-CC51F032EF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65997"/>
      </p:ext>
    </p:extLst>
  </p:cSld>
  <p:clrMapOvr>
    <a:masterClrMapping/>
  </p:clrMapOvr>
  <p:transition spd="med"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203A5-73B4-463D-9D2F-AEB515565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521341"/>
      </p:ext>
    </p:extLst>
  </p:cSld>
  <p:clrMapOvr>
    <a:masterClrMapping/>
  </p:clrMapOvr>
  <p:transition spd="med"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6FCE2-1121-4F88-9E44-034ED9E121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542488"/>
      </p:ext>
    </p:extLst>
  </p:cSld>
  <p:clrMapOvr>
    <a:masterClrMapping/>
  </p:clrMapOvr>
  <p:transition spd="med"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5E79B-21D2-4CB5-B97F-65FD44681E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14248"/>
      </p:ext>
    </p:extLst>
  </p:cSld>
  <p:clrMapOvr>
    <a:masterClrMapping/>
  </p:clrMapOvr>
  <p:transition spd="med"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8C735A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0" y="0"/>
            <a:ext cx="8872538" cy="6858000"/>
            <a:chOff x="0" y="0"/>
            <a:chExt cx="5589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ltGray">
            <a:xfrm>
              <a:off x="336" y="150"/>
              <a:ext cx="5253" cy="402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pic>
          <p:nvPicPr>
            <p:cNvPr id="10249" name="Picture 4" descr="A:\minispir.GIF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67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77" name="Line 5"/>
            <p:cNvSpPr>
              <a:spLocks noChangeShapeType="1"/>
            </p:cNvSpPr>
            <p:nvPr/>
          </p:nvSpPr>
          <p:spPr bwMode="ltGray">
            <a:xfrm>
              <a:off x="640" y="1008"/>
              <a:ext cx="4880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</p:grpSp>
      <p:sp>
        <p:nvSpPr>
          <p:cNvPr id="10243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4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828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09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smtClean="0">
                <a:solidFill>
                  <a:schemeClr val="bg2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096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smtClean="0">
                <a:solidFill>
                  <a:schemeClr val="bg2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9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smtClean="0">
                <a:solidFill>
                  <a:schemeClr val="bg2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EF6F5747-BD51-4E8C-9505-6DEA49F1FD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ransition spd="med">
    <p:blinds dir="vert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Monotype Sorts" pitchFamily="2" charset="2"/>
        <a:buChar char="4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4" Type="http://schemas.openxmlformats.org/officeDocument/2006/relationships/audio" Target="../media/audio3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audio" Target="../media/audio3.wav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2.bin"/><Relationship Id="rId4" Type="http://schemas.openxmlformats.org/officeDocument/2006/relationships/audio" Target="../media/audio4.wav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audio" Target="../media/audio4.wav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audio" Target="../media/audio1.wav"/><Relationship Id="rId4" Type="http://schemas.openxmlformats.org/officeDocument/2006/relationships/audio" Target="../media/audio5.wav"/><Relationship Id="rId9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audio" Target="../media/audio3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7.bin"/><Relationship Id="rId5" Type="http://schemas.openxmlformats.org/officeDocument/2006/relationships/audio" Target="../media/audio5.wav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audio" Target="../media/audio2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4" Type="http://schemas.openxmlformats.org/officeDocument/2006/relationships/audio" Target="../media/audio2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4" Type="http://schemas.openxmlformats.org/officeDocument/2006/relationships/audio" Target="../media/audio4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Divisibility Rules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mtClean="0"/>
              <a:t>How do we know when we can divide one number into another exactly?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utoUpdateAnimBg="0"/>
      <p:bldP spid="18435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mtClean="0"/>
              <a:t>Divisibility Rules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en-GB" sz="2800" smtClean="0"/>
          </a:p>
          <a:p>
            <a:r>
              <a:rPr lang="en-GB" sz="2800" smtClean="0"/>
              <a:t>A number can be divided by 7 if</a:t>
            </a:r>
          </a:p>
          <a:p>
            <a:endParaRPr lang="en-GB" sz="2800" smtClean="0"/>
          </a:p>
          <a:p>
            <a:r>
              <a:rPr lang="en-GB" sz="2800" smtClean="0"/>
              <a:t>……………… can you find a rule?</a:t>
            </a:r>
          </a:p>
        </p:txBody>
      </p:sp>
      <p:graphicFrame>
        <p:nvGraphicFramePr>
          <p:cNvPr id="12292" name="Object 4"/>
          <p:cNvGraphicFramePr>
            <a:graphicFrameLocks noChangeAspect="1"/>
          </p:cNvGraphicFramePr>
          <p:nvPr>
            <p:ph type="clipArt" sz="half" idx="2"/>
          </p:nvPr>
        </p:nvGraphicFramePr>
        <p:xfrm>
          <a:off x="4953000" y="2219325"/>
          <a:ext cx="3810000" cy="333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Clip" r:id="rId5" imgW="2971800" imgH="2600280" progId="MS_ClipArt_Gallery.2">
                  <p:embed/>
                </p:oleObj>
              </mc:Choice>
              <mc:Fallback>
                <p:oleObj name="Clip" r:id="rId5" imgW="2971800" imgH="260028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219325"/>
                        <a:ext cx="3810000" cy="3333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utoUpdateAnimBg="0"/>
      <p:bldP spid="1229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mtClean="0"/>
              <a:t>Divisibility Rules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2, the last digit will be an even number</a:t>
            </a:r>
          </a:p>
          <a:p>
            <a:endParaRPr lang="en-GB" smtClean="0"/>
          </a:p>
          <a:p>
            <a:r>
              <a:rPr lang="en-GB" smtClean="0"/>
              <a:t>3, all the digits will add to 3,6 or 9</a:t>
            </a:r>
          </a:p>
          <a:p>
            <a:endParaRPr lang="en-GB" smtClean="0"/>
          </a:p>
          <a:p>
            <a:r>
              <a:rPr lang="en-GB" smtClean="0"/>
              <a:t>4, the number made by the last two digits can be divided by 4</a:t>
            </a:r>
          </a:p>
          <a:p>
            <a:endParaRPr lang="en-GB" smtClean="0"/>
          </a:p>
          <a:p>
            <a:r>
              <a:rPr lang="en-GB" smtClean="0"/>
              <a:t>5, the last digit will be a 5 or 0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  <p:bldP spid="14339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mtClean="0"/>
              <a:t>Divisibility Rules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6, the last digit will be even and the digits will add to 3, 6 or 9</a:t>
            </a:r>
          </a:p>
          <a:p>
            <a:endParaRPr lang="en-GB" smtClean="0"/>
          </a:p>
          <a:p>
            <a:r>
              <a:rPr lang="en-GB" smtClean="0"/>
              <a:t>8, the number made by the last three digits will be divisible by 8</a:t>
            </a:r>
          </a:p>
          <a:p>
            <a:endParaRPr lang="en-GB" smtClean="0"/>
          </a:p>
          <a:p>
            <a:endParaRPr lang="en-GB" smtClean="0"/>
          </a:p>
          <a:p>
            <a:endParaRPr lang="en-GB" smtClean="0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utoUpdateAnimBg="0"/>
      <p:bldP spid="15363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mtClean="0"/>
              <a:t>Divisibility Rules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9, the sum of the digits will be 9</a:t>
            </a:r>
          </a:p>
          <a:p>
            <a:endParaRPr lang="en-GB" smtClean="0"/>
          </a:p>
          <a:p>
            <a:r>
              <a:rPr lang="en-GB" smtClean="0"/>
              <a:t>10, the last digit will be a 0</a:t>
            </a:r>
          </a:p>
          <a:p>
            <a:endParaRPr lang="en-GB" smtClean="0"/>
          </a:p>
          <a:p>
            <a:r>
              <a:rPr lang="en-GB" smtClean="0"/>
              <a:t>There is no easy test for 7, although some methods have been invented, however it is easier to use a pencil and paper method.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utoUpdateAnimBg="0"/>
      <p:bldP spid="16387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mtClean="0"/>
              <a:t>Divisibility Rules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Apply these rules to theses numbers:</a:t>
            </a:r>
          </a:p>
          <a:p>
            <a:r>
              <a:rPr lang="en-GB" smtClean="0"/>
              <a:t>74,673,042</a:t>
            </a:r>
          </a:p>
          <a:p>
            <a:r>
              <a:rPr lang="en-GB" smtClean="0"/>
              <a:t>444,555,448</a:t>
            </a:r>
          </a:p>
          <a:p>
            <a:r>
              <a:rPr lang="en-GB" smtClean="0"/>
              <a:t>61,616,168</a:t>
            </a:r>
          </a:p>
          <a:p>
            <a:r>
              <a:rPr lang="en-GB" smtClean="0"/>
              <a:t>732,510</a:t>
            </a:r>
          </a:p>
          <a:p>
            <a:r>
              <a:rPr lang="en-GB" smtClean="0"/>
              <a:t>66,666,666</a:t>
            </a:r>
          </a:p>
          <a:p>
            <a:r>
              <a:rPr lang="en-GB" smtClean="0"/>
              <a:t>179,131,590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75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75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75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75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utoUpdateAnimBg="0"/>
      <p:bldP spid="1741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mtClean="0"/>
              <a:t/>
            </a:r>
            <a:br>
              <a:rPr lang="en-GB" smtClean="0"/>
            </a:br>
            <a:r>
              <a:rPr lang="en-GB" smtClean="0"/>
              <a:t>Divisibility Rules (2)</a:t>
            </a:r>
            <a:br>
              <a:rPr lang="en-GB" smtClean="0"/>
            </a:br>
            <a:endParaRPr lang="en-GB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1600" y="1676400"/>
            <a:ext cx="3810000" cy="4724400"/>
          </a:xfrm>
        </p:spPr>
        <p:txBody>
          <a:bodyPr/>
          <a:lstStyle/>
          <a:p>
            <a:endParaRPr lang="en-GB" sz="2800" smtClean="0"/>
          </a:p>
          <a:p>
            <a:r>
              <a:rPr lang="en-GB" sz="2800" smtClean="0"/>
              <a:t>A number can be divided by 2 if</a:t>
            </a:r>
          </a:p>
          <a:p>
            <a:endParaRPr lang="en-GB" sz="2800" smtClean="0"/>
          </a:p>
          <a:p>
            <a:endParaRPr lang="en-GB" sz="2800" smtClean="0"/>
          </a:p>
          <a:p>
            <a:r>
              <a:rPr lang="en-GB" sz="2800" smtClean="0"/>
              <a:t>the last digit is even</a:t>
            </a:r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>
            <p:ph type="clipArt" sz="half" idx="2"/>
          </p:nvPr>
        </p:nvGraphicFramePr>
        <p:xfrm>
          <a:off x="5397500" y="1828800"/>
          <a:ext cx="27686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Clip" r:id="rId6" imgW="1038325" imgH="1542857" progId="MS_ClipArt_Gallery.2">
                  <p:embed/>
                </p:oleObj>
              </mc:Choice>
              <mc:Fallback>
                <p:oleObj name="Clip" r:id="rId6" imgW="1038325" imgH="1542857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0" y="1828800"/>
                        <a:ext cx="2768600" cy="411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 advTm="11344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  <p:bldP spid="205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       Divisibility  Rules (3)</a:t>
            </a:r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>
            <p:ph type="clipArt" sz="half" idx="1"/>
          </p:nvPr>
        </p:nvGraphicFramePr>
        <p:xfrm>
          <a:off x="838200" y="2133600"/>
          <a:ext cx="4343400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Clip" r:id="rId5" imgW="1542857" imgH="1028977" progId="MS_ClipArt_Gallery.2">
                  <p:embed/>
                </p:oleObj>
              </mc:Choice>
              <mc:Fallback>
                <p:oleObj name="Clip" r:id="rId5" imgW="1542857" imgH="1028977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133600"/>
                        <a:ext cx="4343400" cy="289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76800" y="1981200"/>
            <a:ext cx="3810000" cy="4114800"/>
          </a:xfrm>
        </p:spPr>
        <p:txBody>
          <a:bodyPr/>
          <a:lstStyle/>
          <a:p>
            <a:endParaRPr lang="en-GB" sz="2800" smtClean="0"/>
          </a:p>
          <a:p>
            <a:r>
              <a:rPr lang="en-GB" sz="2800" smtClean="0"/>
              <a:t>a number is divisible by 3 if</a:t>
            </a:r>
          </a:p>
          <a:p>
            <a:endParaRPr lang="en-GB" sz="2800" smtClean="0"/>
          </a:p>
          <a:p>
            <a:r>
              <a:rPr lang="en-GB" sz="2800" smtClean="0"/>
              <a:t>the sum of the digits is 3, 6 or 9</a:t>
            </a:r>
          </a:p>
        </p:txBody>
      </p:sp>
    </p:spTree>
  </p:cSld>
  <p:clrMapOvr>
    <a:masterClrMapping/>
  </p:clrMapOvr>
  <p:transition spd="med" advTm="4496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4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        Divisibility Rules (4)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en-GB" sz="2800" smtClean="0"/>
          </a:p>
          <a:p>
            <a:r>
              <a:rPr lang="en-GB" sz="2800" smtClean="0"/>
              <a:t> a number is divisible by 4 if</a:t>
            </a:r>
          </a:p>
          <a:p>
            <a:endParaRPr lang="en-GB" sz="2800" smtClean="0"/>
          </a:p>
          <a:p>
            <a:endParaRPr lang="en-GB" sz="2800" smtClean="0"/>
          </a:p>
          <a:p>
            <a:r>
              <a:rPr lang="en-GB" sz="2800" smtClean="0"/>
              <a:t>the number made by the last two digits can be divided by 4</a:t>
            </a:r>
          </a:p>
        </p:txBody>
      </p:sp>
      <p:graphicFrame>
        <p:nvGraphicFramePr>
          <p:cNvPr id="6151" name="Rectangle 7"/>
          <p:cNvGraphicFramePr>
            <a:graphicFrameLocks/>
          </p:cNvGraphicFramePr>
          <p:nvPr/>
        </p:nvGraphicFramePr>
        <p:xfrm>
          <a:off x="914400" y="2133600"/>
          <a:ext cx="3962400" cy="381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Clip" r:id="rId6" imgW="0" imgH="0" progId="MS_ClipArt_Gallery.2">
                  <p:embed/>
                </p:oleObj>
              </mc:Choice>
              <mc:Fallback>
                <p:oleObj name="Clip" r:id="rId6" imgW="0" imgH="0" progId="MS_ClipArt_Gallery.2">
                  <p:embed/>
                  <p:pic>
                    <p:nvPicPr>
                      <p:cNvPr id="0" name="Rectangle 7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133600"/>
                        <a:ext cx="3962400" cy="381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Rectangle 8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Clip" r:id="rId7" imgW="0" imgH="0" progId="MS_ClipArt_Gallery.2">
                  <p:embed/>
                </p:oleObj>
              </mc:Choice>
              <mc:Fallback>
                <p:oleObj name="Clip" r:id="rId7" imgW="0" imgH="0" progId="MS_ClipArt_Gallery.2">
                  <p:embed/>
                  <p:pic>
                    <p:nvPicPr>
                      <p:cNvPr id="0" name="Rectangle 8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5" name="Object 11"/>
          <p:cNvGraphicFramePr>
            <a:graphicFrameLocks noChangeAspect="1"/>
          </p:cNvGraphicFramePr>
          <p:nvPr>
            <p:ph type="clipArt" sz="half" idx="2"/>
          </p:nvPr>
        </p:nvGraphicFramePr>
        <p:xfrm>
          <a:off x="4953000" y="2428875"/>
          <a:ext cx="3810000" cy="291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Clip" r:id="rId8" imgW="3400560" imgH="2600280" progId="MS_ClipArt_Gallery.2">
                  <p:embed/>
                </p:oleObj>
              </mc:Choice>
              <mc:Fallback>
                <p:oleObj name="Clip" r:id="rId8" imgW="3400560" imgH="2600280" progId="MS_ClipArt_Gallery.2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428875"/>
                        <a:ext cx="3810000" cy="2913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0" presetClass="verb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29" dur="1" fill="hold"/>
                                        <p:tgtEl>
                                          <p:spTgt spid="615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  <p:bldP spid="6147" grpId="0" build="p" autoUpdateAnimBg="0"/>
      <p:bldP spid="6151" grpId="0" autoUpdateAnimBg="0"/>
      <p:bldP spid="6151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mtClean="0"/>
              <a:t>Divisibility Rules (5)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981200"/>
            <a:ext cx="3962400" cy="4191000"/>
          </a:xfrm>
        </p:spPr>
        <p:txBody>
          <a:bodyPr/>
          <a:lstStyle/>
          <a:p>
            <a:endParaRPr lang="en-GB" sz="2800" smtClean="0"/>
          </a:p>
          <a:p>
            <a:r>
              <a:rPr lang="en-GB" sz="2800" smtClean="0"/>
              <a:t>A number is divisible by 5 if</a:t>
            </a:r>
          </a:p>
          <a:p>
            <a:endParaRPr lang="en-GB" sz="2800" smtClean="0"/>
          </a:p>
          <a:p>
            <a:endParaRPr lang="en-GB" sz="2800" smtClean="0"/>
          </a:p>
          <a:p>
            <a:r>
              <a:rPr lang="en-GB" sz="2800" smtClean="0"/>
              <a:t>the last digit is a 5 or a 0</a:t>
            </a:r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>
            <p:ph type="clipArt" sz="half" idx="2"/>
          </p:nvPr>
        </p:nvGraphicFramePr>
        <p:xfrm>
          <a:off x="4953000" y="2203450"/>
          <a:ext cx="3810000" cy="336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Clip" r:id="rId5" imgW="2943360" imgH="2600280" progId="MS_ClipArt_Gallery.2">
                  <p:embed/>
                </p:oleObj>
              </mc:Choice>
              <mc:Fallback>
                <p:oleObj name="Clip" r:id="rId5" imgW="2943360" imgH="260028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203450"/>
                        <a:ext cx="3810000" cy="336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mtClean="0"/>
              <a:t>Divisibility Rules (6)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828800"/>
            <a:ext cx="3962400" cy="4114800"/>
          </a:xfrm>
        </p:spPr>
        <p:txBody>
          <a:bodyPr/>
          <a:lstStyle/>
          <a:p>
            <a:endParaRPr lang="en-GB" sz="2800" smtClean="0"/>
          </a:p>
          <a:p>
            <a:r>
              <a:rPr lang="en-GB" sz="2800" smtClean="0"/>
              <a:t>A number can be divided by 6 if</a:t>
            </a:r>
          </a:p>
          <a:p>
            <a:endParaRPr lang="en-GB" sz="2800" smtClean="0"/>
          </a:p>
          <a:p>
            <a:r>
              <a:rPr lang="en-GB" sz="2800" smtClean="0"/>
              <a:t>the last digit is even </a:t>
            </a:r>
            <a:r>
              <a:rPr lang="en-GB" sz="2800" b="1" smtClean="0"/>
              <a:t>and </a:t>
            </a:r>
            <a:r>
              <a:rPr lang="en-GB" sz="2800" smtClean="0"/>
              <a:t>the sum of all the digits is 3, 6 or 9</a:t>
            </a:r>
            <a:endParaRPr lang="en-GB" sz="2800" b="1" smtClean="0"/>
          </a:p>
        </p:txBody>
      </p:sp>
      <p:graphicFrame>
        <p:nvGraphicFramePr>
          <p:cNvPr id="8196" name="Object 4"/>
          <p:cNvGraphicFramePr>
            <a:graphicFrameLocks noChangeAspect="1"/>
          </p:cNvGraphicFramePr>
          <p:nvPr>
            <p:ph type="clipArt" sz="half" idx="2"/>
          </p:nvPr>
        </p:nvGraphicFramePr>
        <p:xfrm>
          <a:off x="5368925" y="1828800"/>
          <a:ext cx="2976563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Clip" r:id="rId6" imgW="771530" imgH="1066772" progId="MS_ClipArt_Gallery.2">
                  <p:embed/>
                </p:oleObj>
              </mc:Choice>
              <mc:Fallback>
                <p:oleObj name="Clip" r:id="rId6" imgW="771530" imgH="1066772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8925" y="1828800"/>
                        <a:ext cx="2976563" cy="411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mtClean="0"/>
              <a:t>Divisibility Rules (8)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en-GB" sz="2800" smtClean="0"/>
          </a:p>
          <a:p>
            <a:r>
              <a:rPr lang="en-GB" sz="2800" smtClean="0"/>
              <a:t>A number is divisible by 8 if</a:t>
            </a:r>
          </a:p>
          <a:p>
            <a:endParaRPr lang="en-GB" sz="2800" smtClean="0"/>
          </a:p>
          <a:p>
            <a:r>
              <a:rPr lang="en-GB" sz="2800" smtClean="0"/>
              <a:t>the number made by the last three digits will be divisible by 8</a:t>
            </a:r>
          </a:p>
          <a:p>
            <a:endParaRPr lang="en-GB" sz="2800" smtClean="0"/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>
            <p:ph type="clipArt" sz="half" idx="2"/>
          </p:nvPr>
        </p:nvGraphicFramePr>
        <p:xfrm>
          <a:off x="4953000" y="1935163"/>
          <a:ext cx="3810000" cy="3900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Clip" r:id="rId5" imgW="466560" imgH="476280" progId="MS_ClipArt_Gallery.2">
                  <p:embed/>
                </p:oleObj>
              </mc:Choice>
              <mc:Fallback>
                <p:oleObj name="Clip" r:id="rId5" imgW="466560" imgH="47628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935163"/>
                        <a:ext cx="3810000" cy="3900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/>
      <p:bldP spid="9219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mtClean="0"/>
              <a:t>Divisibility Rules (9)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en-GB" sz="2800" smtClean="0"/>
          </a:p>
          <a:p>
            <a:r>
              <a:rPr lang="en-GB" sz="2800" smtClean="0"/>
              <a:t>A number is divisible by 9 if</a:t>
            </a:r>
          </a:p>
          <a:p>
            <a:endParaRPr lang="en-GB" sz="2800" smtClean="0"/>
          </a:p>
          <a:p>
            <a:r>
              <a:rPr lang="en-GB" sz="2800" smtClean="0"/>
              <a:t>the sum of all the digits will add to 9</a:t>
            </a:r>
          </a:p>
        </p:txBody>
      </p:sp>
      <p:graphicFrame>
        <p:nvGraphicFramePr>
          <p:cNvPr id="10244" name="Object 4"/>
          <p:cNvGraphicFramePr>
            <a:graphicFrameLocks noChangeAspect="1"/>
          </p:cNvGraphicFramePr>
          <p:nvPr>
            <p:ph type="clipArt" sz="half" idx="2"/>
          </p:nvPr>
        </p:nvGraphicFramePr>
        <p:xfrm>
          <a:off x="5048250" y="1828800"/>
          <a:ext cx="3617913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Clip" r:id="rId5" imgW="2286000" imgH="2600280" progId="MS_ClipArt_Gallery.2">
                  <p:embed/>
                </p:oleObj>
              </mc:Choice>
              <mc:Fallback>
                <p:oleObj name="Clip" r:id="rId5" imgW="2286000" imgH="260028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0" y="1828800"/>
                        <a:ext cx="3617913" cy="411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  <p:bldP spid="1024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mtClean="0"/>
              <a:t>Divisibility Rules (10)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en-GB" sz="2800" smtClean="0"/>
          </a:p>
          <a:p>
            <a:r>
              <a:rPr lang="en-GB" sz="2800" smtClean="0"/>
              <a:t>A number can be divided by 10 if</a:t>
            </a:r>
          </a:p>
          <a:p>
            <a:endParaRPr lang="en-GB" sz="2800" smtClean="0"/>
          </a:p>
          <a:p>
            <a:endParaRPr lang="en-GB" sz="2800" smtClean="0"/>
          </a:p>
          <a:p>
            <a:r>
              <a:rPr lang="en-GB" sz="2800" smtClean="0"/>
              <a:t>the last digit is a 0</a:t>
            </a:r>
          </a:p>
        </p:txBody>
      </p:sp>
      <p:graphicFrame>
        <p:nvGraphicFramePr>
          <p:cNvPr id="11268" name="Object 4"/>
          <p:cNvGraphicFramePr>
            <a:graphicFrameLocks noChangeAspect="1"/>
          </p:cNvGraphicFramePr>
          <p:nvPr>
            <p:ph type="clipArt" sz="half" idx="2"/>
          </p:nvPr>
        </p:nvGraphicFramePr>
        <p:xfrm>
          <a:off x="4953000" y="2203450"/>
          <a:ext cx="3810000" cy="336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Clip" r:id="rId5" imgW="2924280" imgH="2581200" progId="MS_ClipArt_Gallery.2">
                  <p:embed/>
                </p:oleObj>
              </mc:Choice>
              <mc:Fallback>
                <p:oleObj name="Clip" r:id="rId5" imgW="2924280" imgH="258120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203450"/>
                        <a:ext cx="3810000" cy="3363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4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  <p:bldP spid="11267" grpId="0" build="p" autoUpdateAnimBg="0"/>
    </p:bldLst>
  </p:timing>
</p:sld>
</file>

<file path=ppt/theme/theme1.xml><?xml version="1.0" encoding="utf-8"?>
<a:theme xmlns:a="http://schemas.openxmlformats.org/drawingml/2006/main" name="Notebook">
  <a:themeElements>
    <a:clrScheme name="Notebook 3">
      <a:dk1>
        <a:srgbClr val="000000"/>
      </a:dk1>
      <a:lt1>
        <a:srgbClr val="FFFFFF"/>
      </a:lt1>
      <a:dk2>
        <a:srgbClr val="000000"/>
      </a:dk2>
      <a:lt2>
        <a:srgbClr val="393939"/>
      </a:lt2>
      <a:accent1>
        <a:srgbClr val="CBCBCB"/>
      </a:accent1>
      <a:accent2>
        <a:srgbClr val="868686"/>
      </a:accent2>
      <a:accent3>
        <a:srgbClr val="FFFFFF"/>
      </a:accent3>
      <a:accent4>
        <a:srgbClr val="000000"/>
      </a:accent4>
      <a:accent5>
        <a:srgbClr val="E2E2E2"/>
      </a:accent5>
      <a:accent6>
        <a:srgbClr val="797979"/>
      </a:accent6>
      <a:hlink>
        <a:srgbClr val="4D4D4D"/>
      </a:hlink>
      <a:folHlink>
        <a:srgbClr val="EAEAEA"/>
      </a:folHlink>
    </a:clrScheme>
    <a:fontScheme name="Noteboo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Notebook 1">
        <a:dk1>
          <a:srgbClr val="402000"/>
        </a:dk1>
        <a:lt1>
          <a:srgbClr val="FBFAE2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DFCEE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2">
        <a:dk1>
          <a:srgbClr val="402000"/>
        </a:dk1>
        <a:lt1>
          <a:srgbClr val="FFFFFF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FFFFF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4">
        <a:dk1>
          <a:srgbClr val="1C1C1C"/>
        </a:dk1>
        <a:lt1>
          <a:srgbClr val="FFFFFF"/>
        </a:lt1>
        <a:dk2>
          <a:srgbClr val="000066"/>
        </a:dk2>
        <a:lt2>
          <a:srgbClr val="666699"/>
        </a:lt2>
        <a:accent1>
          <a:srgbClr val="FF5050"/>
        </a:accent1>
        <a:accent2>
          <a:srgbClr val="009999"/>
        </a:accent2>
        <a:accent3>
          <a:srgbClr val="FFFFFF"/>
        </a:accent3>
        <a:accent4>
          <a:srgbClr val="161616"/>
        </a:accent4>
        <a:accent5>
          <a:srgbClr val="FFB3B3"/>
        </a:accent5>
        <a:accent6>
          <a:srgbClr val="008A8A"/>
        </a:accent6>
        <a:hlink>
          <a:srgbClr val="3366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Designs\NOTEBOOK.POT</Template>
  <TotalTime>173</TotalTime>
  <Words>363</Words>
  <Application>Microsoft Office PowerPoint</Application>
  <PresentationFormat>On-screen Show (4:3)</PresentationFormat>
  <Paragraphs>78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Times New Roman</vt:lpstr>
      <vt:lpstr>Arial</vt:lpstr>
      <vt:lpstr>Monotype Sorts</vt:lpstr>
      <vt:lpstr>Calibri</vt:lpstr>
      <vt:lpstr>Notebook</vt:lpstr>
      <vt:lpstr>Microsoft Clip Gallery</vt:lpstr>
      <vt:lpstr>Divisibility Rules</vt:lpstr>
      <vt:lpstr> Divisibility Rules (2) </vt:lpstr>
      <vt:lpstr>       Divisibility  Rules (3)</vt:lpstr>
      <vt:lpstr>        Divisibility Rules (4)</vt:lpstr>
      <vt:lpstr>Divisibility Rules (5)</vt:lpstr>
      <vt:lpstr>Divisibility Rules (6)</vt:lpstr>
      <vt:lpstr>Divisibility Rules (8)</vt:lpstr>
      <vt:lpstr>Divisibility Rules (9)</vt:lpstr>
      <vt:lpstr>Divisibility Rules (10)</vt:lpstr>
      <vt:lpstr>Divisibility Rules </vt:lpstr>
      <vt:lpstr>Divisibility Rules </vt:lpstr>
      <vt:lpstr>Divisibility Rules</vt:lpstr>
      <vt:lpstr>Divisibility Rules</vt:lpstr>
      <vt:lpstr>Divisibility Rules </vt:lpstr>
    </vt:vector>
  </TitlesOfParts>
  <Company>BECTA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Divisibility Rules </dc:title>
  <dc:creator>BECTA</dc:creator>
  <cp:lastModifiedBy>Teacher E-Solutions</cp:lastModifiedBy>
  <cp:revision>8</cp:revision>
  <dcterms:created xsi:type="dcterms:W3CDTF">2000-03-27T08:11:03Z</dcterms:created>
  <dcterms:modified xsi:type="dcterms:W3CDTF">2019-01-18T17:01:50Z</dcterms:modified>
</cp:coreProperties>
</file>