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39DB3407-C13A-490E-95EF-5D6D03AF2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33557"/>
      </p:ext>
    </p:extLst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C8C7E-0BD4-4A21-9B5A-3EB2FB74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43234"/>
      </p:ext>
    </p:extLst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3CF49-6E29-4E6F-BE99-69A2FB919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30786"/>
      </p:ext>
    </p:extLst>
  </p:cSld>
  <p:clrMapOvr>
    <a:masterClrMapping/>
  </p:clrMapOvr>
  <p:transition spd="med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7B094-CF8B-434A-B813-95DF071DB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91402"/>
      </p:ext>
    </p:extLst>
  </p:cSld>
  <p:clrMapOvr>
    <a:masterClrMapping/>
  </p:clrMapOvr>
  <p:transition spd="med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1A500-308B-4CC3-931A-B2DC60134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93261"/>
      </p:ext>
    </p:extLst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70E8D-A47B-410C-B260-4034E474B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02306"/>
      </p:ext>
    </p:extLst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B6AD-5383-481C-AEFC-A9E347F20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28937"/>
      </p:ext>
    </p:extLst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2DEDD-65C0-4244-99C3-79B15FBDE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5418"/>
      </p:ext>
    </p:extLst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9BEC3-499C-46DF-939F-8AFBF652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09568"/>
      </p:ext>
    </p:extLst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B3F06-843A-45A9-A90E-CC51F032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65997"/>
      </p:ext>
    </p:extLst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03A5-73B4-463D-9D2F-AEB515565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21341"/>
      </p:ext>
    </p:extLst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6FCE2-1121-4F88-9E44-034ED9E12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2488"/>
      </p:ext>
    </p:extLst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E79B-21D2-4CB5-B97F-65FD44681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4248"/>
      </p:ext>
    </p:extLst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pic>
          <p:nvPicPr>
            <p:cNvPr id="10249" name="Picture 4" descr="A:\minispir.GIF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7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F6F5747-BD51-4E8C-9505-6DEA49F1F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med"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4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audio" Target="../media/audio1.wav"/><Relationship Id="rId4" Type="http://schemas.openxmlformats.org/officeDocument/2006/relationships/audio" Target="../media/audio5.wav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Divisibility Rules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How do we know when we can divide one number into another exactly?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800" smtClean="0"/>
          </a:p>
          <a:p>
            <a:r>
              <a:rPr lang="en-GB" sz="2800" smtClean="0"/>
              <a:t>A number can be divided by 7 if</a:t>
            </a:r>
          </a:p>
          <a:p>
            <a:endParaRPr lang="en-GB" sz="2800" smtClean="0"/>
          </a:p>
          <a:p>
            <a:r>
              <a:rPr lang="en-GB" sz="2800" smtClean="0"/>
              <a:t>……………… can you find a rule?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2219325"/>
          <a:ext cx="381000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lip" r:id="rId5" imgW="2971800" imgH="2600280" progId="MS_ClipArt_Gallery.2">
                  <p:embed/>
                </p:oleObj>
              </mc:Choice>
              <mc:Fallback>
                <p:oleObj name="Clip" r:id="rId5" imgW="2971800" imgH="26002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19325"/>
                        <a:ext cx="3810000" cy="333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2, the last digit will be an even number</a:t>
            </a:r>
          </a:p>
          <a:p>
            <a:endParaRPr lang="en-GB" smtClean="0"/>
          </a:p>
          <a:p>
            <a:r>
              <a:rPr lang="en-GB" smtClean="0"/>
              <a:t>3, all the digits will add to 3,6 or 9</a:t>
            </a:r>
          </a:p>
          <a:p>
            <a:endParaRPr lang="en-GB" smtClean="0"/>
          </a:p>
          <a:p>
            <a:r>
              <a:rPr lang="en-GB" smtClean="0"/>
              <a:t>4, the number made by the last two digits can be divided by 4</a:t>
            </a:r>
          </a:p>
          <a:p>
            <a:endParaRPr lang="en-GB" smtClean="0"/>
          </a:p>
          <a:p>
            <a:r>
              <a:rPr lang="en-GB" smtClean="0"/>
              <a:t>5, the last digit will be a 5 or 0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6, the last digit will be even and the digits will add to 3, 6 or 9</a:t>
            </a:r>
          </a:p>
          <a:p>
            <a:endParaRPr lang="en-GB" smtClean="0"/>
          </a:p>
          <a:p>
            <a:r>
              <a:rPr lang="en-GB" smtClean="0"/>
              <a:t>8, the number made by the last three digits will be divisible by 8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9, the sum of the digits will be 9</a:t>
            </a:r>
          </a:p>
          <a:p>
            <a:endParaRPr lang="en-GB" smtClean="0"/>
          </a:p>
          <a:p>
            <a:r>
              <a:rPr lang="en-GB" smtClean="0"/>
              <a:t>10, the last digit will be a 0</a:t>
            </a:r>
          </a:p>
          <a:p>
            <a:endParaRPr lang="en-GB" smtClean="0"/>
          </a:p>
          <a:p>
            <a:r>
              <a:rPr lang="en-GB" smtClean="0"/>
              <a:t>There is no easy test for 7, although some methods have been invented, however it is easier to use a pencil and paper method.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Apply these rules to theses numbers:</a:t>
            </a:r>
          </a:p>
          <a:p>
            <a:r>
              <a:rPr lang="en-GB" smtClean="0"/>
              <a:t>74,673,042</a:t>
            </a:r>
          </a:p>
          <a:p>
            <a:r>
              <a:rPr lang="en-GB" smtClean="0"/>
              <a:t>444,555,448</a:t>
            </a:r>
          </a:p>
          <a:p>
            <a:r>
              <a:rPr lang="en-GB" smtClean="0"/>
              <a:t>61,616,168</a:t>
            </a:r>
          </a:p>
          <a:p>
            <a:r>
              <a:rPr lang="en-GB" smtClean="0"/>
              <a:t>732,510</a:t>
            </a:r>
          </a:p>
          <a:p>
            <a:r>
              <a:rPr lang="en-GB" smtClean="0"/>
              <a:t>66,666,666</a:t>
            </a:r>
          </a:p>
          <a:p>
            <a:r>
              <a:rPr lang="en-GB" smtClean="0"/>
              <a:t>179,131,590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Divisibility Rules (2)</a:t>
            </a:r>
            <a:br>
              <a:rPr lang="en-GB" smtClean="0"/>
            </a:b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676400"/>
            <a:ext cx="3810000" cy="4724400"/>
          </a:xfrm>
        </p:spPr>
        <p:txBody>
          <a:bodyPr/>
          <a:lstStyle/>
          <a:p>
            <a:endParaRPr lang="en-GB" sz="2800" smtClean="0"/>
          </a:p>
          <a:p>
            <a:r>
              <a:rPr lang="en-GB" sz="2800" smtClean="0"/>
              <a:t>A number can be divided by 2 if</a:t>
            </a:r>
          </a:p>
          <a:p>
            <a:endParaRPr lang="en-GB" sz="2800" smtClean="0"/>
          </a:p>
          <a:p>
            <a:endParaRPr lang="en-GB" sz="2800" smtClean="0"/>
          </a:p>
          <a:p>
            <a:r>
              <a:rPr lang="en-GB" sz="2800" smtClean="0"/>
              <a:t>the last digit is even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97500" y="1828800"/>
          <a:ext cx="27686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6" imgW="1038325" imgH="1542857" progId="MS_ClipArt_Gallery.2">
                  <p:embed/>
                </p:oleObj>
              </mc:Choice>
              <mc:Fallback>
                <p:oleObj name="Clip" r:id="rId6" imgW="1038325" imgH="154285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1828800"/>
                        <a:ext cx="27686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      Divisibility  Rules (3)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838200" y="2133600"/>
          <a:ext cx="43434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5" imgW="1542857" imgH="1028977" progId="MS_ClipArt_Gallery.2">
                  <p:embed/>
                </p:oleObj>
              </mc:Choice>
              <mc:Fallback>
                <p:oleObj name="Clip" r:id="rId5" imgW="1542857" imgH="1028977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4343400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/>
          <a:p>
            <a:endParaRPr lang="en-GB" sz="2800" smtClean="0"/>
          </a:p>
          <a:p>
            <a:r>
              <a:rPr lang="en-GB" sz="2800" smtClean="0"/>
              <a:t>a number is divisible by 3 if</a:t>
            </a:r>
          </a:p>
          <a:p>
            <a:endParaRPr lang="en-GB" sz="2800" smtClean="0"/>
          </a:p>
          <a:p>
            <a:r>
              <a:rPr lang="en-GB" sz="2800" smtClean="0"/>
              <a:t>the sum of the digits is 3, 6 or 9</a:t>
            </a:r>
          </a:p>
        </p:txBody>
      </p:sp>
    </p:spTree>
  </p:cSld>
  <p:clrMapOvr>
    <a:masterClrMapping/>
  </p:clrMapOvr>
  <p:transition spd="med" advTm="4496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       Divisibility Rules (4)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800" smtClean="0"/>
          </a:p>
          <a:p>
            <a:r>
              <a:rPr lang="en-GB" sz="2800" smtClean="0"/>
              <a:t> a number is divisible by 4 if</a:t>
            </a:r>
          </a:p>
          <a:p>
            <a:endParaRPr lang="en-GB" sz="2800" smtClean="0"/>
          </a:p>
          <a:p>
            <a:endParaRPr lang="en-GB" sz="2800" smtClean="0"/>
          </a:p>
          <a:p>
            <a:r>
              <a:rPr lang="en-GB" sz="2800" smtClean="0"/>
              <a:t>the number made by the last two digits can be divided by 4</a:t>
            </a:r>
          </a:p>
        </p:txBody>
      </p:sp>
      <p:graphicFrame>
        <p:nvGraphicFramePr>
          <p:cNvPr id="6151" name="Rectangle 7"/>
          <p:cNvGraphicFramePr>
            <a:graphicFrameLocks/>
          </p:cNvGraphicFramePr>
          <p:nvPr/>
        </p:nvGraphicFramePr>
        <p:xfrm>
          <a:off x="914400" y="2133600"/>
          <a:ext cx="3962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" r:id="rId6" imgW="0" imgH="0" progId="MS_ClipArt_Gallery.2">
                  <p:embed/>
                </p:oleObj>
              </mc:Choice>
              <mc:Fallback>
                <p:oleObj name="Clip" r:id="rId6" imgW="0" imgH="0" progId="MS_ClipArt_Gallery.2">
                  <p:embed/>
                  <p:pic>
                    <p:nvPicPr>
                      <p:cNvPr id="0" name="Rectangle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39624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7" imgW="0" imgH="0" progId="MS_ClipArt_Gallery.2">
                  <p:embed/>
                </p:oleObj>
              </mc:Choice>
              <mc:Fallback>
                <p:oleObj name="Clip" r:id="rId7" imgW="0" imgH="0" progId="MS_ClipArt_Gallery.2">
                  <p:embed/>
                  <p:pic>
                    <p:nvPicPr>
                      <p:cNvPr id="0" name="Rectangle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2428875"/>
          <a:ext cx="3810000" cy="291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" r:id="rId8" imgW="3400560" imgH="2600280" progId="MS_ClipArt_Gallery.2">
                  <p:embed/>
                </p:oleObj>
              </mc:Choice>
              <mc:Fallback>
                <p:oleObj name="Clip" r:id="rId8" imgW="3400560" imgH="260028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428875"/>
                        <a:ext cx="3810000" cy="291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verb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29" dur="1" fill="hold"/>
                                        <p:tgtEl>
                                          <p:spTgt spid="61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  <p:bldP spid="6151" grpId="0" autoUpdateAnimBg="0"/>
      <p:bldP spid="615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 (5)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3962400" cy="4191000"/>
          </a:xfrm>
        </p:spPr>
        <p:txBody>
          <a:bodyPr/>
          <a:lstStyle/>
          <a:p>
            <a:endParaRPr lang="en-GB" sz="2800" smtClean="0"/>
          </a:p>
          <a:p>
            <a:r>
              <a:rPr lang="en-GB" sz="2800" smtClean="0"/>
              <a:t>A number is divisible by 5 if</a:t>
            </a:r>
          </a:p>
          <a:p>
            <a:endParaRPr lang="en-GB" sz="2800" smtClean="0"/>
          </a:p>
          <a:p>
            <a:endParaRPr lang="en-GB" sz="2800" smtClean="0"/>
          </a:p>
          <a:p>
            <a:r>
              <a:rPr lang="en-GB" sz="2800" smtClean="0"/>
              <a:t>the last digit is a 5 or a 0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2203450"/>
          <a:ext cx="3810000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lip" r:id="rId5" imgW="2943360" imgH="2600280" progId="MS_ClipArt_Gallery.2">
                  <p:embed/>
                </p:oleObj>
              </mc:Choice>
              <mc:Fallback>
                <p:oleObj name="Clip" r:id="rId5" imgW="2943360" imgH="26002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03450"/>
                        <a:ext cx="3810000" cy="336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 (6)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28800"/>
            <a:ext cx="3962400" cy="4114800"/>
          </a:xfrm>
        </p:spPr>
        <p:txBody>
          <a:bodyPr/>
          <a:lstStyle/>
          <a:p>
            <a:endParaRPr lang="en-GB" sz="2800" smtClean="0"/>
          </a:p>
          <a:p>
            <a:r>
              <a:rPr lang="en-GB" sz="2800" smtClean="0"/>
              <a:t>A number can be divided by 6 if</a:t>
            </a:r>
          </a:p>
          <a:p>
            <a:endParaRPr lang="en-GB" sz="2800" smtClean="0"/>
          </a:p>
          <a:p>
            <a:r>
              <a:rPr lang="en-GB" sz="2800" smtClean="0"/>
              <a:t>the last digit is even </a:t>
            </a:r>
            <a:r>
              <a:rPr lang="en-GB" sz="2800" b="1" smtClean="0"/>
              <a:t>and </a:t>
            </a:r>
            <a:r>
              <a:rPr lang="en-GB" sz="2800" smtClean="0"/>
              <a:t>the sum of all the digits is 3, 6 or 9</a:t>
            </a:r>
            <a:endParaRPr lang="en-GB" sz="2800" b="1" smtClean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68925" y="1828800"/>
          <a:ext cx="29765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" r:id="rId6" imgW="771530" imgH="1066772" progId="MS_ClipArt_Gallery.2">
                  <p:embed/>
                </p:oleObj>
              </mc:Choice>
              <mc:Fallback>
                <p:oleObj name="Clip" r:id="rId6" imgW="771530" imgH="1066772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925" y="1828800"/>
                        <a:ext cx="297656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 (8)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800" smtClean="0"/>
          </a:p>
          <a:p>
            <a:r>
              <a:rPr lang="en-GB" sz="2800" smtClean="0"/>
              <a:t>A number is divisible by 8 if</a:t>
            </a:r>
          </a:p>
          <a:p>
            <a:endParaRPr lang="en-GB" sz="2800" smtClean="0"/>
          </a:p>
          <a:p>
            <a:r>
              <a:rPr lang="en-GB" sz="2800" smtClean="0"/>
              <a:t>the number made by the last three digits will be divisible by 8</a:t>
            </a:r>
          </a:p>
          <a:p>
            <a:endParaRPr lang="en-GB" sz="2800" smtClean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1935163"/>
          <a:ext cx="3810000" cy="390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lip" r:id="rId5" imgW="466560" imgH="476280" progId="MS_ClipArt_Gallery.2">
                  <p:embed/>
                </p:oleObj>
              </mc:Choice>
              <mc:Fallback>
                <p:oleObj name="Clip" r:id="rId5" imgW="466560" imgH="4762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35163"/>
                        <a:ext cx="3810000" cy="390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 (9)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800" smtClean="0"/>
          </a:p>
          <a:p>
            <a:r>
              <a:rPr lang="en-GB" sz="2800" smtClean="0"/>
              <a:t>A number is divisible by 9 if</a:t>
            </a:r>
          </a:p>
          <a:p>
            <a:endParaRPr lang="en-GB" sz="2800" smtClean="0"/>
          </a:p>
          <a:p>
            <a:r>
              <a:rPr lang="en-GB" sz="2800" smtClean="0"/>
              <a:t>the sum of all the digits will add to 9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048250" y="1828800"/>
          <a:ext cx="36179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lip" r:id="rId5" imgW="2286000" imgH="2600280" progId="MS_ClipArt_Gallery.2">
                  <p:embed/>
                </p:oleObj>
              </mc:Choice>
              <mc:Fallback>
                <p:oleObj name="Clip" r:id="rId5" imgW="2286000" imgH="26002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1828800"/>
                        <a:ext cx="361791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Divisibility Rules (10)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800" smtClean="0"/>
          </a:p>
          <a:p>
            <a:r>
              <a:rPr lang="en-GB" sz="2800" smtClean="0"/>
              <a:t>A number can be divided by 10 if</a:t>
            </a:r>
          </a:p>
          <a:p>
            <a:endParaRPr lang="en-GB" sz="2800" smtClean="0"/>
          </a:p>
          <a:p>
            <a:endParaRPr lang="en-GB" sz="2800" smtClean="0"/>
          </a:p>
          <a:p>
            <a:r>
              <a:rPr lang="en-GB" sz="2800" smtClean="0"/>
              <a:t>the last digit is a 0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2203450"/>
          <a:ext cx="3810000" cy="336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lip" r:id="rId5" imgW="2924280" imgH="2581200" progId="MS_ClipArt_Gallery.2">
                  <p:embed/>
                </p:oleObj>
              </mc:Choice>
              <mc:Fallback>
                <p:oleObj name="Clip" r:id="rId5" imgW="2924280" imgH="25812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03450"/>
                        <a:ext cx="3810000" cy="3363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173</TotalTime>
  <Words>363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Monotype Sorts</vt:lpstr>
      <vt:lpstr>Calibri</vt:lpstr>
      <vt:lpstr>Notebook</vt:lpstr>
      <vt:lpstr>Microsoft Clip Gallery</vt:lpstr>
      <vt:lpstr>Divisibility Rules</vt:lpstr>
      <vt:lpstr> Divisibility Rules (2) </vt:lpstr>
      <vt:lpstr>       Divisibility  Rules (3)</vt:lpstr>
      <vt:lpstr>        Divisibility Rules (4)</vt:lpstr>
      <vt:lpstr>Divisibility Rules (5)</vt:lpstr>
      <vt:lpstr>Divisibility Rules (6)</vt:lpstr>
      <vt:lpstr>Divisibility Rules (8)</vt:lpstr>
      <vt:lpstr>Divisibility Rules (9)</vt:lpstr>
      <vt:lpstr>Divisibility Rules (10)</vt:lpstr>
      <vt:lpstr>Divisibility Rules </vt:lpstr>
      <vt:lpstr>Divisibility Rules </vt:lpstr>
      <vt:lpstr>Divisibility Rules</vt:lpstr>
      <vt:lpstr>Divisibility Rules</vt:lpstr>
      <vt:lpstr>Divisibility Rules </vt:lpstr>
    </vt:vector>
  </TitlesOfParts>
  <Company>BECTA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Divisibility Rules </dc:title>
  <dc:creator>BECTA</dc:creator>
  <cp:lastModifiedBy>Teacher E-Solutions</cp:lastModifiedBy>
  <cp:revision>8</cp:revision>
  <dcterms:created xsi:type="dcterms:W3CDTF">2000-03-27T08:11:03Z</dcterms:created>
  <dcterms:modified xsi:type="dcterms:W3CDTF">2019-01-18T17:01:50Z</dcterms:modified>
</cp:coreProperties>
</file>