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98" r:id="rId2"/>
    <p:sldId id="330" r:id="rId3"/>
    <p:sldId id="331" r:id="rId4"/>
    <p:sldId id="332" r:id="rId5"/>
    <p:sldId id="333" r:id="rId6"/>
    <p:sldId id="282" r:id="rId7"/>
    <p:sldId id="265" r:id="rId8"/>
    <p:sldId id="268" r:id="rId9"/>
    <p:sldId id="334" r:id="rId10"/>
    <p:sldId id="335" r:id="rId11"/>
    <p:sldId id="336" r:id="rId12"/>
    <p:sldId id="337" r:id="rId13"/>
    <p:sldId id="338" r:id="rId14"/>
    <p:sldId id="289" r:id="rId15"/>
    <p:sldId id="267" r:id="rId16"/>
    <p:sldId id="339" r:id="rId17"/>
    <p:sldId id="340" r:id="rId18"/>
    <p:sldId id="290" r:id="rId19"/>
    <p:sldId id="341" r:id="rId20"/>
    <p:sldId id="342" r:id="rId21"/>
    <p:sldId id="343" r:id="rId22"/>
    <p:sldId id="344" r:id="rId23"/>
    <p:sldId id="269" r:id="rId24"/>
    <p:sldId id="270" r:id="rId25"/>
    <p:sldId id="345" r:id="rId26"/>
    <p:sldId id="346" r:id="rId27"/>
    <p:sldId id="347" r:id="rId28"/>
    <p:sldId id="293" r:id="rId29"/>
    <p:sldId id="271" r:id="rId30"/>
    <p:sldId id="272" r:id="rId31"/>
    <p:sldId id="352" r:id="rId32"/>
    <p:sldId id="353" r:id="rId33"/>
    <p:sldId id="354" r:id="rId34"/>
    <p:sldId id="355" r:id="rId35"/>
    <p:sldId id="356" r:id="rId36"/>
    <p:sldId id="358" r:id="rId37"/>
    <p:sldId id="357" r:id="rId38"/>
    <p:sldId id="351" r:id="rId39"/>
    <p:sldId id="295" r:id="rId40"/>
    <p:sldId id="277" r:id="rId41"/>
    <p:sldId id="278" r:id="rId42"/>
    <p:sldId id="285" r:id="rId43"/>
    <p:sldId id="286" r:id="rId44"/>
    <p:sldId id="275" r:id="rId45"/>
    <p:sldId id="276" r:id="rId46"/>
    <p:sldId id="281" r:id="rId47"/>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CC66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6" d="100"/>
          <a:sy n="76" d="100"/>
        </p:scale>
        <p:origin x="-58" y="1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409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4915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09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409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9D956D4E-1A52-46BD-B6DA-94F1887DACAB}" type="slidenum">
              <a:rPr lang="en-GB"/>
              <a:pPr>
                <a:defRPr/>
              </a:pPr>
              <a:t>‹#›</a:t>
            </a:fld>
            <a:endParaRPr lang="en-GB"/>
          </a:p>
        </p:txBody>
      </p:sp>
    </p:spTree>
    <p:extLst>
      <p:ext uri="{BB962C8B-B14F-4D97-AF65-F5344CB8AC3E}">
        <p14:creationId xmlns:p14="http://schemas.microsoft.com/office/powerpoint/2010/main" val="33822278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C594824-A12A-4A5E-8BF6-812B6CC05D73}" type="slidenum">
              <a:rPr lang="en-GB" smtClean="0"/>
              <a:pPr eaLnBrk="1" hangingPunct="1"/>
              <a:t>1</a:t>
            </a:fld>
            <a:endParaRPr lang="en-GB" smtClean="0"/>
          </a:p>
        </p:txBody>
      </p:sp>
      <p:sp>
        <p:nvSpPr>
          <p:cNvPr id="50179" name="Rectangle 2"/>
          <p:cNvSpPr>
            <a:spLocks noRo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6985E25-25D9-4383-B25E-A8031375C9DB}" type="slidenum">
              <a:rPr lang="en-GB" smtClean="0"/>
              <a:pPr eaLnBrk="1" hangingPunct="1"/>
              <a:t>10</a:t>
            </a:fld>
            <a:endParaRPr lang="en-GB" smtClean="0"/>
          </a:p>
        </p:txBody>
      </p:sp>
      <p:sp>
        <p:nvSpPr>
          <p:cNvPr id="59395" name="Rectangle 2"/>
          <p:cNvSpPr>
            <a:spLocks noRo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9C9A51B-16C1-470A-BC37-C086FA07CB29}" type="slidenum">
              <a:rPr lang="en-GB" smtClean="0"/>
              <a:pPr eaLnBrk="1" hangingPunct="1"/>
              <a:t>11</a:t>
            </a:fld>
            <a:endParaRPr lang="en-GB" smtClean="0"/>
          </a:p>
        </p:txBody>
      </p:sp>
      <p:sp>
        <p:nvSpPr>
          <p:cNvPr id="60419" name="Rectangle 2"/>
          <p:cNvSpPr>
            <a:spLocks noRo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6E5AAB9-22CB-4DA1-9F1E-F5308F032286}" type="slidenum">
              <a:rPr lang="en-GB" smtClean="0"/>
              <a:pPr eaLnBrk="1" hangingPunct="1"/>
              <a:t>12</a:t>
            </a:fld>
            <a:endParaRPr lang="en-GB" smtClean="0"/>
          </a:p>
        </p:txBody>
      </p:sp>
      <p:sp>
        <p:nvSpPr>
          <p:cNvPr id="61443" name="Rectangle 2"/>
          <p:cNvSpPr>
            <a:spLocks noRo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E99190F-0B34-4CFB-BE1D-F98AA0B5AADB}" type="slidenum">
              <a:rPr lang="en-GB" smtClean="0"/>
              <a:pPr eaLnBrk="1" hangingPunct="1"/>
              <a:t>13</a:t>
            </a:fld>
            <a:endParaRPr lang="en-GB" smtClean="0"/>
          </a:p>
        </p:txBody>
      </p:sp>
      <p:sp>
        <p:nvSpPr>
          <p:cNvPr id="62467" name="Rectangle 2"/>
          <p:cNvSpPr>
            <a:spLocks noRo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0CDAD81-4750-40E7-9007-309F5D9A24E0}" type="slidenum">
              <a:rPr lang="en-GB" smtClean="0"/>
              <a:pPr eaLnBrk="1" hangingPunct="1"/>
              <a:t>14</a:t>
            </a:fld>
            <a:endParaRPr lang="en-GB" smtClean="0"/>
          </a:p>
        </p:txBody>
      </p:sp>
      <p:sp>
        <p:nvSpPr>
          <p:cNvPr id="63491" name="Rectangle 2"/>
          <p:cNvSpPr>
            <a:spLocks noRot="1" noChangeArrowheads="1" noTextEdit="1"/>
          </p:cNvSpPr>
          <p:nvPr>
            <p:ph type="sldImg"/>
          </p:nvPr>
        </p:nvSpPr>
        <p:spPr>
          <a:ln/>
        </p:spPr>
      </p:sp>
      <p:sp>
        <p:nvSpPr>
          <p:cNvPr id="6349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AFF6934-E871-4F03-9F23-FCD7491B35C4}" type="slidenum">
              <a:rPr lang="en-GB" smtClean="0"/>
              <a:pPr eaLnBrk="1" hangingPunct="1"/>
              <a:t>15</a:t>
            </a:fld>
            <a:endParaRPr lang="en-GB" smtClean="0"/>
          </a:p>
        </p:txBody>
      </p:sp>
      <p:sp>
        <p:nvSpPr>
          <p:cNvPr id="64515" name="Rectangle 2"/>
          <p:cNvSpPr>
            <a:spLocks noRo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905286B-7A67-4207-BA3E-A5CA6ED19D7A}" type="slidenum">
              <a:rPr lang="en-GB" smtClean="0"/>
              <a:pPr eaLnBrk="1" hangingPunct="1"/>
              <a:t>16</a:t>
            </a:fld>
            <a:endParaRPr lang="en-GB" smtClean="0"/>
          </a:p>
        </p:txBody>
      </p:sp>
      <p:sp>
        <p:nvSpPr>
          <p:cNvPr id="65539" name="Rectangle 2"/>
          <p:cNvSpPr>
            <a:spLocks noRo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F26FDBA-B392-4732-B01D-12AF8E181A56}" type="slidenum">
              <a:rPr lang="en-GB" smtClean="0"/>
              <a:pPr eaLnBrk="1" hangingPunct="1"/>
              <a:t>17</a:t>
            </a:fld>
            <a:endParaRPr lang="en-GB" smtClean="0"/>
          </a:p>
        </p:txBody>
      </p:sp>
      <p:sp>
        <p:nvSpPr>
          <p:cNvPr id="66563" name="Rectangle 2"/>
          <p:cNvSpPr>
            <a:spLocks noRo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D6410DE-8416-4688-B8F7-6EDAA37559B5}" type="slidenum">
              <a:rPr lang="en-GB" smtClean="0"/>
              <a:pPr eaLnBrk="1" hangingPunct="1"/>
              <a:t>18</a:t>
            </a:fld>
            <a:endParaRPr lang="en-GB" smtClean="0"/>
          </a:p>
        </p:txBody>
      </p:sp>
      <p:sp>
        <p:nvSpPr>
          <p:cNvPr id="67587" name="Rectangle 2"/>
          <p:cNvSpPr>
            <a:spLocks noRo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C757F19-31B6-4156-8646-D5EFC9843560}" type="slidenum">
              <a:rPr lang="en-GB" smtClean="0"/>
              <a:pPr eaLnBrk="1" hangingPunct="1"/>
              <a:t>19</a:t>
            </a:fld>
            <a:endParaRPr lang="en-GB" smtClean="0"/>
          </a:p>
        </p:txBody>
      </p:sp>
      <p:sp>
        <p:nvSpPr>
          <p:cNvPr id="68611" name="Rectangle 2"/>
          <p:cNvSpPr>
            <a:spLocks noRo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DEB3BA9-A740-438E-BEA9-BF18257E52C3}" type="slidenum">
              <a:rPr lang="en-GB" smtClean="0"/>
              <a:pPr eaLnBrk="1" hangingPunct="1"/>
              <a:t>2</a:t>
            </a:fld>
            <a:endParaRPr lang="en-GB" smtClean="0"/>
          </a:p>
        </p:txBody>
      </p:sp>
      <p:sp>
        <p:nvSpPr>
          <p:cNvPr id="51203" name="Rectangle 2"/>
          <p:cNvSpPr>
            <a:spLocks noRo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003DC19-9FDA-4C39-9E61-DE2C40E96E82}" type="slidenum">
              <a:rPr lang="en-GB" smtClean="0"/>
              <a:pPr eaLnBrk="1" hangingPunct="1"/>
              <a:t>20</a:t>
            </a:fld>
            <a:endParaRPr lang="en-GB" smtClean="0"/>
          </a:p>
        </p:txBody>
      </p:sp>
      <p:sp>
        <p:nvSpPr>
          <p:cNvPr id="69635" name="Rectangle 2"/>
          <p:cNvSpPr>
            <a:spLocks noRo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56D04D6-77D1-4086-9490-27C914D8919B}" type="slidenum">
              <a:rPr lang="en-GB" smtClean="0"/>
              <a:pPr eaLnBrk="1" hangingPunct="1"/>
              <a:t>21</a:t>
            </a:fld>
            <a:endParaRPr lang="en-GB" smtClean="0"/>
          </a:p>
        </p:txBody>
      </p:sp>
      <p:sp>
        <p:nvSpPr>
          <p:cNvPr id="70659" name="Rectangle 2"/>
          <p:cNvSpPr>
            <a:spLocks noRo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7A65008-C008-4C81-AA35-09BB54C073C4}" type="slidenum">
              <a:rPr lang="en-GB" smtClean="0"/>
              <a:pPr eaLnBrk="1" hangingPunct="1"/>
              <a:t>22</a:t>
            </a:fld>
            <a:endParaRPr lang="en-GB" smtClean="0"/>
          </a:p>
        </p:txBody>
      </p:sp>
      <p:sp>
        <p:nvSpPr>
          <p:cNvPr id="71683" name="Rectangle 2"/>
          <p:cNvSpPr>
            <a:spLocks noRo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A7981BE-D043-435F-BEBF-83E88EE8B75E}" type="slidenum">
              <a:rPr lang="en-GB" smtClean="0"/>
              <a:pPr eaLnBrk="1" hangingPunct="1"/>
              <a:t>23</a:t>
            </a:fld>
            <a:endParaRPr lang="en-GB" smtClean="0"/>
          </a:p>
        </p:txBody>
      </p:sp>
      <p:sp>
        <p:nvSpPr>
          <p:cNvPr id="72707" name="Rectangle 2"/>
          <p:cNvSpPr>
            <a:spLocks noRo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764FA63-AD46-4685-81E8-3AD4BE315A45}" type="slidenum">
              <a:rPr lang="en-GB" smtClean="0"/>
              <a:pPr eaLnBrk="1" hangingPunct="1"/>
              <a:t>24</a:t>
            </a:fld>
            <a:endParaRPr lang="en-GB" smtClean="0"/>
          </a:p>
        </p:txBody>
      </p:sp>
      <p:sp>
        <p:nvSpPr>
          <p:cNvPr id="73731" name="Rectangle 2"/>
          <p:cNvSpPr>
            <a:spLocks noRo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D274DB3-31B1-48B2-A7D9-B53D97CF0E75}" type="slidenum">
              <a:rPr lang="en-GB" smtClean="0"/>
              <a:pPr eaLnBrk="1" hangingPunct="1"/>
              <a:t>25</a:t>
            </a:fld>
            <a:endParaRPr lang="en-GB" smtClean="0"/>
          </a:p>
        </p:txBody>
      </p:sp>
      <p:sp>
        <p:nvSpPr>
          <p:cNvPr id="74755" name="Rectangle 2"/>
          <p:cNvSpPr>
            <a:spLocks noRo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0463983-3EE8-47C3-B510-93A6B79E2A75}" type="slidenum">
              <a:rPr lang="en-GB" smtClean="0"/>
              <a:pPr eaLnBrk="1" hangingPunct="1"/>
              <a:t>26</a:t>
            </a:fld>
            <a:endParaRPr lang="en-GB" smtClean="0"/>
          </a:p>
        </p:txBody>
      </p:sp>
      <p:sp>
        <p:nvSpPr>
          <p:cNvPr id="75779" name="Rectangle 2"/>
          <p:cNvSpPr>
            <a:spLocks noRo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AD60A9D-05ED-4706-AAAE-C67D42159873}" type="slidenum">
              <a:rPr lang="en-GB" smtClean="0"/>
              <a:pPr eaLnBrk="1" hangingPunct="1"/>
              <a:t>27</a:t>
            </a:fld>
            <a:endParaRPr lang="en-GB" smtClean="0"/>
          </a:p>
        </p:txBody>
      </p:sp>
      <p:sp>
        <p:nvSpPr>
          <p:cNvPr id="76803" name="Rectangle 2"/>
          <p:cNvSpPr>
            <a:spLocks noRo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151777B-2DF0-4ED0-86A9-D0B837FA1CF2}" type="slidenum">
              <a:rPr lang="en-GB" smtClean="0"/>
              <a:pPr eaLnBrk="1" hangingPunct="1"/>
              <a:t>28</a:t>
            </a:fld>
            <a:endParaRPr lang="en-GB" smtClean="0"/>
          </a:p>
        </p:txBody>
      </p:sp>
      <p:sp>
        <p:nvSpPr>
          <p:cNvPr id="77827" name="Rectangle 2"/>
          <p:cNvSpPr>
            <a:spLocks noRot="1" noChangeArrowheads="1" noTextEdit="1"/>
          </p:cNvSpPr>
          <p:nvPr>
            <p:ph type="sldImg"/>
          </p:nvPr>
        </p:nvSpPr>
        <p:spPr>
          <a:ln/>
        </p:spPr>
      </p:sp>
      <p:sp>
        <p:nvSpPr>
          <p:cNvPr id="7782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4C96C6A-1AF6-4715-8B75-1700F8BCC735}" type="slidenum">
              <a:rPr lang="en-GB" smtClean="0"/>
              <a:pPr eaLnBrk="1" hangingPunct="1"/>
              <a:t>29</a:t>
            </a:fld>
            <a:endParaRPr lang="en-GB" smtClean="0"/>
          </a:p>
        </p:txBody>
      </p:sp>
      <p:sp>
        <p:nvSpPr>
          <p:cNvPr id="78851" name="Rectangle 2"/>
          <p:cNvSpPr>
            <a:spLocks noRo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EBBF249-AA5E-450B-9C6C-EB4A99341CDC}" type="slidenum">
              <a:rPr lang="en-GB" smtClean="0"/>
              <a:pPr eaLnBrk="1" hangingPunct="1"/>
              <a:t>3</a:t>
            </a:fld>
            <a:endParaRPr lang="en-GB" smtClean="0"/>
          </a:p>
        </p:txBody>
      </p:sp>
      <p:sp>
        <p:nvSpPr>
          <p:cNvPr id="52227" name="Rectangle 2"/>
          <p:cNvSpPr>
            <a:spLocks noRo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065F6B9-2680-493E-89D4-136E30AA63ED}" type="slidenum">
              <a:rPr lang="en-GB" smtClean="0"/>
              <a:pPr eaLnBrk="1" hangingPunct="1"/>
              <a:t>30</a:t>
            </a:fld>
            <a:endParaRPr lang="en-GB" smtClean="0"/>
          </a:p>
        </p:txBody>
      </p:sp>
      <p:sp>
        <p:nvSpPr>
          <p:cNvPr id="79875" name="Rectangle 2"/>
          <p:cNvSpPr>
            <a:spLocks noRo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41D228E-F491-467A-885D-6341E9515439}" type="slidenum">
              <a:rPr lang="en-GB" smtClean="0"/>
              <a:pPr eaLnBrk="1" hangingPunct="1"/>
              <a:t>31</a:t>
            </a:fld>
            <a:endParaRPr lang="en-GB" smtClean="0"/>
          </a:p>
        </p:txBody>
      </p:sp>
      <p:sp>
        <p:nvSpPr>
          <p:cNvPr id="80899" name="Rectangle 2"/>
          <p:cNvSpPr>
            <a:spLocks noRo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8EB6DB8-8C23-4F2F-8559-03DE378DAAC4}" type="slidenum">
              <a:rPr lang="en-GB" smtClean="0"/>
              <a:pPr eaLnBrk="1" hangingPunct="1"/>
              <a:t>32</a:t>
            </a:fld>
            <a:endParaRPr lang="en-GB" smtClean="0"/>
          </a:p>
        </p:txBody>
      </p:sp>
      <p:sp>
        <p:nvSpPr>
          <p:cNvPr id="81923" name="Rectangle 2"/>
          <p:cNvSpPr>
            <a:spLocks noRo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26CBF19-7045-4D8C-9879-7BFDEFE50A95}" type="slidenum">
              <a:rPr lang="en-GB" smtClean="0"/>
              <a:pPr eaLnBrk="1" hangingPunct="1"/>
              <a:t>33</a:t>
            </a:fld>
            <a:endParaRPr lang="en-GB" smtClean="0"/>
          </a:p>
        </p:txBody>
      </p:sp>
      <p:sp>
        <p:nvSpPr>
          <p:cNvPr id="82947" name="Rectangle 2"/>
          <p:cNvSpPr>
            <a:spLocks noRo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1EB2737-9E12-40AA-91CD-88862E75D908}" type="slidenum">
              <a:rPr lang="en-GB" smtClean="0"/>
              <a:pPr eaLnBrk="1" hangingPunct="1"/>
              <a:t>34</a:t>
            </a:fld>
            <a:endParaRPr lang="en-GB" smtClean="0"/>
          </a:p>
        </p:txBody>
      </p:sp>
      <p:sp>
        <p:nvSpPr>
          <p:cNvPr id="83971" name="Rectangle 2"/>
          <p:cNvSpPr>
            <a:spLocks noRo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F5D365D-7E50-47AF-8D44-803E46C0EC39}" type="slidenum">
              <a:rPr lang="en-GB" smtClean="0"/>
              <a:pPr eaLnBrk="1" hangingPunct="1"/>
              <a:t>35</a:t>
            </a:fld>
            <a:endParaRPr lang="en-GB" smtClean="0"/>
          </a:p>
        </p:txBody>
      </p:sp>
      <p:sp>
        <p:nvSpPr>
          <p:cNvPr id="84995" name="Rectangle 2"/>
          <p:cNvSpPr>
            <a:spLocks noRo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159B43F-2541-4A3C-BF01-91D1CC073978}" type="slidenum">
              <a:rPr lang="en-GB" smtClean="0"/>
              <a:pPr eaLnBrk="1" hangingPunct="1"/>
              <a:t>36</a:t>
            </a:fld>
            <a:endParaRPr lang="en-GB" smtClean="0"/>
          </a:p>
        </p:txBody>
      </p:sp>
      <p:sp>
        <p:nvSpPr>
          <p:cNvPr id="86019" name="Rectangle 2"/>
          <p:cNvSpPr>
            <a:spLocks noRo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DA59561-D2FB-47FF-A741-953BCB28821F}" type="slidenum">
              <a:rPr lang="en-GB" smtClean="0"/>
              <a:pPr eaLnBrk="1" hangingPunct="1"/>
              <a:t>37</a:t>
            </a:fld>
            <a:endParaRPr lang="en-GB" smtClean="0"/>
          </a:p>
        </p:txBody>
      </p:sp>
      <p:sp>
        <p:nvSpPr>
          <p:cNvPr id="87043" name="Rectangle 2"/>
          <p:cNvSpPr>
            <a:spLocks noRo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732248C-AD66-4EF5-9F61-4A3A026C4296}" type="slidenum">
              <a:rPr lang="en-GB" smtClean="0"/>
              <a:pPr eaLnBrk="1" hangingPunct="1"/>
              <a:t>38</a:t>
            </a:fld>
            <a:endParaRPr lang="en-GB" smtClean="0"/>
          </a:p>
        </p:txBody>
      </p:sp>
      <p:sp>
        <p:nvSpPr>
          <p:cNvPr id="88067" name="Rectangle 2"/>
          <p:cNvSpPr>
            <a:spLocks noRo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73D6737-3668-4424-B5ED-065C5A449857}" type="slidenum">
              <a:rPr lang="en-GB" smtClean="0"/>
              <a:pPr eaLnBrk="1" hangingPunct="1"/>
              <a:t>39</a:t>
            </a:fld>
            <a:endParaRPr lang="en-GB" smtClean="0"/>
          </a:p>
        </p:txBody>
      </p:sp>
      <p:sp>
        <p:nvSpPr>
          <p:cNvPr id="89091" name="Rectangle 2"/>
          <p:cNvSpPr>
            <a:spLocks noRot="1" noChangeArrowheads="1" noTextEdit="1"/>
          </p:cNvSpPr>
          <p:nvPr>
            <p:ph type="sldImg"/>
          </p:nvPr>
        </p:nvSpPr>
        <p:spPr>
          <a:ln/>
        </p:spPr>
      </p:sp>
      <p:sp>
        <p:nvSpPr>
          <p:cNvPr id="8909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693F8F4-C87C-431B-9531-3018F20ED6A1}" type="slidenum">
              <a:rPr lang="en-GB" smtClean="0"/>
              <a:pPr eaLnBrk="1" hangingPunct="1"/>
              <a:t>4</a:t>
            </a:fld>
            <a:endParaRPr lang="en-GB" smtClean="0"/>
          </a:p>
        </p:txBody>
      </p:sp>
      <p:sp>
        <p:nvSpPr>
          <p:cNvPr id="53251" name="Rectangle 2"/>
          <p:cNvSpPr>
            <a:spLocks noRo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F2EF8CB-85F7-4DC5-B100-42AED329FA6A}" type="slidenum">
              <a:rPr lang="en-GB" smtClean="0"/>
              <a:pPr eaLnBrk="1" hangingPunct="1"/>
              <a:t>40</a:t>
            </a:fld>
            <a:endParaRPr lang="en-GB" smtClean="0"/>
          </a:p>
        </p:txBody>
      </p:sp>
      <p:sp>
        <p:nvSpPr>
          <p:cNvPr id="90115" name="Rectangle 2"/>
          <p:cNvSpPr>
            <a:spLocks noRo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D93F92B-4B3D-4E4F-8F3A-A40C4DD97829}" type="slidenum">
              <a:rPr lang="en-GB" smtClean="0"/>
              <a:pPr eaLnBrk="1" hangingPunct="1"/>
              <a:t>41</a:t>
            </a:fld>
            <a:endParaRPr lang="en-GB" smtClean="0"/>
          </a:p>
        </p:txBody>
      </p:sp>
      <p:sp>
        <p:nvSpPr>
          <p:cNvPr id="91139" name="Rectangle 2"/>
          <p:cNvSpPr>
            <a:spLocks noRo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9FB3AD3-9523-4E62-BCCA-B09D0BDD81F9}" type="slidenum">
              <a:rPr lang="en-GB" smtClean="0"/>
              <a:pPr eaLnBrk="1" hangingPunct="1"/>
              <a:t>42</a:t>
            </a:fld>
            <a:endParaRPr lang="en-GB" smtClean="0"/>
          </a:p>
        </p:txBody>
      </p:sp>
      <p:sp>
        <p:nvSpPr>
          <p:cNvPr id="92163" name="Rectangle 2"/>
          <p:cNvSpPr>
            <a:spLocks noRot="1" noChangeArrowheads="1" noTextEdit="1"/>
          </p:cNvSpPr>
          <p:nvPr>
            <p:ph type="sldImg"/>
          </p:nvPr>
        </p:nvSpPr>
        <p:spPr>
          <a:ln/>
        </p:spPr>
      </p:sp>
      <p:sp>
        <p:nvSpPr>
          <p:cNvPr id="9216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A6AB10C-3B40-41D5-BA49-96EBA043D9F4}" type="slidenum">
              <a:rPr lang="en-GB" smtClean="0"/>
              <a:pPr eaLnBrk="1" hangingPunct="1"/>
              <a:t>43</a:t>
            </a:fld>
            <a:endParaRPr lang="en-GB" smtClean="0"/>
          </a:p>
        </p:txBody>
      </p:sp>
      <p:sp>
        <p:nvSpPr>
          <p:cNvPr id="93187" name="Rectangle 2"/>
          <p:cNvSpPr>
            <a:spLocks noRot="1" noChangeArrowheads="1" noTextEdit="1"/>
          </p:cNvSpPr>
          <p:nvPr>
            <p:ph type="sldImg"/>
          </p:nvPr>
        </p:nvSpPr>
        <p:spPr>
          <a:ln/>
        </p:spPr>
      </p:sp>
      <p:sp>
        <p:nvSpPr>
          <p:cNvPr id="9318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B1CF431-DF7C-4C5D-8722-397306DFE4CD}" type="slidenum">
              <a:rPr lang="en-GB" smtClean="0"/>
              <a:pPr eaLnBrk="1" hangingPunct="1"/>
              <a:t>44</a:t>
            </a:fld>
            <a:endParaRPr lang="en-GB" smtClean="0"/>
          </a:p>
        </p:txBody>
      </p:sp>
      <p:sp>
        <p:nvSpPr>
          <p:cNvPr id="94211" name="Rectangle 2"/>
          <p:cNvSpPr>
            <a:spLocks noRo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1F5FA4D-FCF5-40C9-B33D-411B93B5EF20}" type="slidenum">
              <a:rPr lang="en-GB" smtClean="0"/>
              <a:pPr eaLnBrk="1" hangingPunct="1"/>
              <a:t>45</a:t>
            </a:fld>
            <a:endParaRPr lang="en-GB" smtClean="0"/>
          </a:p>
        </p:txBody>
      </p:sp>
      <p:sp>
        <p:nvSpPr>
          <p:cNvPr id="95235" name="Rectangle 2"/>
          <p:cNvSpPr>
            <a:spLocks noRo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346D5C8-D883-436C-9333-DFAFDD6BA9C5}" type="slidenum">
              <a:rPr lang="en-GB" smtClean="0"/>
              <a:pPr eaLnBrk="1" hangingPunct="1"/>
              <a:t>46</a:t>
            </a:fld>
            <a:endParaRPr lang="en-GB" smtClean="0"/>
          </a:p>
        </p:txBody>
      </p:sp>
      <p:sp>
        <p:nvSpPr>
          <p:cNvPr id="96259" name="Rectangle 2"/>
          <p:cNvSpPr>
            <a:spLocks noRo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495A9D6-33E3-4B53-BEA6-3C5B41DCD64B}" type="slidenum">
              <a:rPr lang="en-GB" smtClean="0"/>
              <a:pPr eaLnBrk="1" hangingPunct="1"/>
              <a:t>5</a:t>
            </a:fld>
            <a:endParaRPr lang="en-GB" smtClean="0"/>
          </a:p>
        </p:txBody>
      </p:sp>
      <p:sp>
        <p:nvSpPr>
          <p:cNvPr id="54275" name="Rectangle 2"/>
          <p:cNvSpPr>
            <a:spLocks noRo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5F7B7B5-9CE2-4784-AABF-0CB13D459A28}" type="slidenum">
              <a:rPr lang="en-GB" smtClean="0"/>
              <a:pPr eaLnBrk="1" hangingPunct="1"/>
              <a:t>6</a:t>
            </a:fld>
            <a:endParaRPr lang="en-GB" smtClean="0"/>
          </a:p>
        </p:txBody>
      </p:sp>
      <p:sp>
        <p:nvSpPr>
          <p:cNvPr id="55299" name="Rectangle 2"/>
          <p:cNvSpPr>
            <a:spLocks noRot="1" noChangeArrowheads="1" noTextEdit="1"/>
          </p:cNvSpPr>
          <p:nvPr>
            <p:ph type="sldImg"/>
          </p:nvPr>
        </p:nvSpPr>
        <p:spPr>
          <a:ln/>
        </p:spPr>
      </p:sp>
      <p:sp>
        <p:nvSpPr>
          <p:cNvPr id="5530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8FE806F-1A38-4E92-A2A8-DFED3121A1AD}" type="slidenum">
              <a:rPr lang="en-GB" smtClean="0"/>
              <a:pPr eaLnBrk="1" hangingPunct="1"/>
              <a:t>7</a:t>
            </a:fld>
            <a:endParaRPr lang="en-GB" smtClean="0"/>
          </a:p>
        </p:txBody>
      </p:sp>
      <p:sp>
        <p:nvSpPr>
          <p:cNvPr id="56323" name="Rectangle 2"/>
          <p:cNvSpPr>
            <a:spLocks noRo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9F70FA2-3AEB-40E6-8A22-77D198245F7D}" type="slidenum">
              <a:rPr lang="en-GB" smtClean="0"/>
              <a:pPr eaLnBrk="1" hangingPunct="1"/>
              <a:t>8</a:t>
            </a:fld>
            <a:endParaRPr lang="en-GB" smtClean="0"/>
          </a:p>
        </p:txBody>
      </p:sp>
      <p:sp>
        <p:nvSpPr>
          <p:cNvPr id="57347" name="Rectangle 2"/>
          <p:cNvSpPr>
            <a:spLocks noRo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45D812B-DEAC-40C9-8119-7981811DDF95}" type="slidenum">
              <a:rPr lang="en-GB" smtClean="0"/>
              <a:pPr eaLnBrk="1" hangingPunct="1"/>
              <a:t>9</a:t>
            </a:fld>
            <a:endParaRPr lang="en-GB" smtClean="0"/>
          </a:p>
        </p:txBody>
      </p:sp>
      <p:sp>
        <p:nvSpPr>
          <p:cNvPr id="58371" name="Rectangle 2"/>
          <p:cNvSpPr>
            <a:spLocks noRo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4E8F357-6CE8-4017-BBBC-48E704D7083F}" type="slidenum">
              <a:rPr lang="en-GB"/>
              <a:pPr>
                <a:defRPr/>
              </a:pPr>
              <a:t>‹#›</a:t>
            </a:fld>
            <a:endParaRPr lang="en-GB"/>
          </a:p>
        </p:txBody>
      </p:sp>
    </p:spTree>
    <p:extLst>
      <p:ext uri="{BB962C8B-B14F-4D97-AF65-F5344CB8AC3E}">
        <p14:creationId xmlns:p14="http://schemas.microsoft.com/office/powerpoint/2010/main" val="2016411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41E5BF6-BA03-4290-989D-A40E865F527E}" type="slidenum">
              <a:rPr lang="en-GB"/>
              <a:pPr>
                <a:defRPr/>
              </a:pPr>
              <a:t>‹#›</a:t>
            </a:fld>
            <a:endParaRPr lang="en-GB"/>
          </a:p>
        </p:txBody>
      </p:sp>
    </p:spTree>
    <p:extLst>
      <p:ext uri="{BB962C8B-B14F-4D97-AF65-F5344CB8AC3E}">
        <p14:creationId xmlns:p14="http://schemas.microsoft.com/office/powerpoint/2010/main" val="2587573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3AC57B4-A420-40A8-A9C5-BF30C38EDBD7}" type="slidenum">
              <a:rPr lang="en-GB"/>
              <a:pPr>
                <a:defRPr/>
              </a:pPr>
              <a:t>‹#›</a:t>
            </a:fld>
            <a:endParaRPr lang="en-GB"/>
          </a:p>
        </p:txBody>
      </p:sp>
    </p:spTree>
    <p:extLst>
      <p:ext uri="{BB962C8B-B14F-4D97-AF65-F5344CB8AC3E}">
        <p14:creationId xmlns:p14="http://schemas.microsoft.com/office/powerpoint/2010/main" val="26669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endParaRPr lang="en-GB"/>
          </a:p>
        </p:txBody>
      </p:sp>
      <p:sp>
        <p:nvSpPr>
          <p:cNvPr id="7" name="Rectangle 5"/>
          <p:cNvSpPr>
            <a:spLocks noGrp="1" noChangeArrowheads="1"/>
          </p:cNvSpPr>
          <p:nvPr>
            <p:ph type="ftr" sz="quarter" idx="11"/>
          </p:nvPr>
        </p:nvSpPr>
        <p:spPr>
          <a:ln/>
        </p:spPr>
        <p:txBody>
          <a:bodyPr/>
          <a:lstStyle>
            <a:lvl1pPr>
              <a:defRPr/>
            </a:lvl1pPr>
          </a:lstStyle>
          <a:p>
            <a:pPr>
              <a:defRPr/>
            </a:pPr>
            <a:endParaRPr lang="en-GB"/>
          </a:p>
        </p:txBody>
      </p:sp>
      <p:sp>
        <p:nvSpPr>
          <p:cNvPr id="8" name="Rectangle 6"/>
          <p:cNvSpPr>
            <a:spLocks noGrp="1" noChangeArrowheads="1"/>
          </p:cNvSpPr>
          <p:nvPr>
            <p:ph type="sldNum" sz="quarter" idx="12"/>
          </p:nvPr>
        </p:nvSpPr>
        <p:spPr>
          <a:ln/>
        </p:spPr>
        <p:txBody>
          <a:bodyPr/>
          <a:lstStyle>
            <a:lvl1pPr>
              <a:defRPr/>
            </a:lvl1pPr>
          </a:lstStyle>
          <a:p>
            <a:pPr>
              <a:defRPr/>
            </a:pPr>
            <a:fld id="{53B06FBD-60FE-4049-B365-681DFE752ABC}" type="slidenum">
              <a:rPr lang="en-GB"/>
              <a:pPr>
                <a:defRPr/>
              </a:pPr>
              <a:t>‹#›</a:t>
            </a:fld>
            <a:endParaRPr lang="en-GB"/>
          </a:p>
        </p:txBody>
      </p:sp>
    </p:spTree>
    <p:extLst>
      <p:ext uri="{BB962C8B-B14F-4D97-AF65-F5344CB8AC3E}">
        <p14:creationId xmlns:p14="http://schemas.microsoft.com/office/powerpoint/2010/main" val="1455390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26618AB-D62C-45D5-BC7C-F1EA90081A06}" type="slidenum">
              <a:rPr lang="en-GB"/>
              <a:pPr>
                <a:defRPr/>
              </a:pPr>
              <a:t>‹#›</a:t>
            </a:fld>
            <a:endParaRPr lang="en-GB"/>
          </a:p>
        </p:txBody>
      </p:sp>
    </p:spTree>
    <p:extLst>
      <p:ext uri="{BB962C8B-B14F-4D97-AF65-F5344CB8AC3E}">
        <p14:creationId xmlns:p14="http://schemas.microsoft.com/office/powerpoint/2010/main" val="3272039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BB4B9E0-BB50-4133-9503-E357A5B6F361}" type="slidenum">
              <a:rPr lang="en-GB"/>
              <a:pPr>
                <a:defRPr/>
              </a:pPr>
              <a:t>‹#›</a:t>
            </a:fld>
            <a:endParaRPr lang="en-GB"/>
          </a:p>
        </p:txBody>
      </p:sp>
    </p:spTree>
    <p:extLst>
      <p:ext uri="{BB962C8B-B14F-4D97-AF65-F5344CB8AC3E}">
        <p14:creationId xmlns:p14="http://schemas.microsoft.com/office/powerpoint/2010/main" val="1105339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89BBE12-B4DD-4513-9D4D-68566B826B28}" type="slidenum">
              <a:rPr lang="en-GB"/>
              <a:pPr>
                <a:defRPr/>
              </a:pPr>
              <a:t>‹#›</a:t>
            </a:fld>
            <a:endParaRPr lang="en-GB"/>
          </a:p>
        </p:txBody>
      </p:sp>
    </p:spTree>
    <p:extLst>
      <p:ext uri="{BB962C8B-B14F-4D97-AF65-F5344CB8AC3E}">
        <p14:creationId xmlns:p14="http://schemas.microsoft.com/office/powerpoint/2010/main" val="2111585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169B8EA-C7E5-4FEB-AD1C-767D65C33EA5}" type="slidenum">
              <a:rPr lang="en-GB"/>
              <a:pPr>
                <a:defRPr/>
              </a:pPr>
              <a:t>‹#›</a:t>
            </a:fld>
            <a:endParaRPr lang="en-GB"/>
          </a:p>
        </p:txBody>
      </p:sp>
    </p:spTree>
    <p:extLst>
      <p:ext uri="{BB962C8B-B14F-4D97-AF65-F5344CB8AC3E}">
        <p14:creationId xmlns:p14="http://schemas.microsoft.com/office/powerpoint/2010/main" val="4292828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7FFAABA-B53B-4DF7-8022-2F018BD90624}" type="slidenum">
              <a:rPr lang="en-GB"/>
              <a:pPr>
                <a:defRPr/>
              </a:pPr>
              <a:t>‹#›</a:t>
            </a:fld>
            <a:endParaRPr lang="en-GB"/>
          </a:p>
        </p:txBody>
      </p:sp>
    </p:spTree>
    <p:extLst>
      <p:ext uri="{BB962C8B-B14F-4D97-AF65-F5344CB8AC3E}">
        <p14:creationId xmlns:p14="http://schemas.microsoft.com/office/powerpoint/2010/main" val="4073246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72CCD2A6-8C6A-495D-8BEA-C51030C3EEA5}" type="slidenum">
              <a:rPr lang="en-GB"/>
              <a:pPr>
                <a:defRPr/>
              </a:pPr>
              <a:t>‹#›</a:t>
            </a:fld>
            <a:endParaRPr lang="en-GB"/>
          </a:p>
        </p:txBody>
      </p:sp>
    </p:spTree>
    <p:extLst>
      <p:ext uri="{BB962C8B-B14F-4D97-AF65-F5344CB8AC3E}">
        <p14:creationId xmlns:p14="http://schemas.microsoft.com/office/powerpoint/2010/main" val="94476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3C45EE92-C09B-4252-92AD-40C58B675243}" type="slidenum">
              <a:rPr lang="en-GB"/>
              <a:pPr>
                <a:defRPr/>
              </a:pPr>
              <a:t>‹#›</a:t>
            </a:fld>
            <a:endParaRPr lang="en-GB"/>
          </a:p>
        </p:txBody>
      </p:sp>
    </p:spTree>
    <p:extLst>
      <p:ext uri="{BB962C8B-B14F-4D97-AF65-F5344CB8AC3E}">
        <p14:creationId xmlns:p14="http://schemas.microsoft.com/office/powerpoint/2010/main" val="2904573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8720A49A-7926-4A9F-A848-52590470C1C1}" type="slidenum">
              <a:rPr lang="en-GB"/>
              <a:pPr>
                <a:defRPr/>
              </a:pPr>
              <a:t>‹#›</a:t>
            </a:fld>
            <a:endParaRPr lang="en-GB"/>
          </a:p>
        </p:txBody>
      </p:sp>
    </p:spTree>
    <p:extLst>
      <p:ext uri="{BB962C8B-B14F-4D97-AF65-F5344CB8AC3E}">
        <p14:creationId xmlns:p14="http://schemas.microsoft.com/office/powerpoint/2010/main" val="3719765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6F432AA-353A-492F-9EBE-E74D2F7A63FC}" type="slidenum">
              <a:rPr lang="en-GB"/>
              <a:pPr>
                <a:defRPr/>
              </a:pPr>
              <a:t>‹#›</a:t>
            </a:fld>
            <a:endParaRPr lang="en-GB"/>
          </a:p>
        </p:txBody>
      </p:sp>
    </p:spTree>
    <p:extLst>
      <p:ext uri="{BB962C8B-B14F-4D97-AF65-F5344CB8AC3E}">
        <p14:creationId xmlns:p14="http://schemas.microsoft.com/office/powerpoint/2010/main" val="3798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28F480B-AC21-4788-9B28-FAAB1D95BF6E}" type="slidenum">
              <a:rPr lang="en-GB"/>
              <a:pPr>
                <a:defRPr/>
              </a:pPr>
              <a:t>‹#›</a:t>
            </a:fld>
            <a:endParaRPr lang="en-GB"/>
          </a:p>
        </p:txBody>
      </p:sp>
    </p:spTree>
    <p:extLst>
      <p:ext uri="{BB962C8B-B14F-4D97-AF65-F5344CB8AC3E}">
        <p14:creationId xmlns:p14="http://schemas.microsoft.com/office/powerpoint/2010/main" val="2317642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FCD1BBE-78AC-4916-9004-D0F94A4A8697}"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13.jpeg"/><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hyperlink" Target="file:///\\Wrsrv1\pupilshare\Subjects\Physics\Virtual%20Physical%20Laboratory\Forces\Force%20and%20Acceleration.exe" TargetMode="External"/><Relationship Id="rId2" Type="http://schemas.openxmlformats.org/officeDocument/2006/relationships/notesSlide" Target="../notesSlides/notesSlide42.xml"/><Relationship Id="rId1" Type="http://schemas.openxmlformats.org/officeDocument/2006/relationships/slideLayout" Target="../slideLayouts/slideLayout4.xml"/><Relationship Id="rId5" Type="http://schemas.openxmlformats.org/officeDocument/2006/relationships/hyperlink" Target="file:///\\Wrsrv1\pupilshare\Subjects\Physics\Virtual%20Physical%20Laboratory\Forces\Friction.exe" TargetMode="External"/><Relationship Id="rId4" Type="http://schemas.openxmlformats.org/officeDocument/2006/relationships/hyperlink" Target="file:///\\Wrsrv1\pupilshare\Subjects\Physics\Virtual%20Physical%20Laboratory\Kinematics\Terminal%20Velocity.exe" TargetMode="External"/></Relationships>
</file>

<file path=ppt/slides/_rels/slide43.xml.rels><?xml version="1.0" encoding="UTF-8" standalone="yes"?>
<Relationships xmlns="http://schemas.openxmlformats.org/package/2006/relationships"><Relationship Id="rId8" Type="http://schemas.openxmlformats.org/officeDocument/2006/relationships/hyperlink" Target="http://www.ionaphysics.org/lab/Explore/dswmedia/wingforc.htm" TargetMode="External"/><Relationship Id="rId13" Type="http://schemas.openxmlformats.org/officeDocument/2006/relationships/hyperlink" Target="http://www.phy.ntnu.edu.tw/ntnujava/index.php?topic=405.0" TargetMode="External"/><Relationship Id="rId18" Type="http://schemas.openxmlformats.org/officeDocument/2006/relationships/hyperlink" Target="http://www.ktaggart.co.uk/physics/Simulations/FuelIgnitionWhileRefuellingACar.doc" TargetMode="External"/><Relationship Id="rId26" Type="http://schemas.openxmlformats.org/officeDocument/2006/relationships/hyperlink" Target="http://www.bbc.co.uk/schools/gcsebitesize/science/add_aqa/forces/forcemassrev1.shtml" TargetMode="External"/><Relationship Id="rId3" Type="http://schemas.openxmlformats.org/officeDocument/2006/relationships/hyperlink" Target="http://phet.colorado.edu/new/simulations/sims.php?sim=Forces_in_1_Dimension" TargetMode="External"/><Relationship Id="rId21" Type="http://schemas.openxmlformats.org/officeDocument/2006/relationships/hyperlink" Target="http://phet.colorado.edu/new/simulations/sims.php?sim=Friction" TargetMode="External"/><Relationship Id="rId7" Type="http://schemas.openxmlformats.org/officeDocument/2006/relationships/hyperlink" Target="http://www.ionaphysics.org/lab/Explore/dswmedia/airtrack.htm" TargetMode="External"/><Relationship Id="rId12" Type="http://schemas.openxmlformats.org/officeDocument/2006/relationships/hyperlink" Target="http://www.phy.ntnu.edu.tw/ntnujava/index.php?topic=374.0" TargetMode="External"/><Relationship Id="rId17" Type="http://schemas.openxmlformats.org/officeDocument/2006/relationships/hyperlink" Target="http://phet.colorado.edu/new/simulations/sims.php?sim=Lunar_Lander" TargetMode="External"/><Relationship Id="rId25" Type="http://schemas.openxmlformats.org/officeDocument/2006/relationships/hyperlink" Target="http://www.bbc.co.uk/schools/ks3bitesize/science/energy_electricity_forces/forces/revise7.shtml" TargetMode="External"/><Relationship Id="rId2" Type="http://schemas.openxmlformats.org/officeDocument/2006/relationships/notesSlide" Target="../notesSlides/notesSlide43.xml"/><Relationship Id="rId16" Type="http://schemas.openxmlformats.org/officeDocument/2006/relationships/hyperlink" Target="http://web.hep.uiuc.edu/home/MATS/WCIA/wcia_030129_1.wmv" TargetMode="External"/><Relationship Id="rId20" Type="http://schemas.openxmlformats.org/officeDocument/2006/relationships/hyperlink" Target="http://www.phy.ntnu.edu.tw/ntnujava/index.php?topic=199.0" TargetMode="External"/><Relationship Id="rId29" Type="http://schemas.openxmlformats.org/officeDocument/2006/relationships/hyperlink" Target="http://www.bbc.co.uk/schools/gcsebitesize/science/add_aqa/forces/forcemassrev4.shtml" TargetMode="External"/><Relationship Id="rId1" Type="http://schemas.openxmlformats.org/officeDocument/2006/relationships/slideLayout" Target="../slideLayouts/slideLayout4.xml"/><Relationship Id="rId6" Type="http://schemas.openxmlformats.org/officeDocument/2006/relationships/hyperlink" Target="http://web.hep.uiuc.edu/home/MATS/WCIA/wcia_030226_2.wmv" TargetMode="External"/><Relationship Id="rId11" Type="http://schemas.openxmlformats.org/officeDocument/2006/relationships/hyperlink" Target="http://www.walter-fendt.de/ph14e/n2law.htm" TargetMode="External"/><Relationship Id="rId24" Type="http://schemas.openxmlformats.org/officeDocument/2006/relationships/hyperlink" Target="http://www.bbc.co.uk/schools/ks3bitesize/science/energy_electricity_forces/forces/revise3.shtml" TargetMode="External"/><Relationship Id="rId32" Type="http://schemas.openxmlformats.org/officeDocument/2006/relationships/hyperlink" Target="http://www.bbc.co.uk/schools/gcsebitesize/science/add_aqa/forces/weightfrictionrev3.shtml" TargetMode="External"/><Relationship Id="rId5" Type="http://schemas.openxmlformats.org/officeDocument/2006/relationships/hyperlink" Target="http://web.hep.uiuc.edu/home/MATS/WCIA/wcia_030226_1.wmv" TargetMode="External"/><Relationship Id="rId15" Type="http://schemas.openxmlformats.org/officeDocument/2006/relationships/hyperlink" Target="http://www.ionaphysics.org/lab/Explore/dswmedia/freefall.htm" TargetMode="External"/><Relationship Id="rId23" Type="http://schemas.openxmlformats.org/officeDocument/2006/relationships/hyperlink" Target="http://www.phy.ntnu.edu.tw/ntnujava/viewtopic.php?t=225" TargetMode="External"/><Relationship Id="rId28" Type="http://schemas.openxmlformats.org/officeDocument/2006/relationships/hyperlink" Target="http://www.bbc.co.uk/schools/gcsebitesize/science/add_aqa/forces/forcemassrev3.shtml" TargetMode="External"/><Relationship Id="rId10" Type="http://schemas.openxmlformats.org/officeDocument/2006/relationships/hyperlink" Target="http://www.echalk.co.uk/Science/Physics/asteroids/asteroids.htm" TargetMode="External"/><Relationship Id="rId19" Type="http://schemas.openxmlformats.org/officeDocument/2006/relationships/hyperlink" Target="http://www.echalk.co.uk/Science/Physics/moonLander/moonLander.htm" TargetMode="External"/><Relationship Id="rId31" Type="http://schemas.openxmlformats.org/officeDocument/2006/relationships/hyperlink" Target="http://www.bbc.co.uk/schools/gcsebitesize/science/add_aqa/forces/weightfrictionrev2.shtml" TargetMode="External"/><Relationship Id="rId4" Type="http://schemas.openxmlformats.org/officeDocument/2006/relationships/hyperlink" Target="http://www.ngsir.netfirms.com/englishhtm/Motion.htm" TargetMode="External"/><Relationship Id="rId9" Type="http://schemas.openxmlformats.org/officeDocument/2006/relationships/hyperlink" Target="http://www.echalk.co.uk/Science/Physics/spacecadet/SpaceCadetP.swf" TargetMode="External"/><Relationship Id="rId14" Type="http://schemas.openxmlformats.org/officeDocument/2006/relationships/hyperlink" Target="http://www.phy.ntnu.edu.tw/ntnujava/index.php?topic=163.0" TargetMode="External"/><Relationship Id="rId22" Type="http://schemas.openxmlformats.org/officeDocument/2006/relationships/hyperlink" Target="http://www.phy.ntnu.edu.tw/ntnujava/index.php?topic=387.0" TargetMode="External"/><Relationship Id="rId27" Type="http://schemas.openxmlformats.org/officeDocument/2006/relationships/hyperlink" Target="http://www.bbc.co.uk/schools/gcsebitesize/science/add_aqa/forces/forcemassrev2.shtml" TargetMode="External"/><Relationship Id="rId30" Type="http://schemas.openxmlformats.org/officeDocument/2006/relationships/hyperlink" Target="http://www.bbc.co.uk/schools/gcsebitesize/science/add_aqa/forces/weightfrictionrev1.shtml"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68313" y="188913"/>
            <a:ext cx="8229600" cy="706437"/>
          </a:xfrm>
        </p:spPr>
        <p:txBody>
          <a:bodyPr/>
          <a:lstStyle/>
          <a:p>
            <a:pPr eaLnBrk="1" hangingPunct="1"/>
            <a:r>
              <a:rPr lang="en-GB" sz="4000" smtClean="0"/>
              <a:t>Force</a:t>
            </a:r>
          </a:p>
        </p:txBody>
      </p:sp>
      <p:sp>
        <p:nvSpPr>
          <p:cNvPr id="140301" name="Rectangle 13"/>
          <p:cNvSpPr>
            <a:spLocks noGrp="1" noChangeArrowheads="1"/>
          </p:cNvSpPr>
          <p:nvPr>
            <p:ph type="body" sz="half" idx="1"/>
          </p:nvPr>
        </p:nvSpPr>
        <p:spPr>
          <a:xfrm>
            <a:off x="395288" y="1125538"/>
            <a:ext cx="5267325" cy="4857750"/>
          </a:xfrm>
        </p:spPr>
        <p:txBody>
          <a:bodyPr/>
          <a:lstStyle/>
          <a:p>
            <a:pPr marL="0" indent="0" eaLnBrk="1" hangingPunct="1">
              <a:lnSpc>
                <a:spcPct val="90000"/>
              </a:lnSpc>
              <a:buFontTx/>
              <a:buNone/>
            </a:pPr>
            <a:r>
              <a:rPr lang="en-GB" sz="2400" b="1" smtClean="0">
                <a:solidFill>
                  <a:schemeClr val="accent2"/>
                </a:solidFill>
              </a:rPr>
              <a:t>A force is a push or a pull.</a:t>
            </a:r>
          </a:p>
          <a:p>
            <a:pPr marL="0" indent="0" eaLnBrk="1" hangingPunct="1">
              <a:lnSpc>
                <a:spcPct val="90000"/>
              </a:lnSpc>
              <a:buFontTx/>
              <a:buNone/>
            </a:pPr>
            <a:r>
              <a:rPr lang="en-GB" sz="2400" smtClean="0"/>
              <a:t>A force can cause an object to:</a:t>
            </a:r>
          </a:p>
          <a:p>
            <a:pPr lvl="1" eaLnBrk="1" hangingPunct="1">
              <a:lnSpc>
                <a:spcPct val="90000"/>
              </a:lnSpc>
            </a:pPr>
            <a:r>
              <a:rPr lang="en-GB" smtClean="0">
                <a:solidFill>
                  <a:schemeClr val="accent2"/>
                </a:solidFill>
              </a:rPr>
              <a:t>speed up</a:t>
            </a:r>
          </a:p>
          <a:p>
            <a:pPr lvl="1" eaLnBrk="1" hangingPunct="1">
              <a:lnSpc>
                <a:spcPct val="90000"/>
              </a:lnSpc>
            </a:pPr>
            <a:r>
              <a:rPr lang="en-GB" smtClean="0">
                <a:solidFill>
                  <a:schemeClr val="hlink"/>
                </a:solidFill>
              </a:rPr>
              <a:t>slow down</a:t>
            </a:r>
          </a:p>
          <a:p>
            <a:pPr lvl="1" eaLnBrk="1" hangingPunct="1">
              <a:lnSpc>
                <a:spcPct val="90000"/>
              </a:lnSpc>
            </a:pPr>
            <a:r>
              <a:rPr lang="en-GB" smtClean="0">
                <a:solidFill>
                  <a:srgbClr val="CC6600"/>
                </a:solidFill>
              </a:rPr>
              <a:t>change direction</a:t>
            </a:r>
          </a:p>
          <a:p>
            <a:pPr lvl="1" eaLnBrk="1" hangingPunct="1">
              <a:lnSpc>
                <a:spcPct val="90000"/>
              </a:lnSpc>
            </a:pPr>
            <a:r>
              <a:rPr lang="en-GB" smtClean="0">
                <a:solidFill>
                  <a:srgbClr val="FF00FF"/>
                </a:solidFill>
              </a:rPr>
              <a:t>change shape</a:t>
            </a:r>
          </a:p>
          <a:p>
            <a:pPr marL="0" indent="0" eaLnBrk="1" hangingPunct="1">
              <a:lnSpc>
                <a:spcPct val="90000"/>
              </a:lnSpc>
              <a:buFontTx/>
              <a:buNone/>
            </a:pPr>
            <a:endParaRPr lang="en-GB" sz="2400" smtClean="0">
              <a:solidFill>
                <a:srgbClr val="FF00FF"/>
              </a:solidFill>
            </a:endParaRPr>
          </a:p>
          <a:p>
            <a:pPr marL="0" indent="0" eaLnBrk="1" hangingPunct="1">
              <a:lnSpc>
                <a:spcPct val="90000"/>
              </a:lnSpc>
              <a:buFontTx/>
              <a:buNone/>
            </a:pPr>
            <a:r>
              <a:rPr lang="en-GB" sz="2400" smtClean="0"/>
              <a:t>Force is measured in </a:t>
            </a:r>
          </a:p>
          <a:p>
            <a:pPr marL="0" indent="0" eaLnBrk="1" hangingPunct="1">
              <a:lnSpc>
                <a:spcPct val="90000"/>
              </a:lnSpc>
              <a:buFontTx/>
              <a:buNone/>
            </a:pPr>
            <a:r>
              <a:rPr lang="en-GB" sz="2400" b="1" smtClean="0">
                <a:solidFill>
                  <a:srgbClr val="FF0000"/>
                </a:solidFill>
              </a:rPr>
              <a:t>newtons (N).</a:t>
            </a:r>
          </a:p>
          <a:p>
            <a:pPr marL="0" indent="0" eaLnBrk="1" hangingPunct="1">
              <a:lnSpc>
                <a:spcPct val="90000"/>
              </a:lnSpc>
              <a:buFontTx/>
              <a:buNone/>
            </a:pPr>
            <a:r>
              <a:rPr lang="en-GB" sz="2400" smtClean="0"/>
              <a:t>Force is measured with a </a:t>
            </a:r>
          </a:p>
          <a:p>
            <a:pPr marL="0" indent="0" eaLnBrk="1" hangingPunct="1">
              <a:lnSpc>
                <a:spcPct val="90000"/>
              </a:lnSpc>
              <a:buFontTx/>
              <a:buNone/>
            </a:pPr>
            <a:r>
              <a:rPr lang="en-GB" sz="2400" b="1" smtClean="0">
                <a:solidFill>
                  <a:srgbClr val="FF0000"/>
                </a:solidFill>
              </a:rPr>
              <a:t>newtonmeter.</a:t>
            </a:r>
          </a:p>
        </p:txBody>
      </p:sp>
      <p:grpSp>
        <p:nvGrpSpPr>
          <p:cNvPr id="2" name="Group 24"/>
          <p:cNvGrpSpPr>
            <a:grpSpLocks/>
          </p:cNvGrpSpPr>
          <p:nvPr/>
        </p:nvGrpSpPr>
        <p:grpSpPr bwMode="auto">
          <a:xfrm>
            <a:off x="5292725" y="765175"/>
            <a:ext cx="3625850" cy="5111750"/>
            <a:chOff x="3334" y="482"/>
            <a:chExt cx="2284" cy="3220"/>
          </a:xfrm>
        </p:grpSpPr>
        <p:pic>
          <p:nvPicPr>
            <p:cNvPr id="2053" name="Picture 16" descr="ANd9GcSpeykOviOHccFhvsxijaltzxLgpafSl2zCsQJAlLONOyuaFC8&amp;t=1&amp;usg=__VkyGz97vDADnpl5oZbRsH5Ac6I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9" y="1933"/>
              <a:ext cx="969" cy="1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18" descr="ANd9GcSjBAgPealNVAUEFN27FWgaIFYDFvY6aoEPLh9x0khihXtFrDI&amp;t=1&amp;usg=__t9fqcbMJPBNAopby_YLp8MBzri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4" y="890"/>
              <a:ext cx="1012" cy="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20" descr="ANd9GcS5OF7EH34OVHNWk285QAiWFig28deZxo7s-nU2lYnUi1Y2pEc&amp;t=1&amp;usg=__vp5684no4I7gOyKqrQORBQC3P7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2" y="663"/>
              <a:ext cx="1270" cy="1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22" descr="ANd9GcQQXX_da3yitweNGF9VZGIQ2VQkVn8SgkgYPauB1auMaksDi1w&amp;t=1&amp;usg=__pn-LCVJT3URqBjHjCHq5F5HRIR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4" y="2341"/>
              <a:ext cx="1315" cy="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Text Box 23"/>
            <p:cNvSpPr txBox="1">
              <a:spLocks noChangeArrowheads="1"/>
            </p:cNvSpPr>
            <p:nvPr/>
          </p:nvSpPr>
          <p:spPr bwMode="auto">
            <a:xfrm>
              <a:off x="3787" y="482"/>
              <a:ext cx="136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400"/>
                <a:t>newtonmeters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030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030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030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030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030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4030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40301">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40301">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40301">
                                            <p:txEl>
                                              <p:pRg st="9" end="9"/>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40301">
                                            <p:txEl>
                                              <p:pRg st="10" end="1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8229600" cy="706437"/>
          </a:xfrm>
        </p:spPr>
        <p:txBody>
          <a:bodyPr/>
          <a:lstStyle/>
          <a:p>
            <a:pPr eaLnBrk="1" hangingPunct="1"/>
            <a:r>
              <a:rPr lang="en-GB" sz="2800" smtClean="0"/>
              <a:t>Determine the resultant force in the cases below:</a:t>
            </a:r>
          </a:p>
        </p:txBody>
      </p:sp>
      <p:grpSp>
        <p:nvGrpSpPr>
          <p:cNvPr id="11267" name="Group 40"/>
          <p:cNvGrpSpPr>
            <a:grpSpLocks/>
          </p:cNvGrpSpPr>
          <p:nvPr/>
        </p:nvGrpSpPr>
        <p:grpSpPr bwMode="auto">
          <a:xfrm>
            <a:off x="468313" y="1268413"/>
            <a:ext cx="3168650" cy="889000"/>
            <a:chOff x="295" y="799"/>
            <a:chExt cx="1996" cy="560"/>
          </a:xfrm>
        </p:grpSpPr>
        <p:sp>
          <p:nvSpPr>
            <p:cNvPr id="11318" name="Rectangle 5"/>
            <p:cNvSpPr>
              <a:spLocks noChangeArrowheads="1"/>
            </p:cNvSpPr>
            <p:nvPr/>
          </p:nvSpPr>
          <p:spPr bwMode="auto">
            <a:xfrm>
              <a:off x="657" y="845"/>
              <a:ext cx="590" cy="453"/>
            </a:xfrm>
            <a:prstGeom prst="rect">
              <a:avLst/>
            </a:prstGeom>
            <a:solidFill>
              <a:srgbClr val="CC6600"/>
            </a:solidFill>
            <a:ln w="9525">
              <a:solidFill>
                <a:schemeClr val="tx1"/>
              </a:solidFill>
              <a:miter lim="800000"/>
              <a:headEnd/>
              <a:tailEnd/>
            </a:ln>
          </p:spPr>
          <p:txBody>
            <a:bodyPr wrap="none" anchor="ctr"/>
            <a:lstStyle/>
            <a:p>
              <a:endParaRPr lang="en-US"/>
            </a:p>
          </p:txBody>
        </p:sp>
        <p:sp>
          <p:nvSpPr>
            <p:cNvPr id="11319" name="Line 6"/>
            <p:cNvSpPr>
              <a:spLocks noChangeShapeType="1"/>
            </p:cNvSpPr>
            <p:nvPr/>
          </p:nvSpPr>
          <p:spPr bwMode="auto">
            <a:xfrm>
              <a:off x="1247" y="981"/>
              <a:ext cx="499"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320" name="Line 7"/>
            <p:cNvSpPr>
              <a:spLocks noChangeShapeType="1"/>
            </p:cNvSpPr>
            <p:nvPr/>
          </p:nvSpPr>
          <p:spPr bwMode="auto">
            <a:xfrm>
              <a:off x="1247" y="1162"/>
              <a:ext cx="63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321" name="Text Box 8"/>
            <p:cNvSpPr txBox="1">
              <a:spLocks noChangeArrowheads="1"/>
            </p:cNvSpPr>
            <p:nvPr/>
          </p:nvSpPr>
          <p:spPr bwMode="auto">
            <a:xfrm>
              <a:off x="1746" y="799"/>
              <a:ext cx="45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400"/>
                <a:t>4N</a:t>
              </a:r>
            </a:p>
          </p:txBody>
        </p:sp>
        <p:sp>
          <p:nvSpPr>
            <p:cNvPr id="11322" name="Text Box 9"/>
            <p:cNvSpPr txBox="1">
              <a:spLocks noChangeArrowheads="1"/>
            </p:cNvSpPr>
            <p:nvPr/>
          </p:nvSpPr>
          <p:spPr bwMode="auto">
            <a:xfrm>
              <a:off x="1837" y="1071"/>
              <a:ext cx="45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400"/>
                <a:t>6N</a:t>
              </a:r>
            </a:p>
          </p:txBody>
        </p:sp>
        <p:sp>
          <p:nvSpPr>
            <p:cNvPr id="11323" name="Text Box 15"/>
            <p:cNvSpPr txBox="1">
              <a:spLocks noChangeArrowheads="1"/>
            </p:cNvSpPr>
            <p:nvPr/>
          </p:nvSpPr>
          <p:spPr bwMode="auto">
            <a:xfrm>
              <a:off x="295" y="890"/>
              <a:ext cx="31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400">
                  <a:solidFill>
                    <a:srgbClr val="FF00FF"/>
                  </a:solidFill>
                </a:rPr>
                <a:t>1.</a:t>
              </a:r>
            </a:p>
          </p:txBody>
        </p:sp>
      </p:grpSp>
      <p:grpSp>
        <p:nvGrpSpPr>
          <p:cNvPr id="11268" name="Group 41"/>
          <p:cNvGrpSpPr>
            <a:grpSpLocks/>
          </p:cNvGrpSpPr>
          <p:nvPr/>
        </p:nvGrpSpPr>
        <p:grpSpPr bwMode="auto">
          <a:xfrm>
            <a:off x="4211638" y="1341438"/>
            <a:ext cx="3602037" cy="744537"/>
            <a:chOff x="2653" y="845"/>
            <a:chExt cx="2269" cy="469"/>
          </a:xfrm>
        </p:grpSpPr>
        <p:sp>
          <p:nvSpPr>
            <p:cNvPr id="11312" name="Rectangle 16"/>
            <p:cNvSpPr>
              <a:spLocks noChangeArrowheads="1"/>
            </p:cNvSpPr>
            <p:nvPr/>
          </p:nvSpPr>
          <p:spPr bwMode="auto">
            <a:xfrm>
              <a:off x="3606" y="845"/>
              <a:ext cx="590" cy="453"/>
            </a:xfrm>
            <a:prstGeom prst="rect">
              <a:avLst/>
            </a:prstGeom>
            <a:solidFill>
              <a:srgbClr val="CC6600"/>
            </a:solidFill>
            <a:ln w="9525">
              <a:solidFill>
                <a:schemeClr val="tx1"/>
              </a:solidFill>
              <a:miter lim="800000"/>
              <a:headEnd/>
              <a:tailEnd/>
            </a:ln>
          </p:spPr>
          <p:txBody>
            <a:bodyPr wrap="none" anchor="ctr"/>
            <a:lstStyle/>
            <a:p>
              <a:endParaRPr lang="en-US"/>
            </a:p>
          </p:txBody>
        </p:sp>
        <p:sp>
          <p:nvSpPr>
            <p:cNvPr id="11313" name="Line 17"/>
            <p:cNvSpPr>
              <a:spLocks noChangeShapeType="1"/>
            </p:cNvSpPr>
            <p:nvPr/>
          </p:nvSpPr>
          <p:spPr bwMode="auto">
            <a:xfrm>
              <a:off x="4195" y="981"/>
              <a:ext cx="726"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314" name="Line 18"/>
            <p:cNvSpPr>
              <a:spLocks noChangeShapeType="1"/>
            </p:cNvSpPr>
            <p:nvPr/>
          </p:nvSpPr>
          <p:spPr bwMode="auto">
            <a:xfrm flipH="1">
              <a:off x="3061" y="981"/>
              <a:ext cx="543"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315" name="Text Box 19"/>
            <p:cNvSpPr txBox="1">
              <a:spLocks noChangeArrowheads="1"/>
            </p:cNvSpPr>
            <p:nvPr/>
          </p:nvSpPr>
          <p:spPr bwMode="auto">
            <a:xfrm>
              <a:off x="4468" y="1026"/>
              <a:ext cx="45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400"/>
                <a:t>4N</a:t>
              </a:r>
            </a:p>
          </p:txBody>
        </p:sp>
        <p:sp>
          <p:nvSpPr>
            <p:cNvPr id="11316" name="Text Box 20"/>
            <p:cNvSpPr txBox="1">
              <a:spLocks noChangeArrowheads="1"/>
            </p:cNvSpPr>
            <p:nvPr/>
          </p:nvSpPr>
          <p:spPr bwMode="auto">
            <a:xfrm>
              <a:off x="3107" y="1026"/>
              <a:ext cx="45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400"/>
                <a:t>3N</a:t>
              </a:r>
            </a:p>
          </p:txBody>
        </p:sp>
        <p:sp>
          <p:nvSpPr>
            <p:cNvPr id="11317" name="Text Box 21"/>
            <p:cNvSpPr txBox="1">
              <a:spLocks noChangeArrowheads="1"/>
            </p:cNvSpPr>
            <p:nvPr/>
          </p:nvSpPr>
          <p:spPr bwMode="auto">
            <a:xfrm>
              <a:off x="2653" y="890"/>
              <a:ext cx="31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400">
                  <a:solidFill>
                    <a:srgbClr val="FF00FF"/>
                  </a:solidFill>
                </a:rPr>
                <a:t>2.</a:t>
              </a:r>
            </a:p>
          </p:txBody>
        </p:sp>
      </p:grpSp>
      <p:sp>
        <p:nvSpPr>
          <p:cNvPr id="11269" name="Rectangle 22"/>
          <p:cNvSpPr>
            <a:spLocks noChangeArrowheads="1"/>
          </p:cNvSpPr>
          <p:nvPr/>
        </p:nvSpPr>
        <p:spPr bwMode="auto">
          <a:xfrm>
            <a:off x="1116013" y="3573463"/>
            <a:ext cx="936625" cy="719137"/>
          </a:xfrm>
          <a:prstGeom prst="rect">
            <a:avLst/>
          </a:prstGeom>
          <a:solidFill>
            <a:srgbClr val="CC6600"/>
          </a:solidFill>
          <a:ln w="9525">
            <a:solidFill>
              <a:schemeClr val="tx1"/>
            </a:solidFill>
            <a:miter lim="800000"/>
            <a:headEnd/>
            <a:tailEnd/>
          </a:ln>
        </p:spPr>
        <p:txBody>
          <a:bodyPr wrap="none" anchor="ctr"/>
          <a:lstStyle/>
          <a:p>
            <a:endParaRPr lang="en-US"/>
          </a:p>
        </p:txBody>
      </p:sp>
      <p:sp>
        <p:nvSpPr>
          <p:cNvPr id="11270" name="Line 23"/>
          <p:cNvSpPr>
            <a:spLocks noChangeShapeType="1"/>
          </p:cNvSpPr>
          <p:nvPr/>
        </p:nvSpPr>
        <p:spPr bwMode="auto">
          <a:xfrm>
            <a:off x="1620838" y="4294188"/>
            <a:ext cx="0" cy="100806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71" name="Line 24"/>
          <p:cNvSpPr>
            <a:spLocks noChangeShapeType="1"/>
          </p:cNvSpPr>
          <p:nvPr/>
        </p:nvSpPr>
        <p:spPr bwMode="auto">
          <a:xfrm flipV="1">
            <a:off x="1620838" y="2997200"/>
            <a:ext cx="1587" cy="5762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72" name="Text Box 25"/>
          <p:cNvSpPr txBox="1">
            <a:spLocks noChangeArrowheads="1"/>
          </p:cNvSpPr>
          <p:nvPr/>
        </p:nvSpPr>
        <p:spPr bwMode="auto">
          <a:xfrm>
            <a:off x="1655763" y="4437063"/>
            <a:ext cx="720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400"/>
              <a:t>7N</a:t>
            </a:r>
          </a:p>
        </p:txBody>
      </p:sp>
      <p:sp>
        <p:nvSpPr>
          <p:cNvPr id="11273" name="Text Box 26"/>
          <p:cNvSpPr txBox="1">
            <a:spLocks noChangeArrowheads="1"/>
          </p:cNvSpPr>
          <p:nvPr/>
        </p:nvSpPr>
        <p:spPr bwMode="auto">
          <a:xfrm flipH="1">
            <a:off x="1692275" y="2997200"/>
            <a:ext cx="647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400"/>
              <a:t>3N</a:t>
            </a:r>
          </a:p>
        </p:txBody>
      </p:sp>
      <p:sp>
        <p:nvSpPr>
          <p:cNvPr id="11274" name="Text Box 27"/>
          <p:cNvSpPr txBox="1">
            <a:spLocks noChangeArrowheads="1"/>
          </p:cNvSpPr>
          <p:nvPr/>
        </p:nvSpPr>
        <p:spPr bwMode="auto">
          <a:xfrm>
            <a:off x="538163" y="2887663"/>
            <a:ext cx="5032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400">
                <a:solidFill>
                  <a:srgbClr val="FF00FF"/>
                </a:solidFill>
              </a:rPr>
              <a:t>3.</a:t>
            </a:r>
          </a:p>
        </p:txBody>
      </p:sp>
      <p:grpSp>
        <p:nvGrpSpPr>
          <p:cNvPr id="11275" name="Group 42"/>
          <p:cNvGrpSpPr>
            <a:grpSpLocks/>
          </p:cNvGrpSpPr>
          <p:nvPr/>
        </p:nvGrpSpPr>
        <p:grpSpPr bwMode="auto">
          <a:xfrm>
            <a:off x="3492500" y="2781300"/>
            <a:ext cx="1258888" cy="2543175"/>
            <a:chOff x="2200" y="1662"/>
            <a:chExt cx="793" cy="1602"/>
          </a:xfrm>
        </p:grpSpPr>
        <p:sp>
          <p:nvSpPr>
            <p:cNvPr id="11307" name="Rectangle 28"/>
            <p:cNvSpPr>
              <a:spLocks noChangeArrowheads="1"/>
            </p:cNvSpPr>
            <p:nvPr/>
          </p:nvSpPr>
          <p:spPr bwMode="auto">
            <a:xfrm>
              <a:off x="2200" y="2478"/>
              <a:ext cx="590" cy="453"/>
            </a:xfrm>
            <a:prstGeom prst="rect">
              <a:avLst/>
            </a:prstGeom>
            <a:solidFill>
              <a:srgbClr val="CC6600"/>
            </a:solidFill>
            <a:ln w="9525">
              <a:solidFill>
                <a:schemeClr val="tx1"/>
              </a:solidFill>
              <a:miter lim="800000"/>
              <a:headEnd/>
              <a:tailEnd/>
            </a:ln>
          </p:spPr>
          <p:txBody>
            <a:bodyPr wrap="none" anchor="ctr"/>
            <a:lstStyle/>
            <a:p>
              <a:endParaRPr lang="en-US"/>
            </a:p>
          </p:txBody>
        </p:sp>
        <p:sp>
          <p:nvSpPr>
            <p:cNvPr id="11308" name="Line 29"/>
            <p:cNvSpPr>
              <a:spLocks noChangeShapeType="1"/>
            </p:cNvSpPr>
            <p:nvPr/>
          </p:nvSpPr>
          <p:spPr bwMode="auto">
            <a:xfrm>
              <a:off x="2517" y="2932"/>
              <a:ext cx="0" cy="31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309" name="Line 30"/>
            <p:cNvSpPr>
              <a:spLocks noChangeShapeType="1"/>
            </p:cNvSpPr>
            <p:nvPr/>
          </p:nvSpPr>
          <p:spPr bwMode="auto">
            <a:xfrm flipV="1">
              <a:off x="2517" y="1662"/>
              <a:ext cx="0" cy="81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310" name="Text Box 31"/>
            <p:cNvSpPr txBox="1">
              <a:spLocks noChangeArrowheads="1"/>
            </p:cNvSpPr>
            <p:nvPr/>
          </p:nvSpPr>
          <p:spPr bwMode="auto">
            <a:xfrm>
              <a:off x="2539" y="2976"/>
              <a:ext cx="45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400"/>
                <a:t>2N</a:t>
              </a:r>
            </a:p>
          </p:txBody>
        </p:sp>
        <p:sp>
          <p:nvSpPr>
            <p:cNvPr id="11311" name="Text Box 32"/>
            <p:cNvSpPr txBox="1">
              <a:spLocks noChangeArrowheads="1"/>
            </p:cNvSpPr>
            <p:nvPr/>
          </p:nvSpPr>
          <p:spPr bwMode="auto">
            <a:xfrm flipH="1">
              <a:off x="2562" y="1842"/>
              <a:ext cx="40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400"/>
                <a:t>6N</a:t>
              </a:r>
            </a:p>
          </p:txBody>
        </p:sp>
      </p:grpSp>
      <p:sp>
        <p:nvSpPr>
          <p:cNvPr id="11276" name="Text Box 33"/>
          <p:cNvSpPr txBox="1">
            <a:spLocks noChangeArrowheads="1"/>
          </p:cNvSpPr>
          <p:nvPr/>
        </p:nvSpPr>
        <p:spPr bwMode="auto">
          <a:xfrm>
            <a:off x="2914650" y="2887663"/>
            <a:ext cx="503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400">
                <a:solidFill>
                  <a:srgbClr val="FF00FF"/>
                </a:solidFill>
              </a:rPr>
              <a:t>4.</a:t>
            </a:r>
          </a:p>
        </p:txBody>
      </p:sp>
      <p:grpSp>
        <p:nvGrpSpPr>
          <p:cNvPr id="11277" name="Group 43"/>
          <p:cNvGrpSpPr>
            <a:grpSpLocks/>
          </p:cNvGrpSpPr>
          <p:nvPr/>
        </p:nvGrpSpPr>
        <p:grpSpPr bwMode="auto">
          <a:xfrm>
            <a:off x="6227763" y="2997200"/>
            <a:ext cx="1260475" cy="2447925"/>
            <a:chOff x="3923" y="1888"/>
            <a:chExt cx="794" cy="1542"/>
          </a:xfrm>
        </p:grpSpPr>
        <p:sp>
          <p:nvSpPr>
            <p:cNvPr id="11302" name="Rectangle 34"/>
            <p:cNvSpPr>
              <a:spLocks noChangeArrowheads="1"/>
            </p:cNvSpPr>
            <p:nvPr/>
          </p:nvSpPr>
          <p:spPr bwMode="auto">
            <a:xfrm>
              <a:off x="3923" y="2432"/>
              <a:ext cx="590" cy="453"/>
            </a:xfrm>
            <a:prstGeom prst="rect">
              <a:avLst/>
            </a:prstGeom>
            <a:solidFill>
              <a:srgbClr val="CC6600"/>
            </a:solidFill>
            <a:ln w="9525">
              <a:solidFill>
                <a:schemeClr val="tx1"/>
              </a:solidFill>
              <a:miter lim="800000"/>
              <a:headEnd/>
              <a:tailEnd/>
            </a:ln>
          </p:spPr>
          <p:txBody>
            <a:bodyPr wrap="none" anchor="ctr"/>
            <a:lstStyle/>
            <a:p>
              <a:endParaRPr lang="en-US"/>
            </a:p>
          </p:txBody>
        </p:sp>
        <p:sp>
          <p:nvSpPr>
            <p:cNvPr id="11303" name="Line 35"/>
            <p:cNvSpPr>
              <a:spLocks noChangeShapeType="1"/>
            </p:cNvSpPr>
            <p:nvPr/>
          </p:nvSpPr>
          <p:spPr bwMode="auto">
            <a:xfrm>
              <a:off x="4241" y="2886"/>
              <a:ext cx="0" cy="544"/>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304" name="Line 36"/>
            <p:cNvSpPr>
              <a:spLocks noChangeShapeType="1"/>
            </p:cNvSpPr>
            <p:nvPr/>
          </p:nvSpPr>
          <p:spPr bwMode="auto">
            <a:xfrm flipV="1">
              <a:off x="4241" y="1888"/>
              <a:ext cx="0" cy="544"/>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305" name="Text Box 37"/>
            <p:cNvSpPr txBox="1">
              <a:spLocks noChangeArrowheads="1"/>
            </p:cNvSpPr>
            <p:nvPr/>
          </p:nvSpPr>
          <p:spPr bwMode="auto">
            <a:xfrm>
              <a:off x="4263" y="2977"/>
              <a:ext cx="45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400"/>
                <a:t>4N</a:t>
              </a:r>
            </a:p>
          </p:txBody>
        </p:sp>
        <p:sp>
          <p:nvSpPr>
            <p:cNvPr id="11306" name="Text Box 38"/>
            <p:cNvSpPr txBox="1">
              <a:spLocks noChangeArrowheads="1"/>
            </p:cNvSpPr>
            <p:nvPr/>
          </p:nvSpPr>
          <p:spPr bwMode="auto">
            <a:xfrm flipH="1">
              <a:off x="4286" y="2024"/>
              <a:ext cx="4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400"/>
                <a:t>4N</a:t>
              </a:r>
            </a:p>
          </p:txBody>
        </p:sp>
      </p:grpSp>
      <p:sp>
        <p:nvSpPr>
          <p:cNvPr id="11278" name="Text Box 39"/>
          <p:cNvSpPr txBox="1">
            <a:spLocks noChangeArrowheads="1"/>
          </p:cNvSpPr>
          <p:nvPr/>
        </p:nvSpPr>
        <p:spPr bwMode="auto">
          <a:xfrm>
            <a:off x="5649913" y="2887663"/>
            <a:ext cx="5032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400">
                <a:solidFill>
                  <a:srgbClr val="FF00FF"/>
                </a:solidFill>
              </a:rPr>
              <a:t>5.</a:t>
            </a:r>
          </a:p>
        </p:txBody>
      </p:sp>
      <p:grpSp>
        <p:nvGrpSpPr>
          <p:cNvPr id="6" name="Group 48"/>
          <p:cNvGrpSpPr>
            <a:grpSpLocks/>
          </p:cNvGrpSpPr>
          <p:nvPr/>
        </p:nvGrpSpPr>
        <p:grpSpPr bwMode="auto">
          <a:xfrm>
            <a:off x="1979613" y="1341438"/>
            <a:ext cx="2016125" cy="889000"/>
            <a:chOff x="1247" y="845"/>
            <a:chExt cx="1270" cy="560"/>
          </a:xfrm>
        </p:grpSpPr>
        <p:sp>
          <p:nvSpPr>
            <p:cNvPr id="11299" name="Rectangle 44"/>
            <p:cNvSpPr>
              <a:spLocks noChangeArrowheads="1"/>
            </p:cNvSpPr>
            <p:nvPr/>
          </p:nvSpPr>
          <p:spPr bwMode="auto">
            <a:xfrm>
              <a:off x="1247" y="845"/>
              <a:ext cx="998" cy="4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300" name="Line 46"/>
            <p:cNvSpPr>
              <a:spLocks noChangeShapeType="1"/>
            </p:cNvSpPr>
            <p:nvPr/>
          </p:nvSpPr>
          <p:spPr bwMode="auto">
            <a:xfrm>
              <a:off x="1247" y="1071"/>
              <a:ext cx="127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301" name="Text Box 47"/>
            <p:cNvSpPr txBox="1">
              <a:spLocks noChangeArrowheads="1"/>
            </p:cNvSpPr>
            <p:nvPr/>
          </p:nvSpPr>
          <p:spPr bwMode="auto">
            <a:xfrm>
              <a:off x="1610" y="1117"/>
              <a:ext cx="49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400" b="1">
                  <a:solidFill>
                    <a:srgbClr val="FF0000"/>
                  </a:solidFill>
                </a:rPr>
                <a:t>10N</a:t>
              </a:r>
            </a:p>
          </p:txBody>
        </p:sp>
      </p:grpSp>
      <p:grpSp>
        <p:nvGrpSpPr>
          <p:cNvPr id="7" name="Group 58"/>
          <p:cNvGrpSpPr>
            <a:grpSpLocks/>
          </p:cNvGrpSpPr>
          <p:nvPr/>
        </p:nvGrpSpPr>
        <p:grpSpPr bwMode="auto">
          <a:xfrm>
            <a:off x="4787900" y="1268413"/>
            <a:ext cx="3097213" cy="889000"/>
            <a:chOff x="3016" y="799"/>
            <a:chExt cx="1951" cy="560"/>
          </a:xfrm>
        </p:grpSpPr>
        <p:sp>
          <p:nvSpPr>
            <p:cNvPr id="11295" name="Rectangle 50"/>
            <p:cNvSpPr>
              <a:spLocks noChangeArrowheads="1"/>
            </p:cNvSpPr>
            <p:nvPr/>
          </p:nvSpPr>
          <p:spPr bwMode="auto">
            <a:xfrm>
              <a:off x="4195" y="799"/>
              <a:ext cx="772" cy="4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296" name="Line 51"/>
            <p:cNvSpPr>
              <a:spLocks noChangeShapeType="1"/>
            </p:cNvSpPr>
            <p:nvPr/>
          </p:nvSpPr>
          <p:spPr bwMode="auto">
            <a:xfrm>
              <a:off x="4195" y="1071"/>
              <a:ext cx="454"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97" name="Text Box 52"/>
            <p:cNvSpPr txBox="1">
              <a:spLocks noChangeArrowheads="1"/>
            </p:cNvSpPr>
            <p:nvPr/>
          </p:nvSpPr>
          <p:spPr bwMode="auto">
            <a:xfrm>
              <a:off x="4332" y="1071"/>
              <a:ext cx="49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400" b="1">
                  <a:solidFill>
                    <a:srgbClr val="FF0000"/>
                  </a:solidFill>
                </a:rPr>
                <a:t>1N</a:t>
              </a:r>
            </a:p>
          </p:txBody>
        </p:sp>
        <p:sp>
          <p:nvSpPr>
            <p:cNvPr id="11298" name="Rectangle 57"/>
            <p:cNvSpPr>
              <a:spLocks noChangeArrowheads="1"/>
            </p:cNvSpPr>
            <p:nvPr/>
          </p:nvSpPr>
          <p:spPr bwMode="auto">
            <a:xfrm>
              <a:off x="3016" y="799"/>
              <a:ext cx="590" cy="4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8" name="Group 60"/>
          <p:cNvGrpSpPr>
            <a:grpSpLocks/>
          </p:cNvGrpSpPr>
          <p:nvPr/>
        </p:nvGrpSpPr>
        <p:grpSpPr bwMode="auto">
          <a:xfrm>
            <a:off x="1258888" y="2997200"/>
            <a:ext cx="1081087" cy="2376488"/>
            <a:chOff x="793" y="1888"/>
            <a:chExt cx="681" cy="1497"/>
          </a:xfrm>
        </p:grpSpPr>
        <p:sp>
          <p:nvSpPr>
            <p:cNvPr id="11291" name="Rectangle 54"/>
            <p:cNvSpPr>
              <a:spLocks noChangeArrowheads="1"/>
            </p:cNvSpPr>
            <p:nvPr/>
          </p:nvSpPr>
          <p:spPr bwMode="auto">
            <a:xfrm>
              <a:off x="793" y="2704"/>
              <a:ext cx="590" cy="68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292" name="Line 55"/>
            <p:cNvSpPr>
              <a:spLocks noChangeShapeType="1"/>
            </p:cNvSpPr>
            <p:nvPr/>
          </p:nvSpPr>
          <p:spPr bwMode="auto">
            <a:xfrm>
              <a:off x="975" y="2704"/>
              <a:ext cx="0" cy="57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93" name="Text Box 56"/>
            <p:cNvSpPr txBox="1">
              <a:spLocks noChangeArrowheads="1"/>
            </p:cNvSpPr>
            <p:nvPr/>
          </p:nvSpPr>
          <p:spPr bwMode="auto">
            <a:xfrm>
              <a:off x="975" y="2795"/>
              <a:ext cx="49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400" b="1">
                  <a:solidFill>
                    <a:srgbClr val="FF0000"/>
                  </a:solidFill>
                </a:rPr>
                <a:t>4N</a:t>
              </a:r>
            </a:p>
          </p:txBody>
        </p:sp>
        <p:sp>
          <p:nvSpPr>
            <p:cNvPr id="11294" name="Rectangle 59"/>
            <p:cNvSpPr>
              <a:spLocks noChangeArrowheads="1"/>
            </p:cNvSpPr>
            <p:nvPr/>
          </p:nvSpPr>
          <p:spPr bwMode="auto">
            <a:xfrm>
              <a:off x="793" y="1888"/>
              <a:ext cx="590" cy="3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9" name="Group 66"/>
          <p:cNvGrpSpPr>
            <a:grpSpLocks/>
          </p:cNvGrpSpPr>
          <p:nvPr/>
        </p:nvGrpSpPr>
        <p:grpSpPr bwMode="auto">
          <a:xfrm>
            <a:off x="3708400" y="2708275"/>
            <a:ext cx="1079500" cy="2881313"/>
            <a:chOff x="2336" y="1706"/>
            <a:chExt cx="680" cy="1815"/>
          </a:xfrm>
        </p:grpSpPr>
        <p:sp>
          <p:nvSpPr>
            <p:cNvPr id="11287" name="Rectangle 62"/>
            <p:cNvSpPr>
              <a:spLocks noChangeArrowheads="1"/>
            </p:cNvSpPr>
            <p:nvPr/>
          </p:nvSpPr>
          <p:spPr bwMode="auto">
            <a:xfrm>
              <a:off x="2426" y="3022"/>
              <a:ext cx="499" cy="4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288" name="Rectangle 65"/>
            <p:cNvSpPr>
              <a:spLocks noChangeArrowheads="1"/>
            </p:cNvSpPr>
            <p:nvPr/>
          </p:nvSpPr>
          <p:spPr bwMode="auto">
            <a:xfrm>
              <a:off x="2336" y="1706"/>
              <a:ext cx="589" cy="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289" name="Line 63"/>
            <p:cNvSpPr>
              <a:spLocks noChangeShapeType="1"/>
            </p:cNvSpPr>
            <p:nvPr/>
          </p:nvSpPr>
          <p:spPr bwMode="auto">
            <a:xfrm flipV="1">
              <a:off x="2472" y="2024"/>
              <a:ext cx="0" cy="544"/>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90" name="Text Box 64"/>
            <p:cNvSpPr txBox="1">
              <a:spLocks noChangeArrowheads="1"/>
            </p:cNvSpPr>
            <p:nvPr/>
          </p:nvSpPr>
          <p:spPr bwMode="auto">
            <a:xfrm>
              <a:off x="2517" y="2205"/>
              <a:ext cx="49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400" b="1">
                  <a:solidFill>
                    <a:srgbClr val="FF0000"/>
                  </a:solidFill>
                </a:rPr>
                <a:t>4N</a:t>
              </a:r>
            </a:p>
          </p:txBody>
        </p:sp>
      </p:grpSp>
      <p:grpSp>
        <p:nvGrpSpPr>
          <p:cNvPr id="10" name="Group 70"/>
          <p:cNvGrpSpPr>
            <a:grpSpLocks/>
          </p:cNvGrpSpPr>
          <p:nvPr/>
        </p:nvGrpSpPr>
        <p:grpSpPr bwMode="auto">
          <a:xfrm>
            <a:off x="5508625" y="2997200"/>
            <a:ext cx="2665413" cy="2447925"/>
            <a:chOff x="3470" y="1888"/>
            <a:chExt cx="1679" cy="1542"/>
          </a:xfrm>
        </p:grpSpPr>
        <p:sp>
          <p:nvSpPr>
            <p:cNvPr id="11284" name="Rectangle 67"/>
            <p:cNvSpPr>
              <a:spLocks noChangeArrowheads="1"/>
            </p:cNvSpPr>
            <p:nvPr/>
          </p:nvSpPr>
          <p:spPr bwMode="auto">
            <a:xfrm>
              <a:off x="4059" y="1888"/>
              <a:ext cx="590" cy="5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285" name="Rectangle 68"/>
            <p:cNvSpPr>
              <a:spLocks noChangeArrowheads="1"/>
            </p:cNvSpPr>
            <p:nvPr/>
          </p:nvSpPr>
          <p:spPr bwMode="auto">
            <a:xfrm>
              <a:off x="4105" y="2886"/>
              <a:ext cx="590" cy="5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286" name="Text Box 69"/>
            <p:cNvSpPr txBox="1">
              <a:spLocks noChangeArrowheads="1"/>
            </p:cNvSpPr>
            <p:nvPr/>
          </p:nvSpPr>
          <p:spPr bwMode="auto">
            <a:xfrm>
              <a:off x="3470" y="2886"/>
              <a:ext cx="1679"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b="1">
                  <a:solidFill>
                    <a:srgbClr val="FF0000"/>
                  </a:solidFill>
                </a:rPr>
                <a:t>There is no resultant force in this case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74638"/>
            <a:ext cx="8229600" cy="633412"/>
          </a:xfrm>
        </p:spPr>
        <p:txBody>
          <a:bodyPr/>
          <a:lstStyle/>
          <a:p>
            <a:pPr eaLnBrk="1" hangingPunct="1"/>
            <a:r>
              <a:rPr lang="en-GB" sz="4000" smtClean="0"/>
              <a:t>Resultant force and motion</a:t>
            </a:r>
          </a:p>
        </p:txBody>
      </p:sp>
      <p:graphicFrame>
        <p:nvGraphicFramePr>
          <p:cNvPr id="230438" name="Group 38"/>
          <p:cNvGraphicFramePr>
            <a:graphicFrameLocks noGrp="1"/>
          </p:cNvGraphicFramePr>
          <p:nvPr>
            <p:ph idx="1"/>
          </p:nvPr>
        </p:nvGraphicFramePr>
        <p:xfrm>
          <a:off x="468313" y="1341438"/>
          <a:ext cx="8229600" cy="4875212"/>
        </p:xfrm>
        <a:graphic>
          <a:graphicData uri="http://schemas.openxmlformats.org/drawingml/2006/table">
            <a:tbl>
              <a:tblPr/>
              <a:tblGrid>
                <a:gridCol w="4114800"/>
                <a:gridCol w="4114800"/>
              </a:tblGrid>
              <a:tr h="1066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smtClean="0">
                          <a:ln>
                            <a:noFill/>
                          </a:ln>
                          <a:solidFill>
                            <a:schemeClr val="tx1"/>
                          </a:solidFill>
                          <a:effectLst/>
                          <a:latin typeface="Arial" charset="0"/>
                        </a:rPr>
                        <a:t>Resultant force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smtClean="0">
                          <a:ln>
                            <a:noFill/>
                          </a:ln>
                          <a:solidFill>
                            <a:schemeClr val="tx1"/>
                          </a:solidFill>
                          <a:effectLst/>
                          <a:latin typeface="Arial" charset="0"/>
                        </a:rPr>
                        <a:t>Effect on the motion of an object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1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rgbClr val="FF0000"/>
                          </a:solidFill>
                          <a:effectLst/>
                          <a:latin typeface="Arial" charset="0"/>
                        </a:rPr>
                        <a:t>Zero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rgbClr val="FF0000"/>
                          </a:solidFill>
                          <a:effectLst/>
                          <a:latin typeface="Arial" charset="0"/>
                        </a:rPr>
                        <a:t>Object’s velocity stays the same including staying stationary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5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rgbClr val="FF00FF"/>
                          </a:solidFill>
                          <a:effectLst/>
                          <a:latin typeface="Arial" charset="0"/>
                        </a:rPr>
                        <a:t>In the direction the object is moving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rgbClr val="FF00FF"/>
                          </a:solidFill>
                          <a:effectLst/>
                          <a:latin typeface="Arial" charset="0"/>
                        </a:rPr>
                        <a:t>Object accelerates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1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hlink"/>
                          </a:solidFill>
                          <a:effectLst/>
                          <a:latin typeface="Arial" charset="0"/>
                        </a:rPr>
                        <a:t>In the opposite direction in which the object is moving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hlink"/>
                          </a:solidFill>
                          <a:effectLst/>
                          <a:latin typeface="Arial" charset="0"/>
                        </a:rPr>
                        <a:t>Object decelerates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30439" name="Rectangle 39"/>
          <p:cNvSpPr>
            <a:spLocks noChangeArrowheads="1"/>
          </p:cNvSpPr>
          <p:nvPr/>
        </p:nvSpPr>
        <p:spPr bwMode="auto">
          <a:xfrm>
            <a:off x="4787900" y="2492375"/>
            <a:ext cx="3673475" cy="1223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30440" name="Rectangle 40"/>
          <p:cNvSpPr>
            <a:spLocks noChangeArrowheads="1"/>
          </p:cNvSpPr>
          <p:nvPr/>
        </p:nvSpPr>
        <p:spPr bwMode="auto">
          <a:xfrm>
            <a:off x="900113" y="3860800"/>
            <a:ext cx="3168650" cy="863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30441" name="Rectangle 41"/>
          <p:cNvSpPr>
            <a:spLocks noChangeArrowheads="1"/>
          </p:cNvSpPr>
          <p:nvPr/>
        </p:nvSpPr>
        <p:spPr bwMode="auto">
          <a:xfrm>
            <a:off x="5076825" y="3789363"/>
            <a:ext cx="3168650" cy="7191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30442" name="Rectangle 42"/>
          <p:cNvSpPr>
            <a:spLocks noChangeArrowheads="1"/>
          </p:cNvSpPr>
          <p:nvPr/>
        </p:nvSpPr>
        <p:spPr bwMode="auto">
          <a:xfrm>
            <a:off x="755650" y="4941888"/>
            <a:ext cx="3527425" cy="1223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30443" name="Rectangle 43"/>
          <p:cNvSpPr>
            <a:spLocks noChangeArrowheads="1"/>
          </p:cNvSpPr>
          <p:nvPr/>
        </p:nvSpPr>
        <p:spPr bwMode="auto">
          <a:xfrm>
            <a:off x="4932363" y="4868863"/>
            <a:ext cx="3457575" cy="647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30439"/>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30440"/>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30441"/>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30442"/>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304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39" grpId="0" animBg="1"/>
      <p:bldP spid="230440" grpId="0" animBg="1"/>
      <p:bldP spid="230441" grpId="0" animBg="1"/>
      <p:bldP spid="230442" grpId="0" animBg="1"/>
      <p:bldP spid="230443"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8229600" cy="633412"/>
          </a:xfrm>
        </p:spPr>
        <p:txBody>
          <a:bodyPr/>
          <a:lstStyle/>
          <a:p>
            <a:pPr eaLnBrk="1" hangingPunct="1"/>
            <a:r>
              <a:rPr lang="en-GB" sz="4000" smtClean="0"/>
              <a:t>Examples 1 &amp; 2</a:t>
            </a:r>
          </a:p>
        </p:txBody>
      </p:sp>
      <p:sp>
        <p:nvSpPr>
          <p:cNvPr id="233481" name="Rectangle 9"/>
          <p:cNvSpPr>
            <a:spLocks noGrp="1" noChangeArrowheads="1"/>
          </p:cNvSpPr>
          <p:nvPr>
            <p:ph type="body" sz="half" idx="1"/>
          </p:nvPr>
        </p:nvSpPr>
        <p:spPr>
          <a:xfrm>
            <a:off x="468313" y="3141663"/>
            <a:ext cx="4027487" cy="2697162"/>
          </a:xfrm>
        </p:spPr>
        <p:txBody>
          <a:bodyPr/>
          <a:lstStyle/>
          <a:p>
            <a:pPr marL="0" indent="0" eaLnBrk="1" hangingPunct="1">
              <a:buFontTx/>
              <a:buNone/>
            </a:pPr>
            <a:r>
              <a:rPr lang="en-GB" smtClean="0"/>
              <a:t>The box will move when the man’s push force is greater than the friction force.</a:t>
            </a:r>
          </a:p>
        </p:txBody>
      </p:sp>
      <p:sp>
        <p:nvSpPr>
          <p:cNvPr id="233482" name="Rectangle 10"/>
          <p:cNvSpPr>
            <a:spLocks noGrp="1" noChangeArrowheads="1"/>
          </p:cNvSpPr>
          <p:nvPr>
            <p:ph type="body" sz="half" idx="2"/>
          </p:nvPr>
        </p:nvSpPr>
        <p:spPr>
          <a:xfrm>
            <a:off x="4716463" y="3141663"/>
            <a:ext cx="4027487" cy="2697162"/>
          </a:xfrm>
        </p:spPr>
        <p:txBody>
          <a:bodyPr/>
          <a:lstStyle/>
          <a:p>
            <a:pPr marL="0" indent="0" eaLnBrk="1" hangingPunct="1">
              <a:buFontTx/>
              <a:buNone/>
            </a:pPr>
            <a:r>
              <a:rPr lang="en-GB" smtClean="0"/>
              <a:t>The plane will accelerate provided that the engine force is greater than the drag force.</a:t>
            </a:r>
          </a:p>
        </p:txBody>
      </p:sp>
      <p:pic>
        <p:nvPicPr>
          <p:cNvPr id="233477" name="Picture 5" descr="134b"/>
          <p:cNvPicPr>
            <a:picLocks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1187450" y="1052513"/>
            <a:ext cx="2808288" cy="1766887"/>
          </a:xfrm>
          <a:noFill/>
        </p:spPr>
      </p:pic>
      <p:pic>
        <p:nvPicPr>
          <p:cNvPr id="233478" name="Picture 6" descr="135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1341438"/>
            <a:ext cx="3744913" cy="138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347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3481">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3347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3348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633412"/>
          </a:xfrm>
        </p:spPr>
        <p:txBody>
          <a:bodyPr/>
          <a:lstStyle/>
          <a:p>
            <a:pPr eaLnBrk="1" hangingPunct="1"/>
            <a:r>
              <a:rPr lang="en-GB" sz="4000" smtClean="0"/>
              <a:t>Examples 3 &amp; 4</a:t>
            </a:r>
          </a:p>
        </p:txBody>
      </p:sp>
      <p:sp>
        <p:nvSpPr>
          <p:cNvPr id="236547" name="Rectangle 3"/>
          <p:cNvSpPr>
            <a:spLocks noGrp="1" noChangeArrowheads="1"/>
          </p:cNvSpPr>
          <p:nvPr>
            <p:ph type="body" sz="half" idx="1"/>
          </p:nvPr>
        </p:nvSpPr>
        <p:spPr>
          <a:xfrm>
            <a:off x="611188" y="3068638"/>
            <a:ext cx="3600450" cy="2881312"/>
          </a:xfrm>
        </p:spPr>
        <p:txBody>
          <a:bodyPr/>
          <a:lstStyle/>
          <a:p>
            <a:pPr marL="0" indent="0" eaLnBrk="1" hangingPunct="1">
              <a:buFontTx/>
              <a:buNone/>
            </a:pPr>
            <a:r>
              <a:rPr lang="en-GB" smtClean="0"/>
              <a:t>The brakes exert a resultant force in the opposite direction to the car’s motion causing the car to decelerate.</a:t>
            </a:r>
          </a:p>
        </p:txBody>
      </p:sp>
      <p:pic>
        <p:nvPicPr>
          <p:cNvPr id="236551" name="Picture 7" descr="135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981075"/>
            <a:ext cx="2951162"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553" name="Rectangle 9"/>
          <p:cNvSpPr>
            <a:spLocks noGrp="1" noChangeArrowheads="1"/>
          </p:cNvSpPr>
          <p:nvPr>
            <p:ph type="body" sz="half" idx="2"/>
          </p:nvPr>
        </p:nvSpPr>
        <p:spPr>
          <a:xfrm>
            <a:off x="4932363" y="3068638"/>
            <a:ext cx="3754437" cy="2984500"/>
          </a:xfrm>
        </p:spPr>
        <p:txBody>
          <a:bodyPr/>
          <a:lstStyle/>
          <a:p>
            <a:pPr marL="0" indent="0" eaLnBrk="1" hangingPunct="1">
              <a:buFontTx/>
              <a:buNone/>
            </a:pPr>
            <a:r>
              <a:rPr lang="en-GB" smtClean="0"/>
              <a:t>Once released, the glider moves at a near constant velocity as it experiences a nearly zero horizontal resultant force. </a:t>
            </a:r>
          </a:p>
        </p:txBody>
      </p:sp>
      <p:grpSp>
        <p:nvGrpSpPr>
          <p:cNvPr id="2" name="Group 12"/>
          <p:cNvGrpSpPr>
            <a:grpSpLocks/>
          </p:cNvGrpSpPr>
          <p:nvPr/>
        </p:nvGrpSpPr>
        <p:grpSpPr bwMode="auto">
          <a:xfrm>
            <a:off x="4067175" y="1268413"/>
            <a:ext cx="4537075" cy="1584325"/>
            <a:chOff x="2562" y="799"/>
            <a:chExt cx="2858" cy="998"/>
          </a:xfrm>
        </p:grpSpPr>
        <p:pic>
          <p:nvPicPr>
            <p:cNvPr id="14343" name="Picture 10" descr="134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3" y="799"/>
              <a:ext cx="2767" cy="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Rectangle 11"/>
            <p:cNvSpPr>
              <a:spLocks noChangeArrowheads="1"/>
            </p:cNvSpPr>
            <p:nvPr/>
          </p:nvSpPr>
          <p:spPr bwMode="auto">
            <a:xfrm>
              <a:off x="2562" y="1616"/>
              <a:ext cx="862" cy="18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655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6547">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655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7" grpId="0" build="p"/>
      <p:bldP spid="236553"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395288" y="333375"/>
            <a:ext cx="8135937" cy="3987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GB" sz="2800" b="1">
                <a:solidFill>
                  <a:srgbClr val="FF3300"/>
                </a:solidFill>
                <a:latin typeface="Times New Roman" pitchFamily="18" charset="0"/>
              </a:rPr>
              <a:t>Choose appropriate words to fill in the gaps below:</a:t>
            </a:r>
          </a:p>
          <a:p>
            <a:pPr>
              <a:spcBef>
                <a:spcPct val="50000"/>
              </a:spcBef>
            </a:pPr>
            <a:r>
              <a:rPr lang="en-GB" sz="2400" b="1">
                <a:latin typeface="Times New Roman" pitchFamily="18" charset="0"/>
              </a:rPr>
              <a:t>A single force, called _________ force, can be used to replace a _______ of forces that act on a body.</a:t>
            </a:r>
          </a:p>
          <a:p>
            <a:pPr>
              <a:spcBef>
                <a:spcPct val="50000"/>
              </a:spcBef>
            </a:pPr>
            <a:r>
              <a:rPr lang="en-GB" sz="2400" b="1">
                <a:latin typeface="Times New Roman" pitchFamily="18" charset="0"/>
              </a:rPr>
              <a:t>If the resultant force is _____ then the body will either remain at _____ or continue to move at a constant ________.</a:t>
            </a:r>
          </a:p>
          <a:p>
            <a:pPr>
              <a:spcBef>
                <a:spcPct val="50000"/>
              </a:spcBef>
            </a:pPr>
            <a:r>
              <a:rPr lang="en-GB" sz="2400" b="1">
                <a:latin typeface="Times New Roman" pitchFamily="18" charset="0"/>
              </a:rPr>
              <a:t>If the resultant force is in the same _________ as an object’s motion, the object will __________. A car is decelerated when the braking force acts in the _________ direction to the car’s motion.</a:t>
            </a:r>
          </a:p>
        </p:txBody>
      </p:sp>
      <p:sp>
        <p:nvSpPr>
          <p:cNvPr id="111619" name="Text Box 3"/>
          <p:cNvSpPr txBox="1">
            <a:spLocks noChangeArrowheads="1"/>
          </p:cNvSpPr>
          <p:nvPr/>
        </p:nvSpPr>
        <p:spPr bwMode="auto">
          <a:xfrm>
            <a:off x="3490913" y="5300663"/>
            <a:ext cx="13700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accelerate</a:t>
            </a:r>
          </a:p>
        </p:txBody>
      </p:sp>
      <p:sp>
        <p:nvSpPr>
          <p:cNvPr id="111620" name="Text Box 4"/>
          <p:cNvSpPr txBox="1">
            <a:spLocks noChangeArrowheads="1"/>
          </p:cNvSpPr>
          <p:nvPr/>
        </p:nvSpPr>
        <p:spPr bwMode="auto">
          <a:xfrm>
            <a:off x="2482850" y="5300663"/>
            <a:ext cx="11509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velocity</a:t>
            </a:r>
          </a:p>
        </p:txBody>
      </p:sp>
      <p:sp>
        <p:nvSpPr>
          <p:cNvPr id="111621" name="Text Box 5"/>
          <p:cNvSpPr txBox="1">
            <a:spLocks noChangeArrowheads="1"/>
          </p:cNvSpPr>
          <p:nvPr/>
        </p:nvSpPr>
        <p:spPr bwMode="auto">
          <a:xfrm>
            <a:off x="2916238" y="4941888"/>
            <a:ext cx="6492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rest</a:t>
            </a:r>
          </a:p>
        </p:txBody>
      </p:sp>
      <p:sp>
        <p:nvSpPr>
          <p:cNvPr id="111622" name="Text Box 6"/>
          <p:cNvSpPr txBox="1">
            <a:spLocks noChangeArrowheads="1"/>
          </p:cNvSpPr>
          <p:nvPr/>
        </p:nvSpPr>
        <p:spPr bwMode="auto">
          <a:xfrm>
            <a:off x="3492500" y="4941888"/>
            <a:ext cx="1295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direction</a:t>
            </a:r>
          </a:p>
        </p:txBody>
      </p:sp>
      <p:sp>
        <p:nvSpPr>
          <p:cNvPr id="111623" name="Text Box 7"/>
          <p:cNvSpPr txBox="1">
            <a:spLocks noChangeArrowheads="1"/>
          </p:cNvSpPr>
          <p:nvPr/>
        </p:nvSpPr>
        <p:spPr bwMode="auto">
          <a:xfrm>
            <a:off x="4859338" y="5300663"/>
            <a:ext cx="11509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resultant</a:t>
            </a:r>
          </a:p>
        </p:txBody>
      </p:sp>
      <p:sp>
        <p:nvSpPr>
          <p:cNvPr id="111624" name="Text Box 8"/>
          <p:cNvSpPr txBox="1">
            <a:spLocks noChangeArrowheads="1"/>
          </p:cNvSpPr>
          <p:nvPr/>
        </p:nvSpPr>
        <p:spPr bwMode="auto">
          <a:xfrm>
            <a:off x="1908175" y="4941888"/>
            <a:ext cx="1082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number</a:t>
            </a:r>
          </a:p>
        </p:txBody>
      </p:sp>
      <p:sp>
        <p:nvSpPr>
          <p:cNvPr id="111625" name="Text Box 9"/>
          <p:cNvSpPr txBox="1">
            <a:spLocks noChangeArrowheads="1"/>
          </p:cNvSpPr>
          <p:nvPr/>
        </p:nvSpPr>
        <p:spPr bwMode="auto">
          <a:xfrm>
            <a:off x="4643438" y="4941888"/>
            <a:ext cx="7223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zero</a:t>
            </a:r>
          </a:p>
        </p:txBody>
      </p:sp>
      <p:sp>
        <p:nvSpPr>
          <p:cNvPr id="111626" name="Text Box 10"/>
          <p:cNvSpPr txBox="1">
            <a:spLocks noChangeArrowheads="1"/>
          </p:cNvSpPr>
          <p:nvPr/>
        </p:nvSpPr>
        <p:spPr bwMode="auto">
          <a:xfrm>
            <a:off x="3059113" y="4581525"/>
            <a:ext cx="2663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i="1"/>
              <a:t>WORD SELECTION:</a:t>
            </a:r>
          </a:p>
        </p:txBody>
      </p:sp>
      <p:sp>
        <p:nvSpPr>
          <p:cNvPr id="111627" name="Text Box 11"/>
          <p:cNvSpPr txBox="1">
            <a:spLocks noChangeArrowheads="1"/>
          </p:cNvSpPr>
          <p:nvPr/>
        </p:nvSpPr>
        <p:spPr bwMode="auto">
          <a:xfrm>
            <a:off x="5292725" y="4941888"/>
            <a:ext cx="12223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opposite</a:t>
            </a:r>
          </a:p>
        </p:txBody>
      </p:sp>
      <p:sp>
        <p:nvSpPr>
          <p:cNvPr id="111636" name="Text Box 20"/>
          <p:cNvSpPr txBox="1">
            <a:spLocks noChangeArrowheads="1"/>
          </p:cNvSpPr>
          <p:nvPr/>
        </p:nvSpPr>
        <p:spPr bwMode="auto">
          <a:xfrm>
            <a:off x="3563938" y="3213100"/>
            <a:ext cx="13700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accelerate</a:t>
            </a:r>
          </a:p>
        </p:txBody>
      </p:sp>
      <p:sp>
        <p:nvSpPr>
          <p:cNvPr id="111637" name="Text Box 21"/>
          <p:cNvSpPr txBox="1">
            <a:spLocks noChangeArrowheads="1"/>
          </p:cNvSpPr>
          <p:nvPr/>
        </p:nvSpPr>
        <p:spPr bwMode="auto">
          <a:xfrm>
            <a:off x="7092950" y="2276475"/>
            <a:ext cx="11509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velocity</a:t>
            </a:r>
          </a:p>
        </p:txBody>
      </p:sp>
      <p:sp>
        <p:nvSpPr>
          <p:cNvPr id="111638" name="Text Box 22"/>
          <p:cNvSpPr txBox="1">
            <a:spLocks noChangeArrowheads="1"/>
          </p:cNvSpPr>
          <p:nvPr/>
        </p:nvSpPr>
        <p:spPr bwMode="auto">
          <a:xfrm>
            <a:off x="1835150" y="2276475"/>
            <a:ext cx="6492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rest</a:t>
            </a:r>
          </a:p>
        </p:txBody>
      </p:sp>
      <p:sp>
        <p:nvSpPr>
          <p:cNvPr id="111639" name="Text Box 23"/>
          <p:cNvSpPr txBox="1">
            <a:spLocks noChangeArrowheads="1"/>
          </p:cNvSpPr>
          <p:nvPr/>
        </p:nvSpPr>
        <p:spPr bwMode="auto">
          <a:xfrm>
            <a:off x="5148263" y="2781300"/>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direction</a:t>
            </a:r>
          </a:p>
        </p:txBody>
      </p:sp>
      <p:sp>
        <p:nvSpPr>
          <p:cNvPr id="111640" name="Text Box 24"/>
          <p:cNvSpPr txBox="1">
            <a:spLocks noChangeArrowheads="1"/>
          </p:cNvSpPr>
          <p:nvPr/>
        </p:nvSpPr>
        <p:spPr bwMode="auto">
          <a:xfrm>
            <a:off x="3419475" y="981075"/>
            <a:ext cx="11509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resultant</a:t>
            </a:r>
          </a:p>
        </p:txBody>
      </p:sp>
      <p:sp>
        <p:nvSpPr>
          <p:cNvPr id="111641" name="Text Box 25"/>
          <p:cNvSpPr txBox="1">
            <a:spLocks noChangeArrowheads="1"/>
          </p:cNvSpPr>
          <p:nvPr/>
        </p:nvSpPr>
        <p:spPr bwMode="auto">
          <a:xfrm>
            <a:off x="755650" y="1341438"/>
            <a:ext cx="1082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number</a:t>
            </a:r>
          </a:p>
        </p:txBody>
      </p:sp>
      <p:sp>
        <p:nvSpPr>
          <p:cNvPr id="111642" name="Text Box 26"/>
          <p:cNvSpPr txBox="1">
            <a:spLocks noChangeArrowheads="1"/>
          </p:cNvSpPr>
          <p:nvPr/>
        </p:nvSpPr>
        <p:spPr bwMode="auto">
          <a:xfrm>
            <a:off x="3563938" y="1916113"/>
            <a:ext cx="7223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zero</a:t>
            </a:r>
          </a:p>
        </p:txBody>
      </p:sp>
      <p:sp>
        <p:nvSpPr>
          <p:cNvPr id="111643" name="Text Box 27"/>
          <p:cNvSpPr txBox="1">
            <a:spLocks noChangeArrowheads="1"/>
          </p:cNvSpPr>
          <p:nvPr/>
        </p:nvSpPr>
        <p:spPr bwMode="auto">
          <a:xfrm>
            <a:off x="4297363" y="3573463"/>
            <a:ext cx="12223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opposite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1620">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1621">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1622">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1623">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1624">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1625">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1626">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1627">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1640">
                                            <p:txEl>
                                              <p:pRg st="0" end="0"/>
                                            </p:txEl>
                                          </p:spTgt>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111623">
                                            <p:txEl>
                                              <p:pRg st="0" end="0"/>
                                            </p:txEl>
                                          </p:spTgt>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11641">
                                            <p:txEl>
                                              <p:pRg st="0" end="0"/>
                                            </p:txEl>
                                          </p:spTgt>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111624">
                                            <p:txEl>
                                              <p:pRg st="0" end="0"/>
                                            </p:txEl>
                                          </p:spTgt>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11642">
                                            <p:txEl>
                                              <p:pRg st="0" end="0"/>
                                            </p:txEl>
                                          </p:spTgt>
                                        </p:tgtEl>
                                        <p:attrNameLst>
                                          <p:attrName>style.visibility</p:attrName>
                                        </p:attrNameLst>
                                      </p:cBhvr>
                                      <p:to>
                                        <p:strVal val="visible"/>
                                      </p:to>
                                    </p:set>
                                  </p:childTnLst>
                                </p:cTn>
                              </p:par>
                              <p:par>
                                <p:cTn id="39" presetID="1" presetClass="exit" presetSubtype="0" fill="hold" nodeType="withEffect">
                                  <p:stCondLst>
                                    <p:cond delay="0"/>
                                  </p:stCondLst>
                                  <p:childTnLst>
                                    <p:set>
                                      <p:cBhvr>
                                        <p:cTn id="40" dur="1" fill="hold">
                                          <p:stCondLst>
                                            <p:cond delay="0"/>
                                          </p:stCondLst>
                                        </p:cTn>
                                        <p:tgtEl>
                                          <p:spTgt spid="111625">
                                            <p:txEl>
                                              <p:pRg st="0" end="0"/>
                                            </p:txEl>
                                          </p:spTgt>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111638">
                                            <p:txEl>
                                              <p:pRg st="0" end="0"/>
                                            </p:txEl>
                                          </p:spTgt>
                                        </p:tgtEl>
                                        <p:attrNameLst>
                                          <p:attrName>style.visibility</p:attrName>
                                        </p:attrNameLst>
                                      </p:cBhvr>
                                      <p:to>
                                        <p:strVal val="visible"/>
                                      </p:to>
                                    </p:set>
                                  </p:childTnLst>
                                </p:cTn>
                              </p:par>
                              <p:par>
                                <p:cTn id="45" presetID="1" presetClass="exit" presetSubtype="0" fill="hold" nodeType="withEffect">
                                  <p:stCondLst>
                                    <p:cond delay="0"/>
                                  </p:stCondLst>
                                  <p:childTnLst>
                                    <p:set>
                                      <p:cBhvr>
                                        <p:cTn id="46" dur="1" fill="hold">
                                          <p:stCondLst>
                                            <p:cond delay="0"/>
                                          </p:stCondLst>
                                        </p:cTn>
                                        <p:tgtEl>
                                          <p:spTgt spid="111621">
                                            <p:txEl>
                                              <p:pRg st="0" end="0"/>
                                            </p:txEl>
                                          </p:spTgt>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11637">
                                            <p:txEl>
                                              <p:pRg st="0" end="0"/>
                                            </p:txEl>
                                          </p:spTgt>
                                        </p:tgtEl>
                                        <p:attrNameLst>
                                          <p:attrName>style.visibility</p:attrName>
                                        </p:attrNameLst>
                                      </p:cBhvr>
                                      <p:to>
                                        <p:strVal val="visible"/>
                                      </p:to>
                                    </p:set>
                                  </p:childTnLst>
                                </p:cTn>
                              </p:par>
                              <p:par>
                                <p:cTn id="51" presetID="1" presetClass="exit" presetSubtype="0" fill="hold" nodeType="withEffect">
                                  <p:stCondLst>
                                    <p:cond delay="0"/>
                                  </p:stCondLst>
                                  <p:childTnLst>
                                    <p:set>
                                      <p:cBhvr>
                                        <p:cTn id="52" dur="1" fill="hold">
                                          <p:stCondLst>
                                            <p:cond delay="0"/>
                                          </p:stCondLst>
                                        </p:cTn>
                                        <p:tgtEl>
                                          <p:spTgt spid="111620">
                                            <p:txEl>
                                              <p:pRg st="0" end="0"/>
                                            </p:txEl>
                                          </p:spTgt>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111639">
                                            <p:txEl>
                                              <p:pRg st="0" end="0"/>
                                            </p:txEl>
                                          </p:spTgt>
                                        </p:tgtEl>
                                        <p:attrNameLst>
                                          <p:attrName>style.visibility</p:attrName>
                                        </p:attrNameLst>
                                      </p:cBhvr>
                                      <p:to>
                                        <p:strVal val="visible"/>
                                      </p:to>
                                    </p:set>
                                  </p:childTnLst>
                                </p:cTn>
                              </p:par>
                              <p:par>
                                <p:cTn id="57" presetID="1" presetClass="exit" presetSubtype="0" fill="hold" nodeType="withEffect">
                                  <p:stCondLst>
                                    <p:cond delay="0"/>
                                  </p:stCondLst>
                                  <p:childTnLst>
                                    <p:set>
                                      <p:cBhvr>
                                        <p:cTn id="58" dur="1" fill="hold">
                                          <p:stCondLst>
                                            <p:cond delay="0"/>
                                          </p:stCondLst>
                                        </p:cTn>
                                        <p:tgtEl>
                                          <p:spTgt spid="111622">
                                            <p:txEl>
                                              <p:pRg st="0" end="0"/>
                                            </p:txEl>
                                          </p:spTgt>
                                        </p:tgtEl>
                                        <p:attrNameLst>
                                          <p:attrName>style.visibility</p:attrName>
                                        </p:attrNameLst>
                                      </p:cBhvr>
                                      <p:to>
                                        <p:strVal val="hidden"/>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111636">
                                            <p:txEl>
                                              <p:pRg st="0" end="0"/>
                                            </p:txEl>
                                          </p:spTgt>
                                        </p:tgtEl>
                                        <p:attrNameLst>
                                          <p:attrName>style.visibility</p:attrName>
                                        </p:attrNameLst>
                                      </p:cBhvr>
                                      <p:to>
                                        <p:strVal val="visible"/>
                                      </p:to>
                                    </p:set>
                                  </p:childTnLst>
                                </p:cTn>
                              </p:par>
                              <p:par>
                                <p:cTn id="63" presetID="1" presetClass="exit" presetSubtype="0" fill="hold" nodeType="withEffect">
                                  <p:stCondLst>
                                    <p:cond delay="0"/>
                                  </p:stCondLst>
                                  <p:childTnLst>
                                    <p:set>
                                      <p:cBhvr>
                                        <p:cTn id="64" dur="1" fill="hold">
                                          <p:stCondLst>
                                            <p:cond delay="0"/>
                                          </p:stCondLst>
                                        </p:cTn>
                                        <p:tgtEl>
                                          <p:spTgt spid="111619">
                                            <p:txEl>
                                              <p:pRg st="0" end="0"/>
                                            </p:txEl>
                                          </p:spTgt>
                                        </p:tgtEl>
                                        <p:attrNameLst>
                                          <p:attrName>style.visibility</p:attrName>
                                        </p:attrNameLst>
                                      </p:cBhvr>
                                      <p:to>
                                        <p:strVal val="hidden"/>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nodeType="clickEffect">
                                  <p:stCondLst>
                                    <p:cond delay="0"/>
                                  </p:stCondLst>
                                  <p:childTnLst>
                                    <p:set>
                                      <p:cBhvr>
                                        <p:cTn id="68" dur="1" fill="hold">
                                          <p:stCondLst>
                                            <p:cond delay="0"/>
                                          </p:stCondLst>
                                        </p:cTn>
                                        <p:tgtEl>
                                          <p:spTgt spid="111643">
                                            <p:txEl>
                                              <p:pRg st="0" end="0"/>
                                            </p:txEl>
                                          </p:spTgt>
                                        </p:tgtEl>
                                        <p:attrNameLst>
                                          <p:attrName>style.visibility</p:attrName>
                                        </p:attrNameLst>
                                      </p:cBhvr>
                                      <p:to>
                                        <p:strVal val="visible"/>
                                      </p:to>
                                    </p:set>
                                  </p:childTnLst>
                                </p:cTn>
                              </p:par>
                              <p:par>
                                <p:cTn id="69" presetID="1" presetClass="exit" presetSubtype="0" fill="hold" nodeType="withEffect">
                                  <p:stCondLst>
                                    <p:cond delay="0"/>
                                  </p:stCondLst>
                                  <p:childTnLst>
                                    <p:set>
                                      <p:cBhvr>
                                        <p:cTn id="70" dur="1" fill="hold">
                                          <p:stCondLst>
                                            <p:cond delay="0"/>
                                          </p:stCondLst>
                                        </p:cTn>
                                        <p:tgtEl>
                                          <p:spTgt spid="111627">
                                            <p:txEl>
                                              <p:pRg st="0" end="0"/>
                                            </p:txEl>
                                          </p:spTgt>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111626">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allAtOnce"/>
      <p:bldP spid="111620" grpId="0" build="allAtOnce"/>
      <p:bldP spid="111621" grpId="0" build="allAtOnce"/>
      <p:bldP spid="111622" grpId="0" build="allAtOnce"/>
      <p:bldP spid="111623" grpId="0" build="allAtOnce"/>
      <p:bldP spid="111624" grpId="0" build="allAtOnce"/>
      <p:bldP spid="111625" grpId="0" build="allAtOnce"/>
      <p:bldP spid="111626" grpId="0" build="allAtOnce"/>
      <p:bldP spid="111627"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GB" sz="4000" smtClean="0"/>
              <a:t>Resultant force </a:t>
            </a:r>
            <a:br>
              <a:rPr lang="en-GB" sz="4000" smtClean="0"/>
            </a:br>
            <a:r>
              <a:rPr lang="en-GB" sz="2400" smtClean="0"/>
              <a:t> </a:t>
            </a:r>
            <a:r>
              <a:rPr lang="en-GB" sz="2400" smtClean="0">
                <a:solidFill>
                  <a:srgbClr val="FF0000"/>
                </a:solidFill>
              </a:rPr>
              <a:t>ANSWERS</a:t>
            </a:r>
          </a:p>
        </p:txBody>
      </p:sp>
      <p:sp>
        <p:nvSpPr>
          <p:cNvPr id="16387" name="Rectangle 3"/>
          <p:cNvSpPr>
            <a:spLocks noGrp="1" noChangeArrowheads="1"/>
          </p:cNvSpPr>
          <p:nvPr>
            <p:ph type="body" sz="half" idx="1"/>
          </p:nvPr>
        </p:nvSpPr>
        <p:spPr/>
        <p:txBody>
          <a:bodyPr/>
          <a:lstStyle/>
          <a:p>
            <a:pPr marL="609600" indent="-609600" eaLnBrk="1" hangingPunct="1">
              <a:lnSpc>
                <a:spcPct val="80000"/>
              </a:lnSpc>
              <a:buFontTx/>
              <a:buNone/>
            </a:pPr>
            <a:r>
              <a:rPr lang="en-GB" sz="2400" smtClean="0">
                <a:solidFill>
                  <a:srgbClr val="FF0000"/>
                </a:solidFill>
              </a:rPr>
              <a:t>In text question:</a:t>
            </a:r>
          </a:p>
          <a:p>
            <a:pPr marL="609600" indent="-609600" eaLnBrk="1" hangingPunct="1">
              <a:lnSpc>
                <a:spcPct val="80000"/>
              </a:lnSpc>
              <a:buFontTx/>
              <a:buAutoNum type="alphaLcParenBoth"/>
            </a:pPr>
            <a:r>
              <a:rPr lang="en-GB" sz="2400" smtClean="0">
                <a:solidFill>
                  <a:srgbClr val="FF0000"/>
                </a:solidFill>
              </a:rPr>
              <a:t>It stops because friction between the glider and the track is no longer zero.</a:t>
            </a:r>
          </a:p>
          <a:p>
            <a:pPr marL="609600" indent="-609600" eaLnBrk="1" hangingPunct="1">
              <a:lnSpc>
                <a:spcPct val="80000"/>
              </a:lnSpc>
              <a:buFontTx/>
              <a:buAutoNum type="alphaLcParenBoth"/>
            </a:pPr>
            <a:r>
              <a:rPr lang="en-GB" sz="2400" smtClean="0">
                <a:solidFill>
                  <a:srgbClr val="FF0000"/>
                </a:solidFill>
              </a:rPr>
              <a:t>The crate would slide across the floor after being given a brief push.</a:t>
            </a:r>
          </a:p>
          <a:p>
            <a:pPr marL="609600" indent="-609600" eaLnBrk="1" hangingPunct="1">
              <a:lnSpc>
                <a:spcPct val="80000"/>
              </a:lnSpc>
              <a:buFontTx/>
              <a:buAutoNum type="alphaLcParenBoth"/>
            </a:pPr>
            <a:r>
              <a:rPr lang="en-GB" sz="2400" smtClean="0">
                <a:solidFill>
                  <a:srgbClr val="FF0000"/>
                </a:solidFill>
              </a:rPr>
              <a:t>They are equal and opposite to each other.</a:t>
            </a:r>
          </a:p>
          <a:p>
            <a:pPr marL="609600" indent="-609600" eaLnBrk="1" hangingPunct="1">
              <a:lnSpc>
                <a:spcPct val="80000"/>
              </a:lnSpc>
              <a:buFontTx/>
              <a:buAutoNum type="alphaLcParenBoth"/>
            </a:pPr>
            <a:r>
              <a:rPr lang="en-GB" sz="2400" smtClean="0">
                <a:solidFill>
                  <a:srgbClr val="FF0000"/>
                </a:solidFill>
              </a:rPr>
              <a:t>It would have been greater.</a:t>
            </a:r>
          </a:p>
          <a:p>
            <a:pPr marL="609600" indent="-609600" eaLnBrk="1" hangingPunct="1">
              <a:lnSpc>
                <a:spcPct val="80000"/>
              </a:lnSpc>
              <a:buFontTx/>
              <a:buNone/>
            </a:pPr>
            <a:endParaRPr lang="en-GB" sz="2400" smtClean="0">
              <a:solidFill>
                <a:srgbClr val="FF0000"/>
              </a:solidFill>
            </a:endParaRPr>
          </a:p>
        </p:txBody>
      </p:sp>
      <p:sp>
        <p:nvSpPr>
          <p:cNvPr id="16388" name="Rectangle 4"/>
          <p:cNvSpPr>
            <a:spLocks noGrp="1" noChangeArrowheads="1"/>
          </p:cNvSpPr>
          <p:nvPr>
            <p:ph type="body" sz="half" idx="2"/>
          </p:nvPr>
        </p:nvSpPr>
        <p:spPr/>
        <p:txBody>
          <a:bodyPr/>
          <a:lstStyle/>
          <a:p>
            <a:pPr marL="457200" indent="-457200" eaLnBrk="1" hangingPunct="1">
              <a:lnSpc>
                <a:spcPct val="80000"/>
              </a:lnSpc>
              <a:buFontTx/>
              <a:buNone/>
            </a:pPr>
            <a:r>
              <a:rPr lang="en-GB" sz="2400" smtClean="0">
                <a:solidFill>
                  <a:schemeClr val="accent2"/>
                </a:solidFill>
              </a:rPr>
              <a:t>Summary questions:</a:t>
            </a:r>
          </a:p>
          <a:p>
            <a:pPr marL="457200" indent="-457200" eaLnBrk="1" hangingPunct="1">
              <a:lnSpc>
                <a:spcPct val="80000"/>
              </a:lnSpc>
              <a:buFontTx/>
              <a:buAutoNum type="arabicPeriod"/>
            </a:pPr>
            <a:r>
              <a:rPr lang="en-GB" sz="2400" smtClean="0">
                <a:solidFill>
                  <a:schemeClr val="accent2"/>
                </a:solidFill>
              </a:rPr>
              <a:t>(a) Less than.  </a:t>
            </a:r>
          </a:p>
          <a:p>
            <a:pPr marL="457200" indent="-457200" eaLnBrk="1" hangingPunct="1">
              <a:lnSpc>
                <a:spcPct val="80000"/>
              </a:lnSpc>
              <a:buFontTx/>
              <a:buNone/>
            </a:pPr>
            <a:r>
              <a:rPr lang="en-GB" sz="2400" smtClean="0">
                <a:solidFill>
                  <a:schemeClr val="accent2"/>
                </a:solidFill>
              </a:rPr>
              <a:t>	(b) Greater than.  </a:t>
            </a:r>
          </a:p>
          <a:p>
            <a:pPr marL="457200" indent="-457200" eaLnBrk="1" hangingPunct="1">
              <a:lnSpc>
                <a:spcPct val="80000"/>
              </a:lnSpc>
              <a:buFontTx/>
              <a:buNone/>
            </a:pPr>
            <a:r>
              <a:rPr lang="en-GB" sz="2400" smtClean="0">
                <a:solidFill>
                  <a:schemeClr val="accent2"/>
                </a:solidFill>
              </a:rPr>
              <a:t>	(c) Equal to.</a:t>
            </a:r>
          </a:p>
          <a:p>
            <a:pPr marL="457200" indent="-457200" eaLnBrk="1" hangingPunct="1">
              <a:lnSpc>
                <a:spcPct val="80000"/>
              </a:lnSpc>
              <a:buFontTx/>
              <a:buAutoNum type="arabicPeriod"/>
            </a:pPr>
            <a:r>
              <a:rPr lang="en-GB" sz="2400" smtClean="0">
                <a:solidFill>
                  <a:schemeClr val="accent2"/>
                </a:solidFill>
              </a:rPr>
              <a:t>(a) it acts in the opposite direction to the direction in which the plane moves.</a:t>
            </a:r>
          </a:p>
          <a:p>
            <a:pPr marL="457200" indent="-457200" eaLnBrk="1" hangingPunct="1">
              <a:lnSpc>
                <a:spcPct val="80000"/>
              </a:lnSpc>
              <a:buFontTx/>
              <a:buNone/>
            </a:pPr>
            <a:r>
              <a:rPr lang="en-GB" sz="2400" smtClean="0">
                <a:solidFill>
                  <a:schemeClr val="accent2"/>
                </a:solidFill>
              </a:rPr>
              <a:t>	(b) It is zero.</a:t>
            </a:r>
          </a:p>
          <a:p>
            <a:pPr marL="457200" indent="-457200" eaLnBrk="1" hangingPunct="1">
              <a:lnSpc>
                <a:spcPct val="80000"/>
              </a:lnSpc>
            </a:pPr>
            <a:endParaRPr lang="en-GB" sz="240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8"/>
            <a:ext cx="8229600" cy="922337"/>
          </a:xfrm>
        </p:spPr>
        <p:txBody>
          <a:bodyPr/>
          <a:lstStyle/>
          <a:p>
            <a:pPr eaLnBrk="1" hangingPunct="1"/>
            <a:r>
              <a:rPr lang="en-GB" sz="4000" smtClean="0"/>
              <a:t>Force and acceleration</a:t>
            </a:r>
          </a:p>
        </p:txBody>
      </p:sp>
      <p:sp>
        <p:nvSpPr>
          <p:cNvPr id="238595" name="Rectangle 3"/>
          <p:cNvSpPr>
            <a:spLocks noGrp="1" noChangeArrowheads="1"/>
          </p:cNvSpPr>
          <p:nvPr>
            <p:ph type="body" sz="half" idx="1"/>
          </p:nvPr>
        </p:nvSpPr>
        <p:spPr>
          <a:xfrm>
            <a:off x="468313" y="1341438"/>
            <a:ext cx="8002587" cy="4525962"/>
          </a:xfrm>
        </p:spPr>
        <p:txBody>
          <a:bodyPr/>
          <a:lstStyle/>
          <a:p>
            <a:pPr marL="0" indent="0" eaLnBrk="1" hangingPunct="1">
              <a:lnSpc>
                <a:spcPct val="90000"/>
              </a:lnSpc>
              <a:buFontTx/>
              <a:buNone/>
            </a:pPr>
            <a:r>
              <a:rPr lang="en-GB" smtClean="0"/>
              <a:t>The force, mass and acceleration of an object are related by the equation:</a:t>
            </a:r>
          </a:p>
          <a:p>
            <a:pPr marL="0" indent="0" eaLnBrk="1" hangingPunct="1">
              <a:lnSpc>
                <a:spcPct val="90000"/>
              </a:lnSpc>
              <a:buFontTx/>
              <a:buNone/>
            </a:pPr>
            <a:endParaRPr lang="en-GB" smtClean="0"/>
          </a:p>
          <a:p>
            <a:pPr marL="0" indent="0" eaLnBrk="1" hangingPunct="1">
              <a:lnSpc>
                <a:spcPct val="90000"/>
              </a:lnSpc>
              <a:buFontTx/>
              <a:buNone/>
            </a:pPr>
            <a:r>
              <a:rPr lang="en-GB" b="1" smtClean="0">
                <a:solidFill>
                  <a:schemeClr val="accent2"/>
                </a:solidFill>
              </a:rPr>
              <a:t>resultant force = mass × acceleration</a:t>
            </a:r>
          </a:p>
          <a:p>
            <a:pPr marL="0" indent="0" eaLnBrk="1" hangingPunct="1">
              <a:lnSpc>
                <a:spcPct val="90000"/>
              </a:lnSpc>
              <a:buFontTx/>
              <a:buNone/>
            </a:pPr>
            <a:endParaRPr lang="en-GB" smtClean="0"/>
          </a:p>
          <a:p>
            <a:pPr marL="0" indent="0" eaLnBrk="1" hangingPunct="1">
              <a:lnSpc>
                <a:spcPct val="90000"/>
              </a:lnSpc>
              <a:buFontTx/>
              <a:buNone/>
            </a:pPr>
            <a:r>
              <a:rPr lang="en-GB" b="1" smtClean="0">
                <a:solidFill>
                  <a:schemeClr val="accent2"/>
                </a:solidFill>
              </a:rPr>
              <a:t>resultant force</a:t>
            </a:r>
            <a:r>
              <a:rPr lang="en-GB" smtClean="0"/>
              <a:t> is measured in </a:t>
            </a:r>
            <a:r>
              <a:rPr lang="en-GB" b="1" smtClean="0">
                <a:solidFill>
                  <a:srgbClr val="FF0000"/>
                </a:solidFill>
              </a:rPr>
              <a:t>N</a:t>
            </a:r>
          </a:p>
          <a:p>
            <a:pPr marL="0" indent="0" eaLnBrk="1" hangingPunct="1">
              <a:lnSpc>
                <a:spcPct val="90000"/>
              </a:lnSpc>
              <a:buFontTx/>
              <a:buNone/>
            </a:pPr>
            <a:r>
              <a:rPr lang="en-GB" b="1" smtClean="0">
                <a:solidFill>
                  <a:schemeClr val="accent2"/>
                </a:solidFill>
              </a:rPr>
              <a:t>mass</a:t>
            </a:r>
            <a:r>
              <a:rPr lang="en-GB" smtClean="0"/>
              <a:t> is measured in </a:t>
            </a:r>
            <a:r>
              <a:rPr lang="en-GB" b="1" smtClean="0">
                <a:solidFill>
                  <a:srgbClr val="FF0000"/>
                </a:solidFill>
              </a:rPr>
              <a:t>kg</a:t>
            </a:r>
          </a:p>
          <a:p>
            <a:pPr marL="0" indent="0" eaLnBrk="1" hangingPunct="1">
              <a:lnSpc>
                <a:spcPct val="90000"/>
              </a:lnSpc>
              <a:buFontTx/>
              <a:buNone/>
            </a:pPr>
            <a:r>
              <a:rPr lang="en-GB" b="1" smtClean="0">
                <a:solidFill>
                  <a:schemeClr val="accent2"/>
                </a:solidFill>
              </a:rPr>
              <a:t>acceleration</a:t>
            </a:r>
            <a:r>
              <a:rPr lang="en-GB" smtClean="0"/>
              <a:t> is measured in </a:t>
            </a:r>
            <a:r>
              <a:rPr lang="en-GB" b="1" smtClean="0">
                <a:solidFill>
                  <a:srgbClr val="FF0000"/>
                </a:solidFill>
              </a:rPr>
              <a:t>m/s</a:t>
            </a:r>
            <a:r>
              <a:rPr lang="en-GB" b="1" baseline="30000" smtClean="0">
                <a:solidFill>
                  <a:srgbClr val="FF0000"/>
                </a:solidFill>
              </a:rPr>
              <a:t>2</a:t>
            </a:r>
            <a:endParaRPr lang="en-GB" smtClean="0"/>
          </a:p>
        </p:txBody>
      </p:sp>
      <p:sp>
        <p:nvSpPr>
          <p:cNvPr id="238601" name="Rectangle 9"/>
          <p:cNvSpPr>
            <a:spLocks noChangeArrowheads="1"/>
          </p:cNvSpPr>
          <p:nvPr/>
        </p:nvSpPr>
        <p:spPr bwMode="auto">
          <a:xfrm>
            <a:off x="395288" y="2565400"/>
            <a:ext cx="7489825" cy="10795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85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859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860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38595">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38595">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385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601"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0642" name="Rectangle 2"/>
          <p:cNvSpPr>
            <a:spLocks noGrp="1" noChangeArrowheads="1"/>
          </p:cNvSpPr>
          <p:nvPr>
            <p:ph type="body" sz="half" idx="1"/>
          </p:nvPr>
        </p:nvSpPr>
        <p:spPr>
          <a:xfrm>
            <a:off x="539750" y="549275"/>
            <a:ext cx="4537075" cy="3311525"/>
          </a:xfrm>
        </p:spPr>
        <p:txBody>
          <a:bodyPr/>
          <a:lstStyle/>
          <a:p>
            <a:pPr marL="0" indent="0" eaLnBrk="1" hangingPunct="1">
              <a:buFontTx/>
              <a:buNone/>
            </a:pPr>
            <a:r>
              <a:rPr lang="en-GB" sz="2800" i="1" smtClean="0"/>
              <a:t>also:</a:t>
            </a:r>
          </a:p>
          <a:p>
            <a:pPr marL="0" indent="0" eaLnBrk="1" hangingPunct="1">
              <a:buFontTx/>
              <a:buNone/>
            </a:pPr>
            <a:r>
              <a:rPr lang="en-GB" sz="2800" b="1" smtClean="0">
                <a:solidFill>
                  <a:srgbClr val="FF0000"/>
                </a:solidFill>
              </a:rPr>
              <a:t>acceleration  =</a:t>
            </a:r>
          </a:p>
          <a:p>
            <a:pPr marL="0" indent="0" eaLnBrk="1" hangingPunct="1">
              <a:buFontTx/>
              <a:buNone/>
            </a:pPr>
            <a:endParaRPr lang="en-GB" sz="2800" smtClean="0"/>
          </a:p>
          <a:p>
            <a:pPr marL="0" indent="0" eaLnBrk="1" hangingPunct="1">
              <a:buFontTx/>
              <a:buNone/>
            </a:pPr>
            <a:r>
              <a:rPr lang="en-GB" sz="2800" i="1" smtClean="0"/>
              <a:t>and:</a:t>
            </a:r>
          </a:p>
          <a:p>
            <a:pPr marL="0" indent="0" eaLnBrk="1" hangingPunct="1">
              <a:buFontTx/>
              <a:buNone/>
            </a:pPr>
            <a:r>
              <a:rPr lang="en-GB" sz="2800" b="1" smtClean="0">
                <a:solidFill>
                  <a:srgbClr val="FF0000"/>
                </a:solidFill>
              </a:rPr>
              <a:t>mass =</a:t>
            </a:r>
            <a:endParaRPr lang="en-GB" sz="2800" smtClean="0">
              <a:solidFill>
                <a:srgbClr val="FF0000"/>
              </a:solidFill>
            </a:endParaRPr>
          </a:p>
        </p:txBody>
      </p:sp>
      <p:grpSp>
        <p:nvGrpSpPr>
          <p:cNvPr id="2" name="Group 3"/>
          <p:cNvGrpSpPr>
            <a:grpSpLocks/>
          </p:cNvGrpSpPr>
          <p:nvPr/>
        </p:nvGrpSpPr>
        <p:grpSpPr bwMode="auto">
          <a:xfrm>
            <a:off x="4643438" y="1916113"/>
            <a:ext cx="4103687" cy="3240087"/>
            <a:chOff x="2925" y="482"/>
            <a:chExt cx="2585" cy="2041"/>
          </a:xfrm>
        </p:grpSpPr>
        <p:sp>
          <p:nvSpPr>
            <p:cNvPr id="18441" name="AutoShape 4"/>
            <p:cNvSpPr>
              <a:spLocks noChangeArrowheads="1"/>
            </p:cNvSpPr>
            <p:nvPr/>
          </p:nvSpPr>
          <p:spPr bwMode="auto">
            <a:xfrm>
              <a:off x="2925" y="482"/>
              <a:ext cx="2585" cy="2041"/>
            </a:xfrm>
            <a:prstGeom prst="triangle">
              <a:avLst>
                <a:gd name="adj" fmla="val 50000"/>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42" name="Line 5"/>
            <p:cNvSpPr>
              <a:spLocks noChangeShapeType="1"/>
            </p:cNvSpPr>
            <p:nvPr/>
          </p:nvSpPr>
          <p:spPr bwMode="auto">
            <a:xfrm>
              <a:off x="3515" y="1616"/>
              <a:ext cx="140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3" name="Line 6"/>
            <p:cNvSpPr>
              <a:spLocks noChangeShapeType="1"/>
            </p:cNvSpPr>
            <p:nvPr/>
          </p:nvSpPr>
          <p:spPr bwMode="auto">
            <a:xfrm>
              <a:off x="4241" y="1616"/>
              <a:ext cx="0" cy="90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40647" name="Text Box 7"/>
          <p:cNvSpPr txBox="1">
            <a:spLocks noChangeArrowheads="1"/>
          </p:cNvSpPr>
          <p:nvPr/>
        </p:nvSpPr>
        <p:spPr bwMode="auto">
          <a:xfrm>
            <a:off x="5219700" y="4219575"/>
            <a:ext cx="14414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800" b="1">
                <a:solidFill>
                  <a:schemeClr val="accent2"/>
                </a:solidFill>
              </a:rPr>
              <a:t>mass</a:t>
            </a:r>
          </a:p>
        </p:txBody>
      </p:sp>
      <p:sp>
        <p:nvSpPr>
          <p:cNvPr id="240648" name="Text Box 8"/>
          <p:cNvSpPr txBox="1">
            <a:spLocks noChangeArrowheads="1"/>
          </p:cNvSpPr>
          <p:nvPr/>
        </p:nvSpPr>
        <p:spPr bwMode="auto">
          <a:xfrm>
            <a:off x="7019925" y="4219575"/>
            <a:ext cx="14414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800" b="1">
                <a:solidFill>
                  <a:schemeClr val="accent2"/>
                </a:solidFill>
              </a:rPr>
              <a:t>acc</a:t>
            </a:r>
          </a:p>
        </p:txBody>
      </p:sp>
      <p:sp>
        <p:nvSpPr>
          <p:cNvPr id="240649" name="Text Box 9"/>
          <p:cNvSpPr txBox="1">
            <a:spLocks noChangeArrowheads="1"/>
          </p:cNvSpPr>
          <p:nvPr/>
        </p:nvSpPr>
        <p:spPr bwMode="auto">
          <a:xfrm>
            <a:off x="6156325" y="2995613"/>
            <a:ext cx="11525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800" b="1">
                <a:solidFill>
                  <a:schemeClr val="accent2"/>
                </a:solidFill>
              </a:rPr>
              <a:t>force</a:t>
            </a:r>
          </a:p>
        </p:txBody>
      </p:sp>
      <p:sp>
        <p:nvSpPr>
          <p:cNvPr id="240652" name="Text Box 12"/>
          <p:cNvSpPr txBox="1">
            <a:spLocks noChangeArrowheads="1"/>
          </p:cNvSpPr>
          <p:nvPr/>
        </p:nvSpPr>
        <p:spPr bwMode="auto">
          <a:xfrm>
            <a:off x="3276600" y="1052513"/>
            <a:ext cx="2735263"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2800" b="1" u="sng">
                <a:solidFill>
                  <a:srgbClr val="FF0000"/>
                </a:solidFill>
              </a:rPr>
              <a:t>resultant force</a:t>
            </a:r>
          </a:p>
          <a:p>
            <a:pPr eaLnBrk="1" hangingPunct="1"/>
            <a:r>
              <a:rPr lang="en-GB" sz="2800" b="1">
                <a:solidFill>
                  <a:srgbClr val="FF0000"/>
                </a:solidFill>
              </a:rPr>
              <a:t>        mass</a:t>
            </a:r>
          </a:p>
          <a:p>
            <a:pPr eaLnBrk="1" hangingPunct="1">
              <a:spcBef>
                <a:spcPct val="50000"/>
              </a:spcBef>
            </a:pPr>
            <a:endParaRPr lang="en-GB" sz="2800" b="1"/>
          </a:p>
        </p:txBody>
      </p:sp>
      <p:sp>
        <p:nvSpPr>
          <p:cNvPr id="240653" name="Text Box 13"/>
          <p:cNvSpPr txBox="1">
            <a:spLocks noChangeArrowheads="1"/>
          </p:cNvSpPr>
          <p:nvPr/>
        </p:nvSpPr>
        <p:spPr bwMode="auto">
          <a:xfrm>
            <a:off x="1979613" y="2565400"/>
            <a:ext cx="2879725"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2800" b="1" u="sng">
                <a:solidFill>
                  <a:srgbClr val="FF0000"/>
                </a:solidFill>
              </a:rPr>
              <a:t>resultant force</a:t>
            </a:r>
          </a:p>
          <a:p>
            <a:pPr eaLnBrk="1" hangingPunct="1"/>
            <a:r>
              <a:rPr lang="en-GB" sz="2800" b="1">
                <a:solidFill>
                  <a:srgbClr val="FF0000"/>
                </a:solidFill>
              </a:rPr>
              <a:t>  acceleration</a:t>
            </a:r>
          </a:p>
          <a:p>
            <a:pPr eaLnBrk="1" hangingPunct="1">
              <a:spcBef>
                <a:spcPct val="50000"/>
              </a:spcBef>
            </a:pPr>
            <a:endParaRPr lang="en-GB" sz="28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064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064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40652">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0652">
                                            <p:txEl>
                                              <p:pRg st="1" end="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40642">
                                            <p:txEl>
                                              <p:pRg st="3" end="3"/>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40642">
                                            <p:txEl>
                                              <p:pRg st="4" end="4"/>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40653">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0653">
                                            <p:txEl>
                                              <p:pRg st="1" end="1"/>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0649"/>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240647">
                                            <p:txEl>
                                              <p:pRg st="0" end="0"/>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24064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9"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74638"/>
            <a:ext cx="8229600" cy="706437"/>
          </a:xfrm>
        </p:spPr>
        <p:txBody>
          <a:bodyPr/>
          <a:lstStyle/>
          <a:p>
            <a:pPr eaLnBrk="1" hangingPunct="1"/>
            <a:r>
              <a:rPr lang="en-GB" sz="4000" smtClean="0"/>
              <a:t>Checking the equation</a:t>
            </a:r>
          </a:p>
        </p:txBody>
      </p:sp>
      <p:pic>
        <p:nvPicPr>
          <p:cNvPr id="19459" name="Picture 4" descr="136a"/>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68313" y="1268413"/>
            <a:ext cx="4897437" cy="2301875"/>
          </a:xfrm>
          <a:noFill/>
        </p:spPr>
      </p:pic>
      <p:pic>
        <p:nvPicPr>
          <p:cNvPr id="19460" name="Picture 6" descr="136b"/>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580063" y="836613"/>
            <a:ext cx="3167062" cy="2895600"/>
          </a:xfrm>
          <a:noFill/>
        </p:spPr>
      </p:pic>
      <p:pic>
        <p:nvPicPr>
          <p:cNvPr id="19461" name="Picture 8" descr="136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3716338"/>
            <a:ext cx="856932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74638"/>
            <a:ext cx="8229600" cy="850900"/>
          </a:xfrm>
        </p:spPr>
        <p:txBody>
          <a:bodyPr/>
          <a:lstStyle/>
          <a:p>
            <a:pPr eaLnBrk="1" hangingPunct="1"/>
            <a:r>
              <a:rPr lang="en-GB" smtClean="0"/>
              <a:t>Question 1</a:t>
            </a:r>
          </a:p>
        </p:txBody>
      </p:sp>
      <p:sp>
        <p:nvSpPr>
          <p:cNvPr id="242691" name="Rectangle 3"/>
          <p:cNvSpPr>
            <a:spLocks noGrp="1" noChangeArrowheads="1"/>
          </p:cNvSpPr>
          <p:nvPr>
            <p:ph type="body" idx="1"/>
          </p:nvPr>
        </p:nvSpPr>
        <p:spPr>
          <a:xfrm>
            <a:off x="468313" y="1268413"/>
            <a:ext cx="8229600" cy="4525962"/>
          </a:xfrm>
        </p:spPr>
        <p:txBody>
          <a:bodyPr/>
          <a:lstStyle/>
          <a:p>
            <a:pPr marL="0" indent="0" eaLnBrk="1" hangingPunct="1">
              <a:buFontTx/>
              <a:buNone/>
            </a:pPr>
            <a:r>
              <a:rPr lang="en-GB" i="1" smtClean="0">
                <a:cs typeface="Arial" pitchFamily="34" charset="0"/>
              </a:rPr>
              <a:t>Calculate the force required to cause a car of mass 1200 kg to accelerate by 5 m/s</a:t>
            </a:r>
            <a:r>
              <a:rPr lang="en-GB" i="1" baseline="30000" smtClean="0">
                <a:cs typeface="Arial" pitchFamily="34" charset="0"/>
              </a:rPr>
              <a:t>2</a:t>
            </a:r>
            <a:r>
              <a:rPr lang="en-GB" i="1" smtClean="0">
                <a:cs typeface="Arial" pitchFamily="34" charset="0"/>
              </a:rPr>
              <a:t>.</a:t>
            </a:r>
          </a:p>
          <a:p>
            <a:pPr marL="0" indent="0" eaLnBrk="1" hangingPunct="1">
              <a:buFontTx/>
              <a:buNone/>
            </a:pPr>
            <a:endParaRPr lang="en-GB" b="1" smtClean="0">
              <a:solidFill>
                <a:schemeClr val="accent2"/>
              </a:solidFill>
            </a:endParaRPr>
          </a:p>
          <a:p>
            <a:pPr marL="0" indent="0" eaLnBrk="1" hangingPunct="1">
              <a:buFontTx/>
              <a:buNone/>
            </a:pPr>
            <a:r>
              <a:rPr lang="en-GB" b="1" smtClean="0">
                <a:solidFill>
                  <a:schemeClr val="accent2"/>
                </a:solidFill>
              </a:rPr>
              <a:t>resultant force = mass × acceleration</a:t>
            </a:r>
            <a:endParaRPr lang="en-GB" b="1" i="1" smtClean="0">
              <a:solidFill>
                <a:srgbClr val="FF3300"/>
              </a:solidFill>
              <a:cs typeface="Arial" pitchFamily="34" charset="0"/>
            </a:endParaRPr>
          </a:p>
          <a:p>
            <a:pPr marL="0" indent="0" eaLnBrk="1" hangingPunct="1">
              <a:buFontTx/>
              <a:buNone/>
            </a:pPr>
            <a:r>
              <a:rPr lang="en-GB" i="1" smtClean="0">
                <a:cs typeface="Arial" pitchFamily="34" charset="0"/>
              </a:rPr>
              <a:t>= </a:t>
            </a:r>
            <a:r>
              <a:rPr lang="en-GB" smtClean="0">
                <a:cs typeface="Arial" pitchFamily="34" charset="0"/>
              </a:rPr>
              <a:t>1200 kg x 5 m/s</a:t>
            </a:r>
            <a:r>
              <a:rPr lang="en-GB" baseline="30000" smtClean="0">
                <a:cs typeface="Arial" pitchFamily="34" charset="0"/>
              </a:rPr>
              <a:t>2</a:t>
            </a:r>
            <a:endParaRPr lang="en-GB" smtClean="0">
              <a:cs typeface="Arial" pitchFamily="34" charset="0"/>
            </a:endParaRPr>
          </a:p>
          <a:p>
            <a:pPr marL="0" indent="0" eaLnBrk="1" hangingPunct="1">
              <a:buFontTx/>
              <a:buNone/>
            </a:pPr>
            <a:r>
              <a:rPr lang="en-GB" b="1" smtClean="0">
                <a:solidFill>
                  <a:srgbClr val="FF3300"/>
                </a:solidFill>
                <a:cs typeface="Arial" pitchFamily="34" charset="0"/>
              </a:rPr>
              <a:t>Force = 6000 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2691">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2691">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426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561975"/>
          </a:xfrm>
        </p:spPr>
        <p:txBody>
          <a:bodyPr/>
          <a:lstStyle/>
          <a:p>
            <a:pPr eaLnBrk="1" hangingPunct="1"/>
            <a:r>
              <a:rPr lang="en-GB" sz="4000" smtClean="0"/>
              <a:t>Some types of force</a:t>
            </a:r>
          </a:p>
        </p:txBody>
      </p:sp>
      <p:sp>
        <p:nvSpPr>
          <p:cNvPr id="205827" name="Rectangle 3"/>
          <p:cNvSpPr>
            <a:spLocks noGrp="1" noChangeArrowheads="1"/>
          </p:cNvSpPr>
          <p:nvPr>
            <p:ph type="body" sz="half" idx="1"/>
          </p:nvPr>
        </p:nvSpPr>
        <p:spPr>
          <a:xfrm>
            <a:off x="468313" y="1052513"/>
            <a:ext cx="4038600" cy="4525962"/>
          </a:xfrm>
        </p:spPr>
        <p:txBody>
          <a:bodyPr/>
          <a:lstStyle/>
          <a:p>
            <a:pPr marL="0" indent="0" eaLnBrk="1" hangingPunct="1">
              <a:lnSpc>
                <a:spcPct val="90000"/>
              </a:lnSpc>
              <a:buFontTx/>
              <a:buNone/>
            </a:pPr>
            <a:r>
              <a:rPr lang="en-GB" sz="2400" b="1" smtClean="0">
                <a:solidFill>
                  <a:srgbClr val="FF3300"/>
                </a:solidFill>
              </a:rPr>
              <a:t>Contact</a:t>
            </a:r>
          </a:p>
          <a:p>
            <a:pPr marL="0" indent="0" eaLnBrk="1" hangingPunct="1">
              <a:lnSpc>
                <a:spcPct val="90000"/>
              </a:lnSpc>
              <a:buFontTx/>
              <a:buNone/>
            </a:pPr>
            <a:r>
              <a:rPr lang="en-GB" sz="2000" smtClean="0"/>
              <a:t>Two bodies touch when their repulsive molecular forces (due to electrons) equal the force that is trying to bring them together. </a:t>
            </a:r>
          </a:p>
          <a:p>
            <a:pPr marL="0" indent="0" eaLnBrk="1" hangingPunct="1">
              <a:lnSpc>
                <a:spcPct val="90000"/>
              </a:lnSpc>
              <a:buFontTx/>
              <a:buNone/>
            </a:pPr>
            <a:endParaRPr lang="en-GB" sz="2000" smtClean="0"/>
          </a:p>
          <a:p>
            <a:pPr marL="0" indent="0" eaLnBrk="1" hangingPunct="1">
              <a:lnSpc>
                <a:spcPct val="90000"/>
              </a:lnSpc>
              <a:buFontTx/>
              <a:buNone/>
            </a:pPr>
            <a:r>
              <a:rPr lang="en-GB" sz="2400" b="1" smtClean="0">
                <a:solidFill>
                  <a:srgbClr val="FF3300"/>
                </a:solidFill>
              </a:rPr>
              <a:t>Friction </a:t>
            </a:r>
          </a:p>
          <a:p>
            <a:pPr marL="0" indent="0" eaLnBrk="1" hangingPunct="1">
              <a:lnSpc>
                <a:spcPct val="90000"/>
              </a:lnSpc>
              <a:buFontTx/>
              <a:buNone/>
            </a:pPr>
            <a:r>
              <a:rPr lang="en-GB" sz="2400" b="1" smtClean="0">
                <a:solidFill>
                  <a:srgbClr val="FF3300"/>
                </a:solidFill>
              </a:rPr>
              <a:t>(also air resistance)</a:t>
            </a:r>
          </a:p>
          <a:p>
            <a:pPr marL="0" indent="0" eaLnBrk="1" hangingPunct="1">
              <a:lnSpc>
                <a:spcPct val="90000"/>
              </a:lnSpc>
              <a:buFontTx/>
              <a:buNone/>
            </a:pPr>
            <a:r>
              <a:rPr lang="en-GB" sz="2000" smtClean="0"/>
              <a:t>When two bodies are in contact their attractive molecular forces (due to electrons and protons) try to prevent their common surfaces moving relative to each other.</a:t>
            </a:r>
          </a:p>
          <a:p>
            <a:pPr marL="0" indent="0" eaLnBrk="1" hangingPunct="1">
              <a:lnSpc>
                <a:spcPct val="90000"/>
              </a:lnSpc>
              <a:buFontTx/>
              <a:buNone/>
            </a:pPr>
            <a:endParaRPr lang="en-GB" sz="2000" smtClean="0"/>
          </a:p>
        </p:txBody>
      </p:sp>
      <p:sp>
        <p:nvSpPr>
          <p:cNvPr id="205828" name="Rectangle 4"/>
          <p:cNvSpPr>
            <a:spLocks noGrp="1" noChangeArrowheads="1"/>
          </p:cNvSpPr>
          <p:nvPr>
            <p:ph type="body" sz="half" idx="2"/>
          </p:nvPr>
        </p:nvSpPr>
        <p:spPr>
          <a:xfrm>
            <a:off x="4654550" y="1052513"/>
            <a:ext cx="4038600" cy="4525962"/>
          </a:xfrm>
        </p:spPr>
        <p:txBody>
          <a:bodyPr/>
          <a:lstStyle/>
          <a:p>
            <a:pPr marL="0" indent="0" eaLnBrk="1" hangingPunct="1">
              <a:lnSpc>
                <a:spcPct val="90000"/>
              </a:lnSpc>
              <a:buFontTx/>
              <a:buNone/>
            </a:pPr>
            <a:r>
              <a:rPr lang="en-GB" sz="2400" b="1" smtClean="0">
                <a:solidFill>
                  <a:srgbClr val="FF3300"/>
                </a:solidFill>
              </a:rPr>
              <a:t>Tension</a:t>
            </a:r>
          </a:p>
          <a:p>
            <a:pPr marL="0" indent="0" eaLnBrk="1" hangingPunct="1">
              <a:lnSpc>
                <a:spcPct val="90000"/>
              </a:lnSpc>
              <a:buFontTx/>
              <a:buNone/>
            </a:pPr>
            <a:r>
              <a:rPr lang="en-GB" sz="2000" smtClean="0"/>
              <a:t>The force exerted by a body when it is stretched. It is due to attractive molecular forces.</a:t>
            </a:r>
          </a:p>
          <a:p>
            <a:pPr marL="0" indent="0" eaLnBrk="1" hangingPunct="1">
              <a:lnSpc>
                <a:spcPct val="90000"/>
              </a:lnSpc>
              <a:buFontTx/>
              <a:buNone/>
            </a:pPr>
            <a:endParaRPr lang="en-GB" sz="2000" smtClean="0"/>
          </a:p>
          <a:p>
            <a:pPr marL="0" indent="0" eaLnBrk="1" hangingPunct="1">
              <a:lnSpc>
                <a:spcPct val="90000"/>
              </a:lnSpc>
              <a:buFontTx/>
              <a:buNone/>
            </a:pPr>
            <a:r>
              <a:rPr lang="en-GB" sz="2400" b="1" smtClean="0">
                <a:solidFill>
                  <a:srgbClr val="FF3300"/>
                </a:solidFill>
              </a:rPr>
              <a:t>Electrostatic</a:t>
            </a:r>
          </a:p>
          <a:p>
            <a:pPr marL="0" indent="0" eaLnBrk="1" hangingPunct="1">
              <a:lnSpc>
                <a:spcPct val="90000"/>
              </a:lnSpc>
              <a:spcBef>
                <a:spcPct val="0"/>
              </a:spcBef>
              <a:buFontTx/>
              <a:buNone/>
            </a:pPr>
            <a:r>
              <a:rPr lang="en-GB" sz="2000" smtClean="0"/>
              <a:t>Attractive and repulsive forces due to bodies being charged. </a:t>
            </a:r>
          </a:p>
          <a:p>
            <a:pPr marL="0" indent="0" eaLnBrk="1" hangingPunct="1">
              <a:lnSpc>
                <a:spcPct val="90000"/>
              </a:lnSpc>
              <a:spcBef>
                <a:spcPct val="0"/>
              </a:spcBef>
              <a:buFontTx/>
              <a:buNone/>
            </a:pPr>
            <a:endParaRPr lang="en-GB" sz="2000" smtClean="0"/>
          </a:p>
          <a:p>
            <a:pPr marL="0" indent="0" eaLnBrk="1" hangingPunct="1">
              <a:lnSpc>
                <a:spcPct val="90000"/>
              </a:lnSpc>
              <a:buFontTx/>
              <a:buNone/>
            </a:pPr>
            <a:r>
              <a:rPr lang="en-GB" sz="2400" b="1" smtClean="0">
                <a:solidFill>
                  <a:srgbClr val="FF3300"/>
                </a:solidFill>
              </a:rPr>
              <a:t>Gravitational</a:t>
            </a:r>
          </a:p>
          <a:p>
            <a:pPr marL="0" indent="0" eaLnBrk="1" hangingPunct="1">
              <a:lnSpc>
                <a:spcPct val="90000"/>
              </a:lnSpc>
              <a:buFontTx/>
              <a:buNone/>
            </a:pPr>
            <a:r>
              <a:rPr lang="en-GB" sz="2000" smtClean="0"/>
              <a:t>The force exerted on a body due to its mass.</a:t>
            </a:r>
          </a:p>
          <a:p>
            <a:pPr marL="0" indent="0" eaLnBrk="1" hangingPunct="1">
              <a:lnSpc>
                <a:spcPct val="90000"/>
              </a:lnSpc>
            </a:pPr>
            <a:endParaRPr lang="en-GB" sz="20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58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58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582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827">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05827">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05828">
                                            <p:txEl>
                                              <p:pRg st="0" end="0"/>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05828">
                                            <p:txEl>
                                              <p:pRg st="1" end="1"/>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205828">
                                            <p:txEl>
                                              <p:pRg st="3" end="3"/>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205828">
                                            <p:txEl>
                                              <p:pRg st="4" end="4"/>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205828">
                                            <p:txEl>
                                              <p:pRg st="6" end="6"/>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20582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68313" y="260350"/>
            <a:ext cx="8229600" cy="850900"/>
          </a:xfrm>
        </p:spPr>
        <p:txBody>
          <a:bodyPr/>
          <a:lstStyle/>
          <a:p>
            <a:pPr eaLnBrk="1" hangingPunct="1"/>
            <a:r>
              <a:rPr lang="en-GB" smtClean="0"/>
              <a:t>Question 2</a:t>
            </a:r>
          </a:p>
        </p:txBody>
      </p:sp>
      <p:sp>
        <p:nvSpPr>
          <p:cNvPr id="244739" name="Rectangle 3"/>
          <p:cNvSpPr>
            <a:spLocks noGrp="1" noChangeArrowheads="1"/>
          </p:cNvSpPr>
          <p:nvPr>
            <p:ph type="body" idx="1"/>
          </p:nvPr>
        </p:nvSpPr>
        <p:spPr>
          <a:xfrm>
            <a:off x="468313" y="1341438"/>
            <a:ext cx="8229600" cy="4525962"/>
          </a:xfrm>
        </p:spPr>
        <p:txBody>
          <a:bodyPr/>
          <a:lstStyle/>
          <a:p>
            <a:pPr marL="0" indent="0" eaLnBrk="1" hangingPunct="1">
              <a:buFontTx/>
              <a:buNone/>
            </a:pPr>
            <a:r>
              <a:rPr lang="en-GB" i="1" smtClean="0">
                <a:cs typeface="Arial" pitchFamily="34" charset="0"/>
              </a:rPr>
              <a:t>Calculate the acceleration produced by a force of 200N on a mass of 4kg.</a:t>
            </a:r>
          </a:p>
          <a:p>
            <a:pPr marL="0" indent="0" eaLnBrk="1" hangingPunct="1">
              <a:buFontTx/>
              <a:buNone/>
            </a:pPr>
            <a:endParaRPr lang="en-GB" b="1" smtClean="0">
              <a:solidFill>
                <a:schemeClr val="accent2"/>
              </a:solidFill>
            </a:endParaRPr>
          </a:p>
          <a:p>
            <a:pPr marL="0" indent="0" eaLnBrk="1" hangingPunct="1">
              <a:buFontTx/>
              <a:buNone/>
            </a:pPr>
            <a:r>
              <a:rPr lang="en-GB" b="1" smtClean="0">
                <a:solidFill>
                  <a:schemeClr val="accent2"/>
                </a:solidFill>
              </a:rPr>
              <a:t>resultant force = mass × acceleration</a:t>
            </a:r>
          </a:p>
          <a:p>
            <a:pPr marL="0" indent="0" eaLnBrk="1" hangingPunct="1">
              <a:buFontTx/>
              <a:buNone/>
            </a:pPr>
            <a:r>
              <a:rPr lang="en-GB" smtClean="0"/>
              <a:t>becomes:</a:t>
            </a:r>
            <a:r>
              <a:rPr lang="en-GB" b="1" smtClean="0">
                <a:solidFill>
                  <a:schemeClr val="accent2"/>
                </a:solidFill>
              </a:rPr>
              <a:t> acceleration = force </a:t>
            </a:r>
            <a:r>
              <a:rPr lang="en-GB" b="1" smtClean="0">
                <a:solidFill>
                  <a:schemeClr val="accent2"/>
                </a:solidFill>
                <a:cs typeface="Arial" pitchFamily="34" charset="0"/>
              </a:rPr>
              <a:t>÷</a:t>
            </a:r>
            <a:r>
              <a:rPr lang="en-GB" b="1" smtClean="0">
                <a:solidFill>
                  <a:schemeClr val="accent2"/>
                </a:solidFill>
              </a:rPr>
              <a:t> mass</a:t>
            </a:r>
            <a:endParaRPr lang="en-GB" b="1" i="1" smtClean="0">
              <a:solidFill>
                <a:srgbClr val="FF3300"/>
              </a:solidFill>
              <a:cs typeface="Arial" pitchFamily="34" charset="0"/>
            </a:endParaRPr>
          </a:p>
          <a:p>
            <a:pPr marL="0" indent="0" eaLnBrk="1" hangingPunct="1">
              <a:buFontTx/>
              <a:buNone/>
            </a:pPr>
            <a:r>
              <a:rPr lang="en-GB" smtClean="0">
                <a:cs typeface="Arial" pitchFamily="34" charset="0"/>
              </a:rPr>
              <a:t>= 200N ÷ 4kg</a:t>
            </a:r>
            <a:endParaRPr lang="en-GB" b="1" i="1" smtClean="0">
              <a:solidFill>
                <a:srgbClr val="FF3300"/>
              </a:solidFill>
              <a:cs typeface="Arial" pitchFamily="34" charset="0"/>
            </a:endParaRPr>
          </a:p>
          <a:p>
            <a:pPr marL="0" indent="0" eaLnBrk="1" hangingPunct="1">
              <a:buFontTx/>
              <a:buNone/>
            </a:pPr>
            <a:r>
              <a:rPr lang="en-GB" b="1" smtClean="0">
                <a:solidFill>
                  <a:srgbClr val="FF3300"/>
                </a:solidFill>
                <a:cs typeface="Arial" pitchFamily="34" charset="0"/>
              </a:rPr>
              <a:t>acceleration = 50 m/s</a:t>
            </a:r>
            <a:r>
              <a:rPr lang="en-GB" b="1" baseline="30000" smtClean="0">
                <a:solidFill>
                  <a:srgbClr val="FF3300"/>
                </a:solidFill>
                <a:cs typeface="Arial" pitchFamily="34" charset="0"/>
              </a:rPr>
              <a:t>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4739">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4739">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4473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447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8229600" cy="850900"/>
          </a:xfrm>
        </p:spPr>
        <p:txBody>
          <a:bodyPr/>
          <a:lstStyle/>
          <a:p>
            <a:pPr eaLnBrk="1" hangingPunct="1"/>
            <a:r>
              <a:rPr lang="en-GB" smtClean="0"/>
              <a:t>Question 3</a:t>
            </a:r>
          </a:p>
        </p:txBody>
      </p:sp>
      <p:sp>
        <p:nvSpPr>
          <p:cNvPr id="246787" name="Rectangle 3"/>
          <p:cNvSpPr>
            <a:spLocks noGrp="1" noChangeArrowheads="1"/>
          </p:cNvSpPr>
          <p:nvPr>
            <p:ph type="body" idx="1"/>
          </p:nvPr>
        </p:nvSpPr>
        <p:spPr>
          <a:xfrm>
            <a:off x="323850" y="1196975"/>
            <a:ext cx="8280400" cy="4525963"/>
          </a:xfrm>
        </p:spPr>
        <p:txBody>
          <a:bodyPr/>
          <a:lstStyle/>
          <a:p>
            <a:pPr marL="0" indent="0" eaLnBrk="1" hangingPunct="1">
              <a:buFontTx/>
              <a:buNone/>
            </a:pPr>
            <a:r>
              <a:rPr lang="en-GB" sz="2800" i="1" smtClean="0">
                <a:cs typeface="Arial" pitchFamily="34" charset="0"/>
              </a:rPr>
              <a:t>Calculate the force that accelerates a mass of 300kg from rest to 6 m/s over a time of 3 seconds. </a:t>
            </a:r>
          </a:p>
          <a:p>
            <a:pPr marL="0" indent="0" eaLnBrk="1" hangingPunct="1">
              <a:buFontTx/>
              <a:buNone/>
            </a:pPr>
            <a:r>
              <a:rPr lang="en-GB" sz="2800" b="1" smtClean="0">
                <a:solidFill>
                  <a:schemeClr val="accent2"/>
                </a:solidFill>
                <a:cs typeface="Arial" pitchFamily="34" charset="0"/>
              </a:rPr>
              <a:t>acceleration = change in velocity ÷ time</a:t>
            </a:r>
          </a:p>
          <a:p>
            <a:pPr marL="0" indent="0" eaLnBrk="1" hangingPunct="1">
              <a:buFontTx/>
              <a:buNone/>
            </a:pPr>
            <a:r>
              <a:rPr lang="en-GB" sz="2800" smtClean="0">
                <a:cs typeface="Arial" pitchFamily="34" charset="0"/>
              </a:rPr>
              <a:t>= (6 – 0)m/s ÷ 3s</a:t>
            </a:r>
          </a:p>
          <a:p>
            <a:pPr marL="0" indent="0" eaLnBrk="1" hangingPunct="1">
              <a:buFontTx/>
              <a:buNone/>
            </a:pPr>
            <a:r>
              <a:rPr lang="en-GB" sz="2800" b="1" smtClean="0">
                <a:solidFill>
                  <a:schemeClr val="accent2"/>
                </a:solidFill>
                <a:cs typeface="Arial" pitchFamily="34" charset="0"/>
              </a:rPr>
              <a:t>acceleration</a:t>
            </a:r>
            <a:r>
              <a:rPr lang="en-GB" sz="2800" smtClean="0">
                <a:cs typeface="Arial" pitchFamily="34" charset="0"/>
              </a:rPr>
              <a:t> = 2 m/s</a:t>
            </a:r>
            <a:r>
              <a:rPr lang="en-GB" sz="2800" baseline="30000" smtClean="0">
                <a:cs typeface="Arial" pitchFamily="34" charset="0"/>
              </a:rPr>
              <a:t>2</a:t>
            </a:r>
            <a:r>
              <a:rPr lang="en-GB" sz="2800" smtClean="0">
                <a:cs typeface="Arial" pitchFamily="34" charset="0"/>
              </a:rPr>
              <a:t> </a:t>
            </a:r>
            <a:endParaRPr lang="en-GB" sz="2800" b="1" smtClean="0">
              <a:solidFill>
                <a:srgbClr val="FF3300"/>
              </a:solidFill>
              <a:cs typeface="Arial" pitchFamily="34" charset="0"/>
            </a:endParaRPr>
          </a:p>
          <a:p>
            <a:pPr marL="0" indent="0" eaLnBrk="1" hangingPunct="1">
              <a:buFontTx/>
              <a:buNone/>
            </a:pPr>
            <a:r>
              <a:rPr lang="en-GB" sz="2800" b="1" smtClean="0">
                <a:solidFill>
                  <a:srgbClr val="FF00FF"/>
                </a:solidFill>
              </a:rPr>
              <a:t>resultant force = mass × acceleration</a:t>
            </a:r>
            <a:endParaRPr lang="en-GB" sz="2800" b="1" i="1" smtClean="0">
              <a:solidFill>
                <a:srgbClr val="FF00FF"/>
              </a:solidFill>
              <a:cs typeface="Arial" pitchFamily="34" charset="0"/>
            </a:endParaRPr>
          </a:p>
          <a:p>
            <a:pPr marL="0" indent="0" eaLnBrk="1" hangingPunct="1">
              <a:buFontTx/>
              <a:buNone/>
            </a:pPr>
            <a:r>
              <a:rPr lang="en-GB" sz="2800" smtClean="0">
                <a:cs typeface="Arial" pitchFamily="34" charset="0"/>
              </a:rPr>
              <a:t>= 300kg x 2 m/s</a:t>
            </a:r>
            <a:r>
              <a:rPr lang="en-GB" sz="2800" baseline="30000" smtClean="0">
                <a:cs typeface="Arial" pitchFamily="34" charset="0"/>
              </a:rPr>
              <a:t>2</a:t>
            </a:r>
            <a:r>
              <a:rPr lang="en-GB" sz="2800" smtClean="0">
                <a:cs typeface="Arial" pitchFamily="34" charset="0"/>
              </a:rPr>
              <a:t> </a:t>
            </a:r>
          </a:p>
          <a:p>
            <a:pPr marL="0" indent="0" eaLnBrk="1" hangingPunct="1">
              <a:buFontTx/>
              <a:buNone/>
            </a:pPr>
            <a:r>
              <a:rPr lang="en-GB" sz="2800" b="1" smtClean="0">
                <a:solidFill>
                  <a:srgbClr val="FF3300"/>
                </a:solidFill>
                <a:cs typeface="Arial" pitchFamily="34" charset="0"/>
              </a:rPr>
              <a:t>force = 600N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678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678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4678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4678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46787">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467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GB" smtClean="0">
                <a:solidFill>
                  <a:srgbClr val="FF3300"/>
                </a:solidFill>
              </a:rPr>
              <a:t>Answers</a:t>
            </a:r>
          </a:p>
        </p:txBody>
      </p:sp>
      <p:graphicFrame>
        <p:nvGraphicFramePr>
          <p:cNvPr id="248835" name="Group 3"/>
          <p:cNvGraphicFramePr>
            <a:graphicFrameLocks noGrp="1"/>
          </p:cNvGraphicFramePr>
          <p:nvPr>
            <p:ph idx="1"/>
          </p:nvPr>
        </p:nvGraphicFramePr>
        <p:xfrm>
          <a:off x="457200" y="1319213"/>
          <a:ext cx="8229600" cy="4530725"/>
        </p:xfrm>
        <a:graphic>
          <a:graphicData uri="http://schemas.openxmlformats.org/drawingml/2006/table">
            <a:tbl>
              <a:tblPr/>
              <a:tblGrid>
                <a:gridCol w="2743200"/>
                <a:gridCol w="2743200"/>
                <a:gridCol w="2743200"/>
              </a:tblGrid>
              <a:tr h="7556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smtClean="0">
                          <a:ln>
                            <a:noFill/>
                          </a:ln>
                          <a:solidFill>
                            <a:schemeClr val="tx1"/>
                          </a:solidFill>
                          <a:effectLst/>
                          <a:latin typeface="Arial" charset="0"/>
                        </a:rPr>
                        <a:t>Force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smtClean="0">
                          <a:ln>
                            <a:noFill/>
                          </a:ln>
                          <a:solidFill>
                            <a:schemeClr val="tx1"/>
                          </a:solidFill>
                          <a:effectLst/>
                          <a:latin typeface="Arial" charset="0"/>
                        </a:rPr>
                        <a:t>Mass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smtClean="0">
                          <a:ln>
                            <a:noFill/>
                          </a:ln>
                          <a:solidFill>
                            <a:schemeClr val="tx1"/>
                          </a:solidFill>
                          <a:effectLst/>
                          <a:latin typeface="Arial" charset="0"/>
                        </a:rPr>
                        <a:t>Acceleration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24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bg1"/>
                          </a:solidFill>
                          <a:effectLst/>
                          <a:latin typeface="Arial" charset="0"/>
                        </a:rPr>
                        <a:t>24 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4 kg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6 m/s</a:t>
                      </a:r>
                      <a:r>
                        <a:rPr kumimoji="0" lang="en-GB" sz="2800" b="0" i="0" u="none" strike="noStrike" cap="none" normalizeH="0" baseline="3000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56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200 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bg1"/>
                          </a:solidFill>
                          <a:effectLst/>
                          <a:latin typeface="Arial" charset="0"/>
                        </a:rPr>
                        <a:t>40 kg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5 m/s</a:t>
                      </a:r>
                      <a:r>
                        <a:rPr kumimoji="0" lang="en-GB" sz="2800" b="0" i="0" u="none" strike="noStrike" cap="none" normalizeH="0" baseline="3000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56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600 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30 kg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bg1"/>
                          </a:solidFill>
                          <a:effectLst/>
                          <a:latin typeface="Arial" charset="0"/>
                        </a:rPr>
                        <a:t>20</a:t>
                      </a:r>
                      <a:r>
                        <a:rPr kumimoji="0" lang="en-GB" sz="2800" b="0" i="0" u="none" strike="noStrike" cap="none" normalizeH="0" baseline="0" smtClean="0">
                          <a:ln>
                            <a:noFill/>
                          </a:ln>
                          <a:solidFill>
                            <a:schemeClr val="tx1"/>
                          </a:solidFill>
                          <a:effectLst/>
                          <a:latin typeface="Arial" charset="0"/>
                        </a:rPr>
                        <a:t> m/s</a:t>
                      </a:r>
                      <a:r>
                        <a:rPr kumimoji="0" lang="en-GB" sz="2800" b="0" i="0" u="none" strike="noStrike" cap="none" normalizeH="0" baseline="3000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56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bg1"/>
                          </a:solidFill>
                          <a:effectLst/>
                          <a:latin typeface="Arial" charset="0"/>
                        </a:rPr>
                        <a:t>2 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5 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400 m/s</a:t>
                      </a:r>
                      <a:r>
                        <a:rPr kumimoji="0" lang="en-GB" sz="2800" b="0" i="0" u="none" strike="noStrike" cap="none" normalizeH="0" baseline="3000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56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5 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100 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bg1"/>
                          </a:solidFill>
                          <a:effectLst/>
                          <a:latin typeface="Arial" charset="0"/>
                        </a:rPr>
                        <a:t>50</a:t>
                      </a:r>
                      <a:r>
                        <a:rPr kumimoji="0" lang="en-GB" sz="2800" b="0" i="0" u="none" strike="noStrike" cap="none" normalizeH="0" baseline="0" smtClean="0">
                          <a:ln>
                            <a:noFill/>
                          </a:ln>
                          <a:solidFill>
                            <a:schemeClr val="tx1"/>
                          </a:solidFill>
                          <a:effectLst/>
                          <a:latin typeface="Arial" charset="0"/>
                        </a:rPr>
                        <a:t> cm/s</a:t>
                      </a:r>
                      <a:r>
                        <a:rPr kumimoji="0" lang="en-GB" sz="2800" b="0" i="0" u="none" strike="noStrike" cap="none" normalizeH="0" baseline="3000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48865" name="Text Box 33"/>
          <p:cNvSpPr txBox="1">
            <a:spLocks noChangeArrowheads="1"/>
          </p:cNvSpPr>
          <p:nvPr/>
        </p:nvSpPr>
        <p:spPr bwMode="auto">
          <a:xfrm>
            <a:off x="1281113" y="2103438"/>
            <a:ext cx="10017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800" b="1">
                <a:solidFill>
                  <a:srgbClr val="FF3300"/>
                </a:solidFill>
              </a:rPr>
              <a:t>24 N</a:t>
            </a:r>
          </a:p>
        </p:txBody>
      </p:sp>
      <p:sp>
        <p:nvSpPr>
          <p:cNvPr id="248866" name="Text Box 34"/>
          <p:cNvSpPr txBox="1">
            <a:spLocks noChangeArrowheads="1"/>
          </p:cNvSpPr>
          <p:nvPr/>
        </p:nvSpPr>
        <p:spPr bwMode="auto">
          <a:xfrm>
            <a:off x="4064000" y="2838450"/>
            <a:ext cx="12477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800" b="1">
                <a:solidFill>
                  <a:srgbClr val="FF3300"/>
                </a:solidFill>
              </a:rPr>
              <a:t>40 kg</a:t>
            </a:r>
          </a:p>
        </p:txBody>
      </p:sp>
      <p:sp>
        <p:nvSpPr>
          <p:cNvPr id="248867" name="Text Box 35"/>
          <p:cNvSpPr txBox="1">
            <a:spLocks noChangeArrowheads="1"/>
          </p:cNvSpPr>
          <p:nvPr/>
        </p:nvSpPr>
        <p:spPr bwMode="auto">
          <a:xfrm>
            <a:off x="6518275" y="3587750"/>
            <a:ext cx="6207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800" b="1">
                <a:solidFill>
                  <a:srgbClr val="FF3300"/>
                </a:solidFill>
              </a:rPr>
              <a:t>20</a:t>
            </a:r>
          </a:p>
        </p:txBody>
      </p:sp>
      <p:sp>
        <p:nvSpPr>
          <p:cNvPr id="248868" name="Text Box 36"/>
          <p:cNvSpPr txBox="1">
            <a:spLocks noChangeArrowheads="1"/>
          </p:cNvSpPr>
          <p:nvPr/>
        </p:nvSpPr>
        <p:spPr bwMode="auto">
          <a:xfrm>
            <a:off x="1403350" y="4365625"/>
            <a:ext cx="7985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800" b="1">
                <a:solidFill>
                  <a:srgbClr val="FF3300"/>
                </a:solidFill>
              </a:rPr>
              <a:t>2 N</a:t>
            </a:r>
          </a:p>
        </p:txBody>
      </p:sp>
      <p:sp>
        <p:nvSpPr>
          <p:cNvPr id="248869" name="Text Box 37"/>
          <p:cNvSpPr txBox="1">
            <a:spLocks noChangeArrowheads="1"/>
          </p:cNvSpPr>
          <p:nvPr/>
        </p:nvSpPr>
        <p:spPr bwMode="auto">
          <a:xfrm>
            <a:off x="6156325" y="5084763"/>
            <a:ext cx="10795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800" b="1">
                <a:solidFill>
                  <a:srgbClr val="FF3300"/>
                </a:solidFill>
              </a:rPr>
              <a:t>5000</a:t>
            </a:r>
          </a:p>
        </p:txBody>
      </p:sp>
      <p:sp>
        <p:nvSpPr>
          <p:cNvPr id="248870" name="Text Box 38"/>
          <p:cNvSpPr txBox="1">
            <a:spLocks noChangeArrowheads="1"/>
          </p:cNvSpPr>
          <p:nvPr/>
        </p:nvSpPr>
        <p:spPr bwMode="auto">
          <a:xfrm>
            <a:off x="3249613" y="449263"/>
            <a:ext cx="2649537" cy="701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4000"/>
              <a:t>Complete: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48870"/>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886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886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886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886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88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65" grpId="0"/>
      <p:bldP spid="248866" grpId="0"/>
      <p:bldP spid="248867" grpId="0"/>
      <p:bldP spid="248868" grpId="0"/>
      <p:bldP spid="248869" grpId="0"/>
      <p:bldP spid="24887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68313" y="260350"/>
            <a:ext cx="8229600" cy="1143000"/>
          </a:xfrm>
        </p:spPr>
        <p:txBody>
          <a:bodyPr/>
          <a:lstStyle/>
          <a:p>
            <a:pPr eaLnBrk="1" hangingPunct="1"/>
            <a:r>
              <a:rPr lang="en-GB" sz="4000" smtClean="0"/>
              <a:t>Force and acceleration </a:t>
            </a:r>
            <a:br>
              <a:rPr lang="en-GB" sz="4000" smtClean="0"/>
            </a:br>
            <a:r>
              <a:rPr lang="en-GB" sz="2400" i="1" smtClean="0"/>
              <a:t>Notes questions from pages 136 &amp; 137</a:t>
            </a:r>
          </a:p>
        </p:txBody>
      </p:sp>
      <p:sp>
        <p:nvSpPr>
          <p:cNvPr id="24579" name="Rectangle 3"/>
          <p:cNvSpPr>
            <a:spLocks noGrp="1" noChangeArrowheads="1"/>
          </p:cNvSpPr>
          <p:nvPr>
            <p:ph type="body" idx="1"/>
          </p:nvPr>
        </p:nvSpPr>
        <p:spPr>
          <a:xfrm>
            <a:off x="457200" y="1600200"/>
            <a:ext cx="8218488" cy="3557588"/>
          </a:xfrm>
        </p:spPr>
        <p:txBody>
          <a:bodyPr/>
          <a:lstStyle/>
          <a:p>
            <a:pPr marL="609600" indent="-609600" eaLnBrk="1" hangingPunct="1">
              <a:lnSpc>
                <a:spcPct val="80000"/>
              </a:lnSpc>
              <a:buFontTx/>
              <a:buAutoNum type="arabicPeriod"/>
            </a:pPr>
            <a:r>
              <a:rPr lang="en-GB" sz="2400" smtClean="0"/>
              <a:t>Copy the equation relating force and acceleration, along with the units used, on page 136.</a:t>
            </a:r>
          </a:p>
          <a:p>
            <a:pPr marL="609600" indent="-609600" eaLnBrk="1" hangingPunct="1">
              <a:lnSpc>
                <a:spcPct val="80000"/>
              </a:lnSpc>
              <a:buFontTx/>
              <a:buAutoNum type="arabicPeriod"/>
            </a:pPr>
            <a:r>
              <a:rPr lang="en-GB" sz="2400" smtClean="0"/>
              <a:t>Copy and answer question (a) on page 136.</a:t>
            </a:r>
          </a:p>
          <a:p>
            <a:pPr marL="609600" indent="-609600" eaLnBrk="1" hangingPunct="1">
              <a:lnSpc>
                <a:spcPct val="80000"/>
              </a:lnSpc>
              <a:buFontTx/>
              <a:buAutoNum type="arabicPeriod"/>
            </a:pPr>
            <a:r>
              <a:rPr lang="en-GB" sz="2400" smtClean="0"/>
              <a:t>Copy the abbreviated version of the above equation, along with its variations, found at the top of page 137.</a:t>
            </a:r>
          </a:p>
          <a:p>
            <a:pPr marL="609600" indent="-609600" eaLnBrk="1" hangingPunct="1">
              <a:lnSpc>
                <a:spcPct val="80000"/>
              </a:lnSpc>
              <a:buFontTx/>
              <a:buAutoNum type="arabicPeriod"/>
            </a:pPr>
            <a:r>
              <a:rPr lang="en-GB" sz="2400" smtClean="0"/>
              <a:t>Copy and answer question (b) on page 137.</a:t>
            </a:r>
          </a:p>
          <a:p>
            <a:pPr marL="609600" indent="-609600" eaLnBrk="1" hangingPunct="1">
              <a:lnSpc>
                <a:spcPct val="80000"/>
              </a:lnSpc>
              <a:buFontTx/>
              <a:buAutoNum type="arabicPeriod"/>
            </a:pPr>
            <a:r>
              <a:rPr lang="en-GB" sz="2400" smtClean="0"/>
              <a:t>Copy the heading ‘Speeding up or slowing down’ and the section below it on page 137.</a:t>
            </a:r>
          </a:p>
          <a:p>
            <a:pPr marL="609600" indent="-609600" eaLnBrk="1" hangingPunct="1">
              <a:lnSpc>
                <a:spcPct val="80000"/>
              </a:lnSpc>
              <a:buFontTx/>
              <a:buAutoNum type="arabicPeriod"/>
            </a:pPr>
            <a:r>
              <a:rPr lang="en-GB" sz="2400" smtClean="0"/>
              <a:t>Copy the Key Points on page 137.</a:t>
            </a:r>
          </a:p>
          <a:p>
            <a:pPr marL="609600" indent="-609600" eaLnBrk="1" hangingPunct="1">
              <a:lnSpc>
                <a:spcPct val="80000"/>
              </a:lnSpc>
              <a:buFontTx/>
              <a:buAutoNum type="arabicPeriod"/>
            </a:pPr>
            <a:r>
              <a:rPr lang="en-GB" sz="2400" smtClean="0"/>
              <a:t>Answer the summary questions on page 137.</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GB" sz="4000" smtClean="0"/>
              <a:t>Force and acceleration</a:t>
            </a:r>
            <a:r>
              <a:rPr lang="en-GB" smtClean="0"/>
              <a:t> </a:t>
            </a:r>
            <a:r>
              <a:rPr lang="en-GB" sz="4000" smtClean="0"/>
              <a:t/>
            </a:r>
            <a:br>
              <a:rPr lang="en-GB" sz="4000" smtClean="0"/>
            </a:br>
            <a:r>
              <a:rPr lang="en-GB" sz="2400" smtClean="0"/>
              <a:t> </a:t>
            </a:r>
            <a:r>
              <a:rPr lang="en-GB" sz="2400" smtClean="0">
                <a:solidFill>
                  <a:srgbClr val="FF0000"/>
                </a:solidFill>
              </a:rPr>
              <a:t>ANSWERS</a:t>
            </a:r>
          </a:p>
        </p:txBody>
      </p:sp>
      <p:sp>
        <p:nvSpPr>
          <p:cNvPr id="25603" name="Rectangle 3"/>
          <p:cNvSpPr>
            <a:spLocks noGrp="1" noChangeArrowheads="1"/>
          </p:cNvSpPr>
          <p:nvPr>
            <p:ph type="body" sz="half" idx="1"/>
          </p:nvPr>
        </p:nvSpPr>
        <p:spPr>
          <a:xfrm>
            <a:off x="457200" y="1600200"/>
            <a:ext cx="3106738" cy="4525963"/>
          </a:xfrm>
        </p:spPr>
        <p:txBody>
          <a:bodyPr/>
          <a:lstStyle/>
          <a:p>
            <a:pPr marL="609600" indent="-609600" eaLnBrk="1" hangingPunct="1">
              <a:buFontTx/>
              <a:buNone/>
            </a:pPr>
            <a:r>
              <a:rPr lang="en-GB" sz="2400" smtClean="0">
                <a:solidFill>
                  <a:srgbClr val="FF0000"/>
                </a:solidFill>
              </a:rPr>
              <a:t>In text questions:</a:t>
            </a:r>
          </a:p>
          <a:p>
            <a:pPr marL="609600" indent="-609600" eaLnBrk="1" hangingPunct="1">
              <a:buFontTx/>
              <a:buAutoNum type="alphaLcParenBoth"/>
            </a:pPr>
            <a:r>
              <a:rPr lang="en-GB" sz="2400" smtClean="0">
                <a:solidFill>
                  <a:srgbClr val="FF0000"/>
                </a:solidFill>
              </a:rPr>
              <a:t>400 N</a:t>
            </a:r>
          </a:p>
          <a:p>
            <a:pPr marL="609600" indent="-609600" eaLnBrk="1" hangingPunct="1">
              <a:buFontTx/>
              <a:buAutoNum type="alphaLcParenBoth"/>
            </a:pPr>
            <a:r>
              <a:rPr lang="en-GB" sz="2400" smtClean="0">
                <a:solidFill>
                  <a:srgbClr val="FF0000"/>
                </a:solidFill>
              </a:rPr>
              <a:t>4.0 m/s</a:t>
            </a:r>
            <a:r>
              <a:rPr lang="en-GB" sz="2400" baseline="30000" smtClean="0">
                <a:solidFill>
                  <a:srgbClr val="FF0000"/>
                </a:solidFill>
              </a:rPr>
              <a:t>2</a:t>
            </a:r>
          </a:p>
          <a:p>
            <a:pPr marL="609600" indent="-609600" eaLnBrk="1" hangingPunct="1">
              <a:buFontTx/>
              <a:buAutoNum type="alphaLcParenBoth"/>
            </a:pPr>
            <a:endParaRPr lang="en-GB" sz="2400" smtClean="0">
              <a:solidFill>
                <a:srgbClr val="FF0000"/>
              </a:solidFill>
            </a:endParaRPr>
          </a:p>
          <a:p>
            <a:pPr marL="609600" indent="-609600" eaLnBrk="1" hangingPunct="1">
              <a:buFontTx/>
              <a:buNone/>
            </a:pPr>
            <a:endParaRPr lang="en-GB" smtClean="0">
              <a:solidFill>
                <a:schemeClr val="accent2"/>
              </a:solidFill>
            </a:endParaRPr>
          </a:p>
        </p:txBody>
      </p:sp>
      <p:sp>
        <p:nvSpPr>
          <p:cNvPr id="25604" name="Rectangle 4"/>
          <p:cNvSpPr>
            <a:spLocks noGrp="1" noChangeArrowheads="1"/>
          </p:cNvSpPr>
          <p:nvPr>
            <p:ph type="body" sz="half" idx="2"/>
          </p:nvPr>
        </p:nvSpPr>
        <p:spPr>
          <a:xfrm>
            <a:off x="3635375" y="1600200"/>
            <a:ext cx="5051425" cy="4525963"/>
          </a:xfrm>
        </p:spPr>
        <p:txBody>
          <a:bodyPr/>
          <a:lstStyle/>
          <a:p>
            <a:pPr marL="533400" indent="-533400" eaLnBrk="1" hangingPunct="1">
              <a:buFontTx/>
              <a:buNone/>
            </a:pPr>
            <a:r>
              <a:rPr lang="en-GB" sz="2400" smtClean="0">
                <a:solidFill>
                  <a:schemeClr val="accent2"/>
                </a:solidFill>
              </a:rPr>
              <a:t>Summary questions:</a:t>
            </a:r>
          </a:p>
          <a:p>
            <a:pPr marL="533400" indent="-533400" eaLnBrk="1" hangingPunct="1">
              <a:buFontTx/>
              <a:buAutoNum type="arabicPeriod"/>
            </a:pPr>
            <a:r>
              <a:rPr lang="en-GB" sz="2400" smtClean="0">
                <a:solidFill>
                  <a:schemeClr val="accent2"/>
                </a:solidFill>
              </a:rPr>
              <a:t>(a) Resultant force, velocity. </a:t>
            </a:r>
          </a:p>
          <a:p>
            <a:pPr marL="533400" indent="-533400" eaLnBrk="1" hangingPunct="1">
              <a:buFontTx/>
              <a:buNone/>
            </a:pPr>
            <a:r>
              <a:rPr lang="en-GB" sz="2400" smtClean="0">
                <a:solidFill>
                  <a:schemeClr val="accent2"/>
                </a:solidFill>
              </a:rPr>
              <a:t>	(b) Mass, resultant force.</a:t>
            </a:r>
          </a:p>
          <a:p>
            <a:pPr marL="533400" indent="-533400" eaLnBrk="1" hangingPunct="1">
              <a:buFontTx/>
              <a:buNone/>
            </a:pPr>
            <a:r>
              <a:rPr lang="en-GB" sz="2400" smtClean="0">
                <a:solidFill>
                  <a:schemeClr val="accent2"/>
                </a:solidFill>
              </a:rPr>
              <a:t>	(c) Acceleration, resultant force.</a:t>
            </a:r>
          </a:p>
          <a:p>
            <a:pPr marL="533400" indent="-533400" eaLnBrk="1" hangingPunct="1">
              <a:buFontTx/>
              <a:buAutoNum type="arabicPeriod" startAt="2"/>
            </a:pPr>
            <a:r>
              <a:rPr lang="en-GB" sz="2400" smtClean="0">
                <a:solidFill>
                  <a:schemeClr val="accent2"/>
                </a:solidFill>
              </a:rPr>
              <a:t>(a) 16N  (b) 40 kg  </a:t>
            </a:r>
          </a:p>
          <a:p>
            <a:pPr marL="533400" indent="-533400" eaLnBrk="1" hangingPunct="1">
              <a:buFontTx/>
              <a:buNone/>
            </a:pPr>
            <a:r>
              <a:rPr lang="en-GB" sz="2400" smtClean="0">
                <a:solidFill>
                  <a:schemeClr val="accent2"/>
                </a:solidFill>
              </a:rPr>
              <a:t>	(c) 12 m/s</a:t>
            </a:r>
            <a:r>
              <a:rPr lang="en-GB" sz="2400" baseline="30000" smtClean="0">
                <a:solidFill>
                  <a:schemeClr val="accent2"/>
                </a:solidFill>
              </a:rPr>
              <a:t>2</a:t>
            </a:r>
          </a:p>
          <a:p>
            <a:pPr marL="533400" indent="-533400" eaLnBrk="1" hangingPunct="1">
              <a:buFontTx/>
              <a:buNone/>
            </a:pPr>
            <a:r>
              <a:rPr lang="en-GB" sz="2400" smtClean="0">
                <a:solidFill>
                  <a:schemeClr val="accent2"/>
                </a:solidFill>
              </a:rPr>
              <a:t>	(d) 2.4 N  (e) 25 000 kg</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8229600" cy="706437"/>
          </a:xfrm>
        </p:spPr>
        <p:txBody>
          <a:bodyPr/>
          <a:lstStyle/>
          <a:p>
            <a:pPr eaLnBrk="1" hangingPunct="1"/>
            <a:r>
              <a:rPr lang="en-GB" sz="4000" smtClean="0"/>
              <a:t>Car forces</a:t>
            </a:r>
          </a:p>
        </p:txBody>
      </p:sp>
      <p:sp>
        <p:nvSpPr>
          <p:cNvPr id="250883" name="Rectangle 3"/>
          <p:cNvSpPr>
            <a:spLocks noGrp="1" noChangeArrowheads="1"/>
          </p:cNvSpPr>
          <p:nvPr>
            <p:ph type="body" sz="half" idx="1"/>
          </p:nvPr>
        </p:nvSpPr>
        <p:spPr>
          <a:xfrm>
            <a:off x="684213" y="4005263"/>
            <a:ext cx="8064500" cy="1008062"/>
          </a:xfrm>
        </p:spPr>
        <p:txBody>
          <a:bodyPr/>
          <a:lstStyle/>
          <a:p>
            <a:pPr marL="0" indent="0" eaLnBrk="1" hangingPunct="1">
              <a:lnSpc>
                <a:spcPct val="80000"/>
              </a:lnSpc>
              <a:buFontTx/>
              <a:buNone/>
            </a:pPr>
            <a:r>
              <a:rPr lang="en-GB" sz="2800" smtClean="0"/>
              <a:t>When a vehicle travels at a steady speed the frictional forces balance the driving force.</a:t>
            </a:r>
          </a:p>
        </p:txBody>
      </p:sp>
      <p:pic>
        <p:nvPicPr>
          <p:cNvPr id="26628" name="Picture 4" descr="138a"/>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900113" y="1125538"/>
            <a:ext cx="7200900" cy="2668587"/>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088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68313" y="115888"/>
            <a:ext cx="8229600" cy="706437"/>
          </a:xfrm>
        </p:spPr>
        <p:txBody>
          <a:bodyPr/>
          <a:lstStyle/>
          <a:p>
            <a:pPr eaLnBrk="1" hangingPunct="1"/>
            <a:r>
              <a:rPr lang="en-GB" sz="4000" smtClean="0"/>
              <a:t>Stopping a car</a:t>
            </a:r>
          </a:p>
        </p:txBody>
      </p:sp>
      <p:sp>
        <p:nvSpPr>
          <p:cNvPr id="252931" name="Rectangle 3"/>
          <p:cNvSpPr>
            <a:spLocks noGrp="1" noChangeArrowheads="1"/>
          </p:cNvSpPr>
          <p:nvPr>
            <p:ph type="body" sz="half" idx="1"/>
          </p:nvPr>
        </p:nvSpPr>
        <p:spPr>
          <a:xfrm>
            <a:off x="395288" y="4149725"/>
            <a:ext cx="8218487" cy="1108075"/>
          </a:xfrm>
        </p:spPr>
        <p:txBody>
          <a:bodyPr/>
          <a:lstStyle/>
          <a:p>
            <a:pPr marL="0" indent="0" eaLnBrk="1" hangingPunct="1">
              <a:lnSpc>
                <a:spcPct val="80000"/>
              </a:lnSpc>
              <a:buFontTx/>
              <a:buNone/>
            </a:pPr>
            <a:r>
              <a:rPr lang="en-GB" sz="2800" smtClean="0"/>
              <a:t>The total distance required to stop a car, the </a:t>
            </a:r>
            <a:r>
              <a:rPr lang="en-GB" sz="2800" b="1" smtClean="0">
                <a:solidFill>
                  <a:srgbClr val="FF0000"/>
                </a:solidFill>
              </a:rPr>
              <a:t>stopping distance</a:t>
            </a:r>
            <a:r>
              <a:rPr lang="en-GB" sz="2800" smtClean="0"/>
              <a:t>, is equal to the </a:t>
            </a:r>
            <a:r>
              <a:rPr lang="en-GB" sz="2800" b="1" smtClean="0">
                <a:solidFill>
                  <a:schemeClr val="accent2"/>
                </a:solidFill>
              </a:rPr>
              <a:t>thinking distance</a:t>
            </a:r>
            <a:r>
              <a:rPr lang="en-GB" sz="2800" smtClean="0"/>
              <a:t> plus the </a:t>
            </a:r>
            <a:r>
              <a:rPr lang="en-GB" sz="2800" b="1" smtClean="0">
                <a:solidFill>
                  <a:srgbClr val="FF00FF"/>
                </a:solidFill>
              </a:rPr>
              <a:t>braking distance</a:t>
            </a:r>
            <a:r>
              <a:rPr lang="en-GB" sz="2800" smtClean="0"/>
              <a:t>.</a:t>
            </a:r>
          </a:p>
        </p:txBody>
      </p:sp>
      <p:pic>
        <p:nvPicPr>
          <p:cNvPr id="27652" name="Picture 5" descr="138b"/>
          <p:cNvPicPr>
            <a:picLocks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323850" y="981075"/>
            <a:ext cx="8713788" cy="285115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293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74638"/>
            <a:ext cx="8229600" cy="561975"/>
          </a:xfrm>
        </p:spPr>
        <p:txBody>
          <a:bodyPr/>
          <a:lstStyle/>
          <a:p>
            <a:pPr eaLnBrk="1" hangingPunct="1"/>
            <a:r>
              <a:rPr lang="en-GB" sz="3600" smtClean="0"/>
              <a:t>Factors affecting stopping distance</a:t>
            </a:r>
          </a:p>
        </p:txBody>
      </p:sp>
      <p:sp>
        <p:nvSpPr>
          <p:cNvPr id="254979" name="Rectangle 3"/>
          <p:cNvSpPr>
            <a:spLocks noGrp="1" noChangeArrowheads="1"/>
          </p:cNvSpPr>
          <p:nvPr>
            <p:ph type="body" sz="half" idx="1"/>
          </p:nvPr>
        </p:nvSpPr>
        <p:spPr>
          <a:xfrm>
            <a:off x="395288" y="1052513"/>
            <a:ext cx="4038600" cy="4525962"/>
          </a:xfrm>
        </p:spPr>
        <p:txBody>
          <a:bodyPr/>
          <a:lstStyle/>
          <a:p>
            <a:pPr marL="0" indent="0" eaLnBrk="1" hangingPunct="1">
              <a:lnSpc>
                <a:spcPct val="80000"/>
              </a:lnSpc>
              <a:buFontTx/>
              <a:buNone/>
            </a:pPr>
            <a:r>
              <a:rPr lang="en-GB" sz="2000" b="1" smtClean="0">
                <a:solidFill>
                  <a:srgbClr val="FF0000"/>
                </a:solidFill>
              </a:rPr>
              <a:t>The reaction time of the driver</a:t>
            </a:r>
          </a:p>
          <a:p>
            <a:pPr marL="0" indent="0" eaLnBrk="1" hangingPunct="1">
              <a:lnSpc>
                <a:spcPct val="80000"/>
              </a:lnSpc>
              <a:buFontTx/>
              <a:buNone/>
            </a:pPr>
            <a:r>
              <a:rPr lang="en-GB" sz="2000" smtClean="0"/>
              <a:t>This can be increased if the driver is tired or has consumed alcohol or drugs. The </a:t>
            </a:r>
            <a:r>
              <a:rPr lang="en-GB" sz="2000" smtClean="0">
                <a:solidFill>
                  <a:schemeClr val="accent2"/>
                </a:solidFill>
              </a:rPr>
              <a:t>thinking distance</a:t>
            </a:r>
            <a:r>
              <a:rPr lang="en-GB" sz="2000" smtClean="0"/>
              <a:t> is increased.</a:t>
            </a:r>
          </a:p>
          <a:p>
            <a:pPr marL="0" indent="0" eaLnBrk="1" hangingPunct="1">
              <a:lnSpc>
                <a:spcPct val="80000"/>
              </a:lnSpc>
              <a:buFontTx/>
              <a:buNone/>
            </a:pPr>
            <a:endParaRPr lang="en-GB" sz="2000" smtClean="0"/>
          </a:p>
          <a:p>
            <a:pPr marL="0" indent="0" eaLnBrk="1" hangingPunct="1">
              <a:lnSpc>
                <a:spcPct val="80000"/>
              </a:lnSpc>
              <a:buFontTx/>
              <a:buNone/>
            </a:pPr>
            <a:r>
              <a:rPr lang="en-GB" sz="2000" b="1" smtClean="0">
                <a:solidFill>
                  <a:srgbClr val="FF0000"/>
                </a:solidFill>
              </a:rPr>
              <a:t>The speed of the car</a:t>
            </a:r>
          </a:p>
          <a:p>
            <a:pPr marL="0" indent="0" eaLnBrk="1" hangingPunct="1">
              <a:lnSpc>
                <a:spcPct val="80000"/>
              </a:lnSpc>
              <a:buFontTx/>
              <a:buNone/>
            </a:pPr>
            <a:r>
              <a:rPr lang="en-GB" sz="2000" smtClean="0"/>
              <a:t>The greater the speed the greater will be both the </a:t>
            </a:r>
            <a:r>
              <a:rPr lang="en-GB" sz="2000" smtClean="0">
                <a:solidFill>
                  <a:schemeClr val="accent2"/>
                </a:solidFill>
              </a:rPr>
              <a:t>thinking</a:t>
            </a:r>
            <a:r>
              <a:rPr lang="en-GB" sz="2000" smtClean="0"/>
              <a:t> and </a:t>
            </a:r>
            <a:r>
              <a:rPr lang="en-GB" sz="2000" smtClean="0">
                <a:solidFill>
                  <a:srgbClr val="FF00FF"/>
                </a:solidFill>
              </a:rPr>
              <a:t>braking</a:t>
            </a:r>
            <a:r>
              <a:rPr lang="en-GB" sz="2000" smtClean="0"/>
              <a:t> distances. </a:t>
            </a:r>
          </a:p>
          <a:p>
            <a:pPr marL="0" indent="0" eaLnBrk="1" hangingPunct="1">
              <a:lnSpc>
                <a:spcPct val="80000"/>
              </a:lnSpc>
              <a:buFontTx/>
              <a:buNone/>
            </a:pPr>
            <a:r>
              <a:rPr lang="en-GB" sz="2000" smtClean="0"/>
              <a:t>Doubling the speed increases the overall stopping distance by about four times.</a:t>
            </a:r>
          </a:p>
          <a:p>
            <a:pPr marL="0" indent="0" eaLnBrk="1" hangingPunct="1">
              <a:lnSpc>
                <a:spcPct val="80000"/>
              </a:lnSpc>
              <a:buFontTx/>
              <a:buNone/>
            </a:pPr>
            <a:endParaRPr lang="en-GB" sz="2000" smtClean="0"/>
          </a:p>
          <a:p>
            <a:pPr marL="0" indent="0" eaLnBrk="1" hangingPunct="1">
              <a:lnSpc>
                <a:spcPct val="80000"/>
              </a:lnSpc>
              <a:buFontTx/>
              <a:buNone/>
            </a:pPr>
            <a:endParaRPr lang="en-GB" sz="2000" smtClean="0"/>
          </a:p>
        </p:txBody>
      </p:sp>
      <p:sp>
        <p:nvSpPr>
          <p:cNvPr id="254984" name="Rectangle 8"/>
          <p:cNvSpPr>
            <a:spLocks noGrp="1" noChangeArrowheads="1"/>
          </p:cNvSpPr>
          <p:nvPr>
            <p:ph type="body" sz="half" idx="2"/>
          </p:nvPr>
        </p:nvSpPr>
        <p:spPr>
          <a:xfrm>
            <a:off x="4586288" y="1052513"/>
            <a:ext cx="4038600" cy="4525962"/>
          </a:xfrm>
        </p:spPr>
        <p:txBody>
          <a:bodyPr/>
          <a:lstStyle/>
          <a:p>
            <a:pPr marL="0" indent="0" eaLnBrk="1" hangingPunct="1">
              <a:lnSpc>
                <a:spcPct val="80000"/>
              </a:lnSpc>
              <a:buFontTx/>
              <a:buNone/>
            </a:pPr>
            <a:r>
              <a:rPr lang="en-GB" sz="2000" b="1" smtClean="0">
                <a:solidFill>
                  <a:srgbClr val="FF0000"/>
                </a:solidFill>
              </a:rPr>
              <a:t>The mass of the car and its contents</a:t>
            </a:r>
          </a:p>
          <a:p>
            <a:pPr marL="0" indent="0" eaLnBrk="1" hangingPunct="1">
              <a:lnSpc>
                <a:spcPct val="80000"/>
              </a:lnSpc>
              <a:buFontTx/>
              <a:buNone/>
            </a:pPr>
            <a:r>
              <a:rPr lang="en-GB" sz="2000" smtClean="0"/>
              <a:t>The greater the mass the greater will be the </a:t>
            </a:r>
            <a:r>
              <a:rPr lang="en-GB" sz="2000" smtClean="0">
                <a:solidFill>
                  <a:srgbClr val="FF00FF"/>
                </a:solidFill>
              </a:rPr>
              <a:t>braking distance</a:t>
            </a:r>
            <a:r>
              <a:rPr lang="en-GB" sz="2000" smtClean="0"/>
              <a:t>.</a:t>
            </a:r>
          </a:p>
          <a:p>
            <a:pPr marL="0" indent="0" eaLnBrk="1" hangingPunct="1">
              <a:lnSpc>
                <a:spcPct val="80000"/>
              </a:lnSpc>
              <a:buFontTx/>
              <a:buNone/>
            </a:pPr>
            <a:r>
              <a:rPr lang="en-GB" sz="2000" smtClean="0"/>
              <a:t> </a:t>
            </a:r>
          </a:p>
          <a:p>
            <a:pPr marL="0" indent="0" eaLnBrk="1" hangingPunct="1">
              <a:lnSpc>
                <a:spcPct val="80000"/>
              </a:lnSpc>
              <a:buFontTx/>
              <a:buNone/>
            </a:pPr>
            <a:r>
              <a:rPr lang="en-GB" sz="2000" b="1" smtClean="0">
                <a:solidFill>
                  <a:srgbClr val="FF0000"/>
                </a:solidFill>
              </a:rPr>
              <a:t>The condition of the road</a:t>
            </a:r>
          </a:p>
          <a:p>
            <a:pPr marL="0" indent="0" eaLnBrk="1" hangingPunct="1">
              <a:lnSpc>
                <a:spcPct val="80000"/>
              </a:lnSpc>
              <a:buFontTx/>
              <a:buNone/>
            </a:pPr>
            <a:r>
              <a:rPr lang="en-GB" sz="2000" smtClean="0"/>
              <a:t>Wet and icy roads will cause the </a:t>
            </a:r>
            <a:r>
              <a:rPr lang="en-GB" sz="2000" smtClean="0">
                <a:solidFill>
                  <a:srgbClr val="FF00FF"/>
                </a:solidFill>
              </a:rPr>
              <a:t>braking distance</a:t>
            </a:r>
            <a:r>
              <a:rPr lang="en-GB" sz="2000" smtClean="0"/>
              <a:t> to increase.</a:t>
            </a:r>
          </a:p>
          <a:p>
            <a:pPr marL="0" indent="0" eaLnBrk="1" hangingPunct="1">
              <a:lnSpc>
                <a:spcPct val="80000"/>
              </a:lnSpc>
              <a:buFontTx/>
              <a:buNone/>
            </a:pPr>
            <a:endParaRPr lang="en-GB" sz="2000" smtClean="0"/>
          </a:p>
          <a:p>
            <a:pPr marL="0" indent="0" eaLnBrk="1" hangingPunct="1">
              <a:lnSpc>
                <a:spcPct val="80000"/>
              </a:lnSpc>
              <a:buFontTx/>
              <a:buNone/>
            </a:pPr>
            <a:r>
              <a:rPr lang="en-GB" sz="2000" b="1" smtClean="0">
                <a:solidFill>
                  <a:srgbClr val="FF0000"/>
                </a:solidFill>
              </a:rPr>
              <a:t>The condition of the vehicle</a:t>
            </a:r>
          </a:p>
          <a:p>
            <a:pPr marL="0" indent="0" eaLnBrk="1" hangingPunct="1">
              <a:lnSpc>
                <a:spcPct val="80000"/>
              </a:lnSpc>
              <a:buFontTx/>
              <a:buNone/>
            </a:pPr>
            <a:r>
              <a:rPr lang="en-GB" sz="2000" smtClean="0"/>
              <a:t>Worn brakes or worn tyres will both increase the </a:t>
            </a:r>
            <a:r>
              <a:rPr lang="en-GB" sz="2000" smtClean="0">
                <a:solidFill>
                  <a:srgbClr val="FF00FF"/>
                </a:solidFill>
              </a:rPr>
              <a:t>braking distance</a:t>
            </a:r>
            <a:r>
              <a:rPr lang="en-GB" sz="2000" smtClean="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49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497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5497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5497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54979">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54984">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54984">
                                            <p:txEl>
                                              <p:pRg st="1" end="1"/>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54984">
                                            <p:txEl>
                                              <p:pRg st="3" end="3"/>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54984">
                                            <p:txEl>
                                              <p:pRg st="4" end="4"/>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254984">
                                            <p:txEl>
                                              <p:pRg st="6" end="6"/>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25498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395288" y="333375"/>
            <a:ext cx="8135937" cy="41703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GB" sz="2800" b="1">
                <a:solidFill>
                  <a:srgbClr val="FF3300"/>
                </a:solidFill>
                <a:latin typeface="Times New Roman" pitchFamily="18" charset="0"/>
              </a:rPr>
              <a:t>Choose appropriate words to fill in the gaps below:</a:t>
            </a:r>
          </a:p>
          <a:p>
            <a:pPr>
              <a:spcBef>
                <a:spcPct val="50000"/>
              </a:spcBef>
            </a:pPr>
            <a:r>
              <a:rPr lang="en-GB" sz="2400" b="1">
                <a:latin typeface="Times New Roman" pitchFamily="18" charset="0"/>
              </a:rPr>
              <a:t>When a car is moving at a _______ speed the engine force is equal to the resistive force.</a:t>
            </a:r>
          </a:p>
          <a:p>
            <a:pPr>
              <a:spcBef>
                <a:spcPct val="50000"/>
              </a:spcBef>
            </a:pPr>
            <a:r>
              <a:rPr lang="en-GB" sz="2400" b="1">
                <a:latin typeface="Times New Roman" pitchFamily="18" charset="0"/>
              </a:rPr>
              <a:t>The __________ distance of a car is equal to the thinking distance plus the _________ distance.</a:t>
            </a:r>
          </a:p>
          <a:p>
            <a:pPr>
              <a:spcBef>
                <a:spcPct val="50000"/>
              </a:spcBef>
            </a:pPr>
            <a:r>
              <a:rPr lang="en-GB" sz="2400" b="1">
                <a:latin typeface="Times New Roman" pitchFamily="18" charset="0"/>
              </a:rPr>
              <a:t>Tiredness, ________ and drugs are all likely to increase the __________ distance.</a:t>
            </a:r>
          </a:p>
          <a:p>
            <a:pPr>
              <a:spcBef>
                <a:spcPct val="50000"/>
              </a:spcBef>
            </a:pPr>
            <a:r>
              <a:rPr lang="en-GB" sz="2400" b="1">
                <a:latin typeface="Times New Roman" pitchFamily="18" charset="0"/>
              </a:rPr>
              <a:t>A car travelling at 60 m.p.h. will require roughly ______ times stopping __________ of a car travelling at 30 m.p.h..</a:t>
            </a:r>
          </a:p>
        </p:txBody>
      </p:sp>
      <p:sp>
        <p:nvSpPr>
          <p:cNvPr id="119811" name="Text Box 3"/>
          <p:cNvSpPr txBox="1">
            <a:spLocks noChangeArrowheads="1"/>
          </p:cNvSpPr>
          <p:nvPr/>
        </p:nvSpPr>
        <p:spPr bwMode="auto">
          <a:xfrm>
            <a:off x="4716463" y="5300663"/>
            <a:ext cx="12239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alcohol</a:t>
            </a:r>
          </a:p>
        </p:txBody>
      </p:sp>
      <p:sp>
        <p:nvSpPr>
          <p:cNvPr id="119813" name="Text Box 5"/>
          <p:cNvSpPr txBox="1">
            <a:spLocks noChangeArrowheads="1"/>
          </p:cNvSpPr>
          <p:nvPr/>
        </p:nvSpPr>
        <p:spPr bwMode="auto">
          <a:xfrm>
            <a:off x="3205163" y="5300663"/>
            <a:ext cx="863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four</a:t>
            </a:r>
          </a:p>
        </p:txBody>
      </p:sp>
      <p:sp>
        <p:nvSpPr>
          <p:cNvPr id="119814" name="Text Box 6"/>
          <p:cNvSpPr txBox="1">
            <a:spLocks noChangeArrowheads="1"/>
          </p:cNvSpPr>
          <p:nvPr/>
        </p:nvSpPr>
        <p:spPr bwMode="auto">
          <a:xfrm>
            <a:off x="5653088" y="5300663"/>
            <a:ext cx="1152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distance</a:t>
            </a:r>
          </a:p>
        </p:txBody>
      </p:sp>
      <p:sp>
        <p:nvSpPr>
          <p:cNvPr id="119815" name="Text Box 7"/>
          <p:cNvSpPr txBox="1">
            <a:spLocks noChangeArrowheads="1"/>
          </p:cNvSpPr>
          <p:nvPr/>
        </p:nvSpPr>
        <p:spPr bwMode="auto">
          <a:xfrm>
            <a:off x="3852863" y="5300663"/>
            <a:ext cx="10810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steady</a:t>
            </a:r>
          </a:p>
        </p:txBody>
      </p:sp>
      <p:sp>
        <p:nvSpPr>
          <p:cNvPr id="119816" name="Text Box 8"/>
          <p:cNvSpPr txBox="1">
            <a:spLocks noChangeArrowheads="1"/>
          </p:cNvSpPr>
          <p:nvPr/>
        </p:nvSpPr>
        <p:spPr bwMode="auto">
          <a:xfrm>
            <a:off x="6734175" y="5300663"/>
            <a:ext cx="1260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stopping</a:t>
            </a:r>
          </a:p>
        </p:txBody>
      </p:sp>
      <p:sp>
        <p:nvSpPr>
          <p:cNvPr id="119817" name="Text Box 9"/>
          <p:cNvSpPr txBox="1">
            <a:spLocks noChangeArrowheads="1"/>
          </p:cNvSpPr>
          <p:nvPr/>
        </p:nvSpPr>
        <p:spPr bwMode="auto">
          <a:xfrm>
            <a:off x="2124075" y="5300663"/>
            <a:ext cx="1079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thinking</a:t>
            </a:r>
          </a:p>
        </p:txBody>
      </p:sp>
      <p:sp>
        <p:nvSpPr>
          <p:cNvPr id="119818" name="Text Box 10"/>
          <p:cNvSpPr txBox="1">
            <a:spLocks noChangeArrowheads="1"/>
          </p:cNvSpPr>
          <p:nvPr/>
        </p:nvSpPr>
        <p:spPr bwMode="auto">
          <a:xfrm>
            <a:off x="3276600" y="4868863"/>
            <a:ext cx="26638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i="1"/>
              <a:t>WORD SELECTION:</a:t>
            </a:r>
          </a:p>
        </p:txBody>
      </p:sp>
      <p:sp>
        <p:nvSpPr>
          <p:cNvPr id="119819" name="Text Box 11"/>
          <p:cNvSpPr txBox="1">
            <a:spLocks noChangeArrowheads="1"/>
          </p:cNvSpPr>
          <p:nvPr/>
        </p:nvSpPr>
        <p:spPr bwMode="auto">
          <a:xfrm>
            <a:off x="1044575" y="5300663"/>
            <a:ext cx="12223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braking</a:t>
            </a:r>
          </a:p>
        </p:txBody>
      </p:sp>
      <p:sp>
        <p:nvSpPr>
          <p:cNvPr id="119828" name="Text Box 20"/>
          <p:cNvSpPr txBox="1">
            <a:spLocks noChangeArrowheads="1"/>
          </p:cNvSpPr>
          <p:nvPr/>
        </p:nvSpPr>
        <p:spPr bwMode="auto">
          <a:xfrm>
            <a:off x="2051050" y="2781300"/>
            <a:ext cx="12239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alcohol</a:t>
            </a:r>
          </a:p>
        </p:txBody>
      </p:sp>
      <p:sp>
        <p:nvSpPr>
          <p:cNvPr id="119829" name="Text Box 21"/>
          <p:cNvSpPr txBox="1">
            <a:spLocks noChangeArrowheads="1"/>
          </p:cNvSpPr>
          <p:nvPr/>
        </p:nvSpPr>
        <p:spPr bwMode="auto">
          <a:xfrm>
            <a:off x="6877050" y="3716338"/>
            <a:ext cx="863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four</a:t>
            </a:r>
          </a:p>
        </p:txBody>
      </p:sp>
      <p:sp>
        <p:nvSpPr>
          <p:cNvPr id="119830" name="Text Box 22"/>
          <p:cNvSpPr txBox="1">
            <a:spLocks noChangeArrowheads="1"/>
          </p:cNvSpPr>
          <p:nvPr/>
        </p:nvSpPr>
        <p:spPr bwMode="auto">
          <a:xfrm>
            <a:off x="2627313" y="4076700"/>
            <a:ext cx="1152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distance</a:t>
            </a:r>
          </a:p>
        </p:txBody>
      </p:sp>
      <p:sp>
        <p:nvSpPr>
          <p:cNvPr id="119831" name="Text Box 23"/>
          <p:cNvSpPr txBox="1">
            <a:spLocks noChangeArrowheads="1"/>
          </p:cNvSpPr>
          <p:nvPr/>
        </p:nvSpPr>
        <p:spPr bwMode="auto">
          <a:xfrm>
            <a:off x="3995738" y="981075"/>
            <a:ext cx="10810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steady</a:t>
            </a:r>
          </a:p>
        </p:txBody>
      </p:sp>
      <p:sp>
        <p:nvSpPr>
          <p:cNvPr id="119832" name="Text Box 24"/>
          <p:cNvSpPr txBox="1">
            <a:spLocks noChangeArrowheads="1"/>
          </p:cNvSpPr>
          <p:nvPr/>
        </p:nvSpPr>
        <p:spPr bwMode="auto">
          <a:xfrm>
            <a:off x="1187450" y="1844675"/>
            <a:ext cx="1260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stopping</a:t>
            </a:r>
          </a:p>
        </p:txBody>
      </p:sp>
      <p:sp>
        <p:nvSpPr>
          <p:cNvPr id="119833" name="Text Box 25"/>
          <p:cNvSpPr txBox="1">
            <a:spLocks noChangeArrowheads="1"/>
          </p:cNvSpPr>
          <p:nvPr/>
        </p:nvSpPr>
        <p:spPr bwMode="auto">
          <a:xfrm>
            <a:off x="684213" y="3213100"/>
            <a:ext cx="1079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thinking</a:t>
            </a:r>
          </a:p>
        </p:txBody>
      </p:sp>
      <p:sp>
        <p:nvSpPr>
          <p:cNvPr id="119834" name="Text Box 26"/>
          <p:cNvSpPr txBox="1">
            <a:spLocks noChangeArrowheads="1"/>
          </p:cNvSpPr>
          <p:nvPr/>
        </p:nvSpPr>
        <p:spPr bwMode="auto">
          <a:xfrm>
            <a:off x="2843213" y="2276475"/>
            <a:ext cx="12223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braking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981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9814">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9815">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9816">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9817">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9818">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9819">
                                            <p:txEl>
                                              <p:pRg st="0" end="0"/>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19831">
                                            <p:txEl>
                                              <p:pRg st="0" end="0"/>
                                            </p:txEl>
                                          </p:spTgt>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119815">
                                            <p:txEl>
                                              <p:pRg st="0" end="0"/>
                                            </p:txEl>
                                          </p:spTgt>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19832">
                                            <p:txEl>
                                              <p:pRg st="0" end="0"/>
                                            </p:txEl>
                                          </p:spTgt>
                                        </p:tgtEl>
                                        <p:attrNameLst>
                                          <p:attrName>style.visibility</p:attrName>
                                        </p:attrNameLst>
                                      </p:cBhvr>
                                      <p:to>
                                        <p:strVal val="visible"/>
                                      </p:to>
                                    </p:set>
                                  </p:childTnLst>
                                </p:cTn>
                              </p:par>
                              <p:par>
                                <p:cTn id="31" presetID="1" presetClass="exit" presetSubtype="0" fill="hold" nodeType="withEffect">
                                  <p:stCondLst>
                                    <p:cond delay="0"/>
                                  </p:stCondLst>
                                  <p:childTnLst>
                                    <p:set>
                                      <p:cBhvr>
                                        <p:cTn id="32" dur="1" fill="hold">
                                          <p:stCondLst>
                                            <p:cond delay="0"/>
                                          </p:stCondLst>
                                        </p:cTn>
                                        <p:tgtEl>
                                          <p:spTgt spid="119816">
                                            <p:txEl>
                                              <p:pRg st="0" end="0"/>
                                            </p:txEl>
                                          </p:spTgt>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19834">
                                            <p:txEl>
                                              <p:pRg st="0" end="0"/>
                                            </p:txEl>
                                          </p:spTgt>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119819">
                                            <p:txEl>
                                              <p:pRg st="0" end="0"/>
                                            </p:txEl>
                                          </p:spTgt>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19828">
                                            <p:txEl>
                                              <p:pRg st="0" end="0"/>
                                            </p:txEl>
                                          </p:spTgt>
                                        </p:tgtEl>
                                        <p:attrNameLst>
                                          <p:attrName>style.visibility</p:attrName>
                                        </p:attrNameLst>
                                      </p:cBhvr>
                                      <p:to>
                                        <p:strVal val="visible"/>
                                      </p:to>
                                    </p:set>
                                  </p:childTnLst>
                                </p:cTn>
                              </p:par>
                              <p:par>
                                <p:cTn id="43" presetID="1" presetClass="exit" presetSubtype="0" fill="hold" nodeType="withEffect">
                                  <p:stCondLst>
                                    <p:cond delay="0"/>
                                  </p:stCondLst>
                                  <p:childTnLst>
                                    <p:set>
                                      <p:cBhvr>
                                        <p:cTn id="44" dur="1" fill="hold">
                                          <p:stCondLst>
                                            <p:cond delay="0"/>
                                          </p:stCondLst>
                                        </p:cTn>
                                        <p:tgtEl>
                                          <p:spTgt spid="119811">
                                            <p:txEl>
                                              <p:pRg st="0" end="0"/>
                                            </p:txEl>
                                          </p:spTgt>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119833">
                                            <p:txEl>
                                              <p:pRg st="0" end="0"/>
                                            </p:txEl>
                                          </p:spTgt>
                                        </p:tgtEl>
                                        <p:attrNameLst>
                                          <p:attrName>style.visibility</p:attrName>
                                        </p:attrNameLst>
                                      </p:cBhvr>
                                      <p:to>
                                        <p:strVal val="visible"/>
                                      </p:to>
                                    </p:set>
                                  </p:childTnLst>
                                </p:cTn>
                              </p:par>
                              <p:par>
                                <p:cTn id="49" presetID="1" presetClass="exit" presetSubtype="0" fill="hold" nodeType="withEffect">
                                  <p:stCondLst>
                                    <p:cond delay="0"/>
                                  </p:stCondLst>
                                  <p:childTnLst>
                                    <p:set>
                                      <p:cBhvr>
                                        <p:cTn id="50" dur="1" fill="hold">
                                          <p:stCondLst>
                                            <p:cond delay="0"/>
                                          </p:stCondLst>
                                        </p:cTn>
                                        <p:tgtEl>
                                          <p:spTgt spid="119817">
                                            <p:txEl>
                                              <p:pRg st="0" end="0"/>
                                            </p:txEl>
                                          </p:spTgt>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119829">
                                            <p:txEl>
                                              <p:pRg st="0" end="0"/>
                                            </p:txEl>
                                          </p:spTgt>
                                        </p:tgtEl>
                                        <p:attrNameLst>
                                          <p:attrName>style.visibility</p:attrName>
                                        </p:attrNameLst>
                                      </p:cBhvr>
                                      <p:to>
                                        <p:strVal val="visible"/>
                                      </p:to>
                                    </p:set>
                                  </p:childTnLst>
                                </p:cTn>
                              </p:par>
                              <p:par>
                                <p:cTn id="55" presetID="1" presetClass="exit" presetSubtype="0" fill="hold" nodeType="withEffect">
                                  <p:stCondLst>
                                    <p:cond delay="0"/>
                                  </p:stCondLst>
                                  <p:childTnLst>
                                    <p:set>
                                      <p:cBhvr>
                                        <p:cTn id="56" dur="1" fill="hold">
                                          <p:stCondLst>
                                            <p:cond delay="0"/>
                                          </p:stCondLst>
                                        </p:cTn>
                                        <p:tgtEl>
                                          <p:spTgt spid="119813">
                                            <p:txEl>
                                              <p:pRg st="0" end="0"/>
                                            </p:txEl>
                                          </p:spTgt>
                                        </p:tgtEl>
                                        <p:attrNameLst>
                                          <p:attrName>style.visibility</p:attrName>
                                        </p:attrNameLst>
                                      </p:cBhvr>
                                      <p:to>
                                        <p:strVal val="hidden"/>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nodeType="clickEffect">
                                  <p:stCondLst>
                                    <p:cond delay="0"/>
                                  </p:stCondLst>
                                  <p:childTnLst>
                                    <p:set>
                                      <p:cBhvr>
                                        <p:cTn id="60" dur="1" fill="hold">
                                          <p:stCondLst>
                                            <p:cond delay="0"/>
                                          </p:stCondLst>
                                        </p:cTn>
                                        <p:tgtEl>
                                          <p:spTgt spid="119830">
                                            <p:txEl>
                                              <p:pRg st="0" end="0"/>
                                            </p:txEl>
                                          </p:spTgt>
                                        </p:tgtEl>
                                        <p:attrNameLst>
                                          <p:attrName>style.visibility</p:attrName>
                                        </p:attrNameLst>
                                      </p:cBhvr>
                                      <p:to>
                                        <p:strVal val="visible"/>
                                      </p:to>
                                    </p:set>
                                  </p:childTnLst>
                                </p:cTn>
                              </p:par>
                              <p:par>
                                <p:cTn id="61" presetID="1" presetClass="exit" presetSubtype="0" fill="hold" nodeType="withEffect">
                                  <p:stCondLst>
                                    <p:cond delay="0"/>
                                  </p:stCondLst>
                                  <p:childTnLst>
                                    <p:set>
                                      <p:cBhvr>
                                        <p:cTn id="62" dur="1" fill="hold">
                                          <p:stCondLst>
                                            <p:cond delay="0"/>
                                          </p:stCondLst>
                                        </p:cTn>
                                        <p:tgtEl>
                                          <p:spTgt spid="119814">
                                            <p:txEl>
                                              <p:pRg st="0" end="0"/>
                                            </p:txEl>
                                          </p:spTgt>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119818">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allAtOnce"/>
      <p:bldP spid="119813" grpId="0" build="allAtOnce"/>
      <p:bldP spid="119814" grpId="0" build="allAtOnce"/>
      <p:bldP spid="119815" grpId="0" build="allAtOnce"/>
      <p:bldP spid="119816" grpId="0" build="allAtOnce"/>
      <p:bldP spid="119817" grpId="0" build="allAtOnce"/>
      <p:bldP spid="119818" grpId="0" build="allAtOnce"/>
      <p:bldP spid="119819"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68313" y="260350"/>
            <a:ext cx="8229600" cy="1143000"/>
          </a:xfrm>
        </p:spPr>
        <p:txBody>
          <a:bodyPr/>
          <a:lstStyle/>
          <a:p>
            <a:pPr eaLnBrk="1" hangingPunct="1"/>
            <a:r>
              <a:rPr lang="en-GB" sz="4000" smtClean="0"/>
              <a:t>On the road </a:t>
            </a:r>
            <a:r>
              <a:rPr lang="en-GB" sz="3600" smtClean="0"/>
              <a:t/>
            </a:r>
            <a:br>
              <a:rPr lang="en-GB" sz="3600" smtClean="0"/>
            </a:br>
            <a:r>
              <a:rPr lang="en-GB" sz="2400" i="1" smtClean="0"/>
              <a:t>Notes questions from pages 138 &amp; 139</a:t>
            </a:r>
          </a:p>
        </p:txBody>
      </p:sp>
      <p:sp>
        <p:nvSpPr>
          <p:cNvPr id="30723" name="Rectangle 3"/>
          <p:cNvSpPr>
            <a:spLocks noGrp="1" noChangeArrowheads="1"/>
          </p:cNvSpPr>
          <p:nvPr>
            <p:ph type="body" idx="1"/>
          </p:nvPr>
        </p:nvSpPr>
        <p:spPr>
          <a:xfrm>
            <a:off x="457200" y="1600200"/>
            <a:ext cx="8218488" cy="3484563"/>
          </a:xfrm>
        </p:spPr>
        <p:txBody>
          <a:bodyPr/>
          <a:lstStyle/>
          <a:p>
            <a:pPr marL="609600" indent="-609600" eaLnBrk="1" hangingPunct="1">
              <a:lnSpc>
                <a:spcPct val="80000"/>
              </a:lnSpc>
              <a:buFontTx/>
              <a:buAutoNum type="arabicPeriod"/>
            </a:pPr>
            <a:r>
              <a:rPr lang="en-GB" sz="1800" smtClean="0"/>
              <a:t>Copy Figure 1 on page 138 showing the main forces acting on a car. Explain how the resultant force on a car can be zero when the car is travelling at a constant speed.</a:t>
            </a:r>
          </a:p>
          <a:p>
            <a:pPr marL="609600" indent="-609600" eaLnBrk="1" hangingPunct="1">
              <a:lnSpc>
                <a:spcPct val="80000"/>
              </a:lnSpc>
              <a:buFontTx/>
              <a:buAutoNum type="arabicPeriod"/>
            </a:pPr>
            <a:r>
              <a:rPr lang="en-GB" sz="1800" smtClean="0"/>
              <a:t>Copy and answer question (a) on page 138.</a:t>
            </a:r>
          </a:p>
          <a:p>
            <a:pPr marL="609600" indent="-609600" eaLnBrk="1" hangingPunct="1">
              <a:lnSpc>
                <a:spcPct val="80000"/>
              </a:lnSpc>
              <a:buFontTx/>
              <a:buAutoNum type="arabicPeriod"/>
            </a:pPr>
            <a:r>
              <a:rPr lang="en-GB" sz="1800" smtClean="0"/>
              <a:t>Copy Figure 2 on page 138. </a:t>
            </a:r>
          </a:p>
          <a:p>
            <a:pPr marL="609600" indent="-609600" eaLnBrk="1" hangingPunct="1">
              <a:lnSpc>
                <a:spcPct val="80000"/>
              </a:lnSpc>
              <a:buFontTx/>
              <a:buAutoNum type="arabicPeriod"/>
            </a:pPr>
            <a:r>
              <a:rPr lang="en-GB" sz="1800" smtClean="0"/>
              <a:t>Explain what is meant by (a) thinking distance, (b) braking distance and (c) stopping distance and how these three distances are related to each other.</a:t>
            </a:r>
          </a:p>
          <a:p>
            <a:pPr marL="609600" indent="-609600" eaLnBrk="1" hangingPunct="1">
              <a:lnSpc>
                <a:spcPct val="80000"/>
              </a:lnSpc>
              <a:buFontTx/>
              <a:buAutoNum type="arabicPeriod"/>
            </a:pPr>
            <a:r>
              <a:rPr lang="en-GB" sz="1800" smtClean="0"/>
              <a:t>Explain how car velocity and car mass affect the braking distance of a car.</a:t>
            </a:r>
          </a:p>
          <a:p>
            <a:pPr marL="609600" indent="-609600" eaLnBrk="1" hangingPunct="1">
              <a:lnSpc>
                <a:spcPct val="80000"/>
              </a:lnSpc>
              <a:buFontTx/>
              <a:buAutoNum type="arabicPeriod"/>
            </a:pPr>
            <a:r>
              <a:rPr lang="en-GB" sz="1800" smtClean="0"/>
              <a:t>What other factors affect (a) the thinking distance and (b) the braking distance?</a:t>
            </a:r>
          </a:p>
          <a:p>
            <a:pPr marL="609600" indent="-609600" eaLnBrk="1" hangingPunct="1">
              <a:lnSpc>
                <a:spcPct val="80000"/>
              </a:lnSpc>
              <a:buFontTx/>
              <a:buAutoNum type="arabicPeriod"/>
            </a:pPr>
            <a:r>
              <a:rPr lang="en-GB" sz="1800" smtClean="0"/>
              <a:t>Copy and answer questions (b) and (c) on page 139.</a:t>
            </a:r>
          </a:p>
          <a:p>
            <a:pPr marL="609600" indent="-609600" eaLnBrk="1" hangingPunct="1">
              <a:lnSpc>
                <a:spcPct val="80000"/>
              </a:lnSpc>
              <a:buFontTx/>
              <a:buAutoNum type="arabicPeriod"/>
            </a:pPr>
            <a:r>
              <a:rPr lang="en-GB" sz="1800" smtClean="0"/>
              <a:t>Copy the Key Points on page 139.</a:t>
            </a:r>
          </a:p>
          <a:p>
            <a:pPr marL="609600" indent="-609600" eaLnBrk="1" hangingPunct="1">
              <a:lnSpc>
                <a:spcPct val="80000"/>
              </a:lnSpc>
              <a:buFontTx/>
              <a:buAutoNum type="arabicPeriod"/>
            </a:pPr>
            <a:r>
              <a:rPr lang="en-GB" sz="1800" smtClean="0"/>
              <a:t>Answer the summary questions on page 139.</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229600" cy="706437"/>
          </a:xfrm>
        </p:spPr>
        <p:txBody>
          <a:bodyPr/>
          <a:lstStyle/>
          <a:p>
            <a:pPr eaLnBrk="1" hangingPunct="1"/>
            <a:r>
              <a:rPr lang="en-GB" sz="4000" smtClean="0"/>
              <a:t>Force pairs</a:t>
            </a:r>
          </a:p>
        </p:txBody>
      </p:sp>
      <p:sp>
        <p:nvSpPr>
          <p:cNvPr id="218115" name="Rectangle 3"/>
          <p:cNvSpPr>
            <a:spLocks noGrp="1" noChangeArrowheads="1"/>
          </p:cNvSpPr>
          <p:nvPr>
            <p:ph type="body" sz="half" idx="1"/>
          </p:nvPr>
        </p:nvSpPr>
        <p:spPr>
          <a:xfrm>
            <a:off x="323850" y="1125538"/>
            <a:ext cx="4038600" cy="4525962"/>
          </a:xfrm>
        </p:spPr>
        <p:txBody>
          <a:bodyPr/>
          <a:lstStyle/>
          <a:p>
            <a:pPr marL="0" indent="0" eaLnBrk="1" hangingPunct="1">
              <a:buFontTx/>
              <a:buNone/>
            </a:pPr>
            <a:r>
              <a:rPr lang="en-GB" sz="3100" smtClean="0"/>
              <a:t>Forces always occur in pairs.</a:t>
            </a:r>
          </a:p>
          <a:p>
            <a:pPr marL="0" indent="0" eaLnBrk="1" hangingPunct="1">
              <a:buFontTx/>
              <a:buNone/>
            </a:pPr>
            <a:endParaRPr lang="en-GB" sz="3100" smtClean="0"/>
          </a:p>
          <a:p>
            <a:pPr marL="0" indent="0" eaLnBrk="1" hangingPunct="1">
              <a:buFontTx/>
              <a:buNone/>
            </a:pPr>
            <a:r>
              <a:rPr lang="en-GB" sz="3100" smtClean="0"/>
              <a:t>Whenever two bodies interact, the forces they exert on each other are equal and opposite.</a:t>
            </a:r>
          </a:p>
        </p:txBody>
      </p:sp>
      <p:pic>
        <p:nvPicPr>
          <p:cNvPr id="218116" name="Picture 4" descr="132"/>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572000" y="1268413"/>
            <a:ext cx="4032250" cy="3240087"/>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81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811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181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GB" sz="4000" smtClean="0"/>
              <a:t>On the road</a:t>
            </a:r>
            <a:r>
              <a:rPr lang="en-GB" smtClean="0"/>
              <a:t> </a:t>
            </a:r>
            <a:r>
              <a:rPr lang="en-GB" sz="2400" smtClean="0"/>
              <a:t/>
            </a:r>
            <a:br>
              <a:rPr lang="en-GB" sz="2400" smtClean="0"/>
            </a:br>
            <a:r>
              <a:rPr lang="en-GB" sz="2400" smtClean="0">
                <a:solidFill>
                  <a:srgbClr val="FF0000"/>
                </a:solidFill>
              </a:rPr>
              <a:t>ANSWERS</a:t>
            </a:r>
          </a:p>
        </p:txBody>
      </p:sp>
      <p:sp>
        <p:nvSpPr>
          <p:cNvPr id="31747" name="Rectangle 3"/>
          <p:cNvSpPr>
            <a:spLocks noGrp="1" noChangeArrowheads="1"/>
          </p:cNvSpPr>
          <p:nvPr>
            <p:ph type="body" sz="half" idx="1"/>
          </p:nvPr>
        </p:nvSpPr>
        <p:spPr/>
        <p:txBody>
          <a:bodyPr/>
          <a:lstStyle/>
          <a:p>
            <a:pPr marL="609600" indent="-609600" eaLnBrk="1" hangingPunct="1">
              <a:lnSpc>
                <a:spcPct val="90000"/>
              </a:lnSpc>
              <a:buFontTx/>
              <a:buNone/>
            </a:pPr>
            <a:r>
              <a:rPr lang="en-GB" sz="2400" smtClean="0">
                <a:solidFill>
                  <a:srgbClr val="FF0000"/>
                </a:solidFill>
              </a:rPr>
              <a:t>In text questions:</a:t>
            </a:r>
          </a:p>
          <a:p>
            <a:pPr marL="609600" indent="-609600" eaLnBrk="1" hangingPunct="1">
              <a:lnSpc>
                <a:spcPct val="90000"/>
              </a:lnSpc>
              <a:buFontTx/>
              <a:buAutoNum type="alphaLcParenBoth"/>
            </a:pPr>
            <a:r>
              <a:rPr lang="en-GB" sz="2400" smtClean="0">
                <a:solidFill>
                  <a:srgbClr val="FF0000"/>
                </a:solidFill>
              </a:rPr>
              <a:t>The car speeds up</a:t>
            </a:r>
          </a:p>
          <a:p>
            <a:pPr marL="609600" indent="-609600" eaLnBrk="1" hangingPunct="1">
              <a:lnSpc>
                <a:spcPct val="90000"/>
              </a:lnSpc>
              <a:buFontTx/>
              <a:buAutoNum type="alphaLcParenBoth"/>
            </a:pPr>
            <a:r>
              <a:rPr lang="en-GB" sz="2400" smtClean="0">
                <a:solidFill>
                  <a:srgbClr val="FF0000"/>
                </a:solidFill>
              </a:rPr>
              <a:t>9m, 13.5m, 22.5m</a:t>
            </a:r>
          </a:p>
          <a:p>
            <a:pPr marL="609600" indent="-609600" eaLnBrk="1" hangingPunct="1">
              <a:lnSpc>
                <a:spcPct val="90000"/>
              </a:lnSpc>
              <a:buFontTx/>
              <a:buAutoNum type="alphaLcParenBoth"/>
            </a:pPr>
            <a:r>
              <a:rPr lang="en-GB" sz="2400" smtClean="0">
                <a:solidFill>
                  <a:srgbClr val="FF0000"/>
                </a:solidFill>
              </a:rPr>
              <a:t>The reaction time of the driver is longer because the road ahead is more difficult to see.</a:t>
            </a:r>
          </a:p>
          <a:p>
            <a:pPr marL="609600" indent="-609600" eaLnBrk="1" hangingPunct="1">
              <a:lnSpc>
                <a:spcPct val="90000"/>
              </a:lnSpc>
              <a:buFontTx/>
              <a:buAutoNum type="alphaLcParenBoth"/>
            </a:pPr>
            <a:endParaRPr lang="en-GB" sz="2400" smtClean="0">
              <a:solidFill>
                <a:srgbClr val="FF0000"/>
              </a:solidFill>
            </a:endParaRPr>
          </a:p>
        </p:txBody>
      </p:sp>
      <p:sp>
        <p:nvSpPr>
          <p:cNvPr id="31748" name="Rectangle 4"/>
          <p:cNvSpPr>
            <a:spLocks noGrp="1" noChangeArrowheads="1"/>
          </p:cNvSpPr>
          <p:nvPr>
            <p:ph type="body" sz="half" idx="2"/>
          </p:nvPr>
        </p:nvSpPr>
        <p:spPr/>
        <p:txBody>
          <a:bodyPr/>
          <a:lstStyle/>
          <a:p>
            <a:pPr marL="533400" indent="-533400" eaLnBrk="1" hangingPunct="1">
              <a:lnSpc>
                <a:spcPct val="90000"/>
              </a:lnSpc>
              <a:buFontTx/>
              <a:buNone/>
            </a:pPr>
            <a:r>
              <a:rPr lang="en-GB" sz="2400" smtClean="0">
                <a:solidFill>
                  <a:schemeClr val="accent2"/>
                </a:solidFill>
              </a:rPr>
              <a:t>Summary questions:</a:t>
            </a:r>
          </a:p>
          <a:p>
            <a:pPr marL="533400" indent="-533400" eaLnBrk="1" hangingPunct="1">
              <a:lnSpc>
                <a:spcPct val="90000"/>
              </a:lnSpc>
              <a:buFontTx/>
              <a:buAutoNum type="arabicPeriod"/>
            </a:pPr>
            <a:r>
              <a:rPr lang="en-GB" sz="2400" smtClean="0">
                <a:solidFill>
                  <a:schemeClr val="accent2"/>
                </a:solidFill>
              </a:rPr>
              <a:t>(a) Braking  </a:t>
            </a:r>
          </a:p>
          <a:p>
            <a:pPr marL="533400" indent="-533400" eaLnBrk="1" hangingPunct="1">
              <a:lnSpc>
                <a:spcPct val="90000"/>
              </a:lnSpc>
              <a:buFontTx/>
              <a:buNone/>
            </a:pPr>
            <a:r>
              <a:rPr lang="en-GB" sz="2400" smtClean="0">
                <a:solidFill>
                  <a:schemeClr val="accent2"/>
                </a:solidFill>
              </a:rPr>
              <a:t>	(b) Thinking  </a:t>
            </a:r>
          </a:p>
          <a:p>
            <a:pPr marL="533400" indent="-533400" eaLnBrk="1" hangingPunct="1">
              <a:lnSpc>
                <a:spcPct val="90000"/>
              </a:lnSpc>
              <a:buFontTx/>
              <a:buNone/>
            </a:pPr>
            <a:r>
              <a:rPr lang="en-GB" sz="2400" smtClean="0">
                <a:solidFill>
                  <a:schemeClr val="accent2"/>
                </a:solidFill>
              </a:rPr>
              <a:t>	(c) Braking</a:t>
            </a:r>
          </a:p>
          <a:p>
            <a:pPr marL="533400" indent="-533400" eaLnBrk="1" hangingPunct="1">
              <a:lnSpc>
                <a:spcPct val="90000"/>
              </a:lnSpc>
              <a:buFontTx/>
              <a:buAutoNum type="arabicPeriod" startAt="2"/>
            </a:pPr>
            <a:r>
              <a:rPr lang="en-GB" sz="2400" smtClean="0">
                <a:solidFill>
                  <a:schemeClr val="accent2"/>
                </a:solidFill>
              </a:rPr>
              <a:t>(a) (i) 6m  </a:t>
            </a:r>
          </a:p>
          <a:p>
            <a:pPr marL="533400" indent="-533400" eaLnBrk="1" hangingPunct="1">
              <a:lnSpc>
                <a:spcPct val="90000"/>
              </a:lnSpc>
              <a:buFontTx/>
              <a:buNone/>
            </a:pPr>
            <a:r>
              <a:rPr lang="en-GB" sz="2400" smtClean="0">
                <a:solidFill>
                  <a:schemeClr val="accent2"/>
                </a:solidFill>
              </a:rPr>
              <a:t>	(ii) 24m  </a:t>
            </a:r>
          </a:p>
          <a:p>
            <a:pPr marL="533400" indent="-533400" eaLnBrk="1" hangingPunct="1">
              <a:lnSpc>
                <a:spcPct val="90000"/>
              </a:lnSpc>
              <a:buFontTx/>
              <a:buNone/>
            </a:pPr>
            <a:r>
              <a:rPr lang="en-GB" sz="2400" smtClean="0">
                <a:solidFill>
                  <a:schemeClr val="accent2"/>
                </a:solidFill>
              </a:rPr>
              <a:t>	(iii) 30m</a:t>
            </a:r>
          </a:p>
          <a:p>
            <a:pPr marL="533400" indent="-533400" eaLnBrk="1" hangingPunct="1">
              <a:lnSpc>
                <a:spcPct val="90000"/>
              </a:lnSpc>
              <a:buFontTx/>
              <a:buNone/>
            </a:pPr>
            <a:r>
              <a:rPr lang="en-GB" sz="2400" smtClean="0">
                <a:solidFill>
                  <a:schemeClr val="accent2"/>
                </a:solidFill>
              </a:rPr>
              <a:t>  	(b) (i) 12m  </a:t>
            </a:r>
          </a:p>
          <a:p>
            <a:pPr marL="533400" indent="-533400" eaLnBrk="1" hangingPunct="1">
              <a:lnSpc>
                <a:spcPct val="90000"/>
              </a:lnSpc>
              <a:buFontTx/>
              <a:buNone/>
            </a:pPr>
            <a:r>
              <a:rPr lang="en-GB" sz="2400" smtClean="0">
                <a:solidFill>
                  <a:schemeClr val="accent2"/>
                </a:solidFill>
              </a:rPr>
              <a:t>	(ii) 24m</a:t>
            </a:r>
            <a:endParaRPr lang="en-GB" sz="240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23850" y="188913"/>
            <a:ext cx="5067300" cy="633412"/>
          </a:xfrm>
        </p:spPr>
        <p:txBody>
          <a:bodyPr/>
          <a:lstStyle/>
          <a:p>
            <a:pPr eaLnBrk="1" hangingPunct="1"/>
            <a:r>
              <a:rPr lang="en-GB" sz="4000" smtClean="0"/>
              <a:t>Mass and weight</a:t>
            </a:r>
          </a:p>
        </p:txBody>
      </p:sp>
      <p:sp>
        <p:nvSpPr>
          <p:cNvPr id="268291" name="Rectangle 3"/>
          <p:cNvSpPr>
            <a:spLocks noGrp="1" noChangeArrowheads="1"/>
          </p:cNvSpPr>
          <p:nvPr>
            <p:ph type="body" sz="half" idx="1"/>
          </p:nvPr>
        </p:nvSpPr>
        <p:spPr>
          <a:xfrm>
            <a:off x="395288" y="1052513"/>
            <a:ext cx="5184775" cy="4957762"/>
          </a:xfrm>
        </p:spPr>
        <p:txBody>
          <a:bodyPr/>
          <a:lstStyle/>
          <a:p>
            <a:pPr marL="0" indent="0" eaLnBrk="1" hangingPunct="1">
              <a:lnSpc>
                <a:spcPct val="90000"/>
              </a:lnSpc>
              <a:buFontTx/>
              <a:buNone/>
            </a:pPr>
            <a:r>
              <a:rPr lang="en-GB" sz="2200" b="1" smtClean="0">
                <a:solidFill>
                  <a:srgbClr val="FF0000"/>
                </a:solidFill>
              </a:rPr>
              <a:t>Mass is the amount of matter in an object.</a:t>
            </a:r>
          </a:p>
          <a:p>
            <a:pPr marL="0" indent="0" eaLnBrk="1" hangingPunct="1">
              <a:lnSpc>
                <a:spcPct val="90000"/>
              </a:lnSpc>
              <a:buFontTx/>
              <a:buNone/>
            </a:pPr>
            <a:r>
              <a:rPr lang="en-GB" sz="2200" smtClean="0"/>
              <a:t>Mass is measured in </a:t>
            </a:r>
            <a:r>
              <a:rPr lang="en-GB" sz="2200" b="1" smtClean="0">
                <a:solidFill>
                  <a:schemeClr val="accent2"/>
                </a:solidFill>
              </a:rPr>
              <a:t>kilograms</a:t>
            </a:r>
            <a:r>
              <a:rPr lang="en-GB" sz="2200" smtClean="0"/>
              <a:t>.</a:t>
            </a:r>
          </a:p>
          <a:p>
            <a:pPr marL="0" indent="0" eaLnBrk="1" hangingPunct="1">
              <a:lnSpc>
                <a:spcPct val="90000"/>
              </a:lnSpc>
              <a:buFontTx/>
              <a:buNone/>
            </a:pPr>
            <a:r>
              <a:rPr lang="en-GB" sz="2200" smtClean="0"/>
              <a:t>The mass of an object is </a:t>
            </a:r>
            <a:r>
              <a:rPr lang="en-GB" sz="2200" b="1" smtClean="0">
                <a:solidFill>
                  <a:srgbClr val="FF00FF"/>
                </a:solidFill>
              </a:rPr>
              <a:t>the same</a:t>
            </a:r>
            <a:r>
              <a:rPr lang="en-GB" sz="2200" smtClean="0"/>
              <a:t> on the Moon as on the Earth.</a:t>
            </a:r>
          </a:p>
          <a:p>
            <a:pPr marL="0" indent="0" eaLnBrk="1" hangingPunct="1">
              <a:lnSpc>
                <a:spcPct val="90000"/>
              </a:lnSpc>
              <a:buFontTx/>
              <a:buNone/>
            </a:pPr>
            <a:endParaRPr lang="en-GB" sz="2200" smtClean="0"/>
          </a:p>
          <a:p>
            <a:pPr marL="0" indent="0" eaLnBrk="1" hangingPunct="1">
              <a:lnSpc>
                <a:spcPct val="90000"/>
              </a:lnSpc>
              <a:buFontTx/>
              <a:buNone/>
            </a:pPr>
            <a:r>
              <a:rPr lang="en-GB" sz="2200" b="1" smtClean="0">
                <a:solidFill>
                  <a:srgbClr val="FF0000"/>
                </a:solidFill>
              </a:rPr>
              <a:t>Weight is the force of gravity on an object.</a:t>
            </a:r>
          </a:p>
          <a:p>
            <a:pPr marL="0" indent="0" eaLnBrk="1" hangingPunct="1">
              <a:lnSpc>
                <a:spcPct val="90000"/>
              </a:lnSpc>
              <a:buFontTx/>
              <a:buNone/>
            </a:pPr>
            <a:r>
              <a:rPr lang="en-GB" sz="2200" smtClean="0"/>
              <a:t>Weight is measured in </a:t>
            </a:r>
            <a:r>
              <a:rPr lang="en-GB" sz="2200" b="1" smtClean="0">
                <a:solidFill>
                  <a:schemeClr val="accent2"/>
                </a:solidFill>
              </a:rPr>
              <a:t>newtons.</a:t>
            </a:r>
          </a:p>
          <a:p>
            <a:pPr marL="0" indent="0" eaLnBrk="1" hangingPunct="1">
              <a:lnSpc>
                <a:spcPct val="90000"/>
              </a:lnSpc>
              <a:buFontTx/>
              <a:buNone/>
            </a:pPr>
            <a:r>
              <a:rPr lang="en-GB" sz="2200" smtClean="0"/>
              <a:t>The weight of an object on the Moon is about </a:t>
            </a:r>
            <a:r>
              <a:rPr lang="en-GB" sz="2200" b="1" smtClean="0">
                <a:solidFill>
                  <a:srgbClr val="FF00FF"/>
                </a:solidFill>
              </a:rPr>
              <a:t>one sixth</a:t>
            </a:r>
            <a:r>
              <a:rPr lang="en-GB" sz="2200" smtClean="0"/>
              <a:t> that on the Earth.</a:t>
            </a:r>
          </a:p>
        </p:txBody>
      </p:sp>
      <p:grpSp>
        <p:nvGrpSpPr>
          <p:cNvPr id="2" name="Group 12"/>
          <p:cNvGrpSpPr>
            <a:grpSpLocks/>
          </p:cNvGrpSpPr>
          <p:nvPr/>
        </p:nvGrpSpPr>
        <p:grpSpPr bwMode="auto">
          <a:xfrm>
            <a:off x="1979613" y="260350"/>
            <a:ext cx="6804025" cy="6048375"/>
            <a:chOff x="1247" y="164"/>
            <a:chExt cx="4286" cy="3810"/>
          </a:xfrm>
        </p:grpSpPr>
        <p:pic>
          <p:nvPicPr>
            <p:cNvPr id="32773" name="Picture 4" descr="1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2" y="164"/>
              <a:ext cx="1791" cy="3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Text Box 11"/>
            <p:cNvSpPr txBox="1">
              <a:spLocks noChangeArrowheads="1"/>
            </p:cNvSpPr>
            <p:nvPr/>
          </p:nvSpPr>
          <p:spPr bwMode="auto">
            <a:xfrm>
              <a:off x="1247" y="3430"/>
              <a:ext cx="2495"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Bef>
                  <a:spcPct val="50000"/>
                </a:spcBef>
              </a:pPr>
              <a:r>
                <a:rPr lang="en-GB"/>
                <a:t>A </a:t>
              </a:r>
              <a:r>
                <a:rPr lang="en-GB" b="1">
                  <a:solidFill>
                    <a:srgbClr val="FF0000"/>
                  </a:solidFill>
                </a:rPr>
                <a:t>newtonmeter</a:t>
              </a:r>
              <a:r>
                <a:rPr lang="en-GB"/>
                <a:t> is used to determine the </a:t>
              </a:r>
              <a:r>
                <a:rPr lang="en-GB" b="1">
                  <a:solidFill>
                    <a:srgbClr val="FF0000"/>
                  </a:solidFill>
                </a:rPr>
                <a:t>weight</a:t>
              </a:r>
              <a:r>
                <a:rPr lang="en-GB"/>
                <a:t> of the parcel</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82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682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682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6829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68291">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68291">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274638"/>
            <a:ext cx="8229600" cy="633412"/>
          </a:xfrm>
        </p:spPr>
        <p:txBody>
          <a:bodyPr/>
          <a:lstStyle/>
          <a:p>
            <a:pPr eaLnBrk="1" hangingPunct="1"/>
            <a:r>
              <a:rPr lang="en-GB" sz="4000" smtClean="0"/>
              <a:t>Gravitational field strength</a:t>
            </a:r>
          </a:p>
        </p:txBody>
      </p:sp>
      <p:sp>
        <p:nvSpPr>
          <p:cNvPr id="270339" name="Rectangle 3"/>
          <p:cNvSpPr>
            <a:spLocks noGrp="1" noChangeArrowheads="1"/>
          </p:cNvSpPr>
          <p:nvPr>
            <p:ph type="body" sz="half" idx="1"/>
          </p:nvPr>
        </p:nvSpPr>
        <p:spPr>
          <a:xfrm>
            <a:off x="468313" y="1125538"/>
            <a:ext cx="8291512" cy="1900237"/>
          </a:xfrm>
        </p:spPr>
        <p:txBody>
          <a:bodyPr/>
          <a:lstStyle/>
          <a:p>
            <a:pPr marL="0" indent="0" eaLnBrk="1" hangingPunct="1">
              <a:lnSpc>
                <a:spcPct val="90000"/>
              </a:lnSpc>
              <a:buFontTx/>
              <a:buNone/>
            </a:pPr>
            <a:r>
              <a:rPr lang="en-GB" sz="2800" b="1" smtClean="0">
                <a:solidFill>
                  <a:srgbClr val="FF0000"/>
                </a:solidFill>
              </a:rPr>
              <a:t>Gravitational field strength</a:t>
            </a:r>
            <a:r>
              <a:rPr lang="en-GB" sz="2800" smtClean="0"/>
              <a:t> is a measure of how strong gravity is at a particular place.</a:t>
            </a:r>
          </a:p>
          <a:p>
            <a:pPr marL="0" indent="0" eaLnBrk="1" hangingPunct="1">
              <a:lnSpc>
                <a:spcPct val="90000"/>
              </a:lnSpc>
              <a:buFontTx/>
              <a:buNone/>
            </a:pPr>
            <a:r>
              <a:rPr lang="en-GB" sz="2800" smtClean="0"/>
              <a:t>It is measured in </a:t>
            </a:r>
            <a:r>
              <a:rPr lang="en-GB" sz="2800" b="1" smtClean="0">
                <a:solidFill>
                  <a:schemeClr val="accent2"/>
                </a:solidFill>
              </a:rPr>
              <a:t>newtons per kilogram</a:t>
            </a:r>
            <a:r>
              <a:rPr lang="en-GB" sz="2800" smtClean="0"/>
              <a:t> (N/kg).</a:t>
            </a:r>
          </a:p>
          <a:p>
            <a:pPr marL="0" indent="0" eaLnBrk="1" hangingPunct="1">
              <a:lnSpc>
                <a:spcPct val="90000"/>
              </a:lnSpc>
              <a:buFontTx/>
              <a:buNone/>
            </a:pPr>
            <a:endParaRPr lang="en-GB" sz="2800" i="1" smtClean="0"/>
          </a:p>
          <a:p>
            <a:pPr marL="0" indent="0" eaLnBrk="1" hangingPunct="1">
              <a:lnSpc>
                <a:spcPct val="90000"/>
              </a:lnSpc>
              <a:buFontTx/>
              <a:buNone/>
            </a:pPr>
            <a:r>
              <a:rPr lang="en-GB" sz="2800" i="1" smtClean="0"/>
              <a:t>Some examples of gravitational field strength:</a:t>
            </a:r>
          </a:p>
        </p:txBody>
      </p:sp>
      <p:graphicFrame>
        <p:nvGraphicFramePr>
          <p:cNvPr id="270409" name="Group 73"/>
          <p:cNvGraphicFramePr>
            <a:graphicFrameLocks noGrp="1"/>
          </p:cNvGraphicFramePr>
          <p:nvPr>
            <p:ph sz="half" idx="2"/>
          </p:nvPr>
        </p:nvGraphicFramePr>
        <p:xfrm>
          <a:off x="468313" y="3500438"/>
          <a:ext cx="8135937" cy="2187575"/>
        </p:xfrm>
        <a:graphic>
          <a:graphicData uri="http://schemas.openxmlformats.org/drawingml/2006/table">
            <a:tbl>
              <a:tblPr/>
              <a:tblGrid>
                <a:gridCol w="2033587"/>
                <a:gridCol w="2035175"/>
                <a:gridCol w="2033588"/>
                <a:gridCol w="2033587"/>
              </a:tblGrid>
              <a:tr h="5476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Location</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N/kg</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Location</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N/kg</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5461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smtClean="0">
                          <a:ln>
                            <a:noFill/>
                          </a:ln>
                          <a:solidFill>
                            <a:srgbClr val="FF0000"/>
                          </a:solidFill>
                          <a:effectLst/>
                          <a:latin typeface="Arial" charset="0"/>
                        </a:rPr>
                        <a:t>Earth</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smtClean="0">
                          <a:ln>
                            <a:noFill/>
                          </a:ln>
                          <a:solidFill>
                            <a:srgbClr val="FF0000"/>
                          </a:solidFill>
                          <a:effectLst/>
                          <a:latin typeface="Arial" charset="0"/>
                        </a:rPr>
                        <a:t>10</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Jupiter</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24</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76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Moon</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1.6</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Pluto</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0.7</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61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Mars</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3.7</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The Sun</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270</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0410" name="Rectangle 74"/>
          <p:cNvSpPr>
            <a:spLocks noChangeArrowheads="1"/>
          </p:cNvSpPr>
          <p:nvPr/>
        </p:nvSpPr>
        <p:spPr bwMode="auto">
          <a:xfrm>
            <a:off x="3132138" y="4652963"/>
            <a:ext cx="792162" cy="431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70411" name="Rectangle 75"/>
          <p:cNvSpPr>
            <a:spLocks noChangeArrowheads="1"/>
          </p:cNvSpPr>
          <p:nvPr/>
        </p:nvSpPr>
        <p:spPr bwMode="auto">
          <a:xfrm>
            <a:off x="3059113" y="5229225"/>
            <a:ext cx="792162" cy="431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70412" name="Rectangle 76"/>
          <p:cNvSpPr>
            <a:spLocks noChangeArrowheads="1"/>
          </p:cNvSpPr>
          <p:nvPr/>
        </p:nvSpPr>
        <p:spPr bwMode="auto">
          <a:xfrm>
            <a:off x="7164388" y="4076700"/>
            <a:ext cx="792162" cy="431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70413" name="Rectangle 77"/>
          <p:cNvSpPr>
            <a:spLocks noChangeArrowheads="1"/>
          </p:cNvSpPr>
          <p:nvPr/>
        </p:nvSpPr>
        <p:spPr bwMode="auto">
          <a:xfrm>
            <a:off x="7164388" y="4652963"/>
            <a:ext cx="792162" cy="431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70414" name="Rectangle 78"/>
          <p:cNvSpPr>
            <a:spLocks noChangeArrowheads="1"/>
          </p:cNvSpPr>
          <p:nvPr/>
        </p:nvSpPr>
        <p:spPr bwMode="auto">
          <a:xfrm>
            <a:off x="7164388" y="5157788"/>
            <a:ext cx="792162" cy="431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0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03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7033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040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270410"/>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270411"/>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270412"/>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270413"/>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2704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410" grpId="0" animBg="1"/>
      <p:bldP spid="270411" grpId="0" animBg="1"/>
      <p:bldP spid="270412" grpId="0" animBg="1"/>
      <p:bldP spid="270413" grpId="0" animBg="1"/>
      <p:bldP spid="270414"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11188" y="333375"/>
            <a:ext cx="7921625" cy="633413"/>
          </a:xfrm>
        </p:spPr>
        <p:txBody>
          <a:bodyPr/>
          <a:lstStyle/>
          <a:p>
            <a:pPr eaLnBrk="1" hangingPunct="1"/>
            <a:r>
              <a:rPr lang="en-GB" sz="4000" smtClean="0"/>
              <a:t>Calculating weight</a:t>
            </a:r>
          </a:p>
        </p:txBody>
      </p:sp>
      <p:sp>
        <p:nvSpPr>
          <p:cNvPr id="272387" name="Rectangle 3"/>
          <p:cNvSpPr>
            <a:spLocks noGrp="1" noChangeArrowheads="1"/>
          </p:cNvSpPr>
          <p:nvPr>
            <p:ph type="body" sz="half" idx="1"/>
          </p:nvPr>
        </p:nvSpPr>
        <p:spPr>
          <a:xfrm>
            <a:off x="323850" y="1412875"/>
            <a:ext cx="8569325" cy="4895850"/>
          </a:xfrm>
        </p:spPr>
        <p:txBody>
          <a:bodyPr/>
          <a:lstStyle/>
          <a:p>
            <a:pPr marL="0" indent="0" eaLnBrk="1" hangingPunct="1">
              <a:buFontTx/>
              <a:buNone/>
            </a:pPr>
            <a:r>
              <a:rPr lang="en-GB" b="1" smtClean="0">
                <a:solidFill>
                  <a:schemeClr val="accent2"/>
                </a:solidFill>
              </a:rPr>
              <a:t>weight = mass × gravitational field strength</a:t>
            </a:r>
          </a:p>
          <a:p>
            <a:pPr marL="0" indent="0" eaLnBrk="1" hangingPunct="1">
              <a:buFontTx/>
              <a:buNone/>
            </a:pPr>
            <a:endParaRPr lang="en-GB" sz="2800" b="1" smtClean="0">
              <a:solidFill>
                <a:schemeClr val="accent2"/>
              </a:solidFill>
            </a:endParaRPr>
          </a:p>
          <a:p>
            <a:pPr marL="0" indent="0" eaLnBrk="1" hangingPunct="1">
              <a:buFontTx/>
              <a:buNone/>
            </a:pPr>
            <a:r>
              <a:rPr lang="en-GB" sz="2800" b="1" smtClean="0">
                <a:solidFill>
                  <a:schemeClr val="accent2"/>
                </a:solidFill>
              </a:rPr>
              <a:t>weight </a:t>
            </a:r>
            <a:r>
              <a:rPr lang="en-GB" sz="2800" smtClean="0"/>
              <a:t>is measured in </a:t>
            </a:r>
            <a:r>
              <a:rPr lang="en-GB" sz="2800" b="1" smtClean="0">
                <a:solidFill>
                  <a:srgbClr val="FF0000"/>
                </a:solidFill>
              </a:rPr>
              <a:t>N</a:t>
            </a:r>
          </a:p>
          <a:p>
            <a:pPr marL="0" indent="0" eaLnBrk="1" hangingPunct="1">
              <a:buFontTx/>
              <a:buNone/>
            </a:pPr>
            <a:r>
              <a:rPr lang="en-GB" sz="2800" b="1" smtClean="0">
                <a:solidFill>
                  <a:schemeClr val="accent2"/>
                </a:solidFill>
              </a:rPr>
              <a:t>mass</a:t>
            </a:r>
            <a:r>
              <a:rPr lang="en-GB" sz="2800" smtClean="0"/>
              <a:t> is measured in </a:t>
            </a:r>
            <a:r>
              <a:rPr lang="en-GB" sz="2800" b="1" smtClean="0">
                <a:solidFill>
                  <a:srgbClr val="FF0000"/>
                </a:solidFill>
              </a:rPr>
              <a:t>kg</a:t>
            </a:r>
          </a:p>
          <a:p>
            <a:pPr marL="0" indent="0" eaLnBrk="1" hangingPunct="1">
              <a:buFontTx/>
              <a:buNone/>
            </a:pPr>
            <a:r>
              <a:rPr lang="en-GB" sz="2800" b="1" smtClean="0">
                <a:solidFill>
                  <a:schemeClr val="accent2"/>
                </a:solidFill>
              </a:rPr>
              <a:t>gravitational field strength</a:t>
            </a:r>
            <a:r>
              <a:rPr lang="en-GB" sz="2800" smtClean="0"/>
              <a:t> is measured in </a:t>
            </a:r>
            <a:r>
              <a:rPr lang="en-GB" sz="2800" b="1" smtClean="0">
                <a:solidFill>
                  <a:srgbClr val="FF0000"/>
                </a:solidFill>
              </a:rPr>
              <a:t>N/kg</a:t>
            </a:r>
          </a:p>
          <a:p>
            <a:pPr marL="0" indent="0" eaLnBrk="1" hangingPunct="1">
              <a:buFontTx/>
              <a:buNone/>
            </a:pPr>
            <a:endParaRPr lang="en-GB" sz="2800" b="1" smtClean="0">
              <a:solidFill>
                <a:srgbClr val="FF0000"/>
              </a:solidFill>
            </a:endParaRPr>
          </a:p>
          <a:p>
            <a:pPr marL="0" indent="0" eaLnBrk="1" hangingPunct="1">
              <a:buFontTx/>
              <a:buNone/>
            </a:pPr>
            <a:r>
              <a:rPr lang="en-GB" sz="2800" smtClean="0"/>
              <a:t>On the Earth’s surface a</a:t>
            </a:r>
            <a:r>
              <a:rPr lang="en-GB" sz="2800" b="1" smtClean="0">
                <a:solidFill>
                  <a:srgbClr val="FF0000"/>
                </a:solidFill>
              </a:rPr>
              <a:t> mass of 1kg </a:t>
            </a:r>
          </a:p>
          <a:p>
            <a:pPr marL="0" indent="0" eaLnBrk="1" hangingPunct="1">
              <a:buFontTx/>
              <a:buNone/>
            </a:pPr>
            <a:r>
              <a:rPr lang="en-GB" sz="2800" smtClean="0"/>
              <a:t>has a</a:t>
            </a:r>
            <a:r>
              <a:rPr lang="en-GB" sz="2800" b="1" smtClean="0">
                <a:solidFill>
                  <a:srgbClr val="FF0000"/>
                </a:solidFill>
              </a:rPr>
              <a:t> weight of 10N.</a:t>
            </a:r>
            <a:endParaRPr lang="en-GB" sz="2800" smtClean="0"/>
          </a:p>
          <a:p>
            <a:pPr marL="0" indent="0" eaLnBrk="1" hangingPunct="1">
              <a:buFontTx/>
              <a:buNone/>
            </a:pPr>
            <a:endParaRPr lang="en-GB" sz="2800" b="1" smtClean="0">
              <a:solidFill>
                <a:schemeClr val="accent2"/>
              </a:solidFill>
            </a:endParaRPr>
          </a:p>
        </p:txBody>
      </p:sp>
      <p:sp>
        <p:nvSpPr>
          <p:cNvPr id="272388" name="Rectangle 4"/>
          <p:cNvSpPr>
            <a:spLocks noChangeArrowheads="1"/>
          </p:cNvSpPr>
          <p:nvPr/>
        </p:nvSpPr>
        <p:spPr bwMode="auto">
          <a:xfrm>
            <a:off x="179388" y="1341438"/>
            <a:ext cx="8785225" cy="79216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23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238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72387">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72387">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72387">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72387">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7238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88"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6011863" y="404813"/>
            <a:ext cx="2159000" cy="3889375"/>
            <a:chOff x="3560" y="618"/>
            <a:chExt cx="1360" cy="2450"/>
          </a:xfrm>
        </p:grpSpPr>
        <p:pic>
          <p:nvPicPr>
            <p:cNvPr id="35845" name="Picture 5" descr="141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7" y="709"/>
              <a:ext cx="1133" cy="2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Rectangle 10"/>
            <p:cNvSpPr>
              <a:spLocks noChangeArrowheads="1"/>
            </p:cNvSpPr>
            <p:nvPr/>
          </p:nvSpPr>
          <p:spPr bwMode="auto">
            <a:xfrm>
              <a:off x="3560" y="618"/>
              <a:ext cx="499" cy="40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35843" name="Rectangle 2"/>
          <p:cNvSpPr>
            <a:spLocks noGrp="1" noChangeArrowheads="1"/>
          </p:cNvSpPr>
          <p:nvPr>
            <p:ph type="title"/>
          </p:nvPr>
        </p:nvSpPr>
        <p:spPr>
          <a:xfrm>
            <a:off x="457200" y="274638"/>
            <a:ext cx="8229600" cy="777875"/>
          </a:xfrm>
        </p:spPr>
        <p:txBody>
          <a:bodyPr/>
          <a:lstStyle/>
          <a:p>
            <a:pPr eaLnBrk="1" hangingPunct="1"/>
            <a:r>
              <a:rPr lang="en-GB" sz="4000" smtClean="0"/>
              <a:t>Falling objects</a:t>
            </a:r>
          </a:p>
        </p:txBody>
      </p:sp>
      <p:sp>
        <p:nvSpPr>
          <p:cNvPr id="38916" name="Rectangle 3"/>
          <p:cNvSpPr>
            <a:spLocks noGrp="1" noChangeArrowheads="1"/>
          </p:cNvSpPr>
          <p:nvPr>
            <p:ph type="body" sz="half" idx="1"/>
          </p:nvPr>
        </p:nvSpPr>
        <p:spPr>
          <a:xfrm>
            <a:off x="468313" y="1268413"/>
            <a:ext cx="5543550" cy="4897437"/>
          </a:xfrm>
        </p:spPr>
        <p:txBody>
          <a:bodyPr/>
          <a:lstStyle/>
          <a:p>
            <a:pPr marL="0" indent="0" eaLnBrk="1" hangingPunct="1">
              <a:lnSpc>
                <a:spcPct val="90000"/>
              </a:lnSpc>
              <a:buFontTx/>
              <a:buNone/>
            </a:pPr>
            <a:r>
              <a:rPr lang="en-GB" sz="2800" smtClean="0"/>
              <a:t>When an object falls through air or some other fluid initially the only significant force acting on it is the downward pull of gravity.</a:t>
            </a:r>
          </a:p>
          <a:p>
            <a:pPr marL="0" indent="0" eaLnBrk="1" hangingPunct="1">
              <a:lnSpc>
                <a:spcPct val="90000"/>
              </a:lnSpc>
              <a:buFontTx/>
              <a:buNone/>
            </a:pPr>
            <a:endParaRPr lang="en-GB" sz="2800" smtClean="0"/>
          </a:p>
          <a:p>
            <a:pPr marL="0" indent="0" eaLnBrk="1" hangingPunct="1">
              <a:lnSpc>
                <a:spcPct val="90000"/>
              </a:lnSpc>
              <a:buFontTx/>
              <a:buNone/>
            </a:pPr>
            <a:r>
              <a:rPr lang="en-GB" sz="2800" smtClean="0"/>
              <a:t>On Earth, it will initially accelerate downwards at 10 m/s</a:t>
            </a:r>
            <a:r>
              <a:rPr lang="en-GB" sz="2800" baseline="30000" smtClean="0"/>
              <a:t>2</a:t>
            </a:r>
            <a:r>
              <a:rPr lang="en-GB" sz="2800" smtClean="0"/>
              <a:t>.</a:t>
            </a:r>
          </a:p>
          <a:p>
            <a:pPr marL="0" indent="0" eaLnBrk="1" hangingPunct="1">
              <a:lnSpc>
                <a:spcPct val="90000"/>
              </a:lnSpc>
              <a:buFontTx/>
              <a:buNone/>
            </a:pPr>
            <a:endParaRPr lang="en-GB" sz="28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91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8916">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3"/>
          <p:cNvSpPr>
            <a:spLocks noGrp="1" noChangeArrowheads="1"/>
          </p:cNvSpPr>
          <p:nvPr>
            <p:ph type="body" sz="half" idx="1"/>
          </p:nvPr>
        </p:nvSpPr>
        <p:spPr>
          <a:xfrm>
            <a:off x="323850" y="333375"/>
            <a:ext cx="5761038" cy="5040313"/>
          </a:xfrm>
        </p:spPr>
        <p:txBody>
          <a:bodyPr/>
          <a:lstStyle/>
          <a:p>
            <a:pPr marL="0" indent="0" eaLnBrk="1" hangingPunct="1">
              <a:lnSpc>
                <a:spcPct val="90000"/>
              </a:lnSpc>
              <a:buFontTx/>
              <a:buNone/>
            </a:pPr>
            <a:r>
              <a:rPr lang="en-GB" sz="2800" smtClean="0"/>
              <a:t>As the object speeds up frictional forces such as air resistance become greater the faster the object moves.</a:t>
            </a:r>
          </a:p>
          <a:p>
            <a:pPr marL="0" indent="0" eaLnBrk="1" hangingPunct="1">
              <a:lnSpc>
                <a:spcPct val="90000"/>
              </a:lnSpc>
              <a:buFontTx/>
              <a:buNone/>
            </a:pPr>
            <a:endParaRPr lang="en-GB" sz="2800" smtClean="0"/>
          </a:p>
          <a:p>
            <a:pPr marL="0" indent="0" eaLnBrk="1" hangingPunct="1">
              <a:lnSpc>
                <a:spcPct val="90000"/>
              </a:lnSpc>
              <a:buFontTx/>
              <a:buNone/>
            </a:pPr>
            <a:r>
              <a:rPr lang="en-GB" sz="2800" smtClean="0"/>
              <a:t>Eventually the resultant force on the object will be zero when the frictional forces equal the weight of the object.</a:t>
            </a:r>
          </a:p>
          <a:p>
            <a:pPr marL="0" indent="0" eaLnBrk="1" hangingPunct="1">
              <a:lnSpc>
                <a:spcPct val="90000"/>
              </a:lnSpc>
              <a:buFontTx/>
              <a:buNone/>
            </a:pPr>
            <a:endParaRPr lang="en-GB" sz="2800" smtClean="0"/>
          </a:p>
          <a:p>
            <a:pPr marL="0" indent="0" eaLnBrk="1" hangingPunct="1">
              <a:lnSpc>
                <a:spcPct val="90000"/>
              </a:lnSpc>
              <a:buFontTx/>
              <a:buNone/>
            </a:pPr>
            <a:r>
              <a:rPr lang="en-GB" sz="2800" smtClean="0"/>
              <a:t>The object then moves at a constant speed called </a:t>
            </a:r>
            <a:r>
              <a:rPr lang="en-GB" sz="2800" b="1" smtClean="0">
                <a:solidFill>
                  <a:srgbClr val="FF0000"/>
                </a:solidFill>
              </a:rPr>
              <a:t>terminal velocity</a:t>
            </a:r>
            <a:r>
              <a:rPr lang="en-GB" sz="2800" smtClean="0"/>
              <a:t>.</a:t>
            </a:r>
          </a:p>
        </p:txBody>
      </p:sp>
      <p:grpSp>
        <p:nvGrpSpPr>
          <p:cNvPr id="2" name="Group 13"/>
          <p:cNvGrpSpPr>
            <a:grpSpLocks/>
          </p:cNvGrpSpPr>
          <p:nvPr/>
        </p:nvGrpSpPr>
        <p:grpSpPr bwMode="auto">
          <a:xfrm>
            <a:off x="5851525" y="404813"/>
            <a:ext cx="3292475" cy="3887787"/>
            <a:chOff x="3470" y="255"/>
            <a:chExt cx="2074" cy="2449"/>
          </a:xfrm>
        </p:grpSpPr>
        <p:pic>
          <p:nvPicPr>
            <p:cNvPr id="36868" name="Picture 6" descr="141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0" y="391"/>
              <a:ext cx="1984" cy="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Rectangle 12"/>
            <p:cNvSpPr>
              <a:spLocks noChangeArrowheads="1"/>
            </p:cNvSpPr>
            <p:nvPr/>
          </p:nvSpPr>
          <p:spPr bwMode="auto">
            <a:xfrm>
              <a:off x="3470" y="255"/>
              <a:ext cx="272" cy="40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9938">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9938">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74638"/>
            <a:ext cx="8229600" cy="777875"/>
          </a:xfrm>
        </p:spPr>
        <p:txBody>
          <a:bodyPr/>
          <a:lstStyle/>
          <a:p>
            <a:pPr eaLnBrk="1" hangingPunct="1"/>
            <a:r>
              <a:rPr lang="en-GB" sz="3600" smtClean="0"/>
              <a:t>Velocity-time graphs for a falling object</a:t>
            </a:r>
          </a:p>
        </p:txBody>
      </p:sp>
      <p:grpSp>
        <p:nvGrpSpPr>
          <p:cNvPr id="37891" name="Group 13"/>
          <p:cNvGrpSpPr>
            <a:grpSpLocks/>
          </p:cNvGrpSpPr>
          <p:nvPr/>
        </p:nvGrpSpPr>
        <p:grpSpPr bwMode="auto">
          <a:xfrm>
            <a:off x="539750" y="1052513"/>
            <a:ext cx="7416800" cy="4268787"/>
            <a:chOff x="385" y="663"/>
            <a:chExt cx="4672" cy="2689"/>
          </a:xfrm>
        </p:grpSpPr>
        <p:pic>
          <p:nvPicPr>
            <p:cNvPr id="37892" name="Picture 7" descr="141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 y="754"/>
              <a:ext cx="4672" cy="2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Rectangle 12"/>
            <p:cNvSpPr>
              <a:spLocks noChangeArrowheads="1"/>
            </p:cNvSpPr>
            <p:nvPr/>
          </p:nvSpPr>
          <p:spPr bwMode="auto">
            <a:xfrm>
              <a:off x="476" y="663"/>
              <a:ext cx="408" cy="4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68313" y="0"/>
            <a:ext cx="8229600" cy="777875"/>
          </a:xfrm>
        </p:spPr>
        <p:txBody>
          <a:bodyPr/>
          <a:lstStyle/>
          <a:p>
            <a:pPr eaLnBrk="1" hangingPunct="1"/>
            <a:r>
              <a:rPr lang="en-GB" sz="4000" smtClean="0"/>
              <a:t>Parachuting</a:t>
            </a:r>
          </a:p>
        </p:txBody>
      </p:sp>
      <p:sp>
        <p:nvSpPr>
          <p:cNvPr id="279555" name="Rectangle 3"/>
          <p:cNvSpPr>
            <a:spLocks noGrp="1" noChangeArrowheads="1"/>
          </p:cNvSpPr>
          <p:nvPr>
            <p:ph type="body" sz="half" idx="1"/>
          </p:nvPr>
        </p:nvSpPr>
        <p:spPr>
          <a:xfrm>
            <a:off x="250825" y="908050"/>
            <a:ext cx="4249738" cy="1728788"/>
          </a:xfrm>
        </p:spPr>
        <p:txBody>
          <a:bodyPr/>
          <a:lstStyle/>
          <a:p>
            <a:pPr marL="0" indent="0" eaLnBrk="1" hangingPunct="1">
              <a:lnSpc>
                <a:spcPct val="90000"/>
              </a:lnSpc>
              <a:buFontTx/>
              <a:buNone/>
            </a:pPr>
            <a:r>
              <a:rPr lang="en-GB" sz="2200" smtClean="0"/>
              <a:t>A parachutist will have two different terminal velocities.</a:t>
            </a:r>
          </a:p>
          <a:p>
            <a:pPr marL="0" indent="0" eaLnBrk="1" hangingPunct="1">
              <a:lnSpc>
                <a:spcPct val="90000"/>
              </a:lnSpc>
              <a:buFontTx/>
              <a:buNone/>
            </a:pPr>
            <a:r>
              <a:rPr lang="en-GB" sz="2200" smtClean="0"/>
              <a:t>Before opening the parachute it is about 60 m/s (140 m.p.h..).</a:t>
            </a:r>
          </a:p>
        </p:txBody>
      </p:sp>
      <p:pic>
        <p:nvPicPr>
          <p:cNvPr id="279560" name="Picture 8" descr="141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788" y="1989138"/>
            <a:ext cx="2349500"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9563" name="Picture 11" descr="p138b"/>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395288" y="2636838"/>
            <a:ext cx="4392612" cy="3471862"/>
          </a:xfrm>
          <a:noFill/>
        </p:spPr>
      </p:pic>
      <p:sp>
        <p:nvSpPr>
          <p:cNvPr id="279565" name="Text Box 13"/>
          <p:cNvSpPr txBox="1">
            <a:spLocks noChangeArrowheads="1"/>
          </p:cNvSpPr>
          <p:nvPr/>
        </p:nvSpPr>
        <p:spPr bwMode="auto">
          <a:xfrm>
            <a:off x="4572000" y="908050"/>
            <a:ext cx="4392613"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90000"/>
              </a:lnSpc>
              <a:spcBef>
                <a:spcPct val="20000"/>
              </a:spcBef>
            </a:pPr>
            <a:r>
              <a:rPr lang="en-GB" sz="2200"/>
              <a:t>Afterwards, due the much greater drag force, the terminal velocity is about 5 m/s (12 m.p.h.)</a:t>
            </a:r>
            <a:r>
              <a:rPr lang="en-GB"/>
              <a:t> </a:t>
            </a:r>
          </a:p>
          <a:p>
            <a:pPr eaLnBrk="1" hangingPunct="1">
              <a:spcBef>
                <a:spcPct val="50000"/>
              </a:spcBef>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95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95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7956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79565">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95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7"/>
          <p:cNvGrpSpPr>
            <a:grpSpLocks/>
          </p:cNvGrpSpPr>
          <p:nvPr/>
        </p:nvGrpSpPr>
        <p:grpSpPr bwMode="auto">
          <a:xfrm>
            <a:off x="836613" y="1163638"/>
            <a:ext cx="7329487" cy="4746625"/>
            <a:chOff x="527" y="733"/>
            <a:chExt cx="4617" cy="2990"/>
          </a:xfrm>
        </p:grpSpPr>
        <p:sp>
          <p:nvSpPr>
            <p:cNvPr id="39960" name="Line 2"/>
            <p:cNvSpPr>
              <a:spLocks noChangeShapeType="1"/>
            </p:cNvSpPr>
            <p:nvPr/>
          </p:nvSpPr>
          <p:spPr bwMode="auto">
            <a:xfrm flipH="1" flipV="1">
              <a:off x="617" y="869"/>
              <a:ext cx="0" cy="2676"/>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61" name="Line 3"/>
            <p:cNvSpPr>
              <a:spLocks noChangeShapeType="1"/>
            </p:cNvSpPr>
            <p:nvPr/>
          </p:nvSpPr>
          <p:spPr bwMode="auto">
            <a:xfrm>
              <a:off x="527" y="3454"/>
              <a:ext cx="4617" cy="8"/>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62" name="Oval 4"/>
            <p:cNvSpPr>
              <a:spLocks noChangeArrowheads="1"/>
            </p:cNvSpPr>
            <p:nvPr/>
          </p:nvSpPr>
          <p:spPr bwMode="auto">
            <a:xfrm>
              <a:off x="536" y="3395"/>
              <a:ext cx="131" cy="113"/>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963" name="Text Box 5"/>
            <p:cNvSpPr txBox="1">
              <a:spLocks noChangeArrowheads="1"/>
            </p:cNvSpPr>
            <p:nvPr/>
          </p:nvSpPr>
          <p:spPr bwMode="auto">
            <a:xfrm>
              <a:off x="663" y="733"/>
              <a:ext cx="81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t>velocity</a:t>
              </a:r>
            </a:p>
          </p:txBody>
        </p:sp>
        <p:sp>
          <p:nvSpPr>
            <p:cNvPr id="39964" name="Text Box 6"/>
            <p:cNvSpPr txBox="1">
              <a:spLocks noChangeArrowheads="1"/>
            </p:cNvSpPr>
            <p:nvPr/>
          </p:nvSpPr>
          <p:spPr bwMode="auto">
            <a:xfrm>
              <a:off x="4510" y="3492"/>
              <a:ext cx="46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t>time</a:t>
              </a:r>
            </a:p>
          </p:txBody>
        </p:sp>
      </p:grpSp>
      <p:sp>
        <p:nvSpPr>
          <p:cNvPr id="266247" name="Freeform 7"/>
          <p:cNvSpPr>
            <a:spLocks/>
          </p:cNvSpPr>
          <p:nvPr/>
        </p:nvSpPr>
        <p:spPr bwMode="auto">
          <a:xfrm>
            <a:off x="992188" y="2000250"/>
            <a:ext cx="3371850" cy="3489325"/>
          </a:xfrm>
          <a:custGeom>
            <a:avLst/>
            <a:gdLst>
              <a:gd name="T0" fmla="*/ 0 w 4311"/>
              <a:gd name="T1" fmla="*/ 2147483647 h 2206"/>
              <a:gd name="T2" fmla="*/ 2147483647 w 4311"/>
              <a:gd name="T3" fmla="*/ 2147483647 h 2206"/>
              <a:gd name="T4" fmla="*/ 2147483647 w 4311"/>
              <a:gd name="T5" fmla="*/ 2147483647 h 2206"/>
              <a:gd name="T6" fmla="*/ 2147483647 w 4311"/>
              <a:gd name="T7" fmla="*/ 2147483647 h 2206"/>
              <a:gd name="T8" fmla="*/ 0 60000 65536"/>
              <a:gd name="T9" fmla="*/ 0 60000 65536"/>
              <a:gd name="T10" fmla="*/ 0 60000 65536"/>
              <a:gd name="T11" fmla="*/ 0 60000 65536"/>
              <a:gd name="T12" fmla="*/ 0 w 4311"/>
              <a:gd name="T13" fmla="*/ 0 h 2206"/>
              <a:gd name="T14" fmla="*/ 4311 w 4311"/>
              <a:gd name="T15" fmla="*/ 2206 h 2206"/>
            </a:gdLst>
            <a:ahLst/>
            <a:cxnLst>
              <a:cxn ang="T8">
                <a:pos x="T0" y="T1"/>
              </a:cxn>
              <a:cxn ang="T9">
                <a:pos x="T2" y="T3"/>
              </a:cxn>
              <a:cxn ang="T10">
                <a:pos x="T4" y="T5"/>
              </a:cxn>
              <a:cxn ang="T11">
                <a:pos x="T6" y="T7"/>
              </a:cxn>
            </a:cxnLst>
            <a:rect l="T12" t="T13" r="T14" b="T15"/>
            <a:pathLst>
              <a:path w="4311" h="2206">
                <a:moveTo>
                  <a:pt x="0" y="2206"/>
                </a:moveTo>
                <a:cubicBezTo>
                  <a:pt x="227" y="1697"/>
                  <a:pt x="454" y="1189"/>
                  <a:pt x="759" y="844"/>
                </a:cubicBezTo>
                <a:cubicBezTo>
                  <a:pt x="1064" y="499"/>
                  <a:pt x="1241" y="274"/>
                  <a:pt x="1833" y="137"/>
                </a:cubicBezTo>
                <a:cubicBezTo>
                  <a:pt x="2425" y="0"/>
                  <a:pt x="3368" y="12"/>
                  <a:pt x="4311" y="24"/>
                </a:cubicBezTo>
              </a:path>
            </a:pathLst>
          </a:cu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 name="Group 29"/>
          <p:cNvGrpSpPr>
            <a:grpSpLocks/>
          </p:cNvGrpSpPr>
          <p:nvPr/>
        </p:nvGrpSpPr>
        <p:grpSpPr bwMode="auto">
          <a:xfrm>
            <a:off x="984250" y="1393825"/>
            <a:ext cx="2855913" cy="652463"/>
            <a:chOff x="620" y="878"/>
            <a:chExt cx="1799" cy="411"/>
          </a:xfrm>
        </p:grpSpPr>
        <p:sp>
          <p:nvSpPr>
            <p:cNvPr id="39958" name="Line 10"/>
            <p:cNvSpPr>
              <a:spLocks noChangeShapeType="1"/>
            </p:cNvSpPr>
            <p:nvPr/>
          </p:nvSpPr>
          <p:spPr bwMode="auto">
            <a:xfrm flipH="1" flipV="1">
              <a:off x="620" y="1283"/>
              <a:ext cx="1290" cy="6"/>
            </a:xfrm>
            <a:prstGeom prst="line">
              <a:avLst/>
            </a:prstGeom>
            <a:noFill/>
            <a:ln w="38100">
              <a:solidFill>
                <a:schemeClr val="folHlink"/>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9959" name="Text Box 11"/>
            <p:cNvSpPr txBox="1">
              <a:spLocks noChangeArrowheads="1"/>
            </p:cNvSpPr>
            <p:nvPr/>
          </p:nvSpPr>
          <p:spPr bwMode="auto">
            <a:xfrm>
              <a:off x="1336" y="878"/>
              <a:ext cx="1083"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b="1">
                  <a:solidFill>
                    <a:schemeClr val="folHlink"/>
                  </a:solidFill>
                </a:rPr>
                <a:t>first terminal velocity</a:t>
              </a:r>
            </a:p>
          </p:txBody>
        </p:sp>
      </p:grpSp>
      <p:grpSp>
        <p:nvGrpSpPr>
          <p:cNvPr id="4" name="Group 28"/>
          <p:cNvGrpSpPr>
            <a:grpSpLocks/>
          </p:cNvGrpSpPr>
          <p:nvPr/>
        </p:nvGrpSpPr>
        <p:grpSpPr bwMode="auto">
          <a:xfrm>
            <a:off x="1223963" y="3560763"/>
            <a:ext cx="2165350" cy="1212850"/>
            <a:chOff x="771" y="2243"/>
            <a:chExt cx="1364" cy="764"/>
          </a:xfrm>
        </p:grpSpPr>
        <p:sp>
          <p:nvSpPr>
            <p:cNvPr id="39956" name="Text Box 12"/>
            <p:cNvSpPr txBox="1">
              <a:spLocks noChangeArrowheads="1"/>
            </p:cNvSpPr>
            <p:nvPr/>
          </p:nvSpPr>
          <p:spPr bwMode="auto">
            <a:xfrm>
              <a:off x="1092" y="2243"/>
              <a:ext cx="1043"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b="1">
                  <a:solidFill>
                    <a:schemeClr val="accent2"/>
                  </a:solidFill>
                </a:rPr>
                <a:t>initial acceleration = 10 m/s</a:t>
              </a:r>
              <a:r>
                <a:rPr lang="en-GB" b="1" baseline="30000">
                  <a:solidFill>
                    <a:schemeClr val="accent2"/>
                  </a:solidFill>
                </a:rPr>
                <a:t>2</a:t>
              </a:r>
            </a:p>
          </p:txBody>
        </p:sp>
        <p:sp>
          <p:nvSpPr>
            <p:cNvPr id="39957" name="Line 13"/>
            <p:cNvSpPr>
              <a:spLocks noChangeShapeType="1"/>
            </p:cNvSpPr>
            <p:nvPr/>
          </p:nvSpPr>
          <p:spPr bwMode="auto">
            <a:xfrm flipH="1">
              <a:off x="771" y="2721"/>
              <a:ext cx="457" cy="286"/>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39942" name="Rectangle 15"/>
          <p:cNvSpPr>
            <a:spLocks noGrp="1" noChangeArrowheads="1"/>
          </p:cNvSpPr>
          <p:nvPr>
            <p:ph type="title"/>
          </p:nvPr>
        </p:nvSpPr>
        <p:spPr>
          <a:xfrm>
            <a:off x="438150" y="265113"/>
            <a:ext cx="8229600" cy="633412"/>
          </a:xfrm>
        </p:spPr>
        <p:txBody>
          <a:bodyPr/>
          <a:lstStyle/>
          <a:p>
            <a:pPr eaLnBrk="1" hangingPunct="1"/>
            <a:r>
              <a:rPr lang="en-GB" sz="3600" smtClean="0"/>
              <a:t>Velocity-time graph of a parachutist</a:t>
            </a:r>
          </a:p>
        </p:txBody>
      </p:sp>
      <p:sp>
        <p:nvSpPr>
          <p:cNvPr id="266257" name="Freeform 17"/>
          <p:cNvSpPr>
            <a:spLocks/>
          </p:cNvSpPr>
          <p:nvPr/>
        </p:nvSpPr>
        <p:spPr bwMode="auto">
          <a:xfrm>
            <a:off x="4349750" y="2044700"/>
            <a:ext cx="901700" cy="3176588"/>
          </a:xfrm>
          <a:custGeom>
            <a:avLst/>
            <a:gdLst>
              <a:gd name="T0" fmla="*/ 0 w 568"/>
              <a:gd name="T1" fmla="*/ 0 h 2001"/>
              <a:gd name="T2" fmla="*/ 2147483647 w 568"/>
              <a:gd name="T3" fmla="*/ 2147483647 h 2001"/>
              <a:gd name="T4" fmla="*/ 2147483647 w 568"/>
              <a:gd name="T5" fmla="*/ 2147483647 h 2001"/>
              <a:gd name="T6" fmla="*/ 2147483647 w 568"/>
              <a:gd name="T7" fmla="*/ 2147483647 h 2001"/>
              <a:gd name="T8" fmla="*/ 0 60000 65536"/>
              <a:gd name="T9" fmla="*/ 0 60000 65536"/>
              <a:gd name="T10" fmla="*/ 0 60000 65536"/>
              <a:gd name="T11" fmla="*/ 0 60000 65536"/>
              <a:gd name="T12" fmla="*/ 0 w 568"/>
              <a:gd name="T13" fmla="*/ 0 h 2001"/>
              <a:gd name="T14" fmla="*/ 568 w 568"/>
              <a:gd name="T15" fmla="*/ 2001 h 2001"/>
            </a:gdLst>
            <a:ahLst/>
            <a:cxnLst>
              <a:cxn ang="T8">
                <a:pos x="T0" y="T1"/>
              </a:cxn>
              <a:cxn ang="T9">
                <a:pos x="T2" y="T3"/>
              </a:cxn>
              <a:cxn ang="T10">
                <a:pos x="T4" y="T5"/>
              </a:cxn>
              <a:cxn ang="T11">
                <a:pos x="T6" y="T7"/>
              </a:cxn>
            </a:cxnLst>
            <a:rect l="T12" t="T13" r="T14" b="T15"/>
            <a:pathLst>
              <a:path w="568" h="2001">
                <a:moveTo>
                  <a:pt x="0" y="0"/>
                </a:moveTo>
                <a:cubicBezTo>
                  <a:pt x="3" y="500"/>
                  <a:pt x="7" y="1001"/>
                  <a:pt x="40" y="1316"/>
                </a:cubicBezTo>
                <a:cubicBezTo>
                  <a:pt x="73" y="1631"/>
                  <a:pt x="112" y="1775"/>
                  <a:pt x="200" y="1888"/>
                </a:cubicBezTo>
                <a:cubicBezTo>
                  <a:pt x="288" y="2001"/>
                  <a:pt x="428" y="1998"/>
                  <a:pt x="568" y="1996"/>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5" name="Group 31"/>
          <p:cNvGrpSpPr>
            <a:grpSpLocks/>
          </p:cNvGrpSpPr>
          <p:nvPr/>
        </p:nvGrpSpPr>
        <p:grpSpPr bwMode="auto">
          <a:xfrm>
            <a:off x="990600" y="4533900"/>
            <a:ext cx="6534150" cy="690563"/>
            <a:chOff x="624" y="2856"/>
            <a:chExt cx="4116" cy="435"/>
          </a:xfrm>
        </p:grpSpPr>
        <p:sp>
          <p:nvSpPr>
            <p:cNvPr id="39953" name="Line 18"/>
            <p:cNvSpPr>
              <a:spLocks noChangeShapeType="1"/>
            </p:cNvSpPr>
            <p:nvPr/>
          </p:nvSpPr>
          <p:spPr bwMode="auto">
            <a:xfrm>
              <a:off x="3288" y="3284"/>
              <a:ext cx="145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54" name="Line 20"/>
            <p:cNvSpPr>
              <a:spLocks noChangeShapeType="1"/>
            </p:cNvSpPr>
            <p:nvPr/>
          </p:nvSpPr>
          <p:spPr bwMode="auto">
            <a:xfrm flipH="1" flipV="1">
              <a:off x="624" y="3285"/>
              <a:ext cx="2886" cy="6"/>
            </a:xfrm>
            <a:prstGeom prst="line">
              <a:avLst/>
            </a:prstGeom>
            <a:noFill/>
            <a:ln w="38100">
              <a:solidFill>
                <a:schemeClr val="folHlink"/>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9955" name="Text Box 21"/>
            <p:cNvSpPr txBox="1">
              <a:spLocks noChangeArrowheads="1"/>
            </p:cNvSpPr>
            <p:nvPr/>
          </p:nvSpPr>
          <p:spPr bwMode="auto">
            <a:xfrm>
              <a:off x="3164" y="2856"/>
              <a:ext cx="1311"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b="1">
                  <a:solidFill>
                    <a:schemeClr val="folHlink"/>
                  </a:solidFill>
                </a:rPr>
                <a:t>second terminal velocity</a:t>
              </a:r>
            </a:p>
          </p:txBody>
        </p:sp>
      </p:grpSp>
      <p:grpSp>
        <p:nvGrpSpPr>
          <p:cNvPr id="6" name="Group 30"/>
          <p:cNvGrpSpPr>
            <a:grpSpLocks/>
          </p:cNvGrpSpPr>
          <p:nvPr/>
        </p:nvGrpSpPr>
        <p:grpSpPr bwMode="auto">
          <a:xfrm>
            <a:off x="4257675" y="1414463"/>
            <a:ext cx="2881313" cy="690562"/>
            <a:chOff x="2682" y="891"/>
            <a:chExt cx="1815" cy="435"/>
          </a:xfrm>
        </p:grpSpPr>
        <p:sp>
          <p:nvSpPr>
            <p:cNvPr id="39950" name="Oval 22"/>
            <p:cNvSpPr>
              <a:spLocks noChangeArrowheads="1"/>
            </p:cNvSpPr>
            <p:nvPr/>
          </p:nvSpPr>
          <p:spPr bwMode="auto">
            <a:xfrm>
              <a:off x="2682" y="1236"/>
              <a:ext cx="96" cy="90"/>
            </a:xfrm>
            <a:prstGeom prst="ellipse">
              <a:avLst/>
            </a:prstGeom>
            <a:solidFill>
              <a:schemeClr val="accent2"/>
            </a:solidFill>
            <a:ln w="9525">
              <a:solidFill>
                <a:schemeClr val="tx1"/>
              </a:solidFill>
              <a:round/>
              <a:headEnd/>
              <a:tailEnd/>
            </a:ln>
          </p:spPr>
          <p:txBody>
            <a:bodyPr wrap="none" anchor="ctr"/>
            <a:lstStyle/>
            <a:p>
              <a:pPr algn="ctr"/>
              <a:endParaRPr lang="en-US">
                <a:solidFill>
                  <a:schemeClr val="accent2"/>
                </a:solidFill>
              </a:endParaRPr>
            </a:p>
          </p:txBody>
        </p:sp>
        <p:sp>
          <p:nvSpPr>
            <p:cNvPr id="39951" name="Text Box 23"/>
            <p:cNvSpPr txBox="1">
              <a:spLocks noChangeArrowheads="1"/>
            </p:cNvSpPr>
            <p:nvPr/>
          </p:nvSpPr>
          <p:spPr bwMode="auto">
            <a:xfrm>
              <a:off x="3676" y="891"/>
              <a:ext cx="821"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b="1">
                  <a:solidFill>
                    <a:schemeClr val="accent2"/>
                  </a:solidFill>
                </a:rPr>
                <a:t>parachute opened</a:t>
              </a:r>
              <a:endParaRPr lang="en-GB" b="1" baseline="30000">
                <a:solidFill>
                  <a:schemeClr val="accent2"/>
                </a:solidFill>
              </a:endParaRPr>
            </a:p>
          </p:txBody>
        </p:sp>
        <p:sp>
          <p:nvSpPr>
            <p:cNvPr id="39952" name="Line 24"/>
            <p:cNvSpPr>
              <a:spLocks noChangeShapeType="1"/>
            </p:cNvSpPr>
            <p:nvPr/>
          </p:nvSpPr>
          <p:spPr bwMode="auto">
            <a:xfrm flipH="1">
              <a:off x="2826" y="1146"/>
              <a:ext cx="774" cy="102"/>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7" name="Group 32"/>
          <p:cNvGrpSpPr>
            <a:grpSpLocks/>
          </p:cNvGrpSpPr>
          <p:nvPr/>
        </p:nvGrpSpPr>
        <p:grpSpPr bwMode="auto">
          <a:xfrm>
            <a:off x="7042150" y="3240088"/>
            <a:ext cx="1131888" cy="2227262"/>
            <a:chOff x="4436" y="2041"/>
            <a:chExt cx="713" cy="1403"/>
          </a:xfrm>
        </p:grpSpPr>
        <p:sp>
          <p:nvSpPr>
            <p:cNvPr id="39947" name="Line 19"/>
            <p:cNvSpPr>
              <a:spLocks noChangeShapeType="1"/>
            </p:cNvSpPr>
            <p:nvPr/>
          </p:nvSpPr>
          <p:spPr bwMode="auto">
            <a:xfrm>
              <a:off x="4732" y="3280"/>
              <a:ext cx="0" cy="164"/>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48" name="Text Box 25"/>
            <p:cNvSpPr txBox="1">
              <a:spLocks noChangeArrowheads="1"/>
            </p:cNvSpPr>
            <p:nvPr/>
          </p:nvSpPr>
          <p:spPr bwMode="auto">
            <a:xfrm>
              <a:off x="4436" y="2041"/>
              <a:ext cx="713"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b="1">
                  <a:solidFill>
                    <a:schemeClr val="accent2"/>
                  </a:solidFill>
                </a:rPr>
                <a:t>ground reached</a:t>
              </a:r>
              <a:endParaRPr lang="en-GB" b="1" baseline="30000">
                <a:solidFill>
                  <a:schemeClr val="accent2"/>
                </a:solidFill>
              </a:endParaRPr>
            </a:p>
          </p:txBody>
        </p:sp>
        <p:sp>
          <p:nvSpPr>
            <p:cNvPr id="39949" name="Line 26"/>
            <p:cNvSpPr>
              <a:spLocks noChangeShapeType="1"/>
            </p:cNvSpPr>
            <p:nvPr/>
          </p:nvSpPr>
          <p:spPr bwMode="auto">
            <a:xfrm flipH="1">
              <a:off x="4738" y="2470"/>
              <a:ext cx="6" cy="756"/>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4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625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7" grpId="0" animBg="1"/>
      <p:bldP spid="266257"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395288" y="333375"/>
            <a:ext cx="8380412" cy="38052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GB" sz="2800" b="1">
                <a:solidFill>
                  <a:srgbClr val="FF3300"/>
                </a:solidFill>
                <a:latin typeface="Times New Roman" pitchFamily="18" charset="0"/>
              </a:rPr>
              <a:t>Choose appropriate words to fill in the gaps below:</a:t>
            </a:r>
          </a:p>
          <a:p>
            <a:pPr>
              <a:spcBef>
                <a:spcPct val="50000"/>
              </a:spcBef>
            </a:pPr>
            <a:r>
              <a:rPr lang="en-GB" sz="2400" b="1">
                <a:latin typeface="Times New Roman" pitchFamily="18" charset="0"/>
              </a:rPr>
              <a:t>Weight is the ______ of gravity on an object. Gravitational _____ strength is the force in newtons exerted due by gravity per _______ of mass. On the Earth’s surface this is ___ N/kg.</a:t>
            </a:r>
          </a:p>
          <a:p>
            <a:pPr>
              <a:spcBef>
                <a:spcPct val="50000"/>
              </a:spcBef>
            </a:pPr>
            <a:r>
              <a:rPr lang="en-GB" sz="2400" b="1">
                <a:latin typeface="Times New Roman" pitchFamily="18" charset="0"/>
              </a:rPr>
              <a:t>When an object falls through a fluid it initially _________ because of gravity. As its ________ increases so do the frictional forces. Eventually the frictional forces are _____ to the weight of the object. At this stage the _________ force on the object is zero and the object falls with its _______ velocity.</a:t>
            </a:r>
          </a:p>
        </p:txBody>
      </p:sp>
      <p:sp>
        <p:nvSpPr>
          <p:cNvPr id="123907" name="Text Box 3"/>
          <p:cNvSpPr txBox="1">
            <a:spLocks noChangeArrowheads="1"/>
          </p:cNvSpPr>
          <p:nvPr/>
        </p:nvSpPr>
        <p:spPr bwMode="auto">
          <a:xfrm>
            <a:off x="4387850" y="4818063"/>
            <a:ext cx="15113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accelerates</a:t>
            </a:r>
          </a:p>
        </p:txBody>
      </p:sp>
      <p:sp>
        <p:nvSpPr>
          <p:cNvPr id="123908" name="Text Box 4"/>
          <p:cNvSpPr txBox="1">
            <a:spLocks noChangeArrowheads="1"/>
          </p:cNvSpPr>
          <p:nvPr/>
        </p:nvSpPr>
        <p:spPr bwMode="auto">
          <a:xfrm>
            <a:off x="2843213" y="5175250"/>
            <a:ext cx="5254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10</a:t>
            </a:r>
          </a:p>
        </p:txBody>
      </p:sp>
      <p:sp>
        <p:nvSpPr>
          <p:cNvPr id="123909" name="Text Box 5"/>
          <p:cNvSpPr txBox="1">
            <a:spLocks noChangeArrowheads="1"/>
          </p:cNvSpPr>
          <p:nvPr/>
        </p:nvSpPr>
        <p:spPr bwMode="auto">
          <a:xfrm>
            <a:off x="2963863" y="4818063"/>
            <a:ext cx="8747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equal</a:t>
            </a:r>
          </a:p>
        </p:txBody>
      </p:sp>
      <p:sp>
        <p:nvSpPr>
          <p:cNvPr id="123910" name="Text Box 6"/>
          <p:cNvSpPr txBox="1">
            <a:spLocks noChangeArrowheads="1"/>
          </p:cNvSpPr>
          <p:nvPr/>
        </p:nvSpPr>
        <p:spPr bwMode="auto">
          <a:xfrm>
            <a:off x="3233738" y="5175250"/>
            <a:ext cx="10080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speed</a:t>
            </a:r>
          </a:p>
        </p:txBody>
      </p:sp>
      <p:sp>
        <p:nvSpPr>
          <p:cNvPr id="123911" name="Text Box 7"/>
          <p:cNvSpPr txBox="1">
            <a:spLocks noChangeArrowheads="1"/>
          </p:cNvSpPr>
          <p:nvPr/>
        </p:nvSpPr>
        <p:spPr bwMode="auto">
          <a:xfrm>
            <a:off x="3721100" y="4818063"/>
            <a:ext cx="7762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force</a:t>
            </a:r>
          </a:p>
        </p:txBody>
      </p:sp>
      <p:sp>
        <p:nvSpPr>
          <p:cNvPr id="123912" name="Text Box 8"/>
          <p:cNvSpPr txBox="1">
            <a:spLocks noChangeArrowheads="1"/>
          </p:cNvSpPr>
          <p:nvPr/>
        </p:nvSpPr>
        <p:spPr bwMode="auto">
          <a:xfrm>
            <a:off x="5030788" y="5175250"/>
            <a:ext cx="758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field</a:t>
            </a:r>
          </a:p>
        </p:txBody>
      </p:sp>
      <p:sp>
        <p:nvSpPr>
          <p:cNvPr id="123913" name="Text Box 9"/>
          <p:cNvSpPr txBox="1">
            <a:spLocks noChangeArrowheads="1"/>
          </p:cNvSpPr>
          <p:nvPr/>
        </p:nvSpPr>
        <p:spPr bwMode="auto">
          <a:xfrm>
            <a:off x="3973513" y="5175250"/>
            <a:ext cx="1358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resultant</a:t>
            </a:r>
          </a:p>
        </p:txBody>
      </p:sp>
      <p:sp>
        <p:nvSpPr>
          <p:cNvPr id="123914" name="Text Box 10"/>
          <p:cNvSpPr txBox="1">
            <a:spLocks noChangeArrowheads="1"/>
          </p:cNvSpPr>
          <p:nvPr/>
        </p:nvSpPr>
        <p:spPr bwMode="auto">
          <a:xfrm>
            <a:off x="3081338" y="4437063"/>
            <a:ext cx="26638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i="1"/>
              <a:t>WORD SELECTION:</a:t>
            </a:r>
          </a:p>
        </p:txBody>
      </p:sp>
      <p:sp>
        <p:nvSpPr>
          <p:cNvPr id="123915" name="Text Box 11"/>
          <p:cNvSpPr txBox="1">
            <a:spLocks noChangeArrowheads="1"/>
          </p:cNvSpPr>
          <p:nvPr/>
        </p:nvSpPr>
        <p:spPr bwMode="auto">
          <a:xfrm>
            <a:off x="1884363" y="4818063"/>
            <a:ext cx="12223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kilogram</a:t>
            </a:r>
          </a:p>
        </p:txBody>
      </p:sp>
      <p:sp>
        <p:nvSpPr>
          <p:cNvPr id="123924" name="Text Box 20"/>
          <p:cNvSpPr txBox="1">
            <a:spLocks noChangeArrowheads="1"/>
          </p:cNvSpPr>
          <p:nvPr/>
        </p:nvSpPr>
        <p:spPr bwMode="auto">
          <a:xfrm>
            <a:off x="5781675" y="4818063"/>
            <a:ext cx="11811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terminal</a:t>
            </a:r>
          </a:p>
        </p:txBody>
      </p:sp>
      <p:sp>
        <p:nvSpPr>
          <p:cNvPr id="123925" name="Text Box 21"/>
          <p:cNvSpPr txBox="1">
            <a:spLocks noChangeArrowheads="1"/>
          </p:cNvSpPr>
          <p:nvPr/>
        </p:nvSpPr>
        <p:spPr bwMode="auto">
          <a:xfrm>
            <a:off x="6554788" y="2257425"/>
            <a:ext cx="1511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accelerates</a:t>
            </a:r>
          </a:p>
        </p:txBody>
      </p:sp>
      <p:sp>
        <p:nvSpPr>
          <p:cNvPr id="123926" name="Text Box 22"/>
          <p:cNvSpPr txBox="1">
            <a:spLocks noChangeArrowheads="1"/>
          </p:cNvSpPr>
          <p:nvPr/>
        </p:nvSpPr>
        <p:spPr bwMode="auto">
          <a:xfrm>
            <a:off x="7196138" y="1755775"/>
            <a:ext cx="5254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10</a:t>
            </a:r>
          </a:p>
        </p:txBody>
      </p:sp>
      <p:sp>
        <p:nvSpPr>
          <p:cNvPr id="123927" name="Text Box 23"/>
          <p:cNvSpPr txBox="1">
            <a:spLocks noChangeArrowheads="1"/>
          </p:cNvSpPr>
          <p:nvPr/>
        </p:nvSpPr>
        <p:spPr bwMode="auto">
          <a:xfrm>
            <a:off x="7261225" y="3016250"/>
            <a:ext cx="8747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equal</a:t>
            </a:r>
          </a:p>
        </p:txBody>
      </p:sp>
      <p:sp>
        <p:nvSpPr>
          <p:cNvPr id="123928" name="Text Box 24"/>
          <p:cNvSpPr txBox="1">
            <a:spLocks noChangeArrowheads="1"/>
          </p:cNvSpPr>
          <p:nvPr/>
        </p:nvSpPr>
        <p:spPr bwMode="auto">
          <a:xfrm>
            <a:off x="3895725" y="2636838"/>
            <a:ext cx="10080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speed</a:t>
            </a:r>
          </a:p>
        </p:txBody>
      </p:sp>
      <p:sp>
        <p:nvSpPr>
          <p:cNvPr id="123929" name="Text Box 25"/>
          <p:cNvSpPr txBox="1">
            <a:spLocks noChangeArrowheads="1"/>
          </p:cNvSpPr>
          <p:nvPr/>
        </p:nvSpPr>
        <p:spPr bwMode="auto">
          <a:xfrm>
            <a:off x="2397125" y="952500"/>
            <a:ext cx="7762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force</a:t>
            </a:r>
          </a:p>
        </p:txBody>
      </p:sp>
      <p:sp>
        <p:nvSpPr>
          <p:cNvPr id="123930" name="Text Box 26"/>
          <p:cNvSpPr txBox="1">
            <a:spLocks noChangeArrowheads="1"/>
          </p:cNvSpPr>
          <p:nvPr/>
        </p:nvSpPr>
        <p:spPr bwMode="auto">
          <a:xfrm>
            <a:off x="528638" y="1354138"/>
            <a:ext cx="7588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field</a:t>
            </a:r>
          </a:p>
        </p:txBody>
      </p:sp>
      <p:sp>
        <p:nvSpPr>
          <p:cNvPr id="123931" name="Text Box 27"/>
          <p:cNvSpPr txBox="1">
            <a:spLocks noChangeArrowheads="1"/>
          </p:cNvSpPr>
          <p:nvPr/>
        </p:nvSpPr>
        <p:spPr bwMode="auto">
          <a:xfrm>
            <a:off x="5984875" y="3349625"/>
            <a:ext cx="1358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resultant</a:t>
            </a:r>
          </a:p>
        </p:txBody>
      </p:sp>
      <p:sp>
        <p:nvSpPr>
          <p:cNvPr id="123932" name="Text Box 28"/>
          <p:cNvSpPr txBox="1">
            <a:spLocks noChangeArrowheads="1"/>
          </p:cNvSpPr>
          <p:nvPr/>
        </p:nvSpPr>
        <p:spPr bwMode="auto">
          <a:xfrm>
            <a:off x="1006475" y="1722438"/>
            <a:ext cx="12223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kilogram</a:t>
            </a:r>
          </a:p>
        </p:txBody>
      </p:sp>
      <p:sp>
        <p:nvSpPr>
          <p:cNvPr id="123933" name="Text Box 29"/>
          <p:cNvSpPr txBox="1">
            <a:spLocks noChangeArrowheads="1"/>
          </p:cNvSpPr>
          <p:nvPr/>
        </p:nvSpPr>
        <p:spPr bwMode="auto">
          <a:xfrm>
            <a:off x="6288088" y="3729038"/>
            <a:ext cx="11811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terminal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90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3908">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3909">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3910">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39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3912">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3913">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3914">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3915">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3924">
                                            <p:txEl>
                                              <p:pRg st="0" end="0"/>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23929">
                                            <p:txEl>
                                              <p:pRg st="0" end="0"/>
                                            </p:txEl>
                                          </p:spTgt>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123911"/>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23930">
                                            <p:txEl>
                                              <p:pRg st="0" end="0"/>
                                            </p:txEl>
                                          </p:spTgt>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0"/>
                                          </p:stCondLst>
                                        </p:cTn>
                                        <p:tgtEl>
                                          <p:spTgt spid="123912">
                                            <p:txEl>
                                              <p:pRg st="0" end="0"/>
                                            </p:txEl>
                                          </p:spTgt>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123932">
                                            <p:txEl>
                                              <p:pRg st="0" end="0"/>
                                            </p:txEl>
                                          </p:spTgt>
                                        </p:tgtEl>
                                        <p:attrNameLst>
                                          <p:attrName>style.visibility</p:attrName>
                                        </p:attrNameLst>
                                      </p:cBhvr>
                                      <p:to>
                                        <p:strVal val="visible"/>
                                      </p:to>
                                    </p:set>
                                  </p:childTnLst>
                                </p:cTn>
                              </p:par>
                              <p:par>
                                <p:cTn id="41" presetID="1" presetClass="exit" presetSubtype="0" fill="hold" nodeType="withEffect">
                                  <p:stCondLst>
                                    <p:cond delay="0"/>
                                  </p:stCondLst>
                                  <p:childTnLst>
                                    <p:set>
                                      <p:cBhvr>
                                        <p:cTn id="42" dur="1" fill="hold">
                                          <p:stCondLst>
                                            <p:cond delay="0"/>
                                          </p:stCondLst>
                                        </p:cTn>
                                        <p:tgtEl>
                                          <p:spTgt spid="123915">
                                            <p:txEl>
                                              <p:pRg st="0" end="0"/>
                                            </p:txEl>
                                          </p:spTgt>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23926">
                                            <p:txEl>
                                              <p:pRg st="0" end="0"/>
                                            </p:txEl>
                                          </p:spTgt>
                                        </p:tgtEl>
                                        <p:attrNameLst>
                                          <p:attrName>style.visibility</p:attrName>
                                        </p:attrNameLst>
                                      </p:cBhvr>
                                      <p:to>
                                        <p:strVal val="visible"/>
                                      </p:to>
                                    </p:set>
                                  </p:childTnLst>
                                </p:cTn>
                              </p:par>
                              <p:par>
                                <p:cTn id="47" presetID="1" presetClass="exit" presetSubtype="0" fill="hold" nodeType="withEffect">
                                  <p:stCondLst>
                                    <p:cond delay="0"/>
                                  </p:stCondLst>
                                  <p:childTnLst>
                                    <p:set>
                                      <p:cBhvr>
                                        <p:cTn id="48" dur="1" fill="hold">
                                          <p:stCondLst>
                                            <p:cond delay="0"/>
                                          </p:stCondLst>
                                        </p:cTn>
                                        <p:tgtEl>
                                          <p:spTgt spid="123908">
                                            <p:txEl>
                                              <p:pRg st="0" end="0"/>
                                            </p:txEl>
                                          </p:spTgt>
                                        </p:tgtEl>
                                        <p:attrNameLst>
                                          <p:attrName>style.visibility</p:attrName>
                                        </p:attrNameLst>
                                      </p:cBhvr>
                                      <p:to>
                                        <p:strVal val="hidden"/>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123925">
                                            <p:txEl>
                                              <p:pRg st="0" end="0"/>
                                            </p:txEl>
                                          </p:spTgt>
                                        </p:tgtEl>
                                        <p:attrNameLst>
                                          <p:attrName>style.visibility</p:attrName>
                                        </p:attrNameLst>
                                      </p:cBhvr>
                                      <p:to>
                                        <p:strVal val="visible"/>
                                      </p:to>
                                    </p:set>
                                  </p:childTnLst>
                                </p:cTn>
                              </p:par>
                              <p:par>
                                <p:cTn id="53" presetID="1" presetClass="exit" presetSubtype="0" fill="hold" nodeType="withEffect">
                                  <p:stCondLst>
                                    <p:cond delay="0"/>
                                  </p:stCondLst>
                                  <p:childTnLst>
                                    <p:set>
                                      <p:cBhvr>
                                        <p:cTn id="54" dur="1" fill="hold">
                                          <p:stCondLst>
                                            <p:cond delay="0"/>
                                          </p:stCondLst>
                                        </p:cTn>
                                        <p:tgtEl>
                                          <p:spTgt spid="123907">
                                            <p:txEl>
                                              <p:pRg st="0" end="0"/>
                                            </p:txEl>
                                          </p:spTgt>
                                        </p:tgtEl>
                                        <p:attrNameLst>
                                          <p:attrName>style.visibility</p:attrName>
                                        </p:attrNameLst>
                                      </p:cBhvr>
                                      <p:to>
                                        <p:strVal val="hidden"/>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123928">
                                            <p:txEl>
                                              <p:pRg st="0" end="0"/>
                                            </p:txEl>
                                          </p:spTgt>
                                        </p:tgtEl>
                                        <p:attrNameLst>
                                          <p:attrName>style.visibility</p:attrName>
                                        </p:attrNameLst>
                                      </p:cBhvr>
                                      <p:to>
                                        <p:strVal val="visible"/>
                                      </p:to>
                                    </p:set>
                                  </p:childTnLst>
                                </p:cTn>
                              </p:par>
                              <p:par>
                                <p:cTn id="59" presetID="1" presetClass="exit" presetSubtype="0" fill="hold" nodeType="withEffect">
                                  <p:stCondLst>
                                    <p:cond delay="0"/>
                                  </p:stCondLst>
                                  <p:childTnLst>
                                    <p:set>
                                      <p:cBhvr>
                                        <p:cTn id="60" dur="1" fill="hold">
                                          <p:stCondLst>
                                            <p:cond delay="0"/>
                                          </p:stCondLst>
                                        </p:cTn>
                                        <p:tgtEl>
                                          <p:spTgt spid="123910">
                                            <p:txEl>
                                              <p:pRg st="0" end="0"/>
                                            </p:txEl>
                                          </p:spTgt>
                                        </p:tgtEl>
                                        <p:attrNameLst>
                                          <p:attrName>style.visibility</p:attrName>
                                        </p:attrNameLst>
                                      </p:cBhvr>
                                      <p:to>
                                        <p:strVal val="hidden"/>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nodeType="clickEffect">
                                  <p:stCondLst>
                                    <p:cond delay="0"/>
                                  </p:stCondLst>
                                  <p:childTnLst>
                                    <p:set>
                                      <p:cBhvr>
                                        <p:cTn id="64" dur="1" fill="hold">
                                          <p:stCondLst>
                                            <p:cond delay="0"/>
                                          </p:stCondLst>
                                        </p:cTn>
                                        <p:tgtEl>
                                          <p:spTgt spid="123927">
                                            <p:txEl>
                                              <p:pRg st="0" end="0"/>
                                            </p:txEl>
                                          </p:spTgt>
                                        </p:tgtEl>
                                        <p:attrNameLst>
                                          <p:attrName>style.visibility</p:attrName>
                                        </p:attrNameLst>
                                      </p:cBhvr>
                                      <p:to>
                                        <p:strVal val="visible"/>
                                      </p:to>
                                    </p:set>
                                  </p:childTnLst>
                                </p:cTn>
                              </p:par>
                              <p:par>
                                <p:cTn id="65" presetID="1" presetClass="exit" presetSubtype="0" fill="hold" nodeType="withEffect">
                                  <p:stCondLst>
                                    <p:cond delay="0"/>
                                  </p:stCondLst>
                                  <p:childTnLst>
                                    <p:set>
                                      <p:cBhvr>
                                        <p:cTn id="66" dur="1" fill="hold">
                                          <p:stCondLst>
                                            <p:cond delay="0"/>
                                          </p:stCondLst>
                                        </p:cTn>
                                        <p:tgtEl>
                                          <p:spTgt spid="123909">
                                            <p:txEl>
                                              <p:pRg st="0" end="0"/>
                                            </p:txEl>
                                          </p:spTgt>
                                        </p:tgtEl>
                                        <p:attrNameLst>
                                          <p:attrName>style.visibility</p:attrName>
                                        </p:attrNameLst>
                                      </p:cBhvr>
                                      <p:to>
                                        <p:strVal val="hidden"/>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nodeType="clickEffect">
                                  <p:stCondLst>
                                    <p:cond delay="0"/>
                                  </p:stCondLst>
                                  <p:childTnLst>
                                    <p:set>
                                      <p:cBhvr>
                                        <p:cTn id="70" dur="1" fill="hold">
                                          <p:stCondLst>
                                            <p:cond delay="0"/>
                                          </p:stCondLst>
                                        </p:cTn>
                                        <p:tgtEl>
                                          <p:spTgt spid="123931">
                                            <p:txEl>
                                              <p:pRg st="0" end="0"/>
                                            </p:txEl>
                                          </p:spTgt>
                                        </p:tgtEl>
                                        <p:attrNameLst>
                                          <p:attrName>style.visibility</p:attrName>
                                        </p:attrNameLst>
                                      </p:cBhvr>
                                      <p:to>
                                        <p:strVal val="visible"/>
                                      </p:to>
                                    </p:set>
                                  </p:childTnLst>
                                </p:cTn>
                              </p:par>
                              <p:par>
                                <p:cTn id="71" presetID="1" presetClass="exit" presetSubtype="0" fill="hold" nodeType="withEffect">
                                  <p:stCondLst>
                                    <p:cond delay="0"/>
                                  </p:stCondLst>
                                  <p:childTnLst>
                                    <p:set>
                                      <p:cBhvr>
                                        <p:cTn id="72" dur="1" fill="hold">
                                          <p:stCondLst>
                                            <p:cond delay="0"/>
                                          </p:stCondLst>
                                        </p:cTn>
                                        <p:tgtEl>
                                          <p:spTgt spid="123913">
                                            <p:txEl>
                                              <p:pRg st="0" end="0"/>
                                            </p:txEl>
                                          </p:spTgt>
                                        </p:tgtEl>
                                        <p:attrNameLst>
                                          <p:attrName>style.visibility</p:attrName>
                                        </p:attrNameLst>
                                      </p:cBhvr>
                                      <p:to>
                                        <p:strVal val="hidden"/>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23933"/>
                                        </p:tgtEl>
                                        <p:attrNameLst>
                                          <p:attrName>style.visibility</p:attrName>
                                        </p:attrNameLst>
                                      </p:cBhvr>
                                      <p:to>
                                        <p:strVal val="visible"/>
                                      </p:to>
                                    </p:set>
                                  </p:childTnLst>
                                </p:cTn>
                              </p:par>
                              <p:par>
                                <p:cTn id="77" presetID="1" presetClass="exit" presetSubtype="0" fill="hold" nodeType="withEffect">
                                  <p:stCondLst>
                                    <p:cond delay="0"/>
                                  </p:stCondLst>
                                  <p:childTnLst>
                                    <p:set>
                                      <p:cBhvr>
                                        <p:cTn id="78" dur="1" fill="hold">
                                          <p:stCondLst>
                                            <p:cond delay="0"/>
                                          </p:stCondLst>
                                        </p:cTn>
                                        <p:tgtEl>
                                          <p:spTgt spid="123924">
                                            <p:txEl>
                                              <p:pRg st="0" end="0"/>
                                            </p:txEl>
                                          </p:spTgt>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123914">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build="allAtOnce"/>
      <p:bldP spid="123908" grpId="0" build="allAtOnce"/>
      <p:bldP spid="123909" grpId="0" build="allAtOnce"/>
      <p:bldP spid="123910" grpId="0" build="allAtOnce"/>
      <p:bldP spid="123911" grpId="0"/>
      <p:bldP spid="123911" grpId="1"/>
      <p:bldP spid="123912" grpId="0" build="allAtOnce"/>
      <p:bldP spid="123913" grpId="0" build="allAtOnce"/>
      <p:bldP spid="123914" grpId="0" build="allAtOnce"/>
      <p:bldP spid="123915" grpId="0" build="allAtOnce"/>
      <p:bldP spid="123924" grpId="0" build="allAtOnce"/>
      <p:bldP spid="123933"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20166" name="Picture 6" descr="133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338" y="1125538"/>
            <a:ext cx="3816350" cy="188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11"/>
          <p:cNvSpPr>
            <a:spLocks noGrp="1" noChangeArrowheads="1"/>
          </p:cNvSpPr>
          <p:nvPr>
            <p:ph type="title"/>
          </p:nvPr>
        </p:nvSpPr>
        <p:spPr>
          <a:xfrm>
            <a:off x="457200" y="274638"/>
            <a:ext cx="8229600" cy="706437"/>
          </a:xfrm>
        </p:spPr>
        <p:txBody>
          <a:bodyPr/>
          <a:lstStyle/>
          <a:p>
            <a:pPr eaLnBrk="1" hangingPunct="1"/>
            <a:r>
              <a:rPr lang="en-GB" sz="3600" smtClean="0"/>
              <a:t>Friction in action</a:t>
            </a:r>
          </a:p>
        </p:txBody>
      </p:sp>
      <p:sp>
        <p:nvSpPr>
          <p:cNvPr id="220173" name="Text Box 13"/>
          <p:cNvSpPr txBox="1">
            <a:spLocks noChangeArrowheads="1"/>
          </p:cNvSpPr>
          <p:nvPr/>
        </p:nvSpPr>
        <p:spPr bwMode="auto">
          <a:xfrm>
            <a:off x="900113" y="3429000"/>
            <a:ext cx="74168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000"/>
              <a:t>A car is able to move forwards due to friction acting between its tyres and the road.</a:t>
            </a:r>
          </a:p>
          <a:p>
            <a:pPr eaLnBrk="1" hangingPunct="1">
              <a:spcBef>
                <a:spcPct val="50000"/>
              </a:spcBef>
            </a:pPr>
            <a:r>
              <a:rPr lang="en-GB" sz="2000"/>
              <a:t>The force of friction of the road on the tyre acts in the forward direction and is </a:t>
            </a:r>
            <a:r>
              <a:rPr lang="en-GB" sz="2000" b="1">
                <a:solidFill>
                  <a:srgbClr val="FF0000"/>
                </a:solidFill>
              </a:rPr>
              <a:t>equal</a:t>
            </a:r>
            <a:r>
              <a:rPr lang="en-GB" sz="2000"/>
              <a:t> but in the </a:t>
            </a:r>
            <a:r>
              <a:rPr lang="en-GB" sz="2000" b="1">
                <a:solidFill>
                  <a:srgbClr val="FF0000"/>
                </a:solidFill>
              </a:rPr>
              <a:t>opposite </a:t>
            </a:r>
            <a:r>
              <a:rPr lang="en-GB" sz="2000"/>
              <a:t>direction to the force of friction of the tyre on the road.</a:t>
            </a:r>
          </a:p>
          <a:p>
            <a:pPr eaLnBrk="1" hangingPunct="1">
              <a:spcBef>
                <a:spcPct val="50000"/>
              </a:spcBef>
            </a:pPr>
            <a:endParaRPr lang="en-GB"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016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017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2017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68313" y="260350"/>
            <a:ext cx="8229600" cy="1143000"/>
          </a:xfrm>
        </p:spPr>
        <p:txBody>
          <a:bodyPr/>
          <a:lstStyle/>
          <a:p>
            <a:pPr eaLnBrk="1" hangingPunct="1"/>
            <a:r>
              <a:rPr lang="en-GB" sz="4000" smtClean="0"/>
              <a:t>Falling objects</a:t>
            </a:r>
            <a:r>
              <a:rPr lang="en-GB" smtClean="0"/>
              <a:t> </a:t>
            </a:r>
            <a:r>
              <a:rPr lang="en-GB" sz="4000" smtClean="0"/>
              <a:t/>
            </a:r>
            <a:br>
              <a:rPr lang="en-GB" sz="4000" smtClean="0"/>
            </a:br>
            <a:r>
              <a:rPr lang="en-GB" sz="2800" i="1" smtClean="0"/>
              <a:t>Notes questions from pages 140 &amp; 141</a:t>
            </a:r>
          </a:p>
        </p:txBody>
      </p:sp>
      <p:sp>
        <p:nvSpPr>
          <p:cNvPr id="41987" name="Rectangle 3"/>
          <p:cNvSpPr>
            <a:spLocks noGrp="1" noChangeArrowheads="1"/>
          </p:cNvSpPr>
          <p:nvPr>
            <p:ph type="body" idx="1"/>
          </p:nvPr>
        </p:nvSpPr>
        <p:spPr>
          <a:xfrm>
            <a:off x="457200" y="1600200"/>
            <a:ext cx="8218488" cy="3989388"/>
          </a:xfrm>
        </p:spPr>
        <p:txBody>
          <a:bodyPr/>
          <a:lstStyle/>
          <a:p>
            <a:pPr marL="609600" indent="-609600" eaLnBrk="1" hangingPunct="1">
              <a:lnSpc>
                <a:spcPct val="80000"/>
              </a:lnSpc>
              <a:buFontTx/>
              <a:buAutoNum type="arabicPeriod"/>
            </a:pPr>
            <a:r>
              <a:rPr lang="en-GB" sz="2000" smtClean="0"/>
              <a:t>Explain what is meant by (a) mass, (b) weight and (c) gravitational field strength.</a:t>
            </a:r>
          </a:p>
          <a:p>
            <a:pPr marL="609600" indent="-609600" eaLnBrk="1" hangingPunct="1">
              <a:lnSpc>
                <a:spcPct val="80000"/>
              </a:lnSpc>
              <a:buFontTx/>
              <a:buAutoNum type="arabicPeriod"/>
            </a:pPr>
            <a:r>
              <a:rPr lang="en-GB" sz="2000" smtClean="0"/>
              <a:t>Copy the equation relating weight and mass, along with the units used, on page 140.</a:t>
            </a:r>
          </a:p>
          <a:p>
            <a:pPr marL="609600" indent="-609600" eaLnBrk="1" hangingPunct="1">
              <a:lnSpc>
                <a:spcPct val="80000"/>
              </a:lnSpc>
              <a:buFontTx/>
              <a:buAutoNum type="arabicPeriod"/>
            </a:pPr>
            <a:r>
              <a:rPr lang="en-GB" sz="2000" smtClean="0"/>
              <a:t>Copy and answer question (a) on page 140.</a:t>
            </a:r>
          </a:p>
          <a:p>
            <a:pPr marL="609600" indent="-609600" eaLnBrk="1" hangingPunct="1">
              <a:lnSpc>
                <a:spcPct val="80000"/>
              </a:lnSpc>
              <a:buFontTx/>
              <a:buAutoNum type="arabicPeriod"/>
            </a:pPr>
            <a:r>
              <a:rPr lang="en-GB" sz="2000" smtClean="0"/>
              <a:t>Explain why the acceleration of a freely falling body near the Earth’s surface is about 10 m/s</a:t>
            </a:r>
            <a:r>
              <a:rPr lang="en-GB" sz="2000" baseline="30000" smtClean="0"/>
              <a:t>2</a:t>
            </a:r>
            <a:r>
              <a:rPr lang="en-GB" sz="2000" smtClean="0"/>
              <a:t>.</a:t>
            </a:r>
          </a:p>
          <a:p>
            <a:pPr marL="609600" indent="-609600" eaLnBrk="1" hangingPunct="1">
              <a:lnSpc>
                <a:spcPct val="80000"/>
              </a:lnSpc>
              <a:buFontTx/>
              <a:buAutoNum type="arabicPeriod"/>
            </a:pPr>
            <a:r>
              <a:rPr lang="en-GB" sz="2000" smtClean="0"/>
              <a:t>Copy Figure 2 (all parts) on page 141 and explain the velocity-time for an object falling in a fluid. Your explanation should include what is meant by (a) ‘drag force’ and (b) ‘terminal velocity’.</a:t>
            </a:r>
          </a:p>
          <a:p>
            <a:pPr marL="609600" indent="-609600" eaLnBrk="1" hangingPunct="1">
              <a:lnSpc>
                <a:spcPct val="80000"/>
              </a:lnSpc>
              <a:buFontTx/>
              <a:buAutoNum type="arabicPeriod"/>
            </a:pPr>
            <a:r>
              <a:rPr lang="en-GB" sz="2000" smtClean="0"/>
              <a:t>Copy and answer question (b) on page 141.</a:t>
            </a:r>
          </a:p>
          <a:p>
            <a:pPr marL="609600" indent="-609600" eaLnBrk="1" hangingPunct="1">
              <a:lnSpc>
                <a:spcPct val="80000"/>
              </a:lnSpc>
              <a:buFontTx/>
              <a:buAutoNum type="arabicPeriod"/>
            </a:pPr>
            <a:r>
              <a:rPr lang="en-GB" sz="2000" smtClean="0"/>
              <a:t>Copy the Key Points on page 141.</a:t>
            </a:r>
          </a:p>
          <a:p>
            <a:pPr marL="609600" indent="-609600" eaLnBrk="1" hangingPunct="1">
              <a:lnSpc>
                <a:spcPct val="80000"/>
              </a:lnSpc>
              <a:buFontTx/>
              <a:buAutoNum type="arabicPeriod"/>
            </a:pPr>
            <a:r>
              <a:rPr lang="en-GB" sz="2000" smtClean="0"/>
              <a:t>Answer the summary questions on page 141.</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GB" sz="4000" smtClean="0"/>
              <a:t>Falling objects</a:t>
            </a:r>
            <a:r>
              <a:rPr lang="en-GB" smtClean="0"/>
              <a:t> </a:t>
            </a:r>
            <a:r>
              <a:rPr lang="en-GB" sz="2400" smtClean="0"/>
              <a:t/>
            </a:r>
            <a:br>
              <a:rPr lang="en-GB" sz="2400" smtClean="0"/>
            </a:br>
            <a:r>
              <a:rPr lang="en-GB" sz="2400" smtClean="0">
                <a:solidFill>
                  <a:srgbClr val="FF0000"/>
                </a:solidFill>
              </a:rPr>
              <a:t>ANSWERS</a:t>
            </a:r>
          </a:p>
        </p:txBody>
      </p:sp>
      <p:sp>
        <p:nvSpPr>
          <p:cNvPr id="43011" name="Rectangle 3"/>
          <p:cNvSpPr>
            <a:spLocks noGrp="1" noChangeArrowheads="1"/>
          </p:cNvSpPr>
          <p:nvPr>
            <p:ph type="body" sz="half" idx="1"/>
          </p:nvPr>
        </p:nvSpPr>
        <p:spPr>
          <a:xfrm>
            <a:off x="457200" y="1600200"/>
            <a:ext cx="3609975" cy="4525963"/>
          </a:xfrm>
        </p:spPr>
        <p:txBody>
          <a:bodyPr/>
          <a:lstStyle/>
          <a:p>
            <a:pPr marL="609600" indent="-609600" eaLnBrk="1" hangingPunct="1">
              <a:lnSpc>
                <a:spcPct val="90000"/>
              </a:lnSpc>
              <a:buFontTx/>
              <a:buNone/>
            </a:pPr>
            <a:r>
              <a:rPr lang="en-GB" sz="2000" smtClean="0">
                <a:solidFill>
                  <a:srgbClr val="FF0000"/>
                </a:solidFill>
              </a:rPr>
              <a:t>In text questions:</a:t>
            </a:r>
          </a:p>
          <a:p>
            <a:pPr marL="609600" indent="-609600" eaLnBrk="1" hangingPunct="1">
              <a:lnSpc>
                <a:spcPct val="90000"/>
              </a:lnSpc>
              <a:buFontTx/>
              <a:buAutoNum type="alphaLcParenBoth"/>
            </a:pPr>
            <a:r>
              <a:rPr lang="en-GB" sz="2000" smtClean="0">
                <a:solidFill>
                  <a:srgbClr val="FF0000"/>
                </a:solidFill>
              </a:rPr>
              <a:t>200 N</a:t>
            </a:r>
          </a:p>
          <a:p>
            <a:pPr marL="609600" indent="-609600" eaLnBrk="1" hangingPunct="1">
              <a:lnSpc>
                <a:spcPct val="90000"/>
              </a:lnSpc>
              <a:buFontTx/>
              <a:buAutoNum type="alphaLcParenBoth"/>
            </a:pPr>
            <a:r>
              <a:rPr lang="en-GB" sz="2000" smtClean="0">
                <a:solidFill>
                  <a:srgbClr val="FF0000"/>
                </a:solidFill>
              </a:rPr>
              <a:t>The drag force on it increases (as its velocity increases) until it is equal and opposite to its weight. The resultant force on it is then zero and its acceleration is zero.</a:t>
            </a:r>
          </a:p>
          <a:p>
            <a:pPr marL="609600" indent="-609600" eaLnBrk="1" hangingPunct="1">
              <a:lnSpc>
                <a:spcPct val="90000"/>
              </a:lnSpc>
              <a:buFontTx/>
              <a:buAutoNum type="alphaLcParenBoth"/>
            </a:pPr>
            <a:endParaRPr lang="en-GB" sz="2000" smtClean="0">
              <a:solidFill>
                <a:srgbClr val="FF0000"/>
              </a:solidFill>
            </a:endParaRPr>
          </a:p>
          <a:p>
            <a:pPr marL="609600" indent="-609600" eaLnBrk="1" hangingPunct="1">
              <a:lnSpc>
                <a:spcPct val="90000"/>
              </a:lnSpc>
              <a:buFontTx/>
              <a:buNone/>
            </a:pPr>
            <a:endParaRPr lang="en-GB" sz="2000" smtClean="0">
              <a:solidFill>
                <a:schemeClr val="accent2"/>
              </a:solidFill>
            </a:endParaRPr>
          </a:p>
        </p:txBody>
      </p:sp>
      <p:sp>
        <p:nvSpPr>
          <p:cNvPr id="43012" name="Rectangle 4"/>
          <p:cNvSpPr>
            <a:spLocks noGrp="1" noChangeArrowheads="1"/>
          </p:cNvSpPr>
          <p:nvPr>
            <p:ph type="body" sz="half" idx="2"/>
          </p:nvPr>
        </p:nvSpPr>
        <p:spPr>
          <a:xfrm>
            <a:off x="4284663" y="1600200"/>
            <a:ext cx="4402137" cy="4525963"/>
          </a:xfrm>
        </p:spPr>
        <p:txBody>
          <a:bodyPr/>
          <a:lstStyle/>
          <a:p>
            <a:pPr marL="533400" indent="-533400" eaLnBrk="1" hangingPunct="1">
              <a:lnSpc>
                <a:spcPct val="90000"/>
              </a:lnSpc>
              <a:buFontTx/>
              <a:buNone/>
            </a:pPr>
            <a:r>
              <a:rPr lang="en-GB" sz="2000" smtClean="0">
                <a:solidFill>
                  <a:schemeClr val="accent2"/>
                </a:solidFill>
              </a:rPr>
              <a:t>Summary questions:</a:t>
            </a:r>
          </a:p>
          <a:p>
            <a:pPr marL="533400" indent="-533400" eaLnBrk="1" hangingPunct="1">
              <a:lnSpc>
                <a:spcPct val="90000"/>
              </a:lnSpc>
              <a:buFontTx/>
              <a:buAutoNum type="arabicPeriod"/>
            </a:pPr>
            <a:r>
              <a:rPr lang="en-GB" sz="2000" smtClean="0">
                <a:solidFill>
                  <a:schemeClr val="accent2"/>
                </a:solidFill>
              </a:rPr>
              <a:t>(a) Less than  </a:t>
            </a:r>
          </a:p>
          <a:p>
            <a:pPr marL="533400" indent="-533400" eaLnBrk="1" hangingPunct="1">
              <a:lnSpc>
                <a:spcPct val="90000"/>
              </a:lnSpc>
              <a:buFontTx/>
              <a:buNone/>
            </a:pPr>
            <a:r>
              <a:rPr lang="en-GB" sz="2000" smtClean="0">
                <a:solidFill>
                  <a:schemeClr val="accent2"/>
                </a:solidFill>
              </a:rPr>
              <a:t>	(b) Equal to  </a:t>
            </a:r>
          </a:p>
          <a:p>
            <a:pPr marL="533400" indent="-533400" eaLnBrk="1" hangingPunct="1">
              <a:lnSpc>
                <a:spcPct val="90000"/>
              </a:lnSpc>
              <a:buFontTx/>
              <a:buNone/>
            </a:pPr>
            <a:r>
              <a:rPr lang="en-GB" sz="2000" smtClean="0">
                <a:solidFill>
                  <a:schemeClr val="accent2"/>
                </a:solidFill>
              </a:rPr>
              <a:t>	(c) Equal to</a:t>
            </a:r>
          </a:p>
          <a:p>
            <a:pPr marL="533400" indent="-533400" eaLnBrk="1" hangingPunct="1">
              <a:lnSpc>
                <a:spcPct val="90000"/>
              </a:lnSpc>
              <a:buFontTx/>
              <a:buAutoNum type="arabicPeriod" startAt="2"/>
            </a:pPr>
            <a:r>
              <a:rPr lang="en-GB" sz="2000" smtClean="0">
                <a:solidFill>
                  <a:schemeClr val="accent2"/>
                </a:solidFill>
              </a:rPr>
              <a:t>(a) As the parachutist falls, the drag force increases so the resultant force decreases. The resultant force is zero when the drag force becomes equal and opposite to the weight of the parachutist and the parachute. The speed is then constant.</a:t>
            </a:r>
          </a:p>
          <a:p>
            <a:pPr marL="533400" indent="-533400" eaLnBrk="1" hangingPunct="1">
              <a:lnSpc>
                <a:spcPct val="90000"/>
              </a:lnSpc>
              <a:buFontTx/>
              <a:buNone/>
            </a:pPr>
            <a:r>
              <a:rPr lang="en-GB" sz="2000" smtClean="0">
                <a:solidFill>
                  <a:schemeClr val="accent2"/>
                </a:solidFill>
              </a:rPr>
              <a:t>	(b) (i) 900 N  </a:t>
            </a:r>
          </a:p>
          <a:p>
            <a:pPr marL="533400" indent="-533400" eaLnBrk="1" hangingPunct="1">
              <a:lnSpc>
                <a:spcPct val="90000"/>
              </a:lnSpc>
              <a:buFontTx/>
              <a:buNone/>
            </a:pPr>
            <a:r>
              <a:rPr lang="en-GB" sz="2000" smtClean="0">
                <a:solidFill>
                  <a:schemeClr val="accent2"/>
                </a:solidFill>
              </a:rPr>
              <a:t>	(ii) 900 N upwards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68313" y="549275"/>
            <a:ext cx="8229600" cy="633413"/>
          </a:xfrm>
        </p:spPr>
        <p:txBody>
          <a:bodyPr/>
          <a:lstStyle/>
          <a:p>
            <a:pPr eaLnBrk="1" hangingPunct="1"/>
            <a:r>
              <a:rPr lang="en-US" sz="3200" b="1" smtClean="0">
                <a:solidFill>
                  <a:schemeClr val="tx1"/>
                </a:solidFill>
              </a:rPr>
              <a:t>Virtual Physics Laboratory Simulations</a:t>
            </a:r>
            <a:br>
              <a:rPr lang="en-US" sz="3200" b="1" smtClean="0">
                <a:solidFill>
                  <a:schemeClr val="tx1"/>
                </a:solidFill>
              </a:rPr>
            </a:br>
            <a:r>
              <a:rPr lang="en-US" sz="3200" b="1" smtClean="0">
                <a:solidFill>
                  <a:srgbClr val="FF0000"/>
                </a:solidFill>
              </a:rPr>
              <a:t>NOTE: Links work only in school</a:t>
            </a:r>
            <a:endParaRPr lang="en-GB" sz="3200" b="1" smtClean="0">
              <a:solidFill>
                <a:srgbClr val="FF0000"/>
              </a:solidFill>
            </a:endParaRPr>
          </a:p>
        </p:txBody>
      </p:sp>
      <p:sp>
        <p:nvSpPr>
          <p:cNvPr id="44035" name="Rectangle 3"/>
          <p:cNvSpPr>
            <a:spLocks noGrp="1" noChangeArrowheads="1"/>
          </p:cNvSpPr>
          <p:nvPr>
            <p:ph type="body" sz="half" idx="1"/>
          </p:nvPr>
        </p:nvSpPr>
        <p:spPr>
          <a:xfrm>
            <a:off x="468313" y="1773238"/>
            <a:ext cx="8135937" cy="3311525"/>
          </a:xfrm>
        </p:spPr>
        <p:txBody>
          <a:bodyPr/>
          <a:lstStyle/>
          <a:p>
            <a:pPr marL="0" indent="0" eaLnBrk="1" hangingPunct="1">
              <a:buFontTx/>
              <a:buNone/>
            </a:pPr>
            <a:r>
              <a:rPr lang="en-GB" smtClean="0">
                <a:hlinkClick r:id="rId3" action="ppaction://hlinkfile"/>
              </a:rPr>
              <a:t>Force and Acceleration</a:t>
            </a:r>
            <a:r>
              <a:rPr lang="en-GB" smtClean="0"/>
              <a:t>  - Light gate simulation</a:t>
            </a:r>
          </a:p>
          <a:p>
            <a:pPr marL="0" indent="0" eaLnBrk="1" hangingPunct="1">
              <a:buFontTx/>
              <a:buNone/>
            </a:pPr>
            <a:r>
              <a:rPr lang="en-GB" smtClean="0">
                <a:hlinkClick r:id="rId4" action="ppaction://hlinkfile"/>
              </a:rPr>
              <a:t>Terminal Velocity</a:t>
            </a:r>
            <a:r>
              <a:rPr lang="en-GB" smtClean="0"/>
              <a:t> </a:t>
            </a:r>
            <a:endParaRPr lang="en-GB" smtClean="0">
              <a:hlinkClick r:id="rId5" action="ppaction://hlinkfile"/>
            </a:endParaRPr>
          </a:p>
          <a:p>
            <a:pPr marL="0" indent="0" eaLnBrk="1" hangingPunct="1">
              <a:buFontTx/>
              <a:buNone/>
            </a:pPr>
            <a:r>
              <a:rPr lang="en-GB" smtClean="0">
                <a:hlinkClick r:id="rId5" action="ppaction://hlinkfile"/>
              </a:rPr>
              <a:t>Friction</a:t>
            </a:r>
            <a:r>
              <a:rPr lang="en-GB" smtClean="0"/>
              <a:t> – Friction and sliding</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274638"/>
            <a:ext cx="8229600" cy="633412"/>
          </a:xfrm>
        </p:spPr>
        <p:txBody>
          <a:bodyPr/>
          <a:lstStyle/>
          <a:p>
            <a:pPr eaLnBrk="1" hangingPunct="1"/>
            <a:r>
              <a:rPr lang="en-US" sz="4000" b="1" smtClean="0">
                <a:solidFill>
                  <a:schemeClr val="tx1"/>
                </a:solidFill>
              </a:rPr>
              <a:t>Online Simulations</a:t>
            </a:r>
            <a:endParaRPr lang="en-GB" sz="4000" b="1" smtClean="0">
              <a:solidFill>
                <a:schemeClr val="tx1"/>
              </a:solidFill>
            </a:endParaRPr>
          </a:p>
        </p:txBody>
      </p:sp>
      <p:sp>
        <p:nvSpPr>
          <p:cNvPr id="45059" name="Rectangle 3"/>
          <p:cNvSpPr>
            <a:spLocks noGrp="1" noChangeArrowheads="1"/>
          </p:cNvSpPr>
          <p:nvPr>
            <p:ph type="body" sz="half" idx="1"/>
          </p:nvPr>
        </p:nvSpPr>
        <p:spPr>
          <a:xfrm>
            <a:off x="468313" y="1052513"/>
            <a:ext cx="4038600" cy="4525962"/>
          </a:xfrm>
        </p:spPr>
        <p:txBody>
          <a:bodyPr/>
          <a:lstStyle/>
          <a:p>
            <a:pPr marL="0" indent="0" eaLnBrk="1" hangingPunct="1">
              <a:lnSpc>
                <a:spcPct val="80000"/>
              </a:lnSpc>
              <a:buFontTx/>
              <a:buNone/>
            </a:pPr>
            <a:r>
              <a:rPr lang="en-GB" sz="1200" smtClean="0">
                <a:hlinkClick r:id="rId3"/>
              </a:rPr>
              <a:t>Forces in 1 Dimension</a:t>
            </a:r>
            <a:r>
              <a:rPr lang="en-GB" sz="1200" smtClean="0"/>
              <a:t> - PhET - Explore the forces at work when you try to push a filing cabinet. Create an applied force and see the resulting friction force and total force acting on the cabinet. Charts show the forces, position, velocity, and acceleration vs. time. View a Free Body Diagram of all the forces (including gravitational and normal forces). </a:t>
            </a:r>
            <a:endParaRPr lang="en-GB" sz="1200" smtClean="0">
              <a:hlinkClick r:id="rId4"/>
            </a:endParaRPr>
          </a:p>
          <a:p>
            <a:pPr marL="0" indent="0" eaLnBrk="1" hangingPunct="1">
              <a:lnSpc>
                <a:spcPct val="80000"/>
              </a:lnSpc>
              <a:buFontTx/>
              <a:buNone/>
            </a:pPr>
            <a:r>
              <a:rPr lang="en-GB" sz="1200" smtClean="0">
                <a:hlinkClick r:id="rId4"/>
              </a:rPr>
              <a:t>Motion produced by a force</a:t>
            </a:r>
            <a:r>
              <a:rPr lang="en-GB" sz="1200" smtClean="0"/>
              <a:t> - linear &amp; circular cases - netfirms </a:t>
            </a:r>
            <a:endParaRPr lang="en-GB" sz="1200" smtClean="0">
              <a:hlinkClick r:id="rId5"/>
            </a:endParaRPr>
          </a:p>
          <a:p>
            <a:pPr marL="0" indent="0" eaLnBrk="1" hangingPunct="1">
              <a:lnSpc>
                <a:spcPct val="80000"/>
              </a:lnSpc>
              <a:buFontTx/>
              <a:buNone/>
            </a:pPr>
            <a:r>
              <a:rPr lang="en-GB" sz="1200" smtClean="0">
                <a:hlinkClick r:id="rId5"/>
              </a:rPr>
              <a:t>Table Cloth &amp; Other Newton 1st Law Demos</a:t>
            </a:r>
            <a:r>
              <a:rPr lang="en-GB" sz="1200" smtClean="0"/>
              <a:t> - 'Whys Guy' Video Clip (3 mins) (1st of 2 clips) </a:t>
            </a:r>
            <a:endParaRPr lang="en-GB" sz="1200" smtClean="0">
              <a:hlinkClick r:id="rId6"/>
            </a:endParaRPr>
          </a:p>
          <a:p>
            <a:pPr marL="0" indent="0" eaLnBrk="1" hangingPunct="1">
              <a:lnSpc>
                <a:spcPct val="80000"/>
              </a:lnSpc>
              <a:buFontTx/>
              <a:buNone/>
            </a:pPr>
            <a:r>
              <a:rPr lang="en-GB" sz="1200" smtClean="0">
                <a:hlinkClick r:id="rId6"/>
              </a:rPr>
              <a:t>Inertia of a lead brick &amp; Circular motion of a water glass </a:t>
            </a:r>
            <a:r>
              <a:rPr lang="en-GB" sz="1200" smtClean="0"/>
              <a:t>- 'Whys Guy' Video Clip (3 mins) (2nd of 2 clips) </a:t>
            </a:r>
            <a:endParaRPr lang="en-GB" sz="1200" smtClean="0">
              <a:hlinkClick r:id="rId7"/>
            </a:endParaRPr>
          </a:p>
          <a:p>
            <a:pPr marL="0" indent="0" eaLnBrk="1" hangingPunct="1">
              <a:lnSpc>
                <a:spcPct val="80000"/>
              </a:lnSpc>
              <a:buFontTx/>
              <a:buNone/>
            </a:pPr>
            <a:r>
              <a:rPr lang="en-GB" sz="1200" smtClean="0">
                <a:hlinkClick r:id="rId7"/>
              </a:rPr>
              <a:t>Air Track</a:t>
            </a:r>
            <a:r>
              <a:rPr lang="en-GB" sz="1200" smtClean="0"/>
              <a:t> - Explore Science </a:t>
            </a:r>
            <a:endParaRPr lang="en-GB" sz="1200" smtClean="0">
              <a:hlinkClick r:id="rId8"/>
            </a:endParaRPr>
          </a:p>
          <a:p>
            <a:pPr marL="0" indent="0" eaLnBrk="1" hangingPunct="1">
              <a:lnSpc>
                <a:spcPct val="80000"/>
              </a:lnSpc>
              <a:buFontTx/>
              <a:buNone/>
            </a:pPr>
            <a:r>
              <a:rPr lang="en-GB" sz="1200" smtClean="0">
                <a:hlinkClick r:id="rId8"/>
              </a:rPr>
              <a:t>Force on a Wing </a:t>
            </a:r>
            <a:r>
              <a:rPr lang="en-GB" sz="1200" smtClean="0"/>
              <a:t>- Explore Science </a:t>
            </a:r>
            <a:endParaRPr lang="en-GB" sz="1200" smtClean="0">
              <a:hlinkClick r:id="rId9"/>
            </a:endParaRPr>
          </a:p>
          <a:p>
            <a:pPr marL="0" indent="0" eaLnBrk="1" hangingPunct="1">
              <a:lnSpc>
                <a:spcPct val="80000"/>
              </a:lnSpc>
              <a:buFontTx/>
              <a:buNone/>
            </a:pPr>
            <a:r>
              <a:rPr lang="en-GB" sz="1200" smtClean="0">
                <a:hlinkClick r:id="rId9"/>
              </a:rPr>
              <a:t>Space Cadet</a:t>
            </a:r>
            <a:r>
              <a:rPr lang="en-GB" sz="1200" smtClean="0"/>
              <a:t> - Control a space ship using Newton's 1st law &amp; turning forces - by eChalk </a:t>
            </a:r>
          </a:p>
          <a:p>
            <a:pPr marL="0" indent="0" eaLnBrk="1" hangingPunct="1">
              <a:lnSpc>
                <a:spcPct val="80000"/>
              </a:lnSpc>
              <a:buFontTx/>
              <a:buNone/>
            </a:pPr>
            <a:r>
              <a:rPr lang="en-GB" sz="1200" smtClean="0">
                <a:hlinkClick r:id="rId10"/>
              </a:rPr>
              <a:t>Asteriods</a:t>
            </a:r>
            <a:r>
              <a:rPr lang="en-GB" sz="1200" smtClean="0"/>
              <a:t> Notice how in deep space the vehicle's motion continues in the same state unless acted on by a force (i.e. the ships thrusters). Use your knowledge of physics to guide the spaceship through the asteroid mine field. </a:t>
            </a:r>
            <a:endParaRPr lang="en-GB" sz="1200" smtClean="0">
              <a:hlinkClick r:id="rId11"/>
            </a:endParaRPr>
          </a:p>
          <a:p>
            <a:pPr marL="0" indent="0" eaLnBrk="1" hangingPunct="1">
              <a:lnSpc>
                <a:spcPct val="80000"/>
              </a:lnSpc>
              <a:buFontTx/>
              <a:buNone/>
            </a:pPr>
            <a:r>
              <a:rPr lang="en-GB" sz="1200" smtClean="0">
                <a:hlinkClick r:id="rId11"/>
              </a:rPr>
              <a:t>Newton's 2nd Law Experiment</a:t>
            </a:r>
            <a:r>
              <a:rPr lang="en-GB" sz="1200" smtClean="0"/>
              <a:t> - Fendt </a:t>
            </a:r>
            <a:endParaRPr lang="en-GB" sz="1200" smtClean="0">
              <a:hlinkClick r:id="rId12"/>
            </a:endParaRPr>
          </a:p>
          <a:p>
            <a:pPr marL="0" indent="0" eaLnBrk="1" hangingPunct="1">
              <a:lnSpc>
                <a:spcPct val="80000"/>
              </a:lnSpc>
              <a:buFontTx/>
              <a:buNone/>
            </a:pPr>
            <a:r>
              <a:rPr lang="en-GB" sz="1200" smtClean="0">
                <a:hlinkClick r:id="rId12"/>
              </a:rPr>
              <a:t>Pendulum in an accelerated car</a:t>
            </a:r>
            <a:r>
              <a:rPr lang="en-GB" sz="1200" smtClean="0"/>
              <a:t> - NTNU </a:t>
            </a:r>
            <a:endParaRPr lang="en-GB" sz="1200" smtClean="0">
              <a:hlinkClick r:id="rId13"/>
            </a:endParaRPr>
          </a:p>
          <a:p>
            <a:pPr marL="0" indent="0" eaLnBrk="1" hangingPunct="1">
              <a:lnSpc>
                <a:spcPct val="80000"/>
              </a:lnSpc>
              <a:buFontTx/>
              <a:buNone/>
            </a:pPr>
            <a:r>
              <a:rPr lang="en-GB" sz="1200" smtClean="0">
                <a:hlinkClick r:id="rId13"/>
              </a:rPr>
              <a:t>Acceleration meter </a:t>
            </a:r>
            <a:r>
              <a:rPr lang="en-GB" sz="1200" smtClean="0"/>
              <a:t>- NTNU </a:t>
            </a:r>
            <a:endParaRPr lang="en-GB" sz="1200" smtClean="0">
              <a:hlinkClick r:id="rId14"/>
            </a:endParaRPr>
          </a:p>
          <a:p>
            <a:pPr marL="0" indent="0" eaLnBrk="1" hangingPunct="1">
              <a:lnSpc>
                <a:spcPct val="80000"/>
              </a:lnSpc>
              <a:buFontTx/>
              <a:buNone/>
            </a:pPr>
            <a:r>
              <a:rPr lang="en-GB" sz="1200" smtClean="0">
                <a:hlinkClick r:id="rId14"/>
              </a:rPr>
              <a:t>Sailing a boat </a:t>
            </a:r>
            <a:r>
              <a:rPr lang="en-GB" sz="1200" smtClean="0"/>
              <a:t>- NTNU </a:t>
            </a:r>
          </a:p>
          <a:p>
            <a:pPr marL="0" indent="0" eaLnBrk="1" hangingPunct="1">
              <a:lnSpc>
                <a:spcPct val="80000"/>
              </a:lnSpc>
              <a:buFontTx/>
              <a:buNone/>
            </a:pPr>
            <a:r>
              <a:rPr lang="en-GB" sz="1200" smtClean="0">
                <a:hlinkClick r:id="rId15"/>
              </a:rPr>
              <a:t>Free-fall Lab </a:t>
            </a:r>
            <a:r>
              <a:rPr lang="en-GB" sz="1200" smtClean="0"/>
              <a:t>- Explore Science </a:t>
            </a:r>
            <a:endParaRPr lang="en-GB" sz="1200" smtClean="0">
              <a:hlinkClick r:id="rId16"/>
            </a:endParaRPr>
          </a:p>
          <a:p>
            <a:pPr marL="0" indent="0" eaLnBrk="1" hangingPunct="1">
              <a:lnSpc>
                <a:spcPct val="80000"/>
              </a:lnSpc>
              <a:buFontTx/>
              <a:buNone/>
            </a:pPr>
            <a:r>
              <a:rPr lang="en-GB" sz="1200" smtClean="0">
                <a:hlinkClick r:id="rId16"/>
              </a:rPr>
              <a:t>Galileo Time of Fall Demonstration</a:t>
            </a:r>
            <a:r>
              <a:rPr lang="en-GB" sz="1200" smtClean="0"/>
              <a:t> - 'Whys Guy' Video Clip (3 mins) - Time of fall independent of mass - Leads slug and feather with and without air resistance. (1st of 2 clips) </a:t>
            </a:r>
            <a:endParaRPr lang="en-GB" sz="1200" smtClean="0">
              <a:hlinkClick r:id="rId17"/>
            </a:endParaRPr>
          </a:p>
          <a:p>
            <a:pPr marL="0" indent="0" eaLnBrk="1" hangingPunct="1">
              <a:lnSpc>
                <a:spcPct val="80000"/>
              </a:lnSpc>
              <a:buFontTx/>
              <a:buNone/>
            </a:pPr>
            <a:endParaRPr lang="en-GB" sz="1200" smtClean="0"/>
          </a:p>
          <a:p>
            <a:pPr marL="0" indent="0" eaLnBrk="1" hangingPunct="1">
              <a:lnSpc>
                <a:spcPct val="80000"/>
              </a:lnSpc>
              <a:buFontTx/>
              <a:buNone/>
            </a:pPr>
            <a:endParaRPr lang="en-GB" sz="1200" smtClean="0">
              <a:hlinkClick r:id="rId10"/>
            </a:endParaRPr>
          </a:p>
          <a:p>
            <a:pPr marL="0" indent="0" eaLnBrk="1" hangingPunct="1">
              <a:lnSpc>
                <a:spcPct val="80000"/>
              </a:lnSpc>
              <a:buFontTx/>
              <a:buNone/>
            </a:pPr>
            <a:endParaRPr lang="en-GB" sz="800" smtClean="0">
              <a:hlinkClick r:id="rId18"/>
            </a:endParaRPr>
          </a:p>
          <a:p>
            <a:pPr marL="0" indent="0" eaLnBrk="1" hangingPunct="1">
              <a:lnSpc>
                <a:spcPct val="80000"/>
              </a:lnSpc>
            </a:pPr>
            <a:endParaRPr lang="en-GB" sz="800" smtClean="0"/>
          </a:p>
        </p:txBody>
      </p:sp>
      <p:sp>
        <p:nvSpPr>
          <p:cNvPr id="45060" name="Rectangle 4"/>
          <p:cNvSpPr>
            <a:spLocks noGrp="1" noChangeArrowheads="1"/>
          </p:cNvSpPr>
          <p:nvPr>
            <p:ph type="body" sz="half" idx="2"/>
          </p:nvPr>
        </p:nvSpPr>
        <p:spPr>
          <a:xfrm>
            <a:off x="4659313" y="1052513"/>
            <a:ext cx="4038600" cy="4525962"/>
          </a:xfrm>
        </p:spPr>
        <p:txBody>
          <a:bodyPr/>
          <a:lstStyle/>
          <a:p>
            <a:pPr marL="0" indent="0" eaLnBrk="1" hangingPunct="1">
              <a:lnSpc>
                <a:spcPct val="80000"/>
              </a:lnSpc>
              <a:buFontTx/>
              <a:buNone/>
            </a:pPr>
            <a:r>
              <a:rPr lang="en-GB" sz="1200" smtClean="0">
                <a:hlinkClick r:id="rId17"/>
              </a:rPr>
              <a:t>Lunar Lander</a:t>
            </a:r>
            <a:r>
              <a:rPr lang="en-GB" sz="1200" smtClean="0"/>
              <a:t> - PhET - Can you avoid the boulder field and land safely, just before your fuel runs out, as Neil Armstrong did in 1969? Our version of this classic video game accurately simulates the real motion of the lunar lander with the correct mass, thrust, fuel consumption rate, and lunar gravity. The real lunar lander is very hard to control. </a:t>
            </a:r>
            <a:endParaRPr lang="en-GB" sz="1200" smtClean="0">
              <a:hlinkClick r:id="rId19"/>
            </a:endParaRPr>
          </a:p>
          <a:p>
            <a:pPr marL="0" indent="0" eaLnBrk="1" hangingPunct="1">
              <a:lnSpc>
                <a:spcPct val="80000"/>
              </a:lnSpc>
              <a:buFontTx/>
              <a:buNone/>
            </a:pPr>
            <a:r>
              <a:rPr lang="en-GB" sz="1200" smtClean="0">
                <a:hlinkClick r:id="rId19"/>
              </a:rPr>
              <a:t>Moonlander </a:t>
            </a:r>
            <a:r>
              <a:rPr lang="en-GB" sz="1200" smtClean="0"/>
              <a:t>Use your thrusters to overcome the effects of gravity and bring the moonlander safely down to earth. </a:t>
            </a:r>
            <a:endParaRPr lang="en-GB" sz="1200" smtClean="0">
              <a:hlinkClick r:id="rId20"/>
            </a:endParaRPr>
          </a:p>
          <a:p>
            <a:pPr marL="0" indent="0" eaLnBrk="1" hangingPunct="1">
              <a:lnSpc>
                <a:spcPct val="80000"/>
              </a:lnSpc>
              <a:buFontTx/>
              <a:buNone/>
            </a:pPr>
            <a:r>
              <a:rPr lang="en-GB" sz="1200" smtClean="0">
                <a:hlinkClick r:id="rId20"/>
              </a:rPr>
              <a:t>Block moving horizontally with friction</a:t>
            </a:r>
            <a:r>
              <a:rPr lang="en-GB" sz="1200" smtClean="0"/>
              <a:t> - NTNU </a:t>
            </a:r>
            <a:endParaRPr lang="en-GB" sz="1200" smtClean="0">
              <a:hlinkClick r:id="rId21"/>
            </a:endParaRPr>
          </a:p>
          <a:p>
            <a:pPr marL="0" indent="0" eaLnBrk="1" hangingPunct="1">
              <a:lnSpc>
                <a:spcPct val="80000"/>
              </a:lnSpc>
              <a:buFontTx/>
              <a:buNone/>
            </a:pPr>
            <a:r>
              <a:rPr lang="en-GB" sz="1200" smtClean="0">
                <a:hlinkClick r:id="rId21"/>
              </a:rPr>
              <a:t>Friction &amp; Heating</a:t>
            </a:r>
            <a:r>
              <a:rPr lang="en-GB" sz="1200" smtClean="0"/>
              <a:t> - PhET - Learn how friction causes a material to heat up and melt. Rub two objects together and they heat up. When one reaches the melting temperature, particles break free as the material melts away. </a:t>
            </a:r>
            <a:endParaRPr lang="en-GB" sz="1200" smtClean="0">
              <a:hlinkClick r:id="rId22"/>
            </a:endParaRPr>
          </a:p>
          <a:p>
            <a:pPr marL="0" indent="0" eaLnBrk="1" hangingPunct="1">
              <a:lnSpc>
                <a:spcPct val="80000"/>
              </a:lnSpc>
              <a:buFontTx/>
              <a:buNone/>
            </a:pPr>
            <a:r>
              <a:rPr lang="en-GB" sz="1200" smtClean="0">
                <a:hlinkClick r:id="rId22"/>
              </a:rPr>
              <a:t>Reaction time stopping a car</a:t>
            </a:r>
            <a:r>
              <a:rPr lang="en-GB" sz="1200" smtClean="0"/>
              <a:t> - also plots velocity/time graph - NTNU </a:t>
            </a:r>
            <a:endParaRPr lang="en-GB" sz="1200" smtClean="0">
              <a:hlinkClick r:id="rId23"/>
            </a:endParaRPr>
          </a:p>
          <a:p>
            <a:pPr marL="0" indent="0" eaLnBrk="1" hangingPunct="1">
              <a:lnSpc>
                <a:spcPct val="80000"/>
              </a:lnSpc>
              <a:buFontTx/>
              <a:buNone/>
            </a:pPr>
            <a:r>
              <a:rPr lang="en-GB" sz="1200" smtClean="0">
                <a:hlinkClick r:id="rId23"/>
              </a:rPr>
              <a:t>Car Accident &amp; Reaction Time</a:t>
            </a:r>
            <a:r>
              <a:rPr lang="en-GB" sz="1200" smtClean="0"/>
              <a:t> - NTNU </a:t>
            </a:r>
          </a:p>
          <a:p>
            <a:pPr marL="0" indent="0" eaLnBrk="1" hangingPunct="1">
              <a:lnSpc>
                <a:spcPct val="80000"/>
              </a:lnSpc>
              <a:buFontTx/>
              <a:buNone/>
            </a:pPr>
            <a:r>
              <a:rPr lang="en-GB" sz="1200" smtClean="0"/>
              <a:t>BBC KS3 Bitesize Revision: </a:t>
            </a:r>
          </a:p>
          <a:p>
            <a:pPr marL="0" indent="0" eaLnBrk="1" hangingPunct="1">
              <a:lnSpc>
                <a:spcPct val="80000"/>
              </a:lnSpc>
              <a:buFontTx/>
              <a:buNone/>
            </a:pPr>
            <a:r>
              <a:rPr lang="en-GB" sz="1200" smtClean="0">
                <a:hlinkClick r:id="rId24"/>
              </a:rPr>
              <a:t>Weight mass and gravity</a:t>
            </a:r>
            <a:r>
              <a:rPr lang="en-GB" sz="1200" smtClean="0"/>
              <a:t> </a:t>
            </a:r>
          </a:p>
          <a:p>
            <a:pPr marL="0" indent="0" eaLnBrk="1" hangingPunct="1">
              <a:lnSpc>
                <a:spcPct val="80000"/>
              </a:lnSpc>
              <a:buFontTx/>
              <a:buNone/>
            </a:pPr>
            <a:r>
              <a:rPr lang="en-GB" sz="1200" smtClean="0">
                <a:hlinkClick r:id="rId25"/>
              </a:rPr>
              <a:t>Frictional forces</a:t>
            </a:r>
            <a:endParaRPr lang="en-GB" sz="1200" smtClean="0"/>
          </a:p>
          <a:p>
            <a:pPr marL="0" indent="0" eaLnBrk="1" hangingPunct="1">
              <a:lnSpc>
                <a:spcPct val="80000"/>
              </a:lnSpc>
              <a:buFontTx/>
              <a:buNone/>
            </a:pPr>
            <a:r>
              <a:rPr lang="en-GB" sz="1200" smtClean="0"/>
              <a:t>BBC AQA GCSE Bitesize Revision: </a:t>
            </a:r>
          </a:p>
          <a:p>
            <a:pPr marL="0" indent="0" eaLnBrk="1" hangingPunct="1">
              <a:lnSpc>
                <a:spcPct val="80000"/>
              </a:lnSpc>
              <a:buFontTx/>
              <a:buNone/>
            </a:pPr>
            <a:r>
              <a:rPr lang="en-GB" sz="1200" smtClean="0"/>
              <a:t>BBC AQA GCSE Bitesize Revision: </a:t>
            </a:r>
          </a:p>
          <a:p>
            <a:pPr marL="0" indent="0" eaLnBrk="1" hangingPunct="1">
              <a:lnSpc>
                <a:spcPct val="80000"/>
              </a:lnSpc>
              <a:buFontTx/>
              <a:buNone/>
            </a:pPr>
            <a:r>
              <a:rPr lang="en-GB" sz="1200" smtClean="0">
                <a:hlinkClick r:id="rId26"/>
              </a:rPr>
              <a:t>Resultant force</a:t>
            </a:r>
            <a:r>
              <a:rPr lang="en-GB" sz="1200" smtClean="0"/>
              <a:t> </a:t>
            </a:r>
          </a:p>
          <a:p>
            <a:pPr marL="0" indent="0" eaLnBrk="1" hangingPunct="1">
              <a:lnSpc>
                <a:spcPct val="80000"/>
              </a:lnSpc>
              <a:buFontTx/>
              <a:buNone/>
            </a:pPr>
            <a:r>
              <a:rPr lang="en-GB" sz="1200" smtClean="0">
                <a:hlinkClick r:id="rId27"/>
              </a:rPr>
              <a:t>Force and acceleration</a:t>
            </a:r>
            <a:r>
              <a:rPr lang="en-GB" sz="1200" smtClean="0"/>
              <a:t> </a:t>
            </a:r>
          </a:p>
          <a:p>
            <a:pPr marL="0" indent="0" eaLnBrk="1" hangingPunct="1">
              <a:lnSpc>
                <a:spcPct val="80000"/>
              </a:lnSpc>
              <a:buFontTx/>
              <a:buNone/>
            </a:pPr>
            <a:r>
              <a:rPr lang="en-GB" sz="1200" smtClean="0">
                <a:hlinkClick r:id="rId28"/>
              </a:rPr>
              <a:t>F=ma</a:t>
            </a:r>
            <a:r>
              <a:rPr lang="en-GB" sz="1200" smtClean="0"/>
              <a:t> </a:t>
            </a:r>
          </a:p>
          <a:p>
            <a:pPr marL="0" indent="0" eaLnBrk="1" hangingPunct="1">
              <a:lnSpc>
                <a:spcPct val="80000"/>
              </a:lnSpc>
              <a:buFontTx/>
              <a:buNone/>
            </a:pPr>
            <a:r>
              <a:rPr lang="en-GB" sz="1200" smtClean="0">
                <a:hlinkClick r:id="rId29"/>
              </a:rPr>
              <a:t>Types of forces</a:t>
            </a:r>
            <a:endParaRPr lang="en-GB" sz="1200" smtClean="0"/>
          </a:p>
          <a:p>
            <a:pPr marL="0" indent="0" eaLnBrk="1" hangingPunct="1">
              <a:lnSpc>
                <a:spcPct val="80000"/>
              </a:lnSpc>
              <a:buFontTx/>
              <a:buNone/>
            </a:pPr>
            <a:r>
              <a:rPr lang="en-GB" sz="1200" smtClean="0">
                <a:hlinkClick r:id="rId30"/>
              </a:rPr>
              <a:t>Weight</a:t>
            </a:r>
            <a:r>
              <a:rPr lang="en-GB" sz="1200" smtClean="0"/>
              <a:t> </a:t>
            </a:r>
          </a:p>
          <a:p>
            <a:pPr marL="0" indent="0" eaLnBrk="1" hangingPunct="1">
              <a:lnSpc>
                <a:spcPct val="80000"/>
              </a:lnSpc>
              <a:buFontTx/>
              <a:buNone/>
            </a:pPr>
            <a:r>
              <a:rPr lang="en-GB" sz="1200" smtClean="0">
                <a:hlinkClick r:id="rId31"/>
              </a:rPr>
              <a:t>Falling objects</a:t>
            </a:r>
            <a:r>
              <a:rPr lang="en-GB" sz="1200" smtClean="0"/>
              <a:t> </a:t>
            </a:r>
          </a:p>
          <a:p>
            <a:pPr marL="0" indent="0" eaLnBrk="1" hangingPunct="1">
              <a:lnSpc>
                <a:spcPct val="80000"/>
              </a:lnSpc>
              <a:buFontTx/>
              <a:buNone/>
            </a:pPr>
            <a:r>
              <a:rPr lang="en-GB" sz="1200" smtClean="0">
                <a:hlinkClick r:id="rId31"/>
              </a:rPr>
              <a:t>Falling objects</a:t>
            </a:r>
            <a:r>
              <a:rPr lang="en-GB" sz="1200" smtClean="0"/>
              <a:t> - terminal velocity </a:t>
            </a:r>
          </a:p>
          <a:p>
            <a:pPr marL="0" indent="0" eaLnBrk="1" hangingPunct="1">
              <a:lnSpc>
                <a:spcPct val="80000"/>
              </a:lnSpc>
              <a:buFontTx/>
              <a:buNone/>
            </a:pPr>
            <a:r>
              <a:rPr lang="en-GB" sz="1200" smtClean="0">
                <a:hlinkClick r:id="rId32"/>
              </a:rPr>
              <a:t>Stopping distances</a:t>
            </a:r>
            <a:r>
              <a:rPr lang="en-GB" sz="1200" smtClean="0"/>
              <a:t> </a:t>
            </a:r>
          </a:p>
          <a:p>
            <a:pPr marL="0" indent="0" eaLnBrk="1" hangingPunct="1">
              <a:lnSpc>
                <a:spcPct val="80000"/>
              </a:lnSpc>
              <a:buFontTx/>
              <a:buNone/>
            </a:pPr>
            <a:endParaRPr lang="en-GB" sz="120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68313" y="260350"/>
            <a:ext cx="8229600" cy="1143000"/>
          </a:xfrm>
        </p:spPr>
        <p:txBody>
          <a:bodyPr/>
          <a:lstStyle/>
          <a:p>
            <a:pPr eaLnBrk="1" hangingPunct="1"/>
            <a:r>
              <a:rPr lang="en-GB" sz="4000" smtClean="0"/>
              <a:t>Speed limits </a:t>
            </a:r>
            <a:r>
              <a:rPr lang="en-GB" smtClean="0"/>
              <a:t/>
            </a:r>
            <a:br>
              <a:rPr lang="en-GB" smtClean="0"/>
            </a:br>
            <a:r>
              <a:rPr lang="en-GB" sz="2800" i="1" smtClean="0"/>
              <a:t>Notes questions from pages 142 &amp; 143</a:t>
            </a:r>
          </a:p>
        </p:txBody>
      </p:sp>
      <p:sp>
        <p:nvSpPr>
          <p:cNvPr id="46083" name="Rectangle 3"/>
          <p:cNvSpPr>
            <a:spLocks noGrp="1" noChangeArrowheads="1"/>
          </p:cNvSpPr>
          <p:nvPr>
            <p:ph type="body" idx="1"/>
          </p:nvPr>
        </p:nvSpPr>
        <p:spPr/>
        <p:txBody>
          <a:bodyPr/>
          <a:lstStyle/>
          <a:p>
            <a:pPr marL="609600" indent="-609600" eaLnBrk="1" hangingPunct="1">
              <a:buFontTx/>
              <a:buAutoNum type="arabicPeriod"/>
            </a:pPr>
            <a:r>
              <a:rPr lang="en-GB" smtClean="0"/>
              <a:t>Answer questions 1 and 2 on pages 142 and 143.</a:t>
            </a:r>
          </a:p>
          <a:p>
            <a:pPr marL="609600" indent="-609600" eaLnBrk="1" hangingPunct="1">
              <a:buFontTx/>
              <a:buNone/>
            </a:pPr>
            <a:endParaRPr lang="en-GB"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68313" y="260350"/>
            <a:ext cx="8229600" cy="1143000"/>
          </a:xfrm>
        </p:spPr>
        <p:txBody>
          <a:bodyPr/>
          <a:lstStyle/>
          <a:p>
            <a:pPr eaLnBrk="1" hangingPunct="1"/>
            <a:r>
              <a:rPr lang="en-GB" sz="4000" smtClean="0"/>
              <a:t>Speed limits </a:t>
            </a:r>
            <a:r>
              <a:rPr lang="en-GB" sz="4800" smtClean="0"/>
              <a:t/>
            </a:r>
            <a:br>
              <a:rPr lang="en-GB" sz="4800" smtClean="0"/>
            </a:br>
            <a:r>
              <a:rPr lang="en-GB" sz="3200" smtClean="0"/>
              <a:t> </a:t>
            </a:r>
            <a:r>
              <a:rPr lang="en-GB" sz="3200" smtClean="0">
                <a:solidFill>
                  <a:srgbClr val="FF0000"/>
                </a:solidFill>
              </a:rPr>
              <a:t>ANSWERS</a:t>
            </a:r>
          </a:p>
        </p:txBody>
      </p:sp>
      <p:sp>
        <p:nvSpPr>
          <p:cNvPr id="47107" name="Rectangle 3"/>
          <p:cNvSpPr>
            <a:spLocks noGrp="1" noChangeArrowheads="1"/>
          </p:cNvSpPr>
          <p:nvPr>
            <p:ph type="body" idx="1"/>
          </p:nvPr>
        </p:nvSpPr>
        <p:spPr/>
        <p:txBody>
          <a:bodyPr/>
          <a:lstStyle/>
          <a:p>
            <a:pPr marL="609600" indent="-609600" eaLnBrk="1" hangingPunct="1">
              <a:lnSpc>
                <a:spcPct val="90000"/>
              </a:lnSpc>
              <a:buFontTx/>
              <a:buAutoNum type="arabicPeriod"/>
            </a:pPr>
            <a:r>
              <a:rPr lang="en-GB" sz="2400" smtClean="0">
                <a:solidFill>
                  <a:schemeClr val="accent2"/>
                </a:solidFill>
              </a:rPr>
              <a:t>(a) The time interval is getting smaller.</a:t>
            </a:r>
          </a:p>
          <a:p>
            <a:pPr marL="609600" indent="-609600" eaLnBrk="1" hangingPunct="1">
              <a:lnSpc>
                <a:spcPct val="90000"/>
              </a:lnSpc>
              <a:buFontTx/>
              <a:buNone/>
            </a:pPr>
            <a:r>
              <a:rPr lang="en-GB" sz="2400" smtClean="0">
                <a:solidFill>
                  <a:schemeClr val="accent2"/>
                </a:solidFill>
              </a:rPr>
              <a:t>	(b) If the marks are equally spaced and the time it takes to move between them is shorter then the ball must be getting faster; it is accelerating.</a:t>
            </a:r>
          </a:p>
          <a:p>
            <a:pPr marL="609600" indent="-609600" eaLnBrk="1" hangingPunct="1">
              <a:lnSpc>
                <a:spcPct val="90000"/>
              </a:lnSpc>
              <a:buFontTx/>
              <a:buNone/>
            </a:pPr>
            <a:r>
              <a:rPr lang="en-GB" sz="2400" smtClean="0">
                <a:solidFill>
                  <a:schemeClr val="accent2"/>
                </a:solidFill>
              </a:rPr>
              <a:t>2.	(a) To make sure the athletes do not take drugs that boost performance. </a:t>
            </a:r>
          </a:p>
          <a:p>
            <a:pPr marL="609600" indent="-609600" eaLnBrk="1" hangingPunct="1">
              <a:lnSpc>
                <a:spcPct val="90000"/>
              </a:lnSpc>
              <a:buFontTx/>
              <a:buNone/>
            </a:pPr>
            <a:r>
              <a:rPr lang="en-GB" sz="2400" smtClean="0">
                <a:solidFill>
                  <a:schemeClr val="accent2"/>
                </a:solidFill>
              </a:rPr>
              <a:t>	(b) Some food and some drinks might contain traces of banned substances.</a:t>
            </a:r>
          </a:p>
          <a:p>
            <a:pPr marL="609600" indent="-609600" eaLnBrk="1" hangingPunct="1">
              <a:lnSpc>
                <a:spcPct val="90000"/>
              </a:lnSpc>
              <a:buFontTx/>
              <a:buNone/>
            </a:pPr>
            <a:r>
              <a:rPr lang="en-GB" sz="2400" smtClean="0">
                <a:solidFill>
                  <a:schemeClr val="accent2"/>
                </a:solidFill>
              </a:rPr>
              <a:t>	(c) Research</a:t>
            </a:r>
          </a:p>
          <a:p>
            <a:pPr marL="609600" indent="-609600" eaLnBrk="1" hangingPunct="1">
              <a:lnSpc>
                <a:spcPct val="90000"/>
              </a:lnSpc>
              <a:buFontTx/>
              <a:buNone/>
            </a:pPr>
            <a:r>
              <a:rPr lang="en-GB" sz="2400" smtClean="0">
                <a:solidFill>
                  <a:schemeClr val="accent2"/>
                </a:solidFill>
              </a:rPr>
              <a:t>	(d) Usain Bolt of Jamaica holds the 100m world record at 9.69s – Obtained at the Beijing Olympic Games in 2008</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GB" sz="4000" smtClean="0"/>
              <a:t>How Science Works</a:t>
            </a:r>
            <a:r>
              <a:rPr lang="en-GB" smtClean="0"/>
              <a:t/>
            </a:r>
            <a:br>
              <a:rPr lang="en-GB" smtClean="0"/>
            </a:br>
            <a:r>
              <a:rPr lang="en-GB" sz="2800" smtClean="0"/>
              <a:t> </a:t>
            </a:r>
            <a:r>
              <a:rPr lang="en-GB" sz="2800" smtClean="0">
                <a:solidFill>
                  <a:srgbClr val="FF0000"/>
                </a:solidFill>
              </a:rPr>
              <a:t>ANSWERS</a:t>
            </a:r>
          </a:p>
        </p:txBody>
      </p:sp>
      <p:sp>
        <p:nvSpPr>
          <p:cNvPr id="48131" name="Rectangle 3"/>
          <p:cNvSpPr>
            <a:spLocks noGrp="1" noChangeArrowheads="1"/>
          </p:cNvSpPr>
          <p:nvPr>
            <p:ph type="body" idx="1"/>
          </p:nvPr>
        </p:nvSpPr>
        <p:spPr>
          <a:xfrm>
            <a:off x="457200" y="1600200"/>
            <a:ext cx="8218488" cy="3629025"/>
          </a:xfrm>
        </p:spPr>
        <p:txBody>
          <a:bodyPr/>
          <a:lstStyle/>
          <a:p>
            <a:pPr marL="609600" indent="-609600" eaLnBrk="1" hangingPunct="1">
              <a:lnSpc>
                <a:spcPct val="90000"/>
              </a:lnSpc>
              <a:buFontTx/>
              <a:buAutoNum type="alphaLcParenBoth"/>
            </a:pPr>
            <a:r>
              <a:rPr lang="en-GB" sz="2400" smtClean="0">
                <a:solidFill>
                  <a:srgbClr val="9900FF"/>
                </a:solidFill>
              </a:rPr>
              <a:t>That the force of gravity was much stronger than the forces that might make it fall apart.</a:t>
            </a:r>
          </a:p>
          <a:p>
            <a:pPr marL="609600" indent="-609600" eaLnBrk="1" hangingPunct="1">
              <a:lnSpc>
                <a:spcPct val="90000"/>
              </a:lnSpc>
              <a:buFontTx/>
              <a:buAutoNum type="alphaLcParenBoth"/>
            </a:pPr>
            <a:r>
              <a:rPr lang="en-GB" sz="2400" smtClean="0">
                <a:solidFill>
                  <a:srgbClr val="9900FF"/>
                </a:solidFill>
              </a:rPr>
              <a:t>That an object falling from a high tower would hit the ground in front of the tower.</a:t>
            </a:r>
          </a:p>
          <a:p>
            <a:pPr marL="609600" indent="-609600" eaLnBrk="1" hangingPunct="1">
              <a:lnSpc>
                <a:spcPct val="90000"/>
              </a:lnSpc>
              <a:buFontTx/>
              <a:buAutoNum type="alphaLcParenBoth"/>
            </a:pPr>
            <a:r>
              <a:rPr lang="en-GB" sz="2400" smtClean="0">
                <a:solidFill>
                  <a:srgbClr val="9900FF"/>
                </a:solidFill>
              </a:rPr>
              <a:t>That the object would fall behind the tower.</a:t>
            </a:r>
          </a:p>
          <a:p>
            <a:pPr marL="609600" indent="-609600" eaLnBrk="1" hangingPunct="1">
              <a:lnSpc>
                <a:spcPct val="90000"/>
              </a:lnSpc>
              <a:buFontTx/>
              <a:buAutoNum type="alphaLcParenBoth"/>
            </a:pPr>
            <a:r>
              <a:rPr lang="en-GB" sz="2400" smtClean="0">
                <a:solidFill>
                  <a:srgbClr val="9900FF"/>
                </a:solidFill>
              </a:rPr>
              <a:t>A tall enough tower.</a:t>
            </a:r>
          </a:p>
          <a:p>
            <a:pPr marL="609600" indent="-609600" eaLnBrk="1" hangingPunct="1">
              <a:lnSpc>
                <a:spcPct val="90000"/>
              </a:lnSpc>
              <a:buFontTx/>
              <a:buAutoNum type="alphaLcParenBoth"/>
            </a:pPr>
            <a:r>
              <a:rPr lang="en-GB" sz="2400" smtClean="0">
                <a:solidFill>
                  <a:srgbClr val="9900FF"/>
                </a:solidFill>
              </a:rPr>
              <a:t>That the comet would reappear at a certain date.</a:t>
            </a:r>
          </a:p>
          <a:p>
            <a:pPr marL="609600" indent="-609600" eaLnBrk="1" hangingPunct="1">
              <a:lnSpc>
                <a:spcPct val="90000"/>
              </a:lnSpc>
              <a:buFontTx/>
              <a:buAutoNum type="alphaLcParenBoth"/>
            </a:pPr>
            <a:r>
              <a:rPr lang="en-GB" sz="2400" smtClean="0">
                <a:solidFill>
                  <a:srgbClr val="9900FF"/>
                </a:solidFill>
              </a:rPr>
              <a:t>Yes. The comet did appear at the time that Halley predicted from Newton’s calculations.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14"/>
          <p:cNvSpPr>
            <a:spLocks noGrp="1" noChangeArrowheads="1"/>
          </p:cNvSpPr>
          <p:nvPr>
            <p:ph type="title"/>
          </p:nvPr>
        </p:nvSpPr>
        <p:spPr>
          <a:xfrm>
            <a:off x="457200" y="274638"/>
            <a:ext cx="8229600" cy="633412"/>
          </a:xfrm>
        </p:spPr>
        <p:txBody>
          <a:bodyPr/>
          <a:lstStyle/>
          <a:p>
            <a:pPr eaLnBrk="1" hangingPunct="1"/>
            <a:r>
              <a:rPr lang="en-GB" sz="3200" smtClean="0"/>
              <a:t>Rocket in flight</a:t>
            </a:r>
          </a:p>
        </p:txBody>
      </p:sp>
      <p:sp>
        <p:nvSpPr>
          <p:cNvPr id="223234" name="Rectangle 2"/>
          <p:cNvSpPr>
            <a:spLocks noGrp="1" noChangeArrowheads="1"/>
          </p:cNvSpPr>
          <p:nvPr>
            <p:ph type="body" sz="half" idx="1"/>
          </p:nvPr>
        </p:nvSpPr>
        <p:spPr>
          <a:xfrm>
            <a:off x="3059113" y="1268413"/>
            <a:ext cx="5689600" cy="4608512"/>
          </a:xfrm>
        </p:spPr>
        <p:txBody>
          <a:bodyPr/>
          <a:lstStyle/>
          <a:p>
            <a:pPr marL="0" indent="0" eaLnBrk="1" hangingPunct="1">
              <a:lnSpc>
                <a:spcPct val="80000"/>
              </a:lnSpc>
              <a:buFontTx/>
              <a:buNone/>
            </a:pPr>
            <a:r>
              <a:rPr lang="en-GB" sz="2400" b="1" smtClean="0"/>
              <a:t>There are a pair of forces:</a:t>
            </a:r>
          </a:p>
          <a:p>
            <a:pPr marL="0" indent="0" eaLnBrk="1" hangingPunct="1">
              <a:lnSpc>
                <a:spcPct val="80000"/>
              </a:lnSpc>
              <a:buFontTx/>
              <a:buNone/>
            </a:pPr>
            <a:endParaRPr lang="en-GB" sz="2400" b="1" smtClean="0">
              <a:solidFill>
                <a:schemeClr val="accent2"/>
              </a:solidFill>
            </a:endParaRPr>
          </a:p>
          <a:p>
            <a:pPr marL="0" indent="0" eaLnBrk="1" hangingPunct="1">
              <a:lnSpc>
                <a:spcPct val="80000"/>
              </a:lnSpc>
              <a:buFontTx/>
              <a:buNone/>
            </a:pPr>
            <a:r>
              <a:rPr lang="en-GB" sz="2000" b="1" smtClean="0">
                <a:solidFill>
                  <a:schemeClr val="accent2"/>
                </a:solidFill>
              </a:rPr>
              <a:t>A</a:t>
            </a:r>
            <a:r>
              <a:rPr lang="en-GB" sz="2000" smtClean="0"/>
              <a:t> = THRUST of the ROCKET ENGINES </a:t>
            </a:r>
          </a:p>
          <a:p>
            <a:pPr marL="0" indent="0" eaLnBrk="1" hangingPunct="1">
              <a:lnSpc>
                <a:spcPct val="80000"/>
              </a:lnSpc>
              <a:buFontTx/>
              <a:buNone/>
            </a:pPr>
            <a:r>
              <a:rPr lang="en-GB" sz="2000" smtClean="0"/>
              <a:t>	   </a:t>
            </a:r>
            <a:r>
              <a:rPr lang="en-GB" sz="2000" b="1" smtClean="0">
                <a:solidFill>
                  <a:srgbClr val="FF0000"/>
                </a:solidFill>
              </a:rPr>
              <a:t>DOWNWARDS</a:t>
            </a:r>
            <a:r>
              <a:rPr lang="en-GB" sz="2000" smtClean="0"/>
              <a:t> </a:t>
            </a:r>
          </a:p>
          <a:p>
            <a:pPr marL="0" indent="0" eaLnBrk="1" hangingPunct="1">
              <a:lnSpc>
                <a:spcPct val="80000"/>
              </a:lnSpc>
              <a:buFontTx/>
              <a:buNone/>
            </a:pPr>
            <a:r>
              <a:rPr lang="en-GB" sz="2000" smtClean="0"/>
              <a:t>		on the EJECTED GASES</a:t>
            </a:r>
          </a:p>
          <a:p>
            <a:pPr marL="0" indent="0" eaLnBrk="1" hangingPunct="1">
              <a:lnSpc>
                <a:spcPct val="80000"/>
              </a:lnSpc>
              <a:buFontTx/>
              <a:buNone/>
            </a:pPr>
            <a:endParaRPr lang="en-GB" sz="2000" smtClean="0"/>
          </a:p>
          <a:p>
            <a:pPr marL="0" indent="0" eaLnBrk="1" hangingPunct="1">
              <a:lnSpc>
                <a:spcPct val="80000"/>
              </a:lnSpc>
              <a:buFontTx/>
              <a:buNone/>
            </a:pPr>
            <a:r>
              <a:rPr lang="en-GB" sz="2000" b="1" smtClean="0">
                <a:solidFill>
                  <a:srgbClr val="0033CC"/>
                </a:solidFill>
              </a:rPr>
              <a:t>B</a:t>
            </a:r>
            <a:r>
              <a:rPr lang="en-GB" sz="2000" smtClean="0"/>
              <a:t> = CONTACT push of the EJECTED GASES </a:t>
            </a:r>
          </a:p>
          <a:p>
            <a:pPr marL="0" indent="0" eaLnBrk="1" hangingPunct="1">
              <a:lnSpc>
                <a:spcPct val="80000"/>
              </a:lnSpc>
              <a:buFontTx/>
              <a:buNone/>
            </a:pPr>
            <a:r>
              <a:rPr lang="en-GB" sz="2000" smtClean="0"/>
              <a:t>	   </a:t>
            </a:r>
            <a:r>
              <a:rPr lang="en-GB" sz="2000" b="1" smtClean="0">
                <a:solidFill>
                  <a:srgbClr val="FF0000"/>
                </a:solidFill>
              </a:rPr>
              <a:t>UPWARDS</a:t>
            </a:r>
          </a:p>
          <a:p>
            <a:pPr marL="0" indent="0" eaLnBrk="1" hangingPunct="1">
              <a:lnSpc>
                <a:spcPct val="80000"/>
              </a:lnSpc>
              <a:buFontTx/>
              <a:buNone/>
            </a:pPr>
            <a:r>
              <a:rPr lang="en-GB" sz="2000" smtClean="0"/>
              <a:t>		on the ROCKET ENGINES</a:t>
            </a:r>
          </a:p>
        </p:txBody>
      </p:sp>
      <p:grpSp>
        <p:nvGrpSpPr>
          <p:cNvPr id="6148" name="Group 3"/>
          <p:cNvGrpSpPr>
            <a:grpSpLocks/>
          </p:cNvGrpSpPr>
          <p:nvPr/>
        </p:nvGrpSpPr>
        <p:grpSpPr bwMode="auto">
          <a:xfrm rot="2125734">
            <a:off x="1331913" y="908050"/>
            <a:ext cx="588962" cy="3960813"/>
            <a:chOff x="4397" y="686"/>
            <a:chExt cx="371" cy="2495"/>
          </a:xfrm>
        </p:grpSpPr>
        <p:sp>
          <p:nvSpPr>
            <p:cNvPr id="6155" name="Rectangle 4"/>
            <p:cNvSpPr>
              <a:spLocks noChangeArrowheads="1"/>
            </p:cNvSpPr>
            <p:nvPr/>
          </p:nvSpPr>
          <p:spPr bwMode="auto">
            <a:xfrm>
              <a:off x="4435" y="1030"/>
              <a:ext cx="314" cy="1108"/>
            </a:xfrm>
            <a:prstGeom prst="rect">
              <a:avLst/>
            </a:prstGeom>
            <a:solidFill>
              <a:srgbClr val="FF00FF"/>
            </a:solidFill>
            <a:ln w="9525">
              <a:solidFill>
                <a:schemeClr val="tx1"/>
              </a:solidFill>
              <a:miter lim="800000"/>
              <a:headEnd/>
              <a:tailEnd/>
            </a:ln>
          </p:spPr>
          <p:txBody>
            <a:bodyPr wrap="none" anchor="ctr"/>
            <a:lstStyle/>
            <a:p>
              <a:endParaRPr lang="en-US"/>
            </a:p>
          </p:txBody>
        </p:sp>
        <p:sp>
          <p:nvSpPr>
            <p:cNvPr id="6156" name="AutoShape 5"/>
            <p:cNvSpPr>
              <a:spLocks noChangeArrowheads="1"/>
            </p:cNvSpPr>
            <p:nvPr/>
          </p:nvSpPr>
          <p:spPr bwMode="auto">
            <a:xfrm>
              <a:off x="4428" y="686"/>
              <a:ext cx="327" cy="338"/>
            </a:xfrm>
            <a:prstGeom prst="triangle">
              <a:avLst>
                <a:gd name="adj" fmla="val 50000"/>
              </a:avLst>
            </a:prstGeom>
            <a:solidFill>
              <a:srgbClr val="FF00FF"/>
            </a:solidFill>
            <a:ln w="9525">
              <a:solidFill>
                <a:schemeClr val="tx1"/>
              </a:solidFill>
              <a:miter lim="800000"/>
              <a:headEnd/>
              <a:tailEnd/>
            </a:ln>
          </p:spPr>
          <p:txBody>
            <a:bodyPr wrap="none" anchor="ctr"/>
            <a:lstStyle/>
            <a:p>
              <a:endParaRPr lang="en-US"/>
            </a:p>
          </p:txBody>
        </p:sp>
        <p:sp>
          <p:nvSpPr>
            <p:cNvPr id="6157" name="AutoShape 6"/>
            <p:cNvSpPr>
              <a:spLocks noChangeArrowheads="1"/>
            </p:cNvSpPr>
            <p:nvPr/>
          </p:nvSpPr>
          <p:spPr bwMode="auto">
            <a:xfrm rot="10800000">
              <a:off x="4467" y="2144"/>
              <a:ext cx="243" cy="23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33 w 21600"/>
                <a:gd name="T13" fmla="*/ 4488 h 21600"/>
                <a:gd name="T14" fmla="*/ 17067 w 21600"/>
                <a:gd name="T15" fmla="*/ 1711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00FF"/>
            </a:solidFill>
            <a:ln w="9525">
              <a:solidFill>
                <a:schemeClr val="tx1"/>
              </a:solidFill>
              <a:miter lim="800000"/>
              <a:headEnd/>
              <a:tailEnd/>
            </a:ln>
          </p:spPr>
          <p:txBody>
            <a:bodyPr wrap="none" anchor="ctr"/>
            <a:lstStyle/>
            <a:p>
              <a:endParaRPr lang="en-US"/>
            </a:p>
          </p:txBody>
        </p:sp>
        <p:sp>
          <p:nvSpPr>
            <p:cNvPr id="6158" name="AutoShape 7"/>
            <p:cNvSpPr>
              <a:spLocks noChangeArrowheads="1"/>
            </p:cNvSpPr>
            <p:nvPr/>
          </p:nvSpPr>
          <p:spPr bwMode="auto">
            <a:xfrm rot="10800000">
              <a:off x="4397" y="2374"/>
              <a:ext cx="371" cy="80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83 w 21600"/>
                <a:gd name="T13" fmla="*/ 4497 h 21600"/>
                <a:gd name="T14" fmla="*/ 17117 w 21600"/>
                <a:gd name="T15" fmla="*/ 1710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gradFill rotWithShape="1">
              <a:gsLst>
                <a:gs pos="0">
                  <a:srgbClr val="FFFF66"/>
                </a:gs>
                <a:gs pos="100000">
                  <a:srgbClr val="FF33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3" name="Group 8"/>
          <p:cNvGrpSpPr>
            <a:grpSpLocks/>
          </p:cNvGrpSpPr>
          <p:nvPr/>
        </p:nvGrpSpPr>
        <p:grpSpPr bwMode="auto">
          <a:xfrm rot="2111420">
            <a:off x="1547813" y="2781300"/>
            <a:ext cx="446087" cy="690563"/>
            <a:chOff x="4474" y="1536"/>
            <a:chExt cx="281" cy="435"/>
          </a:xfrm>
        </p:grpSpPr>
        <p:sp>
          <p:nvSpPr>
            <p:cNvPr id="6153" name="Line 9"/>
            <p:cNvSpPr>
              <a:spLocks noChangeShapeType="1"/>
            </p:cNvSpPr>
            <p:nvPr/>
          </p:nvSpPr>
          <p:spPr bwMode="auto">
            <a:xfrm>
              <a:off x="4474" y="1536"/>
              <a:ext cx="0" cy="435"/>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54" name="Text Box 10"/>
            <p:cNvSpPr txBox="1">
              <a:spLocks noChangeArrowheads="1"/>
            </p:cNvSpPr>
            <p:nvPr/>
          </p:nvSpPr>
          <p:spPr bwMode="auto">
            <a:xfrm>
              <a:off x="4525" y="1607"/>
              <a:ext cx="230"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rgbClr val="0033CC"/>
                  </a:solidFill>
                </a:rPr>
                <a:t>A</a:t>
              </a:r>
            </a:p>
          </p:txBody>
        </p:sp>
      </p:grpSp>
      <p:grpSp>
        <p:nvGrpSpPr>
          <p:cNvPr id="4" name="Group 11"/>
          <p:cNvGrpSpPr>
            <a:grpSpLocks/>
          </p:cNvGrpSpPr>
          <p:nvPr/>
        </p:nvGrpSpPr>
        <p:grpSpPr bwMode="auto">
          <a:xfrm rot="2117601">
            <a:off x="1619250" y="3573463"/>
            <a:ext cx="606425" cy="690562"/>
            <a:chOff x="4482" y="2709"/>
            <a:chExt cx="382" cy="435"/>
          </a:xfrm>
        </p:grpSpPr>
        <p:sp>
          <p:nvSpPr>
            <p:cNvPr id="6151" name="Line 12"/>
            <p:cNvSpPr>
              <a:spLocks noChangeShapeType="1"/>
            </p:cNvSpPr>
            <p:nvPr/>
          </p:nvSpPr>
          <p:spPr bwMode="auto">
            <a:xfrm>
              <a:off x="4482" y="2709"/>
              <a:ext cx="0" cy="435"/>
            </a:xfrm>
            <a:prstGeom prst="line">
              <a:avLst/>
            </a:prstGeom>
            <a:noFill/>
            <a:ln w="38100">
              <a:solidFill>
                <a:srgbClr val="0033CC"/>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6152" name="Text Box 13"/>
            <p:cNvSpPr txBox="1">
              <a:spLocks noChangeArrowheads="1"/>
            </p:cNvSpPr>
            <p:nvPr/>
          </p:nvSpPr>
          <p:spPr bwMode="auto">
            <a:xfrm>
              <a:off x="4537" y="2803"/>
              <a:ext cx="32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rgbClr val="0033CC"/>
                  </a:solidFill>
                </a:rPr>
                <a:t>B</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323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323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23234">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23234">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23234">
                                            <p:txEl>
                                              <p:pRg st="6" end="6"/>
                                            </p:txEl>
                                          </p:spTgt>
                                        </p:tgtEl>
                                        <p:attrNameLst>
                                          <p:attrName>style.visibility</p:attrName>
                                        </p:attrNameLst>
                                      </p:cBhvr>
                                      <p:to>
                                        <p:strVal val="visible"/>
                                      </p:to>
                                    </p:set>
                                  </p:childTnLst>
                                </p:cTn>
                              </p:par>
                            </p:childTnLst>
                          </p:cTn>
                        </p:par>
                        <p:par>
                          <p:cTn id="25" fill="hold" nodeType="afterGroup">
                            <p:stCondLst>
                              <p:cond delay="0"/>
                            </p:stCondLst>
                            <p:childTnLst>
                              <p:par>
                                <p:cTn id="26" presetID="1" presetClass="entr" presetSubtype="0"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223234">
                                            <p:txEl>
                                              <p:pRg st="7" end="7"/>
                                            </p:txEl>
                                          </p:spTgt>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0"/>
                                          </p:stCondLst>
                                        </p:cTn>
                                        <p:tgtEl>
                                          <p:spTgt spid="22323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395288" y="333375"/>
            <a:ext cx="8135937" cy="4718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GB" sz="2800" b="1">
                <a:solidFill>
                  <a:srgbClr val="FF3300"/>
                </a:solidFill>
                <a:latin typeface="Times New Roman" pitchFamily="18" charset="0"/>
              </a:rPr>
              <a:t>Choose appropriate words to fill in the gaps below:</a:t>
            </a:r>
          </a:p>
          <a:p>
            <a:pPr>
              <a:spcBef>
                <a:spcPct val="50000"/>
              </a:spcBef>
            </a:pPr>
            <a:r>
              <a:rPr lang="en-GB" sz="2400" b="1">
                <a:latin typeface="Times New Roman" pitchFamily="18" charset="0"/>
              </a:rPr>
              <a:t>A _____ is a push or a pull. A force can cause an object to ___________ or change shape.</a:t>
            </a:r>
          </a:p>
          <a:p>
            <a:pPr>
              <a:spcBef>
                <a:spcPct val="50000"/>
              </a:spcBef>
            </a:pPr>
            <a:r>
              <a:rPr lang="en-GB" sz="2400" b="1">
                <a:latin typeface="Times New Roman" pitchFamily="18" charset="0"/>
              </a:rPr>
              <a:t>Force is measured in _______ (N) with a newtonmeter.</a:t>
            </a:r>
          </a:p>
          <a:p>
            <a:pPr>
              <a:spcBef>
                <a:spcPct val="50000"/>
              </a:spcBef>
            </a:pPr>
            <a:r>
              <a:rPr lang="en-GB" sz="2400" b="1">
                <a:latin typeface="Times New Roman" pitchFamily="18" charset="0"/>
              </a:rPr>
              <a:t>There are many types of force. ________ force occurs when two bodies touch each other.</a:t>
            </a:r>
          </a:p>
          <a:p>
            <a:pPr>
              <a:spcBef>
                <a:spcPct val="50000"/>
              </a:spcBef>
            </a:pPr>
            <a:r>
              <a:rPr lang="en-GB" sz="2400" b="1">
                <a:latin typeface="Times New Roman" pitchFamily="18" charset="0"/>
              </a:rPr>
              <a:t>Forces always occur in ______. If a force is exerted on an ________ there will always be another force, ______ in size, acting in the opposite ________.</a:t>
            </a:r>
          </a:p>
          <a:p>
            <a:pPr>
              <a:spcBef>
                <a:spcPct val="50000"/>
              </a:spcBef>
            </a:pPr>
            <a:endParaRPr lang="en-GB" sz="2400" b="1">
              <a:latin typeface="Times New Roman" pitchFamily="18" charset="0"/>
            </a:endParaRPr>
          </a:p>
        </p:txBody>
      </p:sp>
      <p:sp>
        <p:nvSpPr>
          <p:cNvPr id="97283" name="Text Box 3"/>
          <p:cNvSpPr txBox="1">
            <a:spLocks noChangeArrowheads="1"/>
          </p:cNvSpPr>
          <p:nvPr/>
        </p:nvSpPr>
        <p:spPr bwMode="auto">
          <a:xfrm>
            <a:off x="4716463" y="5013325"/>
            <a:ext cx="9382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equal</a:t>
            </a:r>
          </a:p>
        </p:txBody>
      </p:sp>
      <p:sp>
        <p:nvSpPr>
          <p:cNvPr id="97284" name="Text Box 4"/>
          <p:cNvSpPr txBox="1">
            <a:spLocks noChangeArrowheads="1"/>
          </p:cNvSpPr>
          <p:nvPr/>
        </p:nvSpPr>
        <p:spPr bwMode="auto">
          <a:xfrm>
            <a:off x="5075238" y="5372100"/>
            <a:ext cx="9382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object</a:t>
            </a:r>
          </a:p>
        </p:txBody>
      </p:sp>
      <p:sp>
        <p:nvSpPr>
          <p:cNvPr id="97285" name="Text Box 5"/>
          <p:cNvSpPr txBox="1">
            <a:spLocks noChangeArrowheads="1"/>
          </p:cNvSpPr>
          <p:nvPr/>
        </p:nvSpPr>
        <p:spPr bwMode="auto">
          <a:xfrm>
            <a:off x="3419475" y="5372100"/>
            <a:ext cx="10080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contact</a:t>
            </a:r>
          </a:p>
        </p:txBody>
      </p:sp>
      <p:sp>
        <p:nvSpPr>
          <p:cNvPr id="97286" name="Text Box 6"/>
          <p:cNvSpPr txBox="1">
            <a:spLocks noChangeArrowheads="1"/>
          </p:cNvSpPr>
          <p:nvPr/>
        </p:nvSpPr>
        <p:spPr bwMode="auto">
          <a:xfrm>
            <a:off x="2266950" y="5013325"/>
            <a:ext cx="11541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newtons</a:t>
            </a:r>
          </a:p>
        </p:txBody>
      </p:sp>
      <p:sp>
        <p:nvSpPr>
          <p:cNvPr id="97287" name="Text Box 7"/>
          <p:cNvSpPr txBox="1">
            <a:spLocks noChangeArrowheads="1"/>
          </p:cNvSpPr>
          <p:nvPr/>
        </p:nvSpPr>
        <p:spPr bwMode="auto">
          <a:xfrm>
            <a:off x="4427538" y="5372100"/>
            <a:ext cx="793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pairs</a:t>
            </a:r>
          </a:p>
        </p:txBody>
      </p:sp>
      <p:sp>
        <p:nvSpPr>
          <p:cNvPr id="97288" name="Text Box 8"/>
          <p:cNvSpPr txBox="1">
            <a:spLocks noChangeArrowheads="1"/>
          </p:cNvSpPr>
          <p:nvPr/>
        </p:nvSpPr>
        <p:spPr bwMode="auto">
          <a:xfrm>
            <a:off x="5508625" y="5013325"/>
            <a:ext cx="8667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force</a:t>
            </a:r>
          </a:p>
        </p:txBody>
      </p:sp>
      <p:sp>
        <p:nvSpPr>
          <p:cNvPr id="97289" name="Text Box 9"/>
          <p:cNvSpPr txBox="1">
            <a:spLocks noChangeArrowheads="1"/>
          </p:cNvSpPr>
          <p:nvPr/>
        </p:nvSpPr>
        <p:spPr bwMode="auto">
          <a:xfrm>
            <a:off x="3419475" y="5013325"/>
            <a:ext cx="1441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accelerate</a:t>
            </a:r>
          </a:p>
        </p:txBody>
      </p:sp>
      <p:sp>
        <p:nvSpPr>
          <p:cNvPr id="97290" name="Text Box 10"/>
          <p:cNvSpPr txBox="1">
            <a:spLocks noChangeArrowheads="1"/>
          </p:cNvSpPr>
          <p:nvPr/>
        </p:nvSpPr>
        <p:spPr bwMode="auto">
          <a:xfrm>
            <a:off x="3059113" y="4652963"/>
            <a:ext cx="26638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i="1"/>
              <a:t>WORD SELECTION:</a:t>
            </a:r>
          </a:p>
        </p:txBody>
      </p:sp>
      <p:sp>
        <p:nvSpPr>
          <p:cNvPr id="97291" name="Text Box 11"/>
          <p:cNvSpPr txBox="1">
            <a:spLocks noChangeArrowheads="1"/>
          </p:cNvSpPr>
          <p:nvPr/>
        </p:nvSpPr>
        <p:spPr bwMode="auto">
          <a:xfrm>
            <a:off x="2338388" y="5372100"/>
            <a:ext cx="12223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direction</a:t>
            </a:r>
          </a:p>
        </p:txBody>
      </p:sp>
      <p:sp>
        <p:nvSpPr>
          <p:cNvPr id="97300" name="Text Box 20"/>
          <p:cNvSpPr txBox="1">
            <a:spLocks noChangeArrowheads="1"/>
          </p:cNvSpPr>
          <p:nvPr/>
        </p:nvSpPr>
        <p:spPr bwMode="auto">
          <a:xfrm>
            <a:off x="6372225" y="3716338"/>
            <a:ext cx="9382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equal</a:t>
            </a:r>
          </a:p>
        </p:txBody>
      </p:sp>
      <p:sp>
        <p:nvSpPr>
          <p:cNvPr id="97301" name="Text Box 21"/>
          <p:cNvSpPr txBox="1">
            <a:spLocks noChangeArrowheads="1"/>
          </p:cNvSpPr>
          <p:nvPr/>
        </p:nvSpPr>
        <p:spPr bwMode="auto">
          <a:xfrm>
            <a:off x="684213" y="3716338"/>
            <a:ext cx="9382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object</a:t>
            </a:r>
          </a:p>
        </p:txBody>
      </p:sp>
      <p:sp>
        <p:nvSpPr>
          <p:cNvPr id="97302" name="Text Box 22"/>
          <p:cNvSpPr txBox="1">
            <a:spLocks noChangeArrowheads="1"/>
          </p:cNvSpPr>
          <p:nvPr/>
        </p:nvSpPr>
        <p:spPr bwMode="auto">
          <a:xfrm>
            <a:off x="4716463" y="2420938"/>
            <a:ext cx="10080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contact</a:t>
            </a:r>
          </a:p>
        </p:txBody>
      </p:sp>
      <p:sp>
        <p:nvSpPr>
          <p:cNvPr id="97303" name="Text Box 23"/>
          <p:cNvSpPr txBox="1">
            <a:spLocks noChangeArrowheads="1"/>
          </p:cNvSpPr>
          <p:nvPr/>
        </p:nvSpPr>
        <p:spPr bwMode="auto">
          <a:xfrm>
            <a:off x="3203575" y="1916113"/>
            <a:ext cx="11541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newtons</a:t>
            </a:r>
          </a:p>
        </p:txBody>
      </p:sp>
      <p:sp>
        <p:nvSpPr>
          <p:cNvPr id="97304" name="Text Box 24"/>
          <p:cNvSpPr txBox="1">
            <a:spLocks noChangeArrowheads="1"/>
          </p:cNvSpPr>
          <p:nvPr/>
        </p:nvSpPr>
        <p:spPr bwMode="auto">
          <a:xfrm>
            <a:off x="3563938" y="3357563"/>
            <a:ext cx="793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pairs</a:t>
            </a:r>
          </a:p>
        </p:txBody>
      </p:sp>
      <p:sp>
        <p:nvSpPr>
          <p:cNvPr id="97305" name="Text Box 25"/>
          <p:cNvSpPr txBox="1">
            <a:spLocks noChangeArrowheads="1"/>
          </p:cNvSpPr>
          <p:nvPr/>
        </p:nvSpPr>
        <p:spPr bwMode="auto">
          <a:xfrm>
            <a:off x="684213" y="981075"/>
            <a:ext cx="8667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force</a:t>
            </a:r>
          </a:p>
        </p:txBody>
      </p:sp>
      <p:sp>
        <p:nvSpPr>
          <p:cNvPr id="97306" name="Text Box 26"/>
          <p:cNvSpPr txBox="1">
            <a:spLocks noChangeArrowheads="1"/>
          </p:cNvSpPr>
          <p:nvPr/>
        </p:nvSpPr>
        <p:spPr bwMode="auto">
          <a:xfrm>
            <a:off x="684213" y="1341438"/>
            <a:ext cx="1441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accelerate</a:t>
            </a:r>
          </a:p>
        </p:txBody>
      </p:sp>
      <p:sp>
        <p:nvSpPr>
          <p:cNvPr id="97307" name="Text Box 27"/>
          <p:cNvSpPr txBox="1">
            <a:spLocks noChangeArrowheads="1"/>
          </p:cNvSpPr>
          <p:nvPr/>
        </p:nvSpPr>
        <p:spPr bwMode="auto">
          <a:xfrm>
            <a:off x="3348038" y="4076700"/>
            <a:ext cx="12223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solidFill>
                  <a:schemeClr val="accent2"/>
                </a:solidFill>
              </a:rPr>
              <a:t>direction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29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728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7284">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728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7286">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728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7288">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7289">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729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97305">
                                            <p:txEl>
                                              <p:pRg st="0" end="0"/>
                                            </p:txEl>
                                          </p:spTgt>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97288">
                                            <p:txEl>
                                              <p:pRg st="0" end="0"/>
                                            </p:txEl>
                                          </p:spTgt>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97306">
                                            <p:txEl>
                                              <p:pRg st="0" end="0"/>
                                            </p:txEl>
                                          </p:spTgt>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97289">
                                            <p:txEl>
                                              <p:pRg st="0" end="0"/>
                                            </p:txEl>
                                          </p:spTgt>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97303">
                                            <p:txEl>
                                              <p:pRg st="0" end="0"/>
                                            </p:txEl>
                                          </p:spTgt>
                                        </p:tgtEl>
                                        <p:attrNameLst>
                                          <p:attrName>style.visibility</p:attrName>
                                        </p:attrNameLst>
                                      </p:cBhvr>
                                      <p:to>
                                        <p:strVal val="visible"/>
                                      </p:to>
                                    </p:set>
                                  </p:childTnLst>
                                </p:cTn>
                              </p:par>
                              <p:par>
                                <p:cTn id="39" presetID="1" presetClass="exit" presetSubtype="0" fill="hold" nodeType="withEffect">
                                  <p:stCondLst>
                                    <p:cond delay="0"/>
                                  </p:stCondLst>
                                  <p:childTnLst>
                                    <p:set>
                                      <p:cBhvr>
                                        <p:cTn id="40" dur="1" fill="hold">
                                          <p:stCondLst>
                                            <p:cond delay="0"/>
                                          </p:stCondLst>
                                        </p:cTn>
                                        <p:tgtEl>
                                          <p:spTgt spid="97286">
                                            <p:txEl>
                                              <p:pRg st="0" end="0"/>
                                            </p:txEl>
                                          </p:spTgt>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97302">
                                            <p:txEl>
                                              <p:pRg st="0" end="0"/>
                                            </p:txEl>
                                          </p:spTgt>
                                        </p:tgtEl>
                                        <p:attrNameLst>
                                          <p:attrName>style.visibility</p:attrName>
                                        </p:attrNameLst>
                                      </p:cBhvr>
                                      <p:to>
                                        <p:strVal val="visible"/>
                                      </p:to>
                                    </p:set>
                                  </p:childTnLst>
                                </p:cTn>
                              </p:par>
                              <p:par>
                                <p:cTn id="45" presetID="1" presetClass="exit" presetSubtype="0" fill="hold" grpId="1" nodeType="withEffect">
                                  <p:stCondLst>
                                    <p:cond delay="0"/>
                                  </p:stCondLst>
                                  <p:childTnLst>
                                    <p:set>
                                      <p:cBhvr>
                                        <p:cTn id="46" dur="1" fill="hold">
                                          <p:stCondLst>
                                            <p:cond delay="0"/>
                                          </p:stCondLst>
                                        </p:cTn>
                                        <p:tgtEl>
                                          <p:spTgt spid="97285"/>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97304">
                                            <p:txEl>
                                              <p:pRg st="0" end="0"/>
                                            </p:txEl>
                                          </p:spTgt>
                                        </p:tgtEl>
                                        <p:attrNameLst>
                                          <p:attrName>style.visibility</p:attrName>
                                        </p:attrNameLst>
                                      </p:cBhvr>
                                      <p:to>
                                        <p:strVal val="visible"/>
                                      </p:to>
                                    </p:set>
                                  </p:childTnLst>
                                </p:cTn>
                              </p:par>
                              <p:par>
                                <p:cTn id="51" presetID="1" presetClass="exit" presetSubtype="0" fill="hold" grpId="1" nodeType="withEffect">
                                  <p:stCondLst>
                                    <p:cond delay="0"/>
                                  </p:stCondLst>
                                  <p:childTnLst>
                                    <p:set>
                                      <p:cBhvr>
                                        <p:cTn id="52" dur="1" fill="hold">
                                          <p:stCondLst>
                                            <p:cond delay="0"/>
                                          </p:stCondLst>
                                        </p:cTn>
                                        <p:tgtEl>
                                          <p:spTgt spid="97287"/>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97301">
                                            <p:txEl>
                                              <p:pRg st="0" end="0"/>
                                            </p:txEl>
                                          </p:spTgt>
                                        </p:tgtEl>
                                        <p:attrNameLst>
                                          <p:attrName>style.visibility</p:attrName>
                                        </p:attrNameLst>
                                      </p:cBhvr>
                                      <p:to>
                                        <p:strVal val="visible"/>
                                      </p:to>
                                    </p:set>
                                  </p:childTnLst>
                                </p:cTn>
                              </p:par>
                              <p:par>
                                <p:cTn id="57" presetID="1" presetClass="exit" presetSubtype="0" fill="hold" nodeType="withEffect">
                                  <p:stCondLst>
                                    <p:cond delay="0"/>
                                  </p:stCondLst>
                                  <p:childTnLst>
                                    <p:set>
                                      <p:cBhvr>
                                        <p:cTn id="58" dur="1" fill="hold">
                                          <p:stCondLst>
                                            <p:cond delay="0"/>
                                          </p:stCondLst>
                                        </p:cTn>
                                        <p:tgtEl>
                                          <p:spTgt spid="97284">
                                            <p:txEl>
                                              <p:pRg st="0" end="0"/>
                                            </p:txEl>
                                          </p:spTgt>
                                        </p:tgtEl>
                                        <p:attrNameLst>
                                          <p:attrName>style.visibility</p:attrName>
                                        </p:attrNameLst>
                                      </p:cBhvr>
                                      <p:to>
                                        <p:strVal val="hidden"/>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97300">
                                            <p:txEl>
                                              <p:pRg st="0" end="0"/>
                                            </p:txEl>
                                          </p:spTgt>
                                        </p:tgtEl>
                                        <p:attrNameLst>
                                          <p:attrName>style.visibility</p:attrName>
                                        </p:attrNameLst>
                                      </p:cBhvr>
                                      <p:to>
                                        <p:strVal val="visible"/>
                                      </p:to>
                                    </p:set>
                                  </p:childTnLst>
                                </p:cTn>
                              </p:par>
                              <p:par>
                                <p:cTn id="63" presetID="1" presetClass="exit" presetSubtype="0" fill="hold" nodeType="withEffect">
                                  <p:stCondLst>
                                    <p:cond delay="0"/>
                                  </p:stCondLst>
                                  <p:childTnLst>
                                    <p:set>
                                      <p:cBhvr>
                                        <p:cTn id="64" dur="1" fill="hold">
                                          <p:stCondLst>
                                            <p:cond delay="0"/>
                                          </p:stCondLst>
                                        </p:cTn>
                                        <p:tgtEl>
                                          <p:spTgt spid="97283">
                                            <p:txEl>
                                              <p:pRg st="0" end="0"/>
                                            </p:txEl>
                                          </p:spTgt>
                                        </p:tgtEl>
                                        <p:attrNameLst>
                                          <p:attrName>style.visibility</p:attrName>
                                        </p:attrNameLst>
                                      </p:cBhvr>
                                      <p:to>
                                        <p:strVal val="hidden"/>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nodeType="clickEffect">
                                  <p:stCondLst>
                                    <p:cond delay="0"/>
                                  </p:stCondLst>
                                  <p:childTnLst>
                                    <p:set>
                                      <p:cBhvr>
                                        <p:cTn id="68" dur="1" fill="hold">
                                          <p:stCondLst>
                                            <p:cond delay="0"/>
                                          </p:stCondLst>
                                        </p:cTn>
                                        <p:tgtEl>
                                          <p:spTgt spid="97307">
                                            <p:txEl>
                                              <p:pRg st="0" end="0"/>
                                            </p:txEl>
                                          </p:spTgt>
                                        </p:tgtEl>
                                        <p:attrNameLst>
                                          <p:attrName>style.visibility</p:attrName>
                                        </p:attrNameLst>
                                      </p:cBhvr>
                                      <p:to>
                                        <p:strVal val="visible"/>
                                      </p:to>
                                    </p:set>
                                  </p:childTnLst>
                                </p:cTn>
                              </p:par>
                              <p:par>
                                <p:cTn id="69" presetID="1" presetClass="exit" presetSubtype="0" fill="hold" grpId="1" nodeType="withEffect">
                                  <p:stCondLst>
                                    <p:cond delay="0"/>
                                  </p:stCondLst>
                                  <p:childTnLst>
                                    <p:set>
                                      <p:cBhvr>
                                        <p:cTn id="70" dur="1" fill="hold">
                                          <p:stCondLst>
                                            <p:cond delay="0"/>
                                          </p:stCondLst>
                                        </p:cTn>
                                        <p:tgtEl>
                                          <p:spTgt spid="97291"/>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97290">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allAtOnce"/>
      <p:bldP spid="97284" grpId="0" build="allAtOnce"/>
      <p:bldP spid="97285" grpId="0"/>
      <p:bldP spid="97285" grpId="1"/>
      <p:bldP spid="97286" grpId="0" build="allAtOnce"/>
      <p:bldP spid="97287" grpId="0"/>
      <p:bldP spid="97287" grpId="1"/>
      <p:bldP spid="97288" grpId="0" build="allAtOnce"/>
      <p:bldP spid="97289" grpId="0" build="allAtOnce"/>
      <p:bldP spid="97290" grpId="0" build="allAtOnce"/>
      <p:bldP spid="97291" grpId="0"/>
      <p:bldP spid="97291"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68313" y="260350"/>
            <a:ext cx="8229600" cy="1143000"/>
          </a:xfrm>
        </p:spPr>
        <p:txBody>
          <a:bodyPr/>
          <a:lstStyle/>
          <a:p>
            <a:pPr eaLnBrk="1" hangingPunct="1"/>
            <a:r>
              <a:rPr lang="en-GB" sz="4000" smtClean="0"/>
              <a:t>Forces between objects</a:t>
            </a:r>
            <a:br>
              <a:rPr lang="en-GB" sz="4000" smtClean="0"/>
            </a:br>
            <a:r>
              <a:rPr lang="en-GB" sz="2400" i="1" smtClean="0"/>
              <a:t>Notes questions from pages 132 &amp; 133</a:t>
            </a:r>
          </a:p>
        </p:txBody>
      </p:sp>
      <p:sp>
        <p:nvSpPr>
          <p:cNvPr id="8195" name="Rectangle 3"/>
          <p:cNvSpPr>
            <a:spLocks noGrp="1" noChangeArrowheads="1"/>
          </p:cNvSpPr>
          <p:nvPr>
            <p:ph type="body" idx="1"/>
          </p:nvPr>
        </p:nvSpPr>
        <p:spPr>
          <a:xfrm>
            <a:off x="457200" y="1600200"/>
            <a:ext cx="8218488" cy="3341688"/>
          </a:xfrm>
        </p:spPr>
        <p:txBody>
          <a:bodyPr/>
          <a:lstStyle/>
          <a:p>
            <a:pPr marL="609600" indent="-609600" eaLnBrk="1" hangingPunct="1">
              <a:lnSpc>
                <a:spcPct val="80000"/>
              </a:lnSpc>
              <a:buFontTx/>
              <a:buAutoNum type="arabicPeriod"/>
            </a:pPr>
            <a:r>
              <a:rPr lang="en-GB" sz="2200" smtClean="0"/>
              <a:t>Under the heading ‘Equal and opposite forces’ copy the paragraphs above Figure 1 on page 132.</a:t>
            </a:r>
          </a:p>
          <a:p>
            <a:pPr marL="609600" indent="-609600" eaLnBrk="1" hangingPunct="1">
              <a:lnSpc>
                <a:spcPct val="80000"/>
              </a:lnSpc>
              <a:buFontTx/>
              <a:buAutoNum type="arabicPeriod"/>
            </a:pPr>
            <a:r>
              <a:rPr lang="en-GB" sz="2200" smtClean="0"/>
              <a:t>Copy and answer question (a) on page 132.</a:t>
            </a:r>
          </a:p>
          <a:p>
            <a:pPr marL="609600" indent="-609600" eaLnBrk="1" hangingPunct="1">
              <a:lnSpc>
                <a:spcPct val="80000"/>
              </a:lnSpc>
              <a:buFontTx/>
              <a:buAutoNum type="arabicPeriod"/>
            </a:pPr>
            <a:r>
              <a:rPr lang="en-GB" sz="2200" smtClean="0"/>
              <a:t>Explain the forces involved when a tractor pulls a car out of mud.</a:t>
            </a:r>
          </a:p>
          <a:p>
            <a:pPr marL="609600" indent="-609600" eaLnBrk="1" hangingPunct="1">
              <a:lnSpc>
                <a:spcPct val="80000"/>
              </a:lnSpc>
              <a:buFontTx/>
              <a:buAutoNum type="arabicPeriod"/>
            </a:pPr>
            <a:r>
              <a:rPr lang="en-GB" sz="2200" smtClean="0"/>
              <a:t>Copy and answer question (b) on page 133.</a:t>
            </a:r>
          </a:p>
          <a:p>
            <a:pPr marL="609600" indent="-609600" eaLnBrk="1" hangingPunct="1">
              <a:lnSpc>
                <a:spcPct val="80000"/>
              </a:lnSpc>
              <a:buFontTx/>
              <a:buAutoNum type="arabicPeriod"/>
            </a:pPr>
            <a:r>
              <a:rPr lang="en-GB" sz="2200" smtClean="0"/>
              <a:t>Explain how friction is used to move a car on a road.</a:t>
            </a:r>
          </a:p>
          <a:p>
            <a:pPr marL="609600" indent="-609600" eaLnBrk="1" hangingPunct="1">
              <a:lnSpc>
                <a:spcPct val="80000"/>
              </a:lnSpc>
              <a:buFontTx/>
              <a:buAutoNum type="arabicPeriod"/>
            </a:pPr>
            <a:r>
              <a:rPr lang="en-GB" sz="2200" smtClean="0"/>
              <a:t>Copy and answer question (c) on page 133.</a:t>
            </a:r>
          </a:p>
          <a:p>
            <a:pPr marL="609600" indent="-609600" eaLnBrk="1" hangingPunct="1">
              <a:lnSpc>
                <a:spcPct val="80000"/>
              </a:lnSpc>
              <a:buFontTx/>
              <a:buAutoNum type="arabicPeriod"/>
            </a:pPr>
            <a:r>
              <a:rPr lang="en-GB" sz="2200" smtClean="0"/>
              <a:t>Copy the Key Points on page 133.</a:t>
            </a:r>
          </a:p>
          <a:p>
            <a:pPr marL="609600" indent="-609600" eaLnBrk="1" hangingPunct="1">
              <a:lnSpc>
                <a:spcPct val="80000"/>
              </a:lnSpc>
              <a:buFontTx/>
              <a:buAutoNum type="arabicPeriod"/>
            </a:pPr>
            <a:r>
              <a:rPr lang="en-GB" sz="2200" smtClean="0"/>
              <a:t>Answer the summary questions on page 133.</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GB" sz="4000" smtClean="0"/>
              <a:t>Forces between objects </a:t>
            </a:r>
            <a:br>
              <a:rPr lang="en-GB" sz="4000" smtClean="0"/>
            </a:br>
            <a:r>
              <a:rPr lang="en-GB" sz="2400" smtClean="0">
                <a:solidFill>
                  <a:srgbClr val="FF0000"/>
                </a:solidFill>
              </a:rPr>
              <a:t>ANSWERS</a:t>
            </a:r>
          </a:p>
        </p:txBody>
      </p:sp>
      <p:sp>
        <p:nvSpPr>
          <p:cNvPr id="9219" name="Rectangle 3"/>
          <p:cNvSpPr>
            <a:spLocks noGrp="1" noChangeArrowheads="1"/>
          </p:cNvSpPr>
          <p:nvPr>
            <p:ph type="body" sz="half" idx="1"/>
          </p:nvPr>
        </p:nvSpPr>
        <p:spPr/>
        <p:txBody>
          <a:bodyPr/>
          <a:lstStyle/>
          <a:p>
            <a:pPr marL="609600" indent="-609600" eaLnBrk="1" hangingPunct="1">
              <a:buFontTx/>
              <a:buNone/>
            </a:pPr>
            <a:r>
              <a:rPr lang="en-GB" smtClean="0">
                <a:solidFill>
                  <a:srgbClr val="FF0000"/>
                </a:solidFill>
              </a:rPr>
              <a:t>In text questions:</a:t>
            </a:r>
          </a:p>
          <a:p>
            <a:pPr marL="609600" indent="-609600" eaLnBrk="1" hangingPunct="1">
              <a:buFontTx/>
              <a:buAutoNum type="alphaLcParenBoth"/>
            </a:pPr>
            <a:r>
              <a:rPr lang="en-GB" smtClean="0">
                <a:solidFill>
                  <a:srgbClr val="FF0000"/>
                </a:solidFill>
              </a:rPr>
              <a:t>50 N upwards</a:t>
            </a:r>
          </a:p>
          <a:p>
            <a:pPr marL="609600" indent="-609600" eaLnBrk="1" hangingPunct="1">
              <a:buFontTx/>
              <a:buAutoNum type="alphaLcParenBoth"/>
            </a:pPr>
            <a:r>
              <a:rPr lang="en-GB" smtClean="0">
                <a:solidFill>
                  <a:srgbClr val="FF0000"/>
                </a:solidFill>
              </a:rPr>
              <a:t>200 N</a:t>
            </a:r>
          </a:p>
          <a:p>
            <a:pPr marL="609600" indent="-609600" eaLnBrk="1" hangingPunct="1">
              <a:buFontTx/>
              <a:buAutoNum type="alphaLcParenBoth"/>
            </a:pPr>
            <a:r>
              <a:rPr lang="en-GB" smtClean="0">
                <a:solidFill>
                  <a:srgbClr val="FF0000"/>
                </a:solidFill>
              </a:rPr>
              <a:t>The wheels slip on the ground.</a:t>
            </a:r>
          </a:p>
          <a:p>
            <a:pPr marL="609600" indent="-609600" eaLnBrk="1" hangingPunct="1">
              <a:buFontTx/>
              <a:buNone/>
            </a:pPr>
            <a:endParaRPr lang="en-GB" smtClean="0">
              <a:solidFill>
                <a:srgbClr val="FF0000"/>
              </a:solidFill>
            </a:endParaRPr>
          </a:p>
          <a:p>
            <a:pPr marL="609600" indent="-609600" eaLnBrk="1" hangingPunct="1">
              <a:buFontTx/>
              <a:buNone/>
            </a:pPr>
            <a:endParaRPr lang="en-GB" smtClean="0">
              <a:solidFill>
                <a:schemeClr val="accent2"/>
              </a:solidFill>
            </a:endParaRPr>
          </a:p>
        </p:txBody>
      </p:sp>
      <p:sp>
        <p:nvSpPr>
          <p:cNvPr id="9220" name="Rectangle 4"/>
          <p:cNvSpPr>
            <a:spLocks noGrp="1" noChangeArrowheads="1"/>
          </p:cNvSpPr>
          <p:nvPr>
            <p:ph type="body" sz="half" idx="2"/>
          </p:nvPr>
        </p:nvSpPr>
        <p:spPr/>
        <p:txBody>
          <a:bodyPr/>
          <a:lstStyle/>
          <a:p>
            <a:pPr marL="533400" indent="-533400" eaLnBrk="1" hangingPunct="1">
              <a:buFontTx/>
              <a:buNone/>
            </a:pPr>
            <a:r>
              <a:rPr lang="en-GB" smtClean="0">
                <a:solidFill>
                  <a:schemeClr val="accent2"/>
                </a:solidFill>
              </a:rPr>
              <a:t>Summary questions:</a:t>
            </a:r>
          </a:p>
          <a:p>
            <a:pPr marL="533400" indent="-533400" eaLnBrk="1" hangingPunct="1">
              <a:buFontTx/>
              <a:buAutoNum type="arabicPeriod"/>
            </a:pPr>
            <a:r>
              <a:rPr lang="en-GB" smtClean="0">
                <a:solidFill>
                  <a:schemeClr val="accent2"/>
                </a:solidFill>
              </a:rPr>
              <a:t>(a) Equal, opposite</a:t>
            </a:r>
          </a:p>
          <a:p>
            <a:pPr marL="533400" indent="-533400" eaLnBrk="1" hangingPunct="1">
              <a:buFontTx/>
              <a:buNone/>
            </a:pPr>
            <a:r>
              <a:rPr lang="en-GB" smtClean="0">
                <a:solidFill>
                  <a:schemeClr val="accent2"/>
                </a:solidFill>
              </a:rPr>
              <a:t>	(b) Downwards, upwards</a:t>
            </a:r>
          </a:p>
          <a:p>
            <a:pPr marL="533400" indent="-533400" eaLnBrk="1" hangingPunct="1">
              <a:buFontTx/>
              <a:buAutoNum type="arabicPeriod" startAt="2"/>
            </a:pPr>
            <a:r>
              <a:rPr lang="en-GB" smtClean="0">
                <a:solidFill>
                  <a:schemeClr val="accent2"/>
                </a:solidFill>
              </a:rPr>
              <a:t>(a) 500N downwards.  </a:t>
            </a:r>
          </a:p>
          <a:p>
            <a:pPr marL="533400" indent="-533400" eaLnBrk="1" hangingPunct="1">
              <a:buFontTx/>
              <a:buNone/>
            </a:pPr>
            <a:r>
              <a:rPr lang="en-GB" smtClean="0">
                <a:solidFill>
                  <a:schemeClr val="accent2"/>
                </a:solidFill>
              </a:rPr>
              <a:t>	(b) 500N upwards.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706437"/>
          </a:xfrm>
        </p:spPr>
        <p:txBody>
          <a:bodyPr/>
          <a:lstStyle/>
          <a:p>
            <a:pPr eaLnBrk="1" hangingPunct="1"/>
            <a:r>
              <a:rPr lang="en-GB" sz="4000" smtClean="0"/>
              <a:t>Resultant force</a:t>
            </a:r>
          </a:p>
        </p:txBody>
      </p:sp>
      <p:sp>
        <p:nvSpPr>
          <p:cNvPr id="226307" name="Rectangle 3"/>
          <p:cNvSpPr>
            <a:spLocks noGrp="1" noChangeArrowheads="1"/>
          </p:cNvSpPr>
          <p:nvPr>
            <p:ph type="body" sz="half" idx="1"/>
          </p:nvPr>
        </p:nvSpPr>
        <p:spPr>
          <a:xfrm>
            <a:off x="468313" y="1125538"/>
            <a:ext cx="4103687" cy="4679950"/>
          </a:xfrm>
        </p:spPr>
        <p:txBody>
          <a:bodyPr/>
          <a:lstStyle/>
          <a:p>
            <a:pPr marL="0" indent="0" eaLnBrk="1" hangingPunct="1">
              <a:lnSpc>
                <a:spcPct val="80000"/>
              </a:lnSpc>
              <a:buFontTx/>
              <a:buNone/>
            </a:pPr>
            <a:r>
              <a:rPr lang="en-GB" sz="2400" smtClean="0"/>
              <a:t>A number of forces acting on a body may be replaced by a single force which has the same effect on the body as the original forces all acting together. </a:t>
            </a:r>
          </a:p>
          <a:p>
            <a:pPr marL="0" indent="0" eaLnBrk="1" hangingPunct="1">
              <a:lnSpc>
                <a:spcPct val="80000"/>
              </a:lnSpc>
              <a:buFontTx/>
              <a:buNone/>
            </a:pPr>
            <a:endParaRPr lang="en-GB" sz="2400" smtClean="0"/>
          </a:p>
          <a:p>
            <a:pPr marL="0" indent="0" eaLnBrk="1" hangingPunct="1">
              <a:lnSpc>
                <a:spcPct val="80000"/>
              </a:lnSpc>
              <a:buFontTx/>
              <a:buNone/>
            </a:pPr>
            <a:r>
              <a:rPr lang="en-GB" sz="2400" smtClean="0"/>
              <a:t>This overall force is called </a:t>
            </a:r>
            <a:r>
              <a:rPr lang="en-GB" sz="2400" b="1" smtClean="0">
                <a:solidFill>
                  <a:srgbClr val="FF0000"/>
                </a:solidFill>
              </a:rPr>
              <a:t>resultant force</a:t>
            </a:r>
            <a:r>
              <a:rPr lang="en-GB" sz="2400" smtClean="0"/>
              <a:t>.</a:t>
            </a:r>
          </a:p>
          <a:p>
            <a:pPr marL="0" indent="0" eaLnBrk="1" hangingPunct="1">
              <a:lnSpc>
                <a:spcPct val="80000"/>
              </a:lnSpc>
              <a:buFontTx/>
              <a:buNone/>
            </a:pPr>
            <a:endParaRPr lang="en-GB" sz="2400" smtClean="0"/>
          </a:p>
          <a:p>
            <a:pPr marL="0" indent="0" eaLnBrk="1" hangingPunct="1">
              <a:lnSpc>
                <a:spcPct val="80000"/>
              </a:lnSpc>
              <a:buFontTx/>
              <a:buNone/>
            </a:pPr>
            <a:r>
              <a:rPr lang="en-GB" sz="2400" smtClean="0"/>
              <a:t>In the example opposite, 5N is the resultant force of the 3N and 2N forces.</a:t>
            </a:r>
          </a:p>
        </p:txBody>
      </p:sp>
      <p:grpSp>
        <p:nvGrpSpPr>
          <p:cNvPr id="2" name="Group 22"/>
          <p:cNvGrpSpPr>
            <a:grpSpLocks/>
          </p:cNvGrpSpPr>
          <p:nvPr/>
        </p:nvGrpSpPr>
        <p:grpSpPr bwMode="auto">
          <a:xfrm>
            <a:off x="5148263" y="1557338"/>
            <a:ext cx="3240087" cy="744537"/>
            <a:chOff x="3243" y="981"/>
            <a:chExt cx="2041" cy="469"/>
          </a:xfrm>
        </p:grpSpPr>
        <p:sp>
          <p:nvSpPr>
            <p:cNvPr id="10249" name="Rectangle 10"/>
            <p:cNvSpPr>
              <a:spLocks noChangeArrowheads="1"/>
            </p:cNvSpPr>
            <p:nvPr/>
          </p:nvSpPr>
          <p:spPr bwMode="auto">
            <a:xfrm>
              <a:off x="3243" y="981"/>
              <a:ext cx="590" cy="453"/>
            </a:xfrm>
            <a:prstGeom prst="rect">
              <a:avLst/>
            </a:prstGeom>
            <a:solidFill>
              <a:srgbClr val="CC6600"/>
            </a:solidFill>
            <a:ln w="9525">
              <a:solidFill>
                <a:schemeClr val="tx1"/>
              </a:solidFill>
              <a:miter lim="800000"/>
              <a:headEnd/>
              <a:tailEnd/>
            </a:ln>
          </p:spPr>
          <p:txBody>
            <a:bodyPr wrap="none" anchor="ctr"/>
            <a:lstStyle/>
            <a:p>
              <a:endParaRPr lang="en-US"/>
            </a:p>
          </p:txBody>
        </p:sp>
        <p:sp>
          <p:nvSpPr>
            <p:cNvPr id="10250" name="Line 12"/>
            <p:cNvSpPr>
              <a:spLocks noChangeShapeType="1"/>
            </p:cNvSpPr>
            <p:nvPr/>
          </p:nvSpPr>
          <p:spPr bwMode="auto">
            <a:xfrm>
              <a:off x="3833" y="1117"/>
              <a:ext cx="953"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51" name="Line 13"/>
            <p:cNvSpPr>
              <a:spLocks noChangeShapeType="1"/>
            </p:cNvSpPr>
            <p:nvPr/>
          </p:nvSpPr>
          <p:spPr bwMode="auto">
            <a:xfrm>
              <a:off x="3833" y="1298"/>
              <a:ext cx="544"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52" name="Text Box 14"/>
            <p:cNvSpPr txBox="1">
              <a:spLocks noChangeArrowheads="1"/>
            </p:cNvSpPr>
            <p:nvPr/>
          </p:nvSpPr>
          <p:spPr bwMode="auto">
            <a:xfrm>
              <a:off x="4830" y="981"/>
              <a:ext cx="45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400"/>
                <a:t>3N</a:t>
              </a:r>
            </a:p>
          </p:txBody>
        </p:sp>
        <p:sp>
          <p:nvSpPr>
            <p:cNvPr id="10253" name="Text Box 15"/>
            <p:cNvSpPr txBox="1">
              <a:spLocks noChangeArrowheads="1"/>
            </p:cNvSpPr>
            <p:nvPr/>
          </p:nvSpPr>
          <p:spPr bwMode="auto">
            <a:xfrm>
              <a:off x="4377" y="1162"/>
              <a:ext cx="45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400"/>
                <a:t>2N</a:t>
              </a:r>
            </a:p>
          </p:txBody>
        </p:sp>
      </p:grpSp>
      <p:grpSp>
        <p:nvGrpSpPr>
          <p:cNvPr id="3" name="Group 21"/>
          <p:cNvGrpSpPr>
            <a:grpSpLocks/>
          </p:cNvGrpSpPr>
          <p:nvPr/>
        </p:nvGrpSpPr>
        <p:grpSpPr bwMode="auto">
          <a:xfrm>
            <a:off x="5148263" y="3644900"/>
            <a:ext cx="3455987" cy="889000"/>
            <a:chOff x="3243" y="2296"/>
            <a:chExt cx="2177" cy="560"/>
          </a:xfrm>
        </p:grpSpPr>
        <p:sp>
          <p:nvSpPr>
            <p:cNvPr id="10246" name="Rectangle 16"/>
            <p:cNvSpPr>
              <a:spLocks noChangeArrowheads="1"/>
            </p:cNvSpPr>
            <p:nvPr/>
          </p:nvSpPr>
          <p:spPr bwMode="auto">
            <a:xfrm>
              <a:off x="3243" y="2296"/>
              <a:ext cx="590" cy="453"/>
            </a:xfrm>
            <a:prstGeom prst="rect">
              <a:avLst/>
            </a:prstGeom>
            <a:solidFill>
              <a:srgbClr val="CC6600"/>
            </a:solidFill>
            <a:ln w="9525">
              <a:solidFill>
                <a:schemeClr val="tx1"/>
              </a:solidFill>
              <a:miter lim="800000"/>
              <a:headEnd/>
              <a:tailEnd/>
            </a:ln>
          </p:spPr>
          <p:txBody>
            <a:bodyPr wrap="none" anchor="ctr"/>
            <a:lstStyle/>
            <a:p>
              <a:endParaRPr lang="en-US"/>
            </a:p>
          </p:txBody>
        </p:sp>
        <p:sp>
          <p:nvSpPr>
            <p:cNvPr id="10247" name="Line 17"/>
            <p:cNvSpPr>
              <a:spLocks noChangeShapeType="1"/>
            </p:cNvSpPr>
            <p:nvPr/>
          </p:nvSpPr>
          <p:spPr bwMode="auto">
            <a:xfrm>
              <a:off x="3833" y="2523"/>
              <a:ext cx="1587"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48" name="Text Box 19"/>
            <p:cNvSpPr txBox="1">
              <a:spLocks noChangeArrowheads="1"/>
            </p:cNvSpPr>
            <p:nvPr/>
          </p:nvSpPr>
          <p:spPr bwMode="auto">
            <a:xfrm>
              <a:off x="4332" y="2568"/>
              <a:ext cx="45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400">
                  <a:solidFill>
                    <a:srgbClr val="FF0000"/>
                  </a:solidFill>
                </a:rPr>
                <a:t>5N</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630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26307">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2630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1016</TotalTime>
  <Words>2988</Words>
  <Application>Microsoft Office PowerPoint</Application>
  <PresentationFormat>On-screen Show (4:3)</PresentationFormat>
  <Paragraphs>520</Paragraphs>
  <Slides>46</Slides>
  <Notes>46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46</vt:i4>
      </vt:variant>
    </vt:vector>
  </HeadingPairs>
  <TitlesOfParts>
    <vt:vector size="49" baseType="lpstr">
      <vt:lpstr>Arial</vt:lpstr>
      <vt:lpstr>Times New Roman</vt:lpstr>
      <vt:lpstr>Default Design</vt:lpstr>
      <vt:lpstr>Force</vt:lpstr>
      <vt:lpstr>Some types of force</vt:lpstr>
      <vt:lpstr>Force pairs</vt:lpstr>
      <vt:lpstr>Friction in action</vt:lpstr>
      <vt:lpstr>Rocket in flight</vt:lpstr>
      <vt:lpstr>PowerPoint Presentation</vt:lpstr>
      <vt:lpstr>Forces between objects Notes questions from pages 132 &amp; 133</vt:lpstr>
      <vt:lpstr>Forces between objects  ANSWERS</vt:lpstr>
      <vt:lpstr>Resultant force</vt:lpstr>
      <vt:lpstr>Determine the resultant force in the cases below:</vt:lpstr>
      <vt:lpstr>Resultant force and motion</vt:lpstr>
      <vt:lpstr>Examples 1 &amp; 2</vt:lpstr>
      <vt:lpstr>Examples 3 &amp; 4</vt:lpstr>
      <vt:lpstr>PowerPoint Presentation</vt:lpstr>
      <vt:lpstr>Resultant force   ANSWERS</vt:lpstr>
      <vt:lpstr>Force and acceleration</vt:lpstr>
      <vt:lpstr>PowerPoint Presentation</vt:lpstr>
      <vt:lpstr>Checking the equation</vt:lpstr>
      <vt:lpstr>Question 1</vt:lpstr>
      <vt:lpstr>Question 2</vt:lpstr>
      <vt:lpstr>Question 3</vt:lpstr>
      <vt:lpstr>Answers</vt:lpstr>
      <vt:lpstr>Force and acceleration  Notes questions from pages 136 &amp; 137</vt:lpstr>
      <vt:lpstr>Force and acceleration   ANSWERS</vt:lpstr>
      <vt:lpstr>Car forces</vt:lpstr>
      <vt:lpstr>Stopping a car</vt:lpstr>
      <vt:lpstr>Factors affecting stopping distance</vt:lpstr>
      <vt:lpstr>PowerPoint Presentation</vt:lpstr>
      <vt:lpstr>On the road  Notes questions from pages 138 &amp; 139</vt:lpstr>
      <vt:lpstr>On the road  ANSWERS</vt:lpstr>
      <vt:lpstr>Mass and weight</vt:lpstr>
      <vt:lpstr>Gravitational field strength</vt:lpstr>
      <vt:lpstr>Calculating weight</vt:lpstr>
      <vt:lpstr>Falling objects</vt:lpstr>
      <vt:lpstr>PowerPoint Presentation</vt:lpstr>
      <vt:lpstr>Velocity-time graphs for a falling object</vt:lpstr>
      <vt:lpstr>Parachuting</vt:lpstr>
      <vt:lpstr>Velocity-time graph of a parachutist</vt:lpstr>
      <vt:lpstr>PowerPoint Presentation</vt:lpstr>
      <vt:lpstr>Falling objects  Notes questions from pages 140 &amp; 141</vt:lpstr>
      <vt:lpstr>Falling objects  ANSWERS</vt:lpstr>
      <vt:lpstr>Virtual Physics Laboratory Simulations NOTE: Links work only in school</vt:lpstr>
      <vt:lpstr>Online Simulations</vt:lpstr>
      <vt:lpstr>Speed limits  Notes questions from pages 142 &amp; 143</vt:lpstr>
      <vt:lpstr>Speed limits   ANSWERS</vt:lpstr>
      <vt:lpstr>How Science Works  ANSWERS</vt:lpstr>
    </vt:vector>
  </TitlesOfParts>
  <Company>St Georges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 Georges College</dc:creator>
  <cp:lastModifiedBy>Teacher E-Solutions</cp:lastModifiedBy>
  <cp:revision>107</cp:revision>
  <dcterms:created xsi:type="dcterms:W3CDTF">2008-08-15T17:24:00Z</dcterms:created>
  <dcterms:modified xsi:type="dcterms:W3CDTF">2019-01-18T17:11:33Z</dcterms:modified>
</cp:coreProperties>
</file>