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8" saveSubsetFonts="1">
  <p:sldMasterIdLst>
    <p:sldMasterId id="2147483649" r:id="rId1"/>
    <p:sldMasterId id="2147483674" r:id="rId2"/>
  </p:sldMasterIdLst>
  <p:notesMasterIdLst>
    <p:notesMasterId r:id="rId55"/>
  </p:notesMasterIdLst>
  <p:handoutMasterIdLst>
    <p:handoutMasterId r:id="rId56"/>
  </p:handoutMasterIdLst>
  <p:sldIdLst>
    <p:sldId id="256" r:id="rId3"/>
    <p:sldId id="279" r:id="rId4"/>
    <p:sldId id="320" r:id="rId5"/>
    <p:sldId id="322" r:id="rId6"/>
    <p:sldId id="309" r:id="rId7"/>
    <p:sldId id="341" r:id="rId8"/>
    <p:sldId id="325" r:id="rId9"/>
    <p:sldId id="316" r:id="rId10"/>
    <p:sldId id="317" r:id="rId11"/>
    <p:sldId id="318" r:id="rId12"/>
    <p:sldId id="319" r:id="rId13"/>
    <p:sldId id="327" r:id="rId14"/>
    <p:sldId id="333" r:id="rId15"/>
    <p:sldId id="346" r:id="rId16"/>
    <p:sldId id="347" r:id="rId17"/>
    <p:sldId id="364" r:id="rId18"/>
    <p:sldId id="365" r:id="rId19"/>
    <p:sldId id="366" r:id="rId20"/>
    <p:sldId id="367" r:id="rId21"/>
    <p:sldId id="368" r:id="rId22"/>
    <p:sldId id="369" r:id="rId23"/>
    <p:sldId id="348" r:id="rId24"/>
    <p:sldId id="349" r:id="rId25"/>
    <p:sldId id="350" r:id="rId26"/>
    <p:sldId id="345" r:id="rId27"/>
    <p:sldId id="343" r:id="rId28"/>
    <p:sldId id="344" r:id="rId29"/>
    <p:sldId id="328" r:id="rId30"/>
    <p:sldId id="329" r:id="rId31"/>
    <p:sldId id="330" r:id="rId32"/>
    <p:sldId id="331" r:id="rId33"/>
    <p:sldId id="332" r:id="rId34"/>
    <p:sldId id="370" r:id="rId35"/>
    <p:sldId id="371" r:id="rId36"/>
    <p:sldId id="335" r:id="rId37"/>
    <p:sldId id="336" r:id="rId38"/>
    <p:sldId id="337" r:id="rId39"/>
    <p:sldId id="339" r:id="rId40"/>
    <p:sldId id="340" r:id="rId41"/>
    <p:sldId id="351" r:id="rId42"/>
    <p:sldId id="352" r:id="rId43"/>
    <p:sldId id="353" r:id="rId44"/>
    <p:sldId id="354" r:id="rId45"/>
    <p:sldId id="360" r:id="rId46"/>
    <p:sldId id="361" r:id="rId47"/>
    <p:sldId id="362" r:id="rId48"/>
    <p:sldId id="363" r:id="rId49"/>
    <p:sldId id="355" r:id="rId50"/>
    <p:sldId id="356" r:id="rId51"/>
    <p:sldId id="357" r:id="rId52"/>
    <p:sldId id="358" r:id="rId53"/>
    <p:sldId id="359" r:id="rId5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99FF"/>
    <a:srgbClr val="FFFFEF"/>
    <a:srgbClr val="FFFFCC"/>
    <a:srgbClr val="FF3300"/>
    <a:srgbClr val="FFFF00"/>
    <a:srgbClr val="00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552" autoAdjust="0"/>
  </p:normalViewPr>
  <p:slideViewPr>
    <p:cSldViewPr snapToGrid="0">
      <p:cViewPr varScale="1">
        <p:scale>
          <a:sx n="42" d="100"/>
          <a:sy n="42" d="100"/>
        </p:scale>
        <p:origin x="-667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556" y="-90"/>
      </p:cViewPr>
      <p:guideLst>
        <p:guide orient="horz" pos="2160"/>
        <p:guide pos="288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61D1B8DE-225C-4808-8F3C-F0E6E876E900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F2B7F8C6-B6F7-4926-B28A-CA31E5327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04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92F2F151-4BC8-4730-A766-61538701A5EE}" type="datetimeFigureOut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F4D01E63-F7B0-4C6F-B185-20F08D6F8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71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E9DC81BA-0730-4D54-860C-60533CF396D7}" type="slidenum">
              <a:rPr lang="en-GB" smtClean="0">
                <a:cs typeface="Arial" pitchFamily="34" charset="0"/>
              </a:rPr>
              <a:pPr/>
              <a:t>40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BB718750-A00C-41E7-A1ED-0BA3E02300CF}" type="slidenum">
              <a:rPr lang="en-GB" smtClean="0">
                <a:cs typeface="Arial" pitchFamily="34" charset="0"/>
              </a:rPr>
              <a:pPr/>
              <a:t>41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Work sheet available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94945BF3-4238-4F3E-A521-DC72D8282325}" type="slidenum">
              <a:rPr lang="en-GB" smtClean="0"/>
              <a:pPr/>
              <a:t>48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FCCDC5F9-DBF0-4A8F-BC36-60C2477F05ED}" type="slidenum">
              <a:rPr lang="en-GB" smtClean="0"/>
              <a:pPr/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fld id="{9D7B87E8-BDFD-4BD2-92B9-865BCF910B19}" type="slidenum">
              <a:rPr lang="en-GB" smtClean="0"/>
              <a:pPr/>
              <a:t>50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ifair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7810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4857750" y="6215063"/>
            <a:ext cx="40147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002060"/>
                </a:solidFill>
                <a:latin typeface="Bell MT" pitchFamily="18" charset="0"/>
              </a:rPr>
              <a:t>GCSE Additional Science - Chemistry</a:t>
            </a:r>
            <a:endParaRPr lang="en-US" dirty="0">
              <a:solidFill>
                <a:srgbClr val="002060"/>
              </a:solidFill>
              <a:latin typeface="Bell MT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14313" y="214313"/>
            <a:ext cx="1073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rgbClr val="FF0000"/>
                </a:solidFill>
                <a:latin typeface="Verdana" pitchFamily="34" charset="0"/>
              </a:rPr>
              <a:t>C2.5.2</a:t>
            </a:r>
            <a:r>
              <a:rPr lang="en-GB" dirty="0">
                <a:solidFill>
                  <a:srgbClr val="FF0000"/>
                </a:solidFill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0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57F1-439D-48DA-A449-0F98E600A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895B-CE00-4438-B081-CAE9308D9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EC809-E6FA-4777-957A-6257710BDED2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B648-1F4A-4E94-8A49-3960DDA4E7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28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091A-322E-4F42-B175-7D4BF464F0BB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6972-993D-4843-A692-39D0FEB6C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71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3C3AC-26F5-4E50-B6C3-B0970FC6B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53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1F06-8A88-4A12-B6BC-FD8751977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8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0FA8-68C2-429C-8BD1-9B093CA78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4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89E0-7D8F-49F2-9BCF-D169DB404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92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B719-3544-4336-A489-C16B4D9D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46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0370-51B7-4707-81B5-A08E5F561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9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374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978DA-327D-4C07-B63C-60EDAF078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07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A7A2-B8D6-4331-9A62-7BE2D7B24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6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6725-FEE1-4AAA-8004-0ED164DC0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63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000F-7CDF-49DE-92AF-4A2FA65C8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7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8699-1510-46AB-BD3B-F1CC12603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4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65586-BF86-4D2F-973E-3F18B8B89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6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721B-4398-4136-909C-73A4399DD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72679-8829-4590-982C-864A23648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7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252EA-F282-4ED6-BA87-1B117956B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5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01CA-2FFD-488F-9D8A-487A8BBB9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8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3A86-AB9A-4C8A-900F-E6E23BB63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8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145A-3244-4DEB-BDBA-ABA58F83E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6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fair_INSID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197FB84D-58CA-4494-9A81-AE49DB6FD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"/>
          <p:cNvPicPr preferRelativeResize="0"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7810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 preferRelativeResize="0">
            <a:picLocks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00663"/>
            <a:ext cx="8778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man Old Styl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F7D81E-8042-4D1F-92C5-83566D77C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41300" y="228600"/>
            <a:ext cx="1690688" cy="5238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solidFill>
                  <a:srgbClr val="000066"/>
                </a:solidFill>
                <a:latin typeface="Arial Rounded MT Bold" pitchFamily="34" charset="0"/>
              </a:rPr>
              <a:t>OXYGEN</a:t>
            </a:r>
            <a:endParaRPr lang="en-US" sz="2400" b="1" dirty="0">
              <a:solidFill>
                <a:srgbClr val="000066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7350" y="2110123"/>
            <a:ext cx="633412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4400" b="1" dirty="0">
                <a:ln w="28575">
                  <a:solidFill>
                    <a:srgbClr val="0000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Percentage of Oxygen in the  Atmosphere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27600" y="6189663"/>
            <a:ext cx="4092575" cy="4000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solidFill>
                  <a:srgbClr val="000066"/>
                </a:solidFill>
                <a:latin typeface="Arial Rounded MT Bold" pitchFamily="34" charset="0"/>
              </a:rPr>
              <a:t>OXYGEN AND ITS PROPERTIES</a:t>
            </a:r>
            <a:endParaRPr lang="en-US" dirty="0">
              <a:solidFill>
                <a:srgbClr val="000066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3"/>
          <p:cNvGrpSpPr>
            <a:grpSpLocks/>
          </p:cNvGrpSpPr>
          <p:nvPr/>
        </p:nvGrpSpPr>
        <p:grpSpPr bwMode="auto">
          <a:xfrm>
            <a:off x="1179513" y="2093913"/>
            <a:ext cx="6675437" cy="3313112"/>
            <a:chOff x="1179443" y="2094005"/>
            <a:chExt cx="6674989" cy="3312882"/>
          </a:xfrm>
        </p:grpSpPr>
        <p:pic>
          <p:nvPicPr>
            <p:cNvPr id="35863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3" t="51163" r="33948" b="40974"/>
            <a:stretch>
              <a:fillRect/>
            </a:stretch>
          </p:blipFill>
          <p:spPr bwMode="auto">
            <a:xfrm>
              <a:off x="1191334" y="2094005"/>
              <a:ext cx="6490819" cy="887735"/>
            </a:xfrm>
            <a:prstGeom prst="rect">
              <a:avLst/>
            </a:prstGeom>
            <a:noFill/>
            <a:ln w="9525">
              <a:solidFill>
                <a:srgbClr val="FFFF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864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3" t="65247" r="33948" b="15614"/>
            <a:stretch>
              <a:fillRect/>
            </a:stretch>
          </p:blipFill>
          <p:spPr bwMode="auto">
            <a:xfrm>
              <a:off x="1363613" y="3564836"/>
              <a:ext cx="6490819" cy="1842051"/>
            </a:xfrm>
            <a:prstGeom prst="rect">
              <a:avLst/>
            </a:prstGeom>
            <a:noFill/>
            <a:ln w="9525">
              <a:solidFill>
                <a:srgbClr val="FFFFE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65" name="Rectangle 20"/>
            <p:cNvSpPr>
              <a:spLocks noChangeArrowheads="1"/>
            </p:cNvSpPr>
            <p:nvPr/>
          </p:nvSpPr>
          <p:spPr bwMode="auto">
            <a:xfrm>
              <a:off x="1192696" y="2968487"/>
              <a:ext cx="6480313" cy="58309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FFFFE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35866" name="Rectangle 22"/>
            <p:cNvSpPr>
              <a:spLocks noChangeArrowheads="1"/>
            </p:cNvSpPr>
            <p:nvPr/>
          </p:nvSpPr>
          <p:spPr bwMode="auto">
            <a:xfrm>
              <a:off x="1179443" y="3551583"/>
              <a:ext cx="2491409" cy="184205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FFFFEF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</p:grpSp>
      <p:sp>
        <p:nvSpPr>
          <p:cNvPr id="35843" name="Rectangle 17"/>
          <p:cNvSpPr>
            <a:spLocks noChangeArrowheads="1"/>
          </p:cNvSpPr>
          <p:nvPr/>
        </p:nvSpPr>
        <p:spPr bwMode="auto">
          <a:xfrm>
            <a:off x="4745038" y="2905125"/>
            <a:ext cx="3416300" cy="1825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296988" y="2962275"/>
            <a:ext cx="2373312" cy="2308225"/>
          </a:xfrm>
          <a:prstGeom prst="rect">
            <a:avLst/>
          </a:prstGeom>
          <a:ln>
            <a:solidFill>
              <a:srgbClr val="FFFFE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apparatus is allowed to cool and the volume of gas remaining in the syringe is measured.</a:t>
            </a:r>
            <a:endParaRPr lang="en-GB" sz="2400" dirty="0"/>
          </a:p>
        </p:txBody>
      </p:sp>
      <p:sp>
        <p:nvSpPr>
          <p:cNvPr id="35845" name="Rectangle 28"/>
          <p:cNvSpPr>
            <a:spLocks noChangeArrowheads="1"/>
          </p:cNvSpPr>
          <p:nvPr/>
        </p:nvSpPr>
        <p:spPr bwMode="auto">
          <a:xfrm>
            <a:off x="6480175" y="4598988"/>
            <a:ext cx="1343025" cy="66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35846" name="TextBox 27"/>
          <p:cNvSpPr txBox="1">
            <a:spLocks noChangeArrowheads="1"/>
          </p:cNvSpPr>
          <p:nvPr/>
        </p:nvSpPr>
        <p:spPr bwMode="auto">
          <a:xfrm>
            <a:off x="5114925" y="2371725"/>
            <a:ext cx="1060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GB" sz="1600" b="1"/>
              <a:t>79 cm</a:t>
            </a:r>
            <a:r>
              <a:rPr lang="en-GB" sz="1600" b="1" baseline="30000"/>
              <a:t>3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t="59406" r="33948" b="23180"/>
          <a:stretch>
            <a:fillRect/>
          </a:stretch>
        </p:blipFill>
        <p:spPr bwMode="auto">
          <a:xfrm>
            <a:off x="4889500" y="2874963"/>
            <a:ext cx="2747963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29188" y="3348038"/>
            <a:ext cx="3867150" cy="733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937125" y="4035425"/>
            <a:ext cx="3833813" cy="596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65150" y="561975"/>
            <a:ext cx="3065463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</a:t>
            </a:r>
            <a:r>
              <a:rPr lang="en-US" sz="2400" b="1" dirty="0"/>
              <a:t>calculation…</a:t>
            </a:r>
            <a:endParaRPr lang="en-GB" sz="2400" dirty="0"/>
          </a:p>
        </p:txBody>
      </p:sp>
      <p:sp>
        <p:nvSpPr>
          <p:cNvPr id="35851" name="TextBox 24"/>
          <p:cNvSpPr txBox="1">
            <a:spLocks noChangeArrowheads="1"/>
          </p:cNvSpPr>
          <p:nvPr/>
        </p:nvSpPr>
        <p:spPr bwMode="auto">
          <a:xfrm>
            <a:off x="6181725" y="2365375"/>
            <a:ext cx="855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GB" sz="1600" b="1"/>
              <a:t>(</a:t>
            </a:r>
            <a:r>
              <a:rPr lang="en-US" sz="1600" b="1" i="1">
                <a:solidFill>
                  <a:srgbClr val="FF0000"/>
                </a:solidFill>
              </a:rPr>
              <a:t>b</a:t>
            </a:r>
            <a:r>
              <a:rPr lang="en-US" sz="1600" i="1">
                <a:solidFill>
                  <a:srgbClr val="FF0000"/>
                </a:solidFill>
              </a:rPr>
              <a:t> </a:t>
            </a:r>
            <a:r>
              <a:rPr lang="en-US" sz="1600" i="1"/>
              <a:t>cm</a:t>
            </a:r>
            <a:r>
              <a:rPr lang="en-US" sz="1600" i="1" baseline="30000"/>
              <a:t>3</a:t>
            </a:r>
            <a:r>
              <a:rPr lang="en-US" sz="1600" b="1"/>
              <a:t>)</a:t>
            </a:r>
            <a:endParaRPr lang="en-GB" sz="1600" b="1" baseline="30000"/>
          </a:p>
        </p:txBody>
      </p:sp>
      <p:sp>
        <p:nvSpPr>
          <p:cNvPr id="30" name="TextBox 29"/>
          <p:cNvSpPr txBox="1"/>
          <p:nvPr/>
        </p:nvSpPr>
        <p:spPr>
          <a:xfrm>
            <a:off x="7027863" y="3052763"/>
            <a:ext cx="8794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600" b="1" dirty="0">
                <a:latin typeface="Arial" charset="0"/>
              </a:rPr>
              <a:t>(</a:t>
            </a:r>
            <a:r>
              <a:rPr lang="en-US" sz="1600" i="1" dirty="0">
                <a:solidFill>
                  <a:srgbClr val="FF0000"/>
                </a:solidFill>
                <a:latin typeface="+mn-lt"/>
              </a:rPr>
              <a:t>b </a:t>
            </a:r>
            <a:r>
              <a:rPr lang="en-US" sz="1600" i="1" dirty="0">
                <a:latin typeface="+mn-lt"/>
              </a:rPr>
              <a:t>cm</a:t>
            </a:r>
            <a:r>
              <a:rPr lang="en-US" sz="1600" i="1" baseline="30000" dirty="0">
                <a:latin typeface="+mn-lt"/>
              </a:rPr>
              <a:t>3</a:t>
            </a:r>
            <a:r>
              <a:rPr lang="en-US" sz="1600" b="1" dirty="0">
                <a:latin typeface="Arial" charset="0"/>
              </a:rPr>
              <a:t>)</a:t>
            </a:r>
            <a:endParaRPr lang="en-GB" sz="1600" b="1" baseline="30000" dirty="0"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1988" y="2847975"/>
            <a:ext cx="1166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600" b="1" dirty="0">
                <a:latin typeface="Arial" charset="0"/>
              </a:rPr>
              <a:t>(</a:t>
            </a:r>
            <a:r>
              <a:rPr lang="en-US" sz="1600" i="1" dirty="0">
                <a:solidFill>
                  <a:srgbClr val="FF0000"/>
                </a:solidFill>
                <a:latin typeface="+mn-lt"/>
              </a:rPr>
              <a:t>a </a:t>
            </a:r>
            <a:r>
              <a:rPr lang="en-US" sz="1600" i="1" dirty="0">
                <a:latin typeface="+mn-lt"/>
              </a:rPr>
              <a:t>cm</a:t>
            </a:r>
            <a:r>
              <a:rPr lang="en-US" sz="1600" i="1" baseline="30000" dirty="0">
                <a:latin typeface="+mn-lt"/>
              </a:rPr>
              <a:t>3</a:t>
            </a:r>
            <a:r>
              <a:rPr lang="en-US" sz="1600" b="1" dirty="0">
                <a:latin typeface="Arial" charset="0"/>
              </a:rPr>
              <a:t>)</a:t>
            </a:r>
            <a:endParaRPr lang="en-GB" sz="1600" b="1" baseline="30000" dirty="0"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02538" y="3519488"/>
            <a:ext cx="1143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600" b="1" dirty="0">
                <a:latin typeface="Arial" charset="0"/>
              </a:rPr>
              <a:t>(</a:t>
            </a:r>
            <a:r>
              <a:rPr lang="en-US" sz="1600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1600" b="1" dirty="0">
                <a:latin typeface="Arial" charset="0"/>
              </a:rPr>
              <a:t> – </a:t>
            </a:r>
            <a:r>
              <a:rPr lang="en-US" sz="1600" i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sz="1600" b="1" dirty="0">
                <a:latin typeface="Arial" charset="0"/>
              </a:rPr>
              <a:t>) </a:t>
            </a:r>
            <a:r>
              <a:rPr lang="en-US" sz="1600" i="1" dirty="0">
                <a:latin typeface="+mn-lt"/>
              </a:rPr>
              <a:t>cm</a:t>
            </a:r>
            <a:r>
              <a:rPr lang="en-US" sz="1600" i="1" baseline="30000" dirty="0">
                <a:latin typeface="+mn-lt"/>
              </a:rPr>
              <a:t>3</a:t>
            </a:r>
            <a:endParaRPr lang="en-GB" sz="1600" b="1" baseline="30000" dirty="0">
              <a:latin typeface="+mn-lt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211263" y="1108075"/>
            <a:ext cx="6477000" cy="758825"/>
            <a:chOff x="1210613" y="1107583"/>
            <a:chExt cx="6478075" cy="759854"/>
          </a:xfrm>
        </p:grpSpPr>
        <p:pic>
          <p:nvPicPr>
            <p:cNvPr id="35859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67" t="30302" r="34468" b="62242"/>
            <a:stretch>
              <a:fillRect/>
            </a:stretch>
          </p:blipFill>
          <p:spPr bwMode="auto">
            <a:xfrm>
              <a:off x="1210613" y="1107583"/>
              <a:ext cx="6478075" cy="75985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860" name="Group 37"/>
            <p:cNvGrpSpPr>
              <a:grpSpLocks/>
            </p:cNvGrpSpPr>
            <p:nvPr/>
          </p:nvGrpSpPr>
          <p:grpSpPr bwMode="auto">
            <a:xfrm>
              <a:off x="4984403" y="1230027"/>
              <a:ext cx="1702624" cy="400110"/>
              <a:chOff x="4984403" y="1230027"/>
              <a:chExt cx="1702624" cy="40011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832592" y="1229987"/>
                <a:ext cx="854217" cy="4005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r>
                  <a:rPr lang="en-GB" sz="1600" b="1" dirty="0">
                    <a:latin typeface="Arial" charset="0"/>
                  </a:rPr>
                  <a:t>(</a:t>
                </a:r>
                <a:r>
                  <a:rPr lang="en-US" sz="2000" i="1" dirty="0">
                    <a:solidFill>
                      <a:srgbClr val="FF0000"/>
                    </a:solidFill>
                    <a:latin typeface="+mn-lt"/>
                  </a:rPr>
                  <a:t>a</a:t>
                </a:r>
                <a:r>
                  <a:rPr lang="en-US" sz="1600" i="1" dirty="0">
                    <a:solidFill>
                      <a:srgbClr val="FF0000"/>
                    </a:solidFill>
                    <a:latin typeface="Arial" charset="0"/>
                  </a:rPr>
                  <a:t> </a:t>
                </a:r>
                <a:r>
                  <a:rPr lang="en-US" sz="1600" i="1" dirty="0">
                    <a:latin typeface="Arial" charset="0"/>
                  </a:rPr>
                  <a:t>cm</a:t>
                </a:r>
                <a:r>
                  <a:rPr lang="en-US" sz="1600" i="1" baseline="30000" dirty="0">
                    <a:latin typeface="Arial" charset="0"/>
                  </a:rPr>
                  <a:t>3</a:t>
                </a:r>
                <a:r>
                  <a:rPr lang="en-US" sz="1600" b="1" dirty="0">
                    <a:latin typeface="Arial" charset="0"/>
                  </a:rPr>
                  <a:t>)</a:t>
                </a:r>
                <a:endParaRPr lang="en-GB" sz="1600" b="1" baseline="30000" dirty="0">
                  <a:latin typeface="Arial" charset="0"/>
                </a:endParaRPr>
              </a:p>
            </p:txBody>
          </p:sp>
          <p:sp>
            <p:nvSpPr>
              <p:cNvPr id="35862" name="TextBox 36"/>
              <p:cNvSpPr txBox="1">
                <a:spLocks noChangeArrowheads="1"/>
              </p:cNvSpPr>
              <p:nvPr/>
            </p:nvSpPr>
            <p:spPr bwMode="auto">
              <a:xfrm>
                <a:off x="4984403" y="1288167"/>
                <a:ext cx="10601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Times New Roman" pitchFamily="18" charset="0"/>
                  </a:defRPr>
                </a:lvl9pPr>
              </a:lstStyle>
              <a:p>
                <a:r>
                  <a:rPr lang="en-GB" sz="1600" b="1"/>
                  <a:t>100 cm</a:t>
                </a:r>
                <a:r>
                  <a:rPr lang="en-GB" sz="1600" b="1" baseline="30000"/>
                  <a:t>3</a:t>
                </a:r>
              </a:p>
            </p:txBody>
          </p:sp>
        </p:grp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919663" y="2859088"/>
            <a:ext cx="3259137" cy="579437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FFFFE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GB"/>
          </a:p>
        </p:txBody>
      </p:sp>
      <p:grpSp>
        <p:nvGrpSpPr>
          <p:cNvPr id="5" name="Group 40"/>
          <p:cNvGrpSpPr/>
          <p:nvPr/>
        </p:nvGrpSpPr>
        <p:grpSpPr>
          <a:xfrm>
            <a:off x="7369144" y="4044338"/>
            <a:ext cx="1478643" cy="663006"/>
            <a:chOff x="5115339" y="3735245"/>
            <a:chExt cx="1739312" cy="663006"/>
          </a:xfrm>
          <a:noFill/>
        </p:grpSpPr>
        <p:sp>
          <p:nvSpPr>
            <p:cNvPr id="42" name="TextBox 41"/>
            <p:cNvSpPr txBox="1"/>
            <p:nvPr/>
          </p:nvSpPr>
          <p:spPr>
            <a:xfrm>
              <a:off x="5115339" y="3735245"/>
              <a:ext cx="1245705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  </a:t>
              </a:r>
              <a:r>
                <a:rPr lang="en-US" i="1" dirty="0">
                  <a:solidFill>
                    <a:srgbClr val="FF0000"/>
                  </a:solidFill>
                  <a:latin typeface="+mn-lt"/>
                </a:rPr>
                <a:t>a – b</a:t>
              </a:r>
              <a:endParaRPr lang="en-GB" sz="1600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21965" y="3998141"/>
              <a:ext cx="1245705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Arial" charset="0"/>
                </a:rPr>
                <a:t> </a:t>
              </a:r>
              <a:r>
                <a:rPr lang="en-US" sz="2000" dirty="0">
                  <a:latin typeface="Arial" charset="0"/>
                </a:rPr>
                <a:t>    </a:t>
              </a:r>
              <a:r>
                <a:rPr lang="en-US" i="1" dirty="0">
                  <a:solidFill>
                    <a:srgbClr val="FF0000"/>
                  </a:solidFill>
                  <a:latin typeface="+mn-lt"/>
                </a:rPr>
                <a:t>a</a:t>
              </a:r>
              <a:endParaRPr lang="en-GB" dirty="0">
                <a:latin typeface="+mn-lt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5317448" y="4082603"/>
              <a:ext cx="746974" cy="0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6046351" y="3856382"/>
              <a:ext cx="808300" cy="33855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600" i="1" dirty="0">
                  <a:latin typeface="+mn-lt"/>
                </a:rPr>
                <a:t>x 100</a:t>
              </a:r>
              <a:endParaRPr lang="en-GB" sz="1400" dirty="0">
                <a:latin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54775" y="4779963"/>
            <a:ext cx="1465263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3200" b="1" dirty="0">
                <a:solidFill>
                  <a:srgbClr val="002060"/>
                </a:solidFill>
              </a:rPr>
              <a:t>= 21%</a:t>
            </a:r>
            <a:endParaRPr lang="en-GB" sz="3200" b="1" baseline="30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30" grpId="0"/>
      <p:bldP spid="32" grpId="0" build="allAtOnce"/>
      <p:bldP spid="40" grpId="0" animBg="1"/>
      <p:bldP spid="4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4813" y="244475"/>
            <a:ext cx="2854325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/>
              <a:t>Possible errors…</a:t>
            </a:r>
            <a:endParaRPr lang="en-GB" sz="2400" b="1" dirty="0"/>
          </a:p>
        </p:txBody>
      </p:sp>
      <p:pic>
        <p:nvPicPr>
          <p:cNvPr id="3686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3" t="51163" r="33948" b="40974"/>
          <a:stretch>
            <a:fillRect/>
          </a:stretch>
        </p:blipFill>
        <p:spPr bwMode="auto">
          <a:xfrm>
            <a:off x="1190625" y="2093913"/>
            <a:ext cx="6491288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8"/>
          <p:cNvSpPr>
            <a:spLocks noChangeArrowheads="1"/>
          </p:cNvSpPr>
          <p:nvPr/>
        </p:nvSpPr>
        <p:spPr bwMode="auto">
          <a:xfrm>
            <a:off x="6480175" y="4598988"/>
            <a:ext cx="1343025" cy="66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36869" name="TextBox 27"/>
          <p:cNvSpPr txBox="1">
            <a:spLocks noChangeArrowheads="1"/>
          </p:cNvSpPr>
          <p:nvPr/>
        </p:nvSpPr>
        <p:spPr bwMode="auto">
          <a:xfrm>
            <a:off x="5114925" y="2371725"/>
            <a:ext cx="1060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GB" sz="1600" b="1"/>
              <a:t>79 cm</a:t>
            </a:r>
            <a:r>
              <a:rPr lang="en-GB" sz="1600" b="1" baseline="30000"/>
              <a:t>3</a:t>
            </a: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23863" y="758825"/>
            <a:ext cx="8348662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There is some air in the tube with the copper turnings. The oxygen in this air will also react with the hot copper, causing a small error in the final volume recorded. </a:t>
            </a:r>
            <a:endParaRPr lang="en-US" sz="4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404813" y="3095625"/>
            <a:ext cx="8348662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Since gases occupy greater volumes when hot…</a:t>
            </a:r>
            <a:endParaRPr lang="en-US" sz="4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65125" y="3640138"/>
            <a:ext cx="8348663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…it is important to let the apparatus cool down at the end of the experiment otherwise the final reading will be too high…</a:t>
            </a:r>
            <a:endParaRPr lang="en-US" sz="4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57188" y="4548188"/>
            <a:ext cx="8350250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The initial volume and the final volume must be measured at the same temperature.</a:t>
            </a:r>
            <a:endParaRPr lang="en-US" sz="48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457200"/>
            <a:ext cx="7805738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2.bp.blogspot.com/-2HpZQt-xhIo/T5BQZr-67jI/AAAAAAAAADM/xJ3dZ8uBSSQ/s1600/air+compos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498475"/>
            <a:ext cx="7158038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Laboratory Preparation of Oxygen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0" y="1300163"/>
            <a:ext cx="8866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Oxygen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prepared in the lab by </a:t>
            </a:r>
            <a:r>
              <a:rPr 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catalytic decomposition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hydrogen peroxide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using </a:t>
            </a:r>
          </a:p>
          <a:p>
            <a:pPr eaLnBrk="0" hangingPunct="0"/>
            <a:r>
              <a:rPr lang="en-US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manganese (IV) oxide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shown. The gas is then collected </a:t>
            </a:r>
            <a:r>
              <a:rPr lang="en-US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water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2114550"/>
            <a:ext cx="57435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484188"/>
            <a:ext cx="3276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525588"/>
            <a:ext cx="81661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4341813"/>
            <a:ext cx="81724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66750" indent="-666750" eaLnBrk="0" hangingPunct="0">
              <a:tabLst>
                <a:tab pos="666750" algn="l"/>
              </a:tabLs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tabLst>
                <a:tab pos="666750" algn="l"/>
              </a:tabLs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tabLst>
                <a:tab pos="666750" algn="l"/>
              </a:tabLs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tabLst>
                <a:tab pos="666750" algn="l"/>
              </a:tabLs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tabLst>
                <a:tab pos="666750" algn="l"/>
              </a:tabLs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l"/>
              </a:tabLs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99"/>
                </a:solidFill>
                <a:cs typeface="Arial" pitchFamily="34" charset="0"/>
              </a:rPr>
              <a:t>	</a:t>
            </a:r>
            <a:r>
              <a:rPr lang="en-US" altLang="zh-TW" sz="2800" b="1">
                <a:solidFill>
                  <a:srgbClr val="000099"/>
                </a:solidFill>
                <a:cs typeface="Arial" pitchFamily="34" charset="0"/>
              </a:rPr>
              <a:t>Separation of Oxygen and Nitrogen from Air</a:t>
            </a:r>
            <a:r>
              <a:rPr lang="en-US" altLang="zh-TW" sz="2800" b="1">
                <a:cs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cs typeface="Arial" pitchFamily="34" charset="0"/>
              </a:rPr>
              <a:t>1.	Air is a mixture and its components can be separated by processes involving </a:t>
            </a:r>
            <a:r>
              <a:rPr lang="en-US" altLang="zh-TW" sz="2800" b="1" u="sng">
                <a:solidFill>
                  <a:srgbClr val="FF0000"/>
                </a:solidFill>
                <a:cs typeface="Arial" pitchFamily="34" charset="0"/>
              </a:rPr>
              <a:t>physical changes</a:t>
            </a:r>
            <a:r>
              <a:rPr lang="en-US" altLang="zh-TW" sz="2800" b="1">
                <a:cs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altLang="zh-TW" sz="2800" b="1">
                <a:cs typeface="Arial" pitchFamily="34" charset="0"/>
              </a:rPr>
              <a:t>Components in air such as </a:t>
            </a:r>
            <a:r>
              <a:rPr lang="en-US" altLang="zh-TW" sz="2800" b="1">
                <a:solidFill>
                  <a:srgbClr val="FF0000"/>
                </a:solidFill>
                <a:cs typeface="Arial" pitchFamily="34" charset="0"/>
              </a:rPr>
              <a:t>oxygen, nitrogen and noble gases</a:t>
            </a:r>
            <a:r>
              <a:rPr lang="en-US" altLang="zh-TW" sz="2800" b="1">
                <a:cs typeface="Arial" pitchFamily="34" charset="0"/>
              </a:rPr>
              <a:t> have many uses, therefore it is important to obtain them separately.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800" b="1">
                <a:cs typeface="Arial" pitchFamily="34" charset="0"/>
              </a:rPr>
              <a:t>3.	In industry, the components of air can be separated by </a:t>
            </a:r>
            <a:r>
              <a:rPr lang="en-US" altLang="zh-TW" sz="2800" b="1">
                <a:solidFill>
                  <a:srgbClr val="FF0000"/>
                </a:solidFill>
                <a:cs typeface="Arial" pitchFamily="34" charset="0"/>
              </a:rPr>
              <a:t>fractional distillation of liquid air</a:t>
            </a:r>
            <a:r>
              <a:rPr lang="en-US" altLang="zh-TW" sz="2800" b="1">
                <a:cs typeface="Arial" pitchFamily="34" charset="0"/>
              </a:rPr>
              <a:t>. This is possible because </a:t>
            </a:r>
            <a:r>
              <a:rPr lang="en-US" altLang="zh-TW" sz="2800" b="1" u="sng">
                <a:solidFill>
                  <a:srgbClr val="000099"/>
                </a:solidFill>
                <a:cs typeface="Arial" pitchFamily="34" charset="0"/>
              </a:rPr>
              <a:t>different components in air have different boiling points</a:t>
            </a:r>
            <a:r>
              <a:rPr lang="en-US" altLang="zh-TW" sz="2800" b="1">
                <a:cs typeface="Arial" pitchFamily="34" charset="0"/>
              </a:rPr>
              <a:t>.</a:t>
            </a:r>
            <a:endParaRPr lang="en-US" altLang="zh-TW" sz="2800" b="1"/>
          </a:p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endParaRPr lang="en-US" altLang="zh-TW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7"/>
          <p:cNvSpPr txBox="1">
            <a:spLocks noChangeArrowheads="1"/>
          </p:cNvSpPr>
          <p:nvPr/>
        </p:nvSpPr>
        <p:spPr bwMode="auto">
          <a:xfrm>
            <a:off x="228600" y="609600"/>
            <a:ext cx="1143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TW" sz="2400" b="1">
                <a:solidFill>
                  <a:srgbClr val="CC3300"/>
                </a:solidFill>
              </a:rPr>
              <a:t>air in</a:t>
            </a:r>
          </a:p>
        </p:txBody>
      </p:sp>
      <p:sp>
        <p:nvSpPr>
          <p:cNvPr id="43011" name="Text Box 36"/>
          <p:cNvSpPr txBox="1">
            <a:spLocks noChangeArrowheads="1"/>
          </p:cNvSpPr>
          <p:nvPr/>
        </p:nvSpPr>
        <p:spPr bwMode="auto">
          <a:xfrm>
            <a:off x="7086600" y="13716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TW" sz="2400" b="1">
                <a:solidFill>
                  <a:srgbClr val="000099"/>
                </a:solidFill>
              </a:rPr>
              <a:t>nitrogen gas </a:t>
            </a:r>
            <a:r>
              <a:rPr lang="en-US" altLang="zh-TW" sz="2400" b="1">
                <a:solidFill>
                  <a:srgbClr val="FF0000"/>
                </a:solidFill>
              </a:rPr>
              <a:t>(b.p. -196</a:t>
            </a:r>
            <a:r>
              <a:rPr lang="en-US" altLang="zh-TW" sz="2400" b="1" baseline="30000">
                <a:solidFill>
                  <a:srgbClr val="FF0000"/>
                </a:solidFill>
              </a:rPr>
              <a:t>o</a:t>
            </a:r>
            <a:r>
              <a:rPr lang="en-US" altLang="zh-TW" sz="2400" b="1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43012" name="Text Box 37"/>
          <p:cNvSpPr txBox="1">
            <a:spLocks noChangeArrowheads="1"/>
          </p:cNvSpPr>
          <p:nvPr/>
        </p:nvSpPr>
        <p:spPr bwMode="auto">
          <a:xfrm>
            <a:off x="7162800" y="2743200"/>
            <a:ext cx="19812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TW" sz="2400" b="1">
                <a:solidFill>
                  <a:srgbClr val="000099"/>
                </a:solidFill>
              </a:rPr>
              <a:t>argon gas</a:t>
            </a:r>
            <a:r>
              <a:rPr lang="en-US" altLang="zh-TW" sz="2400" b="1">
                <a:solidFill>
                  <a:srgbClr val="CC3300"/>
                </a:solidFill>
              </a:rPr>
              <a:t> </a:t>
            </a:r>
            <a:r>
              <a:rPr lang="en-US" altLang="zh-TW" sz="2400" b="1">
                <a:solidFill>
                  <a:srgbClr val="FF0000"/>
                </a:solidFill>
              </a:rPr>
              <a:t>(b.p. -186</a:t>
            </a:r>
            <a:r>
              <a:rPr lang="en-US" altLang="zh-TW" sz="2400" b="1" baseline="30000">
                <a:solidFill>
                  <a:srgbClr val="FF0000"/>
                </a:solidFill>
              </a:rPr>
              <a:t>o</a:t>
            </a:r>
            <a:r>
              <a:rPr lang="en-US" altLang="zh-TW" sz="2400" b="1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43013" name="Text Box 38"/>
          <p:cNvSpPr txBox="1">
            <a:spLocks noChangeArrowheads="1"/>
          </p:cNvSpPr>
          <p:nvPr/>
        </p:nvSpPr>
        <p:spPr bwMode="auto">
          <a:xfrm>
            <a:off x="7162800" y="3962400"/>
            <a:ext cx="205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TW" sz="2400" b="1">
                <a:solidFill>
                  <a:srgbClr val="000099"/>
                </a:solidFill>
              </a:rPr>
              <a:t>oxygen gas</a:t>
            </a:r>
            <a:r>
              <a:rPr lang="en-US" altLang="zh-TW" sz="2400" b="1"/>
              <a:t> </a:t>
            </a:r>
            <a:r>
              <a:rPr lang="en-US" altLang="zh-TW" sz="2400" b="1">
                <a:solidFill>
                  <a:srgbClr val="FF0000"/>
                </a:solidFill>
              </a:rPr>
              <a:t>(b.p. -183</a:t>
            </a:r>
            <a:r>
              <a:rPr lang="en-US" altLang="zh-TW" sz="2400" b="1" baseline="30000">
                <a:solidFill>
                  <a:srgbClr val="FF0000"/>
                </a:solidFill>
              </a:rPr>
              <a:t>o</a:t>
            </a:r>
            <a:r>
              <a:rPr lang="en-US" altLang="zh-TW" sz="2400" b="1">
                <a:solidFill>
                  <a:srgbClr val="FF0000"/>
                </a:solidFill>
              </a:rPr>
              <a:t>C)</a:t>
            </a:r>
          </a:p>
        </p:txBody>
      </p:sp>
      <p:grpSp>
        <p:nvGrpSpPr>
          <p:cNvPr id="43014" name="Group 42"/>
          <p:cNvGrpSpPr>
            <a:grpSpLocks/>
          </p:cNvGrpSpPr>
          <p:nvPr/>
        </p:nvGrpSpPr>
        <p:grpSpPr bwMode="auto">
          <a:xfrm>
            <a:off x="228600" y="914400"/>
            <a:ext cx="7010400" cy="4800600"/>
            <a:chOff x="576" y="576"/>
            <a:chExt cx="4416" cy="3024"/>
          </a:xfrm>
        </p:grpSpPr>
        <p:sp>
          <p:nvSpPr>
            <p:cNvPr id="43019" name="Freeform 4"/>
            <p:cNvSpPr>
              <a:spLocks/>
            </p:cNvSpPr>
            <p:nvPr/>
          </p:nvSpPr>
          <p:spPr bwMode="auto">
            <a:xfrm>
              <a:off x="576" y="1032"/>
              <a:ext cx="4230" cy="2568"/>
            </a:xfrm>
            <a:custGeom>
              <a:avLst/>
              <a:gdLst>
                <a:gd name="T0" fmla="*/ 135 w 6497"/>
                <a:gd name="T1" fmla="*/ 0 h 2930"/>
                <a:gd name="T2" fmla="*/ 135 w 6497"/>
                <a:gd name="T3" fmla="*/ 527 h 2930"/>
                <a:gd name="T4" fmla="*/ 0 w 6497"/>
                <a:gd name="T5" fmla="*/ 527 h 2930"/>
                <a:gd name="T6" fmla="*/ 0 w 6497"/>
                <a:gd name="T7" fmla="*/ 1222 h 2930"/>
                <a:gd name="T8" fmla="*/ 135 w 6497"/>
                <a:gd name="T9" fmla="*/ 1222 h 2930"/>
                <a:gd name="T10" fmla="*/ 135 w 6497"/>
                <a:gd name="T11" fmla="*/ 1659 h 2930"/>
                <a:gd name="T12" fmla="*/ 426 w 6497"/>
                <a:gd name="T13" fmla="*/ 1659 h 2930"/>
                <a:gd name="T14" fmla="*/ 426 w 6497"/>
                <a:gd name="T15" fmla="*/ 1763 h 2930"/>
                <a:gd name="T16" fmla="*/ 944 w 6497"/>
                <a:gd name="T17" fmla="*/ 1763 h 2930"/>
                <a:gd name="T18" fmla="*/ 944 w 6497"/>
                <a:gd name="T19" fmla="*/ 1659 h 2930"/>
                <a:gd name="T20" fmla="*/ 1092 w 6497"/>
                <a:gd name="T21" fmla="*/ 1659 h 2930"/>
                <a:gd name="T22" fmla="*/ 1092 w 6497"/>
                <a:gd name="T23" fmla="*/ 2045 h 2930"/>
                <a:gd name="T24" fmla="*/ 1604 w 6497"/>
                <a:gd name="T25" fmla="*/ 2045 h 2930"/>
                <a:gd name="T26" fmla="*/ 1604 w 6497"/>
                <a:gd name="T27" fmla="*/ 1942 h 2930"/>
                <a:gd name="T28" fmla="*/ 2016 w 6497"/>
                <a:gd name="T29" fmla="*/ 1942 h 2930"/>
                <a:gd name="T30" fmla="*/ 2016 w 6497"/>
                <a:gd name="T31" fmla="*/ 2251 h 2930"/>
                <a:gd name="T32" fmla="*/ 2641 w 6497"/>
                <a:gd name="T33" fmla="*/ 2251 h 2930"/>
                <a:gd name="T34" fmla="*/ 2641 w 6497"/>
                <a:gd name="T35" fmla="*/ 1607 h 2930"/>
                <a:gd name="T36" fmla="*/ 2754 w 6497"/>
                <a:gd name="T37" fmla="*/ 1607 h 2930"/>
                <a:gd name="T38" fmla="*/ 2754 w 6497"/>
                <a:gd name="T39" fmla="*/ 1427 h 2930"/>
                <a:gd name="T40" fmla="*/ 2641 w 6497"/>
                <a:gd name="T41" fmla="*/ 1415 h 2930"/>
                <a:gd name="T42" fmla="*/ 2641 w 6497"/>
                <a:gd name="T43" fmla="*/ 913 h 2930"/>
                <a:gd name="T44" fmla="*/ 2747 w 6497"/>
                <a:gd name="T45" fmla="*/ 913 h 2930"/>
                <a:gd name="T46" fmla="*/ 2747 w 6497"/>
                <a:gd name="T47" fmla="*/ 746 h 2930"/>
                <a:gd name="T48" fmla="*/ 2641 w 6497"/>
                <a:gd name="T49" fmla="*/ 746 h 2930"/>
                <a:gd name="T50" fmla="*/ 2641 w 6497"/>
                <a:gd name="T51" fmla="*/ 270 h 2930"/>
                <a:gd name="T52" fmla="*/ 2733 w 6497"/>
                <a:gd name="T53" fmla="*/ 270 h 2930"/>
                <a:gd name="T54" fmla="*/ 2733 w 6497"/>
                <a:gd name="T55" fmla="*/ 103 h 2930"/>
                <a:gd name="T56" fmla="*/ 2641 w 6497"/>
                <a:gd name="T57" fmla="*/ 90 h 29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97"/>
                <a:gd name="T88" fmla="*/ 0 h 2930"/>
                <a:gd name="T89" fmla="*/ 6497 w 6497"/>
                <a:gd name="T90" fmla="*/ 2930 h 29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97" h="2930">
                  <a:moveTo>
                    <a:pt x="318" y="0"/>
                  </a:moveTo>
                  <a:lnTo>
                    <a:pt x="318" y="686"/>
                  </a:lnTo>
                  <a:lnTo>
                    <a:pt x="0" y="686"/>
                  </a:lnTo>
                  <a:lnTo>
                    <a:pt x="0" y="1590"/>
                  </a:lnTo>
                  <a:lnTo>
                    <a:pt x="318" y="1590"/>
                  </a:lnTo>
                  <a:lnTo>
                    <a:pt x="318" y="2160"/>
                  </a:lnTo>
                  <a:lnTo>
                    <a:pt x="1004" y="2160"/>
                  </a:lnTo>
                  <a:lnTo>
                    <a:pt x="1004" y="2294"/>
                  </a:lnTo>
                  <a:lnTo>
                    <a:pt x="2227" y="2294"/>
                  </a:lnTo>
                  <a:lnTo>
                    <a:pt x="2227" y="2160"/>
                  </a:lnTo>
                  <a:lnTo>
                    <a:pt x="2578" y="2160"/>
                  </a:lnTo>
                  <a:lnTo>
                    <a:pt x="2578" y="2662"/>
                  </a:lnTo>
                  <a:lnTo>
                    <a:pt x="3784" y="2662"/>
                  </a:lnTo>
                  <a:lnTo>
                    <a:pt x="3784" y="2528"/>
                  </a:lnTo>
                  <a:lnTo>
                    <a:pt x="4755" y="2528"/>
                  </a:lnTo>
                  <a:lnTo>
                    <a:pt x="4755" y="2930"/>
                  </a:lnTo>
                  <a:lnTo>
                    <a:pt x="6229" y="2930"/>
                  </a:lnTo>
                  <a:lnTo>
                    <a:pt x="6229" y="2093"/>
                  </a:lnTo>
                  <a:lnTo>
                    <a:pt x="6497" y="2093"/>
                  </a:lnTo>
                  <a:lnTo>
                    <a:pt x="6497" y="1858"/>
                  </a:lnTo>
                  <a:lnTo>
                    <a:pt x="6229" y="1842"/>
                  </a:lnTo>
                  <a:lnTo>
                    <a:pt x="6229" y="1189"/>
                  </a:lnTo>
                  <a:lnTo>
                    <a:pt x="6480" y="1189"/>
                  </a:lnTo>
                  <a:lnTo>
                    <a:pt x="6480" y="971"/>
                  </a:lnTo>
                  <a:lnTo>
                    <a:pt x="6229" y="971"/>
                  </a:lnTo>
                  <a:lnTo>
                    <a:pt x="6229" y="351"/>
                  </a:lnTo>
                  <a:lnTo>
                    <a:pt x="6446" y="351"/>
                  </a:lnTo>
                  <a:lnTo>
                    <a:pt x="6446" y="134"/>
                  </a:lnTo>
                  <a:lnTo>
                    <a:pt x="6229" y="117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5"/>
            <p:cNvSpPr>
              <a:spLocks/>
            </p:cNvSpPr>
            <p:nvPr/>
          </p:nvSpPr>
          <p:spPr bwMode="auto">
            <a:xfrm>
              <a:off x="892" y="1002"/>
              <a:ext cx="2780" cy="2055"/>
            </a:xfrm>
            <a:custGeom>
              <a:avLst/>
              <a:gdLst>
                <a:gd name="T0" fmla="*/ 0 w 4270"/>
                <a:gd name="T1" fmla="*/ 0 h 2344"/>
                <a:gd name="T2" fmla="*/ 0 w 4270"/>
                <a:gd name="T3" fmla="*/ 540 h 2344"/>
                <a:gd name="T4" fmla="*/ 128 w 4270"/>
                <a:gd name="T5" fmla="*/ 540 h 2344"/>
                <a:gd name="T6" fmla="*/ 128 w 4270"/>
                <a:gd name="T7" fmla="*/ 1248 h 2344"/>
                <a:gd name="T8" fmla="*/ 0 w 4270"/>
                <a:gd name="T9" fmla="*/ 1248 h 2344"/>
                <a:gd name="T10" fmla="*/ 0 w 4270"/>
                <a:gd name="T11" fmla="*/ 1545 h 2344"/>
                <a:gd name="T12" fmla="*/ 213 w 4270"/>
                <a:gd name="T13" fmla="*/ 1545 h 2344"/>
                <a:gd name="T14" fmla="*/ 213 w 4270"/>
                <a:gd name="T15" fmla="*/ 1429 h 2344"/>
                <a:gd name="T16" fmla="*/ 313 w 4270"/>
                <a:gd name="T17" fmla="*/ 1416 h 2344"/>
                <a:gd name="T18" fmla="*/ 313 w 4270"/>
                <a:gd name="T19" fmla="*/ 296 h 2344"/>
                <a:gd name="T20" fmla="*/ 1398 w 4270"/>
                <a:gd name="T21" fmla="*/ 296 h 2344"/>
                <a:gd name="T22" fmla="*/ 1398 w 4270"/>
                <a:gd name="T23" fmla="*/ 1802 h 2344"/>
                <a:gd name="T24" fmla="*/ 1810 w 4270"/>
                <a:gd name="T25" fmla="*/ 1802 h 2344"/>
                <a:gd name="T26" fmla="*/ 1810 w 4270"/>
                <a:gd name="T27" fmla="*/ 129 h 23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70"/>
                <a:gd name="T43" fmla="*/ 0 h 2344"/>
                <a:gd name="T44" fmla="*/ 4270 w 4270"/>
                <a:gd name="T45" fmla="*/ 2344 h 23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70" h="2344">
                  <a:moveTo>
                    <a:pt x="0" y="0"/>
                  </a:moveTo>
                  <a:lnTo>
                    <a:pt x="0" y="703"/>
                  </a:lnTo>
                  <a:lnTo>
                    <a:pt x="302" y="703"/>
                  </a:lnTo>
                  <a:lnTo>
                    <a:pt x="302" y="1624"/>
                  </a:lnTo>
                  <a:lnTo>
                    <a:pt x="0" y="1624"/>
                  </a:lnTo>
                  <a:lnTo>
                    <a:pt x="0" y="2010"/>
                  </a:lnTo>
                  <a:lnTo>
                    <a:pt x="503" y="2010"/>
                  </a:lnTo>
                  <a:lnTo>
                    <a:pt x="503" y="1859"/>
                  </a:lnTo>
                  <a:lnTo>
                    <a:pt x="737" y="1842"/>
                  </a:lnTo>
                  <a:lnTo>
                    <a:pt x="737" y="385"/>
                  </a:lnTo>
                  <a:lnTo>
                    <a:pt x="3299" y="385"/>
                  </a:lnTo>
                  <a:lnTo>
                    <a:pt x="3299" y="2344"/>
                  </a:lnTo>
                  <a:lnTo>
                    <a:pt x="4270" y="2344"/>
                  </a:lnTo>
                  <a:lnTo>
                    <a:pt x="4270" y="168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Freeform 6"/>
            <p:cNvSpPr>
              <a:spLocks/>
            </p:cNvSpPr>
            <p:nvPr/>
          </p:nvSpPr>
          <p:spPr bwMode="auto">
            <a:xfrm>
              <a:off x="1491" y="1457"/>
              <a:ext cx="1418" cy="1145"/>
            </a:xfrm>
            <a:custGeom>
              <a:avLst/>
              <a:gdLst>
                <a:gd name="T0" fmla="*/ 0 w 2177"/>
                <a:gd name="T1" fmla="*/ 1004 h 1306"/>
                <a:gd name="T2" fmla="*/ 0 w 2177"/>
                <a:gd name="T3" fmla="*/ 0 h 1306"/>
                <a:gd name="T4" fmla="*/ 924 w 2177"/>
                <a:gd name="T5" fmla="*/ 13 h 1306"/>
                <a:gd name="T6" fmla="*/ 924 w 2177"/>
                <a:gd name="T7" fmla="*/ 695 h 1306"/>
                <a:gd name="T8" fmla="*/ 512 w 2177"/>
                <a:gd name="T9" fmla="*/ 695 h 1306"/>
                <a:gd name="T10" fmla="*/ 469 w 2177"/>
                <a:gd name="T11" fmla="*/ 708 h 1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77"/>
                <a:gd name="T19" fmla="*/ 0 h 1306"/>
                <a:gd name="T20" fmla="*/ 2177 w 2177"/>
                <a:gd name="T21" fmla="*/ 1306 h 13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77" h="1306">
                  <a:moveTo>
                    <a:pt x="0" y="1306"/>
                  </a:moveTo>
                  <a:lnTo>
                    <a:pt x="0" y="0"/>
                  </a:lnTo>
                  <a:lnTo>
                    <a:pt x="2177" y="17"/>
                  </a:lnTo>
                  <a:lnTo>
                    <a:pt x="2177" y="904"/>
                  </a:lnTo>
                  <a:lnTo>
                    <a:pt x="1206" y="904"/>
                  </a:lnTo>
                  <a:lnTo>
                    <a:pt x="1105" y="921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Freeform 7"/>
            <p:cNvSpPr>
              <a:spLocks/>
            </p:cNvSpPr>
            <p:nvPr/>
          </p:nvSpPr>
          <p:spPr bwMode="auto">
            <a:xfrm>
              <a:off x="1491" y="2249"/>
              <a:ext cx="753" cy="559"/>
            </a:xfrm>
            <a:custGeom>
              <a:avLst/>
              <a:gdLst>
                <a:gd name="T0" fmla="*/ 0 w 1156"/>
                <a:gd name="T1" fmla="*/ 310 h 637"/>
                <a:gd name="T2" fmla="*/ 356 w 1156"/>
                <a:gd name="T3" fmla="*/ 310 h 637"/>
                <a:gd name="T4" fmla="*/ 356 w 1156"/>
                <a:gd name="T5" fmla="*/ 491 h 637"/>
                <a:gd name="T6" fmla="*/ 490 w 1156"/>
                <a:gd name="T7" fmla="*/ 491 h 637"/>
                <a:gd name="T8" fmla="*/ 490 w 1156"/>
                <a:gd name="T9" fmla="*/ 0 h 6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6"/>
                <a:gd name="T16" fmla="*/ 0 h 637"/>
                <a:gd name="T17" fmla="*/ 1156 w 1156"/>
                <a:gd name="T18" fmla="*/ 637 h 6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6" h="637">
                  <a:moveTo>
                    <a:pt x="0" y="402"/>
                  </a:moveTo>
                  <a:lnTo>
                    <a:pt x="838" y="402"/>
                  </a:lnTo>
                  <a:lnTo>
                    <a:pt x="838" y="637"/>
                  </a:lnTo>
                  <a:lnTo>
                    <a:pt x="1156" y="637"/>
                  </a:lnTo>
                  <a:lnTo>
                    <a:pt x="1156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Freeform 8"/>
            <p:cNvSpPr>
              <a:spLocks/>
            </p:cNvSpPr>
            <p:nvPr/>
          </p:nvSpPr>
          <p:spPr bwMode="auto">
            <a:xfrm>
              <a:off x="3803" y="1413"/>
              <a:ext cx="817" cy="191"/>
            </a:xfrm>
            <a:custGeom>
              <a:avLst/>
              <a:gdLst>
                <a:gd name="T0" fmla="*/ 0 w 1256"/>
                <a:gd name="T1" fmla="*/ 0 h 218"/>
                <a:gd name="T2" fmla="*/ 7 w 1256"/>
                <a:gd name="T3" fmla="*/ 167 h 218"/>
                <a:gd name="T4" fmla="*/ 531 w 1256"/>
                <a:gd name="T5" fmla="*/ 167 h 218"/>
                <a:gd name="T6" fmla="*/ 0 60000 65536"/>
                <a:gd name="T7" fmla="*/ 0 60000 65536"/>
                <a:gd name="T8" fmla="*/ 0 60000 65536"/>
                <a:gd name="T9" fmla="*/ 0 w 1256"/>
                <a:gd name="T10" fmla="*/ 0 h 218"/>
                <a:gd name="T11" fmla="*/ 1256 w 1256"/>
                <a:gd name="T12" fmla="*/ 218 h 2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6" h="218">
                  <a:moveTo>
                    <a:pt x="0" y="0"/>
                  </a:moveTo>
                  <a:lnTo>
                    <a:pt x="17" y="218"/>
                  </a:lnTo>
                  <a:lnTo>
                    <a:pt x="1256" y="218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Freeform 9"/>
            <p:cNvSpPr>
              <a:spLocks/>
            </p:cNvSpPr>
            <p:nvPr/>
          </p:nvSpPr>
          <p:spPr bwMode="auto">
            <a:xfrm>
              <a:off x="3661" y="2088"/>
              <a:ext cx="850" cy="206"/>
            </a:xfrm>
            <a:custGeom>
              <a:avLst/>
              <a:gdLst>
                <a:gd name="T0" fmla="*/ 0 w 1306"/>
                <a:gd name="T1" fmla="*/ 181 h 235"/>
                <a:gd name="T2" fmla="*/ 553 w 1306"/>
                <a:gd name="T3" fmla="*/ 181 h 235"/>
                <a:gd name="T4" fmla="*/ 553 w 1306"/>
                <a:gd name="T5" fmla="*/ 0 h 235"/>
                <a:gd name="T6" fmla="*/ 0 60000 65536"/>
                <a:gd name="T7" fmla="*/ 0 60000 65536"/>
                <a:gd name="T8" fmla="*/ 0 60000 65536"/>
                <a:gd name="T9" fmla="*/ 0 w 1306"/>
                <a:gd name="T10" fmla="*/ 0 h 235"/>
                <a:gd name="T11" fmla="*/ 1306 w 1306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06" h="235">
                  <a:moveTo>
                    <a:pt x="0" y="235"/>
                  </a:moveTo>
                  <a:lnTo>
                    <a:pt x="1306" y="235"/>
                  </a:lnTo>
                  <a:lnTo>
                    <a:pt x="130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Freeform 10"/>
            <p:cNvSpPr>
              <a:spLocks/>
            </p:cNvSpPr>
            <p:nvPr/>
          </p:nvSpPr>
          <p:spPr bwMode="auto">
            <a:xfrm>
              <a:off x="3835" y="2908"/>
              <a:ext cx="786" cy="163"/>
            </a:xfrm>
            <a:custGeom>
              <a:avLst/>
              <a:gdLst>
                <a:gd name="T0" fmla="*/ 0 w 1206"/>
                <a:gd name="T1" fmla="*/ 0 h 184"/>
                <a:gd name="T2" fmla="*/ 0 w 1206"/>
                <a:gd name="T3" fmla="*/ 144 h 184"/>
                <a:gd name="T4" fmla="*/ 512 w 1206"/>
                <a:gd name="T5" fmla="*/ 144 h 184"/>
                <a:gd name="T6" fmla="*/ 0 60000 65536"/>
                <a:gd name="T7" fmla="*/ 0 60000 65536"/>
                <a:gd name="T8" fmla="*/ 0 60000 65536"/>
                <a:gd name="T9" fmla="*/ 0 w 1206"/>
                <a:gd name="T10" fmla="*/ 0 h 184"/>
                <a:gd name="T11" fmla="*/ 1206 w 1206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6" h="184">
                  <a:moveTo>
                    <a:pt x="0" y="0"/>
                  </a:moveTo>
                  <a:lnTo>
                    <a:pt x="0" y="184"/>
                  </a:lnTo>
                  <a:lnTo>
                    <a:pt x="1206" y="184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AutoShape 11"/>
            <p:cNvSpPr>
              <a:spLocks noChangeArrowheads="1"/>
            </p:cNvSpPr>
            <p:nvPr/>
          </p:nvSpPr>
          <p:spPr bwMode="auto">
            <a:xfrm>
              <a:off x="3672" y="576"/>
              <a:ext cx="970" cy="1130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2 h 21600"/>
                <a:gd name="T4" fmla="*/ 1 w 21600"/>
                <a:gd name="T5" fmla="*/ 1 h 21600"/>
                <a:gd name="T6" fmla="*/ 2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Text Box 12"/>
            <p:cNvSpPr txBox="1">
              <a:spLocks noChangeArrowheads="1"/>
            </p:cNvSpPr>
            <p:nvPr/>
          </p:nvSpPr>
          <p:spPr bwMode="auto">
            <a:xfrm>
              <a:off x="3694" y="1060"/>
              <a:ext cx="327" cy="1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43028" name="Text Box 13"/>
            <p:cNvSpPr txBox="1">
              <a:spLocks noChangeArrowheads="1"/>
            </p:cNvSpPr>
            <p:nvPr/>
          </p:nvSpPr>
          <p:spPr bwMode="auto">
            <a:xfrm>
              <a:off x="4293" y="1105"/>
              <a:ext cx="328" cy="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43029" name="Text Box 14"/>
            <p:cNvSpPr txBox="1">
              <a:spLocks noChangeArrowheads="1"/>
            </p:cNvSpPr>
            <p:nvPr/>
          </p:nvSpPr>
          <p:spPr bwMode="auto">
            <a:xfrm>
              <a:off x="3879" y="811"/>
              <a:ext cx="578" cy="30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43030" name="Text Box 15"/>
            <p:cNvSpPr txBox="1">
              <a:spLocks noChangeArrowheads="1"/>
            </p:cNvSpPr>
            <p:nvPr/>
          </p:nvSpPr>
          <p:spPr bwMode="auto">
            <a:xfrm>
              <a:off x="4752" y="1076"/>
              <a:ext cx="218" cy="26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43031" name="Text Box 16"/>
            <p:cNvSpPr txBox="1">
              <a:spLocks noChangeArrowheads="1"/>
            </p:cNvSpPr>
            <p:nvPr/>
          </p:nvSpPr>
          <p:spPr bwMode="auto">
            <a:xfrm>
              <a:off x="4763" y="1838"/>
              <a:ext cx="218" cy="26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43032" name="Text Box 17"/>
            <p:cNvSpPr txBox="1">
              <a:spLocks noChangeArrowheads="1"/>
            </p:cNvSpPr>
            <p:nvPr/>
          </p:nvSpPr>
          <p:spPr bwMode="auto">
            <a:xfrm>
              <a:off x="4774" y="2645"/>
              <a:ext cx="218" cy="26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defRPr>
              </a:lvl9pPr>
            </a:lstStyle>
            <a:p>
              <a:endParaRPr lang="en-US" sz="1200"/>
            </a:p>
          </p:txBody>
        </p:sp>
        <p:sp>
          <p:nvSpPr>
            <p:cNvPr id="43033" name="Line 18"/>
            <p:cNvSpPr>
              <a:spLocks noChangeShapeType="1"/>
            </p:cNvSpPr>
            <p:nvPr/>
          </p:nvSpPr>
          <p:spPr bwMode="auto">
            <a:xfrm>
              <a:off x="828" y="723"/>
              <a:ext cx="0" cy="32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>
              <a:off x="816" y="2309"/>
              <a:ext cx="0" cy="32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881" y="2851"/>
              <a:ext cx="4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1"/>
            <p:cNvSpPr>
              <a:spLocks noChangeShapeType="1"/>
            </p:cNvSpPr>
            <p:nvPr/>
          </p:nvSpPr>
          <p:spPr bwMode="auto">
            <a:xfrm flipV="1">
              <a:off x="2964" y="1765"/>
              <a:ext cx="0" cy="5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Line 22"/>
            <p:cNvSpPr>
              <a:spLocks noChangeShapeType="1"/>
            </p:cNvSpPr>
            <p:nvPr/>
          </p:nvSpPr>
          <p:spPr bwMode="auto">
            <a:xfrm flipH="1">
              <a:off x="1775" y="1398"/>
              <a:ext cx="78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23"/>
            <p:cNvSpPr>
              <a:spLocks noChangeShapeType="1"/>
            </p:cNvSpPr>
            <p:nvPr/>
          </p:nvSpPr>
          <p:spPr bwMode="auto">
            <a:xfrm>
              <a:off x="1416" y="1735"/>
              <a:ext cx="0" cy="51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Line 24"/>
            <p:cNvSpPr>
              <a:spLocks noChangeShapeType="1"/>
            </p:cNvSpPr>
            <p:nvPr/>
          </p:nvSpPr>
          <p:spPr bwMode="auto">
            <a:xfrm>
              <a:off x="4533" y="1221"/>
              <a:ext cx="30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Line 25"/>
            <p:cNvSpPr>
              <a:spLocks noChangeShapeType="1"/>
            </p:cNvSpPr>
            <p:nvPr/>
          </p:nvSpPr>
          <p:spPr bwMode="auto">
            <a:xfrm>
              <a:off x="4567" y="1985"/>
              <a:ext cx="3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Line 26"/>
            <p:cNvSpPr>
              <a:spLocks noChangeShapeType="1"/>
            </p:cNvSpPr>
            <p:nvPr/>
          </p:nvSpPr>
          <p:spPr bwMode="auto">
            <a:xfrm>
              <a:off x="4567" y="2749"/>
              <a:ext cx="305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Freeform 33"/>
            <p:cNvSpPr>
              <a:spLocks/>
            </p:cNvSpPr>
            <p:nvPr/>
          </p:nvSpPr>
          <p:spPr bwMode="auto">
            <a:xfrm>
              <a:off x="2244" y="2807"/>
              <a:ext cx="284" cy="29"/>
            </a:xfrm>
            <a:custGeom>
              <a:avLst/>
              <a:gdLst>
                <a:gd name="T0" fmla="*/ 0 w 435"/>
                <a:gd name="T1" fmla="*/ 0 h 33"/>
                <a:gd name="T2" fmla="*/ 121 w 435"/>
                <a:gd name="T3" fmla="*/ 0 h 33"/>
                <a:gd name="T4" fmla="*/ 185 w 435"/>
                <a:gd name="T5" fmla="*/ 25 h 33"/>
                <a:gd name="T6" fmla="*/ 0 60000 65536"/>
                <a:gd name="T7" fmla="*/ 0 60000 65536"/>
                <a:gd name="T8" fmla="*/ 0 60000 65536"/>
                <a:gd name="T9" fmla="*/ 0 w 435"/>
                <a:gd name="T10" fmla="*/ 0 h 33"/>
                <a:gd name="T11" fmla="*/ 435 w 435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5" h="33">
                  <a:moveTo>
                    <a:pt x="0" y="0"/>
                  </a:moveTo>
                  <a:lnTo>
                    <a:pt x="285" y="0"/>
                  </a:lnTo>
                  <a:lnTo>
                    <a:pt x="435" y="33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Freeform 34"/>
            <p:cNvSpPr>
              <a:spLocks/>
            </p:cNvSpPr>
            <p:nvPr/>
          </p:nvSpPr>
          <p:spPr bwMode="auto">
            <a:xfrm>
              <a:off x="2233" y="2895"/>
              <a:ext cx="295" cy="30"/>
            </a:xfrm>
            <a:custGeom>
              <a:avLst/>
              <a:gdLst>
                <a:gd name="T0" fmla="*/ 0 w 452"/>
                <a:gd name="T1" fmla="*/ 26 h 34"/>
                <a:gd name="T2" fmla="*/ 128 w 452"/>
                <a:gd name="T3" fmla="*/ 26 h 34"/>
                <a:gd name="T4" fmla="*/ 193 w 452"/>
                <a:gd name="T5" fmla="*/ 0 h 34"/>
                <a:gd name="T6" fmla="*/ 0 60000 65536"/>
                <a:gd name="T7" fmla="*/ 0 60000 65536"/>
                <a:gd name="T8" fmla="*/ 0 60000 65536"/>
                <a:gd name="T9" fmla="*/ 0 w 452"/>
                <a:gd name="T10" fmla="*/ 0 h 34"/>
                <a:gd name="T11" fmla="*/ 452 w 452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2" h="34">
                  <a:moveTo>
                    <a:pt x="0" y="34"/>
                  </a:moveTo>
                  <a:lnTo>
                    <a:pt x="301" y="34"/>
                  </a:lnTo>
                  <a:lnTo>
                    <a:pt x="452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Line 40"/>
            <p:cNvSpPr>
              <a:spLocks noChangeShapeType="1"/>
            </p:cNvSpPr>
            <p:nvPr/>
          </p:nvSpPr>
          <p:spPr bwMode="auto">
            <a:xfrm>
              <a:off x="3149" y="3144"/>
              <a:ext cx="33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5" name="Text Box 43"/>
          <p:cNvSpPr txBox="1">
            <a:spLocks noChangeArrowheads="1"/>
          </p:cNvSpPr>
          <p:nvPr/>
        </p:nvSpPr>
        <p:spPr bwMode="auto">
          <a:xfrm>
            <a:off x="762000" y="182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TW" sz="2400" b="1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43016" name="Text Box 44"/>
          <p:cNvSpPr txBox="1">
            <a:spLocks noChangeArrowheads="1"/>
          </p:cNvSpPr>
          <p:nvPr/>
        </p:nvSpPr>
        <p:spPr bwMode="auto">
          <a:xfrm>
            <a:off x="381000" y="2971800"/>
            <a:ext cx="609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TW" sz="2400" b="1">
                <a:solidFill>
                  <a:srgbClr val="CC00CC"/>
                </a:solidFill>
              </a:rPr>
              <a:t>2</a:t>
            </a:r>
          </a:p>
        </p:txBody>
      </p:sp>
      <p:sp>
        <p:nvSpPr>
          <p:cNvPr id="43017" name="Text Box 45"/>
          <p:cNvSpPr txBox="1">
            <a:spLocks noChangeArrowheads="1"/>
          </p:cNvSpPr>
          <p:nvPr/>
        </p:nvSpPr>
        <p:spPr bwMode="auto">
          <a:xfrm>
            <a:off x="1600200" y="4191000"/>
            <a:ext cx="609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TW" sz="2400" b="1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43018" name="Text Box 46"/>
          <p:cNvSpPr txBox="1">
            <a:spLocks noChangeArrowheads="1"/>
          </p:cNvSpPr>
          <p:nvPr/>
        </p:nvSpPr>
        <p:spPr bwMode="auto">
          <a:xfrm>
            <a:off x="3505200" y="4343400"/>
            <a:ext cx="609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TW" sz="2400" b="1">
                <a:solidFill>
                  <a:srgbClr val="CC00CC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altLang="zh-TW" sz="2400" b="1"/>
              <a:t>(i)		</a:t>
            </a:r>
            <a:r>
              <a:rPr lang="en-US" altLang="zh-TW" sz="2400" b="1">
                <a:solidFill>
                  <a:srgbClr val="000099"/>
                </a:solidFill>
              </a:rPr>
              <a:t>Purification</a:t>
            </a:r>
          </a:p>
          <a:p>
            <a:r>
              <a:rPr lang="en-US" altLang="zh-TW" sz="2400" b="1"/>
              <a:t>	</a:t>
            </a:r>
            <a:r>
              <a:rPr lang="en-US" altLang="zh-TW" sz="2400" b="1">
                <a:solidFill>
                  <a:srgbClr val="CC3300"/>
                </a:solidFill>
              </a:rPr>
              <a:t>	1.</a:t>
            </a:r>
            <a:r>
              <a:rPr lang="en-US" altLang="zh-TW" sz="2400" b="1"/>
              <a:t>  Dust particles are removed by filter.	</a:t>
            </a:r>
          </a:p>
          <a:p>
            <a:r>
              <a:rPr lang="en-US" altLang="zh-TW" sz="2400" b="1"/>
              <a:t>	</a:t>
            </a:r>
            <a:r>
              <a:rPr lang="en-US" altLang="zh-TW" sz="2400" b="1">
                <a:solidFill>
                  <a:srgbClr val="CC3300"/>
                </a:solidFill>
              </a:rPr>
              <a:t>	2.</a:t>
            </a:r>
            <a:r>
              <a:rPr lang="en-US" altLang="zh-TW" sz="2400" b="1"/>
              <a:t>  Water vapour and carbon dioxide are removed as solids at -80</a:t>
            </a:r>
            <a:r>
              <a:rPr lang="en-US" altLang="zh-TW" sz="2400" b="1" baseline="30000"/>
              <a:t>o</a:t>
            </a:r>
            <a:r>
              <a:rPr lang="en-US" altLang="zh-TW" sz="2400" b="1"/>
              <a:t>C</a:t>
            </a:r>
          </a:p>
          <a:p>
            <a:endParaRPr lang="en-US" altLang="zh-TW" sz="2400" b="1"/>
          </a:p>
          <a:p>
            <a:r>
              <a:rPr lang="en-US" altLang="zh-TW" sz="2400" b="1"/>
              <a:t>(ii)	</a:t>
            </a:r>
            <a:r>
              <a:rPr lang="en-US" altLang="zh-TW" sz="2400" b="1">
                <a:solidFill>
                  <a:srgbClr val="000099"/>
                </a:solidFill>
              </a:rPr>
              <a:t>	Liquefaction of air</a:t>
            </a:r>
          </a:p>
          <a:p>
            <a:r>
              <a:rPr lang="en-US" altLang="zh-TW" sz="2400" b="1"/>
              <a:t>	</a:t>
            </a:r>
            <a:r>
              <a:rPr lang="en-US" altLang="zh-TW" sz="2400" b="1">
                <a:solidFill>
                  <a:srgbClr val="CC3300"/>
                </a:solidFill>
              </a:rPr>
              <a:t>	3.</a:t>
            </a:r>
            <a:r>
              <a:rPr lang="en-US" altLang="zh-TW" sz="2400" b="1"/>
              <a:t>  Air is compressed and then cooled.</a:t>
            </a:r>
          </a:p>
          <a:p>
            <a:r>
              <a:rPr lang="en-US" altLang="zh-TW" sz="2400" b="1"/>
              <a:t>	</a:t>
            </a:r>
            <a:r>
              <a:rPr lang="en-US" altLang="zh-TW" sz="2400" b="1">
                <a:solidFill>
                  <a:srgbClr val="CC3300"/>
                </a:solidFill>
              </a:rPr>
              <a:t>	4.</a:t>
            </a:r>
            <a:r>
              <a:rPr lang="en-US" altLang="zh-TW" sz="2400" b="1"/>
              <a:t>  Air is then allowed to expand - it gets very cold and becomes liquid at -200</a:t>
            </a:r>
            <a:r>
              <a:rPr lang="en-US" altLang="zh-TW" sz="2400" b="1" baseline="30000"/>
              <a:t>o</a:t>
            </a:r>
            <a:r>
              <a:rPr lang="en-US" altLang="zh-TW" sz="2400" b="1"/>
              <a:t>C.</a:t>
            </a:r>
            <a:r>
              <a:rPr lang="en-US" altLang="zh-TW" b="1"/>
              <a:t>	</a:t>
            </a:r>
          </a:p>
          <a:p>
            <a:endParaRPr lang="en-US" altLang="zh-TW"/>
          </a:p>
          <a:p>
            <a:pPr>
              <a:buFontTx/>
              <a:buChar char="•"/>
            </a:pPr>
            <a:endParaRPr lang="en-US" altLang="zh-TW"/>
          </a:p>
          <a:p>
            <a:pPr>
              <a:buFontTx/>
              <a:buChar char="•"/>
            </a:pPr>
            <a:endParaRPr lang="en-US" altLang="zh-TW"/>
          </a:p>
          <a:p>
            <a:endParaRPr lang="en-US" altLang="zh-TW"/>
          </a:p>
          <a:p>
            <a:endParaRPr lang="en-US" altLang="zh-TW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2400" y="211138"/>
            <a:ext cx="87630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cs typeface="Arial" pitchFamily="34" charset="0"/>
              </a:rPr>
              <a:t>(iii)</a:t>
            </a:r>
            <a:r>
              <a:rPr lang="en-US" altLang="zh-TW" sz="2400" b="1">
                <a:solidFill>
                  <a:srgbClr val="000099"/>
                </a:solidFill>
                <a:cs typeface="Arial" pitchFamily="34" charset="0"/>
              </a:rPr>
              <a:t>	</a:t>
            </a:r>
            <a:r>
              <a:rPr lang="en-US" altLang="zh-TW" sz="2400" b="1" u="sng">
                <a:solidFill>
                  <a:srgbClr val="000099"/>
                </a:solidFill>
                <a:cs typeface="Arial" pitchFamily="34" charset="0"/>
              </a:rPr>
              <a:t>Fractional distillation of liquid air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cs typeface="Arial" pitchFamily="34" charset="0"/>
              </a:rPr>
              <a:t>	The liquid air is pumped into a </a:t>
            </a:r>
            <a:r>
              <a:rPr lang="en-US" altLang="zh-TW" sz="2400" b="1">
                <a:solidFill>
                  <a:srgbClr val="FF0000"/>
                </a:solidFill>
                <a:cs typeface="Arial" pitchFamily="34" charset="0"/>
              </a:rPr>
              <a:t>fractionating tower</a:t>
            </a:r>
            <a:r>
              <a:rPr lang="en-US" altLang="zh-TW" sz="2400" b="1">
                <a:cs typeface="Arial" pitchFamily="34" charset="0"/>
              </a:rPr>
              <a:t> and then allowed to warm up very slowly. Different gases in liquid air boil at their own boiling points, so they can be collected one by one.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cs typeface="Arial" pitchFamily="34" charset="0"/>
              </a:rPr>
              <a:t>	The boiling point of </a:t>
            </a:r>
            <a:r>
              <a:rPr lang="en-US" altLang="zh-TW" sz="2400" b="1">
                <a:solidFill>
                  <a:srgbClr val="FF0000"/>
                </a:solidFill>
                <a:cs typeface="Arial" pitchFamily="34" charset="0"/>
              </a:rPr>
              <a:t>nitrogen</a:t>
            </a:r>
            <a:r>
              <a:rPr lang="en-US" altLang="zh-TW" sz="2400" b="1">
                <a:cs typeface="Arial" pitchFamily="34" charset="0"/>
              </a:rPr>
              <a:t> is -196</a:t>
            </a:r>
            <a:r>
              <a:rPr lang="en-US" altLang="zh-TW" sz="2400" b="1" baseline="30000">
                <a:cs typeface="Arial" pitchFamily="34" charset="0"/>
              </a:rPr>
              <a:t>o</a:t>
            </a:r>
            <a:r>
              <a:rPr lang="en-US" altLang="zh-TW" sz="2400" b="1">
                <a:cs typeface="Arial" pitchFamily="34" charset="0"/>
              </a:rPr>
              <a:t>C and it boils off first and is collected at the top of 	the fractionating tower. </a:t>
            </a:r>
            <a:r>
              <a:rPr lang="en-US" altLang="zh-TW" sz="2400" b="1">
                <a:solidFill>
                  <a:srgbClr val="FF0000"/>
                </a:solidFill>
                <a:cs typeface="Arial" pitchFamily="34" charset="0"/>
              </a:rPr>
              <a:t>Argon</a:t>
            </a:r>
            <a:r>
              <a:rPr lang="en-US" altLang="zh-TW" sz="2400" b="1">
                <a:cs typeface="Arial" pitchFamily="34" charset="0"/>
              </a:rPr>
              <a:t> follows 	(boiling point -186</a:t>
            </a:r>
            <a:r>
              <a:rPr lang="en-US" altLang="zh-TW" sz="2400" b="1" baseline="30000">
                <a:cs typeface="Arial" pitchFamily="34" charset="0"/>
              </a:rPr>
              <a:t>o</a:t>
            </a:r>
            <a:r>
              <a:rPr lang="en-US" altLang="zh-TW" sz="2400" b="1">
                <a:cs typeface="Arial" pitchFamily="34" charset="0"/>
              </a:rPr>
              <a:t>C) and then </a:t>
            </a:r>
            <a:r>
              <a:rPr lang="en-US" altLang="zh-TW" sz="2400" b="1">
                <a:solidFill>
                  <a:srgbClr val="FF0000"/>
                </a:solidFill>
                <a:cs typeface="Arial" pitchFamily="34" charset="0"/>
              </a:rPr>
              <a:t>oxygen </a:t>
            </a:r>
            <a:r>
              <a:rPr lang="en-US" altLang="zh-TW" sz="2400" b="1">
                <a:cs typeface="Arial" pitchFamily="34" charset="0"/>
              </a:rPr>
              <a:t>(boiling point -183</a:t>
            </a:r>
            <a:r>
              <a:rPr lang="en-US" altLang="zh-TW" sz="2400" b="1" baseline="30000">
                <a:cs typeface="Arial" pitchFamily="34" charset="0"/>
              </a:rPr>
              <a:t>o</a:t>
            </a:r>
            <a:r>
              <a:rPr lang="en-US" altLang="zh-TW" sz="2400" b="1">
                <a:cs typeface="Arial" pitchFamily="34" charset="0"/>
              </a:rPr>
              <a:t>C) which is collected at the lower part of the fractionating tower.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7221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GB" sz="1600" b="1">
                <a:solidFill>
                  <a:schemeClr val="tx2"/>
                </a:solidFill>
                <a:latin typeface="Verdana" pitchFamily="34" charset="0"/>
              </a:rPr>
              <a:t>By the end of this presentation you should be able to: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857375"/>
            <a:ext cx="81359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GB" sz="1600">
                <a:latin typeface="Arial Rounded MT Bold" pitchFamily="34" charset="0"/>
              </a:rPr>
              <a:t>	 Demonstrate an understanding of how to investigate the proportion of 	 oxygen in the atmosphere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cs typeface="Arial" pitchFamily="34" charset="0"/>
              </a:rPr>
              <a:t>The boiling points of some of the gases found in air are in shown in the table below.</a:t>
            </a:r>
          </a:p>
        </p:txBody>
      </p:sp>
      <p:graphicFrame>
        <p:nvGraphicFramePr>
          <p:cNvPr id="71825" name="Group 145"/>
          <p:cNvGraphicFramePr>
            <a:graphicFrameLocks noGrp="1"/>
          </p:cNvGraphicFramePr>
          <p:nvPr/>
        </p:nvGraphicFramePr>
        <p:xfrm>
          <a:off x="1143000" y="1676400"/>
          <a:ext cx="6858000" cy="4267200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      Gas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Boiling point (</a:t>
                      </a:r>
                      <a:r>
                        <a:rPr kumimoji="1" lang="en-US" altLang="zh-TW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o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C)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  Argon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 	-186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  Nitrogen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	-196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  Neon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	-246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  Oxygen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	-183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  Helium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	-269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  Krypton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	-153</a:t>
                      </a: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78486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arenBoth" startAt="6"/>
            </a:pPr>
            <a:r>
              <a:rPr lang="en-US" altLang="zh-TW" b="1">
                <a:solidFill>
                  <a:srgbClr val="000099"/>
                </a:solidFill>
              </a:rPr>
              <a:t>	</a:t>
            </a:r>
            <a:r>
              <a:rPr lang="en-US" altLang="zh-TW" sz="2400" b="1">
                <a:solidFill>
                  <a:srgbClr val="000099"/>
                </a:solidFill>
              </a:rPr>
              <a:t>Uses of gases in air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solidFill>
                  <a:srgbClr val="000099"/>
                </a:solidFill>
              </a:rPr>
              <a:t>		</a:t>
            </a:r>
            <a:r>
              <a:rPr lang="en-US" altLang="zh-TW" sz="2400" b="1">
                <a:solidFill>
                  <a:srgbClr val="FF0000"/>
                </a:solidFill>
              </a:rPr>
              <a:t>Oxygen </a:t>
            </a:r>
            <a:r>
              <a:rPr lang="en-US" altLang="zh-TW" sz="2400" b="1">
                <a:solidFill>
                  <a:srgbClr val="000099"/>
                </a:solidFill>
              </a:rPr>
              <a:t>– in breathing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solidFill>
                  <a:srgbClr val="000099"/>
                </a:solidFill>
              </a:rPr>
              <a:t>	</a:t>
            </a:r>
            <a:r>
              <a:rPr lang="en-US" altLang="zh-TW" sz="2400" b="1">
                <a:solidFill>
                  <a:srgbClr val="FF0000"/>
                </a:solidFill>
              </a:rPr>
              <a:t>	Carbon dioxide</a:t>
            </a:r>
            <a:r>
              <a:rPr lang="en-US" altLang="zh-TW" sz="2400" b="1">
                <a:solidFill>
                  <a:srgbClr val="000099"/>
                </a:solidFill>
              </a:rPr>
              <a:t> – in fire extinguisher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solidFill>
                  <a:srgbClr val="000099"/>
                </a:solidFill>
              </a:rPr>
              <a:t>		</a:t>
            </a:r>
            <a:r>
              <a:rPr lang="en-US" altLang="zh-TW" sz="2400" b="1">
                <a:solidFill>
                  <a:srgbClr val="FF0000"/>
                </a:solidFill>
              </a:rPr>
              <a:t>Dry ice</a:t>
            </a:r>
            <a:r>
              <a:rPr lang="en-US" altLang="zh-TW" sz="2400" b="1">
                <a:solidFill>
                  <a:srgbClr val="000099"/>
                </a:solidFill>
              </a:rPr>
              <a:t> (solid carbon dioxide) is 				used in refrigeration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solidFill>
                  <a:srgbClr val="000099"/>
                </a:solidFill>
              </a:rPr>
              <a:t>		</a:t>
            </a:r>
            <a:r>
              <a:rPr lang="en-US" altLang="zh-TW" sz="2400" b="1">
                <a:solidFill>
                  <a:srgbClr val="FF0000"/>
                </a:solidFill>
              </a:rPr>
              <a:t>Helium</a:t>
            </a:r>
            <a:r>
              <a:rPr lang="en-US" altLang="zh-TW" sz="2400" b="1">
                <a:solidFill>
                  <a:srgbClr val="000099"/>
                </a:solidFill>
              </a:rPr>
              <a:t> – filling balloons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solidFill>
                  <a:srgbClr val="000099"/>
                </a:solidFill>
              </a:rPr>
              <a:t>		</a:t>
            </a:r>
            <a:r>
              <a:rPr lang="en-US" altLang="zh-TW" sz="2400" b="1">
                <a:solidFill>
                  <a:srgbClr val="FF0000"/>
                </a:solidFill>
              </a:rPr>
              <a:t>Argon </a:t>
            </a:r>
            <a:r>
              <a:rPr lang="en-US" altLang="zh-TW" sz="2400" b="1">
                <a:solidFill>
                  <a:srgbClr val="000099"/>
                </a:solidFill>
              </a:rPr>
              <a:t>– filling light bulbs</a:t>
            </a:r>
          </a:p>
          <a:p>
            <a:pPr eaLnBrk="1" hangingPunct="1">
              <a:spcBef>
                <a:spcPct val="50000"/>
              </a:spcBef>
            </a:pPr>
            <a:endParaRPr lang="en-US" altLang="zh-TW" b="1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Properties of Oxygen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901700"/>
            <a:ext cx="46386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2041525"/>
            <a:ext cx="44196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Carbon Burns in Oxygen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971550"/>
            <a:ext cx="47529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8063"/>
            <a:ext cx="73025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Properties of Oxygen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414463"/>
            <a:ext cx="8604250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Chemical test for Oxygen</a:t>
            </a: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1509713" y="1624013"/>
            <a:ext cx="5611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/>
              <a:t>A glowing match or wooden splint will relight when placed in oxygen gas.</a:t>
            </a:r>
            <a:endParaRPr lang="en-US" sz="240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127375"/>
            <a:ext cx="32099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To Show That Air contains Carbon Dioxide and Water Vapour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85775"/>
            <a:ext cx="6423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732213"/>
            <a:ext cx="620553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RUSTING OF IRON</a:t>
            </a:r>
          </a:p>
        </p:txBody>
      </p:sp>
      <p:pic>
        <p:nvPicPr>
          <p:cNvPr id="54275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454150"/>
            <a:ext cx="71024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Experiment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2613" y="1327150"/>
            <a:ext cx="7772400" cy="4845050"/>
          </a:xfrm>
          <a:prstGeom prst="rect">
            <a:avLst/>
          </a:prstGeom>
        </p:spPr>
        <p:txBody>
          <a:bodyPr/>
          <a:lstStyle/>
          <a:p>
            <a:pPr marL="582613" indent="-514350" algn="ctr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Consolas" pitchFamily="49" charset="0"/>
              <a:buAutoNum type="arabicPeriod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Place the </a:t>
            </a:r>
            <a:r>
              <a:rPr lang="en-US" sz="2000" kern="0" dirty="0">
                <a:solidFill>
                  <a:schemeClr val="accent1"/>
                </a:solidFill>
                <a:latin typeface="+mn-lt"/>
                <a:cs typeface="+mn-cs"/>
              </a:rPr>
              <a:t>painted nail</a:t>
            </a:r>
            <a:r>
              <a:rPr lang="en-US" sz="2000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in a test tube and totally cover with </a:t>
            </a:r>
            <a:r>
              <a:rPr lang="en-US" sz="2000" kern="0" dirty="0">
                <a:solidFill>
                  <a:srgbClr val="FF0000"/>
                </a:solidFill>
                <a:latin typeface="+mn-lt"/>
                <a:cs typeface="+mn-cs"/>
              </a:rPr>
              <a:t>water 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– label this </a:t>
            </a:r>
            <a:r>
              <a:rPr lang="en-US" sz="2000" kern="0" dirty="0">
                <a:solidFill>
                  <a:srgbClr val="51DAFF"/>
                </a:solidFill>
                <a:latin typeface="+mn-lt"/>
                <a:cs typeface="+mn-cs"/>
              </a:rPr>
              <a:t>painted nail + water</a:t>
            </a:r>
          </a:p>
          <a:p>
            <a:pPr marL="582613" indent="-514350" algn="ctr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Consolas" pitchFamily="49" charset="0"/>
              <a:buAutoNum type="arabicPeriod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Put </a:t>
            </a:r>
            <a:r>
              <a:rPr lang="en-US" sz="2000" kern="0" dirty="0">
                <a:solidFill>
                  <a:srgbClr val="FF0000"/>
                </a:solidFill>
                <a:latin typeface="+mn-lt"/>
                <a:cs typeface="+mn-cs"/>
              </a:rPr>
              <a:t>a plain nail 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in a test tube and ½ cover this with </a:t>
            </a:r>
            <a:r>
              <a:rPr lang="en-US" sz="2000" kern="0" dirty="0">
                <a:solidFill>
                  <a:srgbClr val="FF0000"/>
                </a:solidFill>
                <a:latin typeface="+mn-lt"/>
                <a:cs typeface="+mn-cs"/>
              </a:rPr>
              <a:t>water 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– label this </a:t>
            </a:r>
            <a:r>
              <a:rPr lang="en-US" sz="2000" kern="0" dirty="0">
                <a:solidFill>
                  <a:srgbClr val="51DAFF"/>
                </a:solidFill>
                <a:latin typeface="+mn-lt"/>
                <a:cs typeface="+mn-cs"/>
              </a:rPr>
              <a:t>control</a:t>
            </a:r>
          </a:p>
          <a:p>
            <a:pPr marL="582613" indent="-514350" algn="ctr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Consolas" pitchFamily="49" charset="0"/>
              <a:buAutoNum type="arabicPeriod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Cover a </a:t>
            </a:r>
            <a:r>
              <a:rPr lang="en-US" sz="2000" kern="0" dirty="0">
                <a:solidFill>
                  <a:srgbClr val="FF0000"/>
                </a:solidFill>
                <a:latin typeface="+mn-lt"/>
                <a:cs typeface="+mn-cs"/>
              </a:rPr>
              <a:t>plain nail 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in </a:t>
            </a:r>
            <a:r>
              <a:rPr lang="en-US" sz="2000" kern="0" dirty="0">
                <a:solidFill>
                  <a:srgbClr val="FF0000"/>
                </a:solidFill>
                <a:latin typeface="+mn-lt"/>
                <a:cs typeface="+mn-cs"/>
              </a:rPr>
              <a:t>Vaseline 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(using a paper towel)  and totally cover with </a:t>
            </a:r>
            <a:r>
              <a:rPr lang="en-US" sz="2000" kern="0" dirty="0">
                <a:solidFill>
                  <a:srgbClr val="FF0000"/>
                </a:solidFill>
                <a:latin typeface="+mn-lt"/>
                <a:cs typeface="+mn-cs"/>
              </a:rPr>
              <a:t>water 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– label this </a:t>
            </a:r>
            <a:r>
              <a:rPr lang="en-US" sz="2000" kern="0" dirty="0">
                <a:solidFill>
                  <a:srgbClr val="51DAFF"/>
                </a:solidFill>
                <a:latin typeface="+mn-lt"/>
                <a:cs typeface="+mn-cs"/>
              </a:rPr>
              <a:t>greased nail</a:t>
            </a:r>
          </a:p>
          <a:p>
            <a:pPr marL="582613" indent="-514350" algn="ctr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Consolas" pitchFamily="49" charset="0"/>
              <a:buAutoNum type="arabicPeriod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Add some </a:t>
            </a:r>
            <a:r>
              <a:rPr lang="en-US" sz="2000" kern="0" dirty="0">
                <a:solidFill>
                  <a:srgbClr val="FF0000"/>
                </a:solidFill>
                <a:latin typeface="+mn-lt"/>
                <a:cs typeface="+mn-cs"/>
              </a:rPr>
              <a:t>calcium chloride crystals 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in a test tube, and add a little cotton wool in the top of the test tube, pushing it down with a spatula so that it is just above the crystals. Add a </a:t>
            </a:r>
            <a:r>
              <a:rPr lang="en-US" sz="2000" kern="0" dirty="0">
                <a:solidFill>
                  <a:srgbClr val="FF0000"/>
                </a:solidFill>
                <a:latin typeface="+mn-lt"/>
                <a:cs typeface="+mn-cs"/>
              </a:rPr>
              <a:t>plain nail 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on top of the cotton wool, and place some more cotton wool in the top of the test tube – label this </a:t>
            </a:r>
            <a:r>
              <a:rPr lang="en-US" sz="2000" kern="0" dirty="0">
                <a:solidFill>
                  <a:srgbClr val="51DAFF"/>
                </a:solidFill>
                <a:latin typeface="+mn-lt"/>
                <a:cs typeface="+mn-cs"/>
              </a:rPr>
              <a:t>calcium chloride</a:t>
            </a:r>
          </a:p>
          <a:p>
            <a:pPr marL="582613" indent="-514350" algn="ctr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Consolas" pitchFamily="49" charset="0"/>
              <a:buAutoNum type="arabicPeriod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Put a </a:t>
            </a:r>
            <a:r>
              <a:rPr lang="en-US" sz="2000" kern="0" dirty="0">
                <a:solidFill>
                  <a:srgbClr val="FF0000"/>
                </a:solidFill>
                <a:latin typeface="+mn-lt"/>
                <a:cs typeface="+mn-cs"/>
              </a:rPr>
              <a:t>plain nail 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in a test tube and totally cover this with </a:t>
            </a:r>
            <a:r>
              <a:rPr lang="en-US" sz="2000" kern="0" dirty="0">
                <a:solidFill>
                  <a:srgbClr val="FF0000"/>
                </a:solidFill>
                <a:latin typeface="+mn-lt"/>
                <a:cs typeface="+mn-cs"/>
              </a:rPr>
              <a:t>boiled water</a:t>
            </a: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. Add a little oil on top of the water, and bung the test tube – label this </a:t>
            </a:r>
            <a:r>
              <a:rPr lang="en-US" sz="2000" kern="0" dirty="0">
                <a:solidFill>
                  <a:srgbClr val="51DAFF"/>
                </a:solidFill>
                <a:latin typeface="+mn-lt"/>
                <a:cs typeface="+mn-cs"/>
              </a:rPr>
              <a:t>oil</a:t>
            </a:r>
          </a:p>
          <a:p>
            <a:pPr marL="582613" indent="-514350" algn="ctr">
              <a:lnSpc>
                <a:spcPct val="90000"/>
              </a:lnSpc>
              <a:spcBef>
                <a:spcPct val="20000"/>
              </a:spcBef>
              <a:buClr>
                <a:srgbClr val="5F5F5F"/>
              </a:buClr>
              <a:buFont typeface="Consolas" pitchFamily="49" charset="0"/>
              <a:buAutoNum type="arabicPeriod"/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  <a:cs typeface="+mn-cs"/>
              </a:rPr>
              <a:t>Label your test tube with your group names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chs.k12.nf.ca/science/b3201/WebCT-Copy/images/lesson-images/lesson01/atmosphe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730375"/>
            <a:ext cx="51244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25530" y="538901"/>
            <a:ext cx="633412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Finding the Percentage of Oxygen in the  Atmosphere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8638" y="1773238"/>
            <a:ext cx="4187825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</a:t>
            </a:r>
            <a:r>
              <a:rPr lang="en-US" sz="2400" b="1" dirty="0"/>
              <a:t>amount </a:t>
            </a:r>
            <a:r>
              <a:rPr lang="en-US" sz="2400" dirty="0"/>
              <a:t>of </a:t>
            </a:r>
            <a:r>
              <a:rPr lang="en-US" sz="2400" b="1" dirty="0"/>
              <a:t>oxygen</a:t>
            </a:r>
            <a:r>
              <a:rPr lang="en-US" sz="2400" dirty="0"/>
              <a:t> in the atmosphere depends on where you sample it from.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1638" y="3817938"/>
            <a:ext cx="2876550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</a:t>
            </a:r>
            <a:r>
              <a:rPr lang="en-US" sz="2400" b="1" dirty="0"/>
              <a:t>higher </a:t>
            </a:r>
            <a:r>
              <a:rPr lang="en-US" sz="2400" dirty="0"/>
              <a:t>you go the </a:t>
            </a:r>
            <a:r>
              <a:rPr lang="en-US" sz="2400" b="1" dirty="0"/>
              <a:t>less </a:t>
            </a:r>
            <a:r>
              <a:rPr lang="en-US" sz="2400" dirty="0"/>
              <a:t>there is!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3888" y="4884738"/>
            <a:ext cx="4230687" cy="1201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In this lesson we will find the percentage of oxygen in the atmosphere in our laboratory…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03963" y="4884738"/>
            <a:ext cx="1449387" cy="12017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/>
              <a:t>500 feet above sea-level!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2713"/>
            <a:ext cx="8423275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01613"/>
            <a:ext cx="812800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87350"/>
            <a:ext cx="83883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98" name="Picture 14" descr="7F_firepi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3119" r="7300" b="10915"/>
          <a:stretch>
            <a:fillRect/>
          </a:stretch>
        </p:blipFill>
        <p:spPr bwMode="auto">
          <a:xfrm>
            <a:off x="5586413" y="798513"/>
            <a:ext cx="265906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606" name="Picture 22" descr="gas flam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11073" r="2658" b="15501"/>
          <a:stretch>
            <a:fillRect/>
          </a:stretch>
        </p:blipFill>
        <p:spPr bwMode="auto">
          <a:xfrm>
            <a:off x="5595938" y="2674938"/>
            <a:ext cx="266541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97" name="Text Box 13"/>
          <p:cNvSpPr txBox="1">
            <a:spLocks noChangeArrowheads="1"/>
          </p:cNvSpPr>
          <p:nvPr/>
        </p:nvSpPr>
        <p:spPr bwMode="auto">
          <a:xfrm>
            <a:off x="582613" y="701675"/>
            <a:ext cx="4710112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6600"/>
                </a:solidFill>
              </a:rPr>
              <a:t>Combustion</a:t>
            </a:r>
            <a:r>
              <a:rPr lang="en-US">
                <a:solidFill>
                  <a:srgbClr val="010067"/>
                </a:solidFill>
              </a:rPr>
              <a:t> is the chemical reaction that takes place when </a:t>
            </a:r>
          </a:p>
          <a:p>
            <a:pPr eaLnBrk="1" hangingPunct="1"/>
            <a:r>
              <a:rPr lang="en-US">
                <a:solidFill>
                  <a:srgbClr val="010067"/>
                </a:solidFill>
              </a:rPr>
              <a:t>a substance burns.</a:t>
            </a:r>
          </a:p>
          <a:p>
            <a:pPr eaLnBrk="1" hangingPunct="1"/>
            <a:endParaRPr lang="en-US" sz="1200">
              <a:solidFill>
                <a:srgbClr val="010067"/>
              </a:solidFill>
            </a:endParaRPr>
          </a:p>
          <a:p>
            <a:pPr eaLnBrk="1" hangingPunct="1"/>
            <a:r>
              <a:rPr lang="en-US">
                <a:solidFill>
                  <a:srgbClr val="010067"/>
                </a:solidFill>
              </a:rPr>
              <a:t>The substance </a:t>
            </a:r>
            <a:r>
              <a:rPr lang="en-US">
                <a:solidFill>
                  <a:srgbClr val="FF6600"/>
                </a:solidFill>
              </a:rPr>
              <a:t>reacts with oxygen</a:t>
            </a:r>
            <a:r>
              <a:rPr lang="en-US">
                <a:solidFill>
                  <a:srgbClr val="010067"/>
                </a:solidFill>
              </a:rPr>
              <a:t> and energy is released as heat and light.</a:t>
            </a:r>
          </a:p>
          <a:p>
            <a:pPr eaLnBrk="1" hangingPunct="1"/>
            <a:endParaRPr lang="en-US" sz="1200">
              <a:solidFill>
                <a:srgbClr val="010067"/>
              </a:solidFill>
            </a:endParaRPr>
          </a:p>
          <a:p>
            <a:pPr eaLnBrk="1" hangingPunct="1"/>
            <a:endParaRPr lang="en-US" sz="1200">
              <a:solidFill>
                <a:srgbClr val="010067"/>
              </a:solidFill>
            </a:endParaRPr>
          </a:p>
          <a:p>
            <a:pPr eaLnBrk="1" hangingPunct="1"/>
            <a:r>
              <a:rPr lang="en-US">
                <a:solidFill>
                  <a:srgbClr val="010067"/>
                </a:solidFill>
              </a:rPr>
              <a:t>Combustion is an important reaction as more than 90% of </a:t>
            </a:r>
          </a:p>
          <a:p>
            <a:pPr eaLnBrk="1" hangingPunct="1"/>
            <a:r>
              <a:rPr lang="en-US">
                <a:solidFill>
                  <a:srgbClr val="010067"/>
                </a:solidFill>
              </a:rPr>
              <a:t>the world’s energy comes from burning fossil fuels like coal,</a:t>
            </a:r>
            <a:r>
              <a:rPr lang="en-US"/>
              <a:t> </a:t>
            </a:r>
            <a:r>
              <a:rPr lang="en-US">
                <a:solidFill>
                  <a:srgbClr val="010067"/>
                </a:solidFill>
              </a:rPr>
              <a:t>natural gas and petrol.</a:t>
            </a:r>
          </a:p>
          <a:p>
            <a:pPr eaLnBrk="1" hangingPunct="1"/>
            <a:endParaRPr lang="en-US" sz="1200">
              <a:solidFill>
                <a:srgbClr val="010067"/>
              </a:solidFill>
            </a:endParaRPr>
          </a:p>
          <a:p>
            <a:pPr eaLnBrk="1" hangingPunct="1"/>
            <a:r>
              <a:rPr lang="en-US">
                <a:solidFill>
                  <a:srgbClr val="010067"/>
                </a:solidFill>
              </a:rPr>
              <a:t>Where do fossil fuels come from and what other fuels are there?</a:t>
            </a:r>
          </a:p>
        </p:txBody>
      </p:sp>
      <p:sp>
        <p:nvSpPr>
          <p:cNvPr id="59397" name="AutoShape 3"/>
          <p:cNvSpPr>
            <a:spLocks noChangeArrowheads="1"/>
          </p:cNvSpPr>
          <p:nvPr/>
        </p:nvSpPr>
        <p:spPr bwMode="auto">
          <a:xfrm>
            <a:off x="684213" y="692150"/>
            <a:ext cx="8280400" cy="5329238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398" name="AutoShape 4"/>
          <p:cNvSpPr>
            <a:spLocks noChangeArrowheads="1"/>
          </p:cNvSpPr>
          <p:nvPr/>
        </p:nvSpPr>
        <p:spPr bwMode="auto">
          <a:xfrm>
            <a:off x="827088" y="908050"/>
            <a:ext cx="6481762" cy="5113338"/>
          </a:xfrm>
          <a:prstGeom prst="triangle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399" name="AutoShape 5"/>
          <p:cNvSpPr>
            <a:spLocks noChangeArrowheads="1"/>
          </p:cNvSpPr>
          <p:nvPr/>
        </p:nvSpPr>
        <p:spPr bwMode="auto">
          <a:xfrm>
            <a:off x="2555875" y="1916113"/>
            <a:ext cx="4608513" cy="18732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00" name="AutoShape 6"/>
          <p:cNvSpPr>
            <a:spLocks noChangeArrowheads="1"/>
          </p:cNvSpPr>
          <p:nvPr/>
        </p:nvSpPr>
        <p:spPr bwMode="auto">
          <a:xfrm>
            <a:off x="2771775" y="2565400"/>
            <a:ext cx="3671888" cy="25923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401" name="AutoShape 7"/>
          <p:cNvSpPr>
            <a:spLocks noChangeArrowheads="1"/>
          </p:cNvSpPr>
          <p:nvPr/>
        </p:nvSpPr>
        <p:spPr bwMode="auto">
          <a:xfrm>
            <a:off x="611188" y="2565400"/>
            <a:ext cx="6408737" cy="34559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02" name="Rectangle 8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      Using combustion</a:t>
            </a:r>
          </a:p>
        </p:txBody>
      </p:sp>
      <p:sp>
        <p:nvSpPr>
          <p:cNvPr id="323596" name="Oval 12"/>
          <p:cNvSpPr>
            <a:spLocks noChangeAspect="1" noChangeArrowheads="1"/>
          </p:cNvSpPr>
          <p:nvPr/>
        </p:nvSpPr>
        <p:spPr bwMode="auto">
          <a:xfrm>
            <a:off x="250825" y="80327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23603" name="Oval 19"/>
          <p:cNvSpPr>
            <a:spLocks noChangeAspect="1" noChangeArrowheads="1"/>
          </p:cNvSpPr>
          <p:nvPr/>
        </p:nvSpPr>
        <p:spPr bwMode="auto">
          <a:xfrm>
            <a:off x="250825" y="3536950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323604" name="Picture 20" descr="petrol p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54"/>
          <a:stretch>
            <a:fillRect/>
          </a:stretch>
        </p:blipFill>
        <p:spPr bwMode="auto">
          <a:xfrm>
            <a:off x="5595938" y="4425950"/>
            <a:ext cx="26733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3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23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3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23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23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3235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7" grpId="0" build="p"/>
      <p:bldP spid="323596" grpId="0" animBg="1"/>
      <p:bldP spid="32360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      Incomplete combustion</a:t>
            </a:r>
          </a:p>
        </p:txBody>
      </p:sp>
      <p:sp>
        <p:nvSpPr>
          <p:cNvPr id="327703" name="Oval 23"/>
          <p:cNvSpPr>
            <a:spLocks noChangeAspect="1" noChangeArrowheads="1"/>
          </p:cNvSpPr>
          <p:nvPr/>
        </p:nvSpPr>
        <p:spPr bwMode="auto">
          <a:xfrm>
            <a:off x="250825" y="80327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27704" name="Text Box 24"/>
          <p:cNvSpPr txBox="1">
            <a:spLocks noChangeArrowheads="1"/>
          </p:cNvSpPr>
          <p:nvPr/>
        </p:nvSpPr>
        <p:spPr bwMode="auto">
          <a:xfrm>
            <a:off x="582613" y="701675"/>
            <a:ext cx="8532812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10067"/>
                </a:solidFill>
              </a:rPr>
              <a:t>A good supply of oxygen is needed for a fuel to burn completely and release as much energy as possible.</a:t>
            </a:r>
          </a:p>
          <a:p>
            <a:pPr eaLnBrk="1" hangingPunct="1"/>
            <a:endParaRPr lang="en-US" sz="600">
              <a:solidFill>
                <a:srgbClr val="010067"/>
              </a:solidFill>
            </a:endParaRPr>
          </a:p>
          <a:p>
            <a:pPr eaLnBrk="1" hangingPunct="1"/>
            <a:r>
              <a:rPr lang="en-US">
                <a:solidFill>
                  <a:srgbClr val="010067"/>
                </a:solidFill>
              </a:rPr>
              <a:t>When carbon reacts completely with oxygen, it is all turned into carbon dioxide. This is called </a:t>
            </a:r>
            <a:r>
              <a:rPr lang="en-US">
                <a:solidFill>
                  <a:srgbClr val="FF6600"/>
                </a:solidFill>
              </a:rPr>
              <a:t>complete combustion</a:t>
            </a:r>
            <a:r>
              <a:rPr lang="en-US">
                <a:solidFill>
                  <a:srgbClr val="010067"/>
                </a:solidFill>
              </a:rPr>
              <a:t>: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306513" y="2420938"/>
            <a:ext cx="5770562" cy="798512"/>
            <a:chOff x="823" y="1631"/>
            <a:chExt cx="3635" cy="503"/>
          </a:xfrm>
        </p:grpSpPr>
        <p:sp>
          <p:nvSpPr>
            <p:cNvPr id="60430" name="AutoShape 26"/>
            <p:cNvSpPr>
              <a:spLocks noChangeArrowheads="1"/>
            </p:cNvSpPr>
            <p:nvPr/>
          </p:nvSpPr>
          <p:spPr bwMode="auto">
            <a:xfrm>
              <a:off x="3481" y="1631"/>
              <a:ext cx="977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GB" sz="2800">
                  <a:solidFill>
                    <a:srgbClr val="010067"/>
                  </a:solidFill>
                  <a:sym typeface="Monotype Sorts" pitchFamily="2" charset="2"/>
                </a:rPr>
                <a:t>carbon dioxide</a:t>
              </a:r>
              <a:endParaRPr lang="en-GB" sz="2200">
                <a:solidFill>
                  <a:srgbClr val="010067"/>
                </a:solidFill>
                <a:sym typeface="Monotype Sorts" pitchFamily="2" charset="2"/>
              </a:endParaRPr>
            </a:p>
          </p:txBody>
        </p:sp>
        <p:sp>
          <p:nvSpPr>
            <p:cNvPr id="60431" name="AutoShape 27"/>
            <p:cNvSpPr>
              <a:spLocks noChangeArrowheads="1"/>
            </p:cNvSpPr>
            <p:nvPr/>
          </p:nvSpPr>
          <p:spPr bwMode="auto">
            <a:xfrm>
              <a:off x="1996" y="1635"/>
              <a:ext cx="882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010067"/>
                  </a:solidFill>
                  <a:sym typeface="Monotype Sorts" pitchFamily="2" charset="2"/>
                </a:rPr>
                <a:t>oxygen</a:t>
              </a:r>
              <a:endParaRPr lang="en-GB" sz="2200">
                <a:solidFill>
                  <a:srgbClr val="010067"/>
                </a:solidFill>
                <a:sym typeface="Monotype Sorts" pitchFamily="2" charset="2"/>
              </a:endParaRPr>
            </a:p>
          </p:txBody>
        </p:sp>
        <p:sp>
          <p:nvSpPr>
            <p:cNvPr id="60432" name="AutoShape 28"/>
            <p:cNvSpPr>
              <a:spLocks noChangeAspect="1" noChangeArrowheads="1"/>
            </p:cNvSpPr>
            <p:nvPr/>
          </p:nvSpPr>
          <p:spPr bwMode="auto">
            <a:xfrm>
              <a:off x="1796" y="1823"/>
              <a:ext cx="136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3" name="AutoShape 29"/>
            <p:cNvSpPr>
              <a:spLocks noChangeArrowheads="1"/>
            </p:cNvSpPr>
            <p:nvPr/>
          </p:nvSpPr>
          <p:spPr bwMode="auto">
            <a:xfrm>
              <a:off x="823" y="1633"/>
              <a:ext cx="928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010067"/>
                  </a:solidFill>
                  <a:sym typeface="Monotype Sorts" pitchFamily="2" charset="2"/>
                </a:rPr>
                <a:t>carbon</a:t>
              </a:r>
              <a:endParaRPr lang="en-GB" sz="2200">
                <a:solidFill>
                  <a:srgbClr val="010067"/>
                </a:solidFill>
                <a:sym typeface="Monotype Sorts" pitchFamily="2" charset="2"/>
              </a:endParaRPr>
            </a:p>
          </p:txBody>
        </p:sp>
        <p:sp>
          <p:nvSpPr>
            <p:cNvPr id="60434" name="AutoShape 30"/>
            <p:cNvSpPr>
              <a:spLocks noChangeArrowheads="1"/>
            </p:cNvSpPr>
            <p:nvPr/>
          </p:nvSpPr>
          <p:spPr bwMode="auto">
            <a:xfrm>
              <a:off x="2933" y="1760"/>
              <a:ext cx="499" cy="264"/>
            </a:xfrm>
            <a:prstGeom prst="rightArrow">
              <a:avLst>
                <a:gd name="adj1" fmla="val 37361"/>
                <a:gd name="adj2" fmla="val 9507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11" name="Oval 31"/>
          <p:cNvSpPr>
            <a:spLocks noChangeAspect="1" noChangeArrowheads="1"/>
          </p:cNvSpPr>
          <p:nvPr/>
        </p:nvSpPr>
        <p:spPr bwMode="auto">
          <a:xfrm>
            <a:off x="250825" y="3500438"/>
            <a:ext cx="252413" cy="25241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27712" name="Text Box 32"/>
          <p:cNvSpPr txBox="1">
            <a:spLocks noChangeArrowheads="1"/>
          </p:cNvSpPr>
          <p:nvPr/>
        </p:nvSpPr>
        <p:spPr bwMode="auto">
          <a:xfrm>
            <a:off x="582613" y="3429000"/>
            <a:ext cx="85328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10067"/>
                </a:solidFill>
              </a:rPr>
              <a:t>If there is not enough oxygen, a fuel cannot burn completely and less energy is released. Some fuel is wasted.</a:t>
            </a:r>
          </a:p>
          <a:p>
            <a:pPr eaLnBrk="1" hangingPunct="1"/>
            <a:endParaRPr lang="en-US" sz="600">
              <a:solidFill>
                <a:srgbClr val="010067"/>
              </a:solidFill>
            </a:endParaRPr>
          </a:p>
          <a:p>
            <a:pPr eaLnBrk="1" hangingPunct="1"/>
            <a:r>
              <a:rPr lang="en-US">
                <a:solidFill>
                  <a:srgbClr val="010067"/>
                </a:solidFill>
              </a:rPr>
              <a:t>When carbon does not react completely with oxygen, the product is carbon monoxide, a colourless poisonous gas. This is called </a:t>
            </a:r>
            <a:r>
              <a:rPr lang="en-US">
                <a:solidFill>
                  <a:srgbClr val="FF6600"/>
                </a:solidFill>
              </a:rPr>
              <a:t>incomplete combustion</a:t>
            </a:r>
            <a:r>
              <a:rPr lang="en-US">
                <a:solidFill>
                  <a:srgbClr val="010067"/>
                </a:solidFill>
              </a:rPr>
              <a:t>: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322388" y="5510213"/>
            <a:ext cx="6273800" cy="798512"/>
            <a:chOff x="833" y="3471"/>
            <a:chExt cx="3952" cy="503"/>
          </a:xfrm>
        </p:grpSpPr>
        <p:sp>
          <p:nvSpPr>
            <p:cNvPr id="60425" name="AutoShape 40"/>
            <p:cNvSpPr>
              <a:spLocks noChangeArrowheads="1"/>
            </p:cNvSpPr>
            <p:nvPr/>
          </p:nvSpPr>
          <p:spPr bwMode="auto">
            <a:xfrm>
              <a:off x="3491" y="3471"/>
              <a:ext cx="1294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GB" sz="2800">
                  <a:solidFill>
                    <a:srgbClr val="010066"/>
                  </a:solidFill>
                  <a:sym typeface="Monotype Sorts" pitchFamily="2" charset="2"/>
                </a:rPr>
                <a:t>carbon monoxide</a:t>
              </a:r>
              <a:endParaRPr lang="en-GB" sz="2200">
                <a:solidFill>
                  <a:srgbClr val="010066"/>
                </a:solidFill>
                <a:sym typeface="Monotype Sorts" pitchFamily="2" charset="2"/>
              </a:endParaRPr>
            </a:p>
          </p:txBody>
        </p:sp>
        <p:sp>
          <p:nvSpPr>
            <p:cNvPr id="60426" name="AutoShape 41"/>
            <p:cNvSpPr>
              <a:spLocks noChangeArrowheads="1"/>
            </p:cNvSpPr>
            <p:nvPr/>
          </p:nvSpPr>
          <p:spPr bwMode="auto">
            <a:xfrm>
              <a:off x="2006" y="3475"/>
              <a:ext cx="882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010067"/>
                  </a:solidFill>
                  <a:sym typeface="Monotype Sorts" pitchFamily="2" charset="2"/>
                </a:rPr>
                <a:t>oxygen</a:t>
              </a:r>
              <a:endParaRPr lang="en-GB" sz="2200">
                <a:solidFill>
                  <a:srgbClr val="010067"/>
                </a:solidFill>
                <a:sym typeface="Monotype Sorts" pitchFamily="2" charset="2"/>
              </a:endParaRPr>
            </a:p>
          </p:txBody>
        </p:sp>
        <p:sp>
          <p:nvSpPr>
            <p:cNvPr id="60427" name="AutoShape 42"/>
            <p:cNvSpPr>
              <a:spLocks noChangeAspect="1" noChangeArrowheads="1"/>
            </p:cNvSpPr>
            <p:nvPr/>
          </p:nvSpPr>
          <p:spPr bwMode="auto">
            <a:xfrm>
              <a:off x="1806" y="3663"/>
              <a:ext cx="136" cy="136"/>
            </a:xfrm>
            <a:prstGeom prst="plus">
              <a:avLst>
                <a:gd name="adj" fmla="val 3686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AutoShape 43"/>
            <p:cNvSpPr>
              <a:spLocks noChangeArrowheads="1"/>
            </p:cNvSpPr>
            <p:nvPr/>
          </p:nvSpPr>
          <p:spPr bwMode="auto">
            <a:xfrm>
              <a:off x="833" y="3473"/>
              <a:ext cx="928" cy="499"/>
            </a:xfrm>
            <a:prstGeom prst="roundRect">
              <a:avLst>
                <a:gd name="adj" fmla="val 14014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>
                <a:spcBef>
                  <a:spcPct val="50000"/>
                </a:spcBef>
              </a:pPr>
              <a:r>
                <a:rPr lang="en-GB" sz="2800">
                  <a:solidFill>
                    <a:srgbClr val="010067"/>
                  </a:solidFill>
                  <a:sym typeface="Monotype Sorts" pitchFamily="2" charset="2"/>
                </a:rPr>
                <a:t>carbon</a:t>
              </a:r>
              <a:endParaRPr lang="en-GB" sz="2200">
                <a:solidFill>
                  <a:srgbClr val="010067"/>
                </a:solidFill>
                <a:sym typeface="Monotype Sorts" pitchFamily="2" charset="2"/>
              </a:endParaRPr>
            </a:p>
          </p:txBody>
        </p:sp>
        <p:sp>
          <p:nvSpPr>
            <p:cNvPr id="60429" name="AutoShape 44"/>
            <p:cNvSpPr>
              <a:spLocks noChangeArrowheads="1"/>
            </p:cNvSpPr>
            <p:nvPr/>
          </p:nvSpPr>
          <p:spPr bwMode="auto">
            <a:xfrm>
              <a:off x="2943" y="3600"/>
              <a:ext cx="499" cy="264"/>
            </a:xfrm>
            <a:prstGeom prst="rightArrow">
              <a:avLst>
                <a:gd name="adj1" fmla="val 37361"/>
                <a:gd name="adj2" fmla="val 95076"/>
              </a:avLst>
            </a:prstGeom>
            <a:solidFill>
              <a:srgbClr val="010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7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27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3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2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27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3" grpId="0" animBg="1"/>
      <p:bldP spid="327704" grpId="0" build="p"/>
      <p:bldP spid="327711" grpId="0" animBg="1"/>
      <p:bldP spid="32771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49053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u="sng" smtClean="0">
                <a:solidFill>
                  <a:srgbClr val="FFFF66"/>
                </a:solidFill>
              </a:rPr>
              <a:t>Demonstration – Burning magnesium in the air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446213" y="2911475"/>
            <a:ext cx="222408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" r="-1111"/>
          <a:stretch>
            <a:fillRect/>
          </a:stretch>
        </p:blipFill>
        <p:spPr bwMode="auto">
          <a:xfrm>
            <a:off x="4572000" y="5157788"/>
            <a:ext cx="936625" cy="79851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1445" name="Rectangle 7"/>
          <p:cNvSpPr>
            <a:spLocks noChangeArrowheads="1"/>
          </p:cNvSpPr>
          <p:nvPr/>
        </p:nvSpPr>
        <p:spPr bwMode="auto">
          <a:xfrm>
            <a:off x="1446213" y="2633663"/>
            <a:ext cx="3663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>
            <a:off x="1446213" y="2633663"/>
            <a:ext cx="3663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200">
                <a:latin typeface="Times New Roman" pitchFamily="18" charset="0"/>
              </a:rPr>
              <a:t>        </a:t>
            </a:r>
            <a:endParaRPr lang="en-GB">
              <a:cs typeface="Arial" pitchFamily="34" charset="0"/>
            </a:endParaRPr>
          </a:p>
        </p:txBody>
      </p:sp>
      <p:sp>
        <p:nvSpPr>
          <p:cNvPr id="61447" name="Text Box 10"/>
          <p:cNvSpPr txBox="1">
            <a:spLocks noChangeArrowheads="1"/>
          </p:cNvSpPr>
          <p:nvPr/>
        </p:nvSpPr>
        <p:spPr bwMode="auto">
          <a:xfrm>
            <a:off x="5580063" y="5157788"/>
            <a:ext cx="21590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cs typeface="Arial" pitchFamily="34" charset="0"/>
              </a:rPr>
              <a:t>Wear eye protection</a:t>
            </a:r>
            <a:r>
              <a:rPr lang="en-GB" sz="2400">
                <a:solidFill>
                  <a:srgbClr val="FF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61448" name="Text Box 12"/>
          <p:cNvSpPr txBox="1">
            <a:spLocks noChangeArrowheads="1"/>
          </p:cNvSpPr>
          <p:nvPr/>
        </p:nvSpPr>
        <p:spPr bwMode="auto">
          <a:xfrm>
            <a:off x="250825" y="1628775"/>
            <a:ext cx="85693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Watch what happens when your teacher burns magnesium in air.</a:t>
            </a: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Describe what you see.</a:t>
            </a: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What element present in the air reacted with the magnesium?</a:t>
            </a: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Describe the product formed.</a:t>
            </a: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What is the name of this product? </a:t>
            </a:r>
          </a:p>
          <a:p>
            <a:pPr eaLnBrk="1" hangingPunct="1">
              <a:buFontTx/>
              <a:buAutoNum type="arabicPeriod"/>
            </a:pP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49053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u="sng" smtClean="0">
                <a:solidFill>
                  <a:srgbClr val="0000CC"/>
                </a:solidFill>
              </a:rPr>
              <a:t>Demonstration – Burning magnesium in the air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446213" y="2911475"/>
            <a:ext cx="222408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" r="-1111"/>
          <a:stretch>
            <a:fillRect/>
          </a:stretch>
        </p:blipFill>
        <p:spPr bwMode="auto">
          <a:xfrm>
            <a:off x="4572000" y="5157788"/>
            <a:ext cx="936625" cy="79851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2469" name="Rectangle 7"/>
          <p:cNvSpPr>
            <a:spLocks noChangeArrowheads="1"/>
          </p:cNvSpPr>
          <p:nvPr/>
        </p:nvSpPr>
        <p:spPr bwMode="auto">
          <a:xfrm>
            <a:off x="1446213" y="2633663"/>
            <a:ext cx="3663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1446213" y="2633663"/>
            <a:ext cx="3663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200">
                <a:latin typeface="Times New Roman" pitchFamily="18" charset="0"/>
              </a:rPr>
              <a:t>        </a:t>
            </a:r>
            <a:endParaRPr lang="en-GB">
              <a:cs typeface="Arial" pitchFamily="34" charset="0"/>
            </a:endParaRP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5580063" y="5157788"/>
            <a:ext cx="215900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  <a:cs typeface="Arial" pitchFamily="34" charset="0"/>
              </a:rPr>
              <a:t>Wear eye protection</a:t>
            </a:r>
            <a:r>
              <a:rPr lang="en-GB" sz="2400">
                <a:solidFill>
                  <a:srgbClr val="FF0000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250825" y="1628775"/>
            <a:ext cx="85693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rgbClr val="6699FF"/>
                </a:solidFill>
              </a:rPr>
              <a:t>Watch what happens when your teacher burns magnesium in air.</a:t>
            </a: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rgbClr val="6699FF"/>
                </a:solidFill>
              </a:rPr>
              <a:t>Describe what you see.</a:t>
            </a: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rgbClr val="6699FF"/>
                </a:solidFill>
              </a:rPr>
              <a:t>What element present in the air reacted with the magnesium?</a:t>
            </a: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rgbClr val="6699FF"/>
                </a:solidFill>
              </a:rPr>
              <a:t>Describe the product formed.</a:t>
            </a: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rgbClr val="6699FF"/>
                </a:solidFill>
              </a:rPr>
              <a:t>What is the name of this product? </a:t>
            </a:r>
          </a:p>
          <a:p>
            <a:pPr eaLnBrk="1" hangingPunct="1">
              <a:buFontTx/>
              <a:buAutoNum type="arabicPeriod"/>
            </a:pP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490537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b="1" u="sng" smtClean="0">
                <a:solidFill>
                  <a:srgbClr val="FFFF66"/>
                </a:solidFill>
              </a:rPr>
              <a:t>Experiment - Investigating the reaction between </a:t>
            </a:r>
            <a:br>
              <a:rPr lang="en-GB" sz="2400" b="1" u="sng" smtClean="0">
                <a:solidFill>
                  <a:srgbClr val="FFFF66"/>
                </a:solidFill>
              </a:rPr>
            </a:br>
            <a:r>
              <a:rPr lang="en-GB" sz="2400" b="1" smtClean="0">
                <a:solidFill>
                  <a:srgbClr val="FFFF66"/>
                </a:solidFill>
              </a:rPr>
              <a:t>    </a:t>
            </a:r>
            <a:r>
              <a:rPr lang="en-GB" sz="2400" b="1" u="sng" smtClean="0">
                <a:solidFill>
                  <a:srgbClr val="FFFF66"/>
                </a:solidFill>
              </a:rPr>
              <a:t>magnesium and oxygen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446213" y="2911475"/>
            <a:ext cx="222408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634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1049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1446213" y="2633663"/>
            <a:ext cx="36639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63494" name="Text Box 11"/>
          <p:cNvSpPr txBox="1">
            <a:spLocks noChangeArrowheads="1"/>
          </p:cNvSpPr>
          <p:nvPr/>
        </p:nvSpPr>
        <p:spPr bwMode="auto">
          <a:xfrm>
            <a:off x="1662113" y="965200"/>
            <a:ext cx="19431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  <a:cs typeface="Arial" pitchFamily="34" charset="0"/>
              </a:rPr>
              <a:t>Wear eye protection.</a:t>
            </a:r>
          </a:p>
        </p:txBody>
      </p:sp>
      <p:sp>
        <p:nvSpPr>
          <p:cNvPr id="63495" name="Text Box 15"/>
          <p:cNvSpPr txBox="1">
            <a:spLocks noChangeArrowheads="1"/>
          </p:cNvSpPr>
          <p:nvPr/>
        </p:nvSpPr>
        <p:spPr bwMode="auto">
          <a:xfrm>
            <a:off x="250825" y="1341438"/>
            <a:ext cx="8243888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2000" b="1" u="sng">
                <a:solidFill>
                  <a:schemeClr val="bg1"/>
                </a:solidFill>
              </a:rPr>
              <a:t>Method</a:t>
            </a: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chemeClr val="bg1"/>
                </a:solidFill>
              </a:rPr>
              <a:t>Place the strip of magnesium ribbon into the crucible and put on the lid.</a:t>
            </a:r>
          </a:p>
          <a:p>
            <a:pPr eaLnBrk="1" hangingPunct="1">
              <a:buFontTx/>
              <a:buAutoNum type="arabicPeriod"/>
            </a:pPr>
            <a:r>
              <a:rPr lang="en-GB" sz="2000" b="1">
                <a:solidFill>
                  <a:srgbClr val="99FF99"/>
                </a:solidFill>
              </a:rPr>
              <a:t>Using the electronic scales, weigh the crucible (including the lid) and magnesium and record the mass. </a:t>
            </a:r>
          </a:p>
          <a:p>
            <a:pPr eaLnBrk="1" hangingPunct="1"/>
            <a:endParaRPr lang="en-GB" sz="2000" b="1">
              <a:solidFill>
                <a:srgbClr val="99FF99"/>
              </a:solidFill>
            </a:endParaRPr>
          </a:p>
          <a:p>
            <a:pPr eaLnBrk="1" hangingPunct="1"/>
            <a:endParaRPr lang="en-GB" sz="2000" b="1">
              <a:solidFill>
                <a:srgbClr val="99FF99"/>
              </a:solidFill>
            </a:endParaRPr>
          </a:p>
          <a:p>
            <a:pPr eaLnBrk="1" hangingPunct="1">
              <a:buFontTx/>
              <a:buAutoNum type="arabicPeriod" startAt="3"/>
            </a:pPr>
            <a:r>
              <a:rPr lang="en-GB" sz="2000" b="1">
                <a:solidFill>
                  <a:schemeClr val="bg1"/>
                </a:solidFill>
              </a:rPr>
              <a:t>Heat the crucible strongly, once the magnesium begins burning, use tongs, to lift up the lid to let some air in. Try not to let any smoke out.</a:t>
            </a:r>
          </a:p>
          <a:p>
            <a:pPr eaLnBrk="1" hangingPunct="1">
              <a:buFontTx/>
              <a:buAutoNum type="arabicPeriod" startAt="3"/>
            </a:pPr>
            <a:r>
              <a:rPr lang="en-GB" sz="2000" b="1">
                <a:solidFill>
                  <a:srgbClr val="99FF99"/>
                </a:solidFill>
              </a:rPr>
              <a:t>When there is no further change to the magnesium, turn off the Bunsen burner and leave the crucible for 10 - 15 minutes to cool.</a:t>
            </a:r>
          </a:p>
          <a:p>
            <a:pPr eaLnBrk="1" hangingPunct="1">
              <a:buFontTx/>
              <a:buAutoNum type="arabicPeriod" startAt="3"/>
            </a:pPr>
            <a:r>
              <a:rPr lang="en-GB" sz="2000" b="1">
                <a:solidFill>
                  <a:schemeClr val="bg1"/>
                </a:solidFill>
              </a:rPr>
              <a:t>Draw a labelled diagram of the apparatus, and write the method in the past tense (A strip of magnesium was ….).</a:t>
            </a:r>
          </a:p>
          <a:p>
            <a:pPr eaLnBrk="1" hangingPunct="1">
              <a:buFontTx/>
              <a:buAutoNum type="arabicPeriod" startAt="3"/>
            </a:pPr>
            <a:r>
              <a:rPr lang="en-GB" sz="2000" b="1">
                <a:solidFill>
                  <a:srgbClr val="99FF99"/>
                </a:solidFill>
              </a:rPr>
              <a:t>When the crucible is cool to the touch re-weigh it with its lid.</a:t>
            </a:r>
          </a:p>
          <a:p>
            <a:pPr eaLnBrk="1" hangingPunct="1">
              <a:buFontTx/>
              <a:buAutoNum type="arabicPeriod" startAt="3"/>
            </a:pPr>
            <a:r>
              <a:rPr lang="en-GB" sz="2000" b="1">
                <a:solidFill>
                  <a:schemeClr val="bg1"/>
                </a:solidFill>
              </a:rPr>
              <a:t>Explain the change in mass.</a:t>
            </a:r>
          </a:p>
          <a:p>
            <a:pPr eaLnBrk="1" hangingPunct="1">
              <a:buFontTx/>
              <a:buAutoNum type="arabicPeriod" startAt="3"/>
            </a:pPr>
            <a:endParaRPr lang="en-GB" sz="2000" b="1">
              <a:solidFill>
                <a:schemeClr val="bg1"/>
              </a:solidFill>
            </a:endParaRPr>
          </a:p>
        </p:txBody>
      </p:sp>
      <p:pic>
        <p:nvPicPr>
          <p:cNvPr id="6349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31793" r="5110" b="56544"/>
          <a:stretch>
            <a:fillRect/>
          </a:stretch>
        </p:blipFill>
        <p:spPr bwMode="auto">
          <a:xfrm>
            <a:off x="827088" y="2924175"/>
            <a:ext cx="7632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25538"/>
            <a:ext cx="24003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Line 6"/>
          <p:cNvSpPr>
            <a:spLocks noChangeShapeType="1"/>
          </p:cNvSpPr>
          <p:nvPr/>
        </p:nvSpPr>
        <p:spPr bwMode="auto">
          <a:xfrm flipV="1">
            <a:off x="4716463" y="1196975"/>
            <a:ext cx="2447925" cy="431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Line 7"/>
          <p:cNvSpPr>
            <a:spLocks noChangeShapeType="1"/>
          </p:cNvSpPr>
          <p:nvPr/>
        </p:nvSpPr>
        <p:spPr bwMode="auto">
          <a:xfrm>
            <a:off x="971550" y="1052513"/>
            <a:ext cx="2735263" cy="936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Line 8"/>
          <p:cNvSpPr>
            <a:spLocks noChangeShapeType="1"/>
          </p:cNvSpPr>
          <p:nvPr/>
        </p:nvSpPr>
        <p:spPr bwMode="auto">
          <a:xfrm flipV="1">
            <a:off x="5219700" y="2492375"/>
            <a:ext cx="2447925" cy="431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8" name="Line 9"/>
          <p:cNvSpPr>
            <a:spLocks noChangeShapeType="1"/>
          </p:cNvSpPr>
          <p:nvPr/>
        </p:nvSpPr>
        <p:spPr bwMode="auto">
          <a:xfrm>
            <a:off x="1258888" y="2636838"/>
            <a:ext cx="2735262" cy="9366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" name="Rectangle 10"/>
          <p:cNvSpPr>
            <a:spLocks noChangeArrowheads="1"/>
          </p:cNvSpPr>
          <p:nvPr/>
        </p:nvSpPr>
        <p:spPr bwMode="auto">
          <a:xfrm>
            <a:off x="2987675" y="4437063"/>
            <a:ext cx="2447925" cy="1444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4520" name="Line 11"/>
          <p:cNvSpPr>
            <a:spLocks noChangeShapeType="1"/>
          </p:cNvSpPr>
          <p:nvPr/>
        </p:nvSpPr>
        <p:spPr bwMode="auto">
          <a:xfrm flipV="1">
            <a:off x="5364163" y="4076700"/>
            <a:ext cx="2447925" cy="431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732588" y="908050"/>
            <a:ext cx="2232025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7030A0"/>
                </a:solidFill>
              </a:rPr>
              <a:t>crucible and lid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684213" y="836613"/>
            <a:ext cx="1368425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pipe clay triangle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6911975" y="2349500"/>
            <a:ext cx="2232025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7030A0"/>
                </a:solidFill>
              </a:rPr>
              <a:t>tripod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179388" y="2349500"/>
            <a:ext cx="2232025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bunsen burner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6732588" y="3860800"/>
            <a:ext cx="2232025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7030A0"/>
                </a:solidFill>
              </a:rPr>
              <a:t>heat proof mat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684213" y="4941888"/>
            <a:ext cx="763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Write the word equation for the reaction</a:t>
            </a:r>
            <a:r>
              <a:rPr lang="en-GB" sz="2000" b="1">
                <a:solidFill>
                  <a:srgbClr val="99FFCC"/>
                </a:solidFill>
              </a:rPr>
              <a:t>.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755650" y="5589588"/>
            <a:ext cx="7345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0000"/>
                </a:solidFill>
              </a:rPr>
              <a:t>magnesium    +    oxygen                 </a:t>
            </a:r>
            <a:r>
              <a:rPr lang="en-GB" sz="2000" b="1">
                <a:solidFill>
                  <a:schemeClr val="bg1"/>
                </a:solidFill>
              </a:rPr>
              <a:t>magnesium oxide</a:t>
            </a:r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>
            <a:off x="4140200" y="5805488"/>
            <a:ext cx="647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4932363" y="5589588"/>
            <a:ext cx="2303462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4530" name="Rectangle 4"/>
          <p:cNvSpPr>
            <a:spLocks/>
          </p:cNvSpPr>
          <p:nvPr/>
        </p:nvSpPr>
        <p:spPr bwMode="auto">
          <a:xfrm>
            <a:off x="468313" y="188913"/>
            <a:ext cx="8229600" cy="49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r>
              <a:rPr lang="en-GB" sz="2000" b="1" u="sng">
                <a:solidFill>
                  <a:srgbClr val="0070C0"/>
                </a:solidFill>
                <a:latin typeface="Calibri" pitchFamily="34" charset="0"/>
              </a:rPr>
              <a:t>Experiment - Investigating the reaction between </a:t>
            </a:r>
            <a:br>
              <a:rPr lang="en-GB" sz="2000" b="1" u="sng">
                <a:solidFill>
                  <a:srgbClr val="0070C0"/>
                </a:solidFill>
                <a:latin typeface="Calibri" pitchFamily="34" charset="0"/>
              </a:rPr>
            </a:br>
            <a:r>
              <a:rPr lang="en-GB" sz="2000" b="1">
                <a:solidFill>
                  <a:srgbClr val="0070C0"/>
                </a:solidFill>
                <a:latin typeface="Calibri" pitchFamily="34" charset="0"/>
              </a:rPr>
              <a:t>    </a:t>
            </a:r>
            <a:r>
              <a:rPr lang="en-GB" sz="2000" b="1" u="sng">
                <a:solidFill>
                  <a:srgbClr val="0070C0"/>
                </a:solidFill>
                <a:latin typeface="Calibri" pitchFamily="34" charset="0"/>
              </a:rPr>
              <a:t>magnesium and oxygen</a:t>
            </a:r>
            <a:endParaRPr lang="en-GB" sz="20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6" grpId="0" animBg="1"/>
      <p:bldP spid="77837" grpId="0" animBg="1"/>
      <p:bldP spid="77838" grpId="0" animBg="1"/>
      <p:bldP spid="77839" grpId="0" animBg="1"/>
      <p:bldP spid="77840" grpId="0" animBg="1"/>
      <p:bldP spid="77841" grpId="0"/>
      <p:bldP spid="77843" grpId="0"/>
      <p:bldP spid="77844" grpId="0" animBg="1"/>
      <p:bldP spid="77845" grpId="0" animBg="1"/>
      <p:bldP spid="7784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u="sng">
                <a:solidFill>
                  <a:srgbClr val="FFFF66"/>
                </a:solidFill>
              </a:rPr>
              <a:t>Why did the mass increase in the crucible?</a:t>
            </a:r>
          </a:p>
        </p:txBody>
      </p:sp>
      <p:sp>
        <p:nvSpPr>
          <p:cNvPr id="65539" name="Line 5"/>
          <p:cNvSpPr>
            <a:spLocks noChangeShapeType="1"/>
          </p:cNvSpPr>
          <p:nvPr/>
        </p:nvSpPr>
        <p:spPr bwMode="auto">
          <a:xfrm>
            <a:off x="4140200" y="1125538"/>
            <a:ext cx="647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755650" y="908050"/>
            <a:ext cx="7345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bg1"/>
                </a:solidFill>
              </a:rPr>
              <a:t>magnesium    +    oxygen                 magnesium oxide</a:t>
            </a:r>
            <a:endParaRPr lang="en-GB"/>
          </a:p>
        </p:txBody>
      </p:sp>
      <p:sp>
        <p:nvSpPr>
          <p:cNvPr id="65541" name="Oval 7"/>
          <p:cNvSpPr>
            <a:spLocks noChangeArrowheads="1"/>
          </p:cNvSpPr>
          <p:nvPr/>
        </p:nvSpPr>
        <p:spPr bwMode="auto">
          <a:xfrm>
            <a:off x="827088" y="1700213"/>
            <a:ext cx="792162" cy="7921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971550" y="191611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/>
              <a:t>Mg</a:t>
            </a:r>
          </a:p>
        </p:txBody>
      </p:sp>
      <p:sp>
        <p:nvSpPr>
          <p:cNvPr id="65543" name="Oval 9"/>
          <p:cNvSpPr>
            <a:spLocks noChangeArrowheads="1"/>
          </p:cNvSpPr>
          <p:nvPr/>
        </p:nvSpPr>
        <p:spPr bwMode="auto">
          <a:xfrm>
            <a:off x="827088" y="2708275"/>
            <a:ext cx="792162" cy="7921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971550" y="285273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/>
              <a:t>Mg</a:t>
            </a:r>
          </a:p>
        </p:txBody>
      </p:sp>
      <p:sp>
        <p:nvSpPr>
          <p:cNvPr id="65545" name="Oval 11"/>
          <p:cNvSpPr>
            <a:spLocks noChangeArrowheads="1"/>
          </p:cNvSpPr>
          <p:nvPr/>
        </p:nvSpPr>
        <p:spPr bwMode="auto">
          <a:xfrm>
            <a:off x="3059113" y="1700213"/>
            <a:ext cx="792162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6" name="Oval 12"/>
          <p:cNvSpPr>
            <a:spLocks noChangeArrowheads="1"/>
          </p:cNvSpPr>
          <p:nvPr/>
        </p:nvSpPr>
        <p:spPr bwMode="auto">
          <a:xfrm>
            <a:off x="3059113" y="2420938"/>
            <a:ext cx="792162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47" name="Text Box 13"/>
          <p:cNvSpPr txBox="1">
            <a:spLocks noChangeArrowheads="1"/>
          </p:cNvSpPr>
          <p:nvPr/>
        </p:nvSpPr>
        <p:spPr bwMode="auto">
          <a:xfrm>
            <a:off x="3132138" y="184467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sz="24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65548" name="Text Box 14"/>
          <p:cNvSpPr txBox="1">
            <a:spLocks noChangeArrowheads="1"/>
          </p:cNvSpPr>
          <p:nvPr/>
        </p:nvSpPr>
        <p:spPr bwMode="auto">
          <a:xfrm>
            <a:off x="3132138" y="25654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sz="24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65549" name="Oval 15"/>
          <p:cNvSpPr>
            <a:spLocks noChangeArrowheads="1"/>
          </p:cNvSpPr>
          <p:nvPr/>
        </p:nvSpPr>
        <p:spPr bwMode="auto">
          <a:xfrm>
            <a:off x="5364163" y="1628775"/>
            <a:ext cx="792162" cy="7921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50" name="Oval 16"/>
          <p:cNvSpPr>
            <a:spLocks noChangeArrowheads="1"/>
          </p:cNvSpPr>
          <p:nvPr/>
        </p:nvSpPr>
        <p:spPr bwMode="auto">
          <a:xfrm>
            <a:off x="6156325" y="1628775"/>
            <a:ext cx="792163" cy="7921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51" name="Oval 17"/>
          <p:cNvSpPr>
            <a:spLocks noChangeArrowheads="1"/>
          </p:cNvSpPr>
          <p:nvPr/>
        </p:nvSpPr>
        <p:spPr bwMode="auto">
          <a:xfrm>
            <a:off x="5364163" y="2636838"/>
            <a:ext cx="792162" cy="792162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52" name="Oval 18"/>
          <p:cNvSpPr>
            <a:spLocks noChangeArrowheads="1"/>
          </p:cNvSpPr>
          <p:nvPr/>
        </p:nvSpPr>
        <p:spPr bwMode="auto">
          <a:xfrm>
            <a:off x="6156325" y="2636838"/>
            <a:ext cx="792163" cy="7921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5553" name="Text Box 19"/>
          <p:cNvSpPr txBox="1">
            <a:spLocks noChangeArrowheads="1"/>
          </p:cNvSpPr>
          <p:nvPr/>
        </p:nvSpPr>
        <p:spPr bwMode="auto">
          <a:xfrm>
            <a:off x="5435600" y="184467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sz="2000" b="1"/>
              <a:t>Mg</a:t>
            </a:r>
            <a:endParaRPr lang="en-GB"/>
          </a:p>
        </p:txBody>
      </p:sp>
      <p:sp>
        <p:nvSpPr>
          <p:cNvPr id="65554" name="Text Box 20"/>
          <p:cNvSpPr txBox="1">
            <a:spLocks noChangeArrowheads="1"/>
          </p:cNvSpPr>
          <p:nvPr/>
        </p:nvSpPr>
        <p:spPr bwMode="auto">
          <a:xfrm>
            <a:off x="5435600" y="285273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sz="2000" b="1"/>
              <a:t>Mg</a:t>
            </a:r>
            <a:endParaRPr lang="en-GB"/>
          </a:p>
        </p:txBody>
      </p:sp>
      <p:sp>
        <p:nvSpPr>
          <p:cNvPr id="65555" name="Text Box 21"/>
          <p:cNvSpPr txBox="1">
            <a:spLocks noChangeArrowheads="1"/>
          </p:cNvSpPr>
          <p:nvPr/>
        </p:nvSpPr>
        <p:spPr bwMode="auto">
          <a:xfrm>
            <a:off x="6227763" y="17732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sz="2400" b="1">
                <a:solidFill>
                  <a:schemeClr val="bg1"/>
                </a:solidFill>
              </a:rPr>
              <a:t>O</a:t>
            </a:r>
            <a:endParaRPr lang="en-GB"/>
          </a:p>
        </p:txBody>
      </p:sp>
      <p:sp>
        <p:nvSpPr>
          <p:cNvPr id="65556" name="Text Box 22"/>
          <p:cNvSpPr txBox="1">
            <a:spLocks noChangeArrowheads="1"/>
          </p:cNvSpPr>
          <p:nvPr/>
        </p:nvSpPr>
        <p:spPr bwMode="auto">
          <a:xfrm>
            <a:off x="6227763" y="28527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sz="2400" b="1">
                <a:solidFill>
                  <a:schemeClr val="bg1"/>
                </a:solidFill>
              </a:rPr>
              <a:t>O</a:t>
            </a:r>
            <a:endParaRPr lang="en-GB"/>
          </a:p>
        </p:txBody>
      </p:sp>
      <p:sp>
        <p:nvSpPr>
          <p:cNvPr id="65557" name="Text Box 23"/>
          <p:cNvSpPr txBox="1">
            <a:spLocks noChangeArrowheads="1"/>
          </p:cNvSpPr>
          <p:nvPr/>
        </p:nvSpPr>
        <p:spPr bwMode="auto">
          <a:xfrm>
            <a:off x="611188" y="3716338"/>
            <a:ext cx="73453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7030A0"/>
                </a:solidFill>
              </a:rPr>
              <a:t>   2Mg              +            O</a:t>
            </a:r>
            <a:r>
              <a:rPr lang="en-GB" sz="2000" b="1" baseline="-25000">
                <a:solidFill>
                  <a:srgbClr val="7030A0"/>
                </a:solidFill>
              </a:rPr>
              <a:t>2</a:t>
            </a:r>
            <a:r>
              <a:rPr lang="en-GB" sz="2000" b="1">
                <a:solidFill>
                  <a:srgbClr val="7030A0"/>
                </a:solidFill>
              </a:rPr>
              <a:t>                                  2MgO</a:t>
            </a:r>
          </a:p>
          <a:p>
            <a:pPr eaLnBrk="1" hangingPunct="1"/>
            <a:endParaRPr lang="en-GB" sz="2000" b="1">
              <a:solidFill>
                <a:schemeClr val="bg1"/>
              </a:solidFill>
            </a:endParaRPr>
          </a:p>
          <a:p>
            <a:pPr eaLnBrk="1" hangingPunct="1"/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65558" name="Line 25"/>
          <p:cNvSpPr>
            <a:spLocks noChangeShapeType="1"/>
          </p:cNvSpPr>
          <p:nvPr/>
        </p:nvSpPr>
        <p:spPr bwMode="auto">
          <a:xfrm>
            <a:off x="4427538" y="3933825"/>
            <a:ext cx="647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468313" y="5084763"/>
            <a:ext cx="8280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0000CC"/>
                </a:solidFill>
              </a:rPr>
              <a:t>What was present in the crucible when it was first weighed?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0000CC"/>
                </a:solidFill>
              </a:rPr>
              <a:t>What was present in the crucible at the end of the experiment?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0000CC"/>
                </a:solidFill>
              </a:rPr>
              <a:t>Write your explanation.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5530" y="538901"/>
            <a:ext cx="6334125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Finding the Percentage of Oxygen in the  Atmosphere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425" y="1722438"/>
            <a:ext cx="7988300" cy="341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Strategy…  </a:t>
            </a:r>
          </a:p>
          <a:p>
            <a:pPr eaLnBrk="0" hangingPunct="0">
              <a:defRPr/>
            </a:pPr>
            <a:r>
              <a:rPr lang="en-US" sz="2400" dirty="0"/>
              <a:t>Trap a known amount of air;  </a:t>
            </a:r>
            <a:r>
              <a:rPr lang="en-US" sz="2400" i="1" dirty="0">
                <a:solidFill>
                  <a:srgbClr val="FF0000"/>
                </a:solidFill>
              </a:rPr>
              <a:t>a </a:t>
            </a:r>
            <a:r>
              <a:rPr lang="en-US" sz="2400" i="1" dirty="0">
                <a:solidFill>
                  <a:schemeClr val="tx1"/>
                </a:solidFill>
              </a:rPr>
              <a:t>cm</a:t>
            </a:r>
            <a:r>
              <a:rPr lang="en-US" sz="2400" i="1" baseline="30000" dirty="0">
                <a:solidFill>
                  <a:schemeClr val="tx1"/>
                </a:solidFill>
              </a:rPr>
              <a:t>3</a:t>
            </a:r>
            <a:endParaRPr lang="en-US" sz="2400" i="1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n-US" sz="2400" dirty="0">
                <a:latin typeface="Accent SF" pitchFamily="2" charset="0"/>
              </a:rPr>
              <a:t>Remove the oxygen!</a:t>
            </a:r>
          </a:p>
          <a:p>
            <a:pPr eaLnBrk="0" hangingPunct="0">
              <a:defRPr/>
            </a:pPr>
            <a:r>
              <a:rPr lang="en-US" sz="2400" dirty="0"/>
              <a:t>Measure the amount of ‘air’ left ;  </a:t>
            </a:r>
            <a:r>
              <a:rPr lang="en-US" sz="2400" i="1" dirty="0">
                <a:solidFill>
                  <a:srgbClr val="FF0000"/>
                </a:solidFill>
              </a:rPr>
              <a:t>b </a:t>
            </a:r>
            <a:r>
              <a:rPr lang="en-US" sz="2400" i="1" dirty="0">
                <a:solidFill>
                  <a:schemeClr val="tx1"/>
                </a:solidFill>
              </a:rPr>
              <a:t>cm</a:t>
            </a:r>
            <a:r>
              <a:rPr lang="en-US" sz="2400" i="1" baseline="30000" dirty="0">
                <a:solidFill>
                  <a:schemeClr val="tx1"/>
                </a:solidFill>
              </a:rPr>
              <a:t>3</a:t>
            </a:r>
            <a:endParaRPr lang="en-US" sz="2400" dirty="0"/>
          </a:p>
          <a:p>
            <a:pPr eaLnBrk="0" hangingPunct="0">
              <a:defRPr/>
            </a:pPr>
            <a:r>
              <a:rPr lang="en-US" sz="2400" dirty="0"/>
              <a:t>Calculate amount of oxygen removed</a:t>
            </a:r>
            <a:endParaRPr lang="en-US" sz="2400" i="1" baseline="300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endParaRPr lang="en-US" sz="2400" i="1" baseline="300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r>
              <a:rPr lang="en-US" sz="2400" dirty="0"/>
              <a:t>Calculate the percentage of oxygen;   </a:t>
            </a:r>
            <a:r>
              <a:rPr lang="en-US" sz="2400" i="1" baseline="30000" dirty="0">
                <a:solidFill>
                  <a:schemeClr val="tx1"/>
                </a:solidFill>
              </a:rPr>
              <a:t> </a:t>
            </a:r>
          </a:p>
          <a:p>
            <a:pPr eaLnBrk="0" hangingPunct="0">
              <a:defRPr/>
            </a:pPr>
            <a:endParaRPr lang="en-US" sz="2400" i="1" baseline="300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endParaRPr lang="en-US" sz="2400" i="1" baseline="30000" dirty="0">
              <a:solidFill>
                <a:schemeClr val="tx1"/>
              </a:solidFill>
            </a:endParaRPr>
          </a:p>
          <a:p>
            <a:pPr eaLnBrk="0" hangingPunct="0">
              <a:defRPr/>
            </a:pP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14925" y="3670300"/>
            <a:ext cx="1246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 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a – b</a:t>
            </a:r>
            <a:endParaRPr lang="en-GB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1275" y="4087813"/>
            <a:ext cx="12461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   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a</a:t>
            </a:r>
            <a:endParaRPr lang="en-GB" dirty="0">
              <a:latin typeface="+mn-lt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154613" y="4081463"/>
            <a:ext cx="9810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62675" y="3856038"/>
            <a:ext cx="1125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US" sz="2000" i="1"/>
              <a:t>x 100  </a:t>
            </a: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241925" y="3213100"/>
            <a:ext cx="16224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  </a:t>
            </a:r>
            <a:r>
              <a:rPr lang="en-US" sz="2400" i="1" dirty="0">
                <a:solidFill>
                  <a:srgbClr val="FF0000"/>
                </a:solidFill>
                <a:latin typeface="+mn-lt"/>
              </a:rPr>
              <a:t>a – b </a:t>
            </a:r>
            <a:r>
              <a:rPr lang="en-US" sz="2000" i="1" dirty="0">
                <a:latin typeface="Arial" charset="0"/>
              </a:rPr>
              <a:t>cm</a:t>
            </a:r>
            <a:r>
              <a:rPr lang="en-US" sz="2000" i="1" baseline="30000" dirty="0">
                <a:latin typeface="Arial" charset="0"/>
              </a:rPr>
              <a:t>3</a:t>
            </a:r>
            <a:endParaRPr lang="en-GB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Competition for Oxygen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title"/>
          </p:nvPr>
        </p:nvSpPr>
        <p:spPr bwMode="auto">
          <a:xfrm>
            <a:off x="142875" y="214313"/>
            <a:ext cx="8364538" cy="6061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sz="28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Solid copper(II) oxide can be reduced by passing a stream of hydrogen gas over the heated solid.</a:t>
            </a:r>
            <a:r>
              <a:rPr lang="en-GB" sz="3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50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50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GB" sz="350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50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50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50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50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50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5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500" smtClean="0">
                <a:latin typeface="Times New Roman" pitchFamily="18" charset="0"/>
                <a:cs typeface="Times New Roman" pitchFamily="18" charset="0"/>
              </a:rPr>
            </a:br>
            <a:endParaRPr lang="en-GB" sz="35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7" name="Picture 2" descr="Untitled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428875"/>
            <a:ext cx="8478837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/>
          </p:nvPr>
        </p:nvSpPr>
        <p:spPr bwMode="auto">
          <a:xfrm>
            <a:off x="142875" y="214313"/>
            <a:ext cx="8786813" cy="650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Write a balanced symbol equation for the reaction between copper(II) oxide and hydrogen gas.</a:t>
            </a:r>
            <a:b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     </a:t>
            </a:r>
            <a:b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   </a:t>
            </a:r>
            <a:b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would you observe during this reaction?</a:t>
            </a:r>
            <a:b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35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3"/>
          <p:cNvSpPr>
            <a:spLocks noGrp="1"/>
          </p:cNvSpPr>
          <p:nvPr>
            <p:ph type="title"/>
          </p:nvPr>
        </p:nvSpPr>
        <p:spPr>
          <a:xfrm>
            <a:off x="142875" y="214313"/>
            <a:ext cx="8786813" cy="6500812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35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a balanced symbol equation for the 	reaction between copper(II) oxide and 	hydrogen gas.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3500" dirty="0" err="1" smtClean="0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GB" sz="35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→ Cu + H</a:t>
            </a:r>
            <a:r>
              <a:rPr lang="en-GB" sz="35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O			     </a:t>
            </a:r>
            <a:br>
              <a:rPr lang="en-GB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				   </a:t>
            </a:r>
            <a:br>
              <a:rPr lang="en-GB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35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would you observe during this 	reaction?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	Black solid turns </a:t>
            </a:r>
            <a:r>
              <a:rPr lang="en-GB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pink/brown</a:t>
            </a:r>
            <a:r>
              <a:rPr lang="en-GB" sz="3500" dirty="0" smtClean="0">
                <a:latin typeface="Times New Roman" pitchFamily="18" charset="0"/>
                <a:cs typeface="Times New Roman" pitchFamily="18" charset="0"/>
              </a:rPr>
              <a:t> flame 	diminishes in size drops of colourless 	liquid appear at cooler parts. 	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95313"/>
            <a:ext cx="8040688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6575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latin typeface="Arial Narrow" pitchFamily="34" charset="0"/>
              </a:rPr>
              <a:t>The Reaction Between Magnesium and CO</a:t>
            </a:r>
            <a:r>
              <a:rPr lang="en-US" b="1" baseline="-25000" dirty="0" smtClean="0">
                <a:latin typeface="Arial Narrow" pitchFamily="34" charset="0"/>
              </a:rPr>
              <a:t>2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www.theimagefile.com/v/tp/178/337/8340220202_4_laboratory-experiment-sulp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317875"/>
            <a:ext cx="23717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2" descr="http://www.hferrier.co.uk/standard/topic1/burn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817563"/>
            <a:ext cx="432752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978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8274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Air Pollution</a:t>
            </a:r>
          </a:p>
        </p:txBody>
      </p:sp>
      <p:pic>
        <p:nvPicPr>
          <p:cNvPr id="74755" name="Picture 14" descr="CC5a_1_edit_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282700"/>
            <a:ext cx="82391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563563" y="784225"/>
            <a:ext cx="38639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b="1">
                <a:solidFill>
                  <a:srgbClr val="FF6600"/>
                </a:solidFill>
              </a:rPr>
              <a:t>Air pollution</a:t>
            </a:r>
            <a:r>
              <a:rPr lang="en-GB" sz="2000"/>
              <a:t> is the presence of substances in the air that are harmful to health or the environment.</a:t>
            </a:r>
          </a:p>
          <a:p>
            <a:pPr eaLnBrk="1" hangingPunct="1">
              <a:spcBef>
                <a:spcPct val="50000"/>
              </a:spcBef>
            </a:pPr>
            <a:endParaRPr lang="en-GB" sz="200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9125" y="2019300"/>
            <a:ext cx="35766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/>
              <a:t>It can be easy to spot air pollution in cities, but its effects are not limited to urban areas because air circulates freely all over the world.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9238" y="3963988"/>
            <a:ext cx="79644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Air pollution can cause the destruction of forests, death of fish in lakes and premature death in humans.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63563" y="5708650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How does air pollution cause so many problems?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087438" y="4051300"/>
            <a:ext cx="6280150" cy="1754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GB" dirty="0"/>
              <a:t>    Copper          +            oxygen     </a:t>
            </a:r>
            <a:r>
              <a:rPr lang="en-GB" dirty="0">
                <a:sym typeface="Wingdings"/>
              </a:rPr>
              <a:t>    copper oxide</a:t>
            </a:r>
          </a:p>
          <a:p>
            <a:pPr eaLnBrk="0" hangingPunct="0">
              <a:defRPr/>
            </a:pPr>
            <a:endParaRPr lang="en-GB" dirty="0">
              <a:sym typeface="Wingdings"/>
            </a:endParaRPr>
          </a:p>
          <a:p>
            <a:pPr eaLnBrk="0" hangingPunct="0">
              <a:defRPr/>
            </a:pPr>
            <a:endParaRPr lang="en-GB" dirty="0">
              <a:sym typeface="Wingdings"/>
            </a:endParaRPr>
          </a:p>
          <a:p>
            <a:pPr eaLnBrk="0" hangingPunct="0">
              <a:defRPr/>
            </a:pPr>
            <a:endParaRPr lang="en-GB" dirty="0">
              <a:sym typeface="Wingdings"/>
            </a:endParaRPr>
          </a:p>
          <a:p>
            <a:pPr eaLnBrk="0" hangingPunct="0">
              <a:defRPr/>
            </a:pPr>
            <a:endParaRPr lang="en-GB" dirty="0">
              <a:sym typeface="Wingdings"/>
            </a:endParaRPr>
          </a:p>
          <a:p>
            <a:pPr eaLnBrk="0" hangingPunct="0">
              <a:defRPr/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5150" y="561975"/>
            <a:ext cx="808672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</a:t>
            </a:r>
            <a:r>
              <a:rPr lang="en-US" sz="2400" b="1" dirty="0"/>
              <a:t>oxygen</a:t>
            </a:r>
            <a:r>
              <a:rPr lang="en-US" sz="2400" dirty="0"/>
              <a:t> in the atmosphere can be removed by passing a sample of the atmosphere over hot copper. 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28638" y="2486025"/>
            <a:ext cx="81661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If  copper is heated in air, the hot </a:t>
            </a:r>
            <a:r>
              <a:rPr lang="en-US" sz="2400" b="1" dirty="0"/>
              <a:t>copper</a:t>
            </a:r>
            <a:r>
              <a:rPr lang="en-US" sz="2400" dirty="0"/>
              <a:t> combines with the </a:t>
            </a:r>
            <a:r>
              <a:rPr lang="en-US" sz="2400" b="1" dirty="0"/>
              <a:t>oxygen</a:t>
            </a:r>
            <a:r>
              <a:rPr lang="en-US" sz="2400" dirty="0"/>
              <a:t>, to form…</a:t>
            </a:r>
          </a:p>
          <a:p>
            <a:pPr eaLnBrk="0" hangingPunct="0">
              <a:defRPr/>
            </a:pPr>
            <a:endParaRPr lang="en-GB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04838" y="3232150"/>
            <a:ext cx="4071937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and so removes it from the air. 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55925" y="2825750"/>
            <a:ext cx="4387850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dirty="0"/>
              <a:t>solid copper oxide…</a:t>
            </a:r>
            <a:endParaRPr lang="en-GB" sz="2400" dirty="0"/>
          </a:p>
        </p:txBody>
      </p:sp>
      <p:pic>
        <p:nvPicPr>
          <p:cNvPr id="19460" name="Picture 4" descr="http://img.himfr.com/113649475630589100/Copper_Ox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4868863"/>
            <a:ext cx="742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ttp://174.123.135.195/uploads/onen016139_Z3X3O_58_8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4883150"/>
            <a:ext cx="8064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http://samuelbrandon.com/portfolio/mid/1152356375_oxygen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317" y="4948764"/>
            <a:ext cx="1006175" cy="75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1439863" y="4413250"/>
            <a:ext cx="547846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2Cu</a:t>
            </a:r>
            <a:r>
              <a:rPr lang="en-US" dirty="0"/>
              <a:t>(s)        </a:t>
            </a:r>
            <a:r>
              <a:rPr lang="en-US" sz="2400" dirty="0"/>
              <a:t>+           O</a:t>
            </a:r>
            <a:r>
              <a:rPr lang="en-US" sz="2400" baseline="-25000" dirty="0"/>
              <a:t>2</a:t>
            </a:r>
            <a:r>
              <a:rPr lang="en-US" dirty="0"/>
              <a:t>(g) </a:t>
            </a:r>
            <a:r>
              <a:rPr lang="en-US" sz="2400" dirty="0">
                <a:sym typeface="Wingdings"/>
              </a:rPr>
              <a:t>     2CuO</a:t>
            </a:r>
            <a:r>
              <a:rPr lang="en-US" dirty="0">
                <a:sym typeface="Wingdings"/>
              </a:rPr>
              <a:t>(s)   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1525588" y="5056188"/>
            <a:ext cx="5478462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             +                   </a:t>
            </a:r>
            <a:r>
              <a:rPr lang="en-US" sz="2400" dirty="0">
                <a:sym typeface="Wingdings"/>
              </a:rPr>
              <a:t>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79425" y="1722438"/>
            <a:ext cx="4170363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>
                <a:latin typeface="Accent SF" pitchFamily="2" charset="0"/>
              </a:rPr>
              <a:t>Remove the oxygen!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5" grpId="0" animBg="1"/>
      <p:bldP spid="27" grpId="0"/>
      <p:bldP spid="16" grpId="0"/>
      <p:bldP spid="28" grpId="0" animBg="1"/>
      <p:bldP spid="32" grpId="0"/>
      <p:bldP spid="17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1441450" y="376238"/>
            <a:ext cx="6386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/>
              <a:t>The most common pollutants found in air are: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132138" y="1365250"/>
            <a:ext cx="34623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b="1"/>
              <a:t>carbon dioxide (CO</a:t>
            </a:r>
            <a:r>
              <a:rPr lang="en-GB" sz="2600" b="1" baseline="-25000"/>
              <a:t>2</a:t>
            </a:r>
            <a:r>
              <a:rPr lang="en-GB" sz="2600" b="1"/>
              <a:t>)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3132138" y="2066925"/>
            <a:ext cx="35893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600" b="1"/>
              <a:t>sulphur dioxide (SO</a:t>
            </a:r>
            <a:r>
              <a:rPr lang="en-GB" sz="2600" b="1" baseline="-25000"/>
              <a:t>2</a:t>
            </a:r>
            <a:r>
              <a:rPr lang="en-GB" sz="2600" b="1"/>
              <a:t>)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117850" y="2862263"/>
            <a:ext cx="41767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600" b="1"/>
              <a:t>carbon monoxide (CO)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159125" y="3603625"/>
            <a:ext cx="36814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b="1"/>
              <a:t>nitrogen dioxide (NO</a:t>
            </a:r>
            <a:r>
              <a:rPr lang="en-GB" sz="2600" b="1" baseline="-25000"/>
              <a:t>2</a:t>
            </a:r>
            <a:r>
              <a:rPr lang="en-GB" sz="2600" b="1"/>
              <a:t>)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717550" y="4421188"/>
            <a:ext cx="85502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b="1"/>
              <a:t>All these gases emanate from burning substances in</a:t>
            </a:r>
          </a:p>
          <a:p>
            <a:pPr>
              <a:spcBef>
                <a:spcPct val="50000"/>
              </a:spcBef>
            </a:pPr>
            <a:r>
              <a:rPr lang="en-GB" sz="2600" b="1"/>
              <a:t> 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590550" y="403225"/>
            <a:ext cx="6169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Carbon dioxide is an important atmospheric gas as it prevents heat radiation produced by the Earth from escaping into space. </a:t>
            </a:r>
          </a:p>
          <a:p>
            <a:pPr eaLnBrk="1" hangingPunct="1"/>
            <a:r>
              <a:rPr lang="en-GB" b="1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This is the </a:t>
            </a:r>
            <a:r>
              <a:rPr lang="en-GB" b="1">
                <a:solidFill>
                  <a:srgbClr val="FF66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greenhouse effect</a:t>
            </a:r>
            <a:r>
              <a:rPr lang="en-GB" b="1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, which makes the Earth warm enough for life. </a:t>
            </a:r>
            <a:endParaRPr lang="en-GB" sz="700" b="1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708025" y="2525713"/>
            <a:ext cx="5473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l"/>
            </a:pPr>
            <a:r>
              <a:rPr lang="en-GB" b="1">
                <a:latin typeface="Courier New" pitchFamily="49" charset="0"/>
                <a:cs typeface="Courier New" pitchFamily="49" charset="0"/>
              </a:rPr>
              <a:t>Fossil fuels often contain sulphur and so the pollutant sulphur dioxide can be produced during combustion.  </a:t>
            </a:r>
          </a:p>
        </p:txBody>
      </p:sp>
      <p:pic>
        <p:nvPicPr>
          <p:cNvPr id="4" name="Picture 22" descr="CC5a_gfx_chimneyst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4166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231775" y="3924300"/>
            <a:ext cx="565626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GB" b="1"/>
              <a:t>If there is not enough oxygen present when fossil fuels are burned, </a:t>
            </a:r>
            <a:r>
              <a:rPr lang="en-GB" b="1">
                <a:solidFill>
                  <a:srgbClr val="FF6600"/>
                </a:solidFill>
              </a:rPr>
              <a:t>incomplete combustion</a:t>
            </a:r>
            <a:r>
              <a:rPr lang="en-GB" b="1"/>
              <a:t> occurs. </a:t>
            </a:r>
          </a:p>
          <a:p>
            <a:pPr eaLnBrk="1" hangingPunct="1">
              <a:spcBef>
                <a:spcPct val="30000"/>
              </a:spcBef>
            </a:pPr>
            <a:r>
              <a:rPr lang="en-GB" b="1"/>
              <a:t>This reaction produces </a:t>
            </a:r>
            <a:r>
              <a:rPr lang="en-GB" b="1">
                <a:solidFill>
                  <a:srgbClr val="FF6600"/>
                </a:solidFill>
              </a:rPr>
              <a:t>carbon</a:t>
            </a:r>
            <a:r>
              <a:rPr lang="en-GB" b="1"/>
              <a:t> and </a:t>
            </a:r>
            <a:r>
              <a:rPr lang="en-GB" b="1">
                <a:solidFill>
                  <a:srgbClr val="FF6600"/>
                </a:solidFill>
              </a:rPr>
              <a:t>carbon monoxide </a:t>
            </a:r>
            <a:r>
              <a:rPr lang="en-GB" b="1"/>
              <a:t>gas.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338138"/>
            <a:ext cx="83867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Carbon monoxide gas is extremely harmful to human health because it stops blood from carrying oxygen.</a:t>
            </a:r>
            <a:r>
              <a:rPr lang="en-GB" b="1"/>
              <a:t>  </a:t>
            </a: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041400"/>
            <a:ext cx="8359775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011238"/>
            <a:ext cx="831215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1112838" y="1444625"/>
            <a:ext cx="6626225" cy="39751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150" y="561975"/>
            <a:ext cx="3065463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</a:t>
            </a:r>
            <a:r>
              <a:rPr lang="en-US" sz="2400" b="1" dirty="0"/>
              <a:t>experiment…</a:t>
            </a:r>
            <a:endParaRPr lang="en-GB" sz="2400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196975" y="1506538"/>
            <a:ext cx="6478588" cy="3860800"/>
            <a:chOff x="1197734" y="1506827"/>
            <a:chExt cx="6478075" cy="3876541"/>
          </a:xfrm>
        </p:grpSpPr>
        <p:pic>
          <p:nvPicPr>
            <p:cNvPr id="32782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67" t="25249" r="34468" b="36877"/>
            <a:stretch>
              <a:fillRect/>
            </a:stretch>
          </p:blipFill>
          <p:spPr bwMode="auto">
            <a:xfrm>
              <a:off x="1197734" y="1506827"/>
              <a:ext cx="6478075" cy="3876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3" name="Rectangle 22"/>
            <p:cNvSpPr>
              <a:spLocks noChangeArrowheads="1"/>
            </p:cNvSpPr>
            <p:nvPr/>
          </p:nvSpPr>
          <p:spPr bwMode="auto">
            <a:xfrm>
              <a:off x="5808372" y="2640169"/>
              <a:ext cx="1777284" cy="1004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246188" y="2882900"/>
            <a:ext cx="2649537" cy="230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Two gas syringes are joined together with one containing a known volume of air, 100 cm</a:t>
            </a:r>
            <a:r>
              <a:rPr lang="en-US" sz="2400" baseline="30000" dirty="0"/>
              <a:t>3</a:t>
            </a:r>
            <a:r>
              <a:rPr lang="en-US" sz="2400" dirty="0"/>
              <a:t>,  and the other empty.</a:t>
            </a:r>
            <a:endParaRPr lang="en-GB" sz="2400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79988" y="2200275"/>
            <a:ext cx="1630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GB" sz="1600" b="1"/>
              <a:t>100 cm</a:t>
            </a:r>
            <a:r>
              <a:rPr lang="en-GB" sz="1600" b="1" baseline="3000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6788" y="2730500"/>
            <a:ext cx="2855912" cy="1938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Copper turnings are put in a combustion boat such that the air can be pushed over them.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18188" y="4230688"/>
            <a:ext cx="1893887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copper turnings are heated.</a:t>
            </a:r>
            <a:endParaRPr lang="en-GB" sz="2400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3" t="41362" r="53188" b="50508"/>
          <a:stretch>
            <a:fillRect/>
          </a:stretch>
        </p:blipFill>
        <p:spPr bwMode="auto">
          <a:xfrm>
            <a:off x="4014788" y="2690813"/>
            <a:ext cx="490537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10250" y="2179638"/>
            <a:ext cx="854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GB" sz="1600" b="1"/>
              <a:t>(</a:t>
            </a:r>
            <a:r>
              <a:rPr lang="en-US" sz="1600" i="1">
                <a:solidFill>
                  <a:srgbClr val="FF0000"/>
                </a:solidFill>
              </a:rPr>
              <a:t>a </a:t>
            </a:r>
            <a:r>
              <a:rPr lang="en-US" sz="1600" i="1"/>
              <a:t>cm</a:t>
            </a:r>
            <a:r>
              <a:rPr lang="en-US" sz="1600" i="1" baseline="30000"/>
              <a:t>3</a:t>
            </a:r>
            <a:r>
              <a:rPr lang="en-US" sz="1600" b="1"/>
              <a:t>)</a:t>
            </a:r>
            <a:endParaRPr lang="en-GB" sz="1600" b="1" baseline="30000"/>
          </a:p>
        </p:txBody>
      </p:sp>
      <p:sp>
        <p:nvSpPr>
          <p:cNvPr id="20" name="Rectangle 19"/>
          <p:cNvSpPr/>
          <p:nvPr/>
        </p:nvSpPr>
        <p:spPr bwMode="auto">
          <a:xfrm>
            <a:off x="5049838" y="1603375"/>
            <a:ext cx="1787525" cy="530225"/>
          </a:xfrm>
          <a:prstGeom prst="rect">
            <a:avLst/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949700" y="1616075"/>
            <a:ext cx="1085850" cy="657225"/>
          </a:xfrm>
          <a:prstGeom prst="rect">
            <a:avLst/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3752850" y="2314575"/>
            <a:ext cx="981075" cy="1238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0" grpId="0"/>
      <p:bldP spid="16" grpId="0"/>
      <p:bldP spid="16" grpId="1"/>
      <p:bldP spid="17" grpId="0"/>
      <p:bldP spid="17" grpId="1"/>
      <p:bldP spid="19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8" t="28905" r="34016" b="32227"/>
          <a:stretch>
            <a:fillRect/>
          </a:stretch>
        </p:blipFill>
        <p:spPr bwMode="auto">
          <a:xfrm>
            <a:off x="1404938" y="1611313"/>
            <a:ext cx="6321425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435100" y="2930525"/>
            <a:ext cx="3013075" cy="1568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air is passed to and fro over the copper to allow the hot copper to react.  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81563" y="2981325"/>
            <a:ext cx="2911475" cy="120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copper goes darker as </a:t>
            </a:r>
            <a:r>
              <a:rPr lang="en-US" sz="2400" b="1" dirty="0"/>
              <a:t>copper oxide</a:t>
            </a:r>
            <a:r>
              <a:rPr lang="en-US" sz="2400" dirty="0"/>
              <a:t> is formed.</a:t>
            </a:r>
            <a:endParaRPr lang="en-GB" sz="2400" dirty="0"/>
          </a:p>
        </p:txBody>
      </p:sp>
      <p:sp>
        <p:nvSpPr>
          <p:cNvPr id="14" name="Rounded Rectangle 13"/>
          <p:cNvSpPr/>
          <p:nvPr/>
        </p:nvSpPr>
        <p:spPr bwMode="auto">
          <a:xfrm>
            <a:off x="4010025" y="2544763"/>
            <a:ext cx="904875" cy="9207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GB"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7" t="25249" r="34468" b="63577"/>
          <a:stretch>
            <a:fillRect/>
          </a:stretch>
        </p:blipFill>
        <p:spPr bwMode="auto">
          <a:xfrm>
            <a:off x="1409700" y="1704975"/>
            <a:ext cx="6478588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5150" y="561975"/>
            <a:ext cx="3065463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</a:t>
            </a:r>
            <a:r>
              <a:rPr lang="en-US" sz="2400" b="1" dirty="0"/>
              <a:t>experiment…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3"/>
          <p:cNvGrpSpPr>
            <a:grpSpLocks/>
          </p:cNvGrpSpPr>
          <p:nvPr/>
        </p:nvGrpSpPr>
        <p:grpSpPr bwMode="auto">
          <a:xfrm>
            <a:off x="1179513" y="2093913"/>
            <a:ext cx="6675437" cy="3313112"/>
            <a:chOff x="1179443" y="2094005"/>
            <a:chExt cx="6674989" cy="3312882"/>
          </a:xfrm>
        </p:grpSpPr>
        <p:pic>
          <p:nvPicPr>
            <p:cNvPr id="34826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3" t="51163" r="33948" b="40974"/>
            <a:stretch>
              <a:fillRect/>
            </a:stretch>
          </p:blipFill>
          <p:spPr bwMode="auto">
            <a:xfrm>
              <a:off x="1191334" y="2094005"/>
              <a:ext cx="6490819" cy="887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7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3" t="65247" r="33948" b="15614"/>
            <a:stretch>
              <a:fillRect/>
            </a:stretch>
          </p:blipFill>
          <p:spPr bwMode="auto">
            <a:xfrm>
              <a:off x="1363613" y="3564836"/>
              <a:ext cx="6490819" cy="184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8" name="Rectangle 20"/>
            <p:cNvSpPr>
              <a:spLocks noChangeArrowheads="1"/>
            </p:cNvSpPr>
            <p:nvPr/>
          </p:nvSpPr>
          <p:spPr bwMode="auto">
            <a:xfrm>
              <a:off x="1192696" y="2968487"/>
              <a:ext cx="6480313" cy="58309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  <p:sp>
          <p:nvSpPr>
            <p:cNvPr id="34829" name="Rectangle 22"/>
            <p:cNvSpPr>
              <a:spLocks noChangeArrowheads="1"/>
            </p:cNvSpPr>
            <p:nvPr/>
          </p:nvSpPr>
          <p:spPr bwMode="auto">
            <a:xfrm>
              <a:off x="1179443" y="3551583"/>
              <a:ext cx="2491409" cy="184205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eaLnBrk="0" hangingPunct="0"/>
              <a:endParaRPr lang="en-GB"/>
            </a:p>
          </p:txBody>
        </p:sp>
      </p:grpSp>
      <p:sp>
        <p:nvSpPr>
          <p:cNvPr id="34819" name="Rectangle 17"/>
          <p:cNvSpPr>
            <a:spLocks noChangeArrowheads="1"/>
          </p:cNvSpPr>
          <p:nvPr/>
        </p:nvSpPr>
        <p:spPr bwMode="auto">
          <a:xfrm>
            <a:off x="4745038" y="2905125"/>
            <a:ext cx="3416300" cy="1825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296988" y="2962275"/>
            <a:ext cx="2360612" cy="230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apparatus is allowed to cool and the volume of gas remaining in the syringe is measured.</a:t>
            </a:r>
            <a:endParaRPr lang="en-GB" sz="2400" dirty="0"/>
          </a:p>
        </p:txBody>
      </p:sp>
      <p:sp>
        <p:nvSpPr>
          <p:cNvPr id="34821" name="Rectangle 28"/>
          <p:cNvSpPr>
            <a:spLocks noChangeArrowheads="1"/>
          </p:cNvSpPr>
          <p:nvPr/>
        </p:nvSpPr>
        <p:spPr bwMode="auto">
          <a:xfrm>
            <a:off x="6480175" y="4598988"/>
            <a:ext cx="1343025" cy="668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14925" y="2371725"/>
            <a:ext cx="1060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GB" sz="1600" b="1"/>
              <a:t>79 cm</a:t>
            </a:r>
            <a:r>
              <a:rPr lang="en-GB" sz="1600" b="1" baseline="3000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68838" y="2835275"/>
            <a:ext cx="3057525" cy="157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volume of oxygen is calculated by taking the final volume from the original volume…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5150" y="561975"/>
            <a:ext cx="3065463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dirty="0"/>
              <a:t>The </a:t>
            </a:r>
            <a:r>
              <a:rPr lang="en-US" sz="2400" b="1" dirty="0"/>
              <a:t>experiment…</a:t>
            </a:r>
            <a:endParaRPr lang="en-GB" sz="240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181725" y="2365375"/>
            <a:ext cx="855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r>
              <a:rPr lang="en-GB" sz="1600" b="1"/>
              <a:t>(</a:t>
            </a:r>
            <a:r>
              <a:rPr lang="en-US" sz="1600" i="1">
                <a:solidFill>
                  <a:srgbClr val="FF0000"/>
                </a:solidFill>
              </a:rPr>
              <a:t>b </a:t>
            </a:r>
            <a:r>
              <a:rPr lang="en-US" sz="1600" i="1"/>
              <a:t>cm</a:t>
            </a:r>
            <a:r>
              <a:rPr lang="en-US" sz="1600" i="1" baseline="30000"/>
              <a:t>3</a:t>
            </a:r>
            <a:r>
              <a:rPr lang="en-US" sz="1600" b="1"/>
              <a:t>)</a:t>
            </a:r>
            <a:endParaRPr lang="en-GB" sz="1600" b="1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6" grpId="0"/>
      <p:bldP spid="19" grpId="0"/>
    </p:bldLst>
  </p:timing>
</p:sld>
</file>

<file path=ppt/theme/theme1.xml><?xml version="1.0" encoding="utf-8"?>
<a:theme xmlns:a="http://schemas.openxmlformats.org/drawingml/2006/main" name="BGROUN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BGROUND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ROUND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ROUND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ROUND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ROUND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ROUND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ROUND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ROUND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ROUND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ROUND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Chemistry Blank</Template>
  <TotalTime>10824</TotalTime>
  <Words>1581</Words>
  <Application>Microsoft Office PowerPoint</Application>
  <PresentationFormat>On-screen Show (4:3)</PresentationFormat>
  <Paragraphs>233</Paragraphs>
  <Slides>52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70" baseType="lpstr">
      <vt:lpstr>Arial</vt:lpstr>
      <vt:lpstr>Times New Roman</vt:lpstr>
      <vt:lpstr>Bookman Old Style</vt:lpstr>
      <vt:lpstr>Gill Sans MT</vt:lpstr>
      <vt:lpstr>Wingdings</vt:lpstr>
      <vt:lpstr>Calibri</vt:lpstr>
      <vt:lpstr>Bell MT</vt:lpstr>
      <vt:lpstr>Verdana</vt:lpstr>
      <vt:lpstr>Arial Rounded MT Bold</vt:lpstr>
      <vt:lpstr>Accent SF</vt:lpstr>
      <vt:lpstr>Arial Unicode MS</vt:lpstr>
      <vt:lpstr>新細明體</vt:lpstr>
      <vt:lpstr>Consolas</vt:lpstr>
      <vt:lpstr>Monotype Sorts</vt:lpstr>
      <vt:lpstr>Arial Narrow</vt:lpstr>
      <vt:lpstr>Courier New</vt:lpstr>
      <vt:lpstr>BGROUND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Preparation of Oxygen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Oxygen</vt:lpstr>
      <vt:lpstr>Carbon Burns in Oxygen</vt:lpstr>
      <vt:lpstr>Properties of Oxygen</vt:lpstr>
      <vt:lpstr>Chemical test for Oxygen</vt:lpstr>
      <vt:lpstr>To Show That Air contains Carbon Dioxide and Water Vapour</vt:lpstr>
      <vt:lpstr>PowerPoint Presentation</vt:lpstr>
      <vt:lpstr>RUSTING OF IRON</vt:lpstr>
      <vt:lpstr>Experiment</vt:lpstr>
      <vt:lpstr>PowerPoint Presentation</vt:lpstr>
      <vt:lpstr>PowerPoint Presentation</vt:lpstr>
      <vt:lpstr>PowerPoint Presentation</vt:lpstr>
      <vt:lpstr>      Using combustion</vt:lpstr>
      <vt:lpstr>      Incomplete combustion</vt:lpstr>
      <vt:lpstr>Demonstration – Burning magnesium in the air</vt:lpstr>
      <vt:lpstr>Demonstration – Burning magnesium in the air</vt:lpstr>
      <vt:lpstr>Experiment - Investigating the reaction between      magnesium and oxygen</vt:lpstr>
      <vt:lpstr>PowerPoint Presentation</vt:lpstr>
      <vt:lpstr>PowerPoint Presentation</vt:lpstr>
      <vt:lpstr>Competition for Oxygen</vt:lpstr>
      <vt:lpstr>Solid copper(II) oxide can be reduced by passing a stream of hydrogen gas over the heated solid.         </vt:lpstr>
      <vt:lpstr>Write a balanced symbol equation for the reaction between copper(II) oxide and hydrogen gas.                       What would you observe during this reaction?   </vt:lpstr>
      <vt:lpstr> Write a balanced symbol equation for the  reaction between copper(II) oxide and  hydrogen gas.    CuO + H2 → Cu + H2O                    What would you observe during this  reaction?  Black solid turns pink/brown flame  diminishes in size drops of colourless  liquid appear at cooler parts.  </vt:lpstr>
      <vt:lpstr>PowerPoint Presentation</vt:lpstr>
      <vt:lpstr>The Reaction Between Magnesium and CO2 </vt:lpstr>
      <vt:lpstr>PowerPoint Presentation</vt:lpstr>
      <vt:lpstr>PowerPoint Presentation</vt:lpstr>
      <vt:lpstr>Air Pollution</vt:lpstr>
      <vt:lpstr>PowerPoint Presentation</vt:lpstr>
      <vt:lpstr>PowerPoint Presentation</vt:lpstr>
      <vt:lpstr>PowerPoint Presentation</vt:lpstr>
      <vt:lpstr>PowerPoint Presentation</vt:lpstr>
    </vt:vector>
  </TitlesOfParts>
  <Company>Menzies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AKOBIA</dc:creator>
  <cp:lastModifiedBy>Teacher E-Solutions</cp:lastModifiedBy>
  <cp:revision>79</cp:revision>
  <dcterms:created xsi:type="dcterms:W3CDTF">2007-01-16T22:53:53Z</dcterms:created>
  <dcterms:modified xsi:type="dcterms:W3CDTF">2019-01-18T16:38:03Z</dcterms:modified>
</cp:coreProperties>
</file>