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58"/>
  </p:notesMasterIdLst>
  <p:sldIdLst>
    <p:sldId id="256" r:id="rId5"/>
    <p:sldId id="257" r:id="rId6"/>
    <p:sldId id="259" r:id="rId7"/>
    <p:sldId id="317" r:id="rId8"/>
    <p:sldId id="285" r:id="rId9"/>
    <p:sldId id="260" r:id="rId10"/>
    <p:sldId id="261" r:id="rId11"/>
    <p:sldId id="262" r:id="rId12"/>
    <p:sldId id="263" r:id="rId13"/>
    <p:sldId id="286" r:id="rId14"/>
    <p:sldId id="318" r:id="rId15"/>
    <p:sldId id="31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20" r:id="rId27"/>
    <p:sldId id="321" r:id="rId28"/>
    <p:sldId id="322" r:id="rId29"/>
    <p:sldId id="323" r:id="rId30"/>
    <p:sldId id="324" r:id="rId31"/>
    <p:sldId id="325" r:id="rId32"/>
    <p:sldId id="274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316" r:id="rId54"/>
    <p:sldId id="298" r:id="rId55"/>
    <p:sldId id="299" r:id="rId56"/>
    <p:sldId id="326" r:id="rId5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00F1739-74C5-4F4F-AC5A-6BB0D5D35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18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3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770C6-DC69-4DB3-B37E-62D1E9BA3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3629-A1D2-45CE-B510-0A99A09BD3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4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6C85-F5C7-4E48-8B36-5A5C4B5EC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4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6757-B91E-4411-85AE-2A12611C0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3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F64C-2B2A-48BD-95A7-EF77EADFB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1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2AF6-39F7-4354-B8FC-4565659E3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C276-5242-4B54-B4D4-640681D20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0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6114-3721-4FC9-BFCF-62C824E80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9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E984-5E86-4958-9B87-C3E9DCA91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D0E3-41EB-44F6-AB23-6A6A60622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0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6494-B123-4968-A63C-7B7BE2AB1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9E7D91-AFB1-417B-A88A-C734DFFA2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9286C-C9EA-4219-855B-A34A0F37711B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4098" name="Rectangle 2" descr="5%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25908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 eaLnBrk="1" hangingPunct="1">
              <a:defRPr/>
            </a:pPr>
            <a:r>
              <a:rPr lang="en-GB" sz="4800" smtClean="0">
                <a:solidFill>
                  <a:srgbClr val="FFFF00"/>
                </a:solidFill>
                <a:latin typeface="Segoe Script" pitchFamily="34" charset="0"/>
              </a:rPr>
              <a:t>Anatomy &amp; physiology of cells</a:t>
            </a:r>
            <a:r>
              <a:rPr lang="en-GB" smtClean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038600"/>
            <a:ext cx="6400800" cy="1752600"/>
          </a:xfrm>
        </p:spPr>
        <p:txBody>
          <a:bodyPr/>
          <a:lstStyle/>
          <a:p>
            <a:pPr algn="r" eaLnBrk="1" hangingPunct="1">
              <a:defRPr/>
            </a:pPr>
            <a:endParaRPr lang="en-GB" smtClean="0"/>
          </a:p>
          <a:p>
            <a:pPr algn="r" eaLnBrk="1" hangingPunct="1">
              <a:defRPr/>
            </a:pPr>
            <a:r>
              <a:rPr lang="en-GB" smtClean="0"/>
              <a:t>Chapter 3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7391400" y="0"/>
            <a:ext cx="1752600" cy="1447800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00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B3AD0-8683-42CC-9A23-A70C379A4D91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smtClean="0"/>
              <a:t>Function of plasma membrane</a:t>
            </a:r>
            <a:r>
              <a:rPr lang="en-GB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Serves as boundary of the cell.</a:t>
            </a:r>
          </a:p>
          <a:p>
            <a:pPr eaLnBrk="1" hangingPunct="1">
              <a:defRPr/>
            </a:pPr>
            <a:r>
              <a:rPr lang="en-GB" smtClean="0"/>
              <a:t>Serve as markers that identify the cells.</a:t>
            </a:r>
          </a:p>
          <a:p>
            <a:pPr eaLnBrk="1" hangingPunct="1">
              <a:defRPr/>
            </a:pPr>
            <a:r>
              <a:rPr lang="en-GB" smtClean="0"/>
              <a:t>Play significant role in transportation.</a:t>
            </a:r>
          </a:p>
          <a:p>
            <a:pPr eaLnBrk="1" hangingPunct="1">
              <a:defRPr/>
            </a:pPr>
            <a:r>
              <a:rPr lang="en-US" smtClean="0"/>
              <a:t>Cell recognition proteins-allow cell to recognize other cells.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BE94C-7E92-4F71-87D5-11233F905C00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>
                <a:ea typeface="ＭＳ Ｐゴシック" pitchFamily="34" charset="-128"/>
              </a:rPr>
              <a:t>Membrane proteins</a:t>
            </a:r>
            <a:endParaRPr lang="en-GB" smtClean="0">
              <a:ea typeface="ＭＳ Ｐゴシック" pitchFamily="3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ja-JP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mtClean="0">
                <a:ea typeface="ＭＳ Ｐゴシック" pitchFamily="34" charset="-128"/>
              </a:rPr>
              <a:t>Some membrane proteins have carbohydrates attached to them, forming glycoproteins that act as identification markers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mtClean="0">
                <a:ea typeface="ＭＳ Ｐゴシック" pitchFamily="34" charset="-128"/>
              </a:rPr>
              <a:t>Some membrane proteins are receptors that react to specific chemicals, sometimes permitting a process called signal transduction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715E2-4722-42CC-9FF7-EF39394C6689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Cytoplasm</a:t>
            </a:r>
            <a:endParaRPr lang="en-GB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Is a gel-like matrix of water, enzymes, nutrients, wastes, and gases and contains cell structures (organelles).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Fluid around the organelles called cytosol.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Most of the cells metabolic reactions occur in the cytoplasm.</a:t>
            </a:r>
          </a:p>
          <a:p>
            <a:pPr eaLnBrk="1" hangingPunct="1">
              <a:defRPr/>
            </a:pPr>
            <a:endParaRPr lang="en-GB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DA1C1-FF00-405E-A206-D1777DBC0DB0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2) Endoplasmic reticulum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2000" smtClean="0"/>
              <a:t>network of interconnected parallel membranes (maze), that is continuous with the nuclear membrane;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2.	 Two types: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a.	</a:t>
            </a:r>
            <a:r>
              <a:rPr lang="en-US" sz="2000" b="1" smtClean="0"/>
              <a:t>Rough Endoplasmic Reticulum (RER)</a:t>
            </a: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ER studded with ribosomes;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 Function = </a:t>
            </a:r>
            <a:r>
              <a:rPr lang="en-US" sz="2000" b="1" smtClean="0"/>
              <a:t>protein synthesis and intraceluar transportation of molecules </a:t>
            </a:r>
            <a:r>
              <a:rPr lang="en-US" sz="2000" smtClean="0"/>
              <a:t>;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b.	</a:t>
            </a:r>
            <a:r>
              <a:rPr lang="en-US" sz="2000" b="1" smtClean="0"/>
              <a:t>Smooth Endoplasmic Reticulum (SER)</a:t>
            </a: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lacks ribosomes;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smtClean="0"/>
              <a:t>Function = </a:t>
            </a:r>
            <a:r>
              <a:rPr lang="en-US" sz="2000" b="1" smtClean="0"/>
              <a:t>lipid &amp; cholesterol synthesis and </a:t>
            </a:r>
            <a:r>
              <a:rPr lang="en-US" sz="2000" smtClean="0"/>
              <a:t>Stores calcium.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80B7-73E3-406C-9E61-15F6430AC8CD}" type="slidenum">
              <a:rPr lang="en-GB"/>
              <a:pPr>
                <a:defRPr/>
              </a:pPr>
              <a:t>14</a:t>
            </a:fld>
            <a:endParaRPr lang="en-GB"/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25926" r="31999" b="12962"/>
          <a:stretch>
            <a:fillRect/>
          </a:stretch>
        </p:blipFill>
        <p:spPr>
          <a:xfrm>
            <a:off x="0" y="1905000"/>
            <a:ext cx="4343400" cy="4953000"/>
          </a:xfr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722813" y="3429000"/>
            <a:ext cx="44211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Rough Endoplasmic Reticulum (RER)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C76EB-B674-4B26-A167-02C409F8E9E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3) Ribosomes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Every cell contains thousand of ribosome's and many of them attached to the RER.</a:t>
            </a:r>
          </a:p>
          <a:p>
            <a:pPr eaLnBrk="1" hangingPunct="1">
              <a:defRPr/>
            </a:pPr>
            <a:r>
              <a:rPr lang="en-GB" sz="2800" smtClean="0"/>
              <a:t>Each ribosome is nonmembranous structure, made of two pieces large unit and small unit and each subunit composed of rRNA.</a:t>
            </a:r>
          </a:p>
          <a:p>
            <a:pPr eaLnBrk="1" hangingPunct="1">
              <a:defRPr/>
            </a:pPr>
            <a:r>
              <a:rPr lang="en-GB" sz="2800" smtClean="0"/>
              <a:t>Function: protein synthesis</a:t>
            </a:r>
          </a:p>
          <a:p>
            <a:pPr eaLnBrk="1" hangingPunct="1">
              <a:defRPr/>
            </a:pPr>
            <a:r>
              <a:rPr lang="en-GB" sz="2800" smtClean="0"/>
              <a:t> </a:t>
            </a:r>
            <a:r>
              <a:rPr lang="en-US" sz="2800" smtClean="0"/>
              <a:t>Protein released from the ER are not mature, need further processing in Golgi complex before they are able to perform their function within or outside the cell.</a:t>
            </a:r>
            <a:r>
              <a:rPr lang="en-GB" sz="2800" smtClean="0"/>
              <a:t> 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7CC2-183E-4DA1-AEB2-691ACB74EE21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3) </a:t>
            </a:r>
            <a:r>
              <a:rPr lang="en-US" sz="2800" smtClean="0">
                <a:solidFill>
                  <a:schemeClr val="folHlink"/>
                </a:solidFill>
              </a:rPr>
              <a:t>Golgi Apparatus</a:t>
            </a:r>
            <a:r>
              <a:rPr lang="en-US" smtClean="0"/>
              <a:t> </a:t>
            </a:r>
            <a:endParaRPr lang="en-GB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19400"/>
            <a:ext cx="7467600" cy="4038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smtClean="0"/>
              <a:t>flattened membranous sacs  (cisternae).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smtClean="0"/>
              <a:t>arranged in stacks ("stack of pancakes") associated with many vesicles (membrane bound sacs containing proteins);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smtClean="0"/>
              <a:t>2.	 Function = </a:t>
            </a:r>
            <a:r>
              <a:rPr lang="en-US" sz="2800" b="1" smtClean="0"/>
              <a:t>modification, packaging, and transport of proteins</a:t>
            </a:r>
            <a:r>
              <a:rPr lang="en-US" sz="2800" smtClean="0"/>
              <a:t>;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smtClean="0"/>
              <a:t>3.	 Encloses digestive enyzymes into membranes to form lysosomes. </a:t>
            </a:r>
            <a:endParaRPr lang="en-GB" sz="2800" smtClean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40741" r="18001" b="12962"/>
          <a:stretch>
            <a:fillRect/>
          </a:stretch>
        </p:blipFill>
        <p:spPr bwMode="auto">
          <a:xfrm>
            <a:off x="5867400" y="0"/>
            <a:ext cx="3276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5C0FE-CAA7-429F-84E0-7CDA2384C358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4) Lysosomes</a:t>
            </a:r>
            <a:endParaRPr lang="en-GB" b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7543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1.	 spherical membranous sacs containing digestive enzymes;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2.	 "suicide sacs" which destroy anything the cell no longer wants or needs.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3.	 </a:t>
            </a:r>
            <a:r>
              <a:rPr lang="en-US" sz="2800" b="1" smtClean="0"/>
              <a:t>Autolysis</a:t>
            </a:r>
            <a:r>
              <a:rPr lang="en-US" sz="2800" smtClean="0"/>
              <a:t> is the process by which worn cell parts are digested by autophagy.</a:t>
            </a:r>
            <a:endParaRPr lang="en-GB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EB504-F0B8-4E66-A59A-96BEF7A976B9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Peroxisomes</a:t>
            </a:r>
            <a:r>
              <a:rPr lang="en-US" smtClean="0"/>
              <a:t>:</a:t>
            </a:r>
            <a:endParaRPr lang="en-GB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1.	 membranous sacs containing oxidase enzymes;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2.	 Function = </a:t>
            </a:r>
            <a:r>
              <a:rPr lang="en-US" b="1" smtClean="0"/>
              <a:t>detoxification of harmful or toxic substances</a:t>
            </a:r>
            <a:r>
              <a:rPr lang="en-US" smtClean="0"/>
              <a:t> (i.e. alcohol, formaldehyde, oxygen free radicals);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H2O2 (peroxide) ----&gt; water</a:t>
            </a:r>
            <a:r>
              <a:rPr lang="en-GB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F836-232E-4899-9AEE-C77548ABF6CC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Mitochondria</a:t>
            </a:r>
            <a:endParaRPr lang="en-GB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457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1.	kidney-shaped organelle whose inner membrane is folded into shelf-like partitions called </a:t>
            </a:r>
            <a:r>
              <a:rPr lang="en-US" sz="2800" b="1" smtClean="0"/>
              <a:t>cristae</a:t>
            </a:r>
            <a:r>
              <a:rPr lang="en-US" sz="2800" smtClean="0"/>
              <a:t>;</a:t>
            </a:r>
          </a:p>
          <a:p>
            <a:pPr eaLnBrk="1" hangingPunct="1">
              <a:defRPr/>
            </a:pPr>
            <a:r>
              <a:rPr lang="en-US" sz="2800" smtClean="0"/>
              <a:t>2.	"</a:t>
            </a:r>
            <a:r>
              <a:rPr lang="en-US" sz="2800" b="1" smtClean="0"/>
              <a:t>Powerhouse</a:t>
            </a:r>
            <a:r>
              <a:rPr lang="en-US" sz="2800" smtClean="0"/>
              <a:t>" of the cell = site of cellular respiration where energy is released from glucose.</a:t>
            </a:r>
            <a:endParaRPr lang="en-GB" sz="2800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0370" r="32001" b="11720"/>
          <a:stretch>
            <a:fillRect/>
          </a:stretch>
        </p:blipFill>
        <p:spPr bwMode="auto">
          <a:xfrm>
            <a:off x="5765800" y="2438400"/>
            <a:ext cx="3378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FFF35-E3E8-49A8-BE77-D1BBD5B56E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mtClean="0"/>
              <a:t>Objectives </a:t>
            </a:r>
          </a:p>
        </p:txBody>
      </p:sp>
      <p:sp>
        <p:nvSpPr>
          <p:cNvPr id="15363" name="Rectangle 3" descr="Purple mesh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smtClean="0"/>
              <a:t>1.  </a:t>
            </a: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label the components, name a term that describes the cell.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400" b="1" smtClean="0">
              <a:latin typeface="Rockwell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2. Distinguish between passive and active transport processes.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3. Define the terms </a:t>
            </a:r>
            <a:r>
              <a:rPr lang="en-US" sz="2400" b="1" i="1" smtClean="0">
                <a:latin typeface="Rockwell" pitchFamily="18" charset="0"/>
                <a:cs typeface="Times New Roman" pitchFamily="18" charset="0"/>
              </a:rPr>
              <a:t>diffusion, osmosis, filtration</a:t>
            </a: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 and </a:t>
            </a:r>
            <a:r>
              <a:rPr lang="en-US" sz="2400" b="1" i="1" smtClean="0">
                <a:latin typeface="Rockwell" pitchFamily="18" charset="0"/>
                <a:cs typeface="Times New Roman" pitchFamily="18" charset="0"/>
              </a:rPr>
              <a:t>facilitated diffusion</a:t>
            </a: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, and give an example of each.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400" b="1" smtClean="0">
              <a:latin typeface="Rockwell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4. Define the terms </a:t>
            </a:r>
            <a:r>
              <a:rPr lang="en-US" sz="2400" b="1" i="1" smtClean="0">
                <a:latin typeface="Rockwell" pitchFamily="18" charset="0"/>
                <a:cs typeface="Times New Roman" pitchFamily="18" charset="0"/>
              </a:rPr>
              <a:t>active transport, endocytosis</a:t>
            </a: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, and </a:t>
            </a:r>
            <a:r>
              <a:rPr lang="en-US" sz="2400" b="1" i="1" smtClean="0">
                <a:latin typeface="Rockwell" pitchFamily="18" charset="0"/>
                <a:cs typeface="Times New Roman" pitchFamily="18" charset="0"/>
              </a:rPr>
              <a:t>exocytosis</a:t>
            </a: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5. List a function(s) for each cellular component and/or organelle.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smtClean="0">
                <a:latin typeface="Rockwell" pitchFamily="18" charset="0"/>
                <a:cs typeface="Times New Roman" pitchFamily="18" charset="0"/>
              </a:rPr>
              <a:t>6. Describe the structure of each cellular organelle.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C8D34-4617-4756-BCFC-44D4A5B4F9C4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NUCLEUS</a:t>
            </a:r>
            <a:endParaRPr lang="en-GB" b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57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the central core, control center or "brain" of the cell.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1.	the largest organelle of the cell;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r>
              <a:rPr lang="en-US" sz="2000" smtClean="0"/>
              <a:t>filled with nucleoplasm;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smtClean="0"/>
              <a:t>Nuclear Membrane</a:t>
            </a:r>
            <a:r>
              <a:rPr lang="en-US" sz="2000" smtClean="0"/>
              <a:t> (or nuclear envelope) is a double membrane that separates the contents of the nucleus from the cytoplasm;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smtClean="0"/>
              <a:t>At various point, these two membranes fuse = </a:t>
            </a:r>
            <a:r>
              <a:rPr lang="en-US" sz="2000" b="1" smtClean="0"/>
              <a:t>nuclear pore</a:t>
            </a:r>
            <a:r>
              <a:rPr lang="en-US" sz="200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smtClean="0"/>
              <a:t>  The nuclear membrane is "selectively permeable"; pores serve as sites where mRNA can pass out of the nucleus during protein synthesis, and how ribosomes exit the nucleus. </a:t>
            </a:r>
            <a:endParaRPr lang="en-GB" sz="2000" smtClean="0"/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A985D-88F2-43FE-90FB-6D0A47D96565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Nucleoli</a:t>
            </a:r>
            <a:endParaRPr lang="en-GB" b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Nucleolus (s) = a spherical body within the nucleus;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</a:t>
            </a:r>
          </a:p>
          <a:p>
            <a:pPr eaLnBrk="1" hangingPunct="1">
              <a:defRPr/>
            </a:pPr>
            <a:r>
              <a:rPr lang="en-US" smtClean="0"/>
              <a:t>composed of RNA and proteins;</a:t>
            </a:r>
          </a:p>
          <a:p>
            <a:pPr eaLnBrk="1" hangingPunct="1">
              <a:defRPr/>
            </a:pPr>
            <a:r>
              <a:rPr lang="en-US" smtClean="0"/>
              <a:t>Function = synthesis of ribosomes.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9D79E-6C73-472C-9F3B-CFA8EEADD209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Cytoskeleton :</a:t>
            </a:r>
            <a:endParaRPr lang="en-GB" b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cytoskeleton</a:t>
            </a:r>
          </a:p>
          <a:p>
            <a:pPr lvl="1" eaLnBrk="1" hangingPunct="1">
              <a:defRPr/>
            </a:pPr>
            <a:r>
              <a:rPr lang="en-US" smtClean="0"/>
              <a:t>Is a network of fibers extending throughout the cytoplasm</a:t>
            </a:r>
          </a:p>
          <a:p>
            <a:pPr lvl="1" eaLnBrk="1" hangingPunct="1">
              <a:defRPr/>
            </a:pPr>
            <a:r>
              <a:rPr lang="en-US" altLang="ja-JP" smtClean="0">
                <a:ea typeface="ＭＳ Ｐゴシック" pitchFamily="34" charset="-128"/>
              </a:rPr>
              <a:t>Fibers appear to support the endoplasmic reticulum, mitochondria, and </a:t>
            </a:r>
            <a:r>
              <a:rPr lang="en-US" altLang="ja-JP" smtClean="0">
                <a:latin typeface="Arial"/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free</a:t>
            </a:r>
            <a:r>
              <a:rPr lang="en-US" altLang="ja-JP" smtClean="0">
                <a:latin typeface="Arial"/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ribosomes</a:t>
            </a: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385763" y="4267200"/>
            <a:ext cx="8758237" cy="2873375"/>
            <a:chOff x="504" y="1631"/>
            <a:chExt cx="5112" cy="2387"/>
          </a:xfrm>
        </p:grpSpPr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785"/>
              <a:ext cx="4656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3910" y="1631"/>
              <a:ext cx="78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Microtubule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3373" y="3738"/>
              <a:ext cx="53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kumimoji="1" lang="en-US" sz="1600">
                  <a:latin typeface="Arial" charset="0"/>
                </a:rPr>
                <a:t>0.25 µm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4496" y="3692"/>
              <a:ext cx="94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Microfilaments</a:t>
              </a:r>
            </a:p>
          </p:txBody>
        </p:sp>
        <p:sp>
          <p:nvSpPr>
            <p:cNvPr id="24587" name="AutoShape 9"/>
            <p:cNvSpPr>
              <a:spLocks/>
            </p:cNvSpPr>
            <p:nvPr/>
          </p:nvSpPr>
          <p:spPr bwMode="auto">
            <a:xfrm rot="5400000">
              <a:off x="4269" y="2484"/>
              <a:ext cx="63" cy="216"/>
            </a:xfrm>
            <a:prstGeom prst="leftBrace">
              <a:avLst>
                <a:gd name="adj1" fmla="val 2857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 flipV="1">
              <a:off x="4298" y="1842"/>
              <a:ext cx="0" cy="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504" y="3761"/>
              <a:ext cx="10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/>
              <a:endParaRPr lang="en-US" sz="1400" b="1">
                <a:latin typeface="Arial" charset="0"/>
              </a:endParaRPr>
            </a:p>
          </p:txBody>
        </p:sp>
        <p:sp>
          <p:nvSpPr>
            <p:cNvPr id="24590" name="Line 12"/>
            <p:cNvSpPr>
              <a:spLocks noChangeShapeType="1"/>
            </p:cNvSpPr>
            <p:nvPr/>
          </p:nvSpPr>
          <p:spPr bwMode="auto">
            <a:xfrm flipH="1">
              <a:off x="5088" y="3312"/>
              <a:ext cx="96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4591" name="Line 13"/>
            <p:cNvSpPr>
              <a:spLocks noChangeShapeType="1"/>
            </p:cNvSpPr>
            <p:nvPr/>
          </p:nvSpPr>
          <p:spPr bwMode="auto">
            <a:xfrm>
              <a:off x="4848" y="3360"/>
              <a:ext cx="2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BD1E9-0434-45DB-AD6B-F3D0C0D65D57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sz="4000" smtClean="0">
                <a:latin typeface="Times New Roman" pitchFamily="18" charset="0"/>
              </a:rPr>
              <a:t>The cytoskeleton</a:t>
            </a:r>
            <a:r>
              <a:rPr lang="en-US" sz="4000" smtClean="0">
                <a:latin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</a:rPr>
            </a:br>
            <a:endParaRPr lang="en-GB" sz="4000" smtClean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kumimoji="1" lang="en-US" sz="3600" smtClean="0">
                <a:latin typeface="Times New Roman" pitchFamily="18" charset="0"/>
              </a:rPr>
              <a:t>Gives mechanical support to the cell</a:t>
            </a:r>
          </a:p>
          <a:p>
            <a:pPr lvl="1" eaLnBrk="1" hangingPunct="1">
              <a:defRPr/>
            </a:pPr>
            <a:r>
              <a:rPr lang="en-US" sz="3600" smtClean="0">
                <a:latin typeface="Times New Roman" pitchFamily="18" charset="0"/>
              </a:rPr>
              <a:t>Is involved in cell motility, which utilizes motor proteins</a:t>
            </a:r>
          </a:p>
          <a:p>
            <a:pPr lvl="1" eaLnBrk="1" hangingPunct="1">
              <a:defRPr/>
            </a:pPr>
            <a:r>
              <a:rPr lang="en-US" altLang="ja-JP" sz="3600" smtClean="0">
                <a:latin typeface="Times New Roman" pitchFamily="18" charset="0"/>
                <a:ea typeface="ＭＳ Ｐゴシック" pitchFamily="34" charset="-128"/>
              </a:rPr>
              <a:t>Rodlike pieces that provide support and allow movement and mechanisms that can move the cell or its parts</a:t>
            </a:r>
            <a:endParaRPr lang="en-US" sz="360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GB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094F0-3E5A-4A93-B329-E8596BDAA3E6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Components of cytoskeleton: 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Microfilaments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10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00600" y="1981200"/>
            <a:ext cx="40338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Solid rods of globular proteins.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 component of cytoskeleton which offers support to cell structure.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Microfilaments can slide past each other, causing shortening of the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0A8C-2DD2-4AED-AAA6-34B9EE1BC935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35013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200" smtClean="0"/>
              <a:t>Components of cytoskeleton: </a:t>
            </a:r>
            <a:br>
              <a:rPr lang="en-US" sz="3200" smtClean="0"/>
            </a:br>
            <a:r>
              <a:rPr lang="en-US" sz="3200" smtClean="0"/>
              <a:t>2) </a:t>
            </a:r>
            <a:r>
              <a:rPr lang="en-US" altLang="ja-JP" sz="3200" smtClean="0">
                <a:ea typeface="ＭＳ Ｐゴシック" pitchFamily="34" charset="-128"/>
              </a:rPr>
              <a:t>Intermediate filaments</a:t>
            </a:r>
            <a:r>
              <a:rPr lang="en-US" altLang="ja-JP" smtClean="0">
                <a:ea typeface="ＭＳ Ｐゴシック" pitchFamily="34" charset="-128"/>
              </a:rPr>
              <a:t> </a:t>
            </a:r>
            <a:endParaRPr lang="en-US" smtClean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30725"/>
          </a:xfrm>
        </p:spPr>
        <p:txBody>
          <a:bodyPr/>
          <a:lstStyle/>
          <a:p>
            <a:pPr lvl="1" eaLnBrk="1" hangingPunct="1">
              <a:defRPr/>
            </a:pPr>
            <a:endParaRPr lang="en-US" altLang="ja-JP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ja-JP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altLang="ja-JP" smtClean="0">
                <a:ea typeface="ＭＳ Ｐゴシック" pitchFamily="34" charset="-128"/>
              </a:rPr>
              <a:t>Intermediate filaments are twisted protein strands slightly thicker than microfilaments; they form much of the supporting framework in many types of cells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6BE7-6996-4A6E-AA61-C4D20309ED1D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600" smtClean="0"/>
              <a:t>Components of cytoskeleton: </a:t>
            </a:r>
            <a:br>
              <a:rPr lang="en-US" sz="3600" smtClean="0"/>
            </a:br>
            <a:r>
              <a:rPr lang="en-US" sz="3600" smtClean="0"/>
              <a:t>3) Microtubules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229600" cy="42894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Microtubules</a:t>
            </a:r>
          </a:p>
          <a:p>
            <a:pPr lvl="1" eaLnBrk="1" hangingPunct="1">
              <a:defRPr/>
            </a:pPr>
            <a:r>
              <a:rPr lang="en-US" smtClean="0"/>
              <a:t>Shape the cell</a:t>
            </a:r>
          </a:p>
          <a:p>
            <a:pPr lvl="1" eaLnBrk="1" hangingPunct="1">
              <a:defRPr/>
            </a:pPr>
            <a:r>
              <a:rPr lang="en-US" smtClean="0"/>
              <a:t>Guide movement of organelles (</a:t>
            </a:r>
            <a:r>
              <a:rPr lang="en-US" altLang="ja-JP" smtClean="0">
                <a:ea typeface="ＭＳ Ｐゴシック" pitchFamily="34" charset="-128"/>
              </a:rPr>
              <a:t>their function is to move things around in the cell)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Help separate the chromosome copies in dividing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DDC5D-60E9-4CBE-A8A3-BB815B61CDE7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200" smtClean="0"/>
              <a:t>Components of cytoskeleton: </a:t>
            </a:r>
            <a:br>
              <a:rPr lang="en-US" sz="3200" smtClean="0"/>
            </a:br>
            <a:r>
              <a:rPr lang="en-US" sz="3200" smtClean="0"/>
              <a:t>4) Microtubules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110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Centrosomes and Centrioles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centrosome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mtClean="0">
                <a:ea typeface="ＭＳ Ｐゴシック" pitchFamily="34" charset="-128"/>
              </a:rPr>
              <a:t>An area of the cytoplasm near the nucleus that coordinates the building and breaking of microtubules in the cell</a:t>
            </a: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Its considered to be a “microtubule-organizing center”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mtClean="0">
                <a:ea typeface="ＭＳ Ｐゴシック" pitchFamily="34" charset="-128"/>
              </a:rPr>
              <a:t>Plays an important role during cell division</a:t>
            </a: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Contains a pair of centrioles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5D6AB-B1E5-4A1D-A411-D4D97B87DB34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96900"/>
            <a:ext cx="8229600" cy="13843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600" smtClean="0"/>
              <a:t>Components of cytoskeleton: </a:t>
            </a:r>
            <a:r>
              <a:rPr lang="en-US" smtClean="0"/>
              <a:t/>
            </a:r>
            <a:br>
              <a:rPr lang="en-US" smtClean="0"/>
            </a:br>
            <a:endParaRPr lang="en-US" sz="320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49103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652963" y="2057400"/>
            <a:ext cx="40338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u="sng"/>
              <a:t>Centrioles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Self-replicating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Made of bundles of microtubules.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Help in organizing cell division.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A78CC-19F0-46CE-BF67-3E10B14BC0FC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Batang" pitchFamily="18" charset="-127"/>
                <a:cs typeface="Simplified Arabic" pitchFamily="2" charset="-78"/>
              </a:rPr>
              <a:t>Cell Membrane Surface Modifications</a:t>
            </a:r>
            <a:r>
              <a:rPr lang="en-GB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Cilia / Cilium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a.	short, hair-like cellular extensions (eyelashes);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b.	help move substances through passageways;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c.	located in lining of respiratory tract &amp; fallopian tube.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r>
              <a:rPr lang="en-US" sz="2400" b="1" smtClean="0"/>
              <a:t>Flagella</a:t>
            </a:r>
            <a:r>
              <a:rPr lang="en-US" sz="18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a.	tail-like projection;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b.	only one per cell in humans;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c.	aids in cell </a:t>
            </a:r>
            <a:r>
              <a:rPr lang="en-US" sz="1800" b="1" smtClean="0"/>
              <a:t>locomotion</a:t>
            </a:r>
            <a:r>
              <a:rPr lang="en-US" sz="1800" smtClean="0"/>
              <a:t>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d.	sperm cell.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3"/>
              <a:defRPr/>
            </a:pPr>
            <a:r>
              <a:rPr lang="en-US" sz="2400" b="1" smtClean="0"/>
              <a:t>Microvilli</a:t>
            </a:r>
            <a:r>
              <a:rPr lang="en-US" sz="2400" smtClean="0"/>
              <a:t>:</a:t>
            </a:r>
            <a:r>
              <a:rPr lang="en-US" sz="1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a. small finger-like extensions of the external surface of the cell membrane;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b.	Function = to </a:t>
            </a:r>
            <a:r>
              <a:rPr lang="en-US" sz="1800" b="1" smtClean="0"/>
              <a:t>increase surface area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/>
              <a:t>c.	located in the lining of the digestive tract.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66C2F-1811-47EB-BEAF-870EA4A14CC0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cell is the basic unit of structure and function in living things.  Cells vary in their shape size, and arrangements but all cells have similar components, each with a particular function.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Some of the 100 trillion of cells make up human body.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All human cell are microscopic in size, shape and function.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diameter range from 7.5 micrometer (RBC) to 150 mm (ovum). 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83313-F209-4C11-8F13-43A8E092ABB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Membrane Junctions</a:t>
            </a:r>
            <a:endParaRPr lang="en-GB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accent2"/>
                </a:solidFill>
              </a:rPr>
              <a:t>Tight junction</a:t>
            </a: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impermeable junction that encircles the cell &amp; prevents leakage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– Blood brain barrier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- Skin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9900"/>
                </a:solidFill>
              </a:rPr>
              <a:t>Desmosome </a:t>
            </a: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anchoring junction scattered along the sides of cells. Prevents tissues from fraying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Stomach, uterus , bladder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CC0099"/>
                </a:solidFill>
              </a:rPr>
              <a:t>Gap junction</a:t>
            </a: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allows chemical substances to pass between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Heart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CA9E-0C88-46E5-BE82-C60830C765DD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26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Tight Junction</a:t>
            </a:r>
            <a:endParaRPr lang="en-GB" sz="28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381000"/>
            <a:ext cx="28956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Desmosome</a:t>
            </a:r>
            <a:endParaRPr lang="en-GB" smtClean="0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1669" r="500" b="4027"/>
          <a:stretch>
            <a:fillRect/>
          </a:stretch>
        </p:blipFill>
        <p:spPr bwMode="auto">
          <a:xfrm>
            <a:off x="0" y="1547813"/>
            <a:ext cx="44958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1210" r="500" b="3287"/>
          <a:stretch>
            <a:fillRect/>
          </a:stretch>
        </p:blipFill>
        <p:spPr bwMode="auto">
          <a:xfrm>
            <a:off x="4572000" y="15240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1489-1804-4052-AB7C-7A64D18A0B3B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smtClean="0"/>
              <a:t>Gap Junction</a:t>
            </a:r>
            <a:endParaRPr lang="en-GB" sz="32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 b="3000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8432-D9D1-49C4-970C-6667A5D742B5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i="1" smtClean="0"/>
              <a:t>Transport Across the Plasma Membrane</a:t>
            </a:r>
            <a:endParaRPr lang="en-GB" sz="3200" b="0" i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2 types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u="sng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Passive transport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u="sng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u="sng" smtClean="0"/>
              <a:t>Active Transport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require no ATP( energy)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Substances move High to low conc.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Examples include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Simple diffusion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Osmosis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 facilitated diffusion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filtration</a:t>
            </a:r>
            <a:endParaRPr lang="en-GB" sz="20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C3A1E-C8ED-451D-855C-8D2A24AC2650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Simple diffusion</a:t>
            </a:r>
            <a:endParaRPr lang="en-GB" sz="28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11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random mixing of particles in 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substances move down concentration gradient-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particles eventually become evenly distributed - Equilibrium reached</a:t>
            </a:r>
            <a:endParaRPr lang="en-GB" smtClean="0"/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28572" r="11765" b="22858"/>
          <a:stretch>
            <a:fillRect/>
          </a:stretch>
        </p:blipFill>
        <p:spPr bwMode="auto">
          <a:xfrm>
            <a:off x="4440238" y="1676400"/>
            <a:ext cx="47037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9B850-0AF6-41D6-9B2B-706AB652D98D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Simple diffusion</a:t>
            </a:r>
            <a:endParaRPr lang="en-GB" sz="2800" smtClean="0"/>
          </a:p>
        </p:txBody>
      </p:sp>
      <p:pic>
        <p:nvPicPr>
          <p:cNvPr id="37893" name="Picture 4" descr="figure 3-0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DEE2C-214A-402A-B852-F9D7D41BB6BB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Facilitated Diffusion</a:t>
            </a:r>
            <a:endParaRPr lang="en-GB" b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Diffusion Through channel proteins or transport proteins</a:t>
            </a: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allow passage of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small inorganic ions – Na+ , K+, Ca+2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Glucose, water soluble vitamins(B,C)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mtClean="0"/>
              <a:t>generally slower than diffusion across lipid portion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Depends upon the number of transporters available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37CA4-FFB1-4484-8E97-BDD969315F67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Rockwell" pitchFamily="18" charset="0"/>
              </a:rPr>
              <a:t>Diffusion Through the Plasma Membrane</a:t>
            </a:r>
            <a:endParaRPr lang="en-GB" sz="2400" smtClean="0">
              <a:latin typeface="Rockwell" pitchFamily="18" charset="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1396" r="500" b="6424"/>
          <a:stretch>
            <a:fillRect/>
          </a:stretch>
        </p:blipFill>
        <p:spPr>
          <a:xfrm>
            <a:off x="0" y="1752600"/>
            <a:ext cx="9144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F170E-56EE-4F18-8AEE-50CD0A909EB3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Osmosis</a:t>
            </a:r>
            <a:endParaRPr lang="en-GB" b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passive process</a:t>
            </a:r>
          </a:p>
          <a:p>
            <a:pPr eaLnBrk="1" hangingPunct="1">
              <a:defRPr/>
            </a:pPr>
            <a:r>
              <a:rPr lang="en-US" sz="3600" smtClean="0"/>
              <a:t>diffusion of water across a selectively permeable membrane</a:t>
            </a:r>
          </a:p>
          <a:p>
            <a:pPr eaLnBrk="1" hangingPunct="1">
              <a:defRPr/>
            </a:pPr>
            <a:r>
              <a:rPr lang="en-US" smtClean="0"/>
              <a:t>from Hi. Conc. of WATER ( low solute)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to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lower concentration of WATER( Hi. solute)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B80B4-2661-4769-B3A3-0504F6716BDB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1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Membrane Permeability on Diffusion and Osmosis</a:t>
            </a:r>
            <a:endParaRPr lang="en-GB" sz="3200" smtClean="0"/>
          </a:p>
        </p:txBody>
      </p:sp>
      <p:pic>
        <p:nvPicPr>
          <p:cNvPr id="4198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999" r="500" b="3000"/>
          <a:stretch>
            <a:fillRect/>
          </a:stretch>
        </p:blipFill>
        <p:spPr>
          <a:xfrm>
            <a:off x="0" y="16002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EF628-C898-4C0D-B2E8-9D4B59844DA2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Introduction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Cell is defined as the fundamental living unit of any organism.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Cell is important to produce energy for metabolism (all chemical reactions within a cell)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Cell can mutate (change genetically) as a result of accidental changes in its genetic material (DNA).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smtClean="0"/>
              <a:t>Cytology: the study of the structure and functions of cells.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D50D-5F6F-4ADC-8E50-A7442FBA4792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Tonicity</a:t>
            </a:r>
            <a:endParaRPr lang="en-GB" b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/>
              <a:t>Describes how a solution affects cell volume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FF"/>
                </a:solidFill>
              </a:rPr>
              <a:t>hypertonic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solution with more solutes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Blood cells shrink and crenate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FF"/>
                </a:solidFill>
              </a:rPr>
              <a:t>hypotonic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solution with less solutes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Blood cells swell up and hemolyse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FF"/>
                </a:solidFill>
              </a:rPr>
              <a:t>isotonic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both solutions have similar concentrations of solutes.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Cell size is unchanged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DDC42-251F-407A-ACED-9C6BA13CBBA1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7" name="Picture 4" descr="figure 3-0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06FEB-D03E-4B47-B5C0-30A19EB5DA07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Active transport </a:t>
            </a:r>
            <a:r>
              <a:rPr lang="en-US" smtClean="0"/>
              <a:t>- movement of a substance from a lower concentration to a higher concentration using a carrier and energy</a:t>
            </a:r>
          </a:p>
          <a:p>
            <a:pPr eaLnBrk="1" hangingPunct="1">
              <a:defRPr/>
            </a:pPr>
            <a:r>
              <a:rPr lang="en-US" b="1" smtClean="0"/>
              <a:t>Endocytosis </a:t>
            </a:r>
            <a:r>
              <a:rPr lang="en-US" smtClean="0"/>
              <a:t>- brings substances into the cells</a:t>
            </a:r>
            <a:r>
              <a:rPr lang="en-US" b="1" smtClean="0"/>
              <a:t>     </a:t>
            </a:r>
            <a:endParaRPr lang="en-US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FCA03-36C1-418E-BE42-7F0D46A9072B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5438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/>
              <a:t>solutes moving against concentration gradient-Uses carrier proteins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can be driven by ATP use or via energy stored in ionic concentration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Types :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Primary active transport 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Secondary active transport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Endocytosis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Exocytosis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Tanscytosis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A2AE-6E4E-4B03-AB2A-10D7B553302E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Primary active transport</a:t>
            </a:r>
            <a:endParaRPr lang="en-GB" smtClean="0"/>
          </a:p>
        </p:txBody>
      </p:sp>
      <p:pic>
        <p:nvPicPr>
          <p:cNvPr id="47109" name="Picture 4" descr="figure 3-0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3825"/>
            <a:ext cx="9144000" cy="419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990600" y="17526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uses ATP and transporter proteins sodium potassium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7F897-6C6E-4798-9D1F-C4DB71E1B0EE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/>
              <a:t>Transport in Vesicles- Endocytosis</a:t>
            </a:r>
            <a:endParaRPr lang="en-GB" sz="4000" b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A form of active transport.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 Transport of large particles across the plasma membrane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Types :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mtClean="0"/>
              <a:t>Phagocytosis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mtClean="0"/>
              <a:t>Pinocytosis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AF3F0-DEAA-45E1-8450-0A4EF9B33F61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Phagocytosis</a:t>
            </a:r>
            <a:endParaRPr lang="en-GB" b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only a few body cells are capable</a:t>
            </a:r>
          </a:p>
          <a:p>
            <a:pPr eaLnBrk="1" hangingPunct="1">
              <a:defRPr/>
            </a:pPr>
            <a:r>
              <a:rPr lang="en-US" smtClean="0"/>
              <a:t>Ex. WBC (macrophages , neutrophils)</a:t>
            </a:r>
          </a:p>
          <a:p>
            <a:pPr eaLnBrk="1" hangingPunct="1">
              <a:defRPr/>
            </a:pPr>
            <a:r>
              <a:rPr lang="en-US" smtClean="0"/>
              <a:t>particle binds to plasma membrane</a:t>
            </a:r>
          </a:p>
          <a:p>
            <a:pPr eaLnBrk="1" hangingPunct="1">
              <a:defRPr/>
            </a:pPr>
            <a:r>
              <a:rPr lang="en-US" u="sng" smtClean="0"/>
              <a:t>pseudopods</a:t>
            </a:r>
            <a:r>
              <a:rPr lang="en-US" smtClean="0"/>
              <a:t> extend and surround particle forming phagosome</a:t>
            </a:r>
          </a:p>
          <a:p>
            <a:pPr eaLnBrk="1" hangingPunct="1">
              <a:defRPr/>
            </a:pPr>
            <a:r>
              <a:rPr lang="en-US" smtClean="0"/>
              <a:t>phagosome fuses with lysosomes which destroy invader</a:t>
            </a:r>
            <a:endParaRPr lang="en-GB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1AD72-725A-43D3-9D18-549CAC36DBEF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Phagocytosis</a:t>
            </a:r>
            <a:endParaRPr lang="en-GB" b="0" smtClean="0"/>
          </a:p>
        </p:txBody>
      </p:sp>
      <p:pic>
        <p:nvPicPr>
          <p:cNvPr id="50181" name="Picture 4" descr="figure 3-11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148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27777" r="21568" b="22223"/>
          <a:stretch>
            <a:fillRect/>
          </a:stretch>
        </p:blipFill>
        <p:spPr bwMode="auto">
          <a:xfrm>
            <a:off x="4191000" y="1905000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60E3-71C1-43AB-9491-E098B42D7B67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Pinocytosis</a:t>
            </a:r>
            <a:endParaRPr lang="en-GB" b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Also called cellular drinking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most body cells carry out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especially absorptive cells in intestines and kidneys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tiny droplets of extracellular fluid taken into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lysosomes fuse and degrade particles into smaller useable particles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8F52C-4DAA-49A3-8B84-4BAB6C79497C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Pinocytosis</a:t>
            </a:r>
            <a:endParaRPr lang="en-GB" b="0" smtClean="0"/>
          </a:p>
        </p:txBody>
      </p:sp>
      <p:pic>
        <p:nvPicPr>
          <p:cNvPr id="52229" name="Picture 4" descr="figure 3-1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43200"/>
            <a:ext cx="4724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7777" r="15686" b="22223"/>
          <a:stretch>
            <a:fillRect/>
          </a:stretch>
        </p:blipFill>
        <p:spPr bwMode="auto">
          <a:xfrm>
            <a:off x="4876800" y="2819400"/>
            <a:ext cx="426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E11B1-3FB0-412D-AFEA-D00420275EF3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4" name="Picture 4" descr="figure 3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D3172-4B48-44F2-BE23-E58CE99DFAC2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Exocytosis</a:t>
            </a:r>
            <a:endParaRPr lang="en-GB" b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releases materials form a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 cells carry out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Ex. i. secretory cells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release digestive enzymes, hormones, mucus, or other secretions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Ii. nerve cells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release neurotransmitters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vesicles fuse with plasma membrane and release contents into extracellular fluid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66541-AD03-47B2-AD01-A8BD5789F4D5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/>
              <a:t>Exocytosis</a:t>
            </a:r>
            <a:r>
              <a:rPr lang="en-US" sz="4000" smtClean="0"/>
              <a:t> </a:t>
            </a:r>
            <a:endParaRPr lang="en-GB" sz="40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vesicle fuses with the plasma membrane and then ruptures; used in hormone and neurotransmitter release</a:t>
            </a:r>
            <a:endParaRPr lang="en-GB" sz="2800" smtClean="0"/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24074" r="17647" b="14815"/>
          <a:stretch>
            <a:fillRect/>
          </a:stretch>
        </p:blipFill>
        <p:spPr bwMode="auto">
          <a:xfrm>
            <a:off x="0" y="3810000"/>
            <a:ext cx="8839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48679-81E2-4B5E-85E7-516ECA263213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Exocytosis</a:t>
            </a:r>
            <a:r>
              <a:rPr lang="en-US" smtClean="0"/>
              <a:t> -</a:t>
            </a:r>
            <a:endParaRPr lang="en-GB" smtClean="0"/>
          </a:p>
        </p:txBody>
      </p:sp>
      <p:pic>
        <p:nvPicPr>
          <p:cNvPr id="55301" name="Picture 4" descr="figure 12-1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9144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90618-B34F-49C7-B797-4FD7C933F5BA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096000" cy="1524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687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The 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24FA4-93FD-41F7-844A-EA8F75D41709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Cell structure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1) THE CELL (PLASMA) MEMBRANE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The cell membrane is a thin, dynamic membrane that encloses the cell and controls what enters and leaves the cell.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u="sng" smtClean="0"/>
              <a:t>Fluid Mosaic Model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composed of a double layer (bilayer) of phospholipid molecules with many protein molecules dispersed within it;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650BC-15BF-42F4-B100-33B74ADCCB61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Fluid Mosaic Model</a:t>
            </a:r>
            <a:endParaRPr lang="en-GB" u="sng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a.	The surfaces of the membrane are "hydrophilic" due to the polar phosphate heads;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b.	The internal portion of the membrane is "hydrophobic" due to the non-polar fatty acid tails;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c.	The membrane proteins also have both hydrophilic and hydrophobic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9D30-9F64-4DC7-9925-755B20159D3A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PLASMA MEMBRANE</a:t>
            </a:r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6" name="Picture 4" descr="figure 3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ahmad ata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CB5EA-19F0-4A8D-8A64-012505769C6B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10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Sylfaen" pitchFamily="18" charset="0"/>
              </a:rPr>
              <a:t>PLASMA MEMBRANE</a:t>
            </a:r>
            <a:endParaRPr lang="en-GB" sz="2800" smtClean="0">
              <a:latin typeface="Sylfaen" pitchFamily="18" charset="0"/>
            </a:endParaRPr>
          </a:p>
        </p:txBody>
      </p:sp>
      <p:pic>
        <p:nvPicPr>
          <p:cNvPr id="11269" name="Picture 4" descr="figure 2-1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5715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67400" y="1828800"/>
            <a:ext cx="40386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defRPr/>
            </a:pPr>
            <a:r>
              <a:rPr lang="en-US" sz="2000" b="1"/>
              <a:t> </a:t>
            </a:r>
          </a:p>
          <a:p>
            <a:pPr>
              <a:defRPr/>
            </a:pPr>
            <a:r>
              <a:rPr lang="en-US" sz="2000" b="1"/>
              <a:t>       			                        hydrophillic phosphate head</a:t>
            </a:r>
          </a:p>
          <a:p>
            <a:pPr>
              <a:defRPr/>
            </a:pPr>
            <a:r>
              <a:rPr lang="en-US" sz="2000" b="1"/>
              <a:t>       				                        hydrophobic fatty acid tails </a:t>
            </a:r>
          </a:p>
          <a:p>
            <a:pPr>
              <a:defRPr/>
            </a:pPr>
            <a:endParaRPr lang="en-US" altLang="ja-JP" sz="2000" b="1">
              <a:ea typeface="ＭＳ Ｐゴシック" pitchFamily="34" charset="-128"/>
            </a:endParaRPr>
          </a:p>
          <a:p>
            <a:pPr>
              <a:buFontTx/>
              <a:buChar char="•"/>
              <a:defRPr/>
            </a:pPr>
            <a:r>
              <a:rPr lang="en-US" altLang="ja-JP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altLang="ja-JP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Chemical attractions are the forces that hold membranes together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B9496FF939D4EBA48FEC1315DD7C7" ma:contentTypeVersion="1" ma:contentTypeDescription="Create a new document." ma:contentTypeScope="" ma:versionID="716dd8f298a9944ca1d52b5531bf35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FB8C03-1A52-482E-91BE-91B1CE9914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314B0-6D5D-46D3-A575-F5EF35647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8413AF-DD77-4641-AFC4-01021B5FBC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1218</TotalTime>
  <Words>1379</Words>
  <Application>Microsoft Office PowerPoint</Application>
  <PresentationFormat>On-screen Show (4:3)</PresentationFormat>
  <Paragraphs>373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Tahoma</vt:lpstr>
      <vt:lpstr>Arial</vt:lpstr>
      <vt:lpstr>Wingdings</vt:lpstr>
      <vt:lpstr>Times New Roman</vt:lpstr>
      <vt:lpstr>Segoe Script</vt:lpstr>
      <vt:lpstr>Rockwell</vt:lpstr>
      <vt:lpstr>Sylfaen</vt:lpstr>
      <vt:lpstr>ＭＳ Ｐゴシック</vt:lpstr>
      <vt:lpstr>Batang</vt:lpstr>
      <vt:lpstr>Simplified Arabic</vt:lpstr>
      <vt:lpstr>Shimmer</vt:lpstr>
      <vt:lpstr>Anatomy &amp; physiology of cells  </vt:lpstr>
      <vt:lpstr>Objectives </vt:lpstr>
      <vt:lpstr>INTRODUCTION</vt:lpstr>
      <vt:lpstr>Introduction </vt:lpstr>
      <vt:lpstr>PowerPoint Presentation</vt:lpstr>
      <vt:lpstr>Cell structure </vt:lpstr>
      <vt:lpstr>Fluid Mosaic Model</vt:lpstr>
      <vt:lpstr>PLASMA MEMBRANE</vt:lpstr>
      <vt:lpstr>PLASMA MEMBRANE</vt:lpstr>
      <vt:lpstr>Function of plasma membrane </vt:lpstr>
      <vt:lpstr>Membrane proteins</vt:lpstr>
      <vt:lpstr>Cytoplasm</vt:lpstr>
      <vt:lpstr>2) Endoplasmic reticulum  </vt:lpstr>
      <vt:lpstr>PowerPoint Presentation</vt:lpstr>
      <vt:lpstr>3) Ribosomes </vt:lpstr>
      <vt:lpstr>3) Golgi Apparatus </vt:lpstr>
      <vt:lpstr>4) Lysosomes</vt:lpstr>
      <vt:lpstr>Peroxisomes:</vt:lpstr>
      <vt:lpstr>Mitochondria</vt:lpstr>
      <vt:lpstr>NUCLEUS</vt:lpstr>
      <vt:lpstr>Nucleoli</vt:lpstr>
      <vt:lpstr>Cytoskeleton :</vt:lpstr>
      <vt:lpstr>The cytoskeleton </vt:lpstr>
      <vt:lpstr>PowerPoint Presentation</vt:lpstr>
      <vt:lpstr>Components of cytoskeleton:  2) Intermediate filaments </vt:lpstr>
      <vt:lpstr>Components of cytoskeleton:  3) Microtubules</vt:lpstr>
      <vt:lpstr>Components of cytoskeleton:  4) Microtubules</vt:lpstr>
      <vt:lpstr>Components of cytoskeleton:  </vt:lpstr>
      <vt:lpstr>Cell Membrane Surface Modifications </vt:lpstr>
      <vt:lpstr>Membrane Junctions</vt:lpstr>
      <vt:lpstr>Tight Junction</vt:lpstr>
      <vt:lpstr>Gap Junction</vt:lpstr>
      <vt:lpstr>Transport Across the Plasma Membrane</vt:lpstr>
      <vt:lpstr>Simple diffusion</vt:lpstr>
      <vt:lpstr>Simple diffusion</vt:lpstr>
      <vt:lpstr>Facilitated Diffusion</vt:lpstr>
      <vt:lpstr>Diffusion Through the Plasma Membrane</vt:lpstr>
      <vt:lpstr>Osmosis</vt:lpstr>
      <vt:lpstr>Membrane Permeability on Diffusion and Osmosis</vt:lpstr>
      <vt:lpstr>Tonicity</vt:lpstr>
      <vt:lpstr>PowerPoint Presentation</vt:lpstr>
      <vt:lpstr>PowerPoint Presentation</vt:lpstr>
      <vt:lpstr>PowerPoint Presentation</vt:lpstr>
      <vt:lpstr>Primary active transport</vt:lpstr>
      <vt:lpstr>Transport in Vesicles- Endocytosis</vt:lpstr>
      <vt:lpstr>Phagocytosis</vt:lpstr>
      <vt:lpstr>Phagocytosis</vt:lpstr>
      <vt:lpstr>Pinocytosis</vt:lpstr>
      <vt:lpstr>Pinocytosis</vt:lpstr>
      <vt:lpstr>Exocytosis</vt:lpstr>
      <vt:lpstr>Exocytosis </vt:lpstr>
      <vt:lpstr>Exocytosis 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RAWHI</dc:creator>
  <cp:lastModifiedBy>Teacher E-Solutions</cp:lastModifiedBy>
  <cp:revision>7</cp:revision>
  <cp:lastPrinted>1601-01-01T00:00:00Z</cp:lastPrinted>
  <dcterms:created xsi:type="dcterms:W3CDTF">2008-03-01T19:12:53Z</dcterms:created>
  <dcterms:modified xsi:type="dcterms:W3CDTF">2019-01-18T16:34:15Z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