
<file path=[Content_Types].xml><?xml version="1.0" encoding="utf-8"?>
<Types xmlns="http://schemas.openxmlformats.org/package/2006/content-types">
  <Default Extension="png" ContentType="image/png"/>
  <Default Extension="bin" ContentType="audio/unknown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2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notesMasterIdLst>
    <p:notesMasterId r:id="rId34"/>
  </p:notesMasterIdLst>
  <p:sldIdLst>
    <p:sldId id="256" r:id="rId2"/>
    <p:sldId id="274" r:id="rId3"/>
    <p:sldId id="275" r:id="rId4"/>
    <p:sldId id="276" r:id="rId5"/>
    <p:sldId id="277" r:id="rId6"/>
    <p:sldId id="278" r:id="rId7"/>
    <p:sldId id="279" r:id="rId8"/>
    <p:sldId id="280" r:id="rId9"/>
    <p:sldId id="258" r:id="rId10"/>
    <p:sldId id="281" r:id="rId11"/>
    <p:sldId id="259" r:id="rId12"/>
    <p:sldId id="282" r:id="rId13"/>
    <p:sldId id="288" r:id="rId14"/>
    <p:sldId id="261" r:id="rId15"/>
    <p:sldId id="262" r:id="rId16"/>
    <p:sldId id="289" r:id="rId17"/>
    <p:sldId id="263" r:id="rId18"/>
    <p:sldId id="283" r:id="rId19"/>
    <p:sldId id="264" r:id="rId20"/>
    <p:sldId id="265" r:id="rId21"/>
    <p:sldId id="285" r:id="rId22"/>
    <p:sldId id="287" r:id="rId23"/>
    <p:sldId id="266" r:id="rId24"/>
    <p:sldId id="267" r:id="rId25"/>
    <p:sldId id="290" r:id="rId26"/>
    <p:sldId id="284" r:id="rId27"/>
    <p:sldId id="268" r:id="rId28"/>
    <p:sldId id="271" r:id="rId29"/>
    <p:sldId id="286" r:id="rId30"/>
    <p:sldId id="272" r:id="rId31"/>
    <p:sldId id="291" r:id="rId32"/>
    <p:sldId id="292" r:id="rId3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Comic Sans MS" pitchFamily="48" charset="0"/>
        <a:ea typeface="+mn-ea"/>
        <a:cs typeface="Times New Roman" charset="0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Comic Sans MS" pitchFamily="48" charset="0"/>
        <a:ea typeface="+mn-ea"/>
        <a:cs typeface="Times New Roman" charset="0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Comic Sans MS" pitchFamily="48" charset="0"/>
        <a:ea typeface="+mn-ea"/>
        <a:cs typeface="Times New Roman" charset="0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Comic Sans MS" pitchFamily="48" charset="0"/>
        <a:ea typeface="+mn-ea"/>
        <a:cs typeface="Times New Roman" charset="0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Comic Sans MS" pitchFamily="48" charset="0"/>
        <a:ea typeface="+mn-ea"/>
        <a:cs typeface="Times New Roman" charset="0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Comic Sans MS" pitchFamily="48" charset="0"/>
        <a:ea typeface="+mn-ea"/>
        <a:cs typeface="Times New Roman" charset="0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Comic Sans MS" pitchFamily="48" charset="0"/>
        <a:ea typeface="+mn-ea"/>
        <a:cs typeface="Times New Roman" charset="0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Comic Sans MS" pitchFamily="48" charset="0"/>
        <a:ea typeface="+mn-ea"/>
        <a:cs typeface="Times New Roman" charset="0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Comic Sans MS" pitchFamily="48" charset="0"/>
        <a:ea typeface="+mn-ea"/>
        <a:cs typeface="Times New Roman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90929"/>
  </p:normalViewPr>
  <p:slideViewPr>
    <p:cSldViewPr>
      <p:cViewPr varScale="1">
        <p:scale>
          <a:sx n="41" d="100"/>
          <a:sy n="41" d="100"/>
        </p:scale>
        <p:origin x="-283" y="-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6D37DA2C-AB01-4E34-9521-4A4BFC2A7E60}" type="datetimeFigureOut">
              <a:rPr lang="en-US"/>
              <a:pPr>
                <a:defRPr/>
              </a:pPr>
              <a:t>1/18/2019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FDE00FA5-DDEB-411D-B2D0-F71C755E56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9552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itchFamily="48" charset="0"/>
                <a:cs typeface="Times New Roman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itchFamily="48" charset="0"/>
                <a:cs typeface="Times New Roman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itchFamily="48" charset="0"/>
                <a:cs typeface="Times New Roman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itchFamily="48" charset="0"/>
                <a:cs typeface="Times New Roman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itchFamily="48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48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48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48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48" charset="0"/>
                <a:cs typeface="Times New Roman" charset="0"/>
              </a:defRPr>
            </a:lvl9pPr>
          </a:lstStyle>
          <a:p>
            <a:pPr eaLnBrk="1" hangingPunct="1"/>
            <a:fld id="{21B7C6BD-C145-4C3D-BCA7-F4240DC9F3D8}" type="slidenum">
              <a:rPr lang="en-US" sz="1200" smtClean="0"/>
              <a:pPr eaLnBrk="1" hangingPunct="1"/>
              <a:t>2</a:t>
            </a:fld>
            <a:endParaRPr lang="en-US" sz="1200" smtClean="0"/>
          </a:p>
        </p:txBody>
      </p:sp>
      <p:sp>
        <p:nvSpPr>
          <p:cNvPr id="37891" name="Rectangle 2"/>
          <p:cNvSpPr>
            <a:spLocks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2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itchFamily="48" charset="0"/>
                <a:cs typeface="Times New Roman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itchFamily="48" charset="0"/>
                <a:cs typeface="Times New Roman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itchFamily="48" charset="0"/>
                <a:cs typeface="Times New Roman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itchFamily="48" charset="0"/>
                <a:cs typeface="Times New Roman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itchFamily="48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48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48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48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48" charset="0"/>
                <a:cs typeface="Times New Roman" charset="0"/>
              </a:defRPr>
            </a:lvl9pPr>
          </a:lstStyle>
          <a:p>
            <a:pPr eaLnBrk="1" hangingPunct="1"/>
            <a:fld id="{BD6EE8A6-AE24-4348-BF6D-2B78A7607594}" type="slidenum">
              <a:rPr lang="en-US" sz="1200" smtClean="0"/>
              <a:pPr eaLnBrk="1" hangingPunct="1"/>
              <a:t>22</a:t>
            </a:fld>
            <a:endParaRPr lang="en-US" sz="1200" smtClean="0"/>
          </a:p>
        </p:txBody>
      </p:sp>
      <p:sp>
        <p:nvSpPr>
          <p:cNvPr id="47107" name="Rectangle 2"/>
          <p:cNvSpPr>
            <a:spLocks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8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itchFamily="48" charset="0"/>
                <a:cs typeface="Times New Roman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itchFamily="48" charset="0"/>
                <a:cs typeface="Times New Roman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itchFamily="48" charset="0"/>
                <a:cs typeface="Times New Roman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itchFamily="48" charset="0"/>
                <a:cs typeface="Times New Roman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itchFamily="48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48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48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48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48" charset="0"/>
                <a:cs typeface="Times New Roman" charset="0"/>
              </a:defRPr>
            </a:lvl9pPr>
          </a:lstStyle>
          <a:p>
            <a:pPr eaLnBrk="1" hangingPunct="1"/>
            <a:fld id="{18B0B632-C608-4D7D-AEB3-3CB02A010D1A}" type="slidenum">
              <a:rPr lang="en-US" sz="1200" smtClean="0"/>
              <a:pPr eaLnBrk="1" hangingPunct="1"/>
              <a:t>25</a:t>
            </a:fld>
            <a:endParaRPr lang="en-US" sz="1200" smtClean="0"/>
          </a:p>
        </p:txBody>
      </p:sp>
      <p:sp>
        <p:nvSpPr>
          <p:cNvPr id="48131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itchFamily="48" charset="0"/>
                <a:cs typeface="Times New Roman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itchFamily="48" charset="0"/>
                <a:cs typeface="Times New Roman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itchFamily="48" charset="0"/>
                <a:cs typeface="Times New Roman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itchFamily="48" charset="0"/>
                <a:cs typeface="Times New Roman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itchFamily="48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48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48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48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48" charset="0"/>
                <a:cs typeface="Times New Roman" charset="0"/>
              </a:defRPr>
            </a:lvl9pPr>
          </a:lstStyle>
          <a:p>
            <a:pPr eaLnBrk="1" hangingPunct="1"/>
            <a:fld id="{B2F86837-EBF7-407A-8BB6-27A2E25DB1FE}" type="slidenum">
              <a:rPr lang="en-US" sz="1200" smtClean="0"/>
              <a:pPr eaLnBrk="1" hangingPunct="1"/>
              <a:t>26</a:t>
            </a:fld>
            <a:endParaRPr lang="en-US" sz="1200" smtClean="0"/>
          </a:p>
        </p:txBody>
      </p:sp>
      <p:sp>
        <p:nvSpPr>
          <p:cNvPr id="49155" name="Rectangle 2"/>
          <p:cNvSpPr>
            <a:spLocks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6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itchFamily="48" charset="0"/>
                <a:cs typeface="Times New Roman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itchFamily="48" charset="0"/>
                <a:cs typeface="Times New Roman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itchFamily="48" charset="0"/>
                <a:cs typeface="Times New Roman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itchFamily="48" charset="0"/>
                <a:cs typeface="Times New Roman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itchFamily="48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48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48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48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48" charset="0"/>
                <a:cs typeface="Times New Roman" charset="0"/>
              </a:defRPr>
            </a:lvl9pPr>
          </a:lstStyle>
          <a:p>
            <a:pPr eaLnBrk="1" hangingPunct="1"/>
            <a:fld id="{70555422-8319-471F-A718-6C1A094B1DC1}" type="slidenum">
              <a:rPr lang="en-US" sz="1200" smtClean="0"/>
              <a:pPr eaLnBrk="1" hangingPunct="1"/>
              <a:t>29</a:t>
            </a:fld>
            <a:endParaRPr lang="en-US" sz="1200" smtClean="0"/>
          </a:p>
        </p:txBody>
      </p:sp>
      <p:sp>
        <p:nvSpPr>
          <p:cNvPr id="50179" name="Rectangle 2"/>
          <p:cNvSpPr>
            <a:spLocks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80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Plants have nitrate &amp; phosphate pumps in their roots.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/>
              <a:t>Why?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/>
              <a:t>Nitrate for amino acids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/>
              <a:t>Phosphate for DNA &amp; membranes</a:t>
            </a:r>
          </a:p>
          <a:p>
            <a:pPr eaLnBrk="1" hangingPunct="1">
              <a:spcBef>
                <a:spcPct val="0"/>
              </a:spcBef>
            </a:pPr>
            <a:endParaRPr lang="en-US" smtClean="0"/>
          </a:p>
          <a:p>
            <a:pPr eaLnBrk="1" hangingPunct="1">
              <a:spcBef>
                <a:spcPct val="0"/>
              </a:spcBef>
            </a:pPr>
            <a:r>
              <a:rPr lang="en-US" smtClean="0"/>
              <a:t>Not coincidentally these are the main constituents of fertilizer.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itchFamily="48" charset="0"/>
                <a:cs typeface="Times New Roman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itchFamily="48" charset="0"/>
                <a:cs typeface="Times New Roman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itchFamily="48" charset="0"/>
                <a:cs typeface="Times New Roman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itchFamily="48" charset="0"/>
                <a:cs typeface="Times New Roman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itchFamily="48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48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48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48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48" charset="0"/>
                <a:cs typeface="Times New Roman" charset="0"/>
              </a:defRPr>
            </a:lvl9pPr>
          </a:lstStyle>
          <a:p>
            <a:pPr eaLnBrk="1" hangingPunct="1"/>
            <a:fld id="{3E4403CC-5FEB-4E3A-9F53-9DD675398049}" type="slidenum">
              <a:rPr lang="en-US" sz="1200" smtClean="0"/>
              <a:pPr eaLnBrk="1" hangingPunct="1"/>
              <a:t>3</a:t>
            </a:fld>
            <a:endParaRPr lang="en-US" sz="1200" smtClean="0"/>
          </a:p>
        </p:txBody>
      </p:sp>
      <p:sp>
        <p:nvSpPr>
          <p:cNvPr id="38915" name="Rectangle 2"/>
          <p:cNvSpPr>
            <a:spLocks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6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>
                <a:solidFill>
                  <a:schemeClr val="tx2"/>
                </a:solidFill>
              </a:rPr>
              <a:t>Movement from high concentration </a:t>
            </a:r>
            <a:r>
              <a:rPr lang="en-US" u="sng" smtClean="0">
                <a:solidFill>
                  <a:schemeClr val="tx2"/>
                </a:solidFill>
              </a:rPr>
              <a:t>of that substance</a:t>
            </a:r>
            <a:r>
              <a:rPr lang="en-US" smtClean="0">
                <a:solidFill>
                  <a:schemeClr val="tx2"/>
                </a:solidFill>
              </a:rPr>
              <a:t> to low concentration </a:t>
            </a:r>
            <a:r>
              <a:rPr lang="en-US" u="sng" smtClean="0">
                <a:solidFill>
                  <a:schemeClr val="tx2"/>
                </a:solidFill>
              </a:rPr>
              <a:t>of that substance</a:t>
            </a:r>
            <a:r>
              <a:rPr lang="en-US" smtClean="0">
                <a:solidFill>
                  <a:schemeClr val="tx2"/>
                </a:solidFill>
              </a:rPr>
              <a:t>.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itchFamily="48" charset="0"/>
                <a:cs typeface="Times New Roman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itchFamily="48" charset="0"/>
                <a:cs typeface="Times New Roman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itchFamily="48" charset="0"/>
                <a:cs typeface="Times New Roman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itchFamily="48" charset="0"/>
                <a:cs typeface="Times New Roman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itchFamily="48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48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48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48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48" charset="0"/>
                <a:cs typeface="Times New Roman" charset="0"/>
              </a:defRPr>
            </a:lvl9pPr>
          </a:lstStyle>
          <a:p>
            <a:pPr eaLnBrk="1" hangingPunct="1"/>
            <a:fld id="{A2341366-9F6F-4D3C-B61B-0C66DD59859D}" type="slidenum">
              <a:rPr lang="en-US" sz="1200" smtClean="0"/>
              <a:pPr eaLnBrk="1" hangingPunct="1"/>
              <a:t>6</a:t>
            </a:fld>
            <a:endParaRPr lang="en-US" sz="1200" smtClean="0"/>
          </a:p>
        </p:txBody>
      </p:sp>
      <p:sp>
        <p:nvSpPr>
          <p:cNvPr id="39939" name="Rectangle 2"/>
          <p:cNvSpPr>
            <a:spLocks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40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itchFamily="48" charset="0"/>
                <a:cs typeface="Times New Roman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itchFamily="48" charset="0"/>
                <a:cs typeface="Times New Roman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itchFamily="48" charset="0"/>
                <a:cs typeface="Times New Roman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itchFamily="48" charset="0"/>
                <a:cs typeface="Times New Roman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itchFamily="48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48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48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48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48" charset="0"/>
                <a:cs typeface="Times New Roman" charset="0"/>
              </a:defRPr>
            </a:lvl9pPr>
          </a:lstStyle>
          <a:p>
            <a:pPr eaLnBrk="1" hangingPunct="1"/>
            <a:fld id="{72803AD5-E0B2-4829-BA69-C5B1498DA456}" type="slidenum">
              <a:rPr lang="en-US" sz="1200" smtClean="0"/>
              <a:pPr eaLnBrk="1" hangingPunct="1"/>
              <a:t>7</a:t>
            </a:fld>
            <a:endParaRPr lang="en-US" sz="1200" smtClean="0"/>
          </a:p>
        </p:txBody>
      </p:sp>
      <p:sp>
        <p:nvSpPr>
          <p:cNvPr id="40963" name="Rectangle 2"/>
          <p:cNvSpPr>
            <a:spLocks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4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itchFamily="48" charset="0"/>
                <a:cs typeface="Times New Roman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itchFamily="48" charset="0"/>
                <a:cs typeface="Times New Roman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itchFamily="48" charset="0"/>
                <a:cs typeface="Times New Roman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itchFamily="48" charset="0"/>
                <a:cs typeface="Times New Roman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itchFamily="48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48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48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48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48" charset="0"/>
                <a:cs typeface="Times New Roman" charset="0"/>
              </a:defRPr>
            </a:lvl9pPr>
          </a:lstStyle>
          <a:p>
            <a:pPr eaLnBrk="1" hangingPunct="1"/>
            <a:fld id="{3517F437-1A34-49E4-B5C6-29F4646A8FEE}" type="slidenum">
              <a:rPr lang="en-US" sz="1200" smtClean="0"/>
              <a:pPr eaLnBrk="1" hangingPunct="1"/>
              <a:t>10</a:t>
            </a:fld>
            <a:endParaRPr lang="en-US" sz="1200" smtClean="0"/>
          </a:p>
        </p:txBody>
      </p:sp>
      <p:sp>
        <p:nvSpPr>
          <p:cNvPr id="41987" name="Rectangle 2"/>
          <p:cNvSpPr>
            <a:spLocks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8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itchFamily="48" charset="0"/>
                <a:cs typeface="Times New Roman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itchFamily="48" charset="0"/>
                <a:cs typeface="Times New Roman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itchFamily="48" charset="0"/>
                <a:cs typeface="Times New Roman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itchFamily="48" charset="0"/>
                <a:cs typeface="Times New Roman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itchFamily="48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48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48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48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48" charset="0"/>
                <a:cs typeface="Times New Roman" charset="0"/>
              </a:defRPr>
            </a:lvl9pPr>
          </a:lstStyle>
          <a:p>
            <a:pPr eaLnBrk="1" hangingPunct="1"/>
            <a:fld id="{2264463B-6573-48F2-BA5B-30B0C3CB5B80}" type="slidenum">
              <a:rPr lang="en-US" sz="1200" smtClean="0"/>
              <a:pPr eaLnBrk="1" hangingPunct="1"/>
              <a:t>12</a:t>
            </a:fld>
            <a:endParaRPr lang="en-US" sz="1200" smtClean="0"/>
          </a:p>
        </p:txBody>
      </p:sp>
      <p:sp>
        <p:nvSpPr>
          <p:cNvPr id="43011" name="Rectangle 2"/>
          <p:cNvSpPr>
            <a:spLocks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2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itchFamily="48" charset="0"/>
                <a:cs typeface="Times New Roman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itchFamily="48" charset="0"/>
                <a:cs typeface="Times New Roman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itchFamily="48" charset="0"/>
                <a:cs typeface="Times New Roman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itchFamily="48" charset="0"/>
                <a:cs typeface="Times New Roman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itchFamily="48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48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48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48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48" charset="0"/>
                <a:cs typeface="Times New Roman" charset="0"/>
              </a:defRPr>
            </a:lvl9pPr>
          </a:lstStyle>
          <a:p>
            <a:pPr eaLnBrk="1" hangingPunct="1"/>
            <a:fld id="{93B245A8-C798-461A-B413-96AA4BBF6F34}" type="slidenum">
              <a:rPr lang="en-US" sz="1200" smtClean="0"/>
              <a:pPr eaLnBrk="1" hangingPunct="1"/>
              <a:t>16</a:t>
            </a:fld>
            <a:endParaRPr lang="en-US" sz="1200" smtClean="0"/>
          </a:p>
        </p:txBody>
      </p:sp>
      <p:sp>
        <p:nvSpPr>
          <p:cNvPr id="44035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itchFamily="48" charset="0"/>
                <a:cs typeface="Times New Roman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itchFamily="48" charset="0"/>
                <a:cs typeface="Times New Roman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itchFamily="48" charset="0"/>
                <a:cs typeface="Times New Roman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itchFamily="48" charset="0"/>
                <a:cs typeface="Times New Roman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itchFamily="48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48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48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48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48" charset="0"/>
                <a:cs typeface="Times New Roman" charset="0"/>
              </a:defRPr>
            </a:lvl9pPr>
          </a:lstStyle>
          <a:p>
            <a:pPr eaLnBrk="1" hangingPunct="1"/>
            <a:fld id="{58070C89-50C4-4BFC-8C76-A63450BE1AD7}" type="slidenum">
              <a:rPr lang="en-US" sz="1200" smtClean="0"/>
              <a:pPr eaLnBrk="1" hangingPunct="1"/>
              <a:t>18</a:t>
            </a:fld>
            <a:endParaRPr lang="en-US" sz="1200" smtClean="0"/>
          </a:p>
        </p:txBody>
      </p:sp>
      <p:sp>
        <p:nvSpPr>
          <p:cNvPr id="45059" name="Rectangle 2"/>
          <p:cNvSpPr>
            <a:spLocks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60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itchFamily="48" charset="0"/>
                <a:cs typeface="Times New Roman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itchFamily="48" charset="0"/>
                <a:cs typeface="Times New Roman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itchFamily="48" charset="0"/>
                <a:cs typeface="Times New Roman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itchFamily="48" charset="0"/>
                <a:cs typeface="Times New Roman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itchFamily="48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48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48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48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48" charset="0"/>
                <a:cs typeface="Times New Roman" charset="0"/>
              </a:defRPr>
            </a:lvl9pPr>
          </a:lstStyle>
          <a:p>
            <a:pPr eaLnBrk="1" hangingPunct="1"/>
            <a:fld id="{4A39D241-2AD6-4A19-B833-623D8A6DE505}" type="slidenum">
              <a:rPr lang="en-US" sz="1200" smtClean="0"/>
              <a:pPr eaLnBrk="1" hangingPunct="1"/>
              <a:t>21</a:t>
            </a:fld>
            <a:endParaRPr lang="en-US" sz="1200" smtClean="0"/>
          </a:p>
        </p:txBody>
      </p:sp>
      <p:sp>
        <p:nvSpPr>
          <p:cNvPr id="46083" name="Rectangle 2"/>
          <p:cNvSpPr>
            <a:spLocks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4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228600" y="3124200"/>
            <a:ext cx="8564563" cy="390525"/>
            <a:chOff x="144" y="1968"/>
            <a:chExt cx="5395" cy="246"/>
          </a:xfrm>
        </p:grpSpPr>
        <p:sp>
          <p:nvSpPr>
            <p:cNvPr id="5" name="Freeform 3"/>
            <p:cNvSpPr>
              <a:spLocks/>
            </p:cNvSpPr>
            <p:nvPr userDrawn="1"/>
          </p:nvSpPr>
          <p:spPr bwMode="auto">
            <a:xfrm rot="-5400000" flipH="1" flipV="1">
              <a:off x="2794" y="-586"/>
              <a:ext cx="96" cy="5395"/>
            </a:xfrm>
            <a:custGeom>
              <a:avLst/>
              <a:gdLst/>
              <a:ahLst/>
              <a:cxnLst>
                <a:cxn ang="0">
                  <a:pos x="91" y="526"/>
                </a:cxn>
                <a:cxn ang="0">
                  <a:pos x="211" y="175"/>
                </a:cxn>
                <a:cxn ang="0">
                  <a:pos x="443" y="32"/>
                </a:cxn>
                <a:cxn ang="0">
                  <a:pos x="802" y="32"/>
                </a:cxn>
                <a:cxn ang="0">
                  <a:pos x="1206" y="10"/>
                </a:cxn>
                <a:cxn ang="0">
                  <a:pos x="1482" y="25"/>
                </a:cxn>
                <a:cxn ang="0">
                  <a:pos x="1655" y="160"/>
                </a:cxn>
                <a:cxn ang="0">
                  <a:pos x="1655" y="406"/>
                </a:cxn>
                <a:cxn ang="0">
                  <a:pos x="1572" y="736"/>
                </a:cxn>
                <a:cxn ang="0">
                  <a:pos x="1565" y="1177"/>
                </a:cxn>
                <a:cxn ang="0">
                  <a:pos x="1632" y="1581"/>
                </a:cxn>
                <a:cxn ang="0">
                  <a:pos x="1692" y="2232"/>
                </a:cxn>
                <a:cxn ang="0">
                  <a:pos x="1587" y="2830"/>
                </a:cxn>
                <a:cxn ang="0">
                  <a:pos x="1625" y="3055"/>
                </a:cxn>
                <a:cxn ang="0">
                  <a:pos x="1535" y="3234"/>
                </a:cxn>
                <a:cxn ang="0">
                  <a:pos x="1325" y="3234"/>
                </a:cxn>
                <a:cxn ang="0">
                  <a:pos x="921" y="3204"/>
                </a:cxn>
                <a:cxn ang="0">
                  <a:pos x="510" y="3249"/>
                </a:cxn>
                <a:cxn ang="0">
                  <a:pos x="136" y="3167"/>
                </a:cxn>
                <a:cxn ang="0">
                  <a:pos x="39" y="2950"/>
                </a:cxn>
                <a:cxn ang="0">
                  <a:pos x="99" y="2651"/>
                </a:cxn>
                <a:cxn ang="0">
                  <a:pos x="99" y="2232"/>
                </a:cxn>
                <a:cxn ang="0">
                  <a:pos x="9" y="1813"/>
                </a:cxn>
                <a:cxn ang="0">
                  <a:pos x="46" y="1259"/>
                </a:cxn>
                <a:cxn ang="0">
                  <a:pos x="61" y="915"/>
                </a:cxn>
                <a:cxn ang="0">
                  <a:pos x="91" y="526"/>
                </a:cxn>
              </a:cxnLst>
              <a:rect l="0" t="0" r="r" b="b"/>
              <a:pathLst>
                <a:path w="1699" h="3264">
                  <a:moveTo>
                    <a:pt x="91" y="526"/>
                  </a:moveTo>
                  <a:cubicBezTo>
                    <a:pt x="116" y="403"/>
                    <a:pt x="152" y="257"/>
                    <a:pt x="211" y="175"/>
                  </a:cubicBezTo>
                  <a:cubicBezTo>
                    <a:pt x="270" y="93"/>
                    <a:pt x="345" y="56"/>
                    <a:pt x="443" y="32"/>
                  </a:cubicBezTo>
                  <a:cubicBezTo>
                    <a:pt x="541" y="8"/>
                    <a:pt x="675" y="36"/>
                    <a:pt x="802" y="32"/>
                  </a:cubicBezTo>
                  <a:cubicBezTo>
                    <a:pt x="929" y="28"/>
                    <a:pt x="1093" y="11"/>
                    <a:pt x="1206" y="10"/>
                  </a:cubicBezTo>
                  <a:cubicBezTo>
                    <a:pt x="1319" y="9"/>
                    <a:pt x="1407" y="0"/>
                    <a:pt x="1482" y="25"/>
                  </a:cubicBezTo>
                  <a:cubicBezTo>
                    <a:pt x="1557" y="50"/>
                    <a:pt x="1626" y="97"/>
                    <a:pt x="1655" y="160"/>
                  </a:cubicBezTo>
                  <a:cubicBezTo>
                    <a:pt x="1684" y="223"/>
                    <a:pt x="1669" y="310"/>
                    <a:pt x="1655" y="406"/>
                  </a:cubicBezTo>
                  <a:cubicBezTo>
                    <a:pt x="1641" y="502"/>
                    <a:pt x="1587" y="608"/>
                    <a:pt x="1572" y="736"/>
                  </a:cubicBezTo>
                  <a:cubicBezTo>
                    <a:pt x="1557" y="864"/>
                    <a:pt x="1555" y="1036"/>
                    <a:pt x="1565" y="1177"/>
                  </a:cubicBezTo>
                  <a:cubicBezTo>
                    <a:pt x="1575" y="1318"/>
                    <a:pt x="1611" y="1405"/>
                    <a:pt x="1632" y="1581"/>
                  </a:cubicBezTo>
                  <a:cubicBezTo>
                    <a:pt x="1653" y="1757"/>
                    <a:pt x="1699" y="2024"/>
                    <a:pt x="1692" y="2232"/>
                  </a:cubicBezTo>
                  <a:cubicBezTo>
                    <a:pt x="1685" y="2440"/>
                    <a:pt x="1598" y="2693"/>
                    <a:pt x="1587" y="2830"/>
                  </a:cubicBezTo>
                  <a:cubicBezTo>
                    <a:pt x="1576" y="2967"/>
                    <a:pt x="1634" y="2988"/>
                    <a:pt x="1625" y="3055"/>
                  </a:cubicBezTo>
                  <a:cubicBezTo>
                    <a:pt x="1616" y="3122"/>
                    <a:pt x="1585" y="3204"/>
                    <a:pt x="1535" y="3234"/>
                  </a:cubicBezTo>
                  <a:cubicBezTo>
                    <a:pt x="1485" y="3264"/>
                    <a:pt x="1427" y="3239"/>
                    <a:pt x="1325" y="3234"/>
                  </a:cubicBezTo>
                  <a:cubicBezTo>
                    <a:pt x="1223" y="3229"/>
                    <a:pt x="1057" y="3202"/>
                    <a:pt x="921" y="3204"/>
                  </a:cubicBezTo>
                  <a:cubicBezTo>
                    <a:pt x="785" y="3206"/>
                    <a:pt x="641" y="3255"/>
                    <a:pt x="510" y="3249"/>
                  </a:cubicBezTo>
                  <a:cubicBezTo>
                    <a:pt x="379" y="3243"/>
                    <a:pt x="214" y="3217"/>
                    <a:pt x="136" y="3167"/>
                  </a:cubicBezTo>
                  <a:cubicBezTo>
                    <a:pt x="58" y="3117"/>
                    <a:pt x="45" y="3036"/>
                    <a:pt x="39" y="2950"/>
                  </a:cubicBezTo>
                  <a:cubicBezTo>
                    <a:pt x="33" y="2864"/>
                    <a:pt x="89" y="2771"/>
                    <a:pt x="99" y="2651"/>
                  </a:cubicBezTo>
                  <a:cubicBezTo>
                    <a:pt x="109" y="2531"/>
                    <a:pt x="114" y="2372"/>
                    <a:pt x="99" y="2232"/>
                  </a:cubicBezTo>
                  <a:cubicBezTo>
                    <a:pt x="84" y="2092"/>
                    <a:pt x="18" y="1975"/>
                    <a:pt x="9" y="1813"/>
                  </a:cubicBezTo>
                  <a:cubicBezTo>
                    <a:pt x="0" y="1651"/>
                    <a:pt x="37" y="1409"/>
                    <a:pt x="46" y="1259"/>
                  </a:cubicBezTo>
                  <a:cubicBezTo>
                    <a:pt x="55" y="1109"/>
                    <a:pt x="52" y="1036"/>
                    <a:pt x="61" y="915"/>
                  </a:cubicBezTo>
                  <a:cubicBezTo>
                    <a:pt x="70" y="794"/>
                    <a:pt x="66" y="649"/>
                    <a:pt x="91" y="526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pitchFamily="66" charset="0"/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2400" y="1968"/>
              <a:ext cx="768" cy="246"/>
              <a:chOff x="1797" y="3074"/>
              <a:chExt cx="2346" cy="655"/>
            </a:xfrm>
          </p:grpSpPr>
          <p:grpSp>
            <p:nvGrpSpPr>
              <p:cNvPr id="7" name="Group 5"/>
              <p:cNvGrpSpPr>
                <a:grpSpLocks/>
              </p:cNvGrpSpPr>
              <p:nvPr/>
            </p:nvGrpSpPr>
            <p:grpSpPr bwMode="auto">
              <a:xfrm>
                <a:off x="1797" y="3074"/>
                <a:ext cx="2346" cy="655"/>
                <a:chOff x="1865" y="1810"/>
                <a:chExt cx="2346" cy="655"/>
              </a:xfrm>
            </p:grpSpPr>
            <p:sp>
              <p:nvSpPr>
                <p:cNvPr id="11" name="Freeform 6"/>
                <p:cNvSpPr>
                  <a:spLocks/>
                </p:cNvSpPr>
                <p:nvPr/>
              </p:nvSpPr>
              <p:spPr bwMode="auto">
                <a:xfrm>
                  <a:off x="2051" y="2007"/>
                  <a:ext cx="2160" cy="458"/>
                </a:xfrm>
                <a:custGeom>
                  <a:avLst/>
                  <a:gdLst/>
                  <a:ahLst/>
                  <a:cxnLst>
                    <a:cxn ang="0">
                      <a:pos x="7" y="139"/>
                    </a:cxn>
                    <a:cxn ang="0">
                      <a:pos x="89" y="266"/>
                    </a:cxn>
                    <a:cxn ang="0">
                      <a:pos x="187" y="333"/>
                    </a:cxn>
                    <a:cxn ang="0">
                      <a:pos x="351" y="303"/>
                    </a:cxn>
                    <a:cxn ang="0">
                      <a:pos x="561" y="281"/>
                    </a:cxn>
                    <a:cxn ang="0">
                      <a:pos x="852" y="259"/>
                    </a:cxn>
                    <a:cxn ang="0">
                      <a:pos x="1167" y="259"/>
                    </a:cxn>
                    <a:cxn ang="0">
                      <a:pos x="1541" y="318"/>
                    </a:cxn>
                    <a:cxn ang="0">
                      <a:pos x="1758" y="401"/>
                    </a:cxn>
                    <a:cxn ang="0">
                      <a:pos x="1907" y="453"/>
                    </a:cxn>
                    <a:cxn ang="0">
                      <a:pos x="2049" y="423"/>
                    </a:cxn>
                    <a:cxn ang="0">
                      <a:pos x="2109" y="348"/>
                    </a:cxn>
                    <a:cxn ang="0">
                      <a:pos x="2109" y="251"/>
                    </a:cxn>
                    <a:cxn ang="0">
                      <a:pos x="2004" y="154"/>
                    </a:cxn>
                    <a:cxn ang="0">
                      <a:pos x="1167" y="27"/>
                    </a:cxn>
                    <a:cxn ang="0">
                      <a:pos x="336" y="4"/>
                    </a:cxn>
                    <a:cxn ang="0">
                      <a:pos x="52" y="49"/>
                    </a:cxn>
                    <a:cxn ang="0">
                      <a:pos x="7" y="139"/>
                    </a:cxn>
                  </a:cxnLst>
                  <a:rect l="0" t="0" r="r" b="b"/>
                  <a:pathLst>
                    <a:path w="2161" h="457">
                      <a:moveTo>
                        <a:pt x="7" y="139"/>
                      </a:moveTo>
                      <a:cubicBezTo>
                        <a:pt x="13" y="175"/>
                        <a:pt x="59" y="234"/>
                        <a:pt x="89" y="266"/>
                      </a:cubicBezTo>
                      <a:cubicBezTo>
                        <a:pt x="119" y="298"/>
                        <a:pt x="143" y="327"/>
                        <a:pt x="187" y="333"/>
                      </a:cubicBezTo>
                      <a:cubicBezTo>
                        <a:pt x="231" y="339"/>
                        <a:pt x="289" y="312"/>
                        <a:pt x="351" y="303"/>
                      </a:cubicBezTo>
                      <a:cubicBezTo>
                        <a:pt x="413" y="294"/>
                        <a:pt x="478" y="288"/>
                        <a:pt x="561" y="281"/>
                      </a:cubicBezTo>
                      <a:cubicBezTo>
                        <a:pt x="644" y="274"/>
                        <a:pt x="751" y="263"/>
                        <a:pt x="852" y="259"/>
                      </a:cubicBezTo>
                      <a:cubicBezTo>
                        <a:pt x="953" y="255"/>
                        <a:pt x="1052" y="249"/>
                        <a:pt x="1167" y="259"/>
                      </a:cubicBezTo>
                      <a:cubicBezTo>
                        <a:pt x="1282" y="269"/>
                        <a:pt x="1443" y="294"/>
                        <a:pt x="1541" y="318"/>
                      </a:cubicBezTo>
                      <a:cubicBezTo>
                        <a:pt x="1639" y="342"/>
                        <a:pt x="1697" y="379"/>
                        <a:pt x="1758" y="401"/>
                      </a:cubicBezTo>
                      <a:cubicBezTo>
                        <a:pt x="1819" y="423"/>
                        <a:pt x="1858" y="449"/>
                        <a:pt x="1907" y="453"/>
                      </a:cubicBezTo>
                      <a:cubicBezTo>
                        <a:pt x="1956" y="457"/>
                        <a:pt x="2015" y="440"/>
                        <a:pt x="2049" y="423"/>
                      </a:cubicBezTo>
                      <a:cubicBezTo>
                        <a:pt x="2083" y="406"/>
                        <a:pt x="2099" y="377"/>
                        <a:pt x="2109" y="348"/>
                      </a:cubicBezTo>
                      <a:cubicBezTo>
                        <a:pt x="2119" y="319"/>
                        <a:pt x="2127" y="283"/>
                        <a:pt x="2109" y="251"/>
                      </a:cubicBezTo>
                      <a:cubicBezTo>
                        <a:pt x="2091" y="219"/>
                        <a:pt x="2161" y="191"/>
                        <a:pt x="2004" y="154"/>
                      </a:cubicBezTo>
                      <a:cubicBezTo>
                        <a:pt x="1847" y="117"/>
                        <a:pt x="1445" y="52"/>
                        <a:pt x="1167" y="27"/>
                      </a:cubicBezTo>
                      <a:cubicBezTo>
                        <a:pt x="889" y="2"/>
                        <a:pt x="522" y="0"/>
                        <a:pt x="336" y="4"/>
                      </a:cubicBezTo>
                      <a:cubicBezTo>
                        <a:pt x="150" y="8"/>
                        <a:pt x="104" y="27"/>
                        <a:pt x="52" y="49"/>
                      </a:cubicBezTo>
                      <a:cubicBezTo>
                        <a:pt x="0" y="71"/>
                        <a:pt x="1" y="103"/>
                        <a:pt x="7" y="139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Comic Sans MS" pitchFamily="66" charset="0"/>
                  </a:endParaRPr>
                </a:p>
              </p:txBody>
            </p:sp>
            <p:sp>
              <p:nvSpPr>
                <p:cNvPr id="12" name="Freeform 7"/>
                <p:cNvSpPr>
                  <a:spLocks/>
                </p:cNvSpPr>
                <p:nvPr/>
              </p:nvSpPr>
              <p:spPr bwMode="auto">
                <a:xfrm>
                  <a:off x="1865" y="1810"/>
                  <a:ext cx="2340" cy="586"/>
                </a:xfrm>
                <a:custGeom>
                  <a:avLst/>
                  <a:gdLst/>
                  <a:ahLst/>
                  <a:cxnLst>
                    <a:cxn ang="0">
                      <a:pos x="506" y="441"/>
                    </a:cxn>
                    <a:cxn ang="0">
                      <a:pos x="274" y="515"/>
                    </a:cxn>
                    <a:cxn ang="0">
                      <a:pos x="72" y="486"/>
                    </a:cxn>
                    <a:cxn ang="0">
                      <a:pos x="5" y="373"/>
                    </a:cxn>
                    <a:cxn ang="0">
                      <a:pos x="43" y="224"/>
                    </a:cxn>
                    <a:cxn ang="0">
                      <a:pos x="215" y="89"/>
                    </a:cxn>
                    <a:cxn ang="0">
                      <a:pos x="476" y="52"/>
                    </a:cxn>
                    <a:cxn ang="0">
                      <a:pos x="731" y="74"/>
                    </a:cxn>
                    <a:cxn ang="0">
                      <a:pos x="1090" y="37"/>
                    </a:cxn>
                    <a:cxn ang="0">
                      <a:pos x="1367" y="7"/>
                    </a:cxn>
                    <a:cxn ang="0">
                      <a:pos x="1778" y="7"/>
                    </a:cxn>
                    <a:cxn ang="0">
                      <a:pos x="2204" y="52"/>
                    </a:cxn>
                    <a:cxn ang="0">
                      <a:pos x="2287" y="111"/>
                    </a:cxn>
                    <a:cxn ang="0">
                      <a:pos x="2332" y="246"/>
                    </a:cxn>
                    <a:cxn ang="0">
                      <a:pos x="2339" y="373"/>
                    </a:cxn>
                    <a:cxn ang="0">
                      <a:pos x="2324" y="456"/>
                    </a:cxn>
                    <a:cxn ang="0">
                      <a:pos x="2339" y="538"/>
                    </a:cxn>
                    <a:cxn ang="0">
                      <a:pos x="2309" y="583"/>
                    </a:cxn>
                    <a:cxn ang="0">
                      <a:pos x="2234" y="553"/>
                    </a:cxn>
                    <a:cxn ang="0">
                      <a:pos x="2062" y="486"/>
                    </a:cxn>
                    <a:cxn ang="0">
                      <a:pos x="1778" y="448"/>
                    </a:cxn>
                    <a:cxn ang="0">
                      <a:pos x="1613" y="448"/>
                    </a:cxn>
                    <a:cxn ang="0">
                      <a:pos x="1329" y="418"/>
                    </a:cxn>
                    <a:cxn ang="0">
                      <a:pos x="1195" y="411"/>
                    </a:cxn>
                    <a:cxn ang="0">
                      <a:pos x="895" y="426"/>
                    </a:cxn>
                    <a:cxn ang="0">
                      <a:pos x="671" y="411"/>
                    </a:cxn>
                    <a:cxn ang="0">
                      <a:pos x="506" y="441"/>
                    </a:cxn>
                  </a:cxnLst>
                  <a:rect l="0" t="0" r="r" b="b"/>
                  <a:pathLst>
                    <a:path w="2341" h="585">
                      <a:moveTo>
                        <a:pt x="506" y="441"/>
                      </a:moveTo>
                      <a:cubicBezTo>
                        <a:pt x="440" y="458"/>
                        <a:pt x="346" y="507"/>
                        <a:pt x="274" y="515"/>
                      </a:cubicBezTo>
                      <a:cubicBezTo>
                        <a:pt x="202" y="523"/>
                        <a:pt x="117" y="510"/>
                        <a:pt x="72" y="486"/>
                      </a:cubicBezTo>
                      <a:cubicBezTo>
                        <a:pt x="27" y="462"/>
                        <a:pt x="10" y="417"/>
                        <a:pt x="5" y="373"/>
                      </a:cubicBezTo>
                      <a:cubicBezTo>
                        <a:pt x="0" y="329"/>
                        <a:pt x="8" y="271"/>
                        <a:pt x="43" y="224"/>
                      </a:cubicBezTo>
                      <a:cubicBezTo>
                        <a:pt x="78" y="177"/>
                        <a:pt x="143" y="118"/>
                        <a:pt x="215" y="89"/>
                      </a:cubicBezTo>
                      <a:cubicBezTo>
                        <a:pt x="287" y="60"/>
                        <a:pt x="390" y="55"/>
                        <a:pt x="476" y="52"/>
                      </a:cubicBezTo>
                      <a:cubicBezTo>
                        <a:pt x="562" y="49"/>
                        <a:pt x="629" y="77"/>
                        <a:pt x="731" y="74"/>
                      </a:cubicBezTo>
                      <a:cubicBezTo>
                        <a:pt x="833" y="71"/>
                        <a:pt x="984" y="48"/>
                        <a:pt x="1090" y="37"/>
                      </a:cubicBezTo>
                      <a:cubicBezTo>
                        <a:pt x="1196" y="26"/>
                        <a:pt x="1252" y="12"/>
                        <a:pt x="1367" y="7"/>
                      </a:cubicBezTo>
                      <a:cubicBezTo>
                        <a:pt x="1482" y="2"/>
                        <a:pt x="1639" y="0"/>
                        <a:pt x="1778" y="7"/>
                      </a:cubicBezTo>
                      <a:cubicBezTo>
                        <a:pt x="1917" y="14"/>
                        <a:pt x="2119" y="35"/>
                        <a:pt x="2204" y="52"/>
                      </a:cubicBezTo>
                      <a:cubicBezTo>
                        <a:pt x="2289" y="69"/>
                        <a:pt x="2266" y="79"/>
                        <a:pt x="2287" y="111"/>
                      </a:cubicBezTo>
                      <a:cubicBezTo>
                        <a:pt x="2308" y="143"/>
                        <a:pt x="2323" y="202"/>
                        <a:pt x="2332" y="246"/>
                      </a:cubicBezTo>
                      <a:cubicBezTo>
                        <a:pt x="2341" y="290"/>
                        <a:pt x="2340" y="338"/>
                        <a:pt x="2339" y="373"/>
                      </a:cubicBezTo>
                      <a:cubicBezTo>
                        <a:pt x="2338" y="408"/>
                        <a:pt x="2324" y="429"/>
                        <a:pt x="2324" y="456"/>
                      </a:cubicBezTo>
                      <a:cubicBezTo>
                        <a:pt x="2324" y="483"/>
                        <a:pt x="2341" y="517"/>
                        <a:pt x="2339" y="538"/>
                      </a:cubicBezTo>
                      <a:cubicBezTo>
                        <a:pt x="2337" y="559"/>
                        <a:pt x="2326" y="581"/>
                        <a:pt x="2309" y="583"/>
                      </a:cubicBezTo>
                      <a:cubicBezTo>
                        <a:pt x="2292" y="585"/>
                        <a:pt x="2275" y="569"/>
                        <a:pt x="2234" y="553"/>
                      </a:cubicBezTo>
                      <a:cubicBezTo>
                        <a:pt x="2193" y="537"/>
                        <a:pt x="2138" y="504"/>
                        <a:pt x="2062" y="486"/>
                      </a:cubicBezTo>
                      <a:cubicBezTo>
                        <a:pt x="1986" y="468"/>
                        <a:pt x="1853" y="454"/>
                        <a:pt x="1778" y="448"/>
                      </a:cubicBezTo>
                      <a:cubicBezTo>
                        <a:pt x="1703" y="442"/>
                        <a:pt x="1688" y="453"/>
                        <a:pt x="1613" y="448"/>
                      </a:cubicBezTo>
                      <a:cubicBezTo>
                        <a:pt x="1538" y="443"/>
                        <a:pt x="1399" y="424"/>
                        <a:pt x="1329" y="418"/>
                      </a:cubicBezTo>
                      <a:cubicBezTo>
                        <a:pt x="1259" y="412"/>
                        <a:pt x="1267" y="410"/>
                        <a:pt x="1195" y="411"/>
                      </a:cubicBezTo>
                      <a:cubicBezTo>
                        <a:pt x="1123" y="412"/>
                        <a:pt x="982" y="426"/>
                        <a:pt x="895" y="426"/>
                      </a:cubicBezTo>
                      <a:cubicBezTo>
                        <a:pt x="808" y="426"/>
                        <a:pt x="738" y="410"/>
                        <a:pt x="671" y="411"/>
                      </a:cubicBezTo>
                      <a:cubicBezTo>
                        <a:pt x="604" y="412"/>
                        <a:pt x="572" y="424"/>
                        <a:pt x="506" y="44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Comic Sans MS" pitchFamily="66" charset="0"/>
                  </a:endParaRPr>
                </a:p>
              </p:txBody>
            </p:sp>
          </p:grpSp>
          <p:sp>
            <p:nvSpPr>
              <p:cNvPr id="8" name="Freeform 8"/>
              <p:cNvSpPr>
                <a:spLocks/>
              </p:cNvSpPr>
              <p:nvPr/>
            </p:nvSpPr>
            <p:spPr bwMode="auto">
              <a:xfrm>
                <a:off x="1864" y="3173"/>
                <a:ext cx="898" cy="397"/>
              </a:xfrm>
              <a:custGeom>
                <a:avLst/>
                <a:gdLst/>
                <a:ahLst/>
                <a:cxnLst>
                  <a:cxn ang="0">
                    <a:pos x="247" y="397"/>
                  </a:cxn>
                  <a:cxn ang="0">
                    <a:pos x="239" y="269"/>
                  </a:cxn>
                  <a:cxn ang="0">
                    <a:pos x="142" y="307"/>
                  </a:cxn>
                  <a:cxn ang="0">
                    <a:pos x="0" y="299"/>
                  </a:cxn>
                  <a:cxn ang="0">
                    <a:pos x="120" y="262"/>
                  </a:cxn>
                  <a:cxn ang="0">
                    <a:pos x="224" y="202"/>
                  </a:cxn>
                  <a:cxn ang="0">
                    <a:pos x="209" y="67"/>
                  </a:cxn>
                  <a:cxn ang="0">
                    <a:pos x="232" y="0"/>
                  </a:cxn>
                  <a:cxn ang="0">
                    <a:pos x="292" y="90"/>
                  </a:cxn>
                  <a:cxn ang="0">
                    <a:pos x="314" y="187"/>
                  </a:cxn>
                  <a:cxn ang="0">
                    <a:pos x="486" y="135"/>
                  </a:cxn>
                  <a:cxn ang="0">
                    <a:pos x="651" y="112"/>
                  </a:cxn>
                  <a:cxn ang="0">
                    <a:pos x="898" y="82"/>
                  </a:cxn>
                  <a:cxn ang="0">
                    <a:pos x="748" y="150"/>
                  </a:cxn>
                  <a:cxn ang="0">
                    <a:pos x="464" y="187"/>
                  </a:cxn>
                  <a:cxn ang="0">
                    <a:pos x="314" y="232"/>
                  </a:cxn>
                  <a:cxn ang="0">
                    <a:pos x="322" y="374"/>
                  </a:cxn>
                  <a:cxn ang="0">
                    <a:pos x="247" y="397"/>
                  </a:cxn>
                </a:cxnLst>
                <a:rect l="0" t="0" r="r" b="b"/>
                <a:pathLst>
                  <a:path w="898" h="397">
                    <a:moveTo>
                      <a:pt x="247" y="397"/>
                    </a:moveTo>
                    <a:lnTo>
                      <a:pt x="239" y="269"/>
                    </a:lnTo>
                    <a:lnTo>
                      <a:pt x="142" y="307"/>
                    </a:lnTo>
                    <a:lnTo>
                      <a:pt x="0" y="299"/>
                    </a:lnTo>
                    <a:lnTo>
                      <a:pt x="120" y="262"/>
                    </a:lnTo>
                    <a:lnTo>
                      <a:pt x="224" y="202"/>
                    </a:lnTo>
                    <a:lnTo>
                      <a:pt x="209" y="67"/>
                    </a:lnTo>
                    <a:lnTo>
                      <a:pt x="232" y="0"/>
                    </a:lnTo>
                    <a:lnTo>
                      <a:pt x="292" y="90"/>
                    </a:lnTo>
                    <a:lnTo>
                      <a:pt x="314" y="187"/>
                    </a:lnTo>
                    <a:lnTo>
                      <a:pt x="486" y="135"/>
                    </a:lnTo>
                    <a:lnTo>
                      <a:pt x="651" y="112"/>
                    </a:lnTo>
                    <a:lnTo>
                      <a:pt x="898" y="82"/>
                    </a:lnTo>
                    <a:lnTo>
                      <a:pt x="748" y="150"/>
                    </a:lnTo>
                    <a:lnTo>
                      <a:pt x="464" y="187"/>
                    </a:lnTo>
                    <a:lnTo>
                      <a:pt x="314" y="232"/>
                    </a:lnTo>
                    <a:lnTo>
                      <a:pt x="322" y="374"/>
                    </a:lnTo>
                    <a:lnTo>
                      <a:pt x="247" y="397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Comic Sans MS" pitchFamily="66" charset="0"/>
                </a:endParaRPr>
              </a:p>
            </p:txBody>
          </p:sp>
          <p:sp>
            <p:nvSpPr>
              <p:cNvPr id="9" name="Freeform 9"/>
              <p:cNvSpPr>
                <a:spLocks/>
              </p:cNvSpPr>
              <p:nvPr/>
            </p:nvSpPr>
            <p:spPr bwMode="auto">
              <a:xfrm>
                <a:off x="3352" y="3074"/>
                <a:ext cx="156" cy="338"/>
              </a:xfrm>
              <a:custGeom>
                <a:avLst/>
                <a:gdLst/>
                <a:ahLst/>
                <a:cxnLst>
                  <a:cxn ang="0">
                    <a:pos x="90" y="8"/>
                  </a:cxn>
                  <a:cxn ang="0">
                    <a:pos x="157" y="195"/>
                  </a:cxn>
                  <a:cxn ang="0">
                    <a:pos x="142" y="337"/>
                  </a:cxn>
                  <a:cxn ang="0">
                    <a:pos x="0" y="0"/>
                  </a:cxn>
                  <a:cxn ang="0">
                    <a:pos x="90" y="8"/>
                  </a:cxn>
                </a:cxnLst>
                <a:rect l="0" t="0" r="r" b="b"/>
                <a:pathLst>
                  <a:path w="157" h="337">
                    <a:moveTo>
                      <a:pt x="90" y="8"/>
                    </a:moveTo>
                    <a:lnTo>
                      <a:pt x="157" y="195"/>
                    </a:lnTo>
                    <a:lnTo>
                      <a:pt x="142" y="337"/>
                    </a:lnTo>
                    <a:lnTo>
                      <a:pt x="0" y="0"/>
                    </a:lnTo>
                    <a:lnTo>
                      <a:pt x="90" y="8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Comic Sans MS" pitchFamily="66" charset="0"/>
                </a:endParaRPr>
              </a:p>
            </p:txBody>
          </p:sp>
          <p:sp>
            <p:nvSpPr>
              <p:cNvPr id="10" name="Freeform 10"/>
              <p:cNvSpPr>
                <a:spLocks/>
              </p:cNvSpPr>
              <p:nvPr/>
            </p:nvSpPr>
            <p:spPr bwMode="auto">
              <a:xfrm>
                <a:off x="3306" y="3127"/>
                <a:ext cx="809" cy="397"/>
              </a:xfrm>
              <a:custGeom>
                <a:avLst/>
                <a:gdLst/>
                <a:ahLst/>
                <a:cxnLst>
                  <a:cxn ang="0">
                    <a:pos x="0" y="366"/>
                  </a:cxn>
                  <a:cxn ang="0">
                    <a:pos x="105" y="366"/>
                  </a:cxn>
                  <a:cxn ang="0">
                    <a:pos x="255" y="306"/>
                  </a:cxn>
                  <a:cxn ang="0">
                    <a:pos x="471" y="112"/>
                  </a:cxn>
                  <a:cxn ang="0">
                    <a:pos x="307" y="67"/>
                  </a:cxn>
                  <a:cxn ang="0">
                    <a:pos x="232" y="22"/>
                  </a:cxn>
                  <a:cxn ang="0">
                    <a:pos x="352" y="22"/>
                  </a:cxn>
                  <a:cxn ang="0">
                    <a:pos x="524" y="74"/>
                  </a:cxn>
                  <a:cxn ang="0">
                    <a:pos x="621" y="0"/>
                  </a:cxn>
                  <a:cxn ang="0">
                    <a:pos x="681" y="0"/>
                  </a:cxn>
                  <a:cxn ang="0">
                    <a:pos x="576" y="82"/>
                  </a:cxn>
                  <a:cxn ang="0">
                    <a:pos x="801" y="134"/>
                  </a:cxn>
                  <a:cxn ang="0">
                    <a:pos x="808" y="209"/>
                  </a:cxn>
                  <a:cxn ang="0">
                    <a:pos x="516" y="134"/>
                  </a:cxn>
                  <a:cxn ang="0">
                    <a:pos x="344" y="291"/>
                  </a:cxn>
                  <a:cxn ang="0">
                    <a:pos x="277" y="344"/>
                  </a:cxn>
                  <a:cxn ang="0">
                    <a:pos x="157" y="396"/>
                  </a:cxn>
                  <a:cxn ang="0">
                    <a:pos x="0" y="366"/>
                  </a:cxn>
                </a:cxnLst>
                <a:rect l="0" t="0" r="r" b="b"/>
                <a:pathLst>
                  <a:path w="808" h="396">
                    <a:moveTo>
                      <a:pt x="0" y="366"/>
                    </a:moveTo>
                    <a:lnTo>
                      <a:pt x="105" y="366"/>
                    </a:lnTo>
                    <a:lnTo>
                      <a:pt x="255" y="306"/>
                    </a:lnTo>
                    <a:lnTo>
                      <a:pt x="471" y="112"/>
                    </a:lnTo>
                    <a:lnTo>
                      <a:pt x="307" y="67"/>
                    </a:lnTo>
                    <a:lnTo>
                      <a:pt x="232" y="22"/>
                    </a:lnTo>
                    <a:lnTo>
                      <a:pt x="352" y="22"/>
                    </a:lnTo>
                    <a:lnTo>
                      <a:pt x="524" y="74"/>
                    </a:lnTo>
                    <a:lnTo>
                      <a:pt x="621" y="0"/>
                    </a:lnTo>
                    <a:lnTo>
                      <a:pt x="681" y="0"/>
                    </a:lnTo>
                    <a:lnTo>
                      <a:pt x="576" y="82"/>
                    </a:lnTo>
                    <a:lnTo>
                      <a:pt x="801" y="134"/>
                    </a:lnTo>
                    <a:lnTo>
                      <a:pt x="808" y="209"/>
                    </a:lnTo>
                    <a:lnTo>
                      <a:pt x="516" y="134"/>
                    </a:lnTo>
                    <a:lnTo>
                      <a:pt x="344" y="291"/>
                    </a:lnTo>
                    <a:lnTo>
                      <a:pt x="277" y="344"/>
                    </a:lnTo>
                    <a:lnTo>
                      <a:pt x="157" y="396"/>
                    </a:lnTo>
                    <a:lnTo>
                      <a:pt x="0" y="366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Comic Sans MS" pitchFamily="66" charset="0"/>
                </a:endParaRPr>
              </a:p>
            </p:txBody>
          </p:sp>
        </p:grpSp>
      </p:grpSp>
      <p:sp>
        <p:nvSpPr>
          <p:cNvPr id="8203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685800" y="1416050"/>
            <a:ext cx="7772400" cy="1403350"/>
          </a:xfrm>
        </p:spPr>
        <p:txBody>
          <a:bodyPr anchor="b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204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066800"/>
          </a:xfrm>
        </p:spPr>
        <p:txBody>
          <a:bodyPr>
            <a:spAutoFit/>
          </a:bodyPr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246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EED956-E905-4DA1-B737-82987760CA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7749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447B68-6B7A-44DC-A002-E9DEB96B78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750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65950" y="547688"/>
            <a:ext cx="2147888" cy="56245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7525" y="547688"/>
            <a:ext cx="6296025" cy="56245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C21CD4-8AFD-4A83-8E6D-C59DEFE843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1429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525" y="547688"/>
            <a:ext cx="8596313" cy="7477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066800" y="20574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5029200" y="20574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3F6440-F639-4752-B459-096B629808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7626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 preserve="1">
  <p:cSld name="Title, Ch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525" y="547688"/>
            <a:ext cx="8596313" cy="7477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sz="half" idx="1"/>
          </p:nvPr>
        </p:nvSpPr>
        <p:spPr>
          <a:xfrm>
            <a:off x="1066800" y="20574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29200" y="20574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AEE6F1-E3A9-49C8-A4D5-AECA3D9640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8319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525" y="547688"/>
            <a:ext cx="8596313" cy="7477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066800" y="20574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6800" y="41910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613F04-DEDB-4AFD-9F92-201706DF67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417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7246"/>
            <a:ext cx="8229600" cy="754008"/>
          </a:xfrm>
          <a:prstGeom prst="rect">
            <a:avLst/>
          </a:prstGeom>
        </p:spPr>
        <p:txBody>
          <a:bodyPr lIns="91397" tIns="45698" rIns="91397" bIns="45698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05000"/>
            <a:ext cx="4038600" cy="4114800"/>
          </a:xfrm>
          <a:prstGeom prst="rect">
            <a:avLst/>
          </a:prstGeom>
        </p:spPr>
        <p:txBody>
          <a:bodyPr lIns="91397" tIns="45698" rIns="91397" bIns="45698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  <a:prstGeom prst="rect">
            <a:avLst/>
          </a:prstGeom>
        </p:spPr>
        <p:txBody>
          <a:bodyPr lIns="91397" tIns="45698" rIns="91397" bIns="45698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 lIns="91397" tIns="45698" rIns="91397" bIns="45698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 lIns="91397" tIns="45698" rIns="91397" bIns="45698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 lIns="91397" tIns="45698" rIns="91397" bIns="45698"/>
          <a:lstStyle>
            <a:lvl1pPr>
              <a:defRPr/>
            </a:lvl1pPr>
          </a:lstStyle>
          <a:p>
            <a:pPr>
              <a:defRPr/>
            </a:pPr>
            <a:fld id="{405E4F0C-BB87-49D7-B991-121075E2AD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1148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4F377F-C390-4996-89A4-6ABB474C42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912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1E56F9-3EC8-4C32-9499-2558025817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318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0574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20574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93B5C9-64A7-46B9-9BF0-58C3DA6276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842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ED9401-2F31-4ADB-96AF-D629E4925D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772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F582EC-0D02-46E4-88F6-E0113BAD1E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8996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D5C4B7-A8FA-479E-9A3F-803C4A6138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3875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3D0D85-CB4D-4964-A476-A0AE620E11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337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341E3E-D687-49B0-847A-8F67D786B1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2441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7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reeform 2"/>
          <p:cNvSpPr>
            <a:spLocks/>
          </p:cNvSpPr>
          <p:nvPr/>
        </p:nvSpPr>
        <p:spPr bwMode="auto">
          <a:xfrm>
            <a:off x="-23813" y="1763713"/>
            <a:ext cx="6899276" cy="171450"/>
          </a:xfrm>
          <a:custGeom>
            <a:avLst/>
            <a:gdLst/>
            <a:ahLst/>
            <a:cxnLst>
              <a:cxn ang="0">
                <a:pos x="3477" y="10"/>
              </a:cxn>
              <a:cxn ang="0">
                <a:pos x="4057" y="17"/>
              </a:cxn>
              <a:cxn ang="0">
                <a:pos x="4293" y="30"/>
              </a:cxn>
              <a:cxn ang="0">
                <a:pos x="4293" y="50"/>
              </a:cxn>
              <a:cxn ang="0">
                <a:pos x="4329" y="73"/>
              </a:cxn>
              <a:cxn ang="0">
                <a:pos x="4305" y="89"/>
              </a:cxn>
              <a:cxn ang="0">
                <a:pos x="4082" y="99"/>
              </a:cxn>
              <a:cxn ang="0">
                <a:pos x="3675" y="99"/>
              </a:cxn>
              <a:cxn ang="0">
                <a:pos x="3129" y="94"/>
              </a:cxn>
              <a:cxn ang="0">
                <a:pos x="2401" y="94"/>
              </a:cxn>
              <a:cxn ang="0">
                <a:pos x="1733" y="98"/>
              </a:cxn>
              <a:cxn ang="0">
                <a:pos x="657" y="102"/>
              </a:cxn>
              <a:cxn ang="0">
                <a:pos x="1" y="93"/>
              </a:cxn>
              <a:cxn ang="0">
                <a:pos x="0" y="13"/>
              </a:cxn>
              <a:cxn ang="0">
                <a:pos x="657" y="12"/>
              </a:cxn>
              <a:cxn ang="0">
                <a:pos x="1349" y="7"/>
              </a:cxn>
              <a:cxn ang="0">
                <a:pos x="2265" y="9"/>
              </a:cxn>
              <a:cxn ang="0">
                <a:pos x="2834" y="8"/>
              </a:cxn>
              <a:cxn ang="0">
                <a:pos x="3477" y="10"/>
              </a:cxn>
            </a:cxnLst>
            <a:rect l="0" t="0" r="r" b="b"/>
            <a:pathLst>
              <a:path w="4346" h="108">
                <a:moveTo>
                  <a:pt x="3477" y="10"/>
                </a:moveTo>
                <a:cubicBezTo>
                  <a:pt x="3680" y="12"/>
                  <a:pt x="3921" y="14"/>
                  <a:pt x="4057" y="17"/>
                </a:cubicBezTo>
                <a:cubicBezTo>
                  <a:pt x="4192" y="20"/>
                  <a:pt x="4253" y="24"/>
                  <a:pt x="4293" y="30"/>
                </a:cubicBezTo>
                <a:cubicBezTo>
                  <a:pt x="4333" y="36"/>
                  <a:pt x="4286" y="43"/>
                  <a:pt x="4293" y="50"/>
                </a:cubicBezTo>
                <a:cubicBezTo>
                  <a:pt x="4300" y="57"/>
                  <a:pt x="4328" y="67"/>
                  <a:pt x="4329" y="73"/>
                </a:cubicBezTo>
                <a:cubicBezTo>
                  <a:pt x="4331" y="80"/>
                  <a:pt x="4346" y="85"/>
                  <a:pt x="4305" y="89"/>
                </a:cubicBezTo>
                <a:cubicBezTo>
                  <a:pt x="4263" y="93"/>
                  <a:pt x="4186" y="97"/>
                  <a:pt x="4082" y="99"/>
                </a:cubicBezTo>
                <a:cubicBezTo>
                  <a:pt x="3977" y="100"/>
                  <a:pt x="3834" y="99"/>
                  <a:pt x="3675" y="99"/>
                </a:cubicBezTo>
                <a:cubicBezTo>
                  <a:pt x="3516" y="98"/>
                  <a:pt x="3341" y="95"/>
                  <a:pt x="3129" y="94"/>
                </a:cubicBezTo>
                <a:cubicBezTo>
                  <a:pt x="2918" y="93"/>
                  <a:pt x="2634" y="94"/>
                  <a:pt x="2401" y="94"/>
                </a:cubicBezTo>
                <a:cubicBezTo>
                  <a:pt x="2168" y="95"/>
                  <a:pt x="2024" y="97"/>
                  <a:pt x="1733" y="98"/>
                </a:cubicBezTo>
                <a:cubicBezTo>
                  <a:pt x="1442" y="99"/>
                  <a:pt x="946" y="103"/>
                  <a:pt x="657" y="102"/>
                </a:cubicBezTo>
                <a:cubicBezTo>
                  <a:pt x="368" y="101"/>
                  <a:pt x="110" y="108"/>
                  <a:pt x="1" y="93"/>
                </a:cubicBezTo>
                <a:lnTo>
                  <a:pt x="0" y="13"/>
                </a:lnTo>
                <a:cubicBezTo>
                  <a:pt x="109" y="0"/>
                  <a:pt x="432" y="13"/>
                  <a:pt x="657" y="12"/>
                </a:cubicBezTo>
                <a:cubicBezTo>
                  <a:pt x="882" y="11"/>
                  <a:pt x="1082" y="7"/>
                  <a:pt x="1349" y="7"/>
                </a:cubicBezTo>
                <a:cubicBezTo>
                  <a:pt x="1617" y="6"/>
                  <a:pt x="2017" y="8"/>
                  <a:pt x="2265" y="9"/>
                </a:cubicBezTo>
                <a:cubicBezTo>
                  <a:pt x="2513" y="9"/>
                  <a:pt x="2634" y="9"/>
                  <a:pt x="2834" y="8"/>
                </a:cubicBezTo>
                <a:cubicBezTo>
                  <a:pt x="3034" y="9"/>
                  <a:pt x="3273" y="9"/>
                  <a:pt x="3477" y="10"/>
                </a:cubicBez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66" charset="0"/>
            </a:endParaRPr>
          </a:p>
        </p:txBody>
      </p:sp>
      <p:sp>
        <p:nvSpPr>
          <p:cNvPr id="7171" name="Freeform 3"/>
          <p:cNvSpPr>
            <a:spLocks/>
          </p:cNvSpPr>
          <p:nvPr/>
        </p:nvSpPr>
        <p:spPr bwMode="auto">
          <a:xfrm>
            <a:off x="198438" y="152400"/>
            <a:ext cx="715962" cy="6400800"/>
          </a:xfrm>
          <a:custGeom>
            <a:avLst/>
            <a:gdLst/>
            <a:ahLst/>
            <a:cxnLst>
              <a:cxn ang="0">
                <a:pos x="86" y="3201"/>
              </a:cxn>
              <a:cxn ang="0">
                <a:pos x="79" y="2730"/>
              </a:cxn>
              <a:cxn ang="0">
                <a:pos x="64" y="2109"/>
              </a:cxn>
              <a:cxn ang="0">
                <a:pos x="101" y="1765"/>
              </a:cxn>
              <a:cxn ang="0">
                <a:pos x="79" y="1137"/>
              </a:cxn>
              <a:cxn ang="0">
                <a:pos x="34" y="651"/>
              </a:cxn>
              <a:cxn ang="0">
                <a:pos x="19" y="284"/>
              </a:cxn>
              <a:cxn ang="0">
                <a:pos x="49" y="45"/>
              </a:cxn>
              <a:cxn ang="0">
                <a:pos x="123" y="15"/>
              </a:cxn>
              <a:cxn ang="0">
                <a:pos x="243" y="37"/>
              </a:cxn>
              <a:cxn ang="0">
                <a:pos x="355" y="15"/>
              </a:cxn>
              <a:cxn ang="0">
                <a:pos x="512" y="7"/>
              </a:cxn>
              <a:cxn ang="0">
                <a:pos x="707" y="60"/>
              </a:cxn>
              <a:cxn ang="0">
                <a:pos x="797" y="142"/>
              </a:cxn>
              <a:cxn ang="0">
                <a:pos x="789" y="321"/>
              </a:cxn>
              <a:cxn ang="0">
                <a:pos x="804" y="658"/>
              </a:cxn>
              <a:cxn ang="0">
                <a:pos x="849" y="1047"/>
              </a:cxn>
              <a:cxn ang="0">
                <a:pos x="834" y="1586"/>
              </a:cxn>
              <a:cxn ang="0">
                <a:pos x="812" y="2199"/>
              </a:cxn>
              <a:cxn ang="0">
                <a:pos x="879" y="2812"/>
              </a:cxn>
              <a:cxn ang="0">
                <a:pos x="834" y="3329"/>
              </a:cxn>
              <a:cxn ang="0">
                <a:pos x="842" y="3957"/>
              </a:cxn>
              <a:cxn ang="0">
                <a:pos x="797" y="4054"/>
              </a:cxn>
              <a:cxn ang="0">
                <a:pos x="625" y="4084"/>
              </a:cxn>
              <a:cxn ang="0">
                <a:pos x="430" y="4039"/>
              </a:cxn>
              <a:cxn ang="0">
                <a:pos x="251" y="4069"/>
              </a:cxn>
              <a:cxn ang="0">
                <a:pos x="123" y="4114"/>
              </a:cxn>
              <a:cxn ang="0">
                <a:pos x="19" y="4062"/>
              </a:cxn>
              <a:cxn ang="0">
                <a:pos x="11" y="3875"/>
              </a:cxn>
              <a:cxn ang="0">
                <a:pos x="64" y="3598"/>
              </a:cxn>
              <a:cxn ang="0">
                <a:pos x="86" y="3201"/>
              </a:cxn>
            </a:cxnLst>
            <a:rect l="0" t="0" r="r" b="b"/>
            <a:pathLst>
              <a:path w="883" h="4115">
                <a:moveTo>
                  <a:pt x="86" y="3201"/>
                </a:moveTo>
                <a:cubicBezTo>
                  <a:pt x="89" y="3056"/>
                  <a:pt x="83" y="2912"/>
                  <a:pt x="79" y="2730"/>
                </a:cubicBezTo>
                <a:cubicBezTo>
                  <a:pt x="75" y="2548"/>
                  <a:pt x="60" y="2270"/>
                  <a:pt x="64" y="2109"/>
                </a:cubicBezTo>
                <a:cubicBezTo>
                  <a:pt x="68" y="1948"/>
                  <a:pt x="99" y="1927"/>
                  <a:pt x="101" y="1765"/>
                </a:cubicBezTo>
                <a:cubicBezTo>
                  <a:pt x="103" y="1603"/>
                  <a:pt x="90" y="1323"/>
                  <a:pt x="79" y="1137"/>
                </a:cubicBezTo>
                <a:cubicBezTo>
                  <a:pt x="68" y="951"/>
                  <a:pt x="44" y="793"/>
                  <a:pt x="34" y="651"/>
                </a:cubicBezTo>
                <a:cubicBezTo>
                  <a:pt x="24" y="509"/>
                  <a:pt x="17" y="385"/>
                  <a:pt x="19" y="284"/>
                </a:cubicBezTo>
                <a:cubicBezTo>
                  <a:pt x="21" y="183"/>
                  <a:pt x="32" y="90"/>
                  <a:pt x="49" y="45"/>
                </a:cubicBezTo>
                <a:cubicBezTo>
                  <a:pt x="66" y="0"/>
                  <a:pt x="91" y="16"/>
                  <a:pt x="123" y="15"/>
                </a:cubicBezTo>
                <a:cubicBezTo>
                  <a:pt x="155" y="14"/>
                  <a:pt x="204" y="37"/>
                  <a:pt x="243" y="37"/>
                </a:cubicBezTo>
                <a:cubicBezTo>
                  <a:pt x="282" y="37"/>
                  <a:pt x="310" y="20"/>
                  <a:pt x="355" y="15"/>
                </a:cubicBezTo>
                <a:cubicBezTo>
                  <a:pt x="400" y="10"/>
                  <a:pt x="453" y="0"/>
                  <a:pt x="512" y="7"/>
                </a:cubicBezTo>
                <a:cubicBezTo>
                  <a:pt x="571" y="14"/>
                  <a:pt x="659" y="37"/>
                  <a:pt x="707" y="60"/>
                </a:cubicBezTo>
                <a:cubicBezTo>
                  <a:pt x="755" y="83"/>
                  <a:pt x="783" y="99"/>
                  <a:pt x="797" y="142"/>
                </a:cubicBezTo>
                <a:cubicBezTo>
                  <a:pt x="811" y="185"/>
                  <a:pt x="788" y="235"/>
                  <a:pt x="789" y="321"/>
                </a:cubicBezTo>
                <a:cubicBezTo>
                  <a:pt x="790" y="407"/>
                  <a:pt x="794" y="537"/>
                  <a:pt x="804" y="658"/>
                </a:cubicBezTo>
                <a:cubicBezTo>
                  <a:pt x="814" y="779"/>
                  <a:pt x="844" y="892"/>
                  <a:pt x="849" y="1047"/>
                </a:cubicBezTo>
                <a:cubicBezTo>
                  <a:pt x="854" y="1202"/>
                  <a:pt x="840" y="1394"/>
                  <a:pt x="834" y="1586"/>
                </a:cubicBezTo>
                <a:cubicBezTo>
                  <a:pt x="828" y="1778"/>
                  <a:pt x="805" y="1995"/>
                  <a:pt x="812" y="2199"/>
                </a:cubicBezTo>
                <a:cubicBezTo>
                  <a:pt x="819" y="2403"/>
                  <a:pt x="875" y="2624"/>
                  <a:pt x="879" y="2812"/>
                </a:cubicBezTo>
                <a:cubicBezTo>
                  <a:pt x="883" y="3000"/>
                  <a:pt x="840" y="3138"/>
                  <a:pt x="834" y="3329"/>
                </a:cubicBezTo>
                <a:cubicBezTo>
                  <a:pt x="828" y="3520"/>
                  <a:pt x="848" y="3836"/>
                  <a:pt x="842" y="3957"/>
                </a:cubicBezTo>
                <a:cubicBezTo>
                  <a:pt x="836" y="4078"/>
                  <a:pt x="833" y="4033"/>
                  <a:pt x="797" y="4054"/>
                </a:cubicBezTo>
                <a:cubicBezTo>
                  <a:pt x="761" y="4075"/>
                  <a:pt x="686" y="4086"/>
                  <a:pt x="625" y="4084"/>
                </a:cubicBezTo>
                <a:cubicBezTo>
                  <a:pt x="564" y="4082"/>
                  <a:pt x="492" y="4041"/>
                  <a:pt x="430" y="4039"/>
                </a:cubicBezTo>
                <a:cubicBezTo>
                  <a:pt x="368" y="4037"/>
                  <a:pt x="302" y="4057"/>
                  <a:pt x="251" y="4069"/>
                </a:cubicBezTo>
                <a:cubicBezTo>
                  <a:pt x="200" y="4081"/>
                  <a:pt x="162" y="4115"/>
                  <a:pt x="123" y="4114"/>
                </a:cubicBezTo>
                <a:cubicBezTo>
                  <a:pt x="84" y="4113"/>
                  <a:pt x="38" y="4102"/>
                  <a:pt x="19" y="4062"/>
                </a:cubicBezTo>
                <a:cubicBezTo>
                  <a:pt x="0" y="4022"/>
                  <a:pt x="3" y="3952"/>
                  <a:pt x="11" y="3875"/>
                </a:cubicBezTo>
                <a:cubicBezTo>
                  <a:pt x="19" y="3798"/>
                  <a:pt x="51" y="3710"/>
                  <a:pt x="64" y="3598"/>
                </a:cubicBezTo>
                <a:cubicBezTo>
                  <a:pt x="77" y="3486"/>
                  <a:pt x="83" y="3346"/>
                  <a:pt x="86" y="3201"/>
                </a:cubicBezTo>
                <a:close/>
              </a:path>
            </a:pathLst>
          </a:custGeom>
          <a:solidFill>
            <a:schemeClr val="hlink">
              <a:alpha val="50000"/>
            </a:schemeClr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66" charset="0"/>
            </a:endParaRPr>
          </a:p>
        </p:txBody>
      </p:sp>
      <p:sp>
        <p:nvSpPr>
          <p:cNvPr id="7172" name="Freeform 4"/>
          <p:cNvSpPr>
            <a:spLocks/>
          </p:cNvSpPr>
          <p:nvPr/>
        </p:nvSpPr>
        <p:spPr bwMode="invGray">
          <a:xfrm>
            <a:off x="323850" y="1157288"/>
            <a:ext cx="152400" cy="914400"/>
          </a:xfrm>
          <a:custGeom>
            <a:avLst/>
            <a:gdLst/>
            <a:ahLst/>
            <a:cxnLst>
              <a:cxn ang="0">
                <a:pos x="92" y="0"/>
              </a:cxn>
              <a:cxn ang="0">
                <a:pos x="81" y="170"/>
              </a:cxn>
              <a:cxn ang="0">
                <a:pos x="51" y="362"/>
              </a:cxn>
              <a:cxn ang="0">
                <a:pos x="74" y="539"/>
              </a:cxn>
              <a:cxn ang="0">
                <a:pos x="88" y="709"/>
              </a:cxn>
              <a:cxn ang="0">
                <a:pos x="110" y="842"/>
              </a:cxn>
              <a:cxn ang="0">
                <a:pos x="81" y="768"/>
              </a:cxn>
              <a:cxn ang="0">
                <a:pos x="59" y="716"/>
              </a:cxn>
              <a:cxn ang="0">
                <a:pos x="29" y="598"/>
              </a:cxn>
              <a:cxn ang="0">
                <a:pos x="0" y="414"/>
              </a:cxn>
              <a:cxn ang="0">
                <a:pos x="22" y="251"/>
              </a:cxn>
              <a:cxn ang="0">
                <a:pos x="51" y="81"/>
              </a:cxn>
              <a:cxn ang="0">
                <a:pos x="92" y="0"/>
              </a:cxn>
            </a:cxnLst>
            <a:rect l="0" t="0" r="r" b="b"/>
            <a:pathLst>
              <a:path w="110" h="842">
                <a:moveTo>
                  <a:pt x="92" y="0"/>
                </a:moveTo>
                <a:lnTo>
                  <a:pt x="81" y="170"/>
                </a:lnTo>
                <a:lnTo>
                  <a:pt x="51" y="362"/>
                </a:lnTo>
                <a:lnTo>
                  <a:pt x="74" y="539"/>
                </a:lnTo>
                <a:lnTo>
                  <a:pt x="88" y="709"/>
                </a:lnTo>
                <a:lnTo>
                  <a:pt x="110" y="842"/>
                </a:lnTo>
                <a:lnTo>
                  <a:pt x="81" y="768"/>
                </a:lnTo>
                <a:lnTo>
                  <a:pt x="59" y="716"/>
                </a:lnTo>
                <a:lnTo>
                  <a:pt x="29" y="598"/>
                </a:lnTo>
                <a:lnTo>
                  <a:pt x="0" y="414"/>
                </a:lnTo>
                <a:lnTo>
                  <a:pt x="22" y="251"/>
                </a:lnTo>
                <a:lnTo>
                  <a:pt x="51" y="81"/>
                </a:lnTo>
                <a:lnTo>
                  <a:pt x="92" y="0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66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517525" y="547688"/>
            <a:ext cx="8596313" cy="74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20574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b="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6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05200" y="63246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7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Comic Sans MS" pitchFamily="66" charset="0"/>
              </a:defRPr>
            </a:lvl1pPr>
          </a:lstStyle>
          <a:p>
            <a:pPr>
              <a:defRPr/>
            </a:pPr>
            <a:fld id="{02A2EC27-AC3E-4BE3-BAA3-B3482E80E1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  <p:sldLayoutId id="2147483744" r:id="rId13"/>
    <p:sldLayoutId id="2147483745" r:id="rId14"/>
    <p:sldLayoutId id="2147483747" r:id="rId15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Comic Sans MS" pitchFamily="66" charset="0"/>
          <a:cs typeface="Times New Roman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Comic Sans MS" pitchFamily="66" charset="0"/>
          <a:cs typeface="Times New Roman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Comic Sans MS" pitchFamily="66" charset="0"/>
          <a:cs typeface="Times New Roman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Comic Sans MS" pitchFamily="66" charset="0"/>
          <a:cs typeface="Times New Roman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Comic Sans MS" pitchFamily="66" charset="0"/>
          <a:cs typeface="Times New Roman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Comic Sans MS" pitchFamily="66" charset="0"/>
          <a:cs typeface="Times New Roman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Comic Sans MS" pitchFamily="66" charset="0"/>
          <a:cs typeface="Times New Roman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Comic Sans MS" pitchFamily="66" charset="0"/>
          <a:cs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8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9"/>
        </a:buBlip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20"/>
        </a:buBlip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Blip>
          <a:blip r:embed="rId18"/>
        </a:buBlip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60000"/>
        <a:buBlip>
          <a:blip r:embed="rId19"/>
        </a:buBlip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SzPct val="60000"/>
        <a:buBlip>
          <a:blip r:embed="rId19"/>
        </a:buBlip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SzPct val="60000"/>
        <a:buBlip>
          <a:blip r:embed="rId19"/>
        </a:buBlip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SzPct val="60000"/>
        <a:buBlip>
          <a:blip r:embed="rId19"/>
        </a:buBlip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SzPct val="60000"/>
        <a:buBlip>
          <a:blip r:embed="rId19"/>
        </a:buBlip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bin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bin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bin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audio" Target="../media/audio8.bin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audio" Target="../media/audio3.bin"/><Relationship Id="rId4" Type="http://schemas.openxmlformats.org/officeDocument/2006/relationships/audio" Target="../media/audio2.bin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bin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audio" Target="../media/audio9.bin"/><Relationship Id="rId4" Type="http://schemas.openxmlformats.org/officeDocument/2006/relationships/audio" Target="../media/audio8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bin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audio" Target="../media/audio3.bin"/><Relationship Id="rId4" Type="http://schemas.openxmlformats.org/officeDocument/2006/relationships/audio" Target="../media/audio8.bin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bin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gif"/><Relationship Id="rId4" Type="http://schemas.openxmlformats.org/officeDocument/2006/relationships/audio" Target="../media/audio9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bin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audio" Target="../media/audio6.bin"/><Relationship Id="rId4" Type="http://schemas.openxmlformats.org/officeDocument/2006/relationships/audio" Target="../media/audio5.bin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bin"/><Relationship Id="rId2" Type="http://schemas.openxmlformats.org/officeDocument/2006/relationships/audio" Target="../media/audio4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gif"/><Relationship Id="rId5" Type="http://schemas.openxmlformats.org/officeDocument/2006/relationships/image" Target="../media/image8.gif"/><Relationship Id="rId4" Type="http://schemas.openxmlformats.org/officeDocument/2006/relationships/audio" Target="../media/audio5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audio" Target="../media/audio7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audio" Target="../media/audio3.bin"/><Relationship Id="rId4" Type="http://schemas.openxmlformats.org/officeDocument/2006/relationships/audio" Target="../media/audio2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bin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3.bin"/><Relationship Id="rId5" Type="http://schemas.openxmlformats.org/officeDocument/2006/relationships/audio" Target="../media/audio2.bin"/><Relationship Id="rId4" Type="http://schemas.openxmlformats.org/officeDocument/2006/relationships/audio" Target="../media/audio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bin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bin"/><Relationship Id="rId2" Type="http://schemas.openxmlformats.org/officeDocument/2006/relationships/audio" Target="../media/audio7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audio" Target="../media/audio5.bin"/><Relationship Id="rId4" Type="http://schemas.openxmlformats.org/officeDocument/2006/relationships/audio" Target="../media/audio3.bin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362200"/>
            <a:ext cx="6400800" cy="4064000"/>
          </a:xfrm>
        </p:spPr>
        <p:txBody>
          <a:bodyPr/>
          <a:lstStyle/>
          <a:p>
            <a:pPr eaLnBrk="1" hangingPunct="1"/>
            <a:r>
              <a:rPr lang="en-US" altLang="en-US" sz="2800" b="1" smtClean="0"/>
              <a:t>Section Objectives</a:t>
            </a:r>
          </a:p>
          <a:p>
            <a:pPr eaLnBrk="1" hangingPunct="1">
              <a:lnSpc>
                <a:spcPct val="90000"/>
              </a:lnSpc>
              <a:spcAft>
                <a:spcPct val="20000"/>
              </a:spcAft>
              <a:buClr>
                <a:srgbClr val="FFFFCC"/>
              </a:buClr>
            </a:pPr>
            <a:r>
              <a:rPr lang="en-US" altLang="en-US" sz="2800" smtClean="0"/>
              <a:t>Explain how the processes of diffusion, passive transport, and active transport occur and why they are important to cells.</a:t>
            </a:r>
          </a:p>
          <a:p>
            <a:pPr eaLnBrk="1" hangingPunct="1">
              <a:lnSpc>
                <a:spcPct val="90000"/>
              </a:lnSpc>
              <a:spcAft>
                <a:spcPct val="20000"/>
              </a:spcAft>
              <a:buClr>
                <a:srgbClr val="FFFFCC"/>
              </a:buClr>
            </a:pPr>
            <a:r>
              <a:rPr lang="en-US" altLang="en-US" sz="2800" smtClean="0"/>
              <a:t>Predict the effect of a hypotonic, hypertonic, or isotonic solution on a cell.</a:t>
            </a:r>
          </a:p>
          <a:p>
            <a:pPr eaLnBrk="1" hangingPunct="1"/>
            <a:endParaRPr lang="en-US" sz="2800" b="1" smtClean="0"/>
          </a:p>
        </p:txBody>
      </p:sp>
      <p:pic>
        <p:nvPicPr>
          <p:cNvPr id="4099" name="Picture 5" descr="Se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3050" y="381000"/>
            <a:ext cx="35179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Osmosis</a:t>
            </a:r>
          </a:p>
        </p:txBody>
      </p:sp>
      <p:sp>
        <p:nvSpPr>
          <p:cNvPr id="41574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8305800" cy="3378200"/>
          </a:xfrm>
        </p:spPr>
        <p:txBody>
          <a:bodyPr/>
          <a:lstStyle/>
          <a:p>
            <a:r>
              <a:rPr lang="en-US" smtClean="0"/>
              <a:t>Water is very important, so we talk about water separately</a:t>
            </a:r>
          </a:p>
          <a:p>
            <a:r>
              <a:rPr lang="en-US" u="sng" smtClean="0">
                <a:solidFill>
                  <a:srgbClr val="CC0000"/>
                </a:solidFill>
              </a:rPr>
              <a:t>Osmosis</a:t>
            </a:r>
            <a:endParaRPr lang="en-US" smtClean="0"/>
          </a:p>
          <a:p>
            <a:pPr lvl="1"/>
            <a:r>
              <a:rPr lang="en-US" u="sng" smtClean="0">
                <a:solidFill>
                  <a:srgbClr val="CC0000"/>
                </a:solidFill>
              </a:rPr>
              <a:t>diffusion of water from HIGH concentration of water to LOW concentration of water</a:t>
            </a:r>
            <a:endParaRPr lang="en-US" smtClean="0"/>
          </a:p>
          <a:p>
            <a:pPr marL="1085850" lvl="2"/>
            <a:r>
              <a:rPr lang="en-US" smtClean="0"/>
              <a:t>across a semi-permeable membrane</a:t>
            </a:r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00" b="3360"/>
          <a:stretch>
            <a:fillRect/>
          </a:stretch>
        </p:blipFill>
        <p:spPr bwMode="auto">
          <a:xfrm>
            <a:off x="2819400" y="4392613"/>
            <a:ext cx="4114800" cy="246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5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5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5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5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5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5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5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5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5747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517525" y="327025"/>
            <a:ext cx="8596313" cy="1190625"/>
          </a:xfrm>
        </p:spPr>
        <p:txBody>
          <a:bodyPr/>
          <a:lstStyle/>
          <a:p>
            <a:pPr eaLnBrk="1" hangingPunct="1"/>
            <a:r>
              <a:rPr lang="en-US" altLang="en-US" sz="3600" b="1" smtClean="0">
                <a:latin typeface="Times" pitchFamily="48" charset="0"/>
              </a:rPr>
              <a:t>What controls osmosis?</a:t>
            </a:r>
            <a:br>
              <a:rPr lang="en-US" altLang="en-US" sz="3600" b="1" smtClean="0">
                <a:latin typeface="Times" pitchFamily="48" charset="0"/>
              </a:rPr>
            </a:br>
            <a:endParaRPr lang="en-US" sz="3600" b="1" smtClean="0">
              <a:latin typeface="Times" pitchFamily="48" charset="0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66800" y="2057400"/>
            <a:ext cx="28956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ct val="20000"/>
              </a:spcAft>
            </a:pPr>
            <a:r>
              <a:rPr lang="en-US" altLang="en-US" sz="2400" smtClean="0"/>
              <a:t>Unequal distribution of particles, called a </a:t>
            </a:r>
            <a:r>
              <a:rPr lang="en-US" altLang="en-US" sz="2400" b="1" smtClean="0">
                <a:solidFill>
                  <a:schemeClr val="bg2"/>
                </a:solidFill>
              </a:rPr>
              <a:t>concentration gradient</a:t>
            </a:r>
            <a:r>
              <a:rPr lang="en-US" altLang="en-US" sz="2400" smtClean="0"/>
              <a:t>, is one factor that controls osmosis.</a:t>
            </a:r>
            <a:endParaRPr lang="en-US" altLang="en-US" sz="2400" i="1" smtClean="0"/>
          </a:p>
          <a:p>
            <a:pPr eaLnBrk="1" hangingPunct="1"/>
            <a:endParaRPr lang="en-US" sz="2800" smtClean="0"/>
          </a:p>
        </p:txBody>
      </p:sp>
      <p:pic>
        <p:nvPicPr>
          <p:cNvPr id="14340" name="Picture 5" descr="Fig"/>
          <p:cNvPicPr>
            <a:picLocks noChangeAspect="1" noChangeArrowheads="1"/>
          </p:cNvPicPr>
          <p:nvPr>
            <p:ph type="ch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38600" y="2209800"/>
            <a:ext cx="4800600" cy="3581400"/>
          </a:xfrm>
          <a:noFill/>
        </p:spPr>
      </p:pic>
      <p:sp>
        <p:nvSpPr>
          <p:cNvPr id="14341" name="Rectangle 6"/>
          <p:cNvSpPr>
            <a:spLocks noChangeArrowheads="1"/>
          </p:cNvSpPr>
          <p:nvPr/>
        </p:nvSpPr>
        <p:spPr bwMode="auto">
          <a:xfrm>
            <a:off x="4572000" y="2590800"/>
            <a:ext cx="12192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50000"/>
              </a:lnSpc>
              <a:spcBef>
                <a:spcPct val="50000"/>
              </a:spcBef>
              <a:spcAft>
                <a:spcPct val="20000"/>
              </a:spcAft>
            </a:pPr>
            <a:r>
              <a:rPr lang="en-US" altLang="en-US" sz="1600">
                <a:solidFill>
                  <a:schemeClr val="bg1"/>
                </a:solidFill>
                <a:latin typeface="Times" pitchFamily="48" charset="0"/>
              </a:rPr>
              <a:t>Before</a:t>
            </a:r>
          </a:p>
          <a:p>
            <a:pPr>
              <a:lnSpc>
                <a:spcPct val="50000"/>
              </a:lnSpc>
              <a:spcBef>
                <a:spcPct val="50000"/>
              </a:spcBef>
              <a:spcAft>
                <a:spcPct val="20000"/>
              </a:spcAft>
            </a:pPr>
            <a:r>
              <a:rPr lang="en-US" altLang="en-US" sz="1600">
                <a:solidFill>
                  <a:schemeClr val="bg1"/>
                </a:solidFill>
                <a:latin typeface="Times" pitchFamily="48" charset="0"/>
              </a:rPr>
              <a:t>Osmosis</a:t>
            </a:r>
            <a:endParaRPr lang="en-US" sz="1600">
              <a:solidFill>
                <a:schemeClr val="bg1"/>
              </a:solidFill>
              <a:latin typeface="Times" pitchFamily="48" charset="0"/>
            </a:endParaRPr>
          </a:p>
        </p:txBody>
      </p:sp>
      <p:sp>
        <p:nvSpPr>
          <p:cNvPr id="14342" name="Rectangle 7"/>
          <p:cNvSpPr>
            <a:spLocks noChangeArrowheads="1"/>
          </p:cNvSpPr>
          <p:nvPr/>
        </p:nvSpPr>
        <p:spPr bwMode="auto">
          <a:xfrm flipH="1">
            <a:off x="7315200" y="2438400"/>
            <a:ext cx="12192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50000"/>
              </a:lnSpc>
              <a:spcBef>
                <a:spcPct val="50000"/>
              </a:spcBef>
              <a:spcAft>
                <a:spcPct val="20000"/>
              </a:spcAft>
            </a:pPr>
            <a:r>
              <a:rPr lang="en-US" altLang="en-US" sz="1600">
                <a:solidFill>
                  <a:schemeClr val="bg1"/>
                </a:solidFill>
                <a:latin typeface="Times" pitchFamily="48" charset="0"/>
              </a:rPr>
              <a:t>After</a:t>
            </a:r>
          </a:p>
          <a:p>
            <a:pPr>
              <a:lnSpc>
                <a:spcPct val="50000"/>
              </a:lnSpc>
              <a:spcBef>
                <a:spcPct val="50000"/>
              </a:spcBef>
              <a:spcAft>
                <a:spcPct val="20000"/>
              </a:spcAft>
            </a:pPr>
            <a:r>
              <a:rPr lang="en-US" altLang="en-US" sz="1600">
                <a:solidFill>
                  <a:schemeClr val="bg1"/>
                </a:solidFill>
                <a:latin typeface="Times" pitchFamily="48" charset="0"/>
              </a:rPr>
              <a:t>Osmosis</a:t>
            </a:r>
          </a:p>
        </p:txBody>
      </p:sp>
      <p:sp>
        <p:nvSpPr>
          <p:cNvPr id="14343" name="Rectangle 8"/>
          <p:cNvSpPr>
            <a:spLocks noChangeArrowheads="1"/>
          </p:cNvSpPr>
          <p:nvPr/>
        </p:nvSpPr>
        <p:spPr bwMode="auto">
          <a:xfrm>
            <a:off x="4648200" y="4876800"/>
            <a:ext cx="1452563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1600">
                <a:solidFill>
                  <a:schemeClr val="bg1"/>
                </a:solidFill>
                <a:latin typeface="Times" pitchFamily="48" charset="0"/>
              </a:rPr>
              <a:t>Selectively permeable membrane</a:t>
            </a:r>
            <a:endParaRPr lang="en-US" sz="1600">
              <a:solidFill>
                <a:schemeClr val="bg1"/>
              </a:solidFill>
              <a:latin typeface="Times" pitchFamily="48" charset="0"/>
            </a:endParaRPr>
          </a:p>
        </p:txBody>
      </p:sp>
      <p:sp>
        <p:nvSpPr>
          <p:cNvPr id="14344" name="Rectangle 9"/>
          <p:cNvSpPr>
            <a:spLocks noChangeArrowheads="1"/>
          </p:cNvSpPr>
          <p:nvPr/>
        </p:nvSpPr>
        <p:spPr bwMode="auto">
          <a:xfrm flipH="1">
            <a:off x="7696200" y="5181600"/>
            <a:ext cx="17526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spcAft>
                <a:spcPct val="20000"/>
              </a:spcAft>
            </a:pPr>
            <a:r>
              <a:rPr lang="en-US" altLang="en-US" sz="900" b="0">
                <a:solidFill>
                  <a:schemeClr val="bg2"/>
                </a:solidFill>
                <a:latin typeface="Times" pitchFamily="48" charset="0"/>
              </a:rPr>
              <a:t>Water molecule</a:t>
            </a:r>
          </a:p>
          <a:p>
            <a:pPr>
              <a:lnSpc>
                <a:spcPct val="90000"/>
              </a:lnSpc>
              <a:spcBef>
                <a:spcPct val="50000"/>
              </a:spcBef>
              <a:spcAft>
                <a:spcPct val="20000"/>
              </a:spcAft>
            </a:pPr>
            <a:r>
              <a:rPr lang="en-US" altLang="en-US" sz="900" b="0">
                <a:solidFill>
                  <a:schemeClr val="bg2"/>
                </a:solidFill>
                <a:latin typeface="Times" pitchFamily="48" charset="0"/>
              </a:rPr>
              <a:t> Sugar molecule</a:t>
            </a:r>
            <a:endParaRPr lang="en-US" sz="900" b="0">
              <a:solidFill>
                <a:schemeClr val="bg2"/>
              </a:solidFill>
              <a:latin typeface="Times" pitchFamily="4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88"/>
          <a:stretch>
            <a:fillRect/>
          </a:stretch>
        </p:blipFill>
        <p:spPr bwMode="auto">
          <a:xfrm>
            <a:off x="1295400" y="2570163"/>
            <a:ext cx="7086600" cy="413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Rectangle 9"/>
          <p:cNvSpPr>
            <a:spLocks noChangeArrowheads="1"/>
          </p:cNvSpPr>
          <p:nvPr/>
        </p:nvSpPr>
        <p:spPr bwMode="auto">
          <a:xfrm>
            <a:off x="820738" y="2500313"/>
            <a:ext cx="7248525" cy="3841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Keeping water balance</a:t>
            </a:r>
          </a:p>
        </p:txBody>
      </p:sp>
      <p:sp>
        <p:nvSpPr>
          <p:cNvPr id="1536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1371600"/>
            <a:ext cx="7772400" cy="1295400"/>
          </a:xfrm>
        </p:spPr>
        <p:txBody>
          <a:bodyPr/>
          <a:lstStyle/>
          <a:p>
            <a:r>
              <a:rPr lang="en-US" smtClean="0"/>
              <a:t>Cell survival depends on balancing water uptake &amp; water loss</a:t>
            </a:r>
          </a:p>
        </p:txBody>
      </p:sp>
      <p:sp>
        <p:nvSpPr>
          <p:cNvPr id="417798" name="Text Box 6"/>
          <p:cNvSpPr txBox="1">
            <a:spLocks noChangeArrowheads="1"/>
          </p:cNvSpPr>
          <p:nvPr/>
        </p:nvSpPr>
        <p:spPr bwMode="auto">
          <a:xfrm>
            <a:off x="1295400" y="2506663"/>
            <a:ext cx="2000250" cy="396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itchFamily="48" charset="0"/>
                <a:cs typeface="Times New Roman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itchFamily="48" charset="0"/>
                <a:cs typeface="Times New Roman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itchFamily="48" charset="0"/>
                <a:cs typeface="Times New Roman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itchFamily="48" charset="0"/>
                <a:cs typeface="Times New Roman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itchFamily="48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48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48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48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48" charset="0"/>
                <a:cs typeface="Times New Roman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u="sng">
                <a:solidFill>
                  <a:srgbClr val="CC0000"/>
                </a:solidFill>
              </a:rPr>
              <a:t>freshwater</a:t>
            </a:r>
            <a:endParaRPr lang="en-US" sz="2800"/>
          </a:p>
        </p:txBody>
      </p:sp>
      <p:sp>
        <p:nvSpPr>
          <p:cNvPr id="417799" name="Text Box 7"/>
          <p:cNvSpPr txBox="1">
            <a:spLocks noChangeArrowheads="1"/>
          </p:cNvSpPr>
          <p:nvPr/>
        </p:nvSpPr>
        <p:spPr bwMode="auto">
          <a:xfrm>
            <a:off x="3295650" y="2506663"/>
            <a:ext cx="2001838" cy="396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itchFamily="48" charset="0"/>
                <a:cs typeface="Times New Roman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itchFamily="48" charset="0"/>
                <a:cs typeface="Times New Roman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itchFamily="48" charset="0"/>
                <a:cs typeface="Times New Roman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itchFamily="48" charset="0"/>
                <a:cs typeface="Times New Roman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itchFamily="48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48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48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48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48" charset="0"/>
                <a:cs typeface="Times New Roman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u="sng">
                <a:solidFill>
                  <a:srgbClr val="CC0000"/>
                </a:solidFill>
              </a:rPr>
              <a:t>balanced</a:t>
            </a:r>
            <a:endParaRPr lang="en-US" sz="2800"/>
          </a:p>
        </p:txBody>
      </p:sp>
      <p:sp>
        <p:nvSpPr>
          <p:cNvPr id="417800" name="Text Box 8"/>
          <p:cNvSpPr txBox="1">
            <a:spLocks noChangeArrowheads="1"/>
          </p:cNvSpPr>
          <p:nvPr/>
        </p:nvSpPr>
        <p:spPr bwMode="auto">
          <a:xfrm>
            <a:off x="5380038" y="2506663"/>
            <a:ext cx="2001837" cy="396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itchFamily="48" charset="0"/>
                <a:cs typeface="Times New Roman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itchFamily="48" charset="0"/>
                <a:cs typeface="Times New Roman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itchFamily="48" charset="0"/>
                <a:cs typeface="Times New Roman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itchFamily="48" charset="0"/>
                <a:cs typeface="Times New Roman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itchFamily="48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48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48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48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48" charset="0"/>
                <a:cs typeface="Times New Roman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u="sng">
                <a:solidFill>
                  <a:srgbClr val="CC0000"/>
                </a:solidFill>
              </a:rPr>
              <a:t>saltwater</a:t>
            </a:r>
            <a:endParaRPr lang="en-US" sz="2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77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178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177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7798" grpId="0" animBg="1" autoUpdateAnimBg="0"/>
      <p:bldP spid="417799" grpId="0" animBg="1" autoUpdateAnimBg="0"/>
      <p:bldP spid="417800" grpId="0" animBg="1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2"/>
          <p:cNvSpPr>
            <a:spLocks noChangeArrowheads="1"/>
          </p:cNvSpPr>
          <p:nvPr/>
        </p:nvSpPr>
        <p:spPr bwMode="auto">
          <a:xfrm>
            <a:off x="2584450" y="5857875"/>
            <a:ext cx="4240213" cy="1143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2030" tIns="41015" rIns="82030" bIns="41015"/>
          <a:lstStyle/>
          <a:p>
            <a:pPr defTabSz="887413"/>
            <a:endParaRPr lang="en-US"/>
          </a:p>
        </p:txBody>
      </p:sp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201737"/>
          </a:xfrm>
        </p:spPr>
        <p:txBody>
          <a:bodyPr lIns="91397" tIns="45698" rIns="91397" bIns="45698" anchor="t"/>
          <a:lstStyle/>
          <a:p>
            <a:pPr algn="ctr" eaLnBrk="1" hangingPunct="1"/>
            <a:r>
              <a:rPr lang="en-US" sz="3600" smtClean="0">
                <a:solidFill>
                  <a:srgbClr val="000000"/>
                </a:solidFill>
              </a:rPr>
              <a:t>Osmosis is the passive transport of water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5105400"/>
          </a:xfrm>
          <a:solidFill>
            <a:schemeClr val="bg1">
              <a:lumMod val="95000"/>
            </a:schemeClr>
          </a:solidFill>
        </p:spPr>
        <p:txBody>
          <a:bodyPr lIns="91397" tIns="45698" rIns="91397" bIns="45698"/>
          <a:lstStyle/>
          <a:p>
            <a:pPr marL="334670" indent="-334670" defTabSz="890078" eaLnBrk="1" hangingPunct="1">
              <a:lnSpc>
                <a:spcPct val="90000"/>
              </a:lnSpc>
              <a:defRPr/>
            </a:pPr>
            <a:r>
              <a:rPr lang="en-US" dirty="0" smtClean="0">
                <a:solidFill>
                  <a:srgbClr val="000000"/>
                </a:solidFill>
              </a:rPr>
              <a:t>In osmosis, water travels from an area of lower solute concentration to an area of higher solute concentration </a:t>
            </a:r>
          </a:p>
          <a:p>
            <a:pPr marL="723454" lvl="1" indent="-277705" defTabSz="890078" eaLnBrk="1" hangingPunct="1">
              <a:lnSpc>
                <a:spcPct val="90000"/>
              </a:lnSpc>
              <a:defRPr/>
            </a:pPr>
            <a:r>
              <a:rPr lang="en-US" b="1" dirty="0" smtClean="0">
                <a:solidFill>
                  <a:srgbClr val="00B0F0"/>
                </a:solidFill>
              </a:rPr>
              <a:t>Hypertonic</a:t>
            </a:r>
            <a:r>
              <a:rPr lang="en-US" dirty="0" smtClean="0">
                <a:solidFill>
                  <a:srgbClr val="000000"/>
                </a:solidFill>
              </a:rPr>
              <a:t>: </a:t>
            </a:r>
            <a:r>
              <a:rPr lang="en-US" dirty="0" smtClean="0">
                <a:solidFill>
                  <a:srgbClr val="FF0000"/>
                </a:solidFill>
              </a:rPr>
              <a:t>[hyper=above, over]</a:t>
            </a:r>
          </a:p>
          <a:p>
            <a:pPr marL="1113664" lvl="2" indent="-223588" defTabSz="890078" eaLnBrk="1" hangingPunct="1">
              <a:lnSpc>
                <a:spcPct val="90000"/>
              </a:lnSpc>
              <a:defRPr/>
            </a:pPr>
            <a:r>
              <a:rPr lang="en-US" dirty="0" smtClean="0">
                <a:solidFill>
                  <a:srgbClr val="000000"/>
                </a:solidFill>
              </a:rPr>
              <a:t>Solutions in which more solute present (concentrated solution)</a:t>
            </a:r>
          </a:p>
          <a:p>
            <a:pPr marL="723454" lvl="1" indent="-277705" defTabSz="890078" eaLnBrk="1" hangingPunct="1">
              <a:lnSpc>
                <a:spcPct val="90000"/>
              </a:lnSpc>
              <a:defRPr/>
            </a:pPr>
            <a:r>
              <a:rPr lang="en-US" b="1" dirty="0" smtClean="0">
                <a:solidFill>
                  <a:srgbClr val="00B0F0"/>
                </a:solidFill>
              </a:rPr>
              <a:t>Hypotonic</a:t>
            </a:r>
            <a:r>
              <a:rPr lang="en-US" dirty="0" smtClean="0">
                <a:solidFill>
                  <a:srgbClr val="000000"/>
                </a:solidFill>
              </a:rPr>
              <a:t>: </a:t>
            </a:r>
            <a:r>
              <a:rPr lang="en-US" dirty="0" smtClean="0">
                <a:solidFill>
                  <a:srgbClr val="FF0000"/>
                </a:solidFill>
              </a:rPr>
              <a:t>[hypo= below, under]</a:t>
            </a:r>
          </a:p>
          <a:p>
            <a:pPr marL="1113664" lvl="2" indent="-223588" defTabSz="890078" eaLnBrk="1" hangingPunct="1">
              <a:lnSpc>
                <a:spcPct val="90000"/>
              </a:lnSpc>
              <a:defRPr/>
            </a:pPr>
            <a:r>
              <a:rPr lang="en-US" dirty="0" smtClean="0">
                <a:solidFill>
                  <a:srgbClr val="000000"/>
                </a:solidFill>
              </a:rPr>
              <a:t>Solutions in which </a:t>
            </a:r>
            <a:r>
              <a:rPr lang="en-US" dirty="0" smtClean="0">
                <a:solidFill>
                  <a:srgbClr val="FF0000"/>
                </a:solidFill>
              </a:rPr>
              <a:t>less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0000"/>
                </a:solidFill>
              </a:rPr>
              <a:t>solute is present (dilute solution)</a:t>
            </a:r>
          </a:p>
          <a:p>
            <a:pPr marL="723454" lvl="1" indent="-277705" defTabSz="890078" eaLnBrk="1" hangingPunct="1">
              <a:lnSpc>
                <a:spcPct val="90000"/>
              </a:lnSpc>
              <a:defRPr/>
            </a:pPr>
            <a:r>
              <a:rPr lang="en-US" b="1" dirty="0" smtClean="0">
                <a:solidFill>
                  <a:srgbClr val="00B0F0"/>
                </a:solidFill>
              </a:rPr>
              <a:t>Isotonic</a:t>
            </a:r>
            <a:r>
              <a:rPr lang="en-US" dirty="0" smtClean="0">
                <a:solidFill>
                  <a:srgbClr val="000000"/>
                </a:solidFill>
              </a:rPr>
              <a:t>: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[ </a:t>
            </a:r>
            <a:r>
              <a:rPr lang="en-US" dirty="0" err="1" smtClean="0">
                <a:solidFill>
                  <a:srgbClr val="FF0000"/>
                </a:solidFill>
              </a:rPr>
              <a:t>iso</a:t>
            </a:r>
            <a:r>
              <a:rPr lang="en-US" dirty="0" smtClean="0">
                <a:solidFill>
                  <a:srgbClr val="FF0000"/>
                </a:solidFill>
              </a:rPr>
              <a:t>= equal]</a:t>
            </a:r>
          </a:p>
          <a:p>
            <a:pPr marL="1113664" lvl="2" indent="-223588" defTabSz="890078" eaLnBrk="1" hangingPunct="1">
              <a:lnSpc>
                <a:spcPct val="90000"/>
              </a:lnSpc>
              <a:defRPr/>
            </a:pPr>
            <a:r>
              <a:rPr lang="en-US" dirty="0" smtClean="0">
                <a:solidFill>
                  <a:srgbClr val="000000"/>
                </a:solidFill>
              </a:rPr>
              <a:t>Solutions have </a:t>
            </a:r>
            <a:r>
              <a:rPr lang="en-US" dirty="0" smtClean="0">
                <a:solidFill>
                  <a:srgbClr val="FF0000"/>
                </a:solidFill>
              </a:rPr>
              <a:t>equal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0000"/>
                </a:solidFill>
              </a:rPr>
              <a:t>concentrations of substances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8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885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78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78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788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0" grpId="0"/>
      <p:bldP spid="78851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517525" y="327025"/>
            <a:ext cx="8596313" cy="1190625"/>
          </a:xfrm>
        </p:spPr>
        <p:txBody>
          <a:bodyPr/>
          <a:lstStyle/>
          <a:p>
            <a:pPr algn="ctr" eaLnBrk="1" hangingPunct="1"/>
            <a:r>
              <a:rPr lang="en-US" altLang="en-US" sz="3600" b="1" smtClean="0">
                <a:latin typeface="Times" pitchFamily="48" charset="0"/>
              </a:rPr>
              <a:t>Cells in an </a:t>
            </a:r>
            <a:r>
              <a:rPr lang="en-US" altLang="en-US" sz="3600" b="1" smtClean="0">
                <a:solidFill>
                  <a:schemeClr val="bg2"/>
                </a:solidFill>
                <a:latin typeface="Times" pitchFamily="48" charset="0"/>
              </a:rPr>
              <a:t>isotonic</a:t>
            </a:r>
            <a:r>
              <a:rPr lang="en-US" altLang="en-US" sz="3600" b="1" smtClean="0">
                <a:latin typeface="Times" pitchFamily="48" charset="0"/>
              </a:rPr>
              <a:t> solution</a:t>
            </a:r>
            <a:br>
              <a:rPr lang="en-US" altLang="en-US" sz="3600" b="1" smtClean="0">
                <a:latin typeface="Times" pitchFamily="48" charset="0"/>
              </a:rPr>
            </a:br>
            <a:endParaRPr lang="en-US" sz="3600" b="1" smtClean="0">
              <a:latin typeface="Times" pitchFamily="48" charset="0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66800" y="1447800"/>
            <a:ext cx="3810000" cy="4876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ct val="20000"/>
              </a:spcAft>
            </a:pPr>
            <a:r>
              <a:rPr lang="en-US" altLang="en-US" sz="2800" b="1" smtClean="0">
                <a:solidFill>
                  <a:srgbClr val="FF0066"/>
                </a:solidFill>
              </a:rPr>
              <a:t>isotonic solution</a:t>
            </a:r>
            <a:r>
              <a:rPr lang="en-US" altLang="en-US" sz="2800" smtClean="0"/>
              <a:t>- </a:t>
            </a:r>
          </a:p>
          <a:p>
            <a:pPr eaLnBrk="1" hangingPunct="1">
              <a:lnSpc>
                <a:spcPct val="90000"/>
              </a:lnSpc>
              <a:spcAft>
                <a:spcPct val="20000"/>
              </a:spcAft>
            </a:pPr>
            <a:r>
              <a:rPr lang="en-US" altLang="en-US" sz="2800" b="1" i="1" smtClean="0">
                <a:solidFill>
                  <a:schemeClr val="accent1"/>
                </a:solidFill>
              </a:rPr>
              <a:t>(= concentrations</a:t>
            </a:r>
            <a:r>
              <a:rPr lang="en-US" altLang="en-US" sz="2800" smtClean="0">
                <a:solidFill>
                  <a:schemeClr val="accent1"/>
                </a:solidFill>
              </a:rPr>
              <a:t>)</a:t>
            </a:r>
          </a:p>
          <a:p>
            <a:pPr eaLnBrk="1" hangingPunct="1">
              <a:lnSpc>
                <a:spcPct val="90000"/>
              </a:lnSpc>
              <a:spcAft>
                <a:spcPct val="20000"/>
              </a:spcAft>
            </a:pPr>
            <a:r>
              <a:rPr lang="en-US" altLang="en-US" sz="2800" smtClean="0">
                <a:solidFill>
                  <a:schemeClr val="tx2"/>
                </a:solidFill>
              </a:rPr>
              <a:t>the</a:t>
            </a:r>
            <a:r>
              <a:rPr lang="en-US" altLang="en-US" sz="2800" smtClean="0"/>
              <a:t> concentration of dissolved substances in the solution is the same as the concentration of dissolved substances inside the cell.</a:t>
            </a:r>
            <a:endParaRPr lang="en-US" altLang="en-US" sz="2800" i="1" smtClean="0"/>
          </a:p>
          <a:p>
            <a:pPr eaLnBrk="1" hangingPunct="1"/>
            <a:endParaRPr lang="en-US" sz="2800" smtClean="0"/>
          </a:p>
        </p:txBody>
      </p:sp>
      <p:pic>
        <p:nvPicPr>
          <p:cNvPr id="17412" name="Picture 5" descr="Fig"/>
          <p:cNvPicPr>
            <a:picLocks noChangeAspect="1" noChangeArrowheads="1"/>
          </p:cNvPicPr>
          <p:nvPr>
            <p:ph type="ch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29200" y="1219200"/>
            <a:ext cx="4114800" cy="5257800"/>
          </a:xfrm>
          <a:noFill/>
        </p:spPr>
      </p:pic>
      <p:sp>
        <p:nvSpPr>
          <p:cNvPr id="17413" name="Rectangle 6"/>
          <p:cNvSpPr>
            <a:spLocks noChangeArrowheads="1"/>
          </p:cNvSpPr>
          <p:nvPr/>
        </p:nvSpPr>
        <p:spPr bwMode="auto">
          <a:xfrm>
            <a:off x="5715000" y="2971800"/>
            <a:ext cx="685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1800">
                <a:solidFill>
                  <a:schemeClr val="bg2"/>
                </a:solidFill>
                <a:latin typeface="Times" pitchFamily="48" charset="0"/>
              </a:rPr>
              <a:t>H</a:t>
            </a:r>
            <a:r>
              <a:rPr lang="en-US" altLang="en-US" sz="1800" baseline="-25000">
                <a:solidFill>
                  <a:schemeClr val="bg2"/>
                </a:solidFill>
                <a:latin typeface="Times" pitchFamily="48" charset="0"/>
              </a:rPr>
              <a:t>2</a:t>
            </a:r>
            <a:r>
              <a:rPr lang="en-US" altLang="en-US" sz="1800">
                <a:solidFill>
                  <a:schemeClr val="bg2"/>
                </a:solidFill>
                <a:latin typeface="Times" pitchFamily="48" charset="0"/>
              </a:rPr>
              <a:t>O</a:t>
            </a:r>
            <a:endParaRPr lang="en-US" sz="1800">
              <a:solidFill>
                <a:schemeClr val="bg2"/>
              </a:solidFill>
              <a:latin typeface="Times" pitchFamily="48" charset="0"/>
            </a:endParaRPr>
          </a:p>
        </p:txBody>
      </p:sp>
      <p:sp>
        <p:nvSpPr>
          <p:cNvPr id="17414" name="Rectangle 7"/>
          <p:cNvSpPr>
            <a:spLocks noChangeArrowheads="1"/>
          </p:cNvSpPr>
          <p:nvPr/>
        </p:nvSpPr>
        <p:spPr bwMode="auto">
          <a:xfrm flipH="1">
            <a:off x="5562600" y="3246438"/>
            <a:ext cx="762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1800">
                <a:solidFill>
                  <a:schemeClr val="bg2"/>
                </a:solidFill>
                <a:latin typeface="Times" pitchFamily="48" charset="0"/>
              </a:rPr>
              <a:t>H</a:t>
            </a:r>
            <a:r>
              <a:rPr lang="en-US" altLang="en-US" sz="1800" baseline="-25000">
                <a:solidFill>
                  <a:schemeClr val="bg2"/>
                </a:solidFill>
                <a:latin typeface="Times" pitchFamily="48" charset="0"/>
              </a:rPr>
              <a:t>2</a:t>
            </a:r>
            <a:r>
              <a:rPr lang="en-US" altLang="en-US" sz="1800">
                <a:solidFill>
                  <a:schemeClr val="bg2"/>
                </a:solidFill>
                <a:latin typeface="Times" pitchFamily="48" charset="0"/>
              </a:rPr>
              <a:t>O</a:t>
            </a:r>
            <a:endParaRPr lang="en-US" sz="1800">
              <a:solidFill>
                <a:schemeClr val="bg2"/>
              </a:solidFill>
              <a:latin typeface="Times" pitchFamily="48" charset="0"/>
            </a:endParaRPr>
          </a:p>
        </p:txBody>
      </p:sp>
      <p:sp>
        <p:nvSpPr>
          <p:cNvPr id="17415" name="Rectangle 8"/>
          <p:cNvSpPr>
            <a:spLocks noChangeArrowheads="1"/>
          </p:cNvSpPr>
          <p:nvPr/>
        </p:nvSpPr>
        <p:spPr bwMode="auto">
          <a:xfrm>
            <a:off x="6096000" y="5562600"/>
            <a:ext cx="1828800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  <a:spcAft>
                <a:spcPct val="20000"/>
              </a:spcAft>
            </a:pPr>
            <a:r>
              <a:rPr lang="en-US" altLang="en-US" sz="1200">
                <a:solidFill>
                  <a:schemeClr val="bg2"/>
                </a:solidFill>
                <a:latin typeface="Times" pitchFamily="48" charset="0"/>
              </a:rPr>
              <a:t>Water Molecule</a:t>
            </a:r>
          </a:p>
          <a:p>
            <a:pPr>
              <a:lnSpc>
                <a:spcPct val="70000"/>
              </a:lnSpc>
              <a:spcBef>
                <a:spcPct val="50000"/>
              </a:spcBef>
              <a:spcAft>
                <a:spcPct val="20000"/>
              </a:spcAft>
            </a:pPr>
            <a:r>
              <a:rPr lang="en-US" altLang="en-US" sz="1200">
                <a:solidFill>
                  <a:schemeClr val="bg2"/>
                </a:solidFill>
                <a:latin typeface="Times" pitchFamily="48" charset="0"/>
              </a:rPr>
              <a:t>Dissolved Molecule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517525" y="260350"/>
            <a:ext cx="8596313" cy="1323975"/>
          </a:xfrm>
        </p:spPr>
        <p:txBody>
          <a:bodyPr/>
          <a:lstStyle/>
          <a:p>
            <a:pPr algn="ctr" eaLnBrk="1" hangingPunct="1"/>
            <a:r>
              <a:rPr lang="en-US" altLang="en-US" sz="4400" b="1" smtClean="0">
                <a:latin typeface="Times" pitchFamily="48" charset="0"/>
              </a:rPr>
              <a:t>Cells in an </a:t>
            </a:r>
            <a:r>
              <a:rPr lang="en-US" altLang="en-US" sz="4400" b="1" smtClean="0">
                <a:solidFill>
                  <a:schemeClr val="bg2"/>
                </a:solidFill>
                <a:latin typeface="Times" pitchFamily="48" charset="0"/>
              </a:rPr>
              <a:t>isotonic</a:t>
            </a:r>
            <a:r>
              <a:rPr lang="en-US" altLang="en-US" sz="4400" b="1" smtClean="0">
                <a:latin typeface="Times" pitchFamily="48" charset="0"/>
              </a:rPr>
              <a:t> solution</a:t>
            </a:r>
            <a:r>
              <a:rPr lang="en-US" altLang="en-US" sz="3600" b="1" smtClean="0">
                <a:latin typeface="Times" pitchFamily="48" charset="0"/>
              </a:rPr>
              <a:t/>
            </a:r>
            <a:br>
              <a:rPr lang="en-US" altLang="en-US" sz="3600" b="1" smtClean="0">
                <a:latin typeface="Times" pitchFamily="48" charset="0"/>
              </a:rPr>
            </a:br>
            <a:endParaRPr lang="en-US" sz="3600" b="1" smtClean="0">
              <a:latin typeface="Times" pitchFamily="48" charset="0"/>
            </a:endParaRPr>
          </a:p>
        </p:txBody>
      </p:sp>
      <p:sp>
        <p:nvSpPr>
          <p:cNvPr id="18435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spcAft>
                <a:spcPct val="20000"/>
              </a:spcAft>
            </a:pPr>
            <a:r>
              <a:rPr lang="en-US" altLang="en-US" sz="2800" smtClean="0"/>
              <a:t>water molecules move into and out of the cell at the same rate, and cells retain their normal shape.</a:t>
            </a:r>
            <a:endParaRPr lang="en-US" altLang="en-US" sz="2800" i="1" smtClean="0"/>
          </a:p>
          <a:p>
            <a:pPr eaLnBrk="1" hangingPunct="1"/>
            <a:endParaRPr lang="en-US" sz="2800" smtClean="0"/>
          </a:p>
        </p:txBody>
      </p:sp>
      <p:pic>
        <p:nvPicPr>
          <p:cNvPr id="18436" name="Picture 7" descr="Fig"/>
          <p:cNvPicPr>
            <a:picLocks noChangeAspect="1" noChangeArrowheads="1"/>
          </p:cNvPicPr>
          <p:nvPr>
            <p:ph type="chart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06500" y="2057400"/>
            <a:ext cx="3530600" cy="4114800"/>
          </a:xfrm>
          <a:noFill/>
        </p:spPr>
      </p:pic>
      <p:sp>
        <p:nvSpPr>
          <p:cNvPr id="18437" name="Rectangle 8"/>
          <p:cNvSpPr>
            <a:spLocks noChangeArrowheads="1"/>
          </p:cNvSpPr>
          <p:nvPr/>
        </p:nvSpPr>
        <p:spPr bwMode="auto">
          <a:xfrm>
            <a:off x="1752600" y="2971800"/>
            <a:ext cx="31273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1800">
                <a:solidFill>
                  <a:schemeClr val="bg2"/>
                </a:solidFill>
                <a:latin typeface="Times" pitchFamily="48" charset="0"/>
              </a:rPr>
              <a:t>H</a:t>
            </a:r>
            <a:r>
              <a:rPr lang="en-US" altLang="en-US" sz="1800" baseline="-25000">
                <a:solidFill>
                  <a:schemeClr val="bg2"/>
                </a:solidFill>
                <a:latin typeface="Times" pitchFamily="48" charset="0"/>
              </a:rPr>
              <a:t>2</a:t>
            </a:r>
            <a:r>
              <a:rPr lang="en-US" altLang="en-US" sz="1800">
                <a:solidFill>
                  <a:schemeClr val="bg2"/>
                </a:solidFill>
                <a:latin typeface="Times" pitchFamily="48" charset="0"/>
              </a:rPr>
              <a:t>O</a:t>
            </a:r>
            <a:endParaRPr lang="en-US" sz="1800">
              <a:solidFill>
                <a:schemeClr val="bg2"/>
              </a:solidFill>
              <a:latin typeface="Times" pitchFamily="48" charset="0"/>
            </a:endParaRPr>
          </a:p>
        </p:txBody>
      </p:sp>
      <p:sp>
        <p:nvSpPr>
          <p:cNvPr id="18438" name="Rectangle 9"/>
          <p:cNvSpPr>
            <a:spLocks noChangeArrowheads="1"/>
          </p:cNvSpPr>
          <p:nvPr/>
        </p:nvSpPr>
        <p:spPr bwMode="auto">
          <a:xfrm>
            <a:off x="1447800" y="3352800"/>
            <a:ext cx="34321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1800">
                <a:solidFill>
                  <a:schemeClr val="bg2"/>
                </a:solidFill>
                <a:latin typeface="Times" pitchFamily="48" charset="0"/>
              </a:rPr>
              <a:t>H</a:t>
            </a:r>
            <a:r>
              <a:rPr lang="en-US" altLang="en-US" sz="1800" baseline="-25000">
                <a:solidFill>
                  <a:schemeClr val="bg2"/>
                </a:solidFill>
                <a:latin typeface="Times" pitchFamily="48" charset="0"/>
              </a:rPr>
              <a:t>2</a:t>
            </a:r>
            <a:r>
              <a:rPr lang="en-US" altLang="en-US" sz="1800">
                <a:solidFill>
                  <a:schemeClr val="bg2"/>
                </a:solidFill>
                <a:latin typeface="Times" pitchFamily="48" charset="0"/>
              </a:rPr>
              <a:t>O</a:t>
            </a:r>
            <a:endParaRPr lang="en-US" sz="1800">
              <a:solidFill>
                <a:schemeClr val="bg2"/>
              </a:solidFill>
              <a:latin typeface="Times" pitchFamily="48" charset="0"/>
            </a:endParaRPr>
          </a:p>
        </p:txBody>
      </p:sp>
      <p:sp>
        <p:nvSpPr>
          <p:cNvPr id="18439" name="Rectangle 10"/>
          <p:cNvSpPr>
            <a:spLocks noChangeArrowheads="1"/>
          </p:cNvSpPr>
          <p:nvPr/>
        </p:nvSpPr>
        <p:spPr bwMode="auto">
          <a:xfrm>
            <a:off x="2133600" y="5410200"/>
            <a:ext cx="1066800" cy="73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  <a:spcAft>
                <a:spcPct val="20000"/>
              </a:spcAft>
            </a:pPr>
            <a:r>
              <a:rPr lang="en-US" altLang="en-US" sz="1200">
                <a:solidFill>
                  <a:schemeClr val="bg2"/>
                </a:solidFill>
                <a:latin typeface="Times" pitchFamily="48" charset="0"/>
              </a:rPr>
              <a:t>Water Molecule</a:t>
            </a:r>
          </a:p>
          <a:p>
            <a:pPr>
              <a:lnSpc>
                <a:spcPct val="70000"/>
              </a:lnSpc>
              <a:spcBef>
                <a:spcPct val="50000"/>
              </a:spcBef>
              <a:spcAft>
                <a:spcPct val="20000"/>
              </a:spcAft>
            </a:pPr>
            <a:r>
              <a:rPr lang="en-US" altLang="en-US" sz="1200">
                <a:solidFill>
                  <a:schemeClr val="bg2"/>
                </a:solidFill>
                <a:latin typeface="Times" pitchFamily="48" charset="0"/>
              </a:rPr>
              <a:t>Dissolved Molecule</a:t>
            </a:r>
            <a:endParaRPr lang="en-US" sz="1200">
              <a:solidFill>
                <a:schemeClr val="bg2"/>
              </a:solidFill>
              <a:latin typeface="Times" pitchFamily="4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11"/>
          <p:cNvSpPr txBox="1">
            <a:spLocks noChangeArrowheads="1"/>
          </p:cNvSpPr>
          <p:nvPr/>
        </p:nvSpPr>
        <p:spPr bwMode="auto">
          <a:xfrm>
            <a:off x="6461125" y="2974975"/>
            <a:ext cx="209867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95" tIns="45252" rIns="90495" bIns="45252">
            <a:spAutoFit/>
          </a:bodyPr>
          <a:lstStyle>
            <a:lvl1pPr marL="227013" indent="-227013" eaLnBrk="0" hangingPunct="0">
              <a:defRPr sz="2400" b="1">
                <a:solidFill>
                  <a:schemeClr val="tx1"/>
                </a:solidFill>
                <a:latin typeface="Comic Sans MS" pitchFamily="48" charset="0"/>
                <a:cs typeface="Times New Roman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itchFamily="48" charset="0"/>
                <a:cs typeface="Times New Roman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itchFamily="48" charset="0"/>
                <a:cs typeface="Times New Roman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itchFamily="48" charset="0"/>
                <a:cs typeface="Times New Roman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itchFamily="48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48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48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48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48" charset="0"/>
                <a:cs typeface="Times New Roman" charset="0"/>
              </a:defRPr>
            </a:lvl9pPr>
          </a:lstStyle>
          <a:p>
            <a:pPr algn="ctr" eaLnBrk="1" hangingPunct="1">
              <a:buClr>
                <a:srgbClr val="CC3300"/>
              </a:buClr>
            </a:pPr>
            <a:r>
              <a:rPr lang="en-US" sz="2500"/>
              <a:t>Blood Cell</a:t>
            </a:r>
          </a:p>
        </p:txBody>
      </p:sp>
      <p:pic>
        <p:nvPicPr>
          <p:cNvPr id="19459" name="Picture 2" descr="ch 7 im 30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1550" y="3581400"/>
            <a:ext cx="2686050" cy="192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Text Box 3"/>
          <p:cNvSpPr txBox="1">
            <a:spLocks noChangeArrowheads="1"/>
          </p:cNvSpPr>
          <p:nvPr/>
        </p:nvSpPr>
        <p:spPr bwMode="auto">
          <a:xfrm>
            <a:off x="3908425" y="2984500"/>
            <a:ext cx="19018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95" tIns="45252" rIns="90495" bIns="45252">
            <a:spAutoFit/>
          </a:bodyPr>
          <a:lstStyle>
            <a:lvl1pPr marL="227013" indent="-227013" eaLnBrk="0" hangingPunct="0">
              <a:defRPr sz="2400" b="1">
                <a:solidFill>
                  <a:schemeClr val="tx1"/>
                </a:solidFill>
                <a:latin typeface="Comic Sans MS" pitchFamily="48" charset="0"/>
                <a:cs typeface="Times New Roman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itchFamily="48" charset="0"/>
                <a:cs typeface="Times New Roman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itchFamily="48" charset="0"/>
                <a:cs typeface="Times New Roman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itchFamily="48" charset="0"/>
                <a:cs typeface="Times New Roman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itchFamily="48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48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48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48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48" charset="0"/>
                <a:cs typeface="Times New Roman" charset="0"/>
              </a:defRPr>
            </a:lvl9pPr>
          </a:lstStyle>
          <a:p>
            <a:pPr algn="ctr" eaLnBrk="1" hangingPunct="1">
              <a:buClr>
                <a:srgbClr val="CC3300"/>
              </a:buClr>
            </a:pPr>
            <a:r>
              <a:rPr lang="en-US" sz="2500"/>
              <a:t>Plant Cell</a:t>
            </a:r>
          </a:p>
        </p:txBody>
      </p:sp>
      <p:sp>
        <p:nvSpPr>
          <p:cNvPr id="19461" name="Text Box 4"/>
          <p:cNvSpPr txBox="1">
            <a:spLocks noChangeArrowheads="1"/>
          </p:cNvSpPr>
          <p:nvPr/>
        </p:nvSpPr>
        <p:spPr bwMode="auto">
          <a:xfrm>
            <a:off x="682625" y="457200"/>
            <a:ext cx="5641975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95" tIns="45252" rIns="90495" bIns="45252">
            <a:spAutoFit/>
          </a:bodyPr>
          <a:lstStyle>
            <a:lvl1pPr marL="227013" indent="-227013" eaLnBrk="0" hangingPunct="0">
              <a:defRPr sz="2400" b="1">
                <a:solidFill>
                  <a:schemeClr val="tx1"/>
                </a:solidFill>
                <a:latin typeface="Comic Sans MS" pitchFamily="48" charset="0"/>
                <a:cs typeface="Times New Roman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itchFamily="48" charset="0"/>
                <a:cs typeface="Times New Roman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itchFamily="48" charset="0"/>
                <a:cs typeface="Times New Roman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itchFamily="48" charset="0"/>
                <a:cs typeface="Times New Roman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itchFamily="48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48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48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48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48" charset="0"/>
                <a:cs typeface="Times New Roman" charset="0"/>
              </a:defRPr>
            </a:lvl9pPr>
          </a:lstStyle>
          <a:p>
            <a:pPr eaLnBrk="1" hangingPunct="1">
              <a:buClr>
                <a:srgbClr val="CC3300"/>
              </a:buClr>
            </a:pPr>
            <a:r>
              <a:rPr lang="en-US" sz="2900">
                <a:solidFill>
                  <a:srgbClr val="A6000D"/>
                </a:solidFill>
              </a:rPr>
              <a:t>Isotonic Solution</a:t>
            </a:r>
            <a:endParaRPr lang="en-US">
              <a:solidFill>
                <a:srgbClr val="A6000D"/>
              </a:solidFill>
            </a:endParaRPr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1358900" y="1588"/>
            <a:ext cx="486251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95" tIns="45252" rIns="90495" bIns="45252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itchFamily="48" charset="0"/>
                <a:cs typeface="Times New Roman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itchFamily="48" charset="0"/>
                <a:cs typeface="Times New Roman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itchFamily="48" charset="0"/>
                <a:cs typeface="Times New Roman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itchFamily="48" charset="0"/>
                <a:cs typeface="Times New Roman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itchFamily="48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48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48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48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48" charset="0"/>
                <a:cs typeface="Times New Roman" charset="0"/>
              </a:defRPr>
            </a:lvl9pPr>
          </a:lstStyle>
          <a:p>
            <a:pPr eaLnBrk="1" hangingPunct="1"/>
            <a:r>
              <a:rPr lang="en-US">
                <a:solidFill>
                  <a:schemeClr val="bg1"/>
                </a:solidFill>
              </a:rPr>
              <a:t>Cellular Structure and Function</a:t>
            </a:r>
          </a:p>
        </p:txBody>
      </p:sp>
      <p:sp>
        <p:nvSpPr>
          <p:cNvPr id="19463" name="Text Box 8"/>
          <p:cNvSpPr txBox="1">
            <a:spLocks noChangeArrowheads="1"/>
          </p:cNvSpPr>
          <p:nvPr/>
        </p:nvSpPr>
        <p:spPr bwMode="auto">
          <a:xfrm>
            <a:off x="682625" y="1797050"/>
            <a:ext cx="7534275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95" tIns="45252" rIns="90495" bIns="45252">
            <a:spAutoFit/>
          </a:bodyPr>
          <a:lstStyle>
            <a:lvl1pPr marL="227013" indent="-227013" eaLnBrk="0" hangingPunct="0">
              <a:defRPr sz="2400" b="1">
                <a:solidFill>
                  <a:schemeClr val="tx1"/>
                </a:solidFill>
                <a:latin typeface="Comic Sans MS" pitchFamily="48" charset="0"/>
                <a:cs typeface="Times New Roman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itchFamily="48" charset="0"/>
                <a:cs typeface="Times New Roman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itchFamily="48" charset="0"/>
                <a:cs typeface="Times New Roman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itchFamily="48" charset="0"/>
                <a:cs typeface="Times New Roman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itchFamily="48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48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48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48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48" charset="0"/>
                <a:cs typeface="Times New Roman" charset="0"/>
              </a:defRPr>
            </a:lvl9pPr>
          </a:lstStyle>
          <a:p>
            <a:pPr eaLnBrk="1" hangingPunct="1">
              <a:buClr>
                <a:srgbClr val="A6000D"/>
              </a:buClr>
              <a:buFont typeface="Wingdings" pitchFamily="2" charset="2"/>
              <a:buChar char="§"/>
            </a:pPr>
            <a:r>
              <a:rPr lang="en-US" sz="2900"/>
              <a:t>Water and dissolved substances diffuse into and out of the cell at the same rate.</a:t>
            </a:r>
            <a:endParaRPr lang="en-US"/>
          </a:p>
        </p:txBody>
      </p:sp>
      <p:sp>
        <p:nvSpPr>
          <p:cNvPr id="19464" name="Text Box 12"/>
          <p:cNvSpPr txBox="1">
            <a:spLocks noChangeArrowheads="1"/>
          </p:cNvSpPr>
          <p:nvPr/>
        </p:nvSpPr>
        <p:spPr bwMode="auto">
          <a:xfrm>
            <a:off x="7797800" y="5567363"/>
            <a:ext cx="795338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95" tIns="45252" rIns="90495" bIns="45252">
            <a:spAutoFit/>
          </a:bodyPr>
          <a:lstStyle>
            <a:lvl1pPr marL="227013" indent="-227013" eaLnBrk="0" hangingPunct="0">
              <a:defRPr sz="2400" b="1">
                <a:solidFill>
                  <a:schemeClr val="tx1"/>
                </a:solidFill>
                <a:latin typeface="Comic Sans MS" pitchFamily="48" charset="0"/>
                <a:cs typeface="Times New Roman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itchFamily="48" charset="0"/>
                <a:cs typeface="Times New Roman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itchFamily="48" charset="0"/>
                <a:cs typeface="Times New Roman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itchFamily="48" charset="0"/>
                <a:cs typeface="Times New Roman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itchFamily="48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48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48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48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48" charset="0"/>
                <a:cs typeface="Times New Roman" charset="0"/>
              </a:defRPr>
            </a:lvl9pPr>
          </a:lstStyle>
          <a:p>
            <a:pPr algn="r" eaLnBrk="1" hangingPunct="1">
              <a:buClr>
                <a:srgbClr val="CC3300"/>
              </a:buClr>
            </a:pPr>
            <a:r>
              <a:rPr lang="en-US" sz="1300"/>
              <a:t>11,397x</a:t>
            </a:r>
          </a:p>
        </p:txBody>
      </p:sp>
      <p:pic>
        <p:nvPicPr>
          <p:cNvPr id="19465" name="Picture 13" descr="ch 7 im 30 blood cel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5100" y="3473450"/>
            <a:ext cx="1995488" cy="214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6" name="Picture 16" descr="ch7 7-4 q3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13" y="3116263"/>
            <a:ext cx="2336800" cy="257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7" name="Rectangle 13"/>
          <p:cNvSpPr>
            <a:spLocks noChangeArrowheads="1"/>
          </p:cNvSpPr>
          <p:nvPr/>
        </p:nvSpPr>
        <p:spPr bwMode="auto">
          <a:xfrm>
            <a:off x="2782888" y="6143625"/>
            <a:ext cx="3975100" cy="7143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2030" tIns="41015" rIns="82030" bIns="41015"/>
          <a:lstStyle/>
          <a:p>
            <a:pPr defTabSz="887413"/>
            <a:endParaRPr lang="en-US"/>
          </a:p>
        </p:txBody>
      </p:sp>
    </p:spTree>
    <p:custDataLst>
      <p:tags r:id="rId1"/>
    </p:custData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517525" y="198438"/>
            <a:ext cx="8596313" cy="1447800"/>
          </a:xfrm>
        </p:spPr>
        <p:txBody>
          <a:bodyPr/>
          <a:lstStyle/>
          <a:p>
            <a:pPr algn="ctr" eaLnBrk="1" hangingPunct="1"/>
            <a:r>
              <a:rPr lang="en-US" altLang="en-US" sz="4400" b="1" smtClean="0">
                <a:latin typeface="Times" pitchFamily="48" charset="0"/>
              </a:rPr>
              <a:t>Cells in an isotonic solution</a:t>
            </a:r>
            <a:br>
              <a:rPr lang="en-US" altLang="en-US" sz="4400" b="1" smtClean="0">
                <a:latin typeface="Times" pitchFamily="48" charset="0"/>
              </a:rPr>
            </a:br>
            <a:endParaRPr lang="en-US" sz="4400" b="1" smtClean="0">
              <a:latin typeface="Times" pitchFamily="48" charset="0"/>
            </a:endParaRPr>
          </a:p>
        </p:txBody>
      </p:sp>
      <p:sp>
        <p:nvSpPr>
          <p:cNvPr id="20483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spcAft>
                <a:spcPct val="20000"/>
              </a:spcAft>
            </a:pPr>
            <a:r>
              <a:rPr lang="en-US" altLang="en-US" sz="3600" smtClean="0"/>
              <a:t>A plant cell has its normal shape and pressure in an </a:t>
            </a:r>
            <a:r>
              <a:rPr lang="en-US" altLang="en-US" sz="3600" b="1" smtClean="0">
                <a:solidFill>
                  <a:schemeClr val="bg2"/>
                </a:solidFill>
              </a:rPr>
              <a:t>isotonic solution</a:t>
            </a:r>
            <a:r>
              <a:rPr lang="en-US" altLang="en-US" sz="3600" smtClean="0">
                <a:solidFill>
                  <a:schemeClr val="bg2"/>
                </a:solidFill>
              </a:rPr>
              <a:t>.</a:t>
            </a:r>
          </a:p>
          <a:p>
            <a:pPr eaLnBrk="1" hangingPunct="1">
              <a:lnSpc>
                <a:spcPct val="90000"/>
              </a:lnSpc>
              <a:spcAft>
                <a:spcPct val="20000"/>
              </a:spcAft>
              <a:buFontTx/>
              <a:buNone/>
            </a:pPr>
            <a:endParaRPr lang="en-US" altLang="en-US" sz="2400" i="1" smtClean="0">
              <a:solidFill>
                <a:schemeClr val="bg2"/>
              </a:solidFill>
            </a:endParaRPr>
          </a:p>
          <a:p>
            <a:pPr eaLnBrk="1" hangingPunct="1"/>
            <a:endParaRPr lang="en-US" sz="2800" smtClean="0">
              <a:solidFill>
                <a:schemeClr val="bg2"/>
              </a:solidFill>
            </a:endParaRPr>
          </a:p>
        </p:txBody>
      </p:sp>
      <p:pic>
        <p:nvPicPr>
          <p:cNvPr id="20484" name="Picture 5" descr="Fig"/>
          <p:cNvPicPr>
            <a:picLocks noChangeAspect="1" noChangeArrowheads="1"/>
          </p:cNvPicPr>
          <p:nvPr>
            <p:ph type="chart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54188" y="2057400"/>
            <a:ext cx="2433637" cy="4114800"/>
          </a:xfr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8382000" cy="1066800"/>
          </a:xfrm>
        </p:spPr>
        <p:txBody>
          <a:bodyPr/>
          <a:lstStyle/>
          <a:p>
            <a:r>
              <a:rPr lang="en-US" smtClean="0"/>
              <a:t>Keeping right amount of water in cell</a:t>
            </a:r>
          </a:p>
        </p:txBody>
      </p:sp>
      <p:sp>
        <p:nvSpPr>
          <p:cNvPr id="41984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1358900"/>
            <a:ext cx="5638800" cy="51006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u="sng" smtClean="0">
                <a:solidFill>
                  <a:srgbClr val="CC0000"/>
                </a:solidFill>
              </a:rPr>
              <a:t>Balanced conditions (isotonic)</a:t>
            </a:r>
            <a:endParaRPr lang="en-US" smtClean="0"/>
          </a:p>
          <a:p>
            <a:pPr lvl="1">
              <a:lnSpc>
                <a:spcPct val="90000"/>
              </a:lnSpc>
            </a:pPr>
            <a:r>
              <a:rPr lang="en-US" smtClean="0"/>
              <a:t>no difference in concentration of water between cell &amp; environment</a:t>
            </a:r>
          </a:p>
          <a:p>
            <a:pPr lvl="2">
              <a:lnSpc>
                <a:spcPct val="90000"/>
              </a:lnSpc>
            </a:pPr>
            <a:r>
              <a:rPr lang="en-US" sz="2800" u="sng" smtClean="0">
                <a:solidFill>
                  <a:srgbClr val="CC0000"/>
                </a:solidFill>
              </a:rPr>
              <a:t>cell in equilibrium</a:t>
            </a:r>
            <a:endParaRPr lang="en-US" smtClean="0"/>
          </a:p>
          <a:p>
            <a:pPr lvl="2">
              <a:lnSpc>
                <a:spcPct val="90000"/>
              </a:lnSpc>
            </a:pPr>
            <a:r>
              <a:rPr lang="en-US" sz="2800" u="sng" smtClean="0">
                <a:solidFill>
                  <a:srgbClr val="000000"/>
                </a:solidFill>
              </a:rPr>
              <a:t>example</a:t>
            </a:r>
            <a:r>
              <a:rPr lang="en-US" sz="2800" smtClean="0"/>
              <a:t>:</a:t>
            </a:r>
            <a:r>
              <a:rPr lang="en-US" sz="2800" smtClean="0">
                <a:solidFill>
                  <a:srgbClr val="CC0000"/>
                </a:solidFill>
              </a:rPr>
              <a:t> </a:t>
            </a:r>
            <a:r>
              <a:rPr lang="en-US" sz="2800" u="sng" smtClean="0">
                <a:solidFill>
                  <a:srgbClr val="CC0000"/>
                </a:solidFill>
              </a:rPr>
              <a:t>blood</a:t>
            </a:r>
            <a:endParaRPr lang="en-US" sz="2800" smtClean="0"/>
          </a:p>
          <a:p>
            <a:pPr lvl="2">
              <a:lnSpc>
                <a:spcPct val="90000"/>
              </a:lnSpc>
            </a:pPr>
            <a:r>
              <a:rPr lang="en-US" sz="2800" u="sng" smtClean="0">
                <a:solidFill>
                  <a:srgbClr val="000000"/>
                </a:solidFill>
              </a:rPr>
              <a:t>problem</a:t>
            </a:r>
            <a:r>
              <a:rPr lang="en-US" sz="2800" smtClean="0"/>
              <a:t>: none</a:t>
            </a:r>
          </a:p>
          <a:p>
            <a:pPr lvl="3">
              <a:lnSpc>
                <a:spcPct val="90000"/>
              </a:lnSpc>
            </a:pPr>
            <a:r>
              <a:rPr lang="en-US" sz="2400" smtClean="0"/>
              <a:t>water flows across membrane equally, </a:t>
            </a:r>
            <a:br>
              <a:rPr lang="en-US" sz="2400" smtClean="0"/>
            </a:br>
            <a:r>
              <a:rPr lang="en-US" sz="2400" smtClean="0"/>
              <a:t>in both directions</a:t>
            </a:r>
          </a:p>
          <a:p>
            <a:pPr lvl="3">
              <a:lnSpc>
                <a:spcPct val="90000"/>
              </a:lnSpc>
            </a:pPr>
            <a:r>
              <a:rPr lang="en-US" sz="2400" smtClean="0"/>
              <a:t>volume of cell doesn’t change</a:t>
            </a:r>
          </a:p>
        </p:txBody>
      </p: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99" r="43201" b="4849"/>
          <a:stretch>
            <a:fillRect/>
          </a:stretch>
        </p:blipFill>
        <p:spPr bwMode="auto">
          <a:xfrm>
            <a:off x="6430963" y="1524000"/>
            <a:ext cx="2544762" cy="529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6477000" y="1524000"/>
            <a:ext cx="2514600" cy="396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itchFamily="48" charset="0"/>
                <a:cs typeface="Times New Roman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itchFamily="48" charset="0"/>
                <a:cs typeface="Times New Roman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itchFamily="48" charset="0"/>
                <a:cs typeface="Times New Roman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itchFamily="48" charset="0"/>
                <a:cs typeface="Times New Roman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itchFamily="48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48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48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48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48" charset="0"/>
                <a:cs typeface="Times New Roman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>
                <a:solidFill>
                  <a:srgbClr val="000000"/>
                </a:solidFill>
              </a:rPr>
              <a:t>balanced</a:t>
            </a:r>
            <a:endParaRPr lang="en-US" sz="2800"/>
          </a:p>
        </p:txBody>
      </p:sp>
      <p:sp>
        <p:nvSpPr>
          <p:cNvPr id="419846" name="AutoShape 6"/>
          <p:cNvSpPr>
            <a:spLocks noChangeArrowheads="1"/>
          </p:cNvSpPr>
          <p:nvPr/>
        </p:nvSpPr>
        <p:spPr bwMode="auto">
          <a:xfrm>
            <a:off x="5613400" y="4391025"/>
            <a:ext cx="1890713" cy="811213"/>
          </a:xfrm>
          <a:prstGeom prst="wedgeEllipseCallout">
            <a:avLst>
              <a:gd name="adj1" fmla="val 54787"/>
              <a:gd name="adj2" fmla="val 103620"/>
            </a:avLst>
          </a:prstGeom>
          <a:solidFill>
            <a:srgbClr val="FFEA18"/>
          </a:solidFill>
          <a:ln w="38100">
            <a:solidFill>
              <a:srgbClr val="CC0000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r>
              <a:rPr lang="en-US" sz="1800">
                <a:solidFill>
                  <a:srgbClr val="0F116A"/>
                </a:solidFill>
                <a:ea typeface="Geneva" pitchFamily="48" charset="-128"/>
              </a:rPr>
              <a:t>I could</a:t>
            </a:r>
            <a:br>
              <a:rPr lang="en-US" sz="1800">
                <a:solidFill>
                  <a:srgbClr val="0F116A"/>
                </a:solidFill>
                <a:ea typeface="Geneva" pitchFamily="48" charset="-128"/>
              </a:rPr>
            </a:br>
            <a:r>
              <a:rPr lang="en-US" sz="1800">
                <a:solidFill>
                  <a:srgbClr val="0F116A"/>
                </a:solidFill>
                <a:ea typeface="Geneva" pitchFamily="48" charset="-128"/>
              </a:rPr>
              <a:t>be better… </a:t>
            </a:r>
          </a:p>
        </p:txBody>
      </p:sp>
      <p:sp>
        <p:nvSpPr>
          <p:cNvPr id="419847" name="AutoShape 7"/>
          <p:cNvSpPr>
            <a:spLocks noChangeArrowheads="1"/>
          </p:cNvSpPr>
          <p:nvPr/>
        </p:nvSpPr>
        <p:spPr bwMode="auto">
          <a:xfrm>
            <a:off x="5389563" y="1466850"/>
            <a:ext cx="1638300" cy="811213"/>
          </a:xfrm>
          <a:prstGeom prst="wedgeEllipseCallout">
            <a:avLst>
              <a:gd name="adj1" fmla="val 75000"/>
              <a:gd name="adj2" fmla="val 142759"/>
            </a:avLst>
          </a:prstGeom>
          <a:solidFill>
            <a:srgbClr val="FFEA18"/>
          </a:solidFill>
          <a:ln w="38100">
            <a:solidFill>
              <a:srgbClr val="CC0000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r>
              <a:rPr lang="en-US" sz="1800">
                <a:solidFill>
                  <a:srgbClr val="0F116A"/>
                </a:solidFill>
                <a:ea typeface="Geneva" pitchFamily="48" charset="-128"/>
              </a:rPr>
              <a:t>That’s</a:t>
            </a:r>
            <a:br>
              <a:rPr lang="en-US" sz="1800">
                <a:solidFill>
                  <a:srgbClr val="0F116A"/>
                </a:solidFill>
                <a:ea typeface="Geneva" pitchFamily="48" charset="-128"/>
              </a:rPr>
            </a:br>
            <a:r>
              <a:rPr lang="en-US" sz="1800">
                <a:solidFill>
                  <a:srgbClr val="0F116A"/>
                </a:solidFill>
                <a:ea typeface="Geneva" pitchFamily="48" charset="-128"/>
              </a:rPr>
              <a:t>better</a:t>
            </a:r>
            <a:r>
              <a:rPr lang="en-US" sz="1800" i="1">
                <a:solidFill>
                  <a:srgbClr val="0F116A"/>
                </a:solidFill>
                <a:ea typeface="Geneva" pitchFamily="48" charset="-128"/>
              </a:rPr>
              <a:t>!</a:t>
            </a:r>
            <a:r>
              <a:rPr lang="en-US" sz="1800">
                <a:solidFill>
                  <a:srgbClr val="0F116A"/>
                </a:solidFill>
                <a:ea typeface="Geneva" pitchFamily="48" charset="-128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9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9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9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9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9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9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9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9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19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19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19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19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19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19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4198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Qua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4198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Qua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43" grpId="0" build="p" bldLvl="3" autoUpdateAnimBg="0"/>
      <p:bldP spid="419846" grpId="0" animBg="1" autoUpdateAnimBg="0"/>
      <p:bldP spid="419847" grpId="0" animBg="1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517525" y="230188"/>
            <a:ext cx="8596313" cy="1384300"/>
          </a:xfrm>
        </p:spPr>
        <p:txBody>
          <a:bodyPr/>
          <a:lstStyle/>
          <a:p>
            <a:pPr algn="ctr" eaLnBrk="1" hangingPunct="1"/>
            <a:r>
              <a:rPr lang="en-US" altLang="en-US" sz="4800" b="1" smtClean="0">
                <a:latin typeface="Times" pitchFamily="48" charset="0"/>
              </a:rPr>
              <a:t>Cells in a </a:t>
            </a:r>
            <a:r>
              <a:rPr lang="en-US" altLang="en-US" sz="4800" b="1" smtClean="0">
                <a:solidFill>
                  <a:schemeClr val="bg2"/>
                </a:solidFill>
                <a:latin typeface="Times" pitchFamily="48" charset="0"/>
              </a:rPr>
              <a:t>hypotonic </a:t>
            </a:r>
            <a:r>
              <a:rPr lang="en-US" altLang="en-US" sz="4800" b="1" smtClean="0">
                <a:latin typeface="Times" pitchFamily="48" charset="0"/>
              </a:rPr>
              <a:t>solution</a:t>
            </a:r>
            <a:r>
              <a:rPr lang="en-US" altLang="en-US" sz="3600" b="1" smtClean="0">
                <a:latin typeface="Times" pitchFamily="48" charset="0"/>
              </a:rPr>
              <a:t/>
            </a:r>
            <a:br>
              <a:rPr lang="en-US" altLang="en-US" sz="3600" b="1" smtClean="0">
                <a:latin typeface="Times" pitchFamily="48" charset="0"/>
              </a:rPr>
            </a:br>
            <a:endParaRPr lang="en-US" sz="3600" b="1" smtClean="0">
              <a:latin typeface="Times" pitchFamily="48" charset="0"/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66800" y="1371600"/>
            <a:ext cx="3810000" cy="4800600"/>
          </a:xfrm>
        </p:spPr>
        <p:txBody>
          <a:bodyPr/>
          <a:lstStyle/>
          <a:p>
            <a:pPr eaLnBrk="1" hangingPunct="1"/>
            <a:r>
              <a:rPr lang="en-US" altLang="en-US" b="1" smtClean="0">
                <a:solidFill>
                  <a:schemeClr val="bg2"/>
                </a:solidFill>
              </a:rPr>
              <a:t>hypotonic</a:t>
            </a:r>
            <a:r>
              <a:rPr lang="en-US" altLang="en-US" smtClean="0"/>
              <a:t> solution: </a:t>
            </a:r>
            <a:r>
              <a:rPr lang="en-US" altLang="en-US" b="1" smtClean="0">
                <a:solidFill>
                  <a:schemeClr val="accent1"/>
                </a:solidFill>
              </a:rPr>
              <a:t>dilute</a:t>
            </a:r>
            <a:r>
              <a:rPr lang="en-US" altLang="en-US" b="1" smtClean="0"/>
              <a:t> </a:t>
            </a:r>
            <a:r>
              <a:rPr lang="en-US" altLang="en-US" smtClean="0"/>
              <a:t>solution thus </a:t>
            </a:r>
            <a:r>
              <a:rPr lang="en-US" altLang="en-US" b="1" smtClean="0">
                <a:solidFill>
                  <a:schemeClr val="accent1"/>
                </a:solidFill>
              </a:rPr>
              <a:t>low</a:t>
            </a:r>
            <a:r>
              <a:rPr lang="en-US" altLang="en-US" b="1" smtClean="0"/>
              <a:t> </a:t>
            </a:r>
            <a:r>
              <a:rPr lang="en-US" altLang="en-US" smtClean="0"/>
              <a:t> solute concentration</a:t>
            </a:r>
          </a:p>
          <a:p>
            <a:pPr eaLnBrk="1" hangingPunct="1">
              <a:lnSpc>
                <a:spcPct val="90000"/>
              </a:lnSpc>
              <a:spcAft>
                <a:spcPct val="20000"/>
              </a:spcAft>
            </a:pPr>
            <a:r>
              <a:rPr lang="en-US" altLang="en-US" smtClean="0"/>
              <a:t>In a hypotonic solution, water enters a cell by osmosis, causing the cell to swell</a:t>
            </a:r>
            <a:r>
              <a:rPr lang="en-US" altLang="en-US" sz="2800" smtClean="0"/>
              <a:t>.</a:t>
            </a:r>
            <a:endParaRPr lang="en-US" altLang="en-US" sz="2800" i="1" smtClean="0"/>
          </a:p>
          <a:p>
            <a:pPr eaLnBrk="1" hangingPunct="1"/>
            <a:endParaRPr lang="en-US" sz="2400" smtClean="0"/>
          </a:p>
        </p:txBody>
      </p:sp>
      <p:pic>
        <p:nvPicPr>
          <p:cNvPr id="22532" name="Picture 5" descr="Fig"/>
          <p:cNvPicPr>
            <a:picLocks noChangeAspect="1" noChangeArrowheads="1"/>
          </p:cNvPicPr>
          <p:nvPr>
            <p:ph type="ch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05400" y="1524000"/>
            <a:ext cx="3657600" cy="4876800"/>
          </a:xfrm>
          <a:noFill/>
        </p:spPr>
      </p:pic>
      <p:sp>
        <p:nvSpPr>
          <p:cNvPr id="22533" name="Rectangle 6"/>
          <p:cNvSpPr>
            <a:spLocks noChangeArrowheads="1"/>
          </p:cNvSpPr>
          <p:nvPr/>
        </p:nvSpPr>
        <p:spPr bwMode="auto">
          <a:xfrm>
            <a:off x="5638800" y="3429000"/>
            <a:ext cx="571500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1600">
                <a:solidFill>
                  <a:schemeClr val="bg2"/>
                </a:solidFill>
                <a:latin typeface="Times" pitchFamily="48" charset="0"/>
              </a:rPr>
              <a:t>H</a:t>
            </a:r>
            <a:r>
              <a:rPr lang="en-US" altLang="en-US" sz="1600" baseline="-25000">
                <a:solidFill>
                  <a:schemeClr val="bg2"/>
                </a:solidFill>
                <a:latin typeface="Times" pitchFamily="48" charset="0"/>
              </a:rPr>
              <a:t>2</a:t>
            </a:r>
            <a:r>
              <a:rPr lang="en-US" altLang="en-US" sz="1600">
                <a:solidFill>
                  <a:schemeClr val="bg2"/>
                </a:solidFill>
                <a:latin typeface="Times" pitchFamily="48" charset="0"/>
              </a:rPr>
              <a:t>O</a:t>
            </a:r>
          </a:p>
        </p:txBody>
      </p:sp>
      <p:sp>
        <p:nvSpPr>
          <p:cNvPr id="22534" name="Rectangle 7"/>
          <p:cNvSpPr>
            <a:spLocks noChangeArrowheads="1"/>
          </p:cNvSpPr>
          <p:nvPr/>
        </p:nvSpPr>
        <p:spPr bwMode="auto">
          <a:xfrm flipH="1">
            <a:off x="5410200" y="3733800"/>
            <a:ext cx="685800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1600">
                <a:solidFill>
                  <a:schemeClr val="bg2"/>
                </a:solidFill>
                <a:latin typeface="Times" pitchFamily="48" charset="0"/>
              </a:rPr>
              <a:t>H</a:t>
            </a:r>
            <a:r>
              <a:rPr lang="en-US" altLang="en-US" sz="1600" baseline="-25000">
                <a:solidFill>
                  <a:schemeClr val="bg2"/>
                </a:solidFill>
                <a:latin typeface="Times" pitchFamily="48" charset="0"/>
              </a:rPr>
              <a:t>2</a:t>
            </a:r>
            <a:r>
              <a:rPr lang="en-US" altLang="en-US" sz="1600">
                <a:solidFill>
                  <a:schemeClr val="bg2"/>
                </a:solidFill>
                <a:latin typeface="Times" pitchFamily="48" charset="0"/>
              </a:rPr>
              <a:t>O</a:t>
            </a:r>
          </a:p>
        </p:txBody>
      </p:sp>
      <p:sp>
        <p:nvSpPr>
          <p:cNvPr id="22535" name="Rectangle 8"/>
          <p:cNvSpPr>
            <a:spLocks noChangeArrowheads="1"/>
          </p:cNvSpPr>
          <p:nvPr/>
        </p:nvSpPr>
        <p:spPr bwMode="auto">
          <a:xfrm>
            <a:off x="5791200" y="5486400"/>
            <a:ext cx="1066800" cy="73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  <a:spcAft>
                <a:spcPct val="20000"/>
              </a:spcAft>
            </a:pPr>
            <a:r>
              <a:rPr lang="en-US" altLang="en-US" sz="1200">
                <a:solidFill>
                  <a:schemeClr val="bg2"/>
                </a:solidFill>
                <a:latin typeface="Times" pitchFamily="48" charset="0"/>
              </a:rPr>
              <a:t>Water Molecule</a:t>
            </a:r>
          </a:p>
          <a:p>
            <a:pPr>
              <a:lnSpc>
                <a:spcPct val="70000"/>
              </a:lnSpc>
              <a:spcBef>
                <a:spcPct val="50000"/>
              </a:spcBef>
              <a:spcAft>
                <a:spcPct val="20000"/>
              </a:spcAft>
            </a:pPr>
            <a:r>
              <a:rPr lang="en-US" altLang="en-US" sz="1200">
                <a:solidFill>
                  <a:schemeClr val="bg2"/>
                </a:solidFill>
                <a:latin typeface="Times" pitchFamily="48" charset="0"/>
              </a:rPr>
              <a:t>Dissolved Molecule</a:t>
            </a:r>
            <a:endParaRPr lang="en-US" sz="1200">
              <a:solidFill>
                <a:schemeClr val="bg2"/>
              </a:solidFill>
              <a:latin typeface="Times" pitchFamily="4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Movement through the channel</a:t>
            </a:r>
          </a:p>
        </p:txBody>
      </p:sp>
      <p:sp>
        <p:nvSpPr>
          <p:cNvPr id="512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Why do molecules move through membrane if you give them a channel?</a:t>
            </a:r>
          </a:p>
        </p:txBody>
      </p:sp>
      <p:pic>
        <p:nvPicPr>
          <p:cNvPr id="400388" name="Picture 4"/>
          <p:cNvPicPr>
            <a:picLocks noChangeAspect="1" noChangeArrowheads="1"/>
          </p:cNvPicPr>
          <p:nvPr/>
        </p:nvPicPr>
        <p:blipFill>
          <a:blip r:embed="rId6"/>
          <a:srcRect r="51660" b="14122"/>
          <a:stretch>
            <a:fillRect/>
          </a:stretch>
        </p:blipFill>
        <p:spPr bwMode="auto">
          <a:xfrm>
            <a:off x="2590800" y="3124200"/>
            <a:ext cx="4116388" cy="284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</p:pic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2235200" y="3105150"/>
            <a:ext cx="401638" cy="433388"/>
          </a:xfrm>
          <a:prstGeom prst="rect">
            <a:avLst/>
          </a:prstGeom>
          <a:solidFill>
            <a:srgbClr val="FFEA1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en-US" sz="2800">
                <a:solidFill>
                  <a:srgbClr val="CC0000"/>
                </a:solidFill>
              </a:rPr>
              <a:t>?</a:t>
            </a:r>
            <a:endParaRPr lang="en-US" sz="3600">
              <a:solidFill>
                <a:srgbClr val="CC0000"/>
              </a:solidFill>
            </a:endParaRPr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2236788" y="5815013"/>
            <a:ext cx="401637" cy="433387"/>
          </a:xfrm>
          <a:prstGeom prst="rect">
            <a:avLst/>
          </a:prstGeom>
          <a:solidFill>
            <a:srgbClr val="FFEA1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en-US" sz="2800">
                <a:solidFill>
                  <a:srgbClr val="CC0000"/>
                </a:solidFill>
              </a:rPr>
              <a:t>?</a:t>
            </a:r>
            <a:endParaRPr lang="en-US" sz="3600">
              <a:solidFill>
                <a:srgbClr val="CC0000"/>
              </a:solidFill>
            </a:endParaRPr>
          </a:p>
        </p:txBody>
      </p:sp>
      <p:sp>
        <p:nvSpPr>
          <p:cNvPr id="5127" name="AutoShape 7"/>
          <p:cNvSpPr>
            <a:spLocks noChangeArrowheads="1"/>
          </p:cNvSpPr>
          <p:nvPr/>
        </p:nvSpPr>
        <p:spPr bwMode="auto">
          <a:xfrm>
            <a:off x="2282825" y="3602038"/>
            <a:ext cx="292100" cy="2157412"/>
          </a:xfrm>
          <a:prstGeom prst="downArrow">
            <a:avLst>
              <a:gd name="adj1" fmla="val 35870"/>
              <a:gd name="adj2" fmla="val 139682"/>
            </a:avLst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0396" name="Rectangle 12"/>
          <p:cNvSpPr>
            <a:spLocks noChangeArrowheads="1"/>
          </p:cNvSpPr>
          <p:nvPr/>
        </p:nvSpPr>
        <p:spPr bwMode="auto">
          <a:xfrm>
            <a:off x="2016125" y="3098800"/>
            <a:ext cx="819150" cy="455613"/>
          </a:xfrm>
          <a:prstGeom prst="rect">
            <a:avLst/>
          </a:prstGeom>
          <a:solidFill>
            <a:srgbClr val="FFEA1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lnSpc>
                <a:spcPct val="80000"/>
              </a:lnSpc>
            </a:pPr>
            <a:r>
              <a:rPr lang="en-US" sz="2000">
                <a:solidFill>
                  <a:srgbClr val="CC0000"/>
                </a:solidFill>
              </a:rPr>
              <a:t>HIGH</a:t>
            </a:r>
            <a:endParaRPr lang="en-US" sz="2800">
              <a:solidFill>
                <a:srgbClr val="CC0000"/>
              </a:solidFill>
            </a:endParaRPr>
          </a:p>
        </p:txBody>
      </p:sp>
      <p:sp>
        <p:nvSpPr>
          <p:cNvPr id="400397" name="Rectangle 13"/>
          <p:cNvSpPr>
            <a:spLocks noChangeArrowheads="1"/>
          </p:cNvSpPr>
          <p:nvPr/>
        </p:nvSpPr>
        <p:spPr bwMode="auto">
          <a:xfrm>
            <a:off x="2025650" y="5794375"/>
            <a:ext cx="776288" cy="495300"/>
          </a:xfrm>
          <a:prstGeom prst="rect">
            <a:avLst/>
          </a:prstGeom>
          <a:solidFill>
            <a:srgbClr val="FFEA1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lnSpc>
                <a:spcPct val="80000"/>
              </a:lnSpc>
            </a:pPr>
            <a:r>
              <a:rPr lang="en-US" sz="2000">
                <a:solidFill>
                  <a:srgbClr val="CC0000"/>
                </a:solidFill>
              </a:rPr>
              <a:t>LOW</a:t>
            </a:r>
            <a:endParaRPr lang="en-US" sz="2800">
              <a:solidFill>
                <a:srgbClr val="CC0000"/>
              </a:solidFill>
            </a:endParaRPr>
          </a:p>
        </p:txBody>
      </p:sp>
      <p:sp>
        <p:nvSpPr>
          <p:cNvPr id="400398" name="AutoShape 14"/>
          <p:cNvSpPr>
            <a:spLocks noChangeArrowheads="1"/>
          </p:cNvSpPr>
          <p:nvPr/>
        </p:nvSpPr>
        <p:spPr bwMode="auto">
          <a:xfrm>
            <a:off x="2282825" y="3602038"/>
            <a:ext cx="292100" cy="2157412"/>
          </a:xfrm>
          <a:prstGeom prst="downArrow">
            <a:avLst>
              <a:gd name="adj1" fmla="val 35870"/>
              <a:gd name="adj2" fmla="val 139682"/>
            </a:avLst>
          </a:prstGeom>
          <a:solidFill>
            <a:srgbClr val="0F116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003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003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003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tring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0396" grpId="0" animBg="1"/>
      <p:bldP spid="400397" grpId="0" animBg="1" autoUpdateAnimBg="0"/>
      <p:bldP spid="40039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517525" y="536575"/>
            <a:ext cx="8596313" cy="768350"/>
          </a:xfrm>
        </p:spPr>
        <p:txBody>
          <a:bodyPr/>
          <a:lstStyle/>
          <a:p>
            <a:pPr algn="ctr" eaLnBrk="1" hangingPunct="1"/>
            <a:r>
              <a:rPr lang="en-US" altLang="en-US" sz="4400" b="1" smtClean="0">
                <a:latin typeface="Times" pitchFamily="48" charset="0"/>
              </a:rPr>
              <a:t>Cells in a</a:t>
            </a:r>
            <a:r>
              <a:rPr lang="en-US" altLang="en-US" sz="4400" b="1" smtClean="0">
                <a:solidFill>
                  <a:srgbClr val="7030A0"/>
                </a:solidFill>
                <a:latin typeface="Times" pitchFamily="48" charset="0"/>
              </a:rPr>
              <a:t> hypotonic </a:t>
            </a:r>
            <a:r>
              <a:rPr lang="en-US" altLang="en-US" sz="4400" b="1" smtClean="0">
                <a:latin typeface="Times" pitchFamily="48" charset="0"/>
              </a:rPr>
              <a:t>solution</a:t>
            </a:r>
            <a:endParaRPr lang="en-US" sz="4400" b="1" smtClean="0">
              <a:latin typeface="Times" pitchFamily="48" charset="0"/>
            </a:endParaRPr>
          </a:p>
        </p:txBody>
      </p:sp>
      <p:sp>
        <p:nvSpPr>
          <p:cNvPr id="23555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spcAft>
                <a:spcPct val="20000"/>
              </a:spcAft>
            </a:pPr>
            <a:r>
              <a:rPr lang="en-US" altLang="en-US" smtClean="0"/>
              <a:t>Plant cells swell beyond their normal size as pressure increases. </a:t>
            </a:r>
            <a:r>
              <a:rPr lang="en-US" altLang="en-US" i="1" smtClean="0"/>
              <a:t>(plants prefer this </a:t>
            </a:r>
            <a:r>
              <a:rPr lang="en-US" altLang="en-US" i="1" smtClean="0">
                <a:latin typeface="Times New Roman" charset="0"/>
              </a:rPr>
              <a:t>–</a:t>
            </a:r>
            <a:r>
              <a:rPr lang="en-US" altLang="en-US" i="1" smtClean="0"/>
              <a:t>it makes the leaves firm</a:t>
            </a:r>
            <a:r>
              <a:rPr lang="en-US" altLang="en-US" smtClean="0"/>
              <a:t>)</a:t>
            </a:r>
            <a:endParaRPr lang="en-US" altLang="en-US" i="1" smtClean="0"/>
          </a:p>
          <a:p>
            <a:pPr eaLnBrk="1" hangingPunct="1"/>
            <a:endParaRPr lang="en-US" sz="2800" smtClean="0"/>
          </a:p>
        </p:txBody>
      </p:sp>
      <p:pic>
        <p:nvPicPr>
          <p:cNvPr id="23556" name="Picture 5" descr="Fig"/>
          <p:cNvPicPr>
            <a:picLocks noChangeAspect="1" noChangeArrowheads="1"/>
          </p:cNvPicPr>
          <p:nvPr>
            <p:ph type="chart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25600" y="2057400"/>
            <a:ext cx="2690813" cy="4114800"/>
          </a:xfr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100" b="4849"/>
          <a:stretch>
            <a:fillRect/>
          </a:stretch>
        </p:blipFill>
        <p:spPr bwMode="auto">
          <a:xfrm>
            <a:off x="6477000" y="1600200"/>
            <a:ext cx="2530475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Rectangle 3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8458200" cy="1143000"/>
          </a:xfrm>
        </p:spPr>
        <p:txBody>
          <a:bodyPr/>
          <a:lstStyle/>
          <a:p>
            <a:r>
              <a:rPr lang="en-US" smtClean="0"/>
              <a:t>Keeping right amount of water in cell</a:t>
            </a:r>
          </a:p>
        </p:txBody>
      </p:sp>
      <p:sp>
        <p:nvSpPr>
          <p:cNvPr id="421892" name="Rectangle 4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09600" y="1384300"/>
            <a:ext cx="6297613" cy="52530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u="sng" smtClean="0">
                <a:solidFill>
                  <a:srgbClr val="CC0000"/>
                </a:solidFill>
              </a:rPr>
              <a:t>Freshwater</a:t>
            </a:r>
            <a:r>
              <a:rPr lang="en-US" sz="2600" smtClean="0"/>
              <a:t> -Hypotonic</a:t>
            </a:r>
          </a:p>
          <a:p>
            <a:pPr lvl="1">
              <a:lnSpc>
                <a:spcPct val="90000"/>
              </a:lnSpc>
            </a:pPr>
            <a:r>
              <a:rPr lang="en-US" sz="2600" smtClean="0"/>
              <a:t>a cell in </a:t>
            </a:r>
            <a:r>
              <a:rPr lang="en-US" sz="2600" u="sng" smtClean="0">
                <a:solidFill>
                  <a:srgbClr val="CC0000"/>
                </a:solidFill>
              </a:rPr>
              <a:t>fresh water</a:t>
            </a:r>
          </a:p>
          <a:p>
            <a:pPr lvl="1">
              <a:lnSpc>
                <a:spcPct val="90000"/>
              </a:lnSpc>
            </a:pPr>
            <a:r>
              <a:rPr lang="en-US" sz="2600" smtClean="0"/>
              <a:t>high concentration of water around cell</a:t>
            </a:r>
            <a:endParaRPr lang="en-US" sz="2400" smtClean="0"/>
          </a:p>
          <a:p>
            <a:pPr lvl="2">
              <a:lnSpc>
                <a:spcPct val="90000"/>
              </a:lnSpc>
            </a:pPr>
            <a:r>
              <a:rPr lang="en-US" u="sng" smtClean="0">
                <a:solidFill>
                  <a:srgbClr val="CC0000"/>
                </a:solidFill>
              </a:rPr>
              <a:t>cell gains water</a:t>
            </a:r>
            <a:endParaRPr lang="en-US" sz="2000" smtClean="0"/>
          </a:p>
          <a:p>
            <a:pPr lvl="2">
              <a:lnSpc>
                <a:spcPct val="110000"/>
              </a:lnSpc>
            </a:pPr>
            <a:r>
              <a:rPr lang="en-US" u="sng" smtClean="0">
                <a:solidFill>
                  <a:srgbClr val="000000"/>
                </a:solidFill>
              </a:rPr>
              <a:t>example</a:t>
            </a:r>
            <a:r>
              <a:rPr lang="en-US" smtClean="0"/>
              <a:t>: </a:t>
            </a:r>
            <a:r>
              <a:rPr lang="en-US" i="1" u="sng" smtClean="0">
                <a:solidFill>
                  <a:srgbClr val="CC0000"/>
                </a:solidFill>
              </a:rPr>
              <a:t>Paramecium</a:t>
            </a:r>
            <a:r>
              <a:rPr lang="en-US" smtClean="0"/>
              <a:t> </a:t>
            </a:r>
          </a:p>
          <a:p>
            <a:pPr lvl="2">
              <a:lnSpc>
                <a:spcPct val="110000"/>
              </a:lnSpc>
            </a:pPr>
            <a:r>
              <a:rPr lang="en-US" u="sng" smtClean="0">
                <a:solidFill>
                  <a:srgbClr val="000000"/>
                </a:solidFill>
              </a:rPr>
              <a:t>problem</a:t>
            </a:r>
            <a:r>
              <a:rPr lang="en-US" smtClean="0"/>
              <a:t>: </a:t>
            </a:r>
            <a:r>
              <a:rPr lang="en-US" u="sng" smtClean="0">
                <a:solidFill>
                  <a:srgbClr val="CC0000"/>
                </a:solidFill>
              </a:rPr>
              <a:t>cells gain water,</a:t>
            </a:r>
            <a:r>
              <a:rPr lang="en-US" smtClean="0"/>
              <a:t> </a:t>
            </a:r>
            <a:br>
              <a:rPr lang="en-US" smtClean="0"/>
            </a:br>
            <a:r>
              <a:rPr lang="en-US" u="sng" smtClean="0">
                <a:solidFill>
                  <a:srgbClr val="CC0000"/>
                </a:solidFill>
              </a:rPr>
              <a:t>swell &amp; can burst</a:t>
            </a:r>
            <a:endParaRPr lang="en-US" smtClean="0"/>
          </a:p>
          <a:p>
            <a:pPr lvl="3">
              <a:lnSpc>
                <a:spcPct val="110000"/>
              </a:lnSpc>
            </a:pPr>
            <a:r>
              <a:rPr lang="en-US" smtClean="0"/>
              <a:t>water continually enters </a:t>
            </a:r>
            <a:br>
              <a:rPr lang="en-US" smtClean="0"/>
            </a:br>
            <a:r>
              <a:rPr lang="en-US" i="1" smtClean="0"/>
              <a:t>Paramecium</a:t>
            </a:r>
            <a:r>
              <a:rPr lang="en-US" smtClean="0"/>
              <a:t> cell</a:t>
            </a:r>
          </a:p>
          <a:p>
            <a:pPr lvl="2">
              <a:lnSpc>
                <a:spcPct val="110000"/>
              </a:lnSpc>
            </a:pPr>
            <a:r>
              <a:rPr lang="en-US" u="sng" smtClean="0">
                <a:solidFill>
                  <a:srgbClr val="000000"/>
                </a:solidFill>
              </a:rPr>
              <a:t>solution</a:t>
            </a:r>
            <a:r>
              <a:rPr lang="en-US" smtClean="0"/>
              <a:t>: </a:t>
            </a:r>
            <a:r>
              <a:rPr lang="en-US" u="sng" smtClean="0">
                <a:solidFill>
                  <a:srgbClr val="CC0000"/>
                </a:solidFill>
              </a:rPr>
              <a:t>contractile vacuole</a:t>
            </a:r>
            <a:r>
              <a:rPr lang="en-US" smtClean="0"/>
              <a:t> </a:t>
            </a:r>
          </a:p>
          <a:p>
            <a:pPr lvl="3">
              <a:lnSpc>
                <a:spcPct val="110000"/>
              </a:lnSpc>
            </a:pPr>
            <a:r>
              <a:rPr lang="en-US" smtClean="0"/>
              <a:t>pumps water out of cell</a:t>
            </a:r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6553200" y="1508125"/>
            <a:ext cx="2362200" cy="396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itchFamily="48" charset="0"/>
                <a:cs typeface="Times New Roman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itchFamily="48" charset="0"/>
                <a:cs typeface="Times New Roman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itchFamily="48" charset="0"/>
                <a:cs typeface="Times New Roman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itchFamily="48" charset="0"/>
                <a:cs typeface="Times New Roman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itchFamily="48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48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48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48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48" charset="0"/>
                <a:cs typeface="Times New Roman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000000"/>
                </a:solidFill>
                <a:ea typeface="ＭＳ Ｐゴシック" pitchFamily="-72" charset="-128"/>
              </a:rPr>
              <a:t>freshwater</a:t>
            </a:r>
            <a:endParaRPr lang="en-US" sz="2800">
              <a:ea typeface="ＭＳ Ｐゴシック" pitchFamily="-72" charset="-128"/>
            </a:endParaRPr>
          </a:p>
        </p:txBody>
      </p:sp>
      <p:sp>
        <p:nvSpPr>
          <p:cNvPr id="421894" name="AutoShape 6"/>
          <p:cNvSpPr>
            <a:spLocks noChangeArrowheads="1"/>
          </p:cNvSpPr>
          <p:nvPr/>
        </p:nvSpPr>
        <p:spPr bwMode="auto">
          <a:xfrm>
            <a:off x="5613400" y="4391025"/>
            <a:ext cx="1890713" cy="811213"/>
          </a:xfrm>
          <a:prstGeom prst="wedgeEllipseCallout">
            <a:avLst>
              <a:gd name="adj1" fmla="val 63940"/>
              <a:gd name="adj2" fmla="val 102056"/>
            </a:avLst>
          </a:prstGeom>
          <a:solidFill>
            <a:srgbClr val="FFEA18"/>
          </a:solidFill>
          <a:ln w="38100">
            <a:solidFill>
              <a:srgbClr val="CC0000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r>
              <a:rPr lang="en-US" sz="1800">
                <a:solidFill>
                  <a:srgbClr val="0F116A"/>
                </a:solidFill>
                <a:ea typeface="Geneva" pitchFamily="48" charset="-128"/>
              </a:rPr>
              <a:t>No problem,</a:t>
            </a:r>
            <a:br>
              <a:rPr lang="en-US" sz="1800">
                <a:solidFill>
                  <a:srgbClr val="0F116A"/>
                </a:solidFill>
                <a:ea typeface="Geneva" pitchFamily="48" charset="-128"/>
              </a:rPr>
            </a:br>
            <a:r>
              <a:rPr lang="en-US" sz="1800">
                <a:solidFill>
                  <a:srgbClr val="0F116A"/>
                </a:solidFill>
                <a:ea typeface="Geneva" pitchFamily="48" charset="-128"/>
              </a:rPr>
              <a:t>here </a:t>
            </a:r>
          </a:p>
        </p:txBody>
      </p:sp>
      <p:sp>
        <p:nvSpPr>
          <p:cNvPr id="421895" name="AutoShape 7"/>
          <p:cNvSpPr>
            <a:spLocks noChangeArrowheads="1"/>
          </p:cNvSpPr>
          <p:nvPr/>
        </p:nvSpPr>
        <p:spPr bwMode="auto">
          <a:xfrm>
            <a:off x="5389563" y="1466850"/>
            <a:ext cx="1638300" cy="811213"/>
          </a:xfrm>
          <a:prstGeom prst="wedgeEllipseCallout">
            <a:avLst>
              <a:gd name="adj1" fmla="val 81491"/>
              <a:gd name="adj2" fmla="val 102056"/>
            </a:avLst>
          </a:prstGeom>
          <a:solidFill>
            <a:srgbClr val="FFEA18"/>
          </a:solidFill>
          <a:ln w="38100">
            <a:solidFill>
              <a:srgbClr val="CC0000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r>
              <a:rPr lang="en-US" sz="1800">
                <a:solidFill>
                  <a:srgbClr val="0F116A"/>
                </a:solidFill>
                <a:ea typeface="Geneva" pitchFamily="48" charset="-128"/>
              </a:rPr>
              <a:t>KABOOM</a:t>
            </a:r>
            <a:r>
              <a:rPr lang="en-US" sz="1800" i="1">
                <a:solidFill>
                  <a:srgbClr val="0F116A"/>
                </a:solidFill>
                <a:ea typeface="Geneva" pitchFamily="48" charset="-128"/>
              </a:rPr>
              <a:t>!</a:t>
            </a:r>
            <a:r>
              <a:rPr lang="en-US" sz="1800">
                <a:solidFill>
                  <a:srgbClr val="0F116A"/>
                </a:solidFill>
                <a:ea typeface="Geneva" pitchFamily="48" charset="-128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1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1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218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218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218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218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218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218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218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218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218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218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218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218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218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218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2189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2189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4218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Qua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4218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sion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1892" grpId="0" build="p" bldLvl="3" autoUpdateAnimBg="0"/>
      <p:bldP spid="421894" grpId="0" animBg="1" autoUpdateAnimBg="0"/>
      <p:bldP spid="421895" grpId="0" animBg="1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Controlling water</a:t>
            </a:r>
          </a:p>
        </p:txBody>
      </p:sp>
      <p:sp>
        <p:nvSpPr>
          <p:cNvPr id="2560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Contractile vacuole in </a:t>
            </a:r>
            <a:r>
              <a:rPr lang="en-US" i="1" smtClean="0"/>
              <a:t>Paramecium</a:t>
            </a:r>
            <a:endParaRPr lang="en-US" smtClean="0"/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8" y="2743200"/>
            <a:ext cx="5486400" cy="391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517525" y="198438"/>
            <a:ext cx="8596313" cy="1447800"/>
          </a:xfrm>
        </p:spPr>
        <p:txBody>
          <a:bodyPr/>
          <a:lstStyle/>
          <a:p>
            <a:pPr algn="ctr" eaLnBrk="1" hangingPunct="1"/>
            <a:r>
              <a:rPr lang="en-US" altLang="en-US" sz="4400" b="1" smtClean="0">
                <a:latin typeface="Times" pitchFamily="48" charset="0"/>
              </a:rPr>
              <a:t>Cells in a </a:t>
            </a:r>
            <a:r>
              <a:rPr lang="en-US" altLang="en-US" sz="4400" b="1" smtClean="0">
                <a:solidFill>
                  <a:schemeClr val="bg2"/>
                </a:solidFill>
                <a:latin typeface="Times" pitchFamily="48" charset="0"/>
              </a:rPr>
              <a:t>hypertonic</a:t>
            </a:r>
            <a:r>
              <a:rPr lang="en-US" altLang="en-US" sz="4400" b="1" smtClean="0">
                <a:latin typeface="Times" pitchFamily="48" charset="0"/>
              </a:rPr>
              <a:t> solution</a:t>
            </a:r>
            <a:br>
              <a:rPr lang="en-US" altLang="en-US" sz="4400" b="1" smtClean="0">
                <a:latin typeface="Times" pitchFamily="48" charset="0"/>
              </a:rPr>
            </a:br>
            <a:endParaRPr lang="en-US" sz="4400" b="1" smtClean="0">
              <a:latin typeface="Times" pitchFamily="48" charset="0"/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66800" y="1295400"/>
            <a:ext cx="3810000" cy="4876800"/>
          </a:xfrm>
        </p:spPr>
        <p:txBody>
          <a:bodyPr/>
          <a:lstStyle/>
          <a:p>
            <a:pPr eaLnBrk="1" hangingPunct="1"/>
            <a:r>
              <a:rPr lang="en-US" altLang="en-US" sz="2800" b="1" smtClean="0">
                <a:solidFill>
                  <a:schemeClr val="bg2"/>
                </a:solidFill>
              </a:rPr>
              <a:t>hypertonic solution:</a:t>
            </a:r>
          </a:p>
          <a:p>
            <a:pPr eaLnBrk="1" hangingPunct="1">
              <a:buFontTx/>
              <a:buNone/>
            </a:pPr>
            <a:r>
              <a:rPr lang="en-US" sz="2800" b="1" smtClean="0">
                <a:solidFill>
                  <a:schemeClr val="bg2"/>
                </a:solidFill>
              </a:rPr>
              <a:t>   </a:t>
            </a:r>
            <a:r>
              <a:rPr lang="en-US" sz="2800" smtClean="0"/>
              <a:t>concentrated solution, thus a high solute concentration</a:t>
            </a:r>
          </a:p>
          <a:p>
            <a:pPr eaLnBrk="1" hangingPunct="1">
              <a:buFontTx/>
              <a:buNone/>
            </a:pPr>
            <a:r>
              <a:rPr lang="en-US" altLang="en-US" sz="2800" smtClean="0"/>
              <a:t>In a hypertonic solution, water leaves a cell by osmosis, causing the cell to shrink</a:t>
            </a:r>
            <a:endParaRPr lang="en-US" sz="2800" smtClean="0"/>
          </a:p>
        </p:txBody>
      </p:sp>
      <p:pic>
        <p:nvPicPr>
          <p:cNvPr id="26628" name="Picture 5" descr="Fig"/>
          <p:cNvPicPr>
            <a:picLocks noChangeAspect="1" noChangeArrowheads="1"/>
          </p:cNvPicPr>
          <p:nvPr>
            <p:ph type="ch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76800" y="1676400"/>
            <a:ext cx="3810000" cy="4953000"/>
          </a:xfrm>
          <a:noFill/>
        </p:spPr>
      </p:pic>
      <p:sp>
        <p:nvSpPr>
          <p:cNvPr id="26629" name="Rectangle 7"/>
          <p:cNvSpPr>
            <a:spLocks noChangeArrowheads="1"/>
          </p:cNvSpPr>
          <p:nvPr/>
        </p:nvSpPr>
        <p:spPr bwMode="auto">
          <a:xfrm flipH="1">
            <a:off x="5334000" y="3505200"/>
            <a:ext cx="914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1600">
                <a:solidFill>
                  <a:schemeClr val="bg2"/>
                </a:solidFill>
                <a:latin typeface="Times" pitchFamily="48" charset="0"/>
              </a:rPr>
              <a:t>H</a:t>
            </a:r>
            <a:r>
              <a:rPr lang="en-US" altLang="en-US" sz="1600" baseline="-25000">
                <a:solidFill>
                  <a:schemeClr val="bg2"/>
                </a:solidFill>
                <a:latin typeface="Times" pitchFamily="48" charset="0"/>
              </a:rPr>
              <a:t>2</a:t>
            </a:r>
            <a:r>
              <a:rPr lang="en-US" altLang="en-US" sz="1600">
                <a:solidFill>
                  <a:schemeClr val="bg2"/>
                </a:solidFill>
                <a:latin typeface="Times" pitchFamily="48" charset="0"/>
              </a:rPr>
              <a:t>O</a:t>
            </a:r>
            <a:endParaRPr lang="en-US" sz="1600">
              <a:solidFill>
                <a:schemeClr val="bg2"/>
              </a:solidFill>
              <a:latin typeface="Times" pitchFamily="48" charset="0"/>
            </a:endParaRPr>
          </a:p>
        </p:txBody>
      </p:sp>
      <p:sp>
        <p:nvSpPr>
          <p:cNvPr id="26630" name="Rectangle 8"/>
          <p:cNvSpPr>
            <a:spLocks noChangeArrowheads="1"/>
          </p:cNvSpPr>
          <p:nvPr/>
        </p:nvSpPr>
        <p:spPr bwMode="auto">
          <a:xfrm flipH="1">
            <a:off x="5562600" y="3778250"/>
            <a:ext cx="1371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1600">
                <a:solidFill>
                  <a:schemeClr val="bg2"/>
                </a:solidFill>
                <a:latin typeface="Times" pitchFamily="48" charset="0"/>
              </a:rPr>
              <a:t>H</a:t>
            </a:r>
            <a:r>
              <a:rPr lang="en-US" altLang="en-US" sz="1600" baseline="-25000">
                <a:solidFill>
                  <a:schemeClr val="bg2"/>
                </a:solidFill>
                <a:latin typeface="Times" pitchFamily="48" charset="0"/>
              </a:rPr>
              <a:t>2</a:t>
            </a:r>
            <a:r>
              <a:rPr lang="en-US" altLang="en-US" sz="1600">
                <a:solidFill>
                  <a:schemeClr val="bg2"/>
                </a:solidFill>
                <a:latin typeface="Times" pitchFamily="48" charset="0"/>
              </a:rPr>
              <a:t>O</a:t>
            </a:r>
            <a:endParaRPr lang="en-US" sz="1600">
              <a:solidFill>
                <a:schemeClr val="bg2"/>
              </a:solidFill>
              <a:latin typeface="Times" pitchFamily="48" charset="0"/>
            </a:endParaRPr>
          </a:p>
        </p:txBody>
      </p:sp>
      <p:sp>
        <p:nvSpPr>
          <p:cNvPr id="26631" name="Rectangle 9"/>
          <p:cNvSpPr>
            <a:spLocks noChangeArrowheads="1"/>
          </p:cNvSpPr>
          <p:nvPr/>
        </p:nvSpPr>
        <p:spPr bwMode="auto">
          <a:xfrm>
            <a:off x="5867400" y="5562600"/>
            <a:ext cx="990600" cy="73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  <a:spcAft>
                <a:spcPct val="20000"/>
              </a:spcAft>
            </a:pPr>
            <a:r>
              <a:rPr lang="en-US" altLang="en-US" sz="1200">
                <a:solidFill>
                  <a:schemeClr val="bg2"/>
                </a:solidFill>
                <a:latin typeface="Times" pitchFamily="48" charset="0"/>
              </a:rPr>
              <a:t>Water Molecule</a:t>
            </a:r>
          </a:p>
          <a:p>
            <a:pPr>
              <a:lnSpc>
                <a:spcPct val="70000"/>
              </a:lnSpc>
              <a:spcBef>
                <a:spcPct val="50000"/>
              </a:spcBef>
              <a:spcAft>
                <a:spcPct val="20000"/>
              </a:spcAft>
            </a:pPr>
            <a:r>
              <a:rPr lang="en-US" altLang="en-US" sz="1200">
                <a:solidFill>
                  <a:schemeClr val="bg2"/>
                </a:solidFill>
                <a:latin typeface="Times" pitchFamily="48" charset="0"/>
              </a:rPr>
              <a:t>Dissolved Molecule</a:t>
            </a:r>
            <a:endParaRPr lang="en-US" sz="1200">
              <a:solidFill>
                <a:schemeClr val="bg2"/>
              </a:solidFill>
              <a:latin typeface="Times" pitchFamily="4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517525" y="536575"/>
            <a:ext cx="8596313" cy="768350"/>
          </a:xfrm>
        </p:spPr>
        <p:txBody>
          <a:bodyPr/>
          <a:lstStyle/>
          <a:p>
            <a:pPr algn="ctr" eaLnBrk="1" hangingPunct="1"/>
            <a:r>
              <a:rPr lang="en-US" altLang="en-US" sz="4400" b="1" smtClean="0">
                <a:latin typeface="Times" pitchFamily="48" charset="0"/>
              </a:rPr>
              <a:t>Cells in a </a:t>
            </a:r>
            <a:r>
              <a:rPr lang="en-US" altLang="en-US" sz="4400" b="1" smtClean="0">
                <a:solidFill>
                  <a:schemeClr val="bg2"/>
                </a:solidFill>
                <a:latin typeface="Times" pitchFamily="48" charset="0"/>
              </a:rPr>
              <a:t>hypertonic</a:t>
            </a:r>
            <a:r>
              <a:rPr lang="en-US" altLang="en-US" sz="4400" b="1" smtClean="0">
                <a:latin typeface="Times" pitchFamily="48" charset="0"/>
              </a:rPr>
              <a:t> solution</a:t>
            </a:r>
            <a:endParaRPr lang="en-US" sz="4400" b="1" smtClean="0">
              <a:latin typeface="Times" pitchFamily="48" charset="0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spcAft>
                <a:spcPct val="20000"/>
              </a:spcAft>
            </a:pPr>
            <a:r>
              <a:rPr lang="en-US" altLang="en-US" smtClean="0"/>
              <a:t>Plant cells lose pressure as the plasma membrane shrinks away from the cell wall. </a:t>
            </a:r>
            <a:r>
              <a:rPr lang="en-US" altLang="en-US" b="1" smtClean="0">
                <a:solidFill>
                  <a:schemeClr val="bg2"/>
                </a:solidFill>
              </a:rPr>
              <a:t>PLASMOLYSIS</a:t>
            </a:r>
            <a:endParaRPr lang="en-US" altLang="en-US" b="1" i="1" smtClean="0">
              <a:solidFill>
                <a:schemeClr val="bg2"/>
              </a:solidFill>
            </a:endParaRPr>
          </a:p>
          <a:p>
            <a:pPr eaLnBrk="1" hangingPunct="1"/>
            <a:endParaRPr lang="en-US" smtClean="0">
              <a:solidFill>
                <a:schemeClr val="bg2"/>
              </a:solidFill>
            </a:endParaRPr>
          </a:p>
        </p:txBody>
      </p:sp>
      <p:pic>
        <p:nvPicPr>
          <p:cNvPr id="27652" name="Picture 5" descr="Fig"/>
          <p:cNvPicPr>
            <a:picLocks noChangeAspect="1" noChangeArrowheads="1"/>
          </p:cNvPicPr>
          <p:nvPr>
            <p:ph type="ch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54650" y="2057400"/>
            <a:ext cx="2957513" cy="4114800"/>
          </a:xfr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3"/>
          <p:cNvSpPr txBox="1">
            <a:spLocks noChangeArrowheads="1"/>
          </p:cNvSpPr>
          <p:nvPr/>
        </p:nvSpPr>
        <p:spPr bwMode="auto">
          <a:xfrm>
            <a:off x="3878263" y="3079750"/>
            <a:ext cx="19018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95" tIns="45252" rIns="90495" bIns="45252">
            <a:spAutoFit/>
          </a:bodyPr>
          <a:lstStyle>
            <a:lvl1pPr marL="227013" indent="-227013" eaLnBrk="0" hangingPunct="0">
              <a:defRPr sz="2400" b="1">
                <a:solidFill>
                  <a:schemeClr val="tx1"/>
                </a:solidFill>
                <a:latin typeface="Comic Sans MS" pitchFamily="48" charset="0"/>
                <a:cs typeface="Times New Roman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itchFamily="48" charset="0"/>
                <a:cs typeface="Times New Roman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itchFamily="48" charset="0"/>
                <a:cs typeface="Times New Roman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itchFamily="48" charset="0"/>
                <a:cs typeface="Times New Roman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itchFamily="48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48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48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48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48" charset="0"/>
                <a:cs typeface="Times New Roman" charset="0"/>
              </a:defRPr>
            </a:lvl9pPr>
          </a:lstStyle>
          <a:p>
            <a:pPr algn="ctr" eaLnBrk="1" hangingPunct="1">
              <a:buClr>
                <a:srgbClr val="CC3300"/>
              </a:buClr>
            </a:pPr>
            <a:r>
              <a:rPr lang="en-US" sz="2500"/>
              <a:t>Plant Cell</a:t>
            </a:r>
          </a:p>
        </p:txBody>
      </p:sp>
      <p:pic>
        <p:nvPicPr>
          <p:cNvPr id="28675" name="Picture 4" descr="ch 7 im 32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2975" y="3663950"/>
            <a:ext cx="2693988" cy="192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6" name="Text Box 5"/>
          <p:cNvSpPr txBox="1">
            <a:spLocks noChangeArrowheads="1"/>
          </p:cNvSpPr>
          <p:nvPr/>
        </p:nvSpPr>
        <p:spPr bwMode="auto">
          <a:xfrm>
            <a:off x="682625" y="304800"/>
            <a:ext cx="4949825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95" tIns="45252" rIns="90495" bIns="45252">
            <a:spAutoFit/>
          </a:bodyPr>
          <a:lstStyle>
            <a:lvl1pPr marL="227013" indent="-227013" eaLnBrk="0" hangingPunct="0">
              <a:defRPr sz="2400" b="1">
                <a:solidFill>
                  <a:schemeClr val="tx1"/>
                </a:solidFill>
                <a:latin typeface="Comic Sans MS" pitchFamily="48" charset="0"/>
                <a:cs typeface="Times New Roman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itchFamily="48" charset="0"/>
                <a:cs typeface="Times New Roman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itchFamily="48" charset="0"/>
                <a:cs typeface="Times New Roman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itchFamily="48" charset="0"/>
                <a:cs typeface="Times New Roman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itchFamily="48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48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48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48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48" charset="0"/>
                <a:cs typeface="Times New Roman" charset="0"/>
              </a:defRPr>
            </a:lvl9pPr>
          </a:lstStyle>
          <a:p>
            <a:pPr eaLnBrk="1" hangingPunct="1">
              <a:buClr>
                <a:srgbClr val="CC3300"/>
              </a:buClr>
            </a:pPr>
            <a:r>
              <a:rPr lang="en-US" sz="2900">
                <a:solidFill>
                  <a:srgbClr val="A6000D"/>
                </a:solidFill>
              </a:rPr>
              <a:t>Hypertonic Solution</a:t>
            </a:r>
          </a:p>
        </p:txBody>
      </p:sp>
      <p:sp>
        <p:nvSpPr>
          <p:cNvPr id="28677" name="Text Box 7"/>
          <p:cNvSpPr txBox="1">
            <a:spLocks noChangeArrowheads="1"/>
          </p:cNvSpPr>
          <p:nvPr/>
        </p:nvSpPr>
        <p:spPr bwMode="auto">
          <a:xfrm>
            <a:off x="1358900" y="1588"/>
            <a:ext cx="486251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95" tIns="45252" rIns="90495" bIns="45252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itchFamily="48" charset="0"/>
                <a:cs typeface="Times New Roman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itchFamily="48" charset="0"/>
                <a:cs typeface="Times New Roman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itchFamily="48" charset="0"/>
                <a:cs typeface="Times New Roman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itchFamily="48" charset="0"/>
                <a:cs typeface="Times New Roman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itchFamily="48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48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48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48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48" charset="0"/>
                <a:cs typeface="Times New Roman" charset="0"/>
              </a:defRPr>
            </a:lvl9pPr>
          </a:lstStyle>
          <a:p>
            <a:pPr eaLnBrk="1" hangingPunct="1"/>
            <a:r>
              <a:rPr lang="en-US">
                <a:solidFill>
                  <a:schemeClr val="bg1"/>
                </a:solidFill>
              </a:rPr>
              <a:t>Cellular Structure and Function</a:t>
            </a:r>
          </a:p>
        </p:txBody>
      </p:sp>
      <p:sp>
        <p:nvSpPr>
          <p:cNvPr id="28678" name="Text Box 9"/>
          <p:cNvSpPr txBox="1">
            <a:spLocks noChangeArrowheads="1"/>
          </p:cNvSpPr>
          <p:nvPr/>
        </p:nvSpPr>
        <p:spPr bwMode="auto">
          <a:xfrm>
            <a:off x="682625" y="1219200"/>
            <a:ext cx="7732713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95" tIns="45252" rIns="90495" bIns="45252">
            <a:spAutoFit/>
          </a:bodyPr>
          <a:lstStyle>
            <a:lvl1pPr marL="227013" indent="-227013" eaLnBrk="0" hangingPunct="0">
              <a:defRPr sz="2400" b="1">
                <a:solidFill>
                  <a:schemeClr val="tx1"/>
                </a:solidFill>
                <a:latin typeface="Comic Sans MS" pitchFamily="48" charset="0"/>
                <a:cs typeface="Times New Roman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itchFamily="48" charset="0"/>
                <a:cs typeface="Times New Roman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itchFamily="48" charset="0"/>
                <a:cs typeface="Times New Roman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itchFamily="48" charset="0"/>
                <a:cs typeface="Times New Roman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itchFamily="48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48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48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48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48" charset="0"/>
                <a:cs typeface="Times New Roman" charset="0"/>
              </a:defRPr>
            </a:lvl9pPr>
          </a:lstStyle>
          <a:p>
            <a:pPr eaLnBrk="1" hangingPunct="1">
              <a:buClr>
                <a:srgbClr val="A6000D"/>
              </a:buClr>
              <a:buFont typeface="Wingdings" pitchFamily="2" charset="2"/>
              <a:buChar char="§"/>
            </a:pPr>
            <a:r>
              <a:rPr lang="en-US" sz="2900"/>
              <a:t>Solute concentration is higher outside the cell.</a:t>
            </a:r>
          </a:p>
        </p:txBody>
      </p:sp>
      <p:sp>
        <p:nvSpPr>
          <p:cNvPr id="28679" name="Text Box 11"/>
          <p:cNvSpPr txBox="1">
            <a:spLocks noChangeArrowheads="1"/>
          </p:cNvSpPr>
          <p:nvPr/>
        </p:nvSpPr>
        <p:spPr bwMode="auto">
          <a:xfrm>
            <a:off x="682625" y="2374900"/>
            <a:ext cx="7534275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95" tIns="45252" rIns="90495" bIns="45252">
            <a:spAutoFit/>
          </a:bodyPr>
          <a:lstStyle>
            <a:lvl1pPr marL="227013" indent="-227013" eaLnBrk="0" hangingPunct="0">
              <a:defRPr sz="2400" b="1">
                <a:solidFill>
                  <a:schemeClr val="tx1"/>
                </a:solidFill>
                <a:latin typeface="Comic Sans MS" pitchFamily="48" charset="0"/>
                <a:cs typeface="Times New Roman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itchFamily="48" charset="0"/>
                <a:cs typeface="Times New Roman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itchFamily="48" charset="0"/>
                <a:cs typeface="Times New Roman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itchFamily="48" charset="0"/>
                <a:cs typeface="Times New Roman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itchFamily="48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48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48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48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48" charset="0"/>
                <a:cs typeface="Times New Roman" charset="0"/>
              </a:defRPr>
            </a:lvl9pPr>
          </a:lstStyle>
          <a:p>
            <a:pPr eaLnBrk="1" hangingPunct="1">
              <a:buClr>
                <a:srgbClr val="A6000D"/>
              </a:buClr>
              <a:buFont typeface="Wingdings" pitchFamily="2" charset="2"/>
              <a:buChar char="§"/>
            </a:pPr>
            <a:r>
              <a:rPr lang="en-US" sz="2900"/>
              <a:t>Water diffuses out of the cell.</a:t>
            </a:r>
          </a:p>
        </p:txBody>
      </p:sp>
      <p:sp>
        <p:nvSpPr>
          <p:cNvPr id="28680" name="Text Box 17"/>
          <p:cNvSpPr txBox="1">
            <a:spLocks noChangeArrowheads="1"/>
          </p:cNvSpPr>
          <p:nvPr/>
        </p:nvSpPr>
        <p:spPr bwMode="auto">
          <a:xfrm>
            <a:off x="6442075" y="3076575"/>
            <a:ext cx="209867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95" tIns="45252" rIns="90495" bIns="45252">
            <a:spAutoFit/>
          </a:bodyPr>
          <a:lstStyle>
            <a:lvl1pPr marL="227013" indent="-227013" eaLnBrk="0" hangingPunct="0">
              <a:defRPr sz="2400" b="1">
                <a:solidFill>
                  <a:schemeClr val="tx1"/>
                </a:solidFill>
                <a:latin typeface="Comic Sans MS" pitchFamily="48" charset="0"/>
                <a:cs typeface="Times New Roman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itchFamily="48" charset="0"/>
                <a:cs typeface="Times New Roman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itchFamily="48" charset="0"/>
                <a:cs typeface="Times New Roman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itchFamily="48" charset="0"/>
                <a:cs typeface="Times New Roman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itchFamily="48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48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48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48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48" charset="0"/>
                <a:cs typeface="Times New Roman" charset="0"/>
              </a:defRPr>
            </a:lvl9pPr>
          </a:lstStyle>
          <a:p>
            <a:pPr algn="ctr" eaLnBrk="1" hangingPunct="1">
              <a:buClr>
                <a:srgbClr val="CC3300"/>
              </a:buClr>
            </a:pPr>
            <a:r>
              <a:rPr lang="en-US" sz="2500"/>
              <a:t>Blood Cell</a:t>
            </a:r>
          </a:p>
        </p:txBody>
      </p:sp>
      <p:sp>
        <p:nvSpPr>
          <p:cNvPr id="28681" name="Text Box 18"/>
          <p:cNvSpPr txBox="1">
            <a:spLocks noChangeArrowheads="1"/>
          </p:cNvSpPr>
          <p:nvPr/>
        </p:nvSpPr>
        <p:spPr bwMode="auto">
          <a:xfrm>
            <a:off x="6461125" y="5673725"/>
            <a:ext cx="2098675" cy="29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95" tIns="45252" rIns="90495" bIns="45252">
            <a:spAutoFit/>
          </a:bodyPr>
          <a:lstStyle>
            <a:lvl1pPr marL="227013" indent="-227013" eaLnBrk="0" hangingPunct="0">
              <a:defRPr sz="2400" b="1">
                <a:solidFill>
                  <a:schemeClr val="tx1"/>
                </a:solidFill>
                <a:latin typeface="Comic Sans MS" pitchFamily="48" charset="0"/>
                <a:cs typeface="Times New Roman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itchFamily="48" charset="0"/>
                <a:cs typeface="Times New Roman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itchFamily="48" charset="0"/>
                <a:cs typeface="Times New Roman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itchFamily="48" charset="0"/>
                <a:cs typeface="Times New Roman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itchFamily="48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48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48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48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48" charset="0"/>
                <a:cs typeface="Times New Roman" charset="0"/>
              </a:defRPr>
            </a:lvl9pPr>
          </a:lstStyle>
          <a:p>
            <a:pPr algn="r" eaLnBrk="1" hangingPunct="1">
              <a:buClr>
                <a:srgbClr val="CC3300"/>
              </a:buClr>
            </a:pPr>
            <a:r>
              <a:rPr lang="en-US" sz="1300"/>
              <a:t>13,000x</a:t>
            </a:r>
            <a:endParaRPr lang="en-US" sz="1300">
              <a:sym typeface="Wingdings 2" pitchFamily="18" charset="2"/>
            </a:endParaRPr>
          </a:p>
        </p:txBody>
      </p:sp>
      <p:pic>
        <p:nvPicPr>
          <p:cNvPr id="28682" name="Picture 19" descr="ch 7 im 32 blood hyp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2400" y="3571875"/>
            <a:ext cx="1979613" cy="214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3" name="Picture 23" descr="ch7 7-4 q3c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713" y="3286125"/>
            <a:ext cx="2193925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4" name="Rectangle 14"/>
          <p:cNvSpPr>
            <a:spLocks noChangeArrowheads="1"/>
          </p:cNvSpPr>
          <p:nvPr/>
        </p:nvSpPr>
        <p:spPr bwMode="auto">
          <a:xfrm>
            <a:off x="2782888" y="6143625"/>
            <a:ext cx="3975100" cy="7143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2030" tIns="41015" rIns="82030" bIns="41015"/>
          <a:lstStyle/>
          <a:p>
            <a:pPr defTabSz="887413"/>
            <a:endParaRPr lang="en-US"/>
          </a:p>
        </p:txBody>
      </p:sp>
    </p:spTree>
    <p:custDataLst>
      <p:tags r:id="rId1"/>
    </p:custData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8534400" cy="1143000"/>
          </a:xfrm>
        </p:spPr>
        <p:txBody>
          <a:bodyPr/>
          <a:lstStyle/>
          <a:p>
            <a:r>
              <a:rPr lang="en-US" smtClean="0"/>
              <a:t>Keeping right amount of water in cell</a:t>
            </a:r>
          </a:p>
        </p:txBody>
      </p:sp>
      <p:sp>
        <p:nvSpPr>
          <p:cNvPr id="42598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6172200" cy="4876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u="sng" smtClean="0">
                <a:solidFill>
                  <a:srgbClr val="CC0000"/>
                </a:solidFill>
              </a:rPr>
              <a:t>Saltwater</a:t>
            </a:r>
            <a:r>
              <a:rPr lang="en-US" smtClean="0"/>
              <a:t> -Hypertonic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a cell in </a:t>
            </a:r>
            <a:r>
              <a:rPr lang="en-US" u="sng" smtClean="0">
                <a:solidFill>
                  <a:srgbClr val="CC0000"/>
                </a:solidFill>
              </a:rPr>
              <a:t>salt water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low concentration of water around cell</a:t>
            </a:r>
          </a:p>
          <a:p>
            <a:pPr lvl="2">
              <a:lnSpc>
                <a:spcPct val="90000"/>
              </a:lnSpc>
            </a:pPr>
            <a:r>
              <a:rPr lang="en-US" u="sng" smtClean="0">
                <a:solidFill>
                  <a:srgbClr val="CC0000"/>
                </a:solidFill>
              </a:rPr>
              <a:t>cell loses water</a:t>
            </a:r>
            <a:endParaRPr lang="en-US" smtClean="0"/>
          </a:p>
          <a:p>
            <a:pPr lvl="1"/>
            <a:r>
              <a:rPr lang="en-US" u="sng" smtClean="0">
                <a:solidFill>
                  <a:srgbClr val="000000"/>
                </a:solidFill>
              </a:rPr>
              <a:t>example</a:t>
            </a:r>
            <a:r>
              <a:rPr lang="en-US" smtClean="0"/>
              <a:t>: </a:t>
            </a:r>
            <a:r>
              <a:rPr lang="en-US" u="sng" smtClean="0">
                <a:solidFill>
                  <a:srgbClr val="CC0000"/>
                </a:solidFill>
              </a:rPr>
              <a:t>shellfish</a:t>
            </a:r>
            <a:endParaRPr lang="en-US" smtClean="0"/>
          </a:p>
          <a:p>
            <a:pPr lvl="1"/>
            <a:r>
              <a:rPr lang="en-US" u="sng" smtClean="0">
                <a:solidFill>
                  <a:srgbClr val="000000"/>
                </a:solidFill>
              </a:rPr>
              <a:t>problem</a:t>
            </a:r>
            <a:r>
              <a:rPr lang="en-US" smtClean="0"/>
              <a:t>: </a:t>
            </a:r>
            <a:r>
              <a:rPr lang="en-US" u="sng" smtClean="0">
                <a:solidFill>
                  <a:srgbClr val="CC0000"/>
                </a:solidFill>
              </a:rPr>
              <a:t>cell loses water</a:t>
            </a:r>
            <a:endParaRPr lang="en-US" smtClean="0"/>
          </a:p>
          <a:p>
            <a:pPr lvl="2"/>
            <a:r>
              <a:rPr lang="en-US" u="sng" smtClean="0">
                <a:solidFill>
                  <a:srgbClr val="CC0000"/>
                </a:solidFill>
              </a:rPr>
              <a:t>in plants: plasmolysis</a:t>
            </a:r>
            <a:endParaRPr lang="en-US" smtClean="0"/>
          </a:p>
          <a:p>
            <a:pPr lvl="2"/>
            <a:r>
              <a:rPr lang="en-US" smtClean="0"/>
              <a:t>in animals: shrinking cell</a:t>
            </a:r>
            <a:r>
              <a:rPr lang="en-US" u="sng" smtClean="0">
                <a:solidFill>
                  <a:srgbClr val="000000"/>
                </a:solidFill>
              </a:rPr>
              <a:t> </a:t>
            </a:r>
          </a:p>
          <a:p>
            <a:pPr lvl="1"/>
            <a:r>
              <a:rPr lang="en-US" u="sng" smtClean="0">
                <a:solidFill>
                  <a:srgbClr val="000000"/>
                </a:solidFill>
              </a:rPr>
              <a:t>solution</a:t>
            </a:r>
            <a:r>
              <a:rPr lang="en-US" smtClean="0"/>
              <a:t>: take up water</a:t>
            </a:r>
          </a:p>
        </p:txBody>
      </p:sp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00" r="13499" b="4849"/>
          <a:stretch>
            <a:fillRect/>
          </a:stretch>
        </p:blipFill>
        <p:spPr bwMode="auto">
          <a:xfrm>
            <a:off x="6394450" y="1397000"/>
            <a:ext cx="267335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6540500" y="1397000"/>
            <a:ext cx="2438400" cy="396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itchFamily="48" charset="0"/>
                <a:cs typeface="Times New Roman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itchFamily="48" charset="0"/>
                <a:cs typeface="Times New Roman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itchFamily="48" charset="0"/>
                <a:cs typeface="Times New Roman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itchFamily="48" charset="0"/>
                <a:cs typeface="Times New Roman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itchFamily="48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48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48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48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48" charset="0"/>
                <a:cs typeface="Times New Roman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000000"/>
                </a:solidFill>
                <a:ea typeface="ＭＳ Ｐゴシック" pitchFamily="-72" charset="-128"/>
              </a:rPr>
              <a:t>saltwater</a:t>
            </a:r>
            <a:endParaRPr lang="en-US" sz="2800">
              <a:ea typeface="ＭＳ Ｐゴシック" pitchFamily="-72" charset="-128"/>
            </a:endParaRPr>
          </a:p>
        </p:txBody>
      </p:sp>
      <p:sp>
        <p:nvSpPr>
          <p:cNvPr id="425990" name="AutoShape 6"/>
          <p:cNvSpPr>
            <a:spLocks noChangeArrowheads="1"/>
          </p:cNvSpPr>
          <p:nvPr/>
        </p:nvSpPr>
        <p:spPr bwMode="auto">
          <a:xfrm>
            <a:off x="5680075" y="4470400"/>
            <a:ext cx="1890713" cy="811213"/>
          </a:xfrm>
          <a:prstGeom prst="wedgeEllipseCallout">
            <a:avLst>
              <a:gd name="adj1" fmla="val 52014"/>
              <a:gd name="adj2" fmla="val 85616"/>
            </a:avLst>
          </a:prstGeom>
          <a:solidFill>
            <a:srgbClr val="FFEA18"/>
          </a:solidFill>
          <a:ln w="38100">
            <a:solidFill>
              <a:srgbClr val="CC0000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r>
              <a:rPr lang="en-US" sz="1800">
                <a:solidFill>
                  <a:srgbClr val="0F116A"/>
                </a:solidFill>
                <a:ea typeface="Geneva" pitchFamily="48" charset="-128"/>
              </a:rPr>
              <a:t>I will</a:t>
            </a:r>
            <a:br>
              <a:rPr lang="en-US" sz="1800">
                <a:solidFill>
                  <a:srgbClr val="0F116A"/>
                </a:solidFill>
                <a:ea typeface="Geneva" pitchFamily="48" charset="-128"/>
              </a:rPr>
            </a:br>
            <a:r>
              <a:rPr lang="en-US" sz="1800">
                <a:solidFill>
                  <a:srgbClr val="0F116A"/>
                </a:solidFill>
                <a:ea typeface="Geneva" pitchFamily="48" charset="-128"/>
              </a:rPr>
              <a:t>survive</a:t>
            </a:r>
            <a:r>
              <a:rPr lang="en-US" sz="1800" i="1">
                <a:solidFill>
                  <a:srgbClr val="0F116A"/>
                </a:solidFill>
                <a:ea typeface="Geneva" pitchFamily="48" charset="-128"/>
              </a:rPr>
              <a:t>!</a:t>
            </a:r>
            <a:r>
              <a:rPr lang="en-US" sz="1800">
                <a:solidFill>
                  <a:srgbClr val="0F116A"/>
                </a:solidFill>
                <a:ea typeface="Geneva" pitchFamily="48" charset="-128"/>
              </a:rPr>
              <a:t> </a:t>
            </a:r>
          </a:p>
        </p:txBody>
      </p:sp>
      <p:sp>
        <p:nvSpPr>
          <p:cNvPr id="425991" name="AutoShape 7"/>
          <p:cNvSpPr>
            <a:spLocks noChangeArrowheads="1"/>
          </p:cNvSpPr>
          <p:nvPr/>
        </p:nvSpPr>
        <p:spPr bwMode="auto">
          <a:xfrm>
            <a:off x="5203825" y="1360488"/>
            <a:ext cx="1824038" cy="917575"/>
          </a:xfrm>
          <a:prstGeom prst="wedgeEllipseCallout">
            <a:avLst>
              <a:gd name="adj1" fmla="val 78287"/>
              <a:gd name="adj2" fmla="val 96019"/>
            </a:avLst>
          </a:prstGeom>
          <a:solidFill>
            <a:srgbClr val="FFEA18"/>
          </a:solidFill>
          <a:ln w="38100">
            <a:solidFill>
              <a:srgbClr val="CC0000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r>
              <a:rPr lang="en-US" sz="1800">
                <a:solidFill>
                  <a:srgbClr val="0F116A"/>
                </a:solidFill>
                <a:ea typeface="Geneva" pitchFamily="48" charset="-128"/>
              </a:rPr>
              <a:t>I’m shrinking,</a:t>
            </a:r>
            <a:br>
              <a:rPr lang="en-US" sz="1800">
                <a:solidFill>
                  <a:srgbClr val="0F116A"/>
                </a:solidFill>
                <a:ea typeface="Geneva" pitchFamily="48" charset="-128"/>
              </a:rPr>
            </a:br>
            <a:r>
              <a:rPr lang="en-US" sz="1800">
                <a:solidFill>
                  <a:srgbClr val="0F116A"/>
                </a:solidFill>
                <a:ea typeface="Geneva" pitchFamily="48" charset="-128"/>
              </a:rPr>
              <a:t>I’m shrinking</a:t>
            </a:r>
            <a:r>
              <a:rPr lang="en-US" sz="1800" i="1">
                <a:solidFill>
                  <a:srgbClr val="0F116A"/>
                </a:solidFill>
                <a:ea typeface="Geneva" pitchFamily="48" charset="-128"/>
              </a:rPr>
              <a:t>!</a:t>
            </a:r>
            <a:r>
              <a:rPr lang="en-US" sz="1800">
                <a:solidFill>
                  <a:srgbClr val="0F116A"/>
                </a:solidFill>
                <a:ea typeface="Geneva" pitchFamily="48" charset="-128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5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5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25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25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25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25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25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25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25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25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25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25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25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25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9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259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259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9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259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259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4259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Qua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4259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tring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5987" grpId="0" build="p" autoUpdateAnimBg="0"/>
      <p:bldP spid="425990" grpId="0" animBg="1" autoUpdateAnimBg="0"/>
      <p:bldP spid="425991" grpId="0" animBg="1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517525" y="458788"/>
            <a:ext cx="8596313" cy="923925"/>
          </a:xfrm>
        </p:spPr>
        <p:txBody>
          <a:bodyPr/>
          <a:lstStyle/>
          <a:p>
            <a:pPr algn="ctr" eaLnBrk="1" hangingPunct="1"/>
            <a:r>
              <a:rPr lang="en-US" altLang="en-US" sz="5400" b="1" smtClean="0">
                <a:solidFill>
                  <a:schemeClr val="bg2"/>
                </a:solidFill>
                <a:latin typeface="Times" pitchFamily="48" charset="0"/>
              </a:rPr>
              <a:t>Passive Transport</a:t>
            </a:r>
            <a:endParaRPr lang="en-US" sz="5400" b="1" smtClean="0">
              <a:solidFill>
                <a:schemeClr val="bg2"/>
              </a:solidFill>
              <a:latin typeface="Times" pitchFamily="48" charset="0"/>
            </a:endParaRPr>
          </a:p>
        </p:txBody>
      </p:sp>
      <p:sp>
        <p:nvSpPr>
          <p:cNvPr id="3072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066800" y="1295400"/>
            <a:ext cx="7772400" cy="2743200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When a cell uses no energy to move particles across a membrane </a:t>
            </a:r>
            <a:r>
              <a:rPr lang="en-US" altLang="en-US" sz="2800" smtClean="0">
                <a:solidFill>
                  <a:srgbClr val="FF0066"/>
                </a:solidFill>
              </a:rPr>
              <a:t>passive transport</a:t>
            </a:r>
            <a:r>
              <a:rPr lang="en-US" altLang="en-US" sz="2800" smtClean="0"/>
              <a:t> occurs</a:t>
            </a:r>
          </a:p>
          <a:p>
            <a:pPr eaLnBrk="1" hangingPunct="1"/>
            <a:r>
              <a:rPr lang="en-US" sz="2800" smtClean="0"/>
              <a:t>Particles go DOWN their concentration gradient.</a:t>
            </a:r>
          </a:p>
          <a:p>
            <a:pPr eaLnBrk="1" hangingPunct="1"/>
            <a:r>
              <a:rPr lang="en-US" sz="2800" smtClean="0"/>
              <a:t> all diffusion &amp; osmosis are passive transport</a:t>
            </a:r>
            <a:r>
              <a:rPr lang="en-US" sz="2400" smtClean="0"/>
              <a:t>.</a:t>
            </a:r>
          </a:p>
        </p:txBody>
      </p:sp>
      <p:pic>
        <p:nvPicPr>
          <p:cNvPr id="30724" name="Picture 6" descr="fig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0" y="4343400"/>
            <a:ext cx="3352800" cy="2514600"/>
          </a:xfrm>
          <a:noFill/>
        </p:spPr>
      </p:pic>
      <p:sp>
        <p:nvSpPr>
          <p:cNvPr id="30725" name="Rectangle 7"/>
          <p:cNvSpPr>
            <a:spLocks noChangeArrowheads="1"/>
          </p:cNvSpPr>
          <p:nvPr/>
        </p:nvSpPr>
        <p:spPr bwMode="auto">
          <a:xfrm>
            <a:off x="6324600" y="4800600"/>
            <a:ext cx="30876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000">
                <a:latin typeface="Times" pitchFamily="48" charset="0"/>
              </a:rPr>
              <a:t>Concentration gradient</a:t>
            </a:r>
          </a:p>
        </p:txBody>
      </p:sp>
      <p:sp>
        <p:nvSpPr>
          <p:cNvPr id="30726" name="Rectangle 8"/>
          <p:cNvSpPr>
            <a:spLocks noChangeArrowheads="1"/>
          </p:cNvSpPr>
          <p:nvPr/>
        </p:nvSpPr>
        <p:spPr bwMode="auto">
          <a:xfrm>
            <a:off x="1447800" y="4648200"/>
            <a:ext cx="1828800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>
                <a:latin typeface="Times" pitchFamily="48" charset="0"/>
              </a:rPr>
              <a:t>Plasma membrane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517525" y="504825"/>
            <a:ext cx="8596313" cy="831850"/>
          </a:xfrm>
        </p:spPr>
        <p:txBody>
          <a:bodyPr/>
          <a:lstStyle/>
          <a:p>
            <a:pPr algn="ctr" eaLnBrk="1" hangingPunct="1"/>
            <a:r>
              <a:rPr lang="en-US" altLang="en-US" sz="4800" b="1" smtClean="0">
                <a:latin typeface="Times" pitchFamily="48" charset="0"/>
              </a:rPr>
              <a:t>Active Transport</a:t>
            </a:r>
            <a:endParaRPr lang="en-US" sz="4800" b="1" smtClean="0">
              <a:latin typeface="Times" pitchFamily="48" charset="0"/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66800" y="1371600"/>
            <a:ext cx="7772400" cy="2667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ct val="20000"/>
              </a:spcAft>
            </a:pPr>
            <a:r>
              <a:rPr lang="en-US" altLang="en-US" sz="2800" b="1" smtClean="0">
                <a:solidFill>
                  <a:srgbClr val="FF0066"/>
                </a:solidFill>
              </a:rPr>
              <a:t>active transport</a:t>
            </a:r>
            <a:r>
              <a:rPr lang="en-US" altLang="en-US" sz="2800" smtClean="0"/>
              <a:t> :Movement of materials through a membrane </a:t>
            </a:r>
            <a:r>
              <a:rPr lang="en-US" altLang="en-US" sz="2800" b="1" smtClean="0"/>
              <a:t>against a concentration gradient</a:t>
            </a:r>
            <a:r>
              <a:rPr lang="en-US" altLang="en-US" sz="2800" smtClean="0"/>
              <a:t>  and </a:t>
            </a:r>
            <a:r>
              <a:rPr lang="en-US" altLang="en-US" sz="2800" b="1" smtClean="0"/>
              <a:t>requires energy</a:t>
            </a:r>
            <a:r>
              <a:rPr lang="en-US" altLang="en-US" sz="2800" smtClean="0"/>
              <a:t> from the cell.    </a:t>
            </a:r>
            <a:r>
              <a:rPr lang="en-US" altLang="en-US" sz="2800" b="1" smtClean="0"/>
              <a:t>ATP</a:t>
            </a:r>
            <a:endParaRPr lang="en-US" altLang="en-US" sz="2800" b="1" i="1" smtClean="0"/>
          </a:p>
          <a:p>
            <a:pPr eaLnBrk="1" hangingPunct="1"/>
            <a:endParaRPr lang="en-US" sz="2800" smtClean="0"/>
          </a:p>
        </p:txBody>
      </p:sp>
      <p:pic>
        <p:nvPicPr>
          <p:cNvPr id="31748" name="Picture 5" descr="Fig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76400" y="3886200"/>
            <a:ext cx="5486400" cy="2286000"/>
          </a:xfrm>
          <a:noFill/>
        </p:spPr>
      </p:pic>
      <p:sp>
        <p:nvSpPr>
          <p:cNvPr id="31749" name="Rectangle 6"/>
          <p:cNvSpPr>
            <a:spLocks noChangeArrowheads="1"/>
          </p:cNvSpPr>
          <p:nvPr/>
        </p:nvSpPr>
        <p:spPr bwMode="auto">
          <a:xfrm flipH="1">
            <a:off x="7162800" y="4876800"/>
            <a:ext cx="2209800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7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>
                <a:latin typeface="Times" pitchFamily="48" charset="0"/>
              </a:rPr>
              <a:t>Concentration gradient</a:t>
            </a:r>
          </a:p>
        </p:txBody>
      </p:sp>
      <p:sp>
        <p:nvSpPr>
          <p:cNvPr id="31750" name="Rectangle 7"/>
          <p:cNvSpPr>
            <a:spLocks noChangeArrowheads="1"/>
          </p:cNvSpPr>
          <p:nvPr/>
        </p:nvSpPr>
        <p:spPr bwMode="auto">
          <a:xfrm>
            <a:off x="0" y="4495800"/>
            <a:ext cx="18288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>
                <a:latin typeface="Times" pitchFamily="48" charset="0"/>
              </a:rPr>
              <a:t>Plasma membrane</a:t>
            </a:r>
            <a:endParaRPr lang="en-US">
              <a:latin typeface="Times" pitchFamily="48" charset="0"/>
            </a:endParaRPr>
          </a:p>
        </p:txBody>
      </p:sp>
      <p:sp>
        <p:nvSpPr>
          <p:cNvPr id="31751" name="Rectangle 8"/>
          <p:cNvSpPr>
            <a:spLocks noChangeArrowheads="1"/>
          </p:cNvSpPr>
          <p:nvPr/>
        </p:nvSpPr>
        <p:spPr bwMode="auto">
          <a:xfrm>
            <a:off x="3886200" y="4038600"/>
            <a:ext cx="1219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1800">
                <a:solidFill>
                  <a:schemeClr val="bg1"/>
                </a:solidFill>
                <a:latin typeface="Times" pitchFamily="48" charset="0"/>
              </a:rPr>
              <a:t>Carrier proteins</a:t>
            </a:r>
            <a:endParaRPr lang="en-US" sz="1800">
              <a:solidFill>
                <a:schemeClr val="bg1"/>
              </a:solidFill>
              <a:latin typeface="Times" pitchFamily="48" charset="0"/>
            </a:endParaRPr>
          </a:p>
        </p:txBody>
      </p:sp>
      <p:sp>
        <p:nvSpPr>
          <p:cNvPr id="31752" name="Rectangle 9"/>
          <p:cNvSpPr>
            <a:spLocks noChangeArrowheads="1"/>
          </p:cNvSpPr>
          <p:nvPr/>
        </p:nvSpPr>
        <p:spPr bwMode="auto">
          <a:xfrm>
            <a:off x="3721100" y="3287713"/>
            <a:ext cx="1712913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7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1800">
                <a:solidFill>
                  <a:srgbClr val="0070C0"/>
                </a:solidFill>
                <a:latin typeface="Times" pitchFamily="48" charset="0"/>
              </a:rPr>
              <a:t>Cellular energy</a:t>
            </a:r>
          </a:p>
        </p:txBody>
      </p:sp>
      <p:sp>
        <p:nvSpPr>
          <p:cNvPr id="31753" name="Rectangle 10"/>
          <p:cNvSpPr>
            <a:spLocks noChangeArrowheads="1"/>
          </p:cNvSpPr>
          <p:nvPr/>
        </p:nvSpPr>
        <p:spPr bwMode="auto">
          <a:xfrm>
            <a:off x="3886200" y="5486400"/>
            <a:ext cx="1244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7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1800">
                <a:solidFill>
                  <a:schemeClr val="bg1"/>
                </a:solidFill>
                <a:latin typeface="Times" pitchFamily="48" charset="0"/>
              </a:rPr>
              <a:t>Cellular energy</a:t>
            </a:r>
          </a:p>
        </p:txBody>
      </p:sp>
      <p:sp>
        <p:nvSpPr>
          <p:cNvPr id="31754" name="Line 11"/>
          <p:cNvSpPr>
            <a:spLocks noChangeShapeType="1"/>
          </p:cNvSpPr>
          <p:nvPr/>
        </p:nvSpPr>
        <p:spPr bwMode="auto">
          <a:xfrm flipH="1">
            <a:off x="2362200" y="4648200"/>
            <a:ext cx="228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sympor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810000"/>
            <a:ext cx="4284663" cy="290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Rectangle 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mtClean="0"/>
              <a:t>Active transport</a:t>
            </a:r>
          </a:p>
        </p:txBody>
      </p:sp>
      <p:sp>
        <p:nvSpPr>
          <p:cNvPr id="410628" name="Rectangle 4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1371600"/>
            <a:ext cx="8001000" cy="3979863"/>
          </a:xfrm>
          <a:noFill/>
        </p:spPr>
        <p:txBody>
          <a:bodyPr/>
          <a:lstStyle/>
          <a:p>
            <a:r>
              <a:rPr lang="en-US" sz="3400" smtClean="0"/>
              <a:t>Cells may need molecules to move </a:t>
            </a:r>
            <a:r>
              <a:rPr lang="en-US" sz="3400" i="1" u="sng" smtClean="0">
                <a:solidFill>
                  <a:srgbClr val="CC0000"/>
                </a:solidFill>
              </a:rPr>
              <a:t>against</a:t>
            </a:r>
            <a:r>
              <a:rPr lang="en-US" sz="3400" smtClean="0"/>
              <a:t> concentration “hill”</a:t>
            </a:r>
          </a:p>
          <a:p>
            <a:pPr lvl="1"/>
            <a:r>
              <a:rPr lang="en-US" smtClean="0"/>
              <a:t>need to pump “uphill”</a:t>
            </a:r>
          </a:p>
          <a:p>
            <a:pPr marL="1085850" lvl="2"/>
            <a:r>
              <a:rPr lang="en-US" smtClean="0"/>
              <a:t>from </a:t>
            </a:r>
            <a:r>
              <a:rPr lang="en-US" u="sng" smtClean="0">
                <a:solidFill>
                  <a:srgbClr val="CC0000"/>
                </a:solidFill>
              </a:rPr>
              <a:t>LOW</a:t>
            </a:r>
            <a:r>
              <a:rPr lang="en-US" smtClean="0"/>
              <a:t> to </a:t>
            </a:r>
            <a:r>
              <a:rPr lang="en-US" u="sng" smtClean="0">
                <a:solidFill>
                  <a:srgbClr val="CC0000"/>
                </a:solidFill>
              </a:rPr>
              <a:t>HIGH</a:t>
            </a:r>
            <a:r>
              <a:rPr lang="en-US" smtClean="0">
                <a:solidFill>
                  <a:srgbClr val="FF0000"/>
                </a:solidFill>
              </a:rPr>
              <a:t> </a:t>
            </a:r>
            <a:r>
              <a:rPr lang="en-US" smtClean="0"/>
              <a:t>using energy</a:t>
            </a:r>
          </a:p>
          <a:p>
            <a:pPr lvl="1"/>
            <a:r>
              <a:rPr lang="en-US" u="sng" smtClean="0">
                <a:solidFill>
                  <a:srgbClr val="CC0000"/>
                </a:solidFill>
              </a:rPr>
              <a:t>protein pump</a:t>
            </a:r>
            <a:endParaRPr lang="en-US" smtClean="0"/>
          </a:p>
          <a:p>
            <a:pPr lvl="1"/>
            <a:r>
              <a:rPr lang="en-US" u="sng" smtClean="0">
                <a:solidFill>
                  <a:srgbClr val="CC0000"/>
                </a:solidFill>
              </a:rPr>
              <a:t>requires energy</a:t>
            </a:r>
            <a:endParaRPr lang="en-US" sz="3200" smtClean="0"/>
          </a:p>
          <a:p>
            <a:pPr marL="1085850" lvl="2"/>
            <a:r>
              <a:rPr lang="en-US" sz="2800" u="sng" smtClean="0">
                <a:solidFill>
                  <a:srgbClr val="CC0000"/>
                </a:solidFill>
              </a:rPr>
              <a:t>ATP</a:t>
            </a:r>
            <a:endParaRPr lang="en-US" sz="2800" smtClean="0"/>
          </a:p>
        </p:txBody>
      </p:sp>
      <p:pic>
        <p:nvPicPr>
          <p:cNvPr id="410629" name="Picture 5" descr="sympor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810000"/>
            <a:ext cx="4284663" cy="290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630" name="AutoShape 6"/>
          <p:cNvSpPr>
            <a:spLocks noChangeArrowheads="1"/>
          </p:cNvSpPr>
          <p:nvPr/>
        </p:nvSpPr>
        <p:spPr bwMode="auto">
          <a:xfrm>
            <a:off x="3200400" y="4724400"/>
            <a:ext cx="1295400" cy="1295400"/>
          </a:xfrm>
          <a:prstGeom prst="irregularSeal1">
            <a:avLst/>
          </a:prstGeom>
          <a:solidFill>
            <a:srgbClr val="ED001D"/>
          </a:solidFill>
          <a:ln w="38100">
            <a:solidFill>
              <a:srgbClr val="FF6404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>
                <a:solidFill>
                  <a:schemeClr val="bg1"/>
                </a:solidFill>
              </a:rPr>
              <a:t>ATP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06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06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06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06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06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06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106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106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106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106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3" dur="500"/>
                                        <p:tgtEl>
                                          <p:spTgt spid="4106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sion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10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628" grpId="0" build="p" autoUpdateAnimBg="0"/>
      <p:bldP spid="410630" grpId="0" animBg="1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Molecules move from high to low</a:t>
            </a:r>
          </a:p>
        </p:txBody>
      </p:sp>
      <p:sp>
        <p:nvSpPr>
          <p:cNvPr id="402436" name="Rectangle 4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1371600"/>
            <a:ext cx="8153400" cy="1600200"/>
          </a:xfrm>
          <a:noFill/>
        </p:spPr>
        <p:txBody>
          <a:bodyPr/>
          <a:lstStyle/>
          <a:p>
            <a:r>
              <a:rPr lang="en-US" u="sng" smtClean="0">
                <a:solidFill>
                  <a:srgbClr val="CC0000"/>
                </a:solidFill>
              </a:rPr>
              <a:t>Diffusion</a:t>
            </a:r>
            <a:endParaRPr lang="en-US" smtClean="0"/>
          </a:p>
          <a:p>
            <a:pPr lvl="1"/>
            <a:r>
              <a:rPr lang="en-US" smtClean="0"/>
              <a:t>move from </a:t>
            </a:r>
            <a:r>
              <a:rPr lang="en-US" u="sng" smtClean="0">
                <a:solidFill>
                  <a:srgbClr val="CC0000"/>
                </a:solidFill>
              </a:rPr>
              <a:t>HIGH</a:t>
            </a:r>
            <a:r>
              <a:rPr lang="en-US" smtClean="0"/>
              <a:t> to </a:t>
            </a:r>
            <a:r>
              <a:rPr lang="en-US" u="sng" smtClean="0">
                <a:solidFill>
                  <a:srgbClr val="CC0000"/>
                </a:solidFill>
              </a:rPr>
              <a:t>LOW</a:t>
            </a:r>
            <a:r>
              <a:rPr lang="en-US" smtClean="0"/>
              <a:t> concentration</a:t>
            </a:r>
          </a:p>
        </p:txBody>
      </p:sp>
      <p:pic>
        <p:nvPicPr>
          <p:cNvPr id="6148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243" b="59880"/>
          <a:stretch>
            <a:fillRect/>
          </a:stretch>
        </p:blipFill>
        <p:spPr bwMode="auto">
          <a:xfrm>
            <a:off x="914400" y="3048000"/>
            <a:ext cx="3028950" cy="247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243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37" r="33037" b="59880"/>
          <a:stretch>
            <a:fillRect/>
          </a:stretch>
        </p:blipFill>
        <p:spPr bwMode="auto">
          <a:xfrm>
            <a:off x="3432175" y="3036888"/>
            <a:ext cx="2586038" cy="247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2439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74" b="59880"/>
          <a:stretch>
            <a:fillRect/>
          </a:stretch>
        </p:blipFill>
        <p:spPr bwMode="auto">
          <a:xfrm>
            <a:off x="5935663" y="3048000"/>
            <a:ext cx="2586037" cy="247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1" name="Rectangle 8"/>
          <p:cNvSpPr>
            <a:spLocks noChangeArrowheads="1"/>
          </p:cNvSpPr>
          <p:nvPr/>
        </p:nvSpPr>
        <p:spPr bwMode="auto">
          <a:xfrm>
            <a:off x="3919538" y="2998788"/>
            <a:ext cx="1370012" cy="3730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2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2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2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2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024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024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2436" grpId="0" build="p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517525" y="327025"/>
            <a:ext cx="8596313" cy="1190625"/>
          </a:xfrm>
        </p:spPr>
        <p:txBody>
          <a:bodyPr/>
          <a:lstStyle/>
          <a:p>
            <a:pPr algn="ctr" eaLnBrk="1" hangingPunct="1"/>
            <a:r>
              <a:rPr lang="en-US" altLang="en-US" sz="3600" b="1" smtClean="0">
                <a:latin typeface="Times" pitchFamily="48" charset="0"/>
              </a:rPr>
              <a:t>How active transport occurs</a:t>
            </a:r>
            <a:br>
              <a:rPr lang="en-US" altLang="en-US" sz="3600" b="1" smtClean="0">
                <a:latin typeface="Times" pitchFamily="48" charset="0"/>
              </a:rPr>
            </a:br>
            <a:endParaRPr lang="en-US" sz="3600" b="1" smtClean="0">
              <a:latin typeface="Times" pitchFamily="48" charset="0"/>
            </a:endParaRP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66800" y="2057400"/>
            <a:ext cx="7772400" cy="3352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ct val="20000"/>
              </a:spcAft>
            </a:pPr>
            <a:r>
              <a:rPr lang="en-US" altLang="en-US" smtClean="0"/>
              <a:t>a transport protein called a carrier protein first binds with a particle of the substance to be transported.</a:t>
            </a:r>
            <a:endParaRPr lang="en-US" altLang="en-US" i="1" smtClean="0"/>
          </a:p>
          <a:p>
            <a:pPr eaLnBrk="1" hangingPunct="1">
              <a:lnSpc>
                <a:spcPct val="90000"/>
              </a:lnSpc>
              <a:spcAft>
                <a:spcPct val="20000"/>
              </a:spcAft>
            </a:pPr>
            <a:r>
              <a:rPr lang="en-US" altLang="en-US" smtClean="0"/>
              <a:t>Each type of carrier protein has a shape that fits a specific molecule or ion.  </a:t>
            </a:r>
            <a:endParaRPr lang="en-US" altLang="en-US" i="1" smtClean="0"/>
          </a:p>
          <a:p>
            <a:pPr eaLnBrk="1" hangingPunct="1">
              <a:lnSpc>
                <a:spcPct val="90000"/>
              </a:lnSpc>
            </a:pPr>
            <a:endParaRPr lang="en-US" sz="2800" smtClean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4"/>
          <p:cNvSpPr>
            <a:spLocks noChangeArrowheads="1"/>
          </p:cNvSpPr>
          <p:nvPr/>
        </p:nvSpPr>
        <p:spPr bwMode="auto">
          <a:xfrm>
            <a:off x="2782888" y="6143625"/>
            <a:ext cx="3975100" cy="7143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2030" tIns="41015" rIns="82030" bIns="41015"/>
          <a:lstStyle/>
          <a:p>
            <a:pPr defTabSz="887413"/>
            <a:endParaRPr lang="en-US"/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200150"/>
          </a:xfrm>
          <a:solidFill>
            <a:schemeClr val="bg1"/>
          </a:solidFill>
        </p:spPr>
        <p:txBody>
          <a:bodyPr anchor="t"/>
          <a:lstStyle/>
          <a:p>
            <a:pPr eaLnBrk="1" hangingPunct="1"/>
            <a:r>
              <a:rPr lang="en-US" sz="3600" smtClean="0"/>
              <a:t>Exocytosis and endocytosis transport large molecules   </a:t>
            </a:r>
            <a:r>
              <a:rPr lang="en-US" sz="3600" i="1" smtClean="0"/>
              <a:t>uses energy</a:t>
            </a:r>
          </a:p>
        </p:txBody>
      </p:sp>
      <p:sp>
        <p:nvSpPr>
          <p:cNvPr id="3482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905000"/>
            <a:ext cx="7772400" cy="2057400"/>
          </a:xfrm>
        </p:spPr>
        <p:txBody>
          <a:bodyPr/>
          <a:lstStyle/>
          <a:p>
            <a:pPr marL="606425" indent="-606425" eaLnBrk="1" hangingPunct="1">
              <a:lnSpc>
                <a:spcPct val="80000"/>
              </a:lnSpc>
              <a:buFontTx/>
              <a:buAutoNum type="arabicPeriod"/>
            </a:pPr>
            <a:r>
              <a:rPr lang="en-US" sz="1800" b="1" smtClean="0">
                <a:solidFill>
                  <a:srgbClr val="00B050"/>
                </a:solidFill>
              </a:rPr>
              <a:t> </a:t>
            </a:r>
            <a:r>
              <a:rPr lang="en-US" sz="2400" b="1" smtClean="0">
                <a:solidFill>
                  <a:srgbClr val="00B050"/>
                </a:solidFill>
              </a:rPr>
              <a:t>Exocytosis</a:t>
            </a:r>
            <a:r>
              <a:rPr lang="en-US" sz="2000" b="1" smtClean="0">
                <a:solidFill>
                  <a:srgbClr val="00B050"/>
                </a:solidFill>
              </a:rPr>
              <a:t> </a:t>
            </a:r>
            <a:r>
              <a:rPr lang="en-US" sz="2400" smtClean="0">
                <a:solidFill>
                  <a:srgbClr val="000000"/>
                </a:solidFill>
              </a:rPr>
              <a:t>[ exo = outside]</a:t>
            </a:r>
          </a:p>
          <a:p>
            <a:pPr marL="606425" indent="-606425" eaLnBrk="1" hangingPunct="1">
              <a:lnSpc>
                <a:spcPct val="80000"/>
              </a:lnSpc>
              <a:buFontTx/>
              <a:buNone/>
            </a:pPr>
            <a:r>
              <a:rPr lang="en-US" sz="2400" smtClean="0">
                <a:solidFill>
                  <a:srgbClr val="000000"/>
                </a:solidFill>
              </a:rPr>
              <a:t>	movement of large materials </a:t>
            </a:r>
            <a:r>
              <a:rPr lang="en-US" sz="2400" smtClean="0">
                <a:solidFill>
                  <a:srgbClr val="FF0000"/>
                </a:solidFill>
              </a:rPr>
              <a:t>OUT </a:t>
            </a:r>
            <a:r>
              <a:rPr lang="en-US" sz="2400" smtClean="0">
                <a:solidFill>
                  <a:srgbClr val="000000"/>
                </a:solidFill>
              </a:rPr>
              <a:t>of the cell</a:t>
            </a:r>
          </a:p>
          <a:p>
            <a:pPr marL="606425" indent="-606425" eaLnBrk="1" hangingPunct="1">
              <a:lnSpc>
                <a:spcPct val="80000"/>
              </a:lnSpc>
              <a:buFontTx/>
              <a:buNone/>
            </a:pPr>
            <a:r>
              <a:rPr lang="en-US" sz="2400" smtClean="0">
                <a:solidFill>
                  <a:srgbClr val="000000"/>
                </a:solidFill>
              </a:rPr>
              <a:t>	~a vesicle may fuse with the membrane and expel its contents</a:t>
            </a:r>
          </a:p>
          <a:p>
            <a:pPr marL="606425" indent="-606425" eaLnBrk="1" hangingPunct="1">
              <a:lnSpc>
                <a:spcPct val="80000"/>
              </a:lnSpc>
              <a:buFontTx/>
              <a:buNone/>
            </a:pPr>
            <a:endParaRPr lang="en-US" sz="2400" smtClean="0"/>
          </a:p>
          <a:p>
            <a:pPr marL="606425" indent="-606425" eaLnBrk="1" hangingPunct="1">
              <a:lnSpc>
                <a:spcPct val="80000"/>
              </a:lnSpc>
              <a:buFontTx/>
              <a:buNone/>
            </a:pPr>
            <a:r>
              <a:rPr lang="en-US" sz="1600" smtClean="0"/>
              <a:t>	</a:t>
            </a:r>
          </a:p>
        </p:txBody>
      </p:sp>
      <p:pic>
        <p:nvPicPr>
          <p:cNvPr id="34821" name="Picture 4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66"/>
          <a:stretch>
            <a:fillRect/>
          </a:stretch>
        </p:blipFill>
        <p:spPr>
          <a:xfrm>
            <a:off x="990600" y="3505200"/>
            <a:ext cx="7696200" cy="3048000"/>
          </a:xfrm>
          <a:noFill/>
        </p:spPr>
      </p:pic>
      <p:sp>
        <p:nvSpPr>
          <p:cNvPr id="34822" name="Rectangle 6"/>
          <p:cNvSpPr>
            <a:spLocks noChangeArrowheads="1"/>
          </p:cNvSpPr>
          <p:nvPr/>
        </p:nvSpPr>
        <p:spPr bwMode="auto">
          <a:xfrm>
            <a:off x="3775075" y="6011863"/>
            <a:ext cx="22447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7" tIns="45698" rIns="91397" bIns="45698">
            <a:spAutoFit/>
          </a:bodyPr>
          <a:lstStyle/>
          <a:p>
            <a:r>
              <a:rPr lang="en-US">
                <a:solidFill>
                  <a:schemeClr val="bg2"/>
                </a:solidFill>
              </a:rPr>
              <a:t>CYTOPLASM</a:t>
            </a:r>
          </a:p>
        </p:txBody>
      </p:sp>
      <p:sp>
        <p:nvSpPr>
          <p:cNvPr id="34823" name="Rectangle 7"/>
          <p:cNvSpPr>
            <a:spLocks noChangeArrowheads="1"/>
          </p:cNvSpPr>
          <p:nvPr/>
        </p:nvSpPr>
        <p:spPr bwMode="auto">
          <a:xfrm>
            <a:off x="1905000" y="3581400"/>
            <a:ext cx="3200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7" tIns="45698" rIns="91397" bIns="45698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FLUID OUTSIDE CELL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4"/>
          <p:cNvSpPr>
            <a:spLocks noChangeArrowheads="1"/>
          </p:cNvSpPr>
          <p:nvPr/>
        </p:nvSpPr>
        <p:spPr bwMode="auto">
          <a:xfrm>
            <a:off x="2782888" y="6143625"/>
            <a:ext cx="3975100" cy="7143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2030" tIns="41015" rIns="82030" bIns="41015"/>
          <a:lstStyle/>
          <a:p>
            <a:pPr defTabSz="887413"/>
            <a:endParaRPr lang="en-US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14400"/>
            <a:ext cx="8229600" cy="2971800"/>
          </a:xfrm>
        </p:spPr>
        <p:txBody>
          <a:bodyPr/>
          <a:lstStyle/>
          <a:p>
            <a:pPr marL="606425" indent="-606425" eaLnBrk="1" hangingPunct="1">
              <a:buFontTx/>
              <a:buNone/>
            </a:pPr>
            <a:r>
              <a:rPr lang="en-US" sz="2400" smtClean="0">
                <a:solidFill>
                  <a:schemeClr val="hlink"/>
                </a:solidFill>
              </a:rPr>
              <a:t>2</a:t>
            </a:r>
            <a:r>
              <a:rPr lang="en-US" sz="2400" b="1" smtClean="0">
                <a:solidFill>
                  <a:srgbClr val="92D050"/>
                </a:solidFill>
              </a:rPr>
              <a:t>. </a:t>
            </a:r>
            <a:r>
              <a:rPr lang="en-US" sz="2800" b="1" smtClean="0">
                <a:solidFill>
                  <a:srgbClr val="92D050"/>
                </a:solidFill>
              </a:rPr>
              <a:t>Endocytosis </a:t>
            </a:r>
            <a:r>
              <a:rPr lang="en-US" sz="2800" smtClean="0">
                <a:solidFill>
                  <a:srgbClr val="000000"/>
                </a:solidFill>
              </a:rPr>
              <a:t>[ endo = inside]</a:t>
            </a:r>
          </a:p>
          <a:p>
            <a:pPr marL="606425" indent="-606425" eaLnBrk="1" hangingPunct="1">
              <a:buFontTx/>
              <a:buNone/>
            </a:pPr>
            <a:r>
              <a:rPr lang="en-US" sz="2800" smtClean="0">
                <a:solidFill>
                  <a:srgbClr val="000000"/>
                </a:solidFill>
              </a:rPr>
              <a:t>	movement of large materials to </a:t>
            </a:r>
            <a:r>
              <a:rPr lang="en-US" sz="2800" smtClean="0">
                <a:solidFill>
                  <a:srgbClr val="FF0000"/>
                </a:solidFill>
              </a:rPr>
              <a:t>INSIDE</a:t>
            </a:r>
            <a:r>
              <a:rPr lang="en-US" sz="2800" smtClean="0">
                <a:solidFill>
                  <a:srgbClr val="000000"/>
                </a:solidFill>
              </a:rPr>
              <a:t> of the cell</a:t>
            </a:r>
          </a:p>
          <a:p>
            <a:pPr marL="606425" indent="-606425" eaLnBrk="1" hangingPunct="1">
              <a:buFontTx/>
              <a:buNone/>
            </a:pPr>
            <a:r>
              <a:rPr lang="en-US" sz="2800" smtClean="0">
                <a:solidFill>
                  <a:srgbClr val="000000"/>
                </a:solidFill>
              </a:rPr>
              <a:t>	~membrane may fold inward, trapping materials from the outside</a:t>
            </a:r>
          </a:p>
          <a:p>
            <a:pPr marL="606425" indent="-606425" eaLnBrk="1" hangingPunct="1">
              <a:buFontTx/>
              <a:buNone/>
            </a:pPr>
            <a:endParaRPr lang="en-US" sz="2400" smtClean="0"/>
          </a:p>
          <a:p>
            <a:pPr marL="606425" indent="-606425" eaLnBrk="1" hangingPunct="1"/>
            <a:endParaRPr lang="en-US" sz="2400" smtClean="0"/>
          </a:p>
        </p:txBody>
      </p:sp>
      <p:pic>
        <p:nvPicPr>
          <p:cNvPr id="35844" name="Picture 4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81"/>
          <a:stretch>
            <a:fillRect/>
          </a:stretch>
        </p:blipFill>
        <p:spPr>
          <a:xfrm>
            <a:off x="1828800" y="3581400"/>
            <a:ext cx="6248400" cy="2895600"/>
          </a:xfr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Diffusion</a:t>
            </a:r>
          </a:p>
        </p:txBody>
      </p:sp>
      <p:sp>
        <p:nvSpPr>
          <p:cNvPr id="40448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1371600"/>
            <a:ext cx="7924800" cy="1981200"/>
          </a:xfrm>
        </p:spPr>
        <p:txBody>
          <a:bodyPr/>
          <a:lstStyle/>
          <a:p>
            <a:r>
              <a:rPr lang="en-US" smtClean="0"/>
              <a:t>Move from </a:t>
            </a:r>
            <a:r>
              <a:rPr lang="en-US" smtClean="0">
                <a:solidFill>
                  <a:srgbClr val="CC0000"/>
                </a:solidFill>
              </a:rPr>
              <a:t>HIGH</a:t>
            </a:r>
            <a:r>
              <a:rPr lang="en-US" smtClean="0"/>
              <a:t> to </a:t>
            </a:r>
            <a:r>
              <a:rPr lang="en-US" smtClean="0">
                <a:solidFill>
                  <a:srgbClr val="CC0000"/>
                </a:solidFill>
              </a:rPr>
              <a:t>LOW</a:t>
            </a:r>
            <a:r>
              <a:rPr lang="en-US" smtClean="0"/>
              <a:t> concentration</a:t>
            </a:r>
          </a:p>
          <a:p>
            <a:pPr lvl="1"/>
            <a:r>
              <a:rPr lang="en-US" u="sng" smtClean="0">
                <a:solidFill>
                  <a:srgbClr val="CC0000"/>
                </a:solidFill>
              </a:rPr>
              <a:t>passive transport</a:t>
            </a:r>
            <a:endParaRPr lang="en-US" smtClean="0"/>
          </a:p>
          <a:p>
            <a:pPr lvl="1"/>
            <a:r>
              <a:rPr lang="en-US" u="sng" smtClean="0">
                <a:solidFill>
                  <a:srgbClr val="CC0000"/>
                </a:solidFill>
              </a:rPr>
              <a:t>no energy needed</a:t>
            </a:r>
            <a:endParaRPr lang="en-US" smtClean="0"/>
          </a:p>
        </p:txBody>
      </p:sp>
      <p:pic>
        <p:nvPicPr>
          <p:cNvPr id="7172" name="Picture 7" descr="diffusion-animate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429000"/>
            <a:ext cx="2689225" cy="268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4488" name="Picture 8" descr="osmosi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352800"/>
            <a:ext cx="368935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4" name="Rectangle 9"/>
          <p:cNvSpPr>
            <a:spLocks noChangeArrowheads="1"/>
          </p:cNvSpPr>
          <p:nvPr/>
        </p:nvSpPr>
        <p:spPr bwMode="auto">
          <a:xfrm>
            <a:off x="2241550" y="6172200"/>
            <a:ext cx="1792288" cy="549275"/>
          </a:xfrm>
          <a:prstGeom prst="rect">
            <a:avLst/>
          </a:prstGeom>
          <a:solidFill>
            <a:srgbClr val="FFEA1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3000">
                <a:solidFill>
                  <a:srgbClr val="0F116A"/>
                </a:solidFill>
              </a:rPr>
              <a:t>diffusion</a:t>
            </a:r>
          </a:p>
        </p:txBody>
      </p:sp>
      <p:sp>
        <p:nvSpPr>
          <p:cNvPr id="404490" name="Rectangle 10"/>
          <p:cNvSpPr>
            <a:spLocks noChangeArrowheads="1"/>
          </p:cNvSpPr>
          <p:nvPr/>
        </p:nvSpPr>
        <p:spPr bwMode="auto">
          <a:xfrm>
            <a:off x="6084888" y="6172200"/>
            <a:ext cx="1730375" cy="549275"/>
          </a:xfrm>
          <a:prstGeom prst="rect">
            <a:avLst/>
          </a:prstGeom>
          <a:solidFill>
            <a:srgbClr val="FFEA1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3000">
                <a:solidFill>
                  <a:srgbClr val="0F116A"/>
                </a:solidFill>
              </a:rPr>
              <a:t>osmosis</a:t>
            </a:r>
          </a:p>
        </p:txBody>
      </p:sp>
      <p:sp>
        <p:nvSpPr>
          <p:cNvPr id="404491" name="Rectangle 11"/>
          <p:cNvSpPr>
            <a:spLocks noChangeArrowheads="1"/>
          </p:cNvSpPr>
          <p:nvPr/>
        </p:nvSpPr>
        <p:spPr bwMode="auto">
          <a:xfrm>
            <a:off x="5273675" y="2743200"/>
            <a:ext cx="3359150" cy="549275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3000">
                <a:solidFill>
                  <a:srgbClr val="0F116A"/>
                </a:solidFill>
              </a:rPr>
              <a:t>diffusion of water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4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4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4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4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4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4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044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044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044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4483" grpId="0" build="p" autoUpdateAnimBg="0"/>
      <p:bldP spid="404490" grpId="0" animBg="1"/>
      <p:bldP spid="40449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2157413" y="2362200"/>
            <a:ext cx="381000" cy="3048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Simple Diffusion </a:t>
            </a:r>
          </a:p>
        </p:txBody>
      </p:sp>
      <p:sp>
        <p:nvSpPr>
          <p:cNvPr id="8196" name="Rectangle 4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1371600"/>
            <a:ext cx="7772400" cy="838200"/>
          </a:xfrm>
        </p:spPr>
        <p:txBody>
          <a:bodyPr/>
          <a:lstStyle/>
          <a:p>
            <a:r>
              <a:rPr lang="en-US" smtClean="0"/>
              <a:t>Move from </a:t>
            </a:r>
            <a:r>
              <a:rPr lang="en-US" u="sng" smtClean="0">
                <a:solidFill>
                  <a:srgbClr val="CC0000"/>
                </a:solidFill>
              </a:rPr>
              <a:t>HIGH</a:t>
            </a:r>
            <a:r>
              <a:rPr lang="en-US" smtClean="0"/>
              <a:t> to </a:t>
            </a:r>
            <a:r>
              <a:rPr lang="en-US" u="sng" smtClean="0">
                <a:solidFill>
                  <a:srgbClr val="CC0000"/>
                </a:solidFill>
              </a:rPr>
              <a:t>LOW</a:t>
            </a:r>
            <a:endParaRPr lang="en-US" smtClean="0"/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04" t="49200" r="1057" b="7201"/>
          <a:stretch>
            <a:fillRect/>
          </a:stretch>
        </p:blipFill>
        <p:spPr bwMode="auto">
          <a:xfrm>
            <a:off x="2514600" y="2819400"/>
            <a:ext cx="4235450" cy="234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1371600" y="2514600"/>
            <a:ext cx="5638800" cy="457200"/>
          </a:xfrm>
          <a:prstGeom prst="rect">
            <a:avLst/>
          </a:prstGeom>
          <a:solidFill>
            <a:srgbClr val="98D7F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en-US">
                <a:solidFill>
                  <a:srgbClr val="0F116A"/>
                </a:solidFill>
              </a:rPr>
              <a:t>inside cell</a:t>
            </a:r>
          </a:p>
        </p:txBody>
      </p:sp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1371600" y="4953000"/>
            <a:ext cx="5638800" cy="457200"/>
          </a:xfrm>
          <a:prstGeom prst="rect">
            <a:avLst/>
          </a:prstGeom>
          <a:solidFill>
            <a:srgbClr val="98D7F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en-US">
                <a:solidFill>
                  <a:srgbClr val="0F116A"/>
                </a:solidFill>
              </a:rPr>
              <a:t>outside cell</a:t>
            </a:r>
          </a:p>
        </p:txBody>
      </p:sp>
      <p:sp>
        <p:nvSpPr>
          <p:cNvPr id="8200" name="Rectangle 8"/>
          <p:cNvSpPr>
            <a:spLocks noChangeArrowheads="1"/>
          </p:cNvSpPr>
          <p:nvPr/>
        </p:nvSpPr>
        <p:spPr bwMode="auto">
          <a:xfrm>
            <a:off x="6700838" y="2362200"/>
            <a:ext cx="381000" cy="3048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01" name="Rectangle 9"/>
          <p:cNvSpPr>
            <a:spLocks noChangeArrowheads="1"/>
          </p:cNvSpPr>
          <p:nvPr/>
        </p:nvSpPr>
        <p:spPr bwMode="auto">
          <a:xfrm>
            <a:off x="6858000" y="2133600"/>
            <a:ext cx="2133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en-US" sz="2200">
                <a:solidFill>
                  <a:srgbClr val="0F116A"/>
                </a:solidFill>
              </a:rPr>
              <a:t>Which way will fat move?</a:t>
            </a:r>
            <a:endParaRPr lang="en-US" sz="3000">
              <a:solidFill>
                <a:srgbClr val="0F116A"/>
              </a:solidFill>
            </a:endParaRPr>
          </a:p>
        </p:txBody>
      </p:sp>
      <p:sp>
        <p:nvSpPr>
          <p:cNvPr id="405518" name="Oval 14"/>
          <p:cNvSpPr>
            <a:spLocks noChangeArrowheads="1"/>
          </p:cNvSpPr>
          <p:nvPr/>
        </p:nvSpPr>
        <p:spPr bwMode="auto">
          <a:xfrm>
            <a:off x="4724400" y="2667000"/>
            <a:ext cx="533400" cy="533400"/>
          </a:xfrm>
          <a:prstGeom prst="ellipse">
            <a:avLst/>
          </a:prstGeom>
          <a:solidFill>
            <a:srgbClr val="FFEA18"/>
          </a:solidFill>
          <a:ln w="9525">
            <a:solidFill>
              <a:srgbClr val="FFCC18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>
                <a:solidFill>
                  <a:srgbClr val="CC0000"/>
                </a:solidFill>
              </a:rPr>
              <a:t>fat</a:t>
            </a:r>
            <a:endParaRPr lang="en-US" sz="2800"/>
          </a:p>
        </p:txBody>
      </p:sp>
      <p:sp>
        <p:nvSpPr>
          <p:cNvPr id="8203" name="Oval 15"/>
          <p:cNvSpPr>
            <a:spLocks noChangeArrowheads="1"/>
          </p:cNvSpPr>
          <p:nvPr/>
        </p:nvSpPr>
        <p:spPr bwMode="auto">
          <a:xfrm>
            <a:off x="5715000" y="2057400"/>
            <a:ext cx="533400" cy="533400"/>
          </a:xfrm>
          <a:prstGeom prst="ellipse">
            <a:avLst/>
          </a:prstGeom>
          <a:solidFill>
            <a:srgbClr val="FFEA18"/>
          </a:solidFill>
          <a:ln w="9525">
            <a:solidFill>
              <a:srgbClr val="FFCC18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>
                <a:solidFill>
                  <a:srgbClr val="CC0000"/>
                </a:solidFill>
              </a:rPr>
              <a:t>fat</a:t>
            </a:r>
            <a:endParaRPr lang="en-US" sz="2800"/>
          </a:p>
        </p:txBody>
      </p:sp>
      <p:sp>
        <p:nvSpPr>
          <p:cNvPr id="8204" name="Oval 16"/>
          <p:cNvSpPr>
            <a:spLocks noChangeArrowheads="1"/>
          </p:cNvSpPr>
          <p:nvPr/>
        </p:nvSpPr>
        <p:spPr bwMode="auto">
          <a:xfrm>
            <a:off x="3429000" y="2667000"/>
            <a:ext cx="533400" cy="533400"/>
          </a:xfrm>
          <a:prstGeom prst="ellipse">
            <a:avLst/>
          </a:prstGeom>
          <a:solidFill>
            <a:srgbClr val="FFEA18"/>
          </a:solidFill>
          <a:ln w="9525">
            <a:solidFill>
              <a:srgbClr val="FFCC18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>
                <a:solidFill>
                  <a:srgbClr val="CC0000"/>
                </a:solidFill>
              </a:rPr>
              <a:t>fat</a:t>
            </a:r>
            <a:endParaRPr lang="en-US" sz="2800"/>
          </a:p>
        </p:txBody>
      </p:sp>
      <p:sp>
        <p:nvSpPr>
          <p:cNvPr id="8205" name="Oval 17"/>
          <p:cNvSpPr>
            <a:spLocks noChangeArrowheads="1"/>
          </p:cNvSpPr>
          <p:nvPr/>
        </p:nvSpPr>
        <p:spPr bwMode="auto">
          <a:xfrm>
            <a:off x="4114800" y="2057400"/>
            <a:ext cx="533400" cy="533400"/>
          </a:xfrm>
          <a:prstGeom prst="ellipse">
            <a:avLst/>
          </a:prstGeom>
          <a:solidFill>
            <a:srgbClr val="FFEA18"/>
          </a:solidFill>
          <a:ln w="9525">
            <a:solidFill>
              <a:srgbClr val="FFCC18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>
                <a:solidFill>
                  <a:srgbClr val="CC0000"/>
                </a:solidFill>
              </a:rPr>
              <a:t>fat</a:t>
            </a:r>
            <a:endParaRPr lang="en-US" sz="2800"/>
          </a:p>
        </p:txBody>
      </p:sp>
      <p:sp>
        <p:nvSpPr>
          <p:cNvPr id="8206" name="Oval 18"/>
          <p:cNvSpPr>
            <a:spLocks noChangeArrowheads="1"/>
          </p:cNvSpPr>
          <p:nvPr/>
        </p:nvSpPr>
        <p:spPr bwMode="auto">
          <a:xfrm>
            <a:off x="2514600" y="5715000"/>
            <a:ext cx="533400" cy="533400"/>
          </a:xfrm>
          <a:prstGeom prst="ellipse">
            <a:avLst/>
          </a:prstGeom>
          <a:solidFill>
            <a:srgbClr val="FFEA18"/>
          </a:solidFill>
          <a:ln w="9525">
            <a:solidFill>
              <a:srgbClr val="FFCC18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>
                <a:solidFill>
                  <a:srgbClr val="CC0000"/>
                </a:solidFill>
              </a:rPr>
              <a:t>fat</a:t>
            </a:r>
            <a:endParaRPr lang="en-US" sz="2800"/>
          </a:p>
        </p:txBody>
      </p:sp>
      <p:sp>
        <p:nvSpPr>
          <p:cNvPr id="8207" name="Oval 19"/>
          <p:cNvSpPr>
            <a:spLocks noChangeArrowheads="1"/>
          </p:cNvSpPr>
          <p:nvPr/>
        </p:nvSpPr>
        <p:spPr bwMode="auto">
          <a:xfrm>
            <a:off x="3429000" y="5105400"/>
            <a:ext cx="533400" cy="533400"/>
          </a:xfrm>
          <a:prstGeom prst="ellipse">
            <a:avLst/>
          </a:prstGeom>
          <a:solidFill>
            <a:srgbClr val="FFEA18"/>
          </a:solidFill>
          <a:ln w="9525">
            <a:solidFill>
              <a:srgbClr val="FFCC18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>
                <a:solidFill>
                  <a:srgbClr val="CC0000"/>
                </a:solidFill>
              </a:rPr>
              <a:t>fat</a:t>
            </a:r>
            <a:endParaRPr lang="en-US" sz="2800"/>
          </a:p>
        </p:txBody>
      </p:sp>
      <p:sp>
        <p:nvSpPr>
          <p:cNvPr id="8208" name="Oval 20"/>
          <p:cNvSpPr>
            <a:spLocks noChangeArrowheads="1"/>
          </p:cNvSpPr>
          <p:nvPr/>
        </p:nvSpPr>
        <p:spPr bwMode="auto">
          <a:xfrm>
            <a:off x="4572000" y="5029200"/>
            <a:ext cx="533400" cy="533400"/>
          </a:xfrm>
          <a:prstGeom prst="ellipse">
            <a:avLst/>
          </a:prstGeom>
          <a:solidFill>
            <a:srgbClr val="FFEA18"/>
          </a:solidFill>
          <a:ln w="9525">
            <a:solidFill>
              <a:srgbClr val="FFCC18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>
                <a:solidFill>
                  <a:srgbClr val="CC0000"/>
                </a:solidFill>
              </a:rPr>
              <a:t>fat</a:t>
            </a:r>
            <a:endParaRPr lang="en-US" sz="2800"/>
          </a:p>
        </p:txBody>
      </p:sp>
      <p:sp>
        <p:nvSpPr>
          <p:cNvPr id="8209" name="Oval 21"/>
          <p:cNvSpPr>
            <a:spLocks noChangeArrowheads="1"/>
          </p:cNvSpPr>
          <p:nvPr/>
        </p:nvSpPr>
        <p:spPr bwMode="auto">
          <a:xfrm>
            <a:off x="5257800" y="5867400"/>
            <a:ext cx="533400" cy="533400"/>
          </a:xfrm>
          <a:prstGeom prst="ellipse">
            <a:avLst/>
          </a:prstGeom>
          <a:solidFill>
            <a:srgbClr val="FFEA18"/>
          </a:solidFill>
          <a:ln w="9525">
            <a:solidFill>
              <a:srgbClr val="FFCC18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>
                <a:solidFill>
                  <a:srgbClr val="CC0000"/>
                </a:solidFill>
              </a:rPr>
              <a:t>fat</a:t>
            </a:r>
            <a:endParaRPr lang="en-US" sz="2800"/>
          </a:p>
        </p:txBody>
      </p:sp>
      <p:sp>
        <p:nvSpPr>
          <p:cNvPr id="8210" name="Oval 22"/>
          <p:cNvSpPr>
            <a:spLocks noChangeArrowheads="1"/>
          </p:cNvSpPr>
          <p:nvPr/>
        </p:nvSpPr>
        <p:spPr bwMode="auto">
          <a:xfrm>
            <a:off x="3733800" y="6019800"/>
            <a:ext cx="533400" cy="533400"/>
          </a:xfrm>
          <a:prstGeom prst="ellipse">
            <a:avLst/>
          </a:prstGeom>
          <a:solidFill>
            <a:srgbClr val="FFEA18"/>
          </a:solidFill>
          <a:ln w="9525">
            <a:solidFill>
              <a:srgbClr val="FFCC18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>
                <a:solidFill>
                  <a:srgbClr val="CC0000"/>
                </a:solidFill>
              </a:rPr>
              <a:t>fat</a:t>
            </a:r>
            <a:endParaRPr lang="en-US" sz="2800"/>
          </a:p>
        </p:txBody>
      </p:sp>
      <p:sp>
        <p:nvSpPr>
          <p:cNvPr id="8211" name="Oval 23"/>
          <p:cNvSpPr>
            <a:spLocks noChangeArrowheads="1"/>
          </p:cNvSpPr>
          <p:nvPr/>
        </p:nvSpPr>
        <p:spPr bwMode="auto">
          <a:xfrm>
            <a:off x="6934200" y="4724400"/>
            <a:ext cx="533400" cy="533400"/>
          </a:xfrm>
          <a:prstGeom prst="ellipse">
            <a:avLst/>
          </a:prstGeom>
          <a:solidFill>
            <a:srgbClr val="FFEA18"/>
          </a:solidFill>
          <a:ln w="9525">
            <a:solidFill>
              <a:srgbClr val="FFCC18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>
                <a:solidFill>
                  <a:srgbClr val="CC0000"/>
                </a:solidFill>
              </a:rPr>
              <a:t>fat</a:t>
            </a:r>
            <a:endParaRPr lang="en-US" sz="2800"/>
          </a:p>
        </p:txBody>
      </p:sp>
      <p:sp>
        <p:nvSpPr>
          <p:cNvPr id="8212" name="Oval 24"/>
          <p:cNvSpPr>
            <a:spLocks noChangeArrowheads="1"/>
          </p:cNvSpPr>
          <p:nvPr/>
        </p:nvSpPr>
        <p:spPr bwMode="auto">
          <a:xfrm>
            <a:off x="6781800" y="5791200"/>
            <a:ext cx="533400" cy="533400"/>
          </a:xfrm>
          <a:prstGeom prst="ellipse">
            <a:avLst/>
          </a:prstGeom>
          <a:solidFill>
            <a:srgbClr val="FFEA18"/>
          </a:solidFill>
          <a:ln w="9525">
            <a:solidFill>
              <a:srgbClr val="FFCC18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>
                <a:solidFill>
                  <a:srgbClr val="CC0000"/>
                </a:solidFill>
              </a:rPr>
              <a:t>fat</a:t>
            </a:r>
            <a:endParaRPr lang="en-US" sz="2800"/>
          </a:p>
        </p:txBody>
      </p:sp>
      <p:sp>
        <p:nvSpPr>
          <p:cNvPr id="8213" name="Oval 25"/>
          <p:cNvSpPr>
            <a:spLocks noChangeArrowheads="1"/>
          </p:cNvSpPr>
          <p:nvPr/>
        </p:nvSpPr>
        <p:spPr bwMode="auto">
          <a:xfrm>
            <a:off x="5943600" y="5029200"/>
            <a:ext cx="533400" cy="533400"/>
          </a:xfrm>
          <a:prstGeom prst="ellipse">
            <a:avLst/>
          </a:prstGeom>
          <a:solidFill>
            <a:srgbClr val="FFEA18"/>
          </a:solidFill>
          <a:ln w="9525">
            <a:solidFill>
              <a:srgbClr val="FFCC18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>
                <a:solidFill>
                  <a:srgbClr val="CC0000"/>
                </a:solidFill>
              </a:rPr>
              <a:t>fat</a:t>
            </a:r>
            <a:endParaRPr lang="en-US" sz="2800"/>
          </a:p>
        </p:txBody>
      </p:sp>
      <p:sp>
        <p:nvSpPr>
          <p:cNvPr id="405530" name="Oval 26"/>
          <p:cNvSpPr>
            <a:spLocks noChangeArrowheads="1"/>
          </p:cNvSpPr>
          <p:nvPr/>
        </p:nvSpPr>
        <p:spPr bwMode="auto">
          <a:xfrm>
            <a:off x="6096000" y="2667000"/>
            <a:ext cx="533400" cy="533400"/>
          </a:xfrm>
          <a:prstGeom prst="ellipse">
            <a:avLst/>
          </a:prstGeom>
          <a:solidFill>
            <a:srgbClr val="FFEA18"/>
          </a:solidFill>
          <a:ln w="9525">
            <a:solidFill>
              <a:srgbClr val="FFCC18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>
                <a:solidFill>
                  <a:srgbClr val="CC0000"/>
                </a:solidFill>
              </a:rPr>
              <a:t>fat</a:t>
            </a:r>
            <a:endParaRPr lang="en-US" sz="2800"/>
          </a:p>
        </p:txBody>
      </p:sp>
      <p:sp>
        <p:nvSpPr>
          <p:cNvPr id="405531" name="Oval 27"/>
          <p:cNvSpPr>
            <a:spLocks noChangeArrowheads="1"/>
          </p:cNvSpPr>
          <p:nvPr/>
        </p:nvSpPr>
        <p:spPr bwMode="auto">
          <a:xfrm>
            <a:off x="3048000" y="1905000"/>
            <a:ext cx="533400" cy="533400"/>
          </a:xfrm>
          <a:prstGeom prst="ellipse">
            <a:avLst/>
          </a:prstGeom>
          <a:solidFill>
            <a:srgbClr val="FFEA18"/>
          </a:solidFill>
          <a:ln w="9525">
            <a:solidFill>
              <a:srgbClr val="FFCC18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>
                <a:solidFill>
                  <a:srgbClr val="CC0000"/>
                </a:solidFill>
              </a:rPr>
              <a:t>fat</a:t>
            </a:r>
            <a:endParaRPr lang="en-US" sz="2800"/>
          </a:p>
        </p:txBody>
      </p:sp>
      <p:sp>
        <p:nvSpPr>
          <p:cNvPr id="405533" name="Rectangle 29"/>
          <p:cNvSpPr>
            <a:spLocks noChangeArrowheads="1"/>
          </p:cNvSpPr>
          <p:nvPr/>
        </p:nvSpPr>
        <p:spPr bwMode="auto">
          <a:xfrm>
            <a:off x="1368425" y="3028950"/>
            <a:ext cx="1079500" cy="442913"/>
          </a:xfrm>
          <a:prstGeom prst="rect">
            <a:avLst/>
          </a:prstGeom>
          <a:solidFill>
            <a:srgbClr val="CC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lnSpc>
                <a:spcPct val="80000"/>
              </a:lnSpc>
            </a:pPr>
            <a:r>
              <a:rPr lang="en-US" sz="2800">
                <a:solidFill>
                  <a:schemeClr val="bg1"/>
                </a:solidFill>
              </a:rPr>
              <a:t>LOW</a:t>
            </a:r>
            <a:endParaRPr lang="en-US" sz="3600">
              <a:solidFill>
                <a:schemeClr val="bg1"/>
              </a:solidFill>
            </a:endParaRPr>
          </a:p>
        </p:txBody>
      </p:sp>
      <p:sp>
        <p:nvSpPr>
          <p:cNvPr id="405534" name="AutoShape 30"/>
          <p:cNvSpPr>
            <a:spLocks noChangeArrowheads="1"/>
          </p:cNvSpPr>
          <p:nvPr/>
        </p:nvSpPr>
        <p:spPr bwMode="auto">
          <a:xfrm rot="10800000">
            <a:off x="1762125" y="3522663"/>
            <a:ext cx="292100" cy="1311275"/>
          </a:xfrm>
          <a:prstGeom prst="downArrow">
            <a:avLst>
              <a:gd name="adj1" fmla="val 35870"/>
              <a:gd name="adj2" fmla="val 84899"/>
            </a:avLst>
          </a:prstGeom>
          <a:solidFill>
            <a:srgbClr val="0F116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5532" name="Rectangle 28"/>
          <p:cNvSpPr>
            <a:spLocks noChangeArrowheads="1"/>
          </p:cNvSpPr>
          <p:nvPr/>
        </p:nvSpPr>
        <p:spPr bwMode="auto">
          <a:xfrm>
            <a:off x="1360488" y="4421188"/>
            <a:ext cx="1096962" cy="455612"/>
          </a:xfrm>
          <a:prstGeom prst="rect">
            <a:avLst/>
          </a:prstGeom>
          <a:solidFill>
            <a:srgbClr val="CC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lnSpc>
                <a:spcPct val="80000"/>
              </a:lnSpc>
            </a:pPr>
            <a:r>
              <a:rPr lang="en-US" sz="2800">
                <a:solidFill>
                  <a:schemeClr val="bg1"/>
                </a:solidFill>
              </a:rPr>
              <a:t>HIGH</a:t>
            </a:r>
            <a:endParaRPr lang="en-US" sz="36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055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055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bbl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05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05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bbl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05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05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bbl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055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055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055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tring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5518" grpId="0" animBg="1"/>
      <p:bldP spid="405530" grpId="0" animBg="1"/>
      <p:bldP spid="405531" grpId="0" animBg="1"/>
      <p:bldP spid="405533" grpId="0" animBg="1" autoUpdateAnimBg="0"/>
      <p:bldP spid="405534" grpId="0" animBg="1"/>
      <p:bldP spid="40553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2157413" y="2590800"/>
            <a:ext cx="381000" cy="3048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title"/>
          </p:nvPr>
        </p:nvSpPr>
        <p:spPr>
          <a:xfrm>
            <a:off x="517525" y="381000"/>
            <a:ext cx="8596313" cy="762000"/>
          </a:xfrm>
        </p:spPr>
        <p:txBody>
          <a:bodyPr/>
          <a:lstStyle/>
          <a:p>
            <a:r>
              <a:rPr lang="en-US" smtClean="0"/>
              <a:t>Facilitated Diffusion</a:t>
            </a:r>
          </a:p>
        </p:txBody>
      </p:sp>
      <p:sp>
        <p:nvSpPr>
          <p:cNvPr id="9220" name="Rectangle 4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66750" y="1143000"/>
            <a:ext cx="8477250" cy="1066800"/>
          </a:xfrm>
        </p:spPr>
        <p:txBody>
          <a:bodyPr/>
          <a:lstStyle/>
          <a:p>
            <a:r>
              <a:rPr lang="en-US" smtClean="0"/>
              <a:t>Move from </a:t>
            </a:r>
            <a:r>
              <a:rPr lang="en-US" u="sng" smtClean="0">
                <a:solidFill>
                  <a:srgbClr val="CC0000"/>
                </a:solidFill>
              </a:rPr>
              <a:t>HIGH</a:t>
            </a:r>
            <a:r>
              <a:rPr lang="en-US" smtClean="0"/>
              <a:t> to </a:t>
            </a:r>
            <a:r>
              <a:rPr lang="en-US" u="sng" smtClean="0">
                <a:solidFill>
                  <a:srgbClr val="CC0000"/>
                </a:solidFill>
              </a:rPr>
              <a:t>LOW</a:t>
            </a:r>
            <a:r>
              <a:rPr lang="en-US" smtClean="0">
                <a:solidFill>
                  <a:srgbClr val="CC0000"/>
                </a:solidFill>
              </a:rPr>
              <a:t> </a:t>
            </a:r>
            <a:r>
              <a:rPr lang="en-US" smtClean="0"/>
              <a:t>through a channel  (has a helper)</a:t>
            </a:r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04" t="49200" r="1057" b="7201"/>
          <a:stretch>
            <a:fillRect/>
          </a:stretch>
        </p:blipFill>
        <p:spPr bwMode="auto">
          <a:xfrm>
            <a:off x="2514600" y="3048000"/>
            <a:ext cx="4235450" cy="234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1371600" y="2743200"/>
            <a:ext cx="5638800" cy="457200"/>
          </a:xfrm>
          <a:prstGeom prst="rect">
            <a:avLst/>
          </a:prstGeom>
          <a:solidFill>
            <a:srgbClr val="98D7F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en-US">
                <a:solidFill>
                  <a:srgbClr val="0F116A"/>
                </a:solidFill>
              </a:rPr>
              <a:t>inside cell</a:t>
            </a:r>
          </a:p>
        </p:txBody>
      </p:sp>
      <p:sp>
        <p:nvSpPr>
          <p:cNvPr id="9223" name="Rectangle 7"/>
          <p:cNvSpPr>
            <a:spLocks noChangeArrowheads="1"/>
          </p:cNvSpPr>
          <p:nvPr/>
        </p:nvSpPr>
        <p:spPr bwMode="auto">
          <a:xfrm>
            <a:off x="1371600" y="5181600"/>
            <a:ext cx="5638800" cy="457200"/>
          </a:xfrm>
          <a:prstGeom prst="rect">
            <a:avLst/>
          </a:prstGeom>
          <a:solidFill>
            <a:srgbClr val="98D7F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en-US">
                <a:solidFill>
                  <a:srgbClr val="0F116A"/>
                </a:solidFill>
              </a:rPr>
              <a:t>outside cell</a:t>
            </a:r>
          </a:p>
        </p:txBody>
      </p:sp>
      <p:sp>
        <p:nvSpPr>
          <p:cNvPr id="9224" name="Rectangle 8"/>
          <p:cNvSpPr>
            <a:spLocks noChangeArrowheads="1"/>
          </p:cNvSpPr>
          <p:nvPr/>
        </p:nvSpPr>
        <p:spPr bwMode="auto">
          <a:xfrm>
            <a:off x="6700838" y="2590800"/>
            <a:ext cx="381000" cy="3048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5" name="AutoShape 9"/>
          <p:cNvSpPr>
            <a:spLocks noChangeArrowheads="1"/>
          </p:cNvSpPr>
          <p:nvPr/>
        </p:nvSpPr>
        <p:spPr bwMode="auto">
          <a:xfrm>
            <a:off x="4748213" y="3352800"/>
            <a:ext cx="762000" cy="1752600"/>
          </a:xfrm>
          <a:prstGeom prst="flowChartMagneticDisk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6538" name="AutoShape 10"/>
          <p:cNvSpPr>
            <a:spLocks noChangeArrowheads="1"/>
          </p:cNvSpPr>
          <p:nvPr/>
        </p:nvSpPr>
        <p:spPr bwMode="auto">
          <a:xfrm>
            <a:off x="4824413" y="2743200"/>
            <a:ext cx="533400" cy="533400"/>
          </a:xfrm>
          <a:prstGeom prst="octagon">
            <a:avLst>
              <a:gd name="adj" fmla="val 29287"/>
            </a:avLst>
          </a:prstGeom>
          <a:solidFill>
            <a:srgbClr val="C0FF1D"/>
          </a:solidFill>
          <a:ln w="9525">
            <a:solidFill>
              <a:srgbClr val="660000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>
                <a:solidFill>
                  <a:srgbClr val="CC0000"/>
                </a:solidFill>
              </a:rPr>
              <a:t>sugar</a:t>
            </a:r>
            <a:endParaRPr lang="en-US" sz="2800"/>
          </a:p>
        </p:txBody>
      </p:sp>
      <p:sp>
        <p:nvSpPr>
          <p:cNvPr id="9227" name="AutoShape 11"/>
          <p:cNvSpPr>
            <a:spLocks noChangeArrowheads="1"/>
          </p:cNvSpPr>
          <p:nvPr/>
        </p:nvSpPr>
        <p:spPr bwMode="auto">
          <a:xfrm>
            <a:off x="5638800" y="5486400"/>
            <a:ext cx="533400" cy="533400"/>
          </a:xfrm>
          <a:prstGeom prst="octagon">
            <a:avLst>
              <a:gd name="adj" fmla="val 29287"/>
            </a:avLst>
          </a:prstGeom>
          <a:solidFill>
            <a:srgbClr val="C0FF1D"/>
          </a:solidFill>
          <a:ln w="9525">
            <a:solidFill>
              <a:srgbClr val="660000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>
                <a:solidFill>
                  <a:srgbClr val="CC0000"/>
                </a:solidFill>
              </a:rPr>
              <a:t>sugar</a:t>
            </a:r>
            <a:endParaRPr lang="en-US" sz="2800"/>
          </a:p>
        </p:txBody>
      </p:sp>
      <p:sp>
        <p:nvSpPr>
          <p:cNvPr id="9228" name="AutoShape 12"/>
          <p:cNvSpPr>
            <a:spLocks noChangeArrowheads="1"/>
          </p:cNvSpPr>
          <p:nvPr/>
        </p:nvSpPr>
        <p:spPr bwMode="auto">
          <a:xfrm>
            <a:off x="4648200" y="6172200"/>
            <a:ext cx="533400" cy="533400"/>
          </a:xfrm>
          <a:prstGeom prst="octagon">
            <a:avLst>
              <a:gd name="adj" fmla="val 29287"/>
            </a:avLst>
          </a:prstGeom>
          <a:solidFill>
            <a:srgbClr val="C0FF1D"/>
          </a:solidFill>
          <a:ln w="9525">
            <a:solidFill>
              <a:srgbClr val="660000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>
                <a:solidFill>
                  <a:srgbClr val="CC0000"/>
                </a:solidFill>
              </a:rPr>
              <a:t>sugar</a:t>
            </a:r>
            <a:endParaRPr lang="en-US" sz="2800"/>
          </a:p>
        </p:txBody>
      </p:sp>
      <p:sp>
        <p:nvSpPr>
          <p:cNvPr id="9229" name="AutoShape 13"/>
          <p:cNvSpPr>
            <a:spLocks noChangeArrowheads="1"/>
          </p:cNvSpPr>
          <p:nvPr/>
        </p:nvSpPr>
        <p:spPr bwMode="auto">
          <a:xfrm>
            <a:off x="3124200" y="2819400"/>
            <a:ext cx="533400" cy="533400"/>
          </a:xfrm>
          <a:prstGeom prst="octagon">
            <a:avLst>
              <a:gd name="adj" fmla="val 29287"/>
            </a:avLst>
          </a:prstGeom>
          <a:solidFill>
            <a:srgbClr val="C0FF1D"/>
          </a:solidFill>
          <a:ln w="9525">
            <a:solidFill>
              <a:srgbClr val="660000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>
                <a:solidFill>
                  <a:srgbClr val="CC0000"/>
                </a:solidFill>
              </a:rPr>
              <a:t>sugar</a:t>
            </a:r>
            <a:endParaRPr lang="en-US" sz="2800"/>
          </a:p>
        </p:txBody>
      </p:sp>
      <p:sp>
        <p:nvSpPr>
          <p:cNvPr id="9230" name="AutoShape 14"/>
          <p:cNvSpPr>
            <a:spLocks noChangeArrowheads="1"/>
          </p:cNvSpPr>
          <p:nvPr/>
        </p:nvSpPr>
        <p:spPr bwMode="auto">
          <a:xfrm>
            <a:off x="6858000" y="5867400"/>
            <a:ext cx="533400" cy="533400"/>
          </a:xfrm>
          <a:prstGeom prst="octagon">
            <a:avLst>
              <a:gd name="adj" fmla="val 29287"/>
            </a:avLst>
          </a:prstGeom>
          <a:solidFill>
            <a:srgbClr val="C0FF1D"/>
          </a:solidFill>
          <a:ln w="9525">
            <a:solidFill>
              <a:srgbClr val="660000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>
                <a:solidFill>
                  <a:srgbClr val="CC0000"/>
                </a:solidFill>
              </a:rPr>
              <a:t>sugar</a:t>
            </a:r>
            <a:endParaRPr lang="en-US" sz="2800"/>
          </a:p>
        </p:txBody>
      </p:sp>
      <p:sp>
        <p:nvSpPr>
          <p:cNvPr id="9231" name="AutoShape 15"/>
          <p:cNvSpPr>
            <a:spLocks noChangeArrowheads="1"/>
          </p:cNvSpPr>
          <p:nvPr/>
        </p:nvSpPr>
        <p:spPr bwMode="auto">
          <a:xfrm>
            <a:off x="3962400" y="5562600"/>
            <a:ext cx="533400" cy="533400"/>
          </a:xfrm>
          <a:prstGeom prst="octagon">
            <a:avLst>
              <a:gd name="adj" fmla="val 29287"/>
            </a:avLst>
          </a:prstGeom>
          <a:solidFill>
            <a:srgbClr val="C0FF1D"/>
          </a:solidFill>
          <a:ln w="9525">
            <a:solidFill>
              <a:srgbClr val="660000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>
                <a:solidFill>
                  <a:srgbClr val="CC0000"/>
                </a:solidFill>
              </a:rPr>
              <a:t>sugar</a:t>
            </a:r>
            <a:endParaRPr lang="en-US" sz="2800"/>
          </a:p>
        </p:txBody>
      </p:sp>
      <p:sp>
        <p:nvSpPr>
          <p:cNvPr id="9232" name="AutoShape 16"/>
          <p:cNvSpPr>
            <a:spLocks noChangeArrowheads="1"/>
          </p:cNvSpPr>
          <p:nvPr/>
        </p:nvSpPr>
        <p:spPr bwMode="auto">
          <a:xfrm>
            <a:off x="3962400" y="2286000"/>
            <a:ext cx="533400" cy="533400"/>
          </a:xfrm>
          <a:prstGeom prst="octagon">
            <a:avLst>
              <a:gd name="adj" fmla="val 29287"/>
            </a:avLst>
          </a:prstGeom>
          <a:solidFill>
            <a:srgbClr val="C0FF1D"/>
          </a:solidFill>
          <a:ln w="9525">
            <a:solidFill>
              <a:srgbClr val="660000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>
                <a:solidFill>
                  <a:srgbClr val="CC0000"/>
                </a:solidFill>
              </a:rPr>
              <a:t>sugar</a:t>
            </a:r>
            <a:endParaRPr lang="en-US" sz="2800"/>
          </a:p>
        </p:txBody>
      </p:sp>
      <p:sp>
        <p:nvSpPr>
          <p:cNvPr id="9233" name="AutoShape 17"/>
          <p:cNvSpPr>
            <a:spLocks noChangeArrowheads="1"/>
          </p:cNvSpPr>
          <p:nvPr/>
        </p:nvSpPr>
        <p:spPr bwMode="auto">
          <a:xfrm>
            <a:off x="5943600" y="2133600"/>
            <a:ext cx="533400" cy="533400"/>
          </a:xfrm>
          <a:prstGeom prst="octagon">
            <a:avLst>
              <a:gd name="adj" fmla="val 29287"/>
            </a:avLst>
          </a:prstGeom>
          <a:solidFill>
            <a:srgbClr val="C0FF1D"/>
          </a:solidFill>
          <a:ln w="9525">
            <a:solidFill>
              <a:srgbClr val="660000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>
                <a:solidFill>
                  <a:srgbClr val="CC0000"/>
                </a:solidFill>
              </a:rPr>
              <a:t>sugar</a:t>
            </a:r>
            <a:endParaRPr lang="en-US" sz="2800"/>
          </a:p>
        </p:txBody>
      </p:sp>
      <p:sp>
        <p:nvSpPr>
          <p:cNvPr id="9234" name="AutoShape 18"/>
          <p:cNvSpPr>
            <a:spLocks noChangeArrowheads="1"/>
          </p:cNvSpPr>
          <p:nvPr/>
        </p:nvSpPr>
        <p:spPr bwMode="auto">
          <a:xfrm>
            <a:off x="2971800" y="6096000"/>
            <a:ext cx="533400" cy="533400"/>
          </a:xfrm>
          <a:prstGeom prst="octagon">
            <a:avLst>
              <a:gd name="adj" fmla="val 29287"/>
            </a:avLst>
          </a:prstGeom>
          <a:solidFill>
            <a:srgbClr val="C0FF1D"/>
          </a:solidFill>
          <a:ln w="9525">
            <a:solidFill>
              <a:srgbClr val="660000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>
                <a:solidFill>
                  <a:srgbClr val="CC0000"/>
                </a:solidFill>
              </a:rPr>
              <a:t>sugar</a:t>
            </a:r>
            <a:endParaRPr lang="en-US" sz="2800"/>
          </a:p>
        </p:txBody>
      </p:sp>
      <p:sp>
        <p:nvSpPr>
          <p:cNvPr id="9235" name="AutoShape 19"/>
          <p:cNvSpPr>
            <a:spLocks noChangeArrowheads="1"/>
          </p:cNvSpPr>
          <p:nvPr/>
        </p:nvSpPr>
        <p:spPr bwMode="auto">
          <a:xfrm>
            <a:off x="5791200" y="6324600"/>
            <a:ext cx="533400" cy="533400"/>
          </a:xfrm>
          <a:prstGeom prst="octagon">
            <a:avLst>
              <a:gd name="adj" fmla="val 29287"/>
            </a:avLst>
          </a:prstGeom>
          <a:solidFill>
            <a:srgbClr val="C0FF1D"/>
          </a:solidFill>
          <a:ln w="9525">
            <a:solidFill>
              <a:srgbClr val="660000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>
                <a:solidFill>
                  <a:srgbClr val="CC0000"/>
                </a:solidFill>
              </a:rPr>
              <a:t>sugar</a:t>
            </a:r>
            <a:endParaRPr lang="en-US" sz="2800"/>
          </a:p>
        </p:txBody>
      </p:sp>
      <p:sp>
        <p:nvSpPr>
          <p:cNvPr id="9236" name="AutoShape 20"/>
          <p:cNvSpPr>
            <a:spLocks noChangeArrowheads="1"/>
          </p:cNvSpPr>
          <p:nvPr/>
        </p:nvSpPr>
        <p:spPr bwMode="auto">
          <a:xfrm>
            <a:off x="2057400" y="6172200"/>
            <a:ext cx="533400" cy="533400"/>
          </a:xfrm>
          <a:prstGeom prst="octagon">
            <a:avLst>
              <a:gd name="adj" fmla="val 29287"/>
            </a:avLst>
          </a:prstGeom>
          <a:solidFill>
            <a:srgbClr val="C0FF1D"/>
          </a:solidFill>
          <a:ln w="9525">
            <a:solidFill>
              <a:srgbClr val="660000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>
                <a:solidFill>
                  <a:srgbClr val="CC0000"/>
                </a:solidFill>
              </a:rPr>
              <a:t>sugar</a:t>
            </a:r>
            <a:endParaRPr lang="en-US" sz="2800"/>
          </a:p>
        </p:txBody>
      </p:sp>
      <p:sp>
        <p:nvSpPr>
          <p:cNvPr id="9237" name="Rectangle 21"/>
          <p:cNvSpPr>
            <a:spLocks noChangeArrowheads="1"/>
          </p:cNvSpPr>
          <p:nvPr/>
        </p:nvSpPr>
        <p:spPr bwMode="auto">
          <a:xfrm>
            <a:off x="6781800" y="3810000"/>
            <a:ext cx="2286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en-US" sz="2200">
                <a:solidFill>
                  <a:srgbClr val="0F116A"/>
                </a:solidFill>
              </a:rPr>
              <a:t>Which way will sugar move?</a:t>
            </a:r>
            <a:endParaRPr lang="en-US" sz="3000">
              <a:solidFill>
                <a:srgbClr val="0F116A"/>
              </a:solidFill>
            </a:endParaRPr>
          </a:p>
        </p:txBody>
      </p:sp>
      <p:sp>
        <p:nvSpPr>
          <p:cNvPr id="406553" name="AutoShape 25"/>
          <p:cNvSpPr>
            <a:spLocks noChangeArrowheads="1"/>
          </p:cNvSpPr>
          <p:nvPr/>
        </p:nvSpPr>
        <p:spPr bwMode="auto">
          <a:xfrm>
            <a:off x="5029200" y="2057400"/>
            <a:ext cx="533400" cy="533400"/>
          </a:xfrm>
          <a:prstGeom prst="octagon">
            <a:avLst>
              <a:gd name="adj" fmla="val 29287"/>
            </a:avLst>
          </a:prstGeom>
          <a:solidFill>
            <a:srgbClr val="C0FF1D"/>
          </a:solidFill>
          <a:ln w="9525">
            <a:solidFill>
              <a:srgbClr val="660000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>
                <a:solidFill>
                  <a:srgbClr val="CC0000"/>
                </a:solidFill>
              </a:rPr>
              <a:t>sugar</a:t>
            </a:r>
            <a:endParaRPr lang="en-US" sz="2800"/>
          </a:p>
        </p:txBody>
      </p:sp>
      <p:sp>
        <p:nvSpPr>
          <p:cNvPr id="406554" name="AutoShape 26"/>
          <p:cNvSpPr>
            <a:spLocks noChangeArrowheads="1"/>
          </p:cNvSpPr>
          <p:nvPr/>
        </p:nvSpPr>
        <p:spPr bwMode="auto">
          <a:xfrm>
            <a:off x="4572000" y="2438400"/>
            <a:ext cx="533400" cy="533400"/>
          </a:xfrm>
          <a:prstGeom prst="octagon">
            <a:avLst>
              <a:gd name="adj" fmla="val 29287"/>
            </a:avLst>
          </a:prstGeom>
          <a:solidFill>
            <a:srgbClr val="C0FF1D"/>
          </a:solidFill>
          <a:ln w="9525">
            <a:solidFill>
              <a:srgbClr val="660000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>
                <a:solidFill>
                  <a:srgbClr val="CC0000"/>
                </a:solidFill>
              </a:rPr>
              <a:t>sugar</a:t>
            </a:r>
            <a:endParaRPr lang="en-US" sz="2800"/>
          </a:p>
        </p:txBody>
      </p:sp>
      <p:sp>
        <p:nvSpPr>
          <p:cNvPr id="406559" name="Rectangle 31"/>
          <p:cNvSpPr>
            <a:spLocks noChangeArrowheads="1"/>
          </p:cNvSpPr>
          <p:nvPr/>
        </p:nvSpPr>
        <p:spPr bwMode="auto">
          <a:xfrm>
            <a:off x="1393825" y="3257550"/>
            <a:ext cx="1079500" cy="442913"/>
          </a:xfrm>
          <a:prstGeom prst="rect">
            <a:avLst/>
          </a:prstGeom>
          <a:solidFill>
            <a:srgbClr val="CC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lnSpc>
                <a:spcPct val="80000"/>
              </a:lnSpc>
            </a:pPr>
            <a:r>
              <a:rPr lang="en-US" sz="2800">
                <a:solidFill>
                  <a:schemeClr val="bg1"/>
                </a:solidFill>
              </a:rPr>
              <a:t>LOW</a:t>
            </a:r>
            <a:endParaRPr lang="en-US" sz="3600">
              <a:solidFill>
                <a:schemeClr val="bg1"/>
              </a:solidFill>
            </a:endParaRPr>
          </a:p>
        </p:txBody>
      </p:sp>
      <p:sp>
        <p:nvSpPr>
          <p:cNvPr id="406560" name="AutoShape 32"/>
          <p:cNvSpPr>
            <a:spLocks noChangeArrowheads="1"/>
          </p:cNvSpPr>
          <p:nvPr/>
        </p:nvSpPr>
        <p:spPr bwMode="auto">
          <a:xfrm rot="10800000">
            <a:off x="1787525" y="3751263"/>
            <a:ext cx="292100" cy="1311275"/>
          </a:xfrm>
          <a:prstGeom prst="downArrow">
            <a:avLst>
              <a:gd name="adj1" fmla="val 35870"/>
              <a:gd name="adj2" fmla="val 84899"/>
            </a:avLst>
          </a:prstGeom>
          <a:solidFill>
            <a:srgbClr val="0F116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6561" name="Rectangle 33"/>
          <p:cNvSpPr>
            <a:spLocks noChangeArrowheads="1"/>
          </p:cNvSpPr>
          <p:nvPr/>
        </p:nvSpPr>
        <p:spPr bwMode="auto">
          <a:xfrm>
            <a:off x="1143000" y="4572000"/>
            <a:ext cx="1339850" cy="533400"/>
          </a:xfrm>
          <a:prstGeom prst="rect">
            <a:avLst/>
          </a:prstGeom>
          <a:solidFill>
            <a:srgbClr val="CC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lnSpc>
                <a:spcPct val="80000"/>
              </a:lnSpc>
            </a:pPr>
            <a:r>
              <a:rPr lang="en-US" sz="2800">
                <a:solidFill>
                  <a:schemeClr val="bg1"/>
                </a:solidFill>
              </a:rPr>
              <a:t>HIGH</a:t>
            </a:r>
            <a:endParaRPr lang="en-US" sz="36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065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065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bbl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06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06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bbl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06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06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bbl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065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065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065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String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6538" grpId="0" animBg="1"/>
      <p:bldP spid="406553" grpId="0" animBg="1"/>
      <p:bldP spid="406554" grpId="0" animBg="1"/>
      <p:bldP spid="406559" grpId="0" animBg="1" autoUpdateAnimBg="0"/>
      <p:bldP spid="406560" grpId="0" animBg="1"/>
      <p:bldP spid="40656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660" b="14122"/>
          <a:stretch>
            <a:fillRect/>
          </a:stretch>
        </p:blipFill>
        <p:spPr bwMode="auto">
          <a:xfrm>
            <a:off x="5180013" y="4114800"/>
            <a:ext cx="3887787" cy="268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Diffusion</a:t>
            </a:r>
          </a:p>
        </p:txBody>
      </p:sp>
      <p:sp>
        <p:nvSpPr>
          <p:cNvPr id="408580" name="Rectangle 4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8153400" cy="3429000"/>
          </a:xfrm>
        </p:spPr>
        <p:txBody>
          <a:bodyPr/>
          <a:lstStyle/>
          <a:p>
            <a:r>
              <a:rPr lang="en-US" smtClean="0"/>
              <a:t>Move from </a:t>
            </a:r>
            <a:r>
              <a:rPr lang="en-US" smtClean="0">
                <a:solidFill>
                  <a:srgbClr val="CC0000"/>
                </a:solidFill>
              </a:rPr>
              <a:t>HIGH</a:t>
            </a:r>
            <a:r>
              <a:rPr lang="en-US" smtClean="0"/>
              <a:t> to </a:t>
            </a:r>
            <a:r>
              <a:rPr lang="en-US" smtClean="0">
                <a:solidFill>
                  <a:srgbClr val="CC0000"/>
                </a:solidFill>
              </a:rPr>
              <a:t>LOW</a:t>
            </a:r>
            <a:r>
              <a:rPr lang="en-US" smtClean="0"/>
              <a:t> concentration </a:t>
            </a:r>
          </a:p>
          <a:p>
            <a:pPr lvl="1"/>
            <a:r>
              <a:rPr lang="en-US" smtClean="0"/>
              <a:t>directly through </a:t>
            </a:r>
            <a:r>
              <a:rPr lang="en-US" u="sng" smtClean="0">
                <a:solidFill>
                  <a:schemeClr val="tx2"/>
                </a:solidFill>
              </a:rPr>
              <a:t>membrane</a:t>
            </a:r>
            <a:endParaRPr lang="en-US" smtClean="0"/>
          </a:p>
          <a:p>
            <a:pPr marL="1085850" lvl="2"/>
            <a:r>
              <a:rPr lang="en-US" u="sng" smtClean="0">
                <a:solidFill>
                  <a:srgbClr val="CC0000"/>
                </a:solidFill>
              </a:rPr>
              <a:t>simple diffusion</a:t>
            </a:r>
            <a:endParaRPr lang="en-US" smtClean="0"/>
          </a:p>
          <a:p>
            <a:pPr marL="1085850" lvl="2"/>
            <a:r>
              <a:rPr lang="en-US" u="sng" smtClean="0">
                <a:solidFill>
                  <a:srgbClr val="CC0000"/>
                </a:solidFill>
              </a:rPr>
              <a:t>no energy needed</a:t>
            </a:r>
            <a:endParaRPr lang="en-US" smtClean="0"/>
          </a:p>
          <a:p>
            <a:pPr lvl="1"/>
            <a:r>
              <a:rPr lang="en-US" smtClean="0"/>
              <a:t>help through a </a:t>
            </a:r>
            <a:r>
              <a:rPr lang="en-US" u="sng" smtClean="0">
                <a:solidFill>
                  <a:schemeClr val="tx2"/>
                </a:solidFill>
              </a:rPr>
              <a:t>protein channel</a:t>
            </a:r>
          </a:p>
          <a:p>
            <a:pPr marL="1085850" lvl="2"/>
            <a:r>
              <a:rPr lang="en-US" u="sng" smtClean="0">
                <a:solidFill>
                  <a:srgbClr val="CC0000"/>
                </a:solidFill>
              </a:rPr>
              <a:t>facilitated diffusion</a:t>
            </a:r>
            <a:r>
              <a:rPr lang="en-US" smtClean="0"/>
              <a:t> (with help)</a:t>
            </a:r>
          </a:p>
          <a:p>
            <a:pPr marL="1085850" lvl="2"/>
            <a:r>
              <a:rPr lang="en-US" u="sng" smtClean="0">
                <a:solidFill>
                  <a:srgbClr val="CC0000"/>
                </a:solidFill>
              </a:rPr>
              <a:t>no energy needed</a:t>
            </a:r>
            <a:endParaRPr lang="en-US" smtClean="0"/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4692650" y="4343400"/>
            <a:ext cx="819150" cy="396875"/>
          </a:xfrm>
          <a:prstGeom prst="rect">
            <a:avLst/>
          </a:prstGeom>
          <a:solidFill>
            <a:srgbClr val="FFEA1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000">
                <a:solidFill>
                  <a:srgbClr val="CC0000"/>
                </a:solidFill>
                <a:ea typeface="Geneva" pitchFamily="48" charset="-128"/>
              </a:rPr>
              <a:t>HIGH</a:t>
            </a:r>
            <a:endParaRPr lang="en-US" sz="2800">
              <a:solidFill>
                <a:srgbClr val="CC0000"/>
              </a:solidFill>
              <a:ea typeface="Geneva" pitchFamily="48" charset="-128"/>
            </a:endParaRPr>
          </a:p>
        </p:txBody>
      </p:sp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4714875" y="6384925"/>
            <a:ext cx="776288" cy="396875"/>
          </a:xfrm>
          <a:prstGeom prst="rect">
            <a:avLst/>
          </a:prstGeom>
          <a:solidFill>
            <a:srgbClr val="FFEA1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000">
                <a:solidFill>
                  <a:srgbClr val="CC0000"/>
                </a:solidFill>
                <a:ea typeface="Geneva" pitchFamily="48" charset="-128"/>
              </a:rPr>
              <a:t>LOW</a:t>
            </a:r>
            <a:endParaRPr lang="en-US" sz="2800">
              <a:solidFill>
                <a:srgbClr val="CC0000"/>
              </a:solidFill>
              <a:ea typeface="Geneva" pitchFamily="48" charset="-128"/>
            </a:endParaRPr>
          </a:p>
        </p:txBody>
      </p:sp>
      <p:sp>
        <p:nvSpPr>
          <p:cNvPr id="10247" name="AutoShape 7"/>
          <p:cNvSpPr>
            <a:spLocks noChangeArrowheads="1"/>
          </p:cNvSpPr>
          <p:nvPr/>
        </p:nvSpPr>
        <p:spPr bwMode="auto">
          <a:xfrm>
            <a:off x="4953000" y="4800600"/>
            <a:ext cx="292100" cy="1524000"/>
          </a:xfrm>
          <a:prstGeom prst="downArrow">
            <a:avLst>
              <a:gd name="adj1" fmla="val 35870"/>
              <a:gd name="adj2" fmla="val 98671"/>
            </a:avLst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8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8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85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85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85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85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85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85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85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085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085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085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085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085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8580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Simple vs. facilitated diffusion</a:t>
            </a:r>
          </a:p>
        </p:txBody>
      </p:sp>
      <p:grpSp>
        <p:nvGrpSpPr>
          <p:cNvPr id="11267" name="Group 27"/>
          <p:cNvGrpSpPr>
            <a:grpSpLocks/>
          </p:cNvGrpSpPr>
          <p:nvPr/>
        </p:nvGrpSpPr>
        <p:grpSpPr bwMode="auto">
          <a:xfrm>
            <a:off x="204788" y="3048000"/>
            <a:ext cx="4567237" cy="3581400"/>
            <a:chOff x="129" y="1920"/>
            <a:chExt cx="2877" cy="2256"/>
          </a:xfrm>
        </p:grpSpPr>
        <p:pic>
          <p:nvPicPr>
            <p:cNvPr id="11279" name="Picture 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604" t="49200" r="1057" b="7201"/>
            <a:stretch>
              <a:fillRect/>
            </a:stretch>
          </p:blipFill>
          <p:spPr bwMode="auto">
            <a:xfrm>
              <a:off x="129" y="2208"/>
              <a:ext cx="2668" cy="14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80" name="Rectangle 6"/>
            <p:cNvSpPr>
              <a:spLocks noChangeArrowheads="1"/>
            </p:cNvSpPr>
            <p:nvPr/>
          </p:nvSpPr>
          <p:spPr bwMode="auto">
            <a:xfrm>
              <a:off x="138" y="2016"/>
              <a:ext cx="2623" cy="288"/>
            </a:xfrm>
            <a:prstGeom prst="rect">
              <a:avLst/>
            </a:prstGeom>
            <a:solidFill>
              <a:srgbClr val="98D7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r>
                <a:rPr lang="en-US">
                  <a:solidFill>
                    <a:srgbClr val="0F116A"/>
                  </a:solidFill>
                </a:rPr>
                <a:t>inside cell</a:t>
              </a:r>
            </a:p>
          </p:txBody>
        </p:sp>
        <p:sp>
          <p:nvSpPr>
            <p:cNvPr id="11281" name="Rectangle 7"/>
            <p:cNvSpPr>
              <a:spLocks noChangeArrowheads="1"/>
            </p:cNvSpPr>
            <p:nvPr/>
          </p:nvSpPr>
          <p:spPr bwMode="auto">
            <a:xfrm>
              <a:off x="146" y="3552"/>
              <a:ext cx="2623" cy="288"/>
            </a:xfrm>
            <a:prstGeom prst="rect">
              <a:avLst/>
            </a:prstGeom>
            <a:solidFill>
              <a:srgbClr val="98D7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r>
                <a:rPr lang="en-US">
                  <a:solidFill>
                    <a:srgbClr val="0F116A"/>
                  </a:solidFill>
                </a:rPr>
                <a:t>outside cell</a:t>
              </a:r>
            </a:p>
          </p:txBody>
        </p:sp>
        <p:sp>
          <p:nvSpPr>
            <p:cNvPr id="11282" name="Rectangle 8"/>
            <p:cNvSpPr>
              <a:spLocks noChangeArrowheads="1"/>
            </p:cNvSpPr>
            <p:nvPr/>
          </p:nvSpPr>
          <p:spPr bwMode="auto">
            <a:xfrm>
              <a:off x="2766" y="1920"/>
              <a:ext cx="240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50570" name="Oval 10"/>
          <p:cNvSpPr>
            <a:spLocks noChangeArrowheads="1"/>
          </p:cNvSpPr>
          <p:nvPr/>
        </p:nvSpPr>
        <p:spPr bwMode="auto">
          <a:xfrm>
            <a:off x="2566988" y="2971800"/>
            <a:ext cx="533400" cy="533400"/>
          </a:xfrm>
          <a:prstGeom prst="ellipse">
            <a:avLst/>
          </a:prstGeom>
          <a:solidFill>
            <a:srgbClr val="FFEA18"/>
          </a:solidFill>
          <a:ln w="9525">
            <a:solidFill>
              <a:srgbClr val="FFCC18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>
                <a:solidFill>
                  <a:srgbClr val="CC0000"/>
                </a:solidFill>
              </a:rPr>
              <a:t>lipid</a:t>
            </a:r>
            <a:endParaRPr lang="en-US" sz="2800"/>
          </a:p>
        </p:txBody>
      </p:sp>
      <p:grpSp>
        <p:nvGrpSpPr>
          <p:cNvPr id="11269" name="Group 28"/>
          <p:cNvGrpSpPr>
            <a:grpSpLocks/>
          </p:cNvGrpSpPr>
          <p:nvPr/>
        </p:nvGrpSpPr>
        <p:grpSpPr bwMode="auto">
          <a:xfrm>
            <a:off x="4652963" y="3197225"/>
            <a:ext cx="4235450" cy="2895600"/>
            <a:chOff x="3072" y="2064"/>
            <a:chExt cx="2668" cy="1824"/>
          </a:xfrm>
        </p:grpSpPr>
        <p:pic>
          <p:nvPicPr>
            <p:cNvPr id="11275" name="Picture 1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604" t="49200" r="1057" b="7201"/>
            <a:stretch>
              <a:fillRect/>
            </a:stretch>
          </p:blipFill>
          <p:spPr bwMode="auto">
            <a:xfrm>
              <a:off x="3072" y="2256"/>
              <a:ext cx="2668" cy="14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76" name="Rectangle 17"/>
            <p:cNvSpPr>
              <a:spLocks noChangeArrowheads="1"/>
            </p:cNvSpPr>
            <p:nvPr/>
          </p:nvSpPr>
          <p:spPr bwMode="auto">
            <a:xfrm>
              <a:off x="3080" y="2064"/>
              <a:ext cx="2632" cy="288"/>
            </a:xfrm>
            <a:prstGeom prst="rect">
              <a:avLst/>
            </a:prstGeom>
            <a:solidFill>
              <a:srgbClr val="98D7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r>
                <a:rPr lang="en-US">
                  <a:solidFill>
                    <a:srgbClr val="0F116A"/>
                  </a:solidFill>
                </a:rPr>
                <a:t>inside cell</a:t>
              </a:r>
            </a:p>
          </p:txBody>
        </p:sp>
        <p:sp>
          <p:nvSpPr>
            <p:cNvPr id="11277" name="Rectangle 18"/>
            <p:cNvSpPr>
              <a:spLocks noChangeArrowheads="1"/>
            </p:cNvSpPr>
            <p:nvPr/>
          </p:nvSpPr>
          <p:spPr bwMode="auto">
            <a:xfrm>
              <a:off x="3072" y="3600"/>
              <a:ext cx="2640" cy="288"/>
            </a:xfrm>
            <a:prstGeom prst="rect">
              <a:avLst/>
            </a:prstGeom>
            <a:solidFill>
              <a:srgbClr val="98D7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r>
                <a:rPr lang="en-US">
                  <a:solidFill>
                    <a:srgbClr val="0F116A"/>
                  </a:solidFill>
                </a:rPr>
                <a:t>outside cell</a:t>
              </a:r>
            </a:p>
          </p:txBody>
        </p:sp>
        <p:sp>
          <p:nvSpPr>
            <p:cNvPr id="11278" name="AutoShape 20"/>
            <p:cNvSpPr>
              <a:spLocks noChangeArrowheads="1"/>
            </p:cNvSpPr>
            <p:nvPr/>
          </p:nvSpPr>
          <p:spPr bwMode="auto">
            <a:xfrm>
              <a:off x="4479" y="2448"/>
              <a:ext cx="480" cy="1104"/>
            </a:xfrm>
            <a:prstGeom prst="flowChartMagneticDisk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50584" name="Oval 24"/>
          <p:cNvSpPr>
            <a:spLocks noChangeArrowheads="1"/>
          </p:cNvSpPr>
          <p:nvPr/>
        </p:nvSpPr>
        <p:spPr bwMode="auto">
          <a:xfrm>
            <a:off x="7000875" y="3222625"/>
            <a:ext cx="533400" cy="533400"/>
          </a:xfrm>
          <a:prstGeom prst="ellipse">
            <a:avLst/>
          </a:prstGeom>
          <a:solidFill>
            <a:srgbClr val="0F116A"/>
          </a:solidFill>
          <a:ln w="9525">
            <a:solidFill>
              <a:srgbClr val="1A158F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2000">
                <a:solidFill>
                  <a:schemeClr val="bg1"/>
                </a:solidFill>
              </a:rPr>
              <a:t>H</a:t>
            </a:r>
            <a:r>
              <a:rPr lang="en-US" baseline="-25000">
                <a:solidFill>
                  <a:schemeClr val="bg1"/>
                </a:solidFill>
              </a:rPr>
              <a:t>2</a:t>
            </a:r>
            <a:r>
              <a:rPr lang="en-US" sz="2000">
                <a:solidFill>
                  <a:schemeClr val="bg1"/>
                </a:solidFill>
              </a:rPr>
              <a:t>O</a:t>
            </a:r>
            <a:endParaRPr lang="en-US" sz="2800"/>
          </a:p>
        </p:txBody>
      </p:sp>
      <p:sp>
        <p:nvSpPr>
          <p:cNvPr id="450589" name="AutoShape 29"/>
          <p:cNvSpPr>
            <a:spLocks noChangeArrowheads="1"/>
          </p:cNvSpPr>
          <p:nvPr/>
        </p:nvSpPr>
        <p:spPr bwMode="auto">
          <a:xfrm>
            <a:off x="696913" y="1979613"/>
            <a:ext cx="3162300" cy="600075"/>
          </a:xfrm>
          <a:prstGeom prst="roundRect">
            <a:avLst>
              <a:gd name="adj" fmla="val 16667"/>
            </a:avLst>
          </a:prstGeom>
          <a:solidFill>
            <a:srgbClr val="FFEA1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3000">
                <a:solidFill>
                  <a:srgbClr val="0F116A"/>
                </a:solidFill>
              </a:rPr>
              <a:t>simple diffusion</a:t>
            </a:r>
          </a:p>
        </p:txBody>
      </p:sp>
      <p:sp>
        <p:nvSpPr>
          <p:cNvPr id="450590" name="AutoShape 30"/>
          <p:cNvSpPr>
            <a:spLocks noChangeArrowheads="1"/>
          </p:cNvSpPr>
          <p:nvPr/>
        </p:nvSpPr>
        <p:spPr bwMode="auto">
          <a:xfrm>
            <a:off x="4938713" y="1979613"/>
            <a:ext cx="3733800" cy="600075"/>
          </a:xfrm>
          <a:prstGeom prst="roundRect">
            <a:avLst>
              <a:gd name="adj" fmla="val 16667"/>
            </a:avLst>
          </a:prstGeom>
          <a:solidFill>
            <a:srgbClr val="FFEA1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3000">
                <a:solidFill>
                  <a:srgbClr val="0F116A"/>
                </a:solidFill>
              </a:rPr>
              <a:t>facilitated diffusion</a:t>
            </a:r>
          </a:p>
        </p:txBody>
      </p:sp>
      <p:sp>
        <p:nvSpPr>
          <p:cNvPr id="450591" name="Oval 31"/>
          <p:cNvSpPr>
            <a:spLocks noChangeArrowheads="1"/>
          </p:cNvSpPr>
          <p:nvPr/>
        </p:nvSpPr>
        <p:spPr bwMode="auto">
          <a:xfrm>
            <a:off x="8077200" y="5437188"/>
            <a:ext cx="533400" cy="533400"/>
          </a:xfrm>
          <a:prstGeom prst="ellipse">
            <a:avLst/>
          </a:prstGeom>
          <a:solidFill>
            <a:srgbClr val="0F116A"/>
          </a:solidFill>
          <a:ln w="9525">
            <a:solidFill>
              <a:srgbClr val="1A158F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2000">
                <a:solidFill>
                  <a:schemeClr val="bg1"/>
                </a:solidFill>
              </a:rPr>
              <a:t>H</a:t>
            </a:r>
            <a:r>
              <a:rPr lang="en-US" baseline="-25000">
                <a:solidFill>
                  <a:schemeClr val="bg1"/>
                </a:solidFill>
              </a:rPr>
              <a:t>2</a:t>
            </a:r>
            <a:r>
              <a:rPr lang="en-US" sz="2000">
                <a:solidFill>
                  <a:schemeClr val="bg1"/>
                </a:solidFill>
              </a:rPr>
              <a:t>O</a:t>
            </a:r>
            <a:endParaRPr lang="en-US" sz="2800"/>
          </a:p>
        </p:txBody>
      </p:sp>
      <p:sp>
        <p:nvSpPr>
          <p:cNvPr id="450592" name="AutoShape 32"/>
          <p:cNvSpPr>
            <a:spLocks noChangeArrowheads="1"/>
          </p:cNvSpPr>
          <p:nvPr/>
        </p:nvSpPr>
        <p:spPr bwMode="auto">
          <a:xfrm>
            <a:off x="6089650" y="4551363"/>
            <a:ext cx="2298700" cy="373062"/>
          </a:xfrm>
          <a:prstGeom prst="roundRect">
            <a:avLst>
              <a:gd name="adj" fmla="val 16667"/>
            </a:avLst>
          </a:prstGeom>
          <a:solidFill>
            <a:srgbClr val="FFEA1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tIns="0" bIns="0" anchor="ctr">
            <a:spAutoFit/>
          </a:bodyPr>
          <a:lstStyle/>
          <a:p>
            <a:r>
              <a:rPr lang="en-US" sz="2200">
                <a:solidFill>
                  <a:srgbClr val="000000"/>
                </a:solidFill>
              </a:rPr>
              <a:t>protein channel</a:t>
            </a:r>
            <a:endParaRPr lang="en-US" sz="30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505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505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bbl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505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505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505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tring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4505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4505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bbl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505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505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70" grpId="0" animBg="1"/>
      <p:bldP spid="450584" grpId="0" animBg="1"/>
      <p:bldP spid="450589" grpId="0" animBg="1" autoUpdateAnimBg="0"/>
      <p:bldP spid="450590" grpId="0" animBg="1" autoUpdateAnimBg="0"/>
      <p:bldP spid="450591" grpId="0" animBg="1"/>
      <p:bldP spid="450592" grpId="0" animBg="1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517525" y="138113"/>
            <a:ext cx="8596313" cy="1568450"/>
          </a:xfrm>
        </p:spPr>
        <p:txBody>
          <a:bodyPr/>
          <a:lstStyle/>
          <a:p>
            <a:pPr eaLnBrk="1" hangingPunct="1"/>
            <a:r>
              <a:rPr lang="en-US" altLang="en-US" sz="4800" b="1" smtClean="0">
                <a:latin typeface="Times" pitchFamily="48" charset="0"/>
              </a:rPr>
              <a:t>Osmosis: Diffusion of Water</a:t>
            </a:r>
            <a:br>
              <a:rPr lang="en-US" altLang="en-US" sz="4800" b="1" smtClean="0">
                <a:latin typeface="Times" pitchFamily="48" charset="0"/>
              </a:rPr>
            </a:br>
            <a:endParaRPr lang="en-US" sz="4800" b="1" smtClean="0">
              <a:latin typeface="Times" pitchFamily="48" charset="0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spcAft>
                <a:spcPct val="20000"/>
              </a:spcAft>
            </a:pPr>
            <a:r>
              <a:rPr lang="en-US" altLang="en-US" sz="2800" smtClean="0"/>
              <a:t>The diffusion of water across a selectively permeable membrane is called </a:t>
            </a:r>
            <a:r>
              <a:rPr lang="en-US" altLang="en-US" sz="2800" b="1" smtClean="0">
                <a:solidFill>
                  <a:srgbClr val="FF0066"/>
                </a:solidFill>
              </a:rPr>
              <a:t>osmosis</a:t>
            </a:r>
            <a:r>
              <a:rPr lang="en-US" altLang="en-US" sz="2800" b="1" smtClean="0"/>
              <a:t>.</a:t>
            </a:r>
          </a:p>
          <a:p>
            <a:pPr eaLnBrk="1" hangingPunct="1">
              <a:lnSpc>
                <a:spcPct val="90000"/>
              </a:lnSpc>
              <a:spcAft>
                <a:spcPct val="20000"/>
              </a:spcAft>
            </a:pPr>
            <a:r>
              <a:rPr lang="en-US" altLang="en-US" sz="2800" smtClean="0"/>
              <a:t>Regulating the water flow through the plasma membrane is an important factor in maintaining </a:t>
            </a:r>
            <a:r>
              <a:rPr lang="en-US" altLang="en-US" sz="2800" smtClean="0">
                <a:solidFill>
                  <a:schemeClr val="bg2"/>
                </a:solidFill>
              </a:rPr>
              <a:t>homeostasis</a:t>
            </a:r>
            <a:r>
              <a:rPr lang="en-US" altLang="en-US" sz="2800" smtClean="0"/>
              <a:t> within a cell.</a:t>
            </a:r>
          </a:p>
          <a:p>
            <a:pPr eaLnBrk="1" hangingPunct="1">
              <a:lnSpc>
                <a:spcPct val="90000"/>
              </a:lnSpc>
              <a:spcAft>
                <a:spcPct val="20000"/>
              </a:spcAft>
            </a:pPr>
            <a:r>
              <a:rPr lang="en-US" altLang="en-US" sz="2800" smtClean="0"/>
              <a:t> Most cells whether in multicellular or unicellular organisms, are subject to osmosis because they are surrounded by water solutions.</a:t>
            </a:r>
            <a:endParaRPr lang="en-US" altLang="en-US" sz="2800" i="1" smtClean="0"/>
          </a:p>
          <a:p>
            <a:pPr eaLnBrk="1" hangingPunct="1">
              <a:lnSpc>
                <a:spcPct val="90000"/>
              </a:lnSpc>
              <a:spcAft>
                <a:spcPct val="20000"/>
              </a:spcAft>
            </a:pPr>
            <a:endParaRPr lang="en-US" altLang="en-US" sz="2800" smtClean="0"/>
          </a:p>
          <a:p>
            <a:pPr eaLnBrk="1" hangingPunct="1">
              <a:lnSpc>
                <a:spcPct val="90000"/>
              </a:lnSpc>
              <a:spcAft>
                <a:spcPct val="20000"/>
              </a:spcAft>
            </a:pPr>
            <a:endParaRPr lang="en-US" altLang="en-US" sz="2800" smtClean="0"/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heme/theme1.xml><?xml version="1.0" encoding="utf-8"?>
<a:theme xmlns:a="http://schemas.openxmlformats.org/drawingml/2006/main" name="Gesture">
  <a:themeElements>
    <a:clrScheme name="Gesture 1">
      <a:dk1>
        <a:srgbClr val="000000"/>
      </a:dk1>
      <a:lt1>
        <a:srgbClr val="FFFFFF"/>
      </a:lt1>
      <a:dk2>
        <a:srgbClr val="000000"/>
      </a:dk2>
      <a:lt2>
        <a:srgbClr val="892D5B"/>
      </a:lt2>
      <a:accent1>
        <a:srgbClr val="CC9B10"/>
      </a:accent1>
      <a:accent2>
        <a:srgbClr val="C6CB65"/>
      </a:accent2>
      <a:accent3>
        <a:srgbClr val="FFFFFF"/>
      </a:accent3>
      <a:accent4>
        <a:srgbClr val="000000"/>
      </a:accent4>
      <a:accent5>
        <a:srgbClr val="E2CBAA"/>
      </a:accent5>
      <a:accent6>
        <a:srgbClr val="B3B85B"/>
      </a:accent6>
      <a:hlink>
        <a:srgbClr val="9F83BD"/>
      </a:hlink>
      <a:folHlink>
        <a:srgbClr val="F8CB0A"/>
      </a:folHlink>
    </a:clrScheme>
    <a:fontScheme name="Gesture">
      <a:majorFont>
        <a:latin typeface="Comic Sans MS"/>
        <a:ea typeface=""/>
        <a:cs typeface="Times New Roman"/>
      </a:majorFont>
      <a:minorFont>
        <a:latin typeface="Comic Sans MS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  <a:cs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  <a:cs typeface="Times New Roman" charset="0"/>
          </a:defRPr>
        </a:defPPr>
      </a:lstStyle>
    </a:lnDef>
  </a:objectDefaults>
  <a:extraClrSchemeLst>
    <a:extraClrScheme>
      <a:clrScheme name="Gesture 1">
        <a:dk1>
          <a:srgbClr val="000000"/>
        </a:dk1>
        <a:lt1>
          <a:srgbClr val="FFFFFF"/>
        </a:lt1>
        <a:dk2>
          <a:srgbClr val="000000"/>
        </a:dk2>
        <a:lt2>
          <a:srgbClr val="892D5B"/>
        </a:lt2>
        <a:accent1>
          <a:srgbClr val="CC9B10"/>
        </a:accent1>
        <a:accent2>
          <a:srgbClr val="C6CB65"/>
        </a:accent2>
        <a:accent3>
          <a:srgbClr val="FFFFFF"/>
        </a:accent3>
        <a:accent4>
          <a:srgbClr val="000000"/>
        </a:accent4>
        <a:accent5>
          <a:srgbClr val="E2CBAA"/>
        </a:accent5>
        <a:accent6>
          <a:srgbClr val="B3B85B"/>
        </a:accent6>
        <a:hlink>
          <a:srgbClr val="9F83BD"/>
        </a:hlink>
        <a:folHlink>
          <a:srgbClr val="F8CB0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sture 2">
        <a:dk1>
          <a:srgbClr val="000000"/>
        </a:dk1>
        <a:lt1>
          <a:srgbClr val="FFFFFF"/>
        </a:lt1>
        <a:dk2>
          <a:srgbClr val="000000"/>
        </a:dk2>
        <a:lt2>
          <a:srgbClr val="892D5B"/>
        </a:lt2>
        <a:accent1>
          <a:srgbClr val="CC9B10"/>
        </a:accent1>
        <a:accent2>
          <a:srgbClr val="808000"/>
        </a:accent2>
        <a:accent3>
          <a:srgbClr val="FFFFFF"/>
        </a:accent3>
        <a:accent4>
          <a:srgbClr val="000000"/>
        </a:accent4>
        <a:accent5>
          <a:srgbClr val="E2CBAA"/>
        </a:accent5>
        <a:accent6>
          <a:srgbClr val="737300"/>
        </a:accent6>
        <a:hlink>
          <a:srgbClr val="CDCD2B"/>
        </a:hlink>
        <a:folHlink>
          <a:srgbClr val="ECAE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sture 3">
        <a:dk1>
          <a:srgbClr val="000000"/>
        </a:dk1>
        <a:lt1>
          <a:srgbClr val="FFFFFF"/>
        </a:lt1>
        <a:dk2>
          <a:srgbClr val="333333"/>
        </a:dk2>
        <a:lt2>
          <a:srgbClr val="333333"/>
        </a:lt2>
        <a:accent1>
          <a:srgbClr val="DDDDDD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AEAEAE"/>
        </a:accent6>
        <a:hlink>
          <a:srgbClr val="777777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Designs\Gesture.pot</Template>
  <TotalTime>204</TotalTime>
  <Words>1061</Words>
  <Application>Microsoft Office PowerPoint</Application>
  <PresentationFormat>On-screen Show (4:3)</PresentationFormat>
  <Paragraphs>255</Paragraphs>
  <Slides>32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2" baseType="lpstr">
      <vt:lpstr>Comic Sans MS</vt:lpstr>
      <vt:lpstr>Times New Roman</vt:lpstr>
      <vt:lpstr>Arial</vt:lpstr>
      <vt:lpstr>Calibri</vt:lpstr>
      <vt:lpstr>Geneva</vt:lpstr>
      <vt:lpstr>Times</vt:lpstr>
      <vt:lpstr>Wingdings</vt:lpstr>
      <vt:lpstr>ＭＳ Ｐゴシック</vt:lpstr>
      <vt:lpstr>Wingdings 2</vt:lpstr>
      <vt:lpstr>Gesture</vt:lpstr>
      <vt:lpstr>PowerPoint Presentation</vt:lpstr>
      <vt:lpstr>Movement through the channel</vt:lpstr>
      <vt:lpstr>Molecules move from high to low</vt:lpstr>
      <vt:lpstr>Diffusion</vt:lpstr>
      <vt:lpstr>Simple Diffusion </vt:lpstr>
      <vt:lpstr>Facilitated Diffusion</vt:lpstr>
      <vt:lpstr>Diffusion</vt:lpstr>
      <vt:lpstr>Simple vs. facilitated diffusion</vt:lpstr>
      <vt:lpstr>Osmosis: Diffusion of Water </vt:lpstr>
      <vt:lpstr>Osmosis</vt:lpstr>
      <vt:lpstr>What controls osmosis? </vt:lpstr>
      <vt:lpstr>Keeping water balance</vt:lpstr>
      <vt:lpstr>Osmosis is the passive transport of water</vt:lpstr>
      <vt:lpstr>Cells in an isotonic solution </vt:lpstr>
      <vt:lpstr>Cells in an isotonic solution </vt:lpstr>
      <vt:lpstr>PowerPoint Presentation</vt:lpstr>
      <vt:lpstr>Cells in an isotonic solution </vt:lpstr>
      <vt:lpstr>Keeping right amount of water in cell</vt:lpstr>
      <vt:lpstr>Cells in a hypotonic solution </vt:lpstr>
      <vt:lpstr>Cells in a hypotonic solution</vt:lpstr>
      <vt:lpstr>Keeping right amount of water in cell</vt:lpstr>
      <vt:lpstr>Controlling water</vt:lpstr>
      <vt:lpstr>Cells in a hypertonic solution </vt:lpstr>
      <vt:lpstr>Cells in a hypertonic solution</vt:lpstr>
      <vt:lpstr>PowerPoint Presentation</vt:lpstr>
      <vt:lpstr>Keeping right amount of water in cell</vt:lpstr>
      <vt:lpstr>Passive Transport</vt:lpstr>
      <vt:lpstr>Active Transport</vt:lpstr>
      <vt:lpstr>Active transport</vt:lpstr>
      <vt:lpstr>How active transport occurs </vt:lpstr>
      <vt:lpstr>Exocytosis and endocytosis transport large molecules   uses energy</vt:lpstr>
      <vt:lpstr>PowerPoint Presentation</vt:lpstr>
    </vt:vector>
  </TitlesOfParts>
  <Company>Buffalo Academy of the Sacred Heart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</dc:creator>
  <cp:lastModifiedBy>Teacher E-Solutions</cp:lastModifiedBy>
  <cp:revision>15</cp:revision>
  <dcterms:created xsi:type="dcterms:W3CDTF">2006-11-14T12:15:23Z</dcterms:created>
  <dcterms:modified xsi:type="dcterms:W3CDTF">2019-01-18T16:34:17Z</dcterms:modified>
</cp:coreProperties>
</file>