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9" r:id="rId2"/>
    <p:sldId id="277" r:id="rId3"/>
    <p:sldId id="287" r:id="rId4"/>
    <p:sldId id="290" r:id="rId5"/>
    <p:sldId id="292" r:id="rId6"/>
    <p:sldId id="283" r:id="rId7"/>
    <p:sldId id="289" r:id="rId8"/>
    <p:sldId id="288" r:id="rId9"/>
    <p:sldId id="284" r:id="rId10"/>
    <p:sldId id="296" r:id="rId11"/>
    <p:sldId id="340" r:id="rId12"/>
    <p:sldId id="297" r:id="rId13"/>
    <p:sldId id="331" r:id="rId14"/>
    <p:sldId id="298" r:id="rId15"/>
    <p:sldId id="300" r:id="rId16"/>
    <p:sldId id="332" r:id="rId17"/>
    <p:sldId id="299" r:id="rId18"/>
    <p:sldId id="341" r:id="rId19"/>
    <p:sldId id="312" r:id="rId20"/>
    <p:sldId id="333" r:id="rId21"/>
    <p:sldId id="327" r:id="rId22"/>
    <p:sldId id="334" r:id="rId23"/>
    <p:sldId id="293" r:id="rId24"/>
    <p:sldId id="302" r:id="rId25"/>
    <p:sldId id="315" r:id="rId26"/>
    <p:sldId id="313" r:id="rId27"/>
    <p:sldId id="335" r:id="rId28"/>
    <p:sldId id="314" r:id="rId29"/>
    <p:sldId id="336" r:id="rId30"/>
    <p:sldId id="316" r:id="rId31"/>
    <p:sldId id="337" r:id="rId32"/>
    <p:sldId id="306" r:id="rId33"/>
    <p:sldId id="305" r:id="rId34"/>
    <p:sldId id="310" r:id="rId35"/>
    <p:sldId id="311" r:id="rId36"/>
    <p:sldId id="326" r:id="rId37"/>
    <p:sldId id="295" r:id="rId38"/>
    <p:sldId id="301" r:id="rId39"/>
    <p:sldId id="291" r:id="rId40"/>
    <p:sldId id="318" r:id="rId41"/>
    <p:sldId id="319" r:id="rId42"/>
    <p:sldId id="320" r:id="rId43"/>
    <p:sldId id="342" r:id="rId44"/>
    <p:sldId id="324" r:id="rId45"/>
    <p:sldId id="338" r:id="rId46"/>
    <p:sldId id="328" r:id="rId47"/>
    <p:sldId id="339" r:id="rId48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  <a:srgbClr val="CCECFF"/>
    <a:srgbClr val="CCFFCC"/>
    <a:srgbClr val="FF9999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B3F48D-DB00-4072-9CBF-DCB0FE0F5DE9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A4FF02-8DF9-4F55-BD6B-A0CBE2671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45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AAE1A0-BE2D-4944-865B-B852AA1D7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95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BDCAA8-F22F-4D0A-AE64-C4E4AE88E258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EA7A7C-9AE0-4628-A854-5BFE8391514E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302E00-CF84-4D7A-82AF-C192041B81BF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40D7CB-D697-4DEA-B4D6-4E087867F7A4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F4173B-2894-49C4-8391-D64658456680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562B6E-D275-4196-A96E-76189AA0C617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B6BD21-5E2A-4DD3-A305-13A899306877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3FA740-1ECA-482B-9F4A-B223F44BEA50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5B141F-6669-4D4F-AA9A-2660E13B9E45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7361D6-03F1-483B-AD4F-D7935E2358CE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4909BF-7F3D-4510-965F-600A0F0A62A6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A05C225-E534-4CF5-9BB4-7A7929F1C21F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D8CAE9F-D50F-44E2-B075-67FABDAFBAE3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827FA2-B98F-4424-9A40-437CA1AC4AF8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81163D-08C5-4D23-9268-22D5DDD3CE12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80340AD-7D66-4D82-BA59-F080FF093F5A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4E657B-8FA8-4ED8-837A-DECB41FEAB35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497215-10BD-4B77-B06B-6FD0B29620A5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4B392A-124D-4D60-B62A-6FC9198895EB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105E6F-0FF7-4A97-99E0-A6FC02E1E306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FB5906-583D-4BFF-A645-954EA780A0A3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65E5D6-EC8B-448B-B686-0F8F47B8E871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FC079A-DEC3-4197-AB32-65E1B70B3BF7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4391E2C-15FD-4ED2-BCF0-FF4384F95863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EFA2A9-611A-441A-9238-D0AB9014D96C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CFFA460-E8BE-4EEC-A369-22230D48042B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42720F-41EF-4821-9EA6-6FCADFA4B0A4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D762E0-7E30-4218-A2ED-E78759D84F65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773547-4145-4D30-87EA-F1B3C6E7CF53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C00CAB-D54B-4FCF-9130-C2C52F4F92C9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9C41A7-3719-41EC-AD99-BCB0D9FFF573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6617B1-2F4D-4136-9FC0-3707B52C4191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4133B-4313-4A76-B1D2-B61E4BD75008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74F60D7-C403-479A-88CE-09A256A0733F}" type="slidenum">
              <a:rPr lang="en-GB" sz="1200"/>
              <a:pPr algn="r" eaLnBrk="1" hangingPunct="1"/>
              <a:t>37</a:t>
            </a:fld>
            <a:endParaRPr lang="en-GB" sz="1200"/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773424-016C-477A-BA74-61B7B6C6E225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8553A5-5EC1-459C-9052-DDA2377BE71A}" type="slidenum">
              <a:rPr lang="en-GB" sz="1200"/>
              <a:pPr algn="r" eaLnBrk="1" hangingPunct="1"/>
              <a:t>38</a:t>
            </a:fld>
            <a:endParaRPr lang="en-GB" sz="1200"/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C0C924-4690-4503-9D0D-E65A3634A4DA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07491B2-34A1-4F8C-A7CF-B4BCB159F1AC}" type="slidenum">
              <a:rPr lang="en-GB" sz="1200"/>
              <a:pPr algn="r" eaLnBrk="1" hangingPunct="1"/>
              <a:t>41</a:t>
            </a:fld>
            <a:endParaRPr lang="en-GB" sz="1200"/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332D3D-6EAC-47B8-A10F-4146B03BBF5C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E1FB31-EA4B-4FAA-A088-A1B235C51017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03C3CF-275E-4FC9-9088-F97DAE68F5C7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12E9E6-190B-4E49-B890-4C4F8D99C6E7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317011-0900-494B-97F2-4EFE5D47D7ED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F013DFA-3DB1-41B3-BE25-CB8283859226}" type="slidenum">
              <a:rPr lang="en-GB" sz="1200"/>
              <a:pPr algn="r" eaLnBrk="1" hangingPunct="1"/>
              <a:t>46</a:t>
            </a:fld>
            <a:endParaRPr lang="en-GB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53DAED0-A10F-4AD2-BBF6-28CEDBF36EC7}" type="slidenum">
              <a:rPr lang="en-GB" sz="1200"/>
              <a:pPr algn="r" eaLnBrk="1" hangingPunct="1"/>
              <a:t>46</a:t>
            </a:fld>
            <a:endParaRPr lang="en-GB" sz="1200"/>
          </a:p>
        </p:txBody>
      </p:sp>
      <p:sp>
        <p:nvSpPr>
          <p:cNvPr id="921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205CB6C-C6A2-46AB-B287-72DA52FB6341}" type="slidenum">
              <a:rPr lang="en-GB" sz="1200"/>
              <a:pPr algn="r" eaLnBrk="1" hangingPunct="1"/>
              <a:t>47</a:t>
            </a:fld>
            <a:endParaRPr lang="en-GB" sz="12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9F6EF18-854F-44F7-BF40-0CCCFB94B457}" type="slidenum">
              <a:rPr lang="en-GB" sz="1200"/>
              <a:pPr algn="r" eaLnBrk="1" hangingPunct="1"/>
              <a:t>47</a:t>
            </a:fld>
            <a:endParaRPr lang="en-GB" sz="1200"/>
          </a:p>
        </p:txBody>
      </p:sp>
      <p:sp>
        <p:nvSpPr>
          <p:cNvPr id="931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3C07AC-271E-4468-B63F-8E8FBC955F58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154BE7-3922-472B-AA21-4117B2F52363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E284A5-8E93-4086-A17B-16FBB9A56D8D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73C875-F882-4D24-9B3D-B182B62C6890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2A946C-5290-45AB-88AD-34141F73158C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13A6-82B5-48F4-B239-BA5EF9B39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98E1-F8E4-4EA1-811F-ED5B4D7BE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B6AA-1AD0-46B7-8D29-F4A666A97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6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8770-9C55-46E7-AA25-BE8C021D7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4A1D-73E2-4F22-B6E8-90763CDFD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0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DE14-55FD-4E4E-9FAE-4FAD6BCFB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6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D42A-D3B3-48CD-9584-4A0388EFD2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6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872E-BF50-4FF8-BDD6-C38585F7B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5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8678-88A0-4E98-B779-0C68FA1CFC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5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AEBC-EAA5-4C3D-9973-C73A4BF31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5B31-A6D6-4CA0-BDEA-A089EB5089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5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26F0D-0D90-4D3F-B2E1-BC03004FF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9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ACC8-1391-4DB0-9D1B-4FD6CEA36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C94D-E448-43BE-B312-A2D4FF250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0A0FC10-F0CE-43C9-9B98-CCA41927C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DENSITY AND PRESSURE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43887" cy="4840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density of a metal block of volume 0.20 m</a:t>
            </a:r>
            <a:r>
              <a:rPr lang="en-GB" i="1" baseline="30000" smtClean="0"/>
              <a:t>3</a:t>
            </a:r>
            <a:r>
              <a:rPr lang="en-GB" i="1" smtClean="0"/>
              <a:t> and mass 600 kg.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43887" cy="4840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density of a metal block of volume 0.20 m</a:t>
            </a:r>
            <a:r>
              <a:rPr lang="en-GB" i="1" baseline="30000" smtClean="0"/>
              <a:t>3</a:t>
            </a:r>
            <a:r>
              <a:rPr lang="en-GB" i="1" smtClean="0"/>
              <a:t> and mass 600 kg.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density =  </a:t>
            </a:r>
            <a:r>
              <a:rPr lang="en-GB" b="1" u="sng" smtClean="0">
                <a:solidFill>
                  <a:srgbClr val="FF0000"/>
                </a:solidFill>
              </a:rPr>
              <a:t>mass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		volume</a:t>
            </a:r>
            <a:r>
              <a:rPr lang="en-GB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 600 kg / 0.20 m</a:t>
            </a:r>
            <a:r>
              <a:rPr lang="en-GB" baseline="30000" smtClean="0"/>
              <a:t>3</a:t>
            </a:r>
            <a:r>
              <a:rPr lang="en-GB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density of the metal = 3000 kg / m</a:t>
            </a:r>
            <a:r>
              <a:rPr lang="en-GB" b="1" baseline="30000" smtClean="0">
                <a:solidFill>
                  <a:schemeClr val="accent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mass of a block of wood of volume 0.050 m</a:t>
            </a:r>
            <a:r>
              <a:rPr lang="en-GB" sz="2800" i="1" baseline="30000" smtClean="0"/>
              <a:t>3</a:t>
            </a:r>
            <a:r>
              <a:rPr lang="en-GB" sz="2800" i="1" smtClean="0"/>
              <a:t> and density 600 kg/m</a:t>
            </a:r>
            <a:r>
              <a:rPr lang="en-GB" sz="2800" i="1" baseline="30000" smtClean="0"/>
              <a:t>3</a:t>
            </a:r>
            <a:r>
              <a:rPr lang="en-GB" sz="2800" i="1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mass of a block of wood of volume 0.050 m</a:t>
            </a:r>
            <a:r>
              <a:rPr lang="en-GB" sz="2800" i="1" baseline="30000" smtClean="0"/>
              <a:t>3</a:t>
            </a:r>
            <a:r>
              <a:rPr lang="en-GB" sz="2800" i="1" smtClean="0"/>
              <a:t> and density 600 kg/m</a:t>
            </a:r>
            <a:r>
              <a:rPr lang="en-GB" sz="2800" i="1" baseline="30000" smtClean="0"/>
              <a:t>3</a:t>
            </a:r>
            <a:r>
              <a:rPr lang="en-GB" sz="2800" i="1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</a:rPr>
              <a:t>ρ = m / V</a:t>
            </a:r>
            <a:endParaRPr lang="en-GB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m = </a:t>
            </a:r>
            <a:r>
              <a:rPr lang="en-GB" b="1" i="1" smtClean="0">
                <a:solidFill>
                  <a:srgbClr val="FF3300"/>
                </a:solidFill>
              </a:rPr>
              <a:t>ρ x V</a:t>
            </a: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=  600 kg/m</a:t>
            </a:r>
            <a:r>
              <a:rPr lang="en-GB" sz="2800" baseline="30000" smtClean="0"/>
              <a:t>3</a:t>
            </a:r>
            <a:r>
              <a:rPr lang="en-GB" sz="2800" smtClean="0"/>
              <a:t>  x  0.050 m</a:t>
            </a:r>
            <a:r>
              <a:rPr lang="en-GB" sz="2800" baseline="30000" smtClean="0"/>
              <a:t>3</a:t>
            </a:r>
            <a:r>
              <a:rPr lang="en-GB" sz="28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mass of wood = 30 kg</a:t>
            </a:r>
            <a:endParaRPr lang="en-GB" sz="2800" b="1" baseline="30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volume of a liquid of mass 45 kg and density 900 kg/m</a:t>
            </a:r>
            <a:r>
              <a:rPr lang="en-GB" sz="2800" i="1" baseline="30000" smtClean="0"/>
              <a:t>3</a:t>
            </a:r>
            <a:r>
              <a:rPr lang="en-GB" sz="2800" i="1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</a:rPr>
              <a:t>ρ = m / V</a:t>
            </a:r>
            <a:endParaRPr lang="en-GB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V = m / </a:t>
            </a:r>
            <a:r>
              <a:rPr lang="en-GB" b="1" i="1" smtClean="0">
                <a:solidFill>
                  <a:srgbClr val="FF3300"/>
                </a:solidFill>
              </a:rPr>
              <a:t>ρ</a:t>
            </a: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=  45 kg </a:t>
            </a:r>
            <a:r>
              <a:rPr lang="en-US" sz="2800" smtClean="0">
                <a:cs typeface="Arial" pitchFamily="34" charset="0"/>
              </a:rPr>
              <a:t>÷</a:t>
            </a:r>
            <a:r>
              <a:rPr lang="en-GB" sz="2800" smtClean="0"/>
              <a:t> 900 kg/m</a:t>
            </a:r>
            <a:r>
              <a:rPr lang="en-GB" sz="2800" baseline="30000" smtClean="0"/>
              <a:t>3</a:t>
            </a:r>
            <a:r>
              <a:rPr lang="en-GB" sz="28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volume of liquid = 0.05 m</a:t>
            </a:r>
            <a:r>
              <a:rPr lang="en-GB" sz="2800" b="1" baseline="30000" smtClean="0">
                <a:solidFill>
                  <a:schemeClr val="accent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4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2350"/>
            <a:ext cx="8243887" cy="508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When a small stone is immersed into the water inside a measuring cylinder the level increases from 20.0 to 27.5 ml. Calculate the density of the stone in g/cm</a:t>
            </a:r>
            <a:r>
              <a:rPr lang="en-GB" sz="2800" i="1" baseline="30000" smtClean="0"/>
              <a:t>3</a:t>
            </a:r>
            <a:r>
              <a:rPr lang="en-GB" sz="2800" i="1" smtClean="0"/>
              <a:t> if its mass is 60g.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4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2350"/>
            <a:ext cx="8243887" cy="508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When a small stone is immersed into the water inside a measuring cylinder the level increases from 20.0 to 27.5 ml. Calculate the density of the stone in g/cm</a:t>
            </a:r>
            <a:r>
              <a:rPr lang="en-GB" sz="2800" i="1" baseline="30000" smtClean="0"/>
              <a:t>3</a:t>
            </a:r>
            <a:r>
              <a:rPr lang="en-GB" sz="2800" i="1" smtClean="0"/>
              <a:t> if its mass is 60g.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Volume of stone = (27.5 – 20.0) ml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7.5 cm</a:t>
            </a:r>
            <a:r>
              <a:rPr lang="en-GB" sz="2800" baseline="30000" smtClean="0"/>
              <a:t>3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ρ = m / V</a:t>
            </a: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 60g / 7.5cm</a:t>
            </a:r>
            <a:r>
              <a:rPr lang="en-GB" sz="2800" baseline="30000" smtClean="0"/>
              <a:t>3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density of the stone = 8.0 g/cm</a:t>
            </a:r>
            <a:r>
              <a:rPr lang="en-GB" sz="2800" b="1" baseline="30000" smtClean="0">
                <a:solidFill>
                  <a:schemeClr val="accent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43887" cy="4840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density in g/cm</a:t>
            </a:r>
            <a:r>
              <a:rPr lang="en-GB" sz="2800" i="1" baseline="30000" smtClean="0"/>
              <a:t>3</a:t>
            </a:r>
            <a:r>
              <a:rPr lang="en-GB" sz="2800" i="1" smtClean="0"/>
              <a:t> and kg/m</a:t>
            </a:r>
            <a:r>
              <a:rPr lang="en-GB" sz="2800" i="1" baseline="30000" smtClean="0"/>
              <a:t>3</a:t>
            </a:r>
            <a:r>
              <a:rPr lang="en-GB" sz="2800" i="1" smtClean="0"/>
              <a:t> of a metal cylinder of radius 2cm, height 3cm and mass 400g.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43887" cy="4840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density in g/cm</a:t>
            </a:r>
            <a:r>
              <a:rPr lang="en-GB" sz="2800" i="1" baseline="30000" smtClean="0"/>
              <a:t>3</a:t>
            </a:r>
            <a:r>
              <a:rPr lang="en-GB" sz="2800" i="1" smtClean="0"/>
              <a:t> and kg/m</a:t>
            </a:r>
            <a:r>
              <a:rPr lang="en-GB" sz="2800" i="1" baseline="30000" smtClean="0"/>
              <a:t>3</a:t>
            </a:r>
            <a:r>
              <a:rPr lang="en-GB" sz="2800" i="1" smtClean="0"/>
              <a:t> of a metal cylinder of radius 2cm, height 3cm and mass 400g.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Volume of a cylinder =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  <a:r>
              <a:rPr lang="el-GR" sz="2800" b="1" i="1" smtClean="0">
                <a:solidFill>
                  <a:srgbClr val="FF0000"/>
                </a:solidFill>
              </a:rPr>
              <a:t>π</a:t>
            </a:r>
            <a:r>
              <a:rPr lang="en-GB" sz="2800" smtClean="0">
                <a:solidFill>
                  <a:srgbClr val="FF0000"/>
                </a:solidFill>
              </a:rPr>
              <a:t> x </a:t>
            </a:r>
            <a:r>
              <a:rPr lang="en-GB" sz="2800" b="1" i="1" smtClean="0">
                <a:solidFill>
                  <a:srgbClr val="FF0000"/>
                </a:solidFill>
              </a:rPr>
              <a:t>r</a:t>
            </a:r>
            <a:r>
              <a:rPr lang="en-GB" sz="2800" b="1" i="1" baseline="30000" smtClean="0">
                <a:solidFill>
                  <a:srgbClr val="FF0000"/>
                </a:solidFill>
              </a:rPr>
              <a:t>2</a:t>
            </a:r>
            <a:r>
              <a:rPr lang="en-GB" sz="2800" smtClean="0">
                <a:solidFill>
                  <a:srgbClr val="FF0000"/>
                </a:solidFill>
              </a:rPr>
              <a:t> x </a:t>
            </a:r>
            <a:r>
              <a:rPr lang="en-GB" sz="2800" b="1" i="1" smtClean="0">
                <a:solidFill>
                  <a:srgbClr val="FF0000"/>
                </a:solidFill>
              </a:rPr>
              <a:t>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</a:t>
            </a:r>
            <a:r>
              <a:rPr lang="el-GR" sz="2800" smtClean="0">
                <a:cs typeface="Arial" pitchFamily="34" charset="0"/>
              </a:rPr>
              <a:t>π</a:t>
            </a:r>
            <a:r>
              <a:rPr lang="en-GB" sz="2800" smtClean="0">
                <a:cs typeface="Arial" pitchFamily="34" charset="0"/>
              </a:rPr>
              <a:t> x (2cm)</a:t>
            </a:r>
            <a:r>
              <a:rPr lang="en-GB" sz="2800" baseline="30000" smtClean="0">
                <a:cs typeface="Arial" pitchFamily="34" charset="0"/>
              </a:rPr>
              <a:t>2</a:t>
            </a:r>
            <a:r>
              <a:rPr lang="en-GB" sz="2800" smtClean="0">
                <a:cs typeface="Arial" pitchFamily="34" charset="0"/>
              </a:rPr>
              <a:t> x 3cm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</a:t>
            </a:r>
            <a:r>
              <a:rPr lang="en-GB" sz="2800" smtClean="0">
                <a:cs typeface="Arial" pitchFamily="34" charset="0"/>
              </a:rPr>
              <a:t>3.142 x 4 x 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= 37.7 cm</a:t>
            </a:r>
            <a:r>
              <a:rPr lang="en-GB" sz="2800" baseline="30000" smtClean="0">
                <a:cs typeface="Arial" pitchFamily="34" charset="0"/>
              </a:rPr>
              <a:t>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ρ = m / V</a:t>
            </a:r>
            <a:endParaRPr lang="en-GB" sz="2800" smtClean="0"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400 g / </a:t>
            </a:r>
            <a:r>
              <a:rPr lang="en-GB" sz="2800" smtClean="0">
                <a:cs typeface="Arial" pitchFamily="34" charset="0"/>
              </a:rPr>
              <a:t>37.7 cm</a:t>
            </a:r>
            <a:r>
              <a:rPr lang="en-GB" sz="2800" baseline="30000" smtClean="0">
                <a:cs typeface="Arial" pitchFamily="34" charset="0"/>
              </a:rPr>
              <a:t>3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metal density 	= 10.6 g/cm</a:t>
            </a:r>
            <a:r>
              <a:rPr lang="en-GB" sz="2800" b="1" baseline="30000" smtClean="0">
                <a:solidFill>
                  <a:schemeClr val="accent2"/>
                </a:solidFill>
              </a:rPr>
              <a:t>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			= 10 600 kg/m</a:t>
            </a:r>
            <a:r>
              <a:rPr lang="en-GB" sz="2800" b="1" baseline="30000" smtClean="0">
                <a:solidFill>
                  <a:schemeClr val="accent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/>
            <a:r>
              <a:rPr lang="en-GB" smtClean="0"/>
              <a:t>Question 6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43887" cy="4840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mass of a teaspoon full (1 cm</a:t>
            </a:r>
            <a:r>
              <a:rPr lang="en-GB" sz="2400" i="1" baseline="30000" smtClean="0"/>
              <a:t>3</a:t>
            </a:r>
            <a:r>
              <a:rPr lang="en-GB" sz="2400" i="1" smtClean="0"/>
              <a:t>) of a neutron star. Density of a neutron star = 1.0 x 10</a:t>
            </a:r>
            <a:r>
              <a:rPr lang="en-GB" sz="2400" i="1" baseline="30000" smtClean="0"/>
              <a:t>17</a:t>
            </a:r>
            <a:r>
              <a:rPr lang="en-GB" sz="2400" i="1" smtClean="0"/>
              <a:t> kg/m</a:t>
            </a:r>
            <a:r>
              <a:rPr lang="en-GB" sz="2400" i="1" baseline="30000" smtClean="0"/>
              <a:t>3</a:t>
            </a:r>
            <a:r>
              <a:rPr lang="en-GB" sz="2400" i="1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54975" cy="854075"/>
          </a:xfrm>
        </p:spPr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50950"/>
            <a:ext cx="8097838" cy="40719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Solids, liquids and gases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u="sng" smtClean="0"/>
              <a:t>Density and pressure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know and use the relationship: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density = mass / volume     ρ = </a:t>
            </a:r>
            <a:r>
              <a:rPr lang="en-GB" sz="2000" i="1" smtClean="0"/>
              <a:t>m / V</a:t>
            </a:r>
            <a:endParaRPr lang="en-GB" sz="20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describe experiments to determine density using direct measurements of mass and volume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know and use the relationship: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pressure = force / area     </a:t>
            </a:r>
            <a:r>
              <a:rPr lang="en-GB" sz="2000" i="1" smtClean="0"/>
              <a:t>p </a:t>
            </a:r>
            <a:r>
              <a:rPr lang="en-GB" sz="2000" smtClean="0"/>
              <a:t>= </a:t>
            </a:r>
            <a:r>
              <a:rPr lang="en-GB" sz="2000" i="1" smtClean="0"/>
              <a:t>F / A</a:t>
            </a:r>
            <a:endParaRPr lang="en-GB" sz="20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understand that the pressure at a point in a gas or liquid which is at rest acts equally in all directions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know and use the relationship: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pressure difference = height × density × </a:t>
            </a:r>
            <a:r>
              <a:rPr lang="en-GB" sz="2000" i="1" smtClean="0"/>
              <a:t>g       p </a:t>
            </a:r>
            <a:r>
              <a:rPr lang="en-GB" sz="2000" smtClean="0"/>
              <a:t>= </a:t>
            </a:r>
            <a:r>
              <a:rPr lang="en-GB" sz="2000" i="1" smtClean="0"/>
              <a:t>h </a:t>
            </a:r>
            <a:r>
              <a:rPr lang="en-GB" sz="2000" smtClean="0"/>
              <a:t>× ρ × </a:t>
            </a:r>
            <a:r>
              <a:rPr lang="en-GB" sz="2000" i="1" smtClean="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/>
            <a:r>
              <a:rPr lang="en-GB" smtClean="0"/>
              <a:t>Question 6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43887" cy="4840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mass of a teaspoon full (1 cm</a:t>
            </a:r>
            <a:r>
              <a:rPr lang="en-GB" sz="2400" i="1" baseline="30000" smtClean="0"/>
              <a:t>3</a:t>
            </a:r>
            <a:r>
              <a:rPr lang="en-GB" sz="2400" i="1" smtClean="0"/>
              <a:t>) of a neutron star. Density of a neutron star = 1.0 x 10</a:t>
            </a:r>
            <a:r>
              <a:rPr lang="en-GB" sz="2400" i="1" baseline="30000" smtClean="0"/>
              <a:t>17</a:t>
            </a:r>
            <a:r>
              <a:rPr lang="en-GB" sz="2400" i="1" smtClean="0"/>
              <a:t> kg/m</a:t>
            </a:r>
            <a:r>
              <a:rPr lang="en-GB" sz="2400" i="1" baseline="30000" smtClean="0"/>
              <a:t>3</a:t>
            </a:r>
            <a:r>
              <a:rPr lang="en-GB" sz="2400" i="1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1.0 cm</a:t>
            </a:r>
            <a:r>
              <a:rPr lang="en-GB" sz="2400" baseline="30000" smtClean="0"/>
              <a:t>3</a:t>
            </a:r>
            <a:r>
              <a:rPr lang="en-GB" sz="2400" smtClean="0"/>
              <a:t>  = 0.000 0001 m</a:t>
            </a:r>
            <a:r>
              <a:rPr lang="en-GB" sz="2400" baseline="30000" smtClean="0"/>
              <a:t>3</a:t>
            </a:r>
            <a:r>
              <a:rPr lang="en-GB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ρ = m / V</a:t>
            </a:r>
            <a:endParaRPr lang="en-GB" sz="24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becomes: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m = </a:t>
            </a:r>
            <a:r>
              <a:rPr lang="en-GB" sz="2400" b="1" i="1" smtClean="0">
                <a:solidFill>
                  <a:srgbClr val="FF3300"/>
                </a:solidFill>
              </a:rPr>
              <a:t>ρ x V</a:t>
            </a: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= 1.0 x 10</a:t>
            </a:r>
            <a:r>
              <a:rPr lang="en-GB" sz="2400" baseline="30000" smtClean="0"/>
              <a:t>17</a:t>
            </a:r>
            <a:r>
              <a:rPr lang="en-GB" sz="2400" smtClean="0"/>
              <a:t> kg/m</a:t>
            </a:r>
            <a:r>
              <a:rPr lang="en-GB" sz="2400" baseline="30000" smtClean="0"/>
              <a:t>3</a:t>
            </a:r>
            <a:r>
              <a:rPr lang="en-GB" sz="2400" smtClean="0"/>
              <a:t>  x 0.000 0001 m</a:t>
            </a:r>
            <a:r>
              <a:rPr lang="en-GB" sz="2400" baseline="30000" smtClean="0"/>
              <a:t>3</a:t>
            </a:r>
            <a:r>
              <a:rPr lang="en-GB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mass = 1.0 x 10</a:t>
            </a:r>
            <a:r>
              <a:rPr lang="en-GB" sz="2400" b="1" baseline="30000" smtClean="0">
                <a:solidFill>
                  <a:schemeClr val="accent2"/>
                </a:solidFill>
              </a:rPr>
              <a:t>11</a:t>
            </a:r>
            <a:r>
              <a:rPr lang="en-GB" sz="2400" b="1" smtClean="0">
                <a:solidFill>
                  <a:schemeClr val="accent2"/>
                </a:solidFill>
              </a:rPr>
              <a:t> kg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Note: 1 tonne = 1000 kg = 1.0 x 10</a:t>
            </a:r>
            <a:r>
              <a:rPr lang="en-GB" sz="2400" baseline="30000" smtClean="0"/>
              <a:t>3</a:t>
            </a:r>
            <a:r>
              <a:rPr lang="en-GB" sz="2400" smtClean="0"/>
              <a:t> kg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Therefore mass = one hundred million tonnes!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40725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Density is equal to ______ divided by _________ and can be measured in kilograms per ______ metres.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density of _______kg/m</a:t>
            </a:r>
            <a:r>
              <a:rPr lang="en-GB" sz="2400" b="1" baseline="30000">
                <a:latin typeface="Times New Roman" pitchFamily="18" charset="0"/>
              </a:rPr>
              <a:t>3</a:t>
            </a:r>
            <a:r>
              <a:rPr lang="en-GB" sz="2400" b="1">
                <a:latin typeface="Times New Roman" pitchFamily="18" charset="0"/>
              </a:rPr>
              <a:t>  is the same as a density of 1 g/cm</a:t>
            </a:r>
            <a:r>
              <a:rPr lang="en-GB" sz="2400" b="1" baseline="30000">
                <a:latin typeface="Times New Roman" pitchFamily="18" charset="0"/>
              </a:rPr>
              <a:t>3</a:t>
            </a:r>
            <a:r>
              <a:rPr lang="en-GB" sz="2400" b="1">
                <a:latin typeface="Times New Roman" pitchFamily="18" charset="0"/>
              </a:rPr>
              <a:t>. This is the density of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 of a stone can be measured by immersing the stone into water. The volume of water ________ by the stone is equal to the volume of the stone. The volume of the water displaced is found using a _________ cylinder.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702050" y="5340350"/>
            <a:ext cx="1268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displaced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38325" y="4914900"/>
            <a:ext cx="87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cubic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921000" y="5340350"/>
            <a:ext cx="814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1000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767138" y="491490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551363" y="4914900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973638" y="534035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volume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246438" y="45180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655888" y="4914900"/>
            <a:ext cx="1063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density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392738" y="491490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40725" cy="403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Answers: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Density is equal to ______ divided by _________ and can be measured in kilograms per ______ metres.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density of _______kg/m</a:t>
            </a:r>
            <a:r>
              <a:rPr lang="en-GB" sz="2400" b="1" baseline="30000">
                <a:latin typeface="Times New Roman" pitchFamily="18" charset="0"/>
              </a:rPr>
              <a:t>3</a:t>
            </a:r>
            <a:r>
              <a:rPr lang="en-GB" sz="2400" b="1">
                <a:latin typeface="Times New Roman" pitchFamily="18" charset="0"/>
              </a:rPr>
              <a:t>  is the same as a density of 1 g/cm</a:t>
            </a:r>
            <a:r>
              <a:rPr lang="en-GB" sz="2400" b="1" baseline="30000">
                <a:latin typeface="Times New Roman" pitchFamily="18" charset="0"/>
              </a:rPr>
              <a:t>3</a:t>
            </a:r>
            <a:r>
              <a:rPr lang="en-GB" sz="2400" b="1">
                <a:latin typeface="Times New Roman" pitchFamily="18" charset="0"/>
              </a:rPr>
              <a:t>. This is the density of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 of a stone can be measured by immersing the stone into water. The volume of water ________ by the stone is equal to the volume of the stone. The volume of the water displaced is found using a _________ cylinder.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702050" y="5340350"/>
            <a:ext cx="1268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displaced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38325" y="4914900"/>
            <a:ext cx="87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cubic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921000" y="5340350"/>
            <a:ext cx="814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1000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767138" y="491490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551363" y="4914900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973638" y="534035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volume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246438" y="45180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655888" y="4914900"/>
            <a:ext cx="1063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density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392738" y="491490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measuring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5499100" y="3200400"/>
            <a:ext cx="1292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displaced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4165600" y="136366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cubic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2346325" y="1882775"/>
            <a:ext cx="78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1000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3040063" y="98107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3349625" y="2276475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5556250" y="9636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volume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1201738" y="2819400"/>
            <a:ext cx="1063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density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3908425" y="3898900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  <p:bldP spid="91157" grpId="0"/>
      <p:bldP spid="91158" grpId="0"/>
      <p:bldP spid="91159" grpId="0"/>
      <p:bldP spid="91160" grpId="0"/>
      <p:bldP spid="91161" grpId="0"/>
      <p:bldP spid="91162" grpId="0"/>
      <p:bldP spid="91163" grpId="0"/>
      <p:bldP spid="911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smtClean="0"/>
              <a:t>Pressure, </a:t>
            </a:r>
            <a:r>
              <a:rPr lang="en-GB" sz="4000" b="1" i="1" smtClean="0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5" y="1092200"/>
            <a:ext cx="8229600" cy="4641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		</a:t>
            </a:r>
            <a:r>
              <a:rPr lang="en-GB" sz="2800" b="1" smtClean="0">
                <a:solidFill>
                  <a:srgbClr val="FF3300"/>
                </a:solidFill>
              </a:rPr>
              <a:t>	pressure </a:t>
            </a:r>
            <a:r>
              <a:rPr lang="en-GB" sz="2800" smtClean="0"/>
              <a:t>=</a:t>
            </a:r>
            <a:r>
              <a:rPr lang="en-GB" sz="2800" b="1" smtClean="0">
                <a:solidFill>
                  <a:srgbClr val="FF3300"/>
                </a:solidFill>
              </a:rPr>
              <a:t> </a:t>
            </a:r>
            <a:r>
              <a:rPr lang="en-GB" sz="2800" b="1" u="sng" smtClean="0">
                <a:solidFill>
                  <a:srgbClr val="FF3300"/>
                </a:solidFill>
              </a:rPr>
              <a:t>force</a:t>
            </a:r>
            <a:r>
              <a:rPr lang="en-GB" sz="2800" smtClean="0"/>
              <a:t>    				 			  </a:t>
            </a:r>
            <a:r>
              <a:rPr lang="en-GB" sz="2800" b="1" smtClean="0">
                <a:solidFill>
                  <a:srgbClr val="FF3300"/>
                </a:solidFill>
              </a:rPr>
              <a:t>area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			</a:t>
            </a:r>
            <a:r>
              <a:rPr lang="en-GB" sz="2800" b="1" i="1" smtClean="0">
                <a:solidFill>
                  <a:schemeClr val="accent2"/>
                </a:solidFill>
              </a:rPr>
              <a:t>p </a:t>
            </a:r>
            <a:r>
              <a:rPr lang="en-GB" sz="2800" smtClean="0"/>
              <a:t>=</a:t>
            </a:r>
            <a:r>
              <a:rPr lang="en-GB" sz="2800" i="1" smtClean="0"/>
              <a:t> </a:t>
            </a:r>
            <a:r>
              <a:rPr lang="en-GB" sz="2800" b="1" i="1" u="sng" smtClean="0">
                <a:solidFill>
                  <a:schemeClr val="accent2"/>
                </a:solidFill>
              </a:rPr>
              <a:t>F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	                         	      </a:t>
            </a:r>
            <a:r>
              <a:rPr lang="en-GB" sz="2800" b="1" i="1" smtClean="0">
                <a:solidFill>
                  <a:schemeClr val="accent2"/>
                </a:solidFill>
              </a:rPr>
              <a:t>A	</a:t>
            </a:r>
            <a:r>
              <a:rPr lang="en-GB" sz="2800" smtClean="0"/>
              <a:t>		</a:t>
            </a: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	units: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		</a:t>
            </a:r>
            <a:r>
              <a:rPr lang="en-GB" sz="2800" b="1" smtClean="0"/>
              <a:t>force, </a:t>
            </a:r>
            <a:r>
              <a:rPr lang="en-GB" sz="2800" b="1" i="1" smtClean="0">
                <a:solidFill>
                  <a:schemeClr val="accent2"/>
                </a:solidFill>
              </a:rPr>
              <a:t>F</a:t>
            </a:r>
            <a:r>
              <a:rPr lang="en-GB" sz="2800" smtClean="0"/>
              <a:t> – newtons (N)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		</a:t>
            </a:r>
            <a:r>
              <a:rPr lang="en-GB" sz="2800" b="1" smtClean="0"/>
              <a:t>area, </a:t>
            </a:r>
            <a:r>
              <a:rPr lang="en-GB" sz="2800" b="1" i="1" smtClean="0">
                <a:solidFill>
                  <a:schemeClr val="accent2"/>
                </a:solidFill>
              </a:rPr>
              <a:t>A</a:t>
            </a:r>
            <a:r>
              <a:rPr lang="en-GB" sz="2800" smtClean="0"/>
              <a:t> – metres squared (m</a:t>
            </a:r>
            <a:r>
              <a:rPr lang="en-GB" sz="2800" baseline="30000" smtClean="0"/>
              <a:t>2</a:t>
            </a:r>
            <a:r>
              <a:rPr lang="en-GB" sz="280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		</a:t>
            </a:r>
            <a:r>
              <a:rPr lang="en-GB" sz="2800" b="1" smtClean="0"/>
              <a:t>pressure, </a:t>
            </a:r>
            <a:r>
              <a:rPr lang="en-GB" sz="2800" b="1" i="1" smtClean="0">
                <a:solidFill>
                  <a:schemeClr val="accent2"/>
                </a:solidFill>
              </a:rPr>
              <a:t>p</a:t>
            </a:r>
            <a:r>
              <a:rPr lang="en-GB" sz="2800" smtClean="0"/>
              <a:t> – pascals (Pa)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019425" y="1074738"/>
            <a:ext cx="3294063" cy="1073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903663" y="2511425"/>
            <a:ext cx="1452562" cy="1160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animBg="1"/>
      <p:bldP spid="2918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475" y="584200"/>
            <a:ext cx="4673600" cy="3263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also:</a:t>
            </a:r>
            <a:r>
              <a:rPr lang="en-GB" sz="2800" b="1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force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chemeClr val="accent2"/>
                </a:solidFill>
              </a:rPr>
              <a:t> pressure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chemeClr val="accent2"/>
                </a:solidFill>
              </a:rPr>
              <a:t> area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and: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area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chemeClr val="accent2"/>
                </a:solidFill>
              </a:rPr>
              <a:t>    </a:t>
            </a:r>
            <a:r>
              <a:rPr lang="en-GB" sz="2800" b="1" u="sng" smtClean="0">
                <a:solidFill>
                  <a:schemeClr val="accent2"/>
                </a:solidFill>
              </a:rPr>
              <a:t>force</a:t>
            </a:r>
            <a:r>
              <a:rPr lang="en-GB" sz="2800" b="1" smtClean="0">
                <a:solidFill>
                  <a:schemeClr val="accent2"/>
                </a:solidFill>
              </a:rPr>
              <a:t> </a:t>
            </a: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	   </a:t>
            </a:r>
            <a:r>
              <a:rPr lang="en-GB" sz="2800" b="1" smtClean="0">
                <a:solidFill>
                  <a:schemeClr val="accent2"/>
                </a:solidFill>
              </a:rPr>
              <a:t>pressure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0" y="942975"/>
            <a:ext cx="3702050" cy="2844800"/>
            <a:chOff x="3200" y="594"/>
            <a:chExt cx="2332" cy="1792"/>
          </a:xfrm>
        </p:grpSpPr>
        <p:sp>
          <p:nvSpPr>
            <p:cNvPr id="30729" name="AutoShape 4"/>
            <p:cNvSpPr>
              <a:spLocks noChangeArrowheads="1"/>
            </p:cNvSpPr>
            <p:nvPr/>
          </p:nvSpPr>
          <p:spPr bwMode="auto">
            <a:xfrm>
              <a:off x="3200" y="594"/>
              <a:ext cx="2332" cy="17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5"/>
            <p:cNvSpPr>
              <a:spLocks noChangeShapeType="1"/>
            </p:cNvSpPr>
            <p:nvPr/>
          </p:nvSpPr>
          <p:spPr bwMode="auto">
            <a:xfrm>
              <a:off x="3721" y="1591"/>
              <a:ext cx="13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6"/>
            <p:cNvSpPr>
              <a:spLocks noChangeShapeType="1"/>
            </p:cNvSpPr>
            <p:nvPr/>
          </p:nvSpPr>
          <p:spPr bwMode="auto">
            <a:xfrm>
              <a:off x="4325" y="1591"/>
              <a:ext cx="0" cy="7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5994400" y="2759075"/>
            <a:ext cx="74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i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7196138" y="2771775"/>
            <a:ext cx="741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i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6556375" y="1609725"/>
            <a:ext cx="74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550863" y="4297363"/>
            <a:ext cx="81883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i="1"/>
              <a:t>Note:</a:t>
            </a:r>
          </a:p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1 Pa is the same as 1 newton per square metre (N/m</a:t>
            </a:r>
            <a:r>
              <a:rPr lang="en-GB" sz="2400" b="1" baseline="30000">
                <a:solidFill>
                  <a:srgbClr val="FF0000"/>
                </a:solidFill>
              </a:rPr>
              <a:t>2</a:t>
            </a:r>
            <a:r>
              <a:rPr lang="en-GB" sz="2400" b="1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GB" sz="2400"/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465138" y="4151313"/>
            <a:ext cx="8156575" cy="1247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9" grpId="0"/>
      <p:bldP spid="310280" grpId="0"/>
      <p:bldP spid="310281" grpId="0"/>
      <p:bldP spid="3102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2350"/>
            <a:ext cx="8243887" cy="508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pressure exerted by a force of 200N when applied over an area of 4m</a:t>
            </a:r>
            <a:r>
              <a:rPr lang="en-GB" i="1" baseline="30000" smtClean="0"/>
              <a:t>2</a:t>
            </a:r>
            <a:r>
              <a:rPr lang="en-GB" i="1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i="1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3300"/>
                </a:solidFill>
              </a:rPr>
              <a:t>p = F / A</a:t>
            </a:r>
            <a:endParaRPr lang="en-GB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 200N / 4m</a:t>
            </a:r>
            <a:r>
              <a:rPr lang="en-GB" baseline="30000" smtClean="0"/>
              <a:t>2</a:t>
            </a:r>
            <a:r>
              <a:rPr lang="en-GB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pressure = 50 Pa</a:t>
            </a:r>
            <a:endParaRPr lang="en-GB" b="1" baseline="30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force exerted by a gas of pressure 150 000 Pa on an object of surface area 3m</a:t>
            </a:r>
            <a:r>
              <a:rPr lang="en-GB" sz="2800" i="1" baseline="30000" smtClean="0"/>
              <a:t>2</a:t>
            </a:r>
            <a:r>
              <a:rPr lang="en-GB" sz="2800" i="1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force exerted by a gas of pressure 150 000 Pa on an object of surface area 3m</a:t>
            </a:r>
            <a:r>
              <a:rPr lang="en-GB" sz="2800" i="1" baseline="30000" smtClean="0"/>
              <a:t>2</a:t>
            </a:r>
            <a:r>
              <a:rPr lang="en-GB" sz="2800" i="1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p = F / A</a:t>
            </a: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</a:rPr>
              <a:t>F = p</a:t>
            </a:r>
            <a:r>
              <a:rPr lang="en-GB" sz="2800" b="1" i="1" smtClean="0">
                <a:solidFill>
                  <a:srgbClr val="FF3300"/>
                </a:solidFill>
              </a:rPr>
              <a:t> x A</a:t>
            </a:r>
            <a:endParaRPr lang="en-GB" sz="2800" i="1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=  150 000 Pa  x  3 m</a:t>
            </a:r>
            <a:r>
              <a:rPr lang="en-GB" sz="2800" baseline="30000" smtClean="0"/>
              <a:t>2</a:t>
            </a:r>
            <a:r>
              <a:rPr lang="en-GB" sz="28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force = 450 000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area that will experience a force of 6000N from a liquid exerting a pressure of 300kPa.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59762" cy="4244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area that will experience a force of 6000N from a liquid exerting a pressure of 300kPa.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p = F / A</a:t>
            </a:r>
            <a:r>
              <a:rPr lang="en-GB" sz="2800" i="1" smtClean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i="1" smtClean="0"/>
              <a:t>becomes: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</a:rPr>
              <a:t>A = F / </a:t>
            </a: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endParaRPr lang="en-GB" sz="28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 6000 N </a:t>
            </a:r>
            <a:r>
              <a:rPr lang="en-US" sz="2800" smtClean="0">
                <a:cs typeface="Arial" pitchFamily="34" charset="0"/>
              </a:rPr>
              <a:t>÷</a:t>
            </a:r>
            <a:r>
              <a:rPr lang="en-GB" sz="2800" smtClean="0"/>
              <a:t> 300 kPa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 6000 N </a:t>
            </a:r>
            <a:r>
              <a:rPr lang="en-US" sz="2800" smtClean="0">
                <a:cs typeface="Arial" pitchFamily="34" charset="0"/>
              </a:rPr>
              <a:t>÷</a:t>
            </a:r>
            <a:r>
              <a:rPr lang="en-GB" sz="2800" smtClean="0"/>
              <a:t> 300 000 Pa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area = 0.02 m</a:t>
            </a:r>
            <a:r>
              <a:rPr lang="en-GB" sz="2800" b="1" baseline="30000" smtClean="0">
                <a:solidFill>
                  <a:schemeClr val="accent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60350"/>
            <a:ext cx="4659312" cy="1128713"/>
          </a:xfrm>
        </p:spPr>
        <p:txBody>
          <a:bodyPr/>
          <a:lstStyle/>
          <a:p>
            <a:pPr eaLnBrk="1" hangingPunct="1"/>
            <a:r>
              <a:rPr lang="en-GB" sz="3200" b="1" smtClean="0"/>
              <a:t>Measuring the volume of a regular solid</a:t>
            </a:r>
          </a:p>
        </p:txBody>
      </p:sp>
      <p:graphicFrame>
        <p:nvGraphicFramePr>
          <p:cNvPr id="27443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154113" y="1384300"/>
          <a:ext cx="33178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2752381" imgH="2438095" progId="Paint.Picture">
                  <p:embed/>
                </p:oleObj>
              </mc:Choice>
              <mc:Fallback>
                <p:oleObj name="Bitmap Image" r:id="rId3" imgW="2752381" imgH="24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384300"/>
                        <a:ext cx="331787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5514975" y="292100"/>
          <a:ext cx="3281363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5" imgW="2514286" imgH="3448531" progId="Paint.Picture">
                  <p:embed/>
                </p:oleObj>
              </mc:Choice>
              <mc:Fallback>
                <p:oleObj name="Bitmap Image" r:id="rId5" imgW="2514286" imgH="3448531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292100"/>
                        <a:ext cx="3281363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420813" y="4500563"/>
            <a:ext cx="2554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i="1"/>
              <a:t>V</a:t>
            </a:r>
            <a:r>
              <a:rPr lang="en-GB" sz="3200"/>
              <a:t> = </a:t>
            </a:r>
            <a:r>
              <a:rPr lang="en-GB" sz="3200" b="1" i="1"/>
              <a:t>w</a:t>
            </a:r>
            <a:r>
              <a:rPr lang="en-GB" sz="3200"/>
              <a:t> x </a:t>
            </a:r>
            <a:r>
              <a:rPr lang="en-GB" sz="3200" b="1" i="1"/>
              <a:t>l</a:t>
            </a:r>
            <a:r>
              <a:rPr lang="en-GB" sz="3200"/>
              <a:t> x </a:t>
            </a:r>
            <a:r>
              <a:rPr lang="en-GB" sz="3200" b="1" i="1"/>
              <a:t>h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5643563" y="5038725"/>
            <a:ext cx="2771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i="1"/>
              <a:t>V</a:t>
            </a:r>
            <a:r>
              <a:rPr lang="en-GB" sz="3200"/>
              <a:t> = </a:t>
            </a:r>
            <a:r>
              <a:rPr lang="el-GR" sz="3200" b="1" i="1">
                <a:cs typeface="Arial" pitchFamily="34" charset="0"/>
              </a:rPr>
              <a:t>π</a:t>
            </a:r>
            <a:r>
              <a:rPr lang="en-GB" sz="3200"/>
              <a:t> x </a:t>
            </a:r>
            <a:r>
              <a:rPr lang="en-GB" sz="3200" b="1" i="1"/>
              <a:t>r</a:t>
            </a:r>
            <a:r>
              <a:rPr lang="en-GB" sz="3200" b="1" i="1" baseline="30000"/>
              <a:t>2</a:t>
            </a:r>
            <a:r>
              <a:rPr lang="en-GB" sz="3200" baseline="30000"/>
              <a:t> </a:t>
            </a:r>
            <a:r>
              <a:rPr lang="en-GB" sz="3200"/>
              <a:t>x </a:t>
            </a:r>
            <a:r>
              <a:rPr lang="en-GB" sz="3200" b="1" i="1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2" grpId="0"/>
      <p:bldP spid="2744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Complete:</a:t>
            </a:r>
          </a:p>
        </p:txBody>
      </p:sp>
      <p:graphicFrame>
        <p:nvGraphicFramePr>
          <p:cNvPr id="355371" name="Group 43"/>
          <p:cNvGraphicFramePr>
            <a:graphicFrameLocks noGrp="1"/>
          </p:cNvGraphicFramePr>
          <p:nvPr>
            <p:ph idx="4294967295"/>
          </p:nvPr>
        </p:nvGraphicFramePr>
        <p:xfrm>
          <a:off x="468313" y="1341438"/>
          <a:ext cx="8229600" cy="3883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GB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cm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kPa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GB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Complete:</a:t>
            </a:r>
          </a:p>
        </p:txBody>
      </p:sp>
      <p:graphicFrame>
        <p:nvGraphicFramePr>
          <p:cNvPr id="355371" name="Group 43"/>
          <p:cNvGraphicFramePr>
            <a:graphicFrameLocks noGrp="1"/>
          </p:cNvGraphicFramePr>
          <p:nvPr>
            <p:ph idx="4294967295"/>
          </p:nvPr>
        </p:nvGraphicFramePr>
        <p:xfrm>
          <a:off x="468313" y="1341438"/>
          <a:ext cx="8229600" cy="3883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cm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771" name="Text Box 75"/>
          <p:cNvSpPr txBox="1">
            <a:spLocks noChangeArrowheads="1"/>
          </p:cNvSpPr>
          <p:nvPr/>
        </p:nvSpPr>
        <p:spPr bwMode="auto">
          <a:xfrm>
            <a:off x="6948488" y="1989138"/>
            <a:ext cx="43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57772" name="Text Box 76"/>
          <p:cNvSpPr txBox="1">
            <a:spLocks noChangeArrowheads="1"/>
          </p:cNvSpPr>
          <p:nvPr/>
        </p:nvSpPr>
        <p:spPr bwMode="auto">
          <a:xfrm>
            <a:off x="3995738" y="2636838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20</a:t>
            </a:r>
          </a:p>
        </p:txBody>
      </p:sp>
      <p:sp>
        <p:nvSpPr>
          <p:cNvPr id="157773" name="Text Box 77"/>
          <p:cNvSpPr txBox="1">
            <a:spLocks noChangeArrowheads="1"/>
          </p:cNvSpPr>
          <p:nvPr/>
        </p:nvSpPr>
        <p:spPr bwMode="auto">
          <a:xfrm>
            <a:off x="1258888" y="3284538"/>
            <a:ext cx="865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400</a:t>
            </a:r>
          </a:p>
        </p:txBody>
      </p:sp>
      <p:sp>
        <p:nvSpPr>
          <p:cNvPr id="157774" name="Text Box 78"/>
          <p:cNvSpPr txBox="1">
            <a:spLocks noChangeArrowheads="1"/>
          </p:cNvSpPr>
          <p:nvPr/>
        </p:nvSpPr>
        <p:spPr bwMode="auto">
          <a:xfrm>
            <a:off x="6588125" y="393382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100</a:t>
            </a:r>
          </a:p>
        </p:txBody>
      </p:sp>
      <p:sp>
        <p:nvSpPr>
          <p:cNvPr id="157775" name="Text Box 79"/>
          <p:cNvSpPr txBox="1">
            <a:spLocks noChangeArrowheads="1"/>
          </p:cNvSpPr>
          <p:nvPr/>
        </p:nvSpPr>
        <p:spPr bwMode="auto">
          <a:xfrm>
            <a:off x="3995738" y="4581525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72" grpId="0"/>
      <p:bldP spid="1577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/>
          <a:lstStyle/>
          <a:p>
            <a:pPr eaLnBrk="1" hangingPunct="1"/>
            <a:r>
              <a:rPr lang="en-GB" sz="3600" smtClean="0"/>
              <a:t>Pressure exerted by a block question</a:t>
            </a:r>
            <a:endParaRPr lang="el-GR" sz="3600" smtClean="0">
              <a:cs typeface="Arial" pitchFamily="34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5416550" cy="5135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i="1" smtClean="0"/>
              <a:t>The metal block, shown opposite, has a weight of 900 000N. Calculate the maximum and minimum pressures it can exert when placed on one of its surfaces.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Maximum pressure occurs when the block is placed on its smallest area surface (2m x 3m)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i="1" smtClean="0">
                <a:solidFill>
                  <a:srgbClr val="FF0000"/>
                </a:solidFill>
              </a:rPr>
              <a:t>p = F / 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= 900 000N / 6m</a:t>
            </a:r>
            <a:r>
              <a:rPr lang="en-GB" sz="2000" baseline="30000" smtClean="0"/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Maximum pressure = 150 000 Pa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Minimum pressure occurs when the block is placed on its largest area surface (3m x 5m)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i="1" smtClean="0">
                <a:solidFill>
                  <a:srgbClr val="FF0000"/>
                </a:solidFill>
              </a:rPr>
              <a:t>p = F / 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= 900 000N / 15m</a:t>
            </a:r>
            <a:r>
              <a:rPr lang="en-GB" sz="2000" baseline="30000" smtClean="0"/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Minimum pressure = 60 000 Pa</a:t>
            </a:r>
          </a:p>
        </p:txBody>
      </p:sp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5686425" y="931863"/>
            <a:ext cx="3457575" cy="2905125"/>
            <a:chOff x="3354" y="867"/>
            <a:chExt cx="2178" cy="1830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3354" y="867"/>
            <a:ext cx="2042" cy="1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Bitmap Image" r:id="rId4" imgW="2752381" imgH="2438095" progId="Paint.Picture">
                    <p:embed/>
                  </p:oleObj>
                </mc:Choice>
                <mc:Fallback>
                  <p:oleObj name="Bitmap Image" r:id="rId4" imgW="2752381" imgH="2438095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4" y="867"/>
                          <a:ext cx="2042" cy="18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5175" y="1517"/>
              <a:ext cx="35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2m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690" y="2320"/>
              <a:ext cx="35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5m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3563" y="2466"/>
              <a:ext cx="35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3m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4000" smtClean="0"/>
              <a:t>Pressure examples</a:t>
            </a:r>
            <a:endParaRPr lang="el-GR" sz="4000" smtClean="0">
              <a:cs typeface="Arial" pitchFamily="34" charset="0"/>
            </a:endParaRPr>
          </a:p>
        </p:txBody>
      </p:sp>
      <p:graphicFrame>
        <p:nvGraphicFramePr>
          <p:cNvPr id="31780" name="Group 36"/>
          <p:cNvGraphicFramePr>
            <a:graphicFrameLocks noGrp="1"/>
          </p:cNvGraphicFramePr>
          <p:nvPr>
            <p:ph idx="1"/>
          </p:nvPr>
        </p:nvGraphicFramePr>
        <p:xfrm>
          <a:off x="427038" y="984250"/>
          <a:ext cx="8229600" cy="5319713"/>
        </p:xfrm>
        <a:graphic>
          <a:graphicData uri="http://schemas.openxmlformats.org/drawingml/2006/table">
            <a:tbl>
              <a:tblPr/>
              <a:tblGrid>
                <a:gridCol w="5075237"/>
                <a:gridCol w="3154363"/>
              </a:tblGrid>
              <a:tr h="89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 in Pa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N/m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 (vacuum)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pressure at the top of Mount Everest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pressure of the Earth’s atmosphere at sea level at 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101 325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Typical tyre pressure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180 000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 10m below the surface of the sea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Estimated pressure at the depth (3.8km) of the wreck of the Titanic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41 000 000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757" name="Rectangle 29"/>
          <p:cNvSpPr>
            <a:spLocks noChangeArrowheads="1"/>
          </p:cNvSpPr>
          <p:nvPr/>
        </p:nvSpPr>
        <p:spPr bwMode="auto">
          <a:xfrm>
            <a:off x="5803900" y="1944688"/>
            <a:ext cx="2554288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0" name="Rectangle 32"/>
          <p:cNvSpPr>
            <a:spLocks noChangeArrowheads="1"/>
          </p:cNvSpPr>
          <p:nvPr/>
        </p:nvSpPr>
        <p:spPr bwMode="auto">
          <a:xfrm>
            <a:off x="5803900" y="2536825"/>
            <a:ext cx="2554288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1" name="Rectangle 33"/>
          <p:cNvSpPr>
            <a:spLocks noChangeArrowheads="1"/>
          </p:cNvSpPr>
          <p:nvPr/>
        </p:nvSpPr>
        <p:spPr bwMode="auto">
          <a:xfrm>
            <a:off x="5803900" y="3308350"/>
            <a:ext cx="2554288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2" name="Rectangle 34"/>
          <p:cNvSpPr>
            <a:spLocks noChangeArrowheads="1"/>
          </p:cNvSpPr>
          <p:nvPr/>
        </p:nvSpPr>
        <p:spPr bwMode="auto">
          <a:xfrm>
            <a:off x="5802313" y="4122738"/>
            <a:ext cx="2554287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3" name="Rectangle 35"/>
          <p:cNvSpPr>
            <a:spLocks noChangeArrowheads="1"/>
          </p:cNvSpPr>
          <p:nvPr/>
        </p:nvSpPr>
        <p:spPr bwMode="auto">
          <a:xfrm>
            <a:off x="5803900" y="4714875"/>
            <a:ext cx="2554288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4" name="Rectangle 36"/>
          <p:cNvSpPr>
            <a:spLocks noChangeArrowheads="1"/>
          </p:cNvSpPr>
          <p:nvPr/>
        </p:nvSpPr>
        <p:spPr bwMode="auto">
          <a:xfrm>
            <a:off x="5803900" y="5499100"/>
            <a:ext cx="2554288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7" grpId="0" animBg="1"/>
      <p:bldP spid="329760" grpId="0" animBg="1"/>
      <p:bldP spid="329761" grpId="0" animBg="1"/>
      <p:bldP spid="329762" grpId="0" animBg="1"/>
      <p:bldP spid="329763" grpId="0" animBg="1"/>
      <p:bldP spid="3297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/>
          <a:lstStyle/>
          <a:p>
            <a:pPr eaLnBrk="1" hangingPunct="1"/>
            <a:r>
              <a:rPr lang="en-GB" sz="3200" b="1" smtClean="0"/>
              <a:t>Pressure exerted by a person on a floor</a:t>
            </a:r>
            <a:endParaRPr lang="el-GR" sz="3200" b="1" smtClean="0">
              <a:cs typeface="Arial" pitchFamily="34" charset="0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962025"/>
            <a:ext cx="5416550" cy="5135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1. Weigh the person in newtons. This gives the downward force, </a:t>
            </a:r>
            <a:r>
              <a:rPr lang="en-GB" sz="2400" b="1" i="1" smtClean="0">
                <a:solidFill>
                  <a:srgbClr val="FF0000"/>
                </a:solidFill>
              </a:rPr>
              <a:t>F</a:t>
            </a:r>
            <a:r>
              <a:rPr lang="en-GB" sz="2400" smtClean="0"/>
              <a:t> exerted on the floor.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2. Draw, on graph paper, the outline of the person’s feet or shoes.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3. Use the graph paper outlines to calculate the area of contact, </a:t>
            </a:r>
            <a:r>
              <a:rPr lang="en-GB" sz="2400" b="1" i="1" smtClean="0">
                <a:solidFill>
                  <a:srgbClr val="FF0000"/>
                </a:solidFill>
              </a:rPr>
              <a:t>A</a:t>
            </a:r>
            <a:r>
              <a:rPr lang="en-GB" sz="2400" smtClean="0"/>
              <a:t> with the floor in metres squared.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(Note: 1m</a:t>
            </a:r>
            <a:r>
              <a:rPr lang="en-GB" sz="2400" baseline="30000" smtClean="0"/>
              <a:t>2</a:t>
            </a:r>
            <a:r>
              <a:rPr lang="en-GB" sz="2400" smtClean="0"/>
              <a:t> = 10 000 cm</a:t>
            </a:r>
            <a:r>
              <a:rPr lang="en-GB" sz="2400" baseline="30000" smtClean="0"/>
              <a:t>2</a:t>
            </a:r>
            <a:r>
              <a:rPr lang="en-GB" sz="240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4. Calculate the pressure in pascals using:  </a:t>
            </a:r>
            <a:r>
              <a:rPr lang="en-GB" sz="2400" b="1" i="1" smtClean="0">
                <a:solidFill>
                  <a:srgbClr val="FF0000"/>
                </a:solidFill>
              </a:rPr>
              <a:t>p </a:t>
            </a:r>
            <a:r>
              <a:rPr lang="en-GB" sz="2400" b="1" i="1" smtClean="0"/>
              <a:t>=</a:t>
            </a:r>
            <a:r>
              <a:rPr lang="en-GB" sz="2400" b="1" i="1" smtClean="0">
                <a:solidFill>
                  <a:srgbClr val="FF0000"/>
                </a:solidFill>
              </a:rPr>
              <a:t> F </a:t>
            </a:r>
            <a:r>
              <a:rPr lang="en-GB" sz="2400" b="1" i="1" smtClean="0"/>
              <a:t>/ </a:t>
            </a:r>
            <a:r>
              <a:rPr lang="en-GB" sz="2400" b="1" i="1" smtClean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34304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6443663" y="887413"/>
          <a:ext cx="191452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4" imgW="1914286" imgH="3801006" progId="Paint.Picture">
                  <p:embed/>
                </p:oleObj>
              </mc:Choice>
              <mc:Fallback>
                <p:oleObj name="Bitmap Image" r:id="rId4" imgW="1914286" imgH="380100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7413"/>
                        <a:ext cx="191452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/>
          <a:lstStyle/>
          <a:p>
            <a:pPr eaLnBrk="1" hangingPunct="1"/>
            <a:r>
              <a:rPr lang="en-GB" sz="3600" smtClean="0"/>
              <a:t>Typical results</a:t>
            </a:r>
            <a:endParaRPr lang="el-GR" sz="3600" smtClean="0">
              <a:cs typeface="Arial" pitchFamily="34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962025"/>
            <a:ext cx="5794375" cy="5135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1. Weight of person: _____ N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2. Outline area of both                    	feet in cm</a:t>
            </a:r>
            <a:r>
              <a:rPr lang="en-GB" sz="2800" baseline="30000" smtClean="0"/>
              <a:t>2</a:t>
            </a:r>
            <a:r>
              <a:rPr lang="en-GB" sz="2800" smtClean="0"/>
              <a:t>   ____ </a:t>
            </a:r>
            <a:endParaRPr lang="en-GB" sz="2800" baseline="300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3. Outline area of both                      	feet in m</a:t>
            </a:r>
            <a:r>
              <a:rPr lang="en-GB" sz="2800" baseline="30000" smtClean="0"/>
              <a:t>2</a:t>
            </a:r>
            <a:r>
              <a:rPr lang="en-GB" sz="2800" smtClean="0"/>
              <a:t>	_____</a:t>
            </a:r>
            <a:endParaRPr lang="en-GB" sz="2800" baseline="300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4. Pressure = ________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		=  _______ Pa</a:t>
            </a:r>
            <a:endParaRPr lang="en-GB" sz="2800" b="1" i="1" smtClean="0">
              <a:solidFill>
                <a:srgbClr val="FF00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443663" y="887413"/>
          <a:ext cx="191452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4" imgW="1914286" imgH="3801006" progId="Paint.Picture">
                  <p:embed/>
                </p:oleObj>
              </mc:Choice>
              <mc:Fallback>
                <p:oleObj name="Bitmap Image" r:id="rId4" imgW="1914286" imgH="380100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7413"/>
                        <a:ext cx="191452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4238625" y="10001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3654425" y="19272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452813" y="2886075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0.006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3321050" y="3379788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500 N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3146425" y="3752850"/>
            <a:ext cx="171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0.006 m</a:t>
            </a:r>
            <a:r>
              <a:rPr lang="en-GB" sz="24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3116263" y="440531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83 000</a:t>
            </a:r>
            <a:endParaRPr lang="en-GB" sz="2400" b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/>
      <p:bldP spid="345094" grpId="0"/>
      <p:bldP spid="345095" grpId="0"/>
      <p:bldP spid="345096" grpId="0"/>
      <p:bldP spid="345097" grpId="0"/>
      <p:bldP spid="345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442913"/>
            <a:ext cx="8229600" cy="590550"/>
          </a:xfrm>
        </p:spPr>
        <p:txBody>
          <a:bodyPr/>
          <a:lstStyle/>
          <a:p>
            <a:pPr eaLnBrk="1" hangingPunct="1"/>
            <a:r>
              <a:rPr lang="en-GB" sz="3600" smtClean="0"/>
              <a:t>Why off-road vehicles have </a:t>
            </a:r>
            <a:br>
              <a:rPr lang="en-GB" sz="3600" smtClean="0"/>
            </a:br>
            <a:r>
              <a:rPr lang="en-GB" sz="3600" smtClean="0"/>
              <a:t>large tyres or tracks</a:t>
            </a:r>
            <a:endParaRPr lang="el-GR" sz="3600" smtClean="0">
              <a:cs typeface="Arial" pitchFamily="34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3840163"/>
            <a:ext cx="8899525" cy="1449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In both cases the area of contact with the ground is maximised.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This causes the pressure to be minimised as: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		 </a:t>
            </a:r>
            <a:r>
              <a:rPr lang="en-GB" sz="2400" b="1" smtClean="0">
                <a:solidFill>
                  <a:srgbClr val="FF0000"/>
                </a:solidFill>
              </a:rPr>
              <a:t>pressure =  vehicle weight  ÷ area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Lower pressure means that the vehicle does not sink into the ground.</a:t>
            </a:r>
          </a:p>
        </p:txBody>
      </p:sp>
      <p:pic>
        <p:nvPicPr>
          <p:cNvPr id="375812" name="Picture 4" descr="http://oinktales.files.wordpress.com/2011/03/monster-truck-icon-bigfoot-877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368425"/>
            <a:ext cx="3276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4" name="Picture 6" descr="http://static.ddmcdn.com/gif/m-47-general-george-s-patton-medium-tank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363663"/>
            <a:ext cx="28352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36600"/>
          </a:xfrm>
        </p:spPr>
        <p:txBody>
          <a:bodyPr/>
          <a:lstStyle/>
          <a:p>
            <a:pPr eaLnBrk="1" hangingPunct="1"/>
            <a:r>
              <a:rPr lang="en-GB" sz="4000" smtClean="0"/>
              <a:t>How a gas exerts pressure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9888" y="1139825"/>
            <a:ext cx="5267325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A gas consists of molecules in constant random motion.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When a molecule collides with a surface it reverses direction due to the force exerted on it by the surface.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molecule in turn exerts a force back on the surface.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pressure exerted by the gas is equal to the total force exerted by the molecules on a particular area of the surface divided by the area.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pressure = force / area</a:t>
            </a:r>
          </a:p>
        </p:txBody>
      </p:sp>
      <p:pic>
        <p:nvPicPr>
          <p:cNvPr id="304132" name="Picture 4" descr="p212a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112838"/>
            <a:ext cx="3181350" cy="324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77813" y="260350"/>
            <a:ext cx="41211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FF0000"/>
                </a:solidFill>
              </a:rPr>
              <a:t>Pounds per square inch (psi)</a:t>
            </a:r>
            <a:endParaRPr lang="en-GB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Often used to measure car tyre pressures.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accent2"/>
                </a:solidFill>
              </a:rPr>
              <a:t>1 psi = 6895 Pa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1 atm = 101 kPa = 14.7 psi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108450" y="260350"/>
            <a:ext cx="471646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FF0000"/>
                </a:solidFill>
              </a:rPr>
              <a:t>Inches of mercury (inHg)</a:t>
            </a:r>
            <a:endParaRPr lang="en-GB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Often found on domestic barometers.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accent2"/>
                </a:solidFill>
              </a:rPr>
              <a:t>1 inHg = 3386 Pa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1 atm = 101 kPa = 29.9 inHg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i="1"/>
              <a:t>Examples: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Fair weather – high pressure: 30.5 inHg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Rain – low pressure: 29.0 inHg</a:t>
            </a:r>
          </a:p>
        </p:txBody>
      </p:sp>
      <p:pic>
        <p:nvPicPr>
          <p:cNvPr id="308233" name="Picture 9" descr="3_Barome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573338"/>
            <a:ext cx="3992562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2750" y="1955800"/>
            <a:ext cx="3656013" cy="4349750"/>
            <a:chOff x="260" y="1232"/>
            <a:chExt cx="2303" cy="2740"/>
          </a:xfrm>
        </p:grpSpPr>
        <p:graphicFrame>
          <p:nvGraphicFramePr>
            <p:cNvPr id="6146" name="Object 10"/>
            <p:cNvGraphicFramePr>
              <a:graphicFrameLocks noChangeAspect="1"/>
            </p:cNvGraphicFramePr>
            <p:nvPr/>
          </p:nvGraphicFramePr>
          <p:xfrm>
            <a:off x="260" y="1232"/>
            <a:ext cx="2303" cy="2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Bitmap Image" r:id="rId5" imgW="2704762" imgH="2905531" progId="Paint.Picture">
                    <p:embed/>
                  </p:oleObj>
                </mc:Choice>
                <mc:Fallback>
                  <p:oleObj name="Bitmap Image" r:id="rId5" imgW="2704762" imgH="2905531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" y="1232"/>
                          <a:ext cx="2303" cy="2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1" name="Text Box 11"/>
            <p:cNvSpPr txBox="1">
              <a:spLocks noChangeArrowheads="1"/>
            </p:cNvSpPr>
            <p:nvPr/>
          </p:nvSpPr>
          <p:spPr bwMode="auto">
            <a:xfrm>
              <a:off x="665" y="3741"/>
              <a:ext cx="16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tyre pressure gauge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8037"/>
          </a:xfrm>
        </p:spPr>
        <p:txBody>
          <a:bodyPr/>
          <a:lstStyle/>
          <a:p>
            <a:pPr eaLnBrk="1" hangingPunct="1"/>
            <a:r>
              <a:rPr lang="en-GB" smtClean="0"/>
              <a:t>Pressure in liquids and gases</a:t>
            </a:r>
          </a:p>
        </p:txBody>
      </p:sp>
      <p:pic>
        <p:nvPicPr>
          <p:cNvPr id="285708" name="Picture 12" descr="Pressure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725" y="1301750"/>
            <a:ext cx="3597275" cy="3562350"/>
          </a:xfrm>
        </p:spPr>
      </p:pic>
      <p:sp>
        <p:nvSpPr>
          <p:cNvPr id="285710" name="Text Box 14"/>
          <p:cNvSpPr txBox="1">
            <a:spLocks noChangeArrowheads="1"/>
          </p:cNvSpPr>
          <p:nvPr/>
        </p:nvSpPr>
        <p:spPr bwMode="auto">
          <a:xfrm>
            <a:off x="725488" y="1452563"/>
            <a:ext cx="36417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The pressure in a liquid or a gas at a particular point acts equally in all directions.</a:t>
            </a:r>
          </a:p>
        </p:txBody>
      </p:sp>
      <p:sp>
        <p:nvSpPr>
          <p:cNvPr id="285711" name="Text Box 15"/>
          <p:cNvSpPr txBox="1">
            <a:spLocks noChangeArrowheads="1"/>
          </p:cNvSpPr>
          <p:nvPr/>
        </p:nvSpPr>
        <p:spPr bwMode="auto">
          <a:xfrm>
            <a:off x="4876800" y="4906963"/>
            <a:ext cx="3629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/>
              <a:t>At the same depth in the liquid the pressure is the same in all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0063" y="0"/>
            <a:ext cx="8185150" cy="779463"/>
          </a:xfrm>
        </p:spPr>
        <p:txBody>
          <a:bodyPr/>
          <a:lstStyle/>
          <a:p>
            <a:pPr eaLnBrk="1" hangingPunct="1"/>
            <a:r>
              <a:rPr lang="en-GB" sz="3200" smtClean="0"/>
              <a:t>Measuring the volume of an irregular solid</a:t>
            </a:r>
          </a:p>
        </p:txBody>
      </p:sp>
      <p:graphicFrame>
        <p:nvGraphicFramePr>
          <p:cNvPr id="281617" name="Object 17"/>
          <p:cNvGraphicFramePr>
            <a:graphicFrameLocks noChangeAspect="1"/>
          </p:cNvGraphicFramePr>
          <p:nvPr>
            <p:ph sz="quarter" idx="1"/>
          </p:nvPr>
        </p:nvGraphicFramePr>
        <p:xfrm>
          <a:off x="2578100" y="2828925"/>
          <a:ext cx="1138238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3" imgW="1552792" imgH="4723810" progId="Paint.Picture">
                  <p:embed/>
                </p:oleObj>
              </mc:Choice>
              <mc:Fallback>
                <p:oleObj name="Bitmap Image" r:id="rId3" imgW="1552792" imgH="472381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828925"/>
                        <a:ext cx="1138238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1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964113" y="2481263"/>
          <a:ext cx="3240087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5" imgW="2066667" imgH="2429214" progId="Paint.Picture">
                  <p:embed/>
                </p:oleObj>
              </mc:Choice>
              <mc:Fallback>
                <p:oleObj name="Bitmap Image" r:id="rId5" imgW="2066667" imgH="2429214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2481263"/>
                        <a:ext cx="3240087" cy="380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9" name="Object 19"/>
          <p:cNvGraphicFramePr>
            <a:graphicFrameLocks noChangeAspect="1"/>
          </p:cNvGraphicFramePr>
          <p:nvPr>
            <p:ph sz="quarter" idx="4"/>
          </p:nvPr>
        </p:nvGraphicFramePr>
        <p:xfrm>
          <a:off x="1120775" y="2744788"/>
          <a:ext cx="1154113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7" imgW="1561905" imgH="4791744" progId="Paint.Picture">
                  <p:embed/>
                </p:oleObj>
              </mc:Choice>
              <mc:Fallback>
                <p:oleObj name="Bitmap Image" r:id="rId7" imgW="1561905" imgH="4791744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744788"/>
                        <a:ext cx="1154113" cy="354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812800" y="869950"/>
            <a:ext cx="3368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Smaller solid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Measure the change in level of the water in a measuring cylinder</a:t>
            </a:r>
          </a:p>
        </p:txBody>
      </p:sp>
      <p:sp>
        <p:nvSpPr>
          <p:cNvPr id="281623" name="Text Box 23"/>
          <p:cNvSpPr txBox="1">
            <a:spLocks noChangeArrowheads="1"/>
          </p:cNvSpPr>
          <p:nvPr/>
        </p:nvSpPr>
        <p:spPr bwMode="auto">
          <a:xfrm>
            <a:off x="4714875" y="869950"/>
            <a:ext cx="3832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Larger solid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Measure the volume of water displaced. The string is assumed to have no volume.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2" grpId="0"/>
      <p:bldP spid="2816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1" name="Picture 21" descr="liquidpressure_clip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65138"/>
            <a:ext cx="381317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638175" y="625475"/>
            <a:ext cx="36417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The pressure in a liquid or a gas increases with depth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4949825" y="4427538"/>
            <a:ext cx="3629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/>
              <a:t>The pressure of the liquid increases with depth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394450" y="1681163"/>
            <a:ext cx="2144713" cy="2524125"/>
            <a:chOff x="4055" y="1056"/>
            <a:chExt cx="1351" cy="1590"/>
          </a:xfrm>
        </p:grpSpPr>
        <p:graphicFrame>
          <p:nvGraphicFramePr>
            <p:cNvPr id="7172" name="Object 18"/>
            <p:cNvGraphicFramePr>
              <a:graphicFrameLocks noChangeAspect="1"/>
            </p:cNvGraphicFramePr>
            <p:nvPr/>
          </p:nvGraphicFramePr>
          <p:xfrm>
            <a:off x="4055" y="1133"/>
            <a:ext cx="264" cy="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Bitmap Image" r:id="rId4" imgW="419048" imgH="1886213" progId="Paint.Picture">
                    <p:embed/>
                  </p:oleObj>
                </mc:Choice>
                <mc:Fallback>
                  <p:oleObj name="Bitmap Image" r:id="rId4" imgW="419048" imgH="1886213" progId="Paint.Pictur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5" y="1133"/>
                          <a:ext cx="264" cy="1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Rectangle 27"/>
            <p:cNvSpPr>
              <a:spLocks noChangeArrowheads="1"/>
            </p:cNvSpPr>
            <p:nvPr/>
          </p:nvSpPr>
          <p:spPr bwMode="auto">
            <a:xfrm>
              <a:off x="4278" y="1056"/>
              <a:ext cx="1128" cy="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86513" y="1673225"/>
            <a:ext cx="2065337" cy="2476500"/>
            <a:chOff x="4039" y="1056"/>
            <a:chExt cx="1301" cy="1560"/>
          </a:xfrm>
        </p:grpSpPr>
        <p:graphicFrame>
          <p:nvGraphicFramePr>
            <p:cNvPr id="7171" name="Object 15"/>
            <p:cNvGraphicFramePr>
              <a:graphicFrameLocks noChangeAspect="1"/>
            </p:cNvGraphicFramePr>
            <p:nvPr/>
          </p:nvGraphicFramePr>
          <p:xfrm>
            <a:off x="4039" y="1132"/>
            <a:ext cx="609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Bitmap Image" r:id="rId6" imgW="980952" imgH="2219635" progId="Paint.Picture">
                    <p:embed/>
                  </p:oleObj>
                </mc:Choice>
                <mc:Fallback>
                  <p:oleObj name="Bitmap Image" r:id="rId6" imgW="980952" imgH="2219635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1132"/>
                          <a:ext cx="609" cy="1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Rectangle 25"/>
            <p:cNvSpPr>
              <a:spLocks noChangeArrowheads="1"/>
            </p:cNvSpPr>
            <p:nvPr/>
          </p:nvSpPr>
          <p:spPr bwMode="auto">
            <a:xfrm>
              <a:off x="4608" y="1056"/>
              <a:ext cx="732" cy="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08738" y="1673225"/>
            <a:ext cx="2268537" cy="2486025"/>
            <a:chOff x="4013" y="1062"/>
            <a:chExt cx="1429" cy="1548"/>
          </a:xfrm>
        </p:grpSpPr>
        <p:graphicFrame>
          <p:nvGraphicFramePr>
            <p:cNvPr id="7170" name="Object 8" descr="liquidpressure_clip_image001"/>
            <p:cNvGraphicFramePr>
              <a:graphicFrameLocks noChangeAspect="1"/>
            </p:cNvGraphicFramePr>
            <p:nvPr/>
          </p:nvGraphicFramePr>
          <p:xfrm>
            <a:off x="4013" y="1129"/>
            <a:ext cx="924" cy="1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Bitmap Image" r:id="rId8" imgW="1495634" imgH="2228571" progId="Paint.Picture">
                    <p:embed/>
                  </p:oleObj>
                </mc:Choice>
                <mc:Fallback>
                  <p:oleObj name="Bitmap Image" r:id="rId8" imgW="1495634" imgH="2228571" progId="Paint.Picture">
                    <p:embed/>
                    <p:pic>
                      <p:nvPicPr>
                        <p:cNvPr id="0" name="Object 8" descr="liquidpressure_clip_image0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" y="1129"/>
                          <a:ext cx="924" cy="1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9" name="Rectangle 23"/>
            <p:cNvSpPr>
              <a:spLocks noChangeArrowheads="1"/>
            </p:cNvSpPr>
            <p:nvPr/>
          </p:nvSpPr>
          <p:spPr bwMode="auto">
            <a:xfrm>
              <a:off x="4830" y="1062"/>
              <a:ext cx="612" cy="1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smtClean="0"/>
              <a:t>Pressure, height or depth equation</a:t>
            </a:r>
            <a:endParaRPr lang="en-GB" sz="4000" b="1" i="1" smtClean="0">
              <a:solidFill>
                <a:srgbClr val="FF33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5" y="1250950"/>
            <a:ext cx="8229600" cy="46418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pressure difference = height × density × </a:t>
            </a:r>
            <a:r>
              <a:rPr lang="en-GB" b="1" i="1" smtClean="0">
                <a:solidFill>
                  <a:schemeClr val="accent2"/>
                </a:solidFill>
              </a:rPr>
              <a:t>g</a:t>
            </a:r>
            <a:r>
              <a:rPr lang="en-GB" i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b="1" i="1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smtClean="0">
                <a:solidFill>
                  <a:srgbClr val="FF0000"/>
                </a:solidFill>
              </a:rPr>
              <a:t>= </a:t>
            </a:r>
            <a:r>
              <a:rPr lang="en-GB" b="1" i="1" smtClean="0">
                <a:solidFill>
                  <a:srgbClr val="FF0000"/>
                </a:solidFill>
              </a:rPr>
              <a:t>h </a:t>
            </a:r>
            <a:r>
              <a:rPr lang="en-GB" b="1" smtClean="0">
                <a:solidFill>
                  <a:srgbClr val="FF0000"/>
                </a:solidFill>
              </a:rPr>
              <a:t>× ρ × </a:t>
            </a:r>
            <a:r>
              <a:rPr lang="en-GB" b="1" i="1" smtClean="0">
                <a:solidFill>
                  <a:srgbClr val="FF0000"/>
                </a:solidFill>
              </a:rPr>
              <a:t>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units: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/>
              <a:t>height or depth, </a:t>
            </a:r>
            <a:r>
              <a:rPr lang="en-GB" sz="2800" b="1" i="1" smtClean="0">
                <a:solidFill>
                  <a:srgbClr val="FF0000"/>
                </a:solidFill>
              </a:rPr>
              <a:t>h</a:t>
            </a:r>
            <a:r>
              <a:rPr lang="en-GB" sz="2800" smtClean="0"/>
              <a:t> – metres (m)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/>
              <a:t>density, </a:t>
            </a:r>
            <a:r>
              <a:rPr lang="en-GB" sz="2800" b="1" smtClean="0">
                <a:solidFill>
                  <a:srgbClr val="FF0000"/>
                </a:solidFill>
              </a:rPr>
              <a:t>ρ</a:t>
            </a:r>
            <a:r>
              <a:rPr lang="en-GB" sz="2800" smtClean="0"/>
              <a:t> – kilograms per metres cubed (kg/m</a:t>
            </a:r>
            <a:r>
              <a:rPr lang="en-GB" sz="2800" baseline="30000" smtClean="0"/>
              <a:t>3</a:t>
            </a:r>
            <a:r>
              <a:rPr lang="en-GB" sz="2800" smtClean="0"/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/>
              <a:t>gravitational field strength, </a:t>
            </a:r>
            <a:r>
              <a:rPr lang="en-GB" sz="2800" b="1" i="1" smtClean="0">
                <a:solidFill>
                  <a:srgbClr val="FF0000"/>
                </a:solidFill>
              </a:rPr>
              <a:t>g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	– newtons per kilogram (N/kg)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/>
              <a:t>pressure difference, </a:t>
            </a:r>
            <a:r>
              <a:rPr lang="en-GB" sz="2800" b="1" i="1" smtClean="0">
                <a:solidFill>
                  <a:srgbClr val="FF0000"/>
                </a:solidFill>
              </a:rPr>
              <a:t>p</a:t>
            </a:r>
            <a:r>
              <a:rPr lang="en-GB" sz="2800" smtClean="0"/>
              <a:t> – pascals (Pa)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320675" y="1133475"/>
            <a:ext cx="8388350" cy="811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3133725" y="2119313"/>
            <a:ext cx="27305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/>
      <p:bldP spid="3594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2350"/>
            <a:ext cx="8243887" cy="508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pressure increase at the bottom of a swimming pool of depth 2m.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Density of water = 1000 kg/m</a:t>
            </a:r>
            <a:r>
              <a:rPr lang="en-GB" i="1" baseline="30000" smtClean="0"/>
              <a:t>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g = 10 N/kg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2350"/>
            <a:ext cx="8243887" cy="508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pressure increase at the bottom of a swimming pool of depth 2m.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Density of water = 1000 kg/m</a:t>
            </a:r>
            <a:r>
              <a:rPr lang="en-GB" i="1" baseline="30000" smtClean="0"/>
              <a:t>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g = 10 N/kg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i="1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pressure difference </a:t>
            </a:r>
            <a:r>
              <a:rPr lang="en-GB" b="1" smtClean="0">
                <a:solidFill>
                  <a:srgbClr val="FF0000"/>
                </a:solidFill>
              </a:rPr>
              <a:t>= </a:t>
            </a:r>
            <a:r>
              <a:rPr lang="en-GB" b="1" i="1" smtClean="0">
                <a:solidFill>
                  <a:srgbClr val="FF0000"/>
                </a:solidFill>
              </a:rPr>
              <a:t>h </a:t>
            </a:r>
            <a:r>
              <a:rPr lang="en-GB" b="1" smtClean="0">
                <a:solidFill>
                  <a:srgbClr val="FF0000"/>
                </a:solidFill>
              </a:rPr>
              <a:t>× ρ × </a:t>
            </a:r>
            <a:r>
              <a:rPr lang="en-GB" b="1" i="1" smtClean="0">
                <a:solidFill>
                  <a:srgbClr val="FF0000"/>
                </a:solidFill>
              </a:rPr>
              <a:t>g</a:t>
            </a:r>
            <a:endParaRPr lang="en-GB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 2m x 1000 kg/m</a:t>
            </a:r>
            <a:r>
              <a:rPr lang="en-GB" baseline="30000" smtClean="0"/>
              <a:t>3</a:t>
            </a:r>
            <a:r>
              <a:rPr lang="en-GB" smtClean="0"/>
              <a:t> x 10 N/kg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pressure increase = 20 000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4888"/>
            <a:ext cx="3192462" cy="41576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At sea level the atmosphere has a density of 1.3 kg/m</a:t>
            </a:r>
            <a:r>
              <a:rPr lang="en-GB" sz="2400" i="1" baseline="30000" smtClean="0"/>
              <a:t>3</a:t>
            </a:r>
            <a:r>
              <a:rPr lang="en-GB" sz="2400" i="1" smtClean="0"/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(a) Calculate the thickness (height) of atmosphere required to produce the average sea level pressure of 100kPa.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(b) Why is the actual height much greater?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g = 10 N/kg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4888"/>
            <a:ext cx="3192462" cy="41576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At sea level the atmosphere has a density of 1.3 kg/m</a:t>
            </a:r>
            <a:r>
              <a:rPr lang="en-GB" sz="2400" i="1" baseline="30000" smtClean="0"/>
              <a:t>3</a:t>
            </a:r>
            <a:r>
              <a:rPr lang="en-GB" sz="2400" i="1" smtClean="0"/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(a) Calculate the thickness (height) of atmosphere required to produce the average sea level pressure of 100kPa.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(b) Why is the actual height much greater?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g = 10 N/kg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i="1" smtClean="0"/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3903663" y="1004888"/>
            <a:ext cx="48482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/>
              <a:t>(a)</a:t>
            </a:r>
            <a:r>
              <a:rPr lang="en-GB" sz="2400" b="1" i="1">
                <a:solidFill>
                  <a:srgbClr val="FF0000"/>
                </a:solidFill>
              </a:rPr>
              <a:t> p </a:t>
            </a:r>
            <a:r>
              <a:rPr lang="en-GB" sz="2400" b="1">
                <a:solidFill>
                  <a:srgbClr val="FF0000"/>
                </a:solidFill>
              </a:rPr>
              <a:t>= </a:t>
            </a:r>
            <a:r>
              <a:rPr lang="en-GB" sz="2400" b="1" i="1">
                <a:solidFill>
                  <a:srgbClr val="FF0000"/>
                </a:solidFill>
              </a:rPr>
              <a:t>h </a:t>
            </a:r>
            <a:r>
              <a:rPr lang="en-GB" sz="2400" b="1">
                <a:solidFill>
                  <a:srgbClr val="FF0000"/>
                </a:solidFill>
              </a:rPr>
              <a:t>× ρ × </a:t>
            </a:r>
            <a:r>
              <a:rPr lang="en-GB" sz="2400" b="1" i="1">
                <a:solidFill>
                  <a:srgbClr val="FF0000"/>
                </a:solidFill>
              </a:rPr>
              <a:t>g</a:t>
            </a:r>
            <a:endParaRPr lang="en-GB" sz="2400"/>
          </a:p>
          <a:p>
            <a:pPr>
              <a:spcBef>
                <a:spcPct val="20000"/>
              </a:spcBef>
            </a:pPr>
            <a:r>
              <a:rPr lang="en-GB" sz="2400" i="1"/>
              <a:t>becomes:</a:t>
            </a:r>
          </a:p>
          <a:p>
            <a:r>
              <a:rPr lang="en-GB" sz="2400" b="1" i="1">
                <a:solidFill>
                  <a:srgbClr val="FF0000"/>
                </a:solidFill>
              </a:rPr>
              <a:t>h = p </a:t>
            </a:r>
            <a:r>
              <a:rPr lang="en-GB" sz="2400" b="1" i="1"/>
              <a:t>/</a:t>
            </a:r>
            <a:r>
              <a:rPr lang="en-GB" sz="2400" b="1" i="1">
                <a:solidFill>
                  <a:srgbClr val="FF0000"/>
                </a:solidFill>
              </a:rPr>
              <a:t> (</a:t>
            </a:r>
            <a:r>
              <a:rPr lang="en-GB" sz="2400" b="1">
                <a:solidFill>
                  <a:srgbClr val="FF0000"/>
                </a:solidFill>
              </a:rPr>
              <a:t>ρ × </a:t>
            </a:r>
            <a:r>
              <a:rPr lang="en-GB" sz="2400" b="1" i="1">
                <a:solidFill>
                  <a:srgbClr val="FF0000"/>
                </a:solidFill>
              </a:rPr>
              <a:t>g)</a:t>
            </a:r>
            <a:endParaRPr lang="en-GB" sz="24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= 100 kPa / (</a:t>
            </a:r>
            <a:r>
              <a:rPr lang="en-GB" sz="2400" i="1"/>
              <a:t>1.3 kg/m</a:t>
            </a:r>
            <a:r>
              <a:rPr lang="en-GB" sz="2400" i="1" baseline="30000"/>
              <a:t>3</a:t>
            </a:r>
            <a:r>
              <a:rPr lang="en-GB" sz="2400" i="1"/>
              <a:t> x 10 N/kg)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= 100 000 / (1.3 x 10)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= 100 000 / 13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1">
                <a:solidFill>
                  <a:schemeClr val="accent2"/>
                </a:solidFill>
              </a:rPr>
              <a:t>height = 7 692 m  (7.7 km)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(b) The real atmosphere’s density decreases with height.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The atmosphere extends to at least a height of 100 km.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17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Pressure is equal to _______ divided by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Pressure is measured in _______ (Pa) where one pascal is the same as one newton per ________ metre.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pressure of the Earth’s ___________ at sea-level is approximately 100 000 Pa.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Pressure increases with ______ below the surface of  liquid. Under _______ the pressure increases by about one atmosphere for every ______ metres of depth.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755900" y="5497513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779963" y="5497513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pascal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238375" y="5135563"/>
            <a:ext cx="1050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square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079875" y="51355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897438" y="5135563"/>
            <a:ext cx="168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atmosphere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524250" y="549751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area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074988" y="47244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222625" y="5135563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depth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4192588" y="5497513"/>
            <a:ext cx="661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17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Pressure is equal to _______ divided by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Pressure is measured in _______ (Pa) where one pascal is the same as one newton per ________ metre.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pressure of the Earth’s ___________ at sea-level is approximately 100 000 Pa.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Pressure increases with ______ below the surface of  liquid. Under _______ the pressure increases by about one atmosphere for every ______ metres of depth.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755900" y="5497513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779963" y="5497513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pascal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238375" y="5135563"/>
            <a:ext cx="1050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square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079875" y="51355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897438" y="5135563"/>
            <a:ext cx="168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atmosphere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524250" y="549751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area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074988" y="47244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222625" y="5135563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depth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4192588" y="5497513"/>
            <a:ext cx="661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ten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1509713" y="368935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724275" y="1522413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pascal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3733800" y="1914525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square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3232150" y="996950"/>
            <a:ext cx="87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4232275" y="2408238"/>
            <a:ext cx="149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atmosphere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5746750" y="963613"/>
            <a:ext cx="76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area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3646488" y="3354388"/>
            <a:ext cx="938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depth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3513138" y="4089400"/>
            <a:ext cx="66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  <p:bldP spid="91157" grpId="0"/>
      <p:bldP spid="91158" grpId="0"/>
      <p:bldP spid="91159" grpId="0"/>
      <p:bldP spid="91160" grpId="0"/>
      <p:bldP spid="91161" grpId="0"/>
      <p:bldP spid="91162" grpId="0"/>
      <p:bldP spid="91163" grpId="0"/>
      <p:bldP spid="91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0875"/>
          </a:xfrm>
        </p:spPr>
        <p:txBody>
          <a:bodyPr/>
          <a:lstStyle/>
          <a:p>
            <a:pPr eaLnBrk="1" hangingPunct="1"/>
            <a:r>
              <a:rPr lang="en-GB" sz="3600" b="1" smtClean="0"/>
              <a:t>Volume units</a:t>
            </a:r>
            <a:endParaRPr lang="el-GR" sz="3600" b="1" baseline="30000" smtClean="0">
              <a:cs typeface="Arial" pitchFamily="34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063625"/>
            <a:ext cx="8245475" cy="4627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1 cubic metre (1 m</a:t>
            </a:r>
            <a:r>
              <a:rPr lang="en-GB" sz="2800" baseline="30000" smtClean="0"/>
              <a:t>3</a:t>
            </a:r>
            <a:r>
              <a:rPr lang="en-GB" sz="2800" smtClean="0"/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1m</a:t>
            </a:r>
            <a:r>
              <a:rPr lang="en-GB" sz="2800" baseline="30000" smtClean="0"/>
              <a:t>  </a:t>
            </a:r>
            <a:r>
              <a:rPr lang="en-GB" sz="2800" smtClean="0"/>
              <a:t>x 1m  x 1m</a:t>
            </a:r>
            <a:endParaRPr lang="en-GB" sz="2800" baseline="30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100cm</a:t>
            </a:r>
            <a:r>
              <a:rPr lang="en-GB" sz="2800" baseline="30000" smtClean="0"/>
              <a:t>  </a:t>
            </a:r>
            <a:r>
              <a:rPr lang="en-GB" sz="2800" smtClean="0"/>
              <a:t>x 100cm  x 100cm</a:t>
            </a:r>
            <a:endParaRPr lang="en-GB" sz="2800" baseline="30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1000 000cm</a:t>
            </a:r>
            <a:r>
              <a:rPr lang="en-GB" sz="2800" baseline="30000" smtClean="0"/>
              <a:t>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1 m</a:t>
            </a:r>
            <a:r>
              <a:rPr lang="en-GB" b="1" baseline="30000" smtClean="0">
                <a:solidFill>
                  <a:srgbClr val="FF0000"/>
                </a:solidFill>
              </a:rPr>
              <a:t>3  </a:t>
            </a:r>
            <a:r>
              <a:rPr lang="en-GB" b="1" smtClean="0">
                <a:solidFill>
                  <a:srgbClr val="FF0000"/>
                </a:solidFill>
              </a:rPr>
              <a:t>= 1000 000 cm</a:t>
            </a:r>
            <a:r>
              <a:rPr lang="en-GB" b="1" baseline="30000" smtClean="0">
                <a:solidFill>
                  <a:srgbClr val="FF0000"/>
                </a:solidFill>
              </a:rPr>
              <a:t>3</a:t>
            </a:r>
            <a:endParaRPr lang="en-GB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NOTE: 1 cubic centimetre (cm</a:t>
            </a:r>
            <a:r>
              <a:rPr lang="en-GB" sz="2800" b="1" baseline="30000" smtClean="0">
                <a:solidFill>
                  <a:schemeClr val="accent2"/>
                </a:solidFill>
              </a:rPr>
              <a:t>3</a:t>
            </a:r>
            <a:r>
              <a:rPr lang="en-GB" sz="2800" b="1" smtClean="0">
                <a:solidFill>
                  <a:schemeClr val="accent2"/>
                </a:solidFill>
              </a:rPr>
              <a:t> OR ‘cc’) is also the same as 1 millilitre (ml)</a:t>
            </a:r>
            <a:endParaRPr lang="en-GB" sz="2800" b="1" baseline="3000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b="1" baseline="30000" smtClean="0">
              <a:solidFill>
                <a:srgbClr val="FF0000"/>
              </a:solidFill>
            </a:endParaRP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452438" y="3338513"/>
            <a:ext cx="4179887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3950" cy="852487"/>
          </a:xfrm>
        </p:spPr>
        <p:txBody>
          <a:bodyPr/>
          <a:lstStyle/>
          <a:p>
            <a:pPr eaLnBrk="1" hangingPunct="1"/>
            <a:r>
              <a:rPr lang="en-GB" smtClean="0"/>
              <a:t>Density (</a:t>
            </a:r>
            <a:r>
              <a:rPr lang="el-GR" b="1" i="1" smtClean="0">
                <a:solidFill>
                  <a:srgbClr val="FF3300"/>
                </a:solidFill>
                <a:cs typeface="Arial" pitchFamily="34" charset="0"/>
              </a:rPr>
              <a:t>ρ</a:t>
            </a:r>
            <a:r>
              <a:rPr lang="en-GB" smtClean="0">
                <a:cs typeface="Arial" pitchFamily="34" charset="0"/>
              </a:rPr>
              <a:t>)</a:t>
            </a:r>
            <a:endParaRPr lang="el-GR" smtClean="0">
              <a:cs typeface="Arial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2954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/>
              <a:t>		</a:t>
            </a:r>
            <a:r>
              <a:rPr lang="en-GB" b="1" smtClean="0">
                <a:solidFill>
                  <a:schemeClr val="accent2"/>
                </a:solidFill>
              </a:rPr>
              <a:t>density =  </a:t>
            </a:r>
            <a:r>
              <a:rPr lang="en-GB" b="1" u="sng" smtClean="0">
                <a:solidFill>
                  <a:schemeClr val="accent2"/>
                </a:solidFill>
              </a:rPr>
              <a:t>mass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				volume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 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		</a:t>
            </a:r>
            <a:r>
              <a:rPr lang="en-GB" b="1" i="1" smtClean="0">
                <a:solidFill>
                  <a:srgbClr val="FF3300"/>
                </a:solidFill>
              </a:rPr>
              <a:t>ρ = m / V</a:t>
            </a:r>
            <a:endParaRPr lang="en-GB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mass</a:t>
            </a:r>
            <a:r>
              <a:rPr lang="en-GB" sz="2800" smtClean="0"/>
              <a:t>, </a:t>
            </a:r>
            <a:r>
              <a:rPr lang="en-GB" sz="2800" smtClean="0">
                <a:solidFill>
                  <a:srgbClr val="FF0000"/>
                </a:solidFill>
              </a:rPr>
              <a:t>m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rgbClr val="006600"/>
                </a:solidFill>
              </a:rPr>
              <a:t>kilograms (kg)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volume</a:t>
            </a:r>
            <a:r>
              <a:rPr lang="en-GB" sz="2800" smtClean="0"/>
              <a:t>, </a:t>
            </a:r>
            <a:r>
              <a:rPr lang="en-GB" sz="2800" b="1" i="1" smtClean="0">
                <a:solidFill>
                  <a:srgbClr val="FF0000"/>
                </a:solidFill>
              </a:rPr>
              <a:t>V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rgbClr val="006600"/>
                </a:solidFill>
              </a:rPr>
              <a:t>cubic metres (m</a:t>
            </a:r>
            <a:r>
              <a:rPr lang="en-GB" sz="2800" b="1" baseline="30000" smtClean="0">
                <a:solidFill>
                  <a:srgbClr val="006600"/>
                </a:solidFill>
              </a:rPr>
              <a:t>3</a:t>
            </a:r>
            <a:r>
              <a:rPr lang="en-GB" sz="2800" b="1" smtClean="0">
                <a:solidFill>
                  <a:srgbClr val="006600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density</a:t>
            </a:r>
            <a:r>
              <a:rPr lang="en-GB" sz="2800" smtClean="0"/>
              <a:t>, </a:t>
            </a:r>
            <a:r>
              <a:rPr lang="en-GB" sz="2800" b="1" i="1" smtClean="0">
                <a:solidFill>
                  <a:srgbClr val="FF0000"/>
                </a:solidFill>
              </a:rPr>
              <a:t>ρ</a:t>
            </a:r>
            <a:r>
              <a:rPr lang="en-GB" sz="2800" smtClean="0"/>
              <a:t> is measured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	in </a:t>
            </a:r>
            <a:r>
              <a:rPr lang="en-GB" sz="2800" b="1" smtClean="0">
                <a:solidFill>
                  <a:srgbClr val="006600"/>
                </a:solidFill>
              </a:rPr>
              <a:t>kilograms per cubic metres (kg/m</a:t>
            </a:r>
            <a:r>
              <a:rPr lang="en-GB" sz="2800" b="1" baseline="30000" smtClean="0">
                <a:solidFill>
                  <a:srgbClr val="006600"/>
                </a:solidFill>
              </a:rPr>
              <a:t>3</a:t>
            </a:r>
            <a:r>
              <a:rPr lang="en-GB" sz="2800" b="1" smtClean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235200" y="1204913"/>
            <a:ext cx="3716338" cy="1233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076575" y="2698750"/>
            <a:ext cx="2265363" cy="842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  <p:bldP spid="266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584200"/>
            <a:ext cx="4673600" cy="5426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also:</a:t>
            </a:r>
            <a:r>
              <a:rPr lang="en-GB" sz="2800" b="1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mass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chemeClr val="accent2"/>
                </a:solidFill>
              </a:rPr>
              <a:t> density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chemeClr val="accent2"/>
                </a:solidFill>
              </a:rPr>
              <a:t> volume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and: 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volume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chemeClr val="accent2"/>
                </a:solidFill>
              </a:rPr>
              <a:t>   </a:t>
            </a:r>
            <a:r>
              <a:rPr lang="en-GB" sz="2800" b="1" u="sng" smtClean="0">
                <a:solidFill>
                  <a:schemeClr val="accent2"/>
                </a:solidFill>
              </a:rPr>
              <a:t>density</a:t>
            </a:r>
            <a:r>
              <a:rPr lang="en-GB" sz="2800" b="1" smtClean="0">
                <a:solidFill>
                  <a:schemeClr val="accent2"/>
                </a:solidFill>
              </a:rPr>
              <a:t> </a:t>
            </a: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		</a:t>
            </a:r>
            <a:r>
              <a:rPr lang="en-GB" sz="2800" b="1" smtClean="0">
                <a:solidFill>
                  <a:schemeClr val="accent2"/>
                </a:solidFill>
              </a:rPr>
              <a:t>volume</a:t>
            </a:r>
            <a:endParaRPr lang="en-GB" sz="2800" b="1" smtClean="0">
              <a:solidFill>
                <a:srgbClr val="FF33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80000" y="942975"/>
            <a:ext cx="3702050" cy="2844800"/>
            <a:chOff x="3200" y="594"/>
            <a:chExt cx="2332" cy="1792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3200" y="594"/>
              <a:ext cx="2332" cy="17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721" y="1591"/>
              <a:ext cx="13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4325" y="1591"/>
              <a:ext cx="0" cy="7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5994400" y="2759075"/>
            <a:ext cx="74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i="1">
                <a:solidFill>
                  <a:srgbClr val="FF3300"/>
                </a:solidFill>
              </a:rPr>
              <a:t>ρ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7196138" y="2771775"/>
            <a:ext cx="741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i="1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6556375" y="1609725"/>
            <a:ext cx="74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i="1">
                <a:solidFill>
                  <a:srgbClr val="FF33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5" grpId="0"/>
      <p:bldP spid="277516" grpId="0"/>
      <p:bldP spid="2775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Conversion between kg/m</a:t>
            </a:r>
            <a:r>
              <a:rPr lang="en-GB" sz="3600" baseline="30000" smtClean="0"/>
              <a:t>3</a:t>
            </a:r>
            <a:r>
              <a:rPr lang="en-GB" sz="3600" smtClean="0"/>
              <a:t> and g/cm</a:t>
            </a:r>
            <a:r>
              <a:rPr lang="en-GB" sz="3600" baseline="30000" smtClean="0"/>
              <a:t>3</a:t>
            </a:r>
            <a:endParaRPr lang="el-GR" sz="3600" baseline="30000" smtClean="0">
              <a:cs typeface="Arial" pitchFamily="34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43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A 1g mass of water has a volume of 1cm</a:t>
            </a:r>
            <a:r>
              <a:rPr lang="en-GB" sz="2800" baseline="30000" smtClean="0"/>
              <a:t>3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but 1g = 0.001kg 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and 1cm</a:t>
            </a:r>
            <a:r>
              <a:rPr lang="en-GB" sz="2800" baseline="30000" smtClean="0"/>
              <a:t>3</a:t>
            </a:r>
            <a:r>
              <a:rPr lang="en-GB" sz="2800" smtClean="0"/>
              <a:t> = 0.000 001 m</a:t>
            </a:r>
            <a:r>
              <a:rPr lang="en-GB" sz="2800" baseline="30000" smtClean="0"/>
              <a:t>3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Therefore: 1m</a:t>
            </a:r>
            <a:r>
              <a:rPr lang="en-GB" sz="2800" baseline="30000" smtClean="0"/>
              <a:t>3</a:t>
            </a:r>
            <a:r>
              <a:rPr lang="en-GB" sz="2800" smtClean="0"/>
              <a:t> of water will have a mass of     1000 000 x 1g = 1000kg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	1000 kg/m</a:t>
            </a:r>
            <a:r>
              <a:rPr lang="en-GB" sz="2800" b="1" baseline="30000" smtClean="0">
                <a:solidFill>
                  <a:srgbClr val="FF0000"/>
                </a:solidFill>
              </a:rPr>
              <a:t>3</a:t>
            </a:r>
            <a:r>
              <a:rPr lang="en-GB" sz="2800" b="1" smtClean="0">
                <a:solidFill>
                  <a:srgbClr val="FF0000"/>
                </a:solidFill>
              </a:rPr>
              <a:t> is the same as 1 g/cm</a:t>
            </a:r>
            <a:r>
              <a:rPr lang="en-GB" sz="2800" b="1" baseline="30000" smtClean="0">
                <a:solidFill>
                  <a:srgbClr val="FF0000"/>
                </a:solidFill>
              </a:rPr>
              <a:t>3</a:t>
            </a:r>
            <a:r>
              <a:rPr lang="en-GB" sz="2800" b="1" smtClean="0">
                <a:solidFill>
                  <a:srgbClr val="FF0000"/>
                </a:solidFill>
              </a:rPr>
              <a:t>	</a:t>
            </a:r>
            <a:r>
              <a:rPr lang="en-GB" sz="2800" smtClean="0"/>
              <a:t>	</a:t>
            </a:r>
          </a:p>
          <a:p>
            <a:pPr marL="0" indent="0" eaLnBrk="1" hangingPunct="1">
              <a:buFontTx/>
              <a:buNone/>
            </a:pPr>
            <a:endParaRPr lang="en-GB" sz="2400" baseline="30000" smtClean="0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408113" y="4413250"/>
            <a:ext cx="6024562" cy="63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0"/>
            <a:ext cx="8229600" cy="655638"/>
          </a:xfrm>
        </p:spPr>
        <p:txBody>
          <a:bodyPr/>
          <a:lstStyle/>
          <a:p>
            <a:pPr eaLnBrk="1" hangingPunct="1"/>
            <a:r>
              <a:rPr lang="en-GB" sz="4000" smtClean="0"/>
              <a:t>Density examples</a:t>
            </a:r>
            <a:endParaRPr lang="el-GR" sz="4000" smtClean="0">
              <a:cs typeface="Arial" pitchFamily="34" charset="0"/>
            </a:endParaRPr>
          </a:p>
        </p:txBody>
      </p:sp>
      <p:graphicFrame>
        <p:nvGraphicFramePr>
          <p:cNvPr id="268291" name="Group 3"/>
          <p:cNvGraphicFramePr>
            <a:graphicFrameLocks noGrp="1"/>
          </p:cNvGraphicFramePr>
          <p:nvPr>
            <p:ph sz="half" idx="2"/>
          </p:nvPr>
        </p:nvGraphicFramePr>
        <p:xfrm>
          <a:off x="490538" y="750888"/>
          <a:ext cx="7966075" cy="5426075"/>
        </p:xfrm>
        <a:graphic>
          <a:graphicData uri="http://schemas.openxmlformats.org/drawingml/2006/table">
            <a:tbl>
              <a:tblPr/>
              <a:tblGrid>
                <a:gridCol w="2398712"/>
                <a:gridCol w="1630363"/>
                <a:gridCol w="1984375"/>
                <a:gridCol w="1952625"/>
              </a:tblGrid>
              <a:tr h="762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(kg/m</a:t>
                      </a:r>
                      <a:r>
                        <a:rPr kumimoji="0" lang="en-GB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(kg/m</a:t>
                      </a:r>
                      <a:r>
                        <a:rPr kumimoji="0" lang="en-GB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Interstellar space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iron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hydrogen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helium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mercury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uranium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wood (average)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gold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lithium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Sun’s core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plastics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neutron star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aluminium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black hole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8348" name="Text Box 60"/>
          <p:cNvSpPr txBox="1">
            <a:spLocks noChangeArrowheads="1"/>
          </p:cNvSpPr>
          <p:nvPr/>
        </p:nvSpPr>
        <p:spPr bwMode="auto">
          <a:xfrm>
            <a:off x="3073400" y="2090738"/>
            <a:ext cx="134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3300"/>
                </a:solidFill>
              </a:rPr>
              <a:t>0.0989</a:t>
            </a:r>
          </a:p>
        </p:txBody>
      </p:sp>
      <p:sp>
        <p:nvSpPr>
          <p:cNvPr id="268349" name="Text Box 61"/>
          <p:cNvSpPr txBox="1">
            <a:spLocks noChangeArrowheads="1"/>
          </p:cNvSpPr>
          <p:nvPr/>
        </p:nvSpPr>
        <p:spPr bwMode="auto">
          <a:xfrm>
            <a:off x="3217863" y="2628900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3300"/>
                </a:solidFill>
              </a:rPr>
              <a:t>0.179</a:t>
            </a:r>
          </a:p>
        </p:txBody>
      </p:sp>
      <p:sp>
        <p:nvSpPr>
          <p:cNvPr id="268350" name="Text Box 62"/>
          <p:cNvSpPr txBox="1">
            <a:spLocks noChangeArrowheads="1"/>
          </p:cNvSpPr>
          <p:nvPr/>
        </p:nvSpPr>
        <p:spPr bwMode="auto">
          <a:xfrm>
            <a:off x="3217863" y="3125788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1.29</a:t>
            </a:r>
          </a:p>
        </p:txBody>
      </p:sp>
      <p:sp>
        <p:nvSpPr>
          <p:cNvPr id="268351" name="Text Box 63"/>
          <p:cNvSpPr txBox="1">
            <a:spLocks noChangeArrowheads="1"/>
          </p:cNvSpPr>
          <p:nvPr/>
        </p:nvSpPr>
        <p:spPr bwMode="auto">
          <a:xfrm>
            <a:off x="3195638" y="4160838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</a:rPr>
              <a:t>0.534</a:t>
            </a:r>
          </a:p>
        </p:txBody>
      </p:sp>
      <p:sp>
        <p:nvSpPr>
          <p:cNvPr id="268352" name="Text Box 64"/>
          <p:cNvSpPr txBox="1">
            <a:spLocks noChangeArrowheads="1"/>
          </p:cNvSpPr>
          <p:nvPr/>
        </p:nvSpPr>
        <p:spPr bwMode="auto">
          <a:xfrm>
            <a:off x="6815138" y="3098800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19 100</a:t>
            </a:r>
          </a:p>
        </p:txBody>
      </p:sp>
      <p:sp>
        <p:nvSpPr>
          <p:cNvPr id="268353" name="Text Box 65"/>
          <p:cNvSpPr txBox="1">
            <a:spLocks noChangeArrowheads="1"/>
          </p:cNvSpPr>
          <p:nvPr/>
        </p:nvSpPr>
        <p:spPr bwMode="auto">
          <a:xfrm>
            <a:off x="2954338" y="52244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663300"/>
                </a:solidFill>
              </a:rPr>
              <a:t>850</a:t>
            </a:r>
            <a:r>
              <a:rPr lang="en-GB" sz="2000">
                <a:solidFill>
                  <a:srgbClr val="FF3300"/>
                </a:solidFill>
              </a:rPr>
              <a:t> </a:t>
            </a:r>
            <a:r>
              <a:rPr lang="en-GB" sz="2000"/>
              <a:t>to</a:t>
            </a:r>
            <a:r>
              <a:rPr lang="en-GB" sz="2000">
                <a:solidFill>
                  <a:srgbClr val="FF3300"/>
                </a:solidFill>
              </a:rPr>
              <a:t> </a:t>
            </a:r>
            <a:r>
              <a:rPr lang="en-GB" sz="2000">
                <a:solidFill>
                  <a:srgbClr val="008000"/>
                </a:solidFill>
              </a:rPr>
              <a:t>1400</a:t>
            </a:r>
            <a:endParaRPr lang="en-GB" sz="2000" baseline="30000">
              <a:solidFill>
                <a:srgbClr val="008000"/>
              </a:solidFill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876550" y="1598613"/>
            <a:ext cx="172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</a:rPr>
              <a:t>10</a:t>
            </a:r>
            <a:r>
              <a:rPr lang="en-GB" sz="2000" baseline="30000">
                <a:solidFill>
                  <a:srgbClr val="FF0000"/>
                </a:solidFill>
              </a:rPr>
              <a:t>-25</a:t>
            </a:r>
            <a:r>
              <a:rPr lang="en-GB" sz="2000">
                <a:solidFill>
                  <a:srgbClr val="FF0000"/>
                </a:solidFill>
              </a:rPr>
              <a:t> to 10</a:t>
            </a:r>
            <a:r>
              <a:rPr lang="en-GB" sz="2000" baseline="30000">
                <a:solidFill>
                  <a:srgbClr val="FF0000"/>
                </a:solidFill>
              </a:rPr>
              <a:t>-15</a:t>
            </a:r>
          </a:p>
        </p:txBody>
      </p:sp>
      <p:sp>
        <p:nvSpPr>
          <p:cNvPr id="268355" name="Text Box 67"/>
          <p:cNvSpPr txBox="1">
            <a:spLocks noChangeArrowheads="1"/>
          </p:cNvSpPr>
          <p:nvPr/>
        </p:nvSpPr>
        <p:spPr bwMode="auto">
          <a:xfrm>
            <a:off x="6797675" y="2592388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hlink"/>
                </a:solidFill>
              </a:rPr>
              <a:t>13 500</a:t>
            </a:r>
          </a:p>
        </p:txBody>
      </p:sp>
      <p:sp>
        <p:nvSpPr>
          <p:cNvPr id="268356" name="Text Box 68"/>
          <p:cNvSpPr txBox="1">
            <a:spLocks noChangeArrowheads="1"/>
          </p:cNvSpPr>
          <p:nvPr/>
        </p:nvSpPr>
        <p:spPr bwMode="auto">
          <a:xfrm>
            <a:off x="6743700" y="4646613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00FF"/>
                </a:solidFill>
              </a:rPr>
              <a:t>150 000</a:t>
            </a:r>
          </a:p>
        </p:txBody>
      </p:sp>
      <p:sp>
        <p:nvSpPr>
          <p:cNvPr id="268357" name="Text Box 69"/>
          <p:cNvSpPr txBox="1">
            <a:spLocks noChangeArrowheads="1"/>
          </p:cNvSpPr>
          <p:nvPr/>
        </p:nvSpPr>
        <p:spPr bwMode="auto">
          <a:xfrm>
            <a:off x="3302000" y="3643313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</a:rPr>
              <a:t>700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3217863" y="4684713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1000</a:t>
            </a:r>
          </a:p>
        </p:txBody>
      </p:sp>
      <p:sp>
        <p:nvSpPr>
          <p:cNvPr id="268359" name="Text Box 71"/>
          <p:cNvSpPr txBox="1">
            <a:spLocks noChangeArrowheads="1"/>
          </p:cNvSpPr>
          <p:nvPr/>
        </p:nvSpPr>
        <p:spPr bwMode="auto">
          <a:xfrm>
            <a:off x="3240088" y="5667375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</a:rPr>
              <a:t>2 700</a:t>
            </a:r>
          </a:p>
        </p:txBody>
      </p:sp>
      <p:sp>
        <p:nvSpPr>
          <p:cNvPr id="268360" name="Text Box 72"/>
          <p:cNvSpPr txBox="1">
            <a:spLocks noChangeArrowheads="1"/>
          </p:cNvSpPr>
          <p:nvPr/>
        </p:nvSpPr>
        <p:spPr bwMode="auto">
          <a:xfrm>
            <a:off x="6981825" y="1560513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</a:rPr>
              <a:t>7 900</a:t>
            </a:r>
          </a:p>
        </p:txBody>
      </p:sp>
      <p:sp>
        <p:nvSpPr>
          <p:cNvPr id="268361" name="Text Box 73"/>
          <p:cNvSpPr txBox="1">
            <a:spLocks noChangeArrowheads="1"/>
          </p:cNvSpPr>
          <p:nvPr/>
        </p:nvSpPr>
        <p:spPr bwMode="auto">
          <a:xfrm>
            <a:off x="6816725" y="2116138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hlink"/>
                </a:solidFill>
              </a:rPr>
              <a:t>11 300</a:t>
            </a:r>
          </a:p>
        </p:txBody>
      </p:sp>
      <p:sp>
        <p:nvSpPr>
          <p:cNvPr id="15434" name="Text Box 74"/>
          <p:cNvSpPr txBox="1">
            <a:spLocks noChangeArrowheads="1"/>
          </p:cNvSpPr>
          <p:nvPr/>
        </p:nvSpPr>
        <p:spPr bwMode="auto">
          <a:xfrm>
            <a:off x="6840538" y="4132263"/>
            <a:ext cx="158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22 610</a:t>
            </a:r>
          </a:p>
        </p:txBody>
      </p:sp>
      <p:sp>
        <p:nvSpPr>
          <p:cNvPr id="268363" name="Text Box 75"/>
          <p:cNvSpPr txBox="1">
            <a:spLocks noChangeArrowheads="1"/>
          </p:cNvSpPr>
          <p:nvPr/>
        </p:nvSpPr>
        <p:spPr bwMode="auto">
          <a:xfrm>
            <a:off x="6815138" y="3578225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19 300</a:t>
            </a:r>
          </a:p>
        </p:txBody>
      </p:sp>
      <p:sp>
        <p:nvSpPr>
          <p:cNvPr id="268364" name="Text Box 76"/>
          <p:cNvSpPr txBox="1">
            <a:spLocks noChangeArrowheads="1"/>
          </p:cNvSpPr>
          <p:nvPr/>
        </p:nvSpPr>
        <p:spPr bwMode="auto">
          <a:xfrm>
            <a:off x="7102475" y="5173663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</a:rPr>
              <a:t>10</a:t>
            </a:r>
            <a:r>
              <a:rPr lang="en-GB" sz="2400" baseline="30000">
                <a:solidFill>
                  <a:srgbClr val="663300"/>
                </a:solidFill>
              </a:rPr>
              <a:t>17</a:t>
            </a:r>
          </a:p>
        </p:txBody>
      </p:sp>
      <p:sp>
        <p:nvSpPr>
          <p:cNvPr id="268365" name="Text Box 77"/>
          <p:cNvSpPr txBox="1">
            <a:spLocks noChangeArrowheads="1"/>
          </p:cNvSpPr>
          <p:nvPr/>
        </p:nvSpPr>
        <p:spPr bwMode="auto">
          <a:xfrm>
            <a:off x="6597650" y="5729288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</a:rPr>
              <a:t>&gt; 4 x 10</a:t>
            </a:r>
            <a:r>
              <a:rPr lang="en-GB" sz="2400" baseline="30000">
                <a:solidFill>
                  <a:srgbClr val="663300"/>
                </a:solidFill>
              </a:rPr>
              <a:t>17</a:t>
            </a:r>
          </a:p>
        </p:txBody>
      </p:sp>
      <p:sp>
        <p:nvSpPr>
          <p:cNvPr id="268366" name="Text Box 78"/>
          <p:cNvSpPr txBox="1">
            <a:spLocks noChangeArrowheads="1"/>
          </p:cNvSpPr>
          <p:nvPr/>
        </p:nvSpPr>
        <p:spPr bwMode="auto">
          <a:xfrm>
            <a:off x="4768850" y="4095750"/>
            <a:ext cx="2128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</a:rPr>
              <a:t>osmium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48" grpId="0"/>
      <p:bldP spid="2683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2311</Words>
  <Application>Microsoft Office PowerPoint</Application>
  <PresentationFormat>On-screen Show (4:3)</PresentationFormat>
  <Paragraphs>494</Paragraphs>
  <Slides>47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Times New Roman</vt:lpstr>
      <vt:lpstr>Default Design</vt:lpstr>
      <vt:lpstr>Bitmap Image</vt:lpstr>
      <vt:lpstr>DENSITY AND PRESSURE</vt:lpstr>
      <vt:lpstr>Specification</vt:lpstr>
      <vt:lpstr>Measuring the volume of a regular solid</vt:lpstr>
      <vt:lpstr>Measuring the volume of an irregular solid</vt:lpstr>
      <vt:lpstr>Volume units</vt:lpstr>
      <vt:lpstr>Density (ρ)</vt:lpstr>
      <vt:lpstr>PowerPoint Presentation</vt:lpstr>
      <vt:lpstr>Conversion between kg/m3 and g/cm3</vt:lpstr>
      <vt:lpstr>Density examples</vt:lpstr>
      <vt:lpstr>Question 1</vt:lpstr>
      <vt:lpstr>Question 1</vt:lpstr>
      <vt:lpstr>Question 2</vt:lpstr>
      <vt:lpstr>Question 2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PowerPoint Presentation</vt:lpstr>
      <vt:lpstr>PowerPoint Presentation</vt:lpstr>
      <vt:lpstr>Pressure, p</vt:lpstr>
      <vt:lpstr>PowerPoint Presentation</vt:lpstr>
      <vt:lpstr>Question 1</vt:lpstr>
      <vt:lpstr>Question 2</vt:lpstr>
      <vt:lpstr>Question 2</vt:lpstr>
      <vt:lpstr>Question 3</vt:lpstr>
      <vt:lpstr>Question 3</vt:lpstr>
      <vt:lpstr>Complete:</vt:lpstr>
      <vt:lpstr>Complete:</vt:lpstr>
      <vt:lpstr>Pressure exerted by a block question</vt:lpstr>
      <vt:lpstr>Pressure examples</vt:lpstr>
      <vt:lpstr>Pressure exerted by a person on a floor</vt:lpstr>
      <vt:lpstr>Typical results</vt:lpstr>
      <vt:lpstr>Why off-road vehicles have  large tyres or tracks</vt:lpstr>
      <vt:lpstr>How a gas exerts pressure</vt:lpstr>
      <vt:lpstr>PowerPoint Presentation</vt:lpstr>
      <vt:lpstr>Pressure in liquids and gases</vt:lpstr>
      <vt:lpstr>PowerPoint Presentation</vt:lpstr>
      <vt:lpstr>Pressure, height or depth equation</vt:lpstr>
      <vt:lpstr>Question 1</vt:lpstr>
      <vt:lpstr>Question 1</vt:lpstr>
      <vt:lpstr>Question 2</vt:lpstr>
      <vt:lpstr>Question 2</vt:lpstr>
      <vt:lpstr>PowerPoint Presentation</vt:lpstr>
      <vt:lpstr>PowerPoint Presentation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201</cp:revision>
  <cp:lastPrinted>2012-10-03T08:23:25Z</cp:lastPrinted>
  <dcterms:created xsi:type="dcterms:W3CDTF">2008-08-15T17:24:00Z</dcterms:created>
  <dcterms:modified xsi:type="dcterms:W3CDTF">2019-01-18T17:11:38Z</dcterms:modified>
</cp:coreProperties>
</file>