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4"/>
  </p:sldMasterIdLst>
  <p:notesMasterIdLst>
    <p:notesMasterId r:id="rId12"/>
  </p:notesMasterIdLst>
  <p:sldIdLst>
    <p:sldId id="256" r:id="rId5"/>
    <p:sldId id="264" r:id="rId6"/>
    <p:sldId id="265" r:id="rId7"/>
    <p:sldId id="266" r:id="rId8"/>
    <p:sldId id="267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58" y="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351586-5C11-45D1-8A3A-3E538EA3BB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9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D370933-0650-47D4-BCB3-7716AEDD7692}" type="slidenum">
              <a:rPr lang="en-US" sz="1200" smtClean="0"/>
              <a:pPr/>
              <a:t>1</a:t>
            </a:fld>
            <a:endParaRPr lang="en-US" sz="1200" smtClean="0"/>
          </a:p>
        </p:txBody>
      </p:sp>
      <p:sp>
        <p:nvSpPr>
          <p:cNvPr id="112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Borders\BackgroundLandscape\GCT0023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30480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581400"/>
            <a:ext cx="64008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EEF96-8423-44E5-A66D-A12802525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54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0394-B8DF-403D-9D3E-0C750CD0C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0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8D93B-A9D0-423C-B87B-50D7EB738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2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1DDB0-553F-4CE7-89F6-C95EF971D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55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5E1F8-F64F-4D76-8F24-82F4ACCCB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3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AEADD-DD95-4997-9A10-0FCBCD669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1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E4E5B-53DA-4DB3-B3C4-B403D2212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5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4763B-338C-4DF0-B732-9D001396D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1D6A7-A369-44B7-A3DF-D5F80E5B0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2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E536A-48CD-4D7C-9E00-F3FE7D001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0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E2F37-0929-4415-8467-16E328AEF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1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Borders\BackgroundLandscape\GCT00236.wm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76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E:\Borders\BackgroundLandscape\GCT00236.wm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34" t="60840" r="20833" b="18518"/>
          <a:stretch>
            <a:fillRect/>
          </a:stretch>
        </p:blipFill>
        <p:spPr bwMode="auto">
          <a:xfrm>
            <a:off x="7467600" y="5410200"/>
            <a:ext cx="1676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4E6D7C-13D7-44DF-B679-F30049B4C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Greatest Common Factor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Greatest Common Factor (GCF)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greatest common factor is the largest factor that two numbers share.</a:t>
            </a:r>
          </a:p>
          <a:p>
            <a:pPr eaLnBrk="1" hangingPunct="1"/>
            <a:r>
              <a:rPr lang="en-US" smtClean="0"/>
              <a:t>Let’s find the GCF of 12 and 42.  First, we need to make a list of factors for each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12   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304800" y="1066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28600" y="1066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12 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6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28600" y="23622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4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28600" y="2971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3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152400" y="3352800"/>
            <a:ext cx="1219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828800" y="1524000"/>
            <a:ext cx="3200400" cy="14747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Factors of 12:</a:t>
            </a:r>
          </a:p>
          <a:p>
            <a:pPr>
              <a:spcBef>
                <a:spcPct val="50000"/>
              </a:spcBef>
            </a:pPr>
            <a:r>
              <a:rPr lang="en-US"/>
              <a:t>1, 2, 3, 4, 6,12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791200" y="5334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42</a:t>
            </a:r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5334000" y="1143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5410200" y="1143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42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5410200" y="1676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21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410200" y="2209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14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5410200" y="2819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??</a:t>
            </a:r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5334000" y="3200400"/>
            <a:ext cx="1295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5410200" y="34290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5 x ??</a:t>
            </a:r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5334000" y="3810000"/>
            <a:ext cx="14478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410200" y="39624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 x 7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410200" y="45720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7 x 6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5334000" y="4953000"/>
            <a:ext cx="1219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1524000" y="3276600"/>
            <a:ext cx="3810000" cy="20240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Factors of 42:</a:t>
            </a:r>
          </a:p>
          <a:p>
            <a:pPr>
              <a:spcBef>
                <a:spcPct val="50000"/>
              </a:spcBef>
            </a:pPr>
            <a:r>
              <a:rPr lang="en-US"/>
              <a:t>1, 2, 3, 6, 7, 14, 21, 42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0" y="5410200"/>
            <a:ext cx="66294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Common Factors: 1, 2, 3, 6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914400" y="6207125"/>
            <a:ext cx="65532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Greatest Common Factor: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utoUpdateAnimBg="0"/>
      <p:bldP spid="17413" grpId="0" autoUpdateAnimBg="0"/>
      <p:bldP spid="17414" grpId="0" autoUpdateAnimBg="0"/>
      <p:bldP spid="17415" grpId="0" autoUpdateAnimBg="0"/>
      <p:bldP spid="17416" grpId="0" animBg="1"/>
      <p:bldP spid="17417" grpId="0" animBg="1" autoUpdateAnimBg="0"/>
      <p:bldP spid="17418" grpId="0" autoUpdateAnimBg="0"/>
      <p:bldP spid="17419" grpId="0" animBg="1"/>
      <p:bldP spid="17420" grpId="0" autoUpdateAnimBg="0"/>
      <p:bldP spid="17421" grpId="0" autoUpdateAnimBg="0"/>
      <p:bldP spid="17422" grpId="0" autoUpdateAnimBg="0"/>
      <p:bldP spid="17423" grpId="0" autoUpdateAnimBg="0"/>
      <p:bldP spid="17424" grpId="0" animBg="1"/>
      <p:bldP spid="17425" grpId="0" autoUpdateAnimBg="0"/>
      <p:bldP spid="17426" grpId="0" animBg="1"/>
      <p:bldP spid="17427" grpId="0" autoUpdateAnimBg="0"/>
      <p:bldP spid="17428" grpId="0" autoUpdateAnimBg="0"/>
      <p:bldP spid="17429" grpId="0" animBg="1"/>
      <p:bldP spid="17430" grpId="0" animBg="1" autoUpdateAnimBg="0"/>
      <p:bldP spid="17431" grpId="0" animBg="1" autoUpdateAnimBg="0"/>
      <p:bldP spid="1743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What is the GCF of 18 and 27?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12954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18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457200" y="1905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086600" y="129540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27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6705600" y="1905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04800" y="1828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18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04800" y="2438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9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04800" y="30480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6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304800" y="37338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?</a:t>
            </a:r>
          </a:p>
        </p:txBody>
      </p:sp>
      <p:sp>
        <p:nvSpPr>
          <p:cNvPr id="18443" name="Line 11"/>
          <p:cNvSpPr>
            <a:spLocks noChangeShapeType="1"/>
          </p:cNvSpPr>
          <p:nvPr/>
        </p:nvSpPr>
        <p:spPr bwMode="auto">
          <a:xfrm>
            <a:off x="228600" y="4114800"/>
            <a:ext cx="1295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04800" y="43434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5 x ?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228600" y="4724400"/>
            <a:ext cx="1219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04800" y="5029200"/>
            <a:ext cx="1143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 x 3</a:t>
            </a: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152400" y="5410200"/>
            <a:ext cx="1371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2362200" y="1371600"/>
            <a:ext cx="3124200" cy="14747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Factors of 18:</a:t>
            </a:r>
          </a:p>
          <a:p>
            <a:pPr>
              <a:spcBef>
                <a:spcPct val="50000"/>
              </a:spcBef>
            </a:pPr>
            <a:r>
              <a:rPr lang="en-US"/>
              <a:t>1, 2, 3, 6, 9, 18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6705600" y="1828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27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6705600" y="22860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?</a:t>
            </a:r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6629400" y="2667000"/>
            <a:ext cx="1295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6705600" y="27432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9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6705600" y="3200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?</a:t>
            </a:r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>
            <a:off x="6629400" y="3505200"/>
            <a:ext cx="12954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6705600" y="3657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5 x ?</a:t>
            </a: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6705600" y="3962400"/>
            <a:ext cx="990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6705600" y="41148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 x ?</a:t>
            </a: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6553200" y="4495800"/>
            <a:ext cx="14478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6705600" y="4572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7 x ?</a:t>
            </a:r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6553200" y="4876800"/>
            <a:ext cx="1371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6705600" y="49530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8 x ?</a:t>
            </a:r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6553200" y="5334000"/>
            <a:ext cx="1219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6705600" y="541020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9 x 3</a:t>
            </a:r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6629400" y="5715000"/>
            <a:ext cx="1219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Text Box 33"/>
          <p:cNvSpPr txBox="1">
            <a:spLocks noChangeArrowheads="1"/>
          </p:cNvSpPr>
          <p:nvPr/>
        </p:nvSpPr>
        <p:spPr bwMode="auto">
          <a:xfrm>
            <a:off x="2362200" y="3124200"/>
            <a:ext cx="3124200" cy="14747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Factors of 27:</a:t>
            </a:r>
          </a:p>
          <a:p>
            <a:pPr>
              <a:spcBef>
                <a:spcPct val="50000"/>
              </a:spcBef>
            </a:pPr>
            <a:r>
              <a:rPr lang="en-US"/>
              <a:t>1, 3, 9, 27</a:t>
            </a: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2362200" y="4648200"/>
            <a:ext cx="37338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Common Factors: 1, 3, 9</a:t>
            </a:r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2362200" y="6019800"/>
            <a:ext cx="37338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GCF: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utoUpdateAnimBg="0"/>
      <p:bldP spid="18440" grpId="0" autoUpdateAnimBg="0"/>
      <p:bldP spid="18441" grpId="0" autoUpdateAnimBg="0"/>
      <p:bldP spid="18442" grpId="0" autoUpdateAnimBg="0"/>
      <p:bldP spid="18443" grpId="0" animBg="1"/>
      <p:bldP spid="18444" grpId="0" autoUpdateAnimBg="0"/>
      <p:bldP spid="18445" grpId="0" animBg="1"/>
      <p:bldP spid="18446" grpId="0" autoUpdateAnimBg="0"/>
      <p:bldP spid="18447" grpId="0" animBg="1"/>
      <p:bldP spid="18448" grpId="0" animBg="1" autoUpdateAnimBg="0"/>
      <p:bldP spid="18449" grpId="0" autoUpdateAnimBg="0"/>
      <p:bldP spid="18450" grpId="0" autoUpdateAnimBg="0"/>
      <p:bldP spid="18451" grpId="0" animBg="1"/>
      <p:bldP spid="18452" grpId="0" autoUpdateAnimBg="0"/>
      <p:bldP spid="18453" grpId="0" autoUpdateAnimBg="0"/>
      <p:bldP spid="18454" grpId="0" animBg="1"/>
      <p:bldP spid="18455" grpId="0" autoUpdateAnimBg="0"/>
      <p:bldP spid="18456" grpId="0" animBg="1"/>
      <p:bldP spid="18457" grpId="0" autoUpdateAnimBg="0"/>
      <p:bldP spid="18458" grpId="0" animBg="1"/>
      <p:bldP spid="18459" grpId="0" autoUpdateAnimBg="0"/>
      <p:bldP spid="18460" grpId="0" animBg="1"/>
      <p:bldP spid="18461" grpId="0" autoUpdateAnimBg="0"/>
      <p:bldP spid="18462" grpId="0" animBg="1"/>
      <p:bldP spid="18463" grpId="0" autoUpdateAnimBg="0"/>
      <p:bldP spid="18464" grpId="0" animBg="1"/>
      <p:bldP spid="18465" grpId="0" animBg="1" autoUpdateAnimBg="0"/>
      <p:bldP spid="18466" grpId="0" animBg="1" autoUpdateAnimBg="0"/>
      <p:bldP spid="1846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What is the GCF of 48 and 60?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990600"/>
            <a:ext cx="68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48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457200" y="152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19400" y="990600"/>
            <a:ext cx="76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60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819400" y="152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52400" y="14478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48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52400" y="19812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24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52400" y="25146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16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52400" y="3048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12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152400" y="3657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 x 8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2438400" y="14478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1 x 60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2438400" y="1905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30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438400" y="23622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20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2438400" y="28194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4 x 15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2438400" y="32766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5 x 12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2438400" y="3733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6 x 10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648200" y="685800"/>
            <a:ext cx="4191000" cy="20240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Factors of 48:</a:t>
            </a:r>
          </a:p>
          <a:p>
            <a:pPr>
              <a:spcBef>
                <a:spcPct val="50000"/>
              </a:spcBef>
            </a:pPr>
            <a:r>
              <a:rPr lang="en-US"/>
              <a:t>1, 2, 3, 4, 6, 8, 12, 16, 24, 48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4572000" y="2819400"/>
            <a:ext cx="4267200" cy="20240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Factors of 60:</a:t>
            </a:r>
          </a:p>
          <a:p>
            <a:pPr>
              <a:spcBef>
                <a:spcPct val="50000"/>
              </a:spcBef>
            </a:pPr>
            <a:r>
              <a:rPr lang="en-US"/>
              <a:t>1, 2, 3, 4, 5, 6, 10, 12, 15, 20, 30, 60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04800" y="4953000"/>
            <a:ext cx="7391400" cy="6508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Common Factors: 1, 2, 3, 4, 6, 12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304800" y="5791200"/>
            <a:ext cx="58674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GCF: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utoUpdateAnimBg="0"/>
      <p:bldP spid="19464" grpId="0" autoUpdateAnimBg="0"/>
      <p:bldP spid="19465" grpId="0" autoUpdateAnimBg="0"/>
      <p:bldP spid="19466" grpId="0" autoUpdateAnimBg="0"/>
      <p:bldP spid="19467" grpId="0" autoUpdateAnimBg="0"/>
      <p:bldP spid="19468" grpId="0" autoUpdateAnimBg="0"/>
      <p:bldP spid="19469" grpId="0" autoUpdateAnimBg="0"/>
      <p:bldP spid="19470" grpId="0" autoUpdateAnimBg="0"/>
      <p:bldP spid="19471" grpId="0" autoUpdateAnimBg="0"/>
      <p:bldP spid="19472" grpId="0" autoUpdateAnimBg="0"/>
      <p:bldP spid="19473" grpId="0" autoUpdateAnimBg="0"/>
      <p:bldP spid="19474" grpId="0" animBg="1" autoUpdateAnimBg="0"/>
      <p:bldP spid="19475" grpId="0" animBg="1" autoUpdateAnimBg="0"/>
      <p:bldP spid="19476" grpId="0" animBg="1" autoUpdateAnimBg="0"/>
      <p:bldP spid="1947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Prime Factorization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7696200" cy="256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Find the prime factorization of each number.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Identify the common factors and multiply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GCF of 27 and 36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752600"/>
            <a:ext cx="91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27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H="1">
            <a:off x="838200" y="22860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295400" y="22860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381000" y="2895600"/>
            <a:ext cx="1905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   3 x 9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685800" y="29718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1371600" y="34290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1600200" y="34290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1066800" y="4191000"/>
            <a:ext cx="1219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3</a:t>
            </a: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990600" y="42672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1752600" y="42672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81000" y="5105400"/>
            <a:ext cx="2286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Ans. 3x3x3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3124200" y="1752600"/>
            <a:ext cx="99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36</a:t>
            </a:r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3200400" y="2286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3505200" y="2286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2895600" y="271145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18</a:t>
            </a:r>
          </a:p>
        </p:txBody>
      </p: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2895600" y="28194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H="1">
            <a:off x="3657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39624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3352800" y="39624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2 x 9</a:t>
            </a:r>
          </a:p>
        </p:txBody>
      </p:sp>
      <p:sp>
        <p:nvSpPr>
          <p:cNvPr id="24599" name="Oval 23"/>
          <p:cNvSpPr>
            <a:spLocks noChangeArrowheads="1"/>
          </p:cNvSpPr>
          <p:nvPr/>
        </p:nvSpPr>
        <p:spPr bwMode="auto">
          <a:xfrm>
            <a:off x="3276600" y="40386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 flipH="1">
            <a:off x="3886200" y="44958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5"/>
          <p:cNvSpPr>
            <a:spLocks noChangeShapeType="1"/>
          </p:cNvSpPr>
          <p:nvPr/>
        </p:nvSpPr>
        <p:spPr bwMode="auto">
          <a:xfrm>
            <a:off x="4191000" y="4495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3657600" y="4953000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3 x 3</a:t>
            </a:r>
          </a:p>
        </p:txBody>
      </p:sp>
      <p:sp>
        <p:nvSpPr>
          <p:cNvPr id="24603" name="Oval 27"/>
          <p:cNvSpPr>
            <a:spLocks noChangeArrowheads="1"/>
          </p:cNvSpPr>
          <p:nvPr/>
        </p:nvSpPr>
        <p:spPr bwMode="auto">
          <a:xfrm>
            <a:off x="3581400" y="50292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Oval 28"/>
          <p:cNvSpPr>
            <a:spLocks noChangeArrowheads="1"/>
          </p:cNvSpPr>
          <p:nvPr/>
        </p:nvSpPr>
        <p:spPr bwMode="auto">
          <a:xfrm>
            <a:off x="4343400" y="5029200"/>
            <a:ext cx="457200" cy="533400"/>
          </a:xfrm>
          <a:prstGeom prst="ellips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3048000" y="5867400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Ans. 2x2x3x3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5029200" y="1828800"/>
            <a:ext cx="2971800" cy="116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sz="2000"/>
              <a:t>Both prime factorizations have 3x3 in common.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/>
              <a:t>Therefore, the GCF is 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utoUpdateAnimBg="0"/>
      <p:bldP spid="24583" grpId="0" animBg="1"/>
      <p:bldP spid="24584" grpId="0" animBg="1"/>
      <p:bldP spid="24585" grpId="0" animBg="1"/>
      <p:bldP spid="24586" grpId="0" autoUpdateAnimBg="0"/>
      <p:bldP spid="24587" grpId="0" animBg="1"/>
      <p:bldP spid="24588" grpId="0" animBg="1"/>
      <p:bldP spid="24589" grpId="0" autoUpdateAnimBg="0"/>
      <p:bldP spid="24590" grpId="0" autoUpdateAnimBg="0"/>
      <p:bldP spid="24591" grpId="0" animBg="1"/>
      <p:bldP spid="24592" grpId="0" animBg="1"/>
      <p:bldP spid="24593" grpId="0" autoUpdateAnimBg="0"/>
      <p:bldP spid="24594" grpId="0" animBg="1"/>
      <p:bldP spid="24596" grpId="0" animBg="1"/>
      <p:bldP spid="24597" grpId="0" animBg="1"/>
      <p:bldP spid="24598" grpId="0" autoUpdateAnimBg="0"/>
      <p:bldP spid="24599" grpId="0" animBg="1"/>
      <p:bldP spid="24600" grpId="0" animBg="1"/>
      <p:bldP spid="24601" grpId="0" animBg="1"/>
      <p:bldP spid="24602" grpId="0" autoUpdateAnimBg="0"/>
      <p:bldP spid="24603" grpId="0" animBg="1"/>
      <p:bldP spid="24604" grpId="0" animBg="1"/>
      <p:bldP spid="24605" grpId="0" autoUpdateAnimBg="0"/>
      <p:bldP spid="24606" grpId="0" animBg="1" autoUpdateAnimBg="0"/>
    </p:bldLst>
  </p:timing>
</p:sld>
</file>

<file path=ppt/theme/theme1.xml><?xml version="1.0" encoding="utf-8"?>
<a:theme xmlns:a="http://schemas.openxmlformats.org/drawingml/2006/main" name="SomethingFishy">
  <a:themeElements>
    <a:clrScheme name="SomethingFish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omethingFish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methingFish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methingFish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ethingFish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ethingFish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ethingFish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ethingFish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methingFish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41342D0CBB2649B79BC924B574A8F8" ma:contentTypeVersion="0" ma:contentTypeDescription="Create a new document." ma:contentTypeScope="" ma:versionID="59f5b8b96e82bbc9336283a9cdbc621d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89D15C-0406-4B69-A6DF-2E71A45FD5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6328E0-3353-46FD-8659-5BDD4C6EC0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B0A1B9D-9195-48CD-8209-F235D62CA28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Office\Templates\SC-Templates\SomethingFishy.pot</Template>
  <TotalTime>140</TotalTime>
  <Words>397</Words>
  <Application>Microsoft Office PowerPoint</Application>
  <PresentationFormat>On-screen Show (4:3)</PresentationFormat>
  <Paragraphs>83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SomethingFishy</vt:lpstr>
      <vt:lpstr>Greatest Common Factor</vt:lpstr>
      <vt:lpstr>Greatest Common Factor (GCF)</vt:lpstr>
      <vt:lpstr>PowerPoint Presentation</vt:lpstr>
      <vt:lpstr>What is the GCF of 18 and 27?</vt:lpstr>
      <vt:lpstr>What is the GCF of 48 and 60?</vt:lpstr>
      <vt:lpstr>Using Prime Factorization</vt:lpstr>
      <vt:lpstr>Example: GCF of 27 and 36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Least Common Multiples and Greatest Common Factors</dc:title>
  <dc:creator>Administrator</dc:creator>
  <cp:lastModifiedBy>Teacher E-Solutions</cp:lastModifiedBy>
  <cp:revision>31</cp:revision>
  <dcterms:created xsi:type="dcterms:W3CDTF">2004-10-26T00:34:05Z</dcterms:created>
  <dcterms:modified xsi:type="dcterms:W3CDTF">2019-01-18T17:01:54Z</dcterms:modified>
</cp:coreProperties>
</file>