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5"/>
  </p:notesMasterIdLst>
  <p:sldIdLst>
    <p:sldId id="256" r:id="rId2"/>
    <p:sldId id="259" r:id="rId3"/>
    <p:sldId id="298" r:id="rId4"/>
    <p:sldId id="287" r:id="rId5"/>
    <p:sldId id="264" r:id="rId6"/>
    <p:sldId id="268" r:id="rId7"/>
    <p:sldId id="261" r:id="rId8"/>
    <p:sldId id="262" r:id="rId9"/>
    <p:sldId id="263" r:id="rId10"/>
    <p:sldId id="267" r:id="rId11"/>
    <p:sldId id="269" r:id="rId12"/>
    <p:sldId id="293" r:id="rId13"/>
    <p:sldId id="270" r:id="rId14"/>
    <p:sldId id="271" r:id="rId15"/>
    <p:sldId id="274" r:id="rId16"/>
    <p:sldId id="292" r:id="rId17"/>
    <p:sldId id="299" r:id="rId18"/>
    <p:sldId id="266" r:id="rId19"/>
    <p:sldId id="273" r:id="rId20"/>
    <p:sldId id="291" r:id="rId21"/>
    <p:sldId id="288" r:id="rId22"/>
    <p:sldId id="278" r:id="rId23"/>
    <p:sldId id="277" r:id="rId24"/>
    <p:sldId id="279" r:id="rId25"/>
    <p:sldId id="282" r:id="rId26"/>
    <p:sldId id="276" r:id="rId27"/>
    <p:sldId id="283" r:id="rId28"/>
    <p:sldId id="284" r:id="rId29"/>
    <p:sldId id="285" r:id="rId30"/>
    <p:sldId id="286" r:id="rId31"/>
    <p:sldId id="281" r:id="rId32"/>
    <p:sldId id="257" r:id="rId33"/>
    <p:sldId id="258" r:id="rId3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0066"/>
    <a:srgbClr val="CC99FF"/>
    <a:srgbClr val="990033"/>
    <a:srgbClr val="FFFF00"/>
    <a:srgbClr val="008000"/>
    <a:srgbClr val="FF0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4" autoAdjust="0"/>
  </p:normalViewPr>
  <p:slideViewPr>
    <p:cSldViewPr>
      <p:cViewPr varScale="1">
        <p:scale>
          <a:sx n="42" d="100"/>
          <a:sy n="42" d="100"/>
        </p:scale>
        <p:origin x="-648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8D382C8-578E-440F-B361-776E6A647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23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6E2E438B-648F-4B28-A8D9-AE2425148F7E}" type="slidenum">
              <a:rPr lang="en-US">
                <a:latin typeface="Times New Roman" pitchFamily="18" charset="0"/>
              </a:rPr>
              <a:pPr/>
              <a:t>12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C5BEB6-A891-4A67-BD42-DD070185F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1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AB730-E3EF-4D8C-9380-70691E4C4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7A3B3-7E09-4DD7-A3D8-0668CA4CE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31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AB828-611F-4F59-AAB9-16D63E4FA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8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A40EF-7382-4EC5-9B5D-7425EF6E5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7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D6A5-AD28-4CA6-AD8E-1B80945CD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6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5E511-835C-4D6B-B686-8DE53EA7D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AB6D6-D740-4096-801F-DCA5F34F5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2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40EA2-FE3F-4545-986C-AFF86D51B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0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2F6F1-99F2-4C09-8D9A-5628B4209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0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68F1-2E6A-411C-B9D2-858EF215F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AC04-F6BA-4B57-A07C-2A8B8B8A3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4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49FEB06-A840-44BE-B624-CA08EA94F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barrysclipart.com/barrysclipart.com/showphoto.php?photo=27720&amp;papass=&amp;sort=1&amp;thecat=99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www.barrysclipart.com/barrysclipart.com/showphoto.php?photo=19515&amp;papass=&amp;sort=1&amp;thecat=998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4UjHuvhXXo0&amp;feature=channel_pag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barrysclipart.com/barrysclipart.com/showphoto.php?photo=27811&amp;size=big&amp;papass=&amp;sort=1&amp;thecat=998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3733800" cy="22733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Times New Roman" pitchFamily="18" charset="0"/>
              </a:rPr>
              <a:t>Nutrients</a:t>
            </a:r>
            <a:br>
              <a:rPr lang="en-US" b="1" dirty="0" smtClean="0">
                <a:cs typeface="Times New Roman" pitchFamily="18" charset="0"/>
              </a:rPr>
            </a:br>
            <a:endParaRPr lang="en-GB" altLang="zh-CN" b="1" dirty="0" smtClean="0"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3075" name="Picture 5" descr="AG00008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0"/>
            <a:ext cx="44196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Hydrolysis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3820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Hydrolysis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A chemical reaction where </a:t>
            </a:r>
            <a:r>
              <a:rPr lang="en-GB" altLang="zh-CN" smtClean="0">
                <a:solidFill>
                  <a:srgbClr val="0000CC"/>
                </a:solidFill>
                <a:ea typeface="宋体" pitchFamily="2" charset="-122"/>
              </a:rPr>
              <a:t>water is added to split</a:t>
            </a:r>
            <a:r>
              <a:rPr lang="en-GB" altLang="zh-CN" smtClean="0">
                <a:ea typeface="宋体" pitchFamily="2" charset="-122"/>
              </a:rPr>
              <a:t> up a molecule.</a:t>
            </a:r>
          </a:p>
          <a:p>
            <a:pPr lvl="1" eaLnBrk="1" hangingPunct="1">
              <a:lnSpc>
                <a:spcPct val="90000"/>
              </a:lnSpc>
            </a:pPr>
            <a:endParaRPr lang="en-GB" altLang="zh-CN" smtClean="0">
              <a:ea typeface="宋体" pitchFamily="2" charset="-12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mtClean="0">
                <a:ea typeface="宋体" pitchFamily="2" charset="-122"/>
              </a:rPr>
              <a:t>                +            </a:t>
            </a:r>
            <a:r>
              <a:rPr lang="en-GB" altLang="zh-CN" smtClean="0">
                <a:ea typeface="宋体" pitchFamily="2" charset="-122"/>
                <a:sym typeface="Wingdings" pitchFamily="2" charset="2"/>
              </a:rPr>
              <a:t>                      +</a:t>
            </a:r>
            <a:endParaRPr lang="en-GB" altLang="zh-CN" smtClean="0">
              <a:ea typeface="宋体" pitchFamily="2" charset="-12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mtClean="0">
                <a:ea typeface="宋体" pitchFamily="2" charset="-122"/>
              </a:rPr>
              <a:t>				    </a:t>
            </a:r>
            <a:r>
              <a:rPr lang="en-GB" altLang="zh-CN" sz="2400" smtClean="0">
                <a:solidFill>
                  <a:srgbClr val="0000CC"/>
                </a:solidFill>
                <a:ea typeface="宋体" pitchFamily="2" charset="-122"/>
              </a:rPr>
              <a:t>sucrase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z="2400" smtClean="0">
                <a:ea typeface="宋体" pitchFamily="2" charset="-122"/>
              </a:rPr>
              <a:t>C</a:t>
            </a:r>
            <a:r>
              <a:rPr lang="en-GB" altLang="zh-CN" sz="2400" baseline="-25000" smtClean="0">
                <a:ea typeface="宋体" pitchFamily="2" charset="-122"/>
              </a:rPr>
              <a:t>12</a:t>
            </a:r>
            <a:r>
              <a:rPr lang="en-GB" altLang="zh-CN" sz="2400" smtClean="0">
                <a:ea typeface="宋体" pitchFamily="2" charset="-122"/>
              </a:rPr>
              <a:t>H</a:t>
            </a:r>
            <a:r>
              <a:rPr lang="en-GB" altLang="zh-CN" sz="2400" baseline="-25000" smtClean="0">
                <a:ea typeface="宋体" pitchFamily="2" charset="-122"/>
              </a:rPr>
              <a:t>22</a:t>
            </a:r>
            <a:r>
              <a:rPr lang="en-GB" altLang="zh-CN" sz="2400" smtClean="0">
                <a:ea typeface="宋体" pitchFamily="2" charset="-122"/>
              </a:rPr>
              <a:t>O</a:t>
            </a:r>
            <a:r>
              <a:rPr lang="en-GB" altLang="zh-CN" sz="2400" baseline="-25000" smtClean="0">
                <a:ea typeface="宋体" pitchFamily="2" charset="-122"/>
              </a:rPr>
              <a:t>6</a:t>
            </a:r>
            <a:r>
              <a:rPr lang="en-GB" altLang="zh-CN" sz="2400" smtClean="0">
                <a:ea typeface="宋体" pitchFamily="2" charset="-122"/>
              </a:rPr>
              <a:t>      H</a:t>
            </a:r>
            <a:r>
              <a:rPr lang="en-GB" altLang="zh-CN" sz="2400" baseline="-25000" smtClean="0">
                <a:ea typeface="宋体" pitchFamily="2" charset="-122"/>
              </a:rPr>
              <a:t>2</a:t>
            </a:r>
            <a:r>
              <a:rPr lang="en-GB" altLang="zh-CN" sz="2400" smtClean="0">
                <a:ea typeface="宋体" pitchFamily="2" charset="-122"/>
              </a:rPr>
              <a:t>O </a:t>
            </a:r>
            <a:r>
              <a:rPr lang="en-GB" altLang="zh-CN" sz="2400" smtClean="0">
                <a:ea typeface="宋体" pitchFamily="2" charset="-122"/>
                <a:sym typeface="Wingdings" pitchFamily="2" charset="2"/>
              </a:rPr>
              <a:t>                  C</a:t>
            </a:r>
            <a:r>
              <a:rPr lang="en-GB" altLang="zh-CN" sz="2400" baseline="-25000" smtClean="0">
                <a:ea typeface="宋体" pitchFamily="2" charset="-122"/>
                <a:sym typeface="Wingdings" pitchFamily="2" charset="2"/>
              </a:rPr>
              <a:t>6</a:t>
            </a:r>
            <a:r>
              <a:rPr lang="en-GB" altLang="zh-CN" sz="2400" smtClean="0">
                <a:ea typeface="宋体" pitchFamily="2" charset="-122"/>
                <a:sym typeface="Wingdings" pitchFamily="2" charset="2"/>
              </a:rPr>
              <a:t>H</a:t>
            </a:r>
            <a:r>
              <a:rPr lang="en-GB" altLang="zh-CN" sz="2400" baseline="-25000" smtClean="0">
                <a:ea typeface="宋体" pitchFamily="2" charset="-122"/>
                <a:sym typeface="Wingdings" pitchFamily="2" charset="2"/>
              </a:rPr>
              <a:t>12</a:t>
            </a:r>
            <a:r>
              <a:rPr lang="en-GB" altLang="zh-CN" sz="2400" smtClean="0">
                <a:ea typeface="宋体" pitchFamily="2" charset="-122"/>
                <a:sym typeface="Wingdings" pitchFamily="2" charset="2"/>
              </a:rPr>
              <a:t>O</a:t>
            </a:r>
            <a:r>
              <a:rPr lang="en-GB" altLang="zh-CN" sz="2400" baseline="-25000" smtClean="0">
                <a:ea typeface="宋体" pitchFamily="2" charset="-122"/>
                <a:sym typeface="Wingdings" pitchFamily="2" charset="2"/>
              </a:rPr>
              <a:t>6</a:t>
            </a:r>
            <a:r>
              <a:rPr lang="en-GB" altLang="zh-CN" sz="2400" smtClean="0">
                <a:ea typeface="宋体" pitchFamily="2" charset="-122"/>
                <a:sym typeface="Wingdings" pitchFamily="2" charset="2"/>
              </a:rPr>
              <a:t>           C</a:t>
            </a:r>
            <a:r>
              <a:rPr lang="en-GB" altLang="zh-CN" sz="2400" baseline="-25000" smtClean="0">
                <a:ea typeface="宋体" pitchFamily="2" charset="-122"/>
                <a:sym typeface="Wingdings" pitchFamily="2" charset="2"/>
              </a:rPr>
              <a:t>6</a:t>
            </a:r>
            <a:r>
              <a:rPr lang="en-GB" altLang="zh-CN" sz="2400" smtClean="0">
                <a:ea typeface="宋体" pitchFamily="2" charset="-122"/>
                <a:sym typeface="Wingdings" pitchFamily="2" charset="2"/>
              </a:rPr>
              <a:t>H</a:t>
            </a:r>
            <a:r>
              <a:rPr lang="en-GB" altLang="zh-CN" sz="2400" baseline="-25000" smtClean="0">
                <a:ea typeface="宋体" pitchFamily="2" charset="-122"/>
                <a:sym typeface="Wingdings" pitchFamily="2" charset="2"/>
              </a:rPr>
              <a:t>12</a:t>
            </a:r>
            <a:r>
              <a:rPr lang="en-GB" altLang="zh-CN" sz="2400" smtClean="0">
                <a:ea typeface="宋体" pitchFamily="2" charset="-122"/>
                <a:sym typeface="Wingdings" pitchFamily="2" charset="2"/>
              </a:rPr>
              <a:t>O</a:t>
            </a:r>
            <a:r>
              <a:rPr lang="en-GB" altLang="zh-CN" sz="2400" baseline="-25000" smtClean="0">
                <a:ea typeface="宋体" pitchFamily="2" charset="-122"/>
                <a:sym typeface="Wingdings" pitchFamily="2" charset="2"/>
              </a:rPr>
              <a:t>6</a:t>
            </a:r>
            <a:endParaRPr lang="en-GB" altLang="zh-CN" sz="2400" baseline="-25000" smtClean="0">
              <a:ea typeface="宋体" pitchFamily="2" charset="-12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z="2400" smtClean="0">
                <a:ea typeface="宋体" pitchFamily="2" charset="-122"/>
              </a:rPr>
              <a:t>Sucrose      Water      </a:t>
            </a:r>
            <a:r>
              <a:rPr lang="en-GB" altLang="zh-CN" sz="2400" smtClean="0">
                <a:ea typeface="宋体" pitchFamily="2" charset="-122"/>
                <a:sym typeface="Wingdings" pitchFamily="2" charset="2"/>
              </a:rPr>
              <a:t>           Glucose         Fructose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GB" altLang="zh-CN" smtClean="0">
                <a:ea typeface="宋体" pitchFamily="2" charset="-122"/>
              </a:rPr>
              <a:t>                             </a:t>
            </a:r>
          </a:p>
        </p:txBody>
      </p:sp>
      <p:grpSp>
        <p:nvGrpSpPr>
          <p:cNvPr id="12292" name="Group 7"/>
          <p:cNvGrpSpPr>
            <a:grpSpLocks/>
          </p:cNvGrpSpPr>
          <p:nvPr/>
        </p:nvGrpSpPr>
        <p:grpSpPr bwMode="auto">
          <a:xfrm>
            <a:off x="304800" y="3276600"/>
            <a:ext cx="1905000" cy="839788"/>
            <a:chOff x="444" y="2373"/>
            <a:chExt cx="1200" cy="529"/>
          </a:xfrm>
        </p:grpSpPr>
        <p:sp>
          <p:nvSpPr>
            <p:cNvPr id="12299" name="AutoShape 4"/>
            <p:cNvSpPr>
              <a:spLocks noChangeArrowheads="1"/>
            </p:cNvSpPr>
            <p:nvPr/>
          </p:nvSpPr>
          <p:spPr bwMode="auto">
            <a:xfrm>
              <a:off x="1164" y="2373"/>
              <a:ext cx="480" cy="432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Oval 5"/>
            <p:cNvSpPr>
              <a:spLocks noChangeArrowheads="1"/>
            </p:cNvSpPr>
            <p:nvPr/>
          </p:nvSpPr>
          <p:spPr bwMode="auto">
            <a:xfrm>
              <a:off x="444" y="2421"/>
              <a:ext cx="499" cy="481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6"/>
            <p:cNvSpPr>
              <a:spLocks noChangeShapeType="1"/>
            </p:cNvSpPr>
            <p:nvPr/>
          </p:nvSpPr>
          <p:spPr bwMode="auto">
            <a:xfrm>
              <a:off x="961" y="2661"/>
              <a:ext cx="2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3" name="Oval 8"/>
          <p:cNvSpPr>
            <a:spLocks noChangeArrowheads="1"/>
          </p:cNvSpPr>
          <p:nvPr/>
        </p:nvSpPr>
        <p:spPr bwMode="auto">
          <a:xfrm>
            <a:off x="4800600" y="3276600"/>
            <a:ext cx="762000" cy="762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2294" name="AutoShape 9"/>
          <p:cNvSpPr>
            <a:spLocks noChangeArrowheads="1"/>
          </p:cNvSpPr>
          <p:nvPr/>
        </p:nvSpPr>
        <p:spPr bwMode="auto">
          <a:xfrm>
            <a:off x="6781800" y="3200400"/>
            <a:ext cx="990600" cy="762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295" name="Group 13"/>
          <p:cNvGrpSpPr>
            <a:grpSpLocks/>
          </p:cNvGrpSpPr>
          <p:nvPr/>
        </p:nvGrpSpPr>
        <p:grpSpPr bwMode="auto">
          <a:xfrm>
            <a:off x="2667000" y="3505200"/>
            <a:ext cx="338138" cy="319088"/>
            <a:chOff x="1926" y="2436"/>
            <a:chExt cx="213" cy="201"/>
          </a:xfrm>
        </p:grpSpPr>
        <p:sp>
          <p:nvSpPr>
            <p:cNvPr id="12296" name="Oval 10"/>
            <p:cNvSpPr>
              <a:spLocks noChangeArrowheads="1"/>
            </p:cNvSpPr>
            <p:nvPr/>
          </p:nvSpPr>
          <p:spPr bwMode="auto">
            <a:xfrm>
              <a:off x="1926" y="2439"/>
              <a:ext cx="81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Oval 11"/>
            <p:cNvSpPr>
              <a:spLocks noChangeArrowheads="1"/>
            </p:cNvSpPr>
            <p:nvPr/>
          </p:nvSpPr>
          <p:spPr bwMode="auto">
            <a:xfrm>
              <a:off x="2058" y="2436"/>
              <a:ext cx="81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Oval 12"/>
            <p:cNvSpPr>
              <a:spLocks noChangeArrowheads="1"/>
            </p:cNvSpPr>
            <p:nvPr/>
          </p:nvSpPr>
          <p:spPr bwMode="auto">
            <a:xfrm>
              <a:off x="1953" y="2493"/>
              <a:ext cx="153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Condensation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28613" y="1371600"/>
            <a:ext cx="8208962" cy="4784725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Condensation Reaction</a:t>
            </a:r>
          </a:p>
          <a:p>
            <a:pPr lvl="1" eaLnBrk="1" hangingPunct="1"/>
            <a:r>
              <a:rPr lang="en-GB" altLang="zh-CN" smtClean="0">
                <a:ea typeface="宋体" pitchFamily="2" charset="-122"/>
              </a:rPr>
              <a:t>Chemical reaction where two simple molecules are joined to form a larger molecule.  </a:t>
            </a:r>
            <a:r>
              <a:rPr lang="en-GB" altLang="zh-CN" b="1" smtClean="0">
                <a:solidFill>
                  <a:srgbClr val="0000CC"/>
                </a:solidFill>
                <a:ea typeface="宋体" pitchFamily="2" charset="-122"/>
              </a:rPr>
              <a:t>Water is removed</a:t>
            </a:r>
            <a:r>
              <a:rPr lang="en-GB" altLang="zh-CN" smtClean="0">
                <a:ea typeface="宋体" pitchFamily="2" charset="-122"/>
              </a:rPr>
              <a:t> in the process.</a:t>
            </a:r>
          </a:p>
          <a:p>
            <a:pPr lvl="1" eaLnBrk="1" hangingPunct="1">
              <a:buFontTx/>
              <a:buNone/>
            </a:pPr>
            <a:endParaRPr lang="en-GB" altLang="zh-CN" smtClean="0">
              <a:ea typeface="宋体" pitchFamily="2" charset="-122"/>
            </a:endParaRPr>
          </a:p>
          <a:p>
            <a:pPr lvl="1" eaLnBrk="1" hangingPunct="1">
              <a:buFontTx/>
              <a:buNone/>
            </a:pPr>
            <a:r>
              <a:rPr lang="en-GB" altLang="zh-CN" smtClean="0">
                <a:ea typeface="宋体" pitchFamily="2" charset="-122"/>
              </a:rPr>
              <a:t>              +                </a:t>
            </a:r>
            <a:r>
              <a:rPr lang="en-GB" altLang="zh-CN" smtClean="0">
                <a:ea typeface="宋体" pitchFamily="2" charset="-122"/>
                <a:sym typeface="Wingdings" pitchFamily="2" charset="2"/>
              </a:rPr>
              <a:t>			  +</a:t>
            </a:r>
          </a:p>
          <a:p>
            <a:pPr lvl="1" eaLnBrk="1" hangingPunct="1">
              <a:buFontTx/>
              <a:buNone/>
            </a:pPr>
            <a:endParaRPr lang="en-GB" altLang="zh-CN" sz="2400" smtClean="0">
              <a:ea typeface="宋体" pitchFamily="2" charset="-122"/>
              <a:sym typeface="Wingdings" pitchFamily="2" charset="2"/>
            </a:endParaRPr>
          </a:p>
          <a:p>
            <a:pPr lvl="1" eaLnBrk="1" hangingPunct="1">
              <a:buFontTx/>
              <a:buNone/>
            </a:pPr>
            <a:r>
              <a:rPr lang="en-GB" altLang="zh-CN" sz="2400" smtClean="0">
                <a:ea typeface="宋体" pitchFamily="2" charset="-122"/>
                <a:sym typeface="Wingdings" pitchFamily="2" charset="2"/>
              </a:rPr>
              <a:t>Glucose        Glucose                   Maltose         Water</a:t>
            </a:r>
            <a:r>
              <a:rPr lang="en-GB" altLang="zh-CN" smtClean="0">
                <a:ea typeface="宋体" pitchFamily="2" charset="-122"/>
                <a:sym typeface="Wingdings" pitchFamily="2" charset="2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C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6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H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12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O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6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 	     C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6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H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12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O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6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          C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12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H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22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O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11        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H</a:t>
            </a:r>
            <a:r>
              <a:rPr lang="en-GB" altLang="zh-CN" sz="2400" b="1" baseline="-25000" smtClean="0">
                <a:ea typeface="宋体" pitchFamily="2" charset="-122"/>
                <a:sym typeface="Wingdings" pitchFamily="2" charset="2"/>
              </a:rPr>
              <a:t>2</a:t>
            </a:r>
            <a:r>
              <a:rPr lang="en-GB" altLang="zh-CN" sz="2400" b="1" smtClean="0">
                <a:ea typeface="宋体" pitchFamily="2" charset="-122"/>
                <a:sym typeface="Wingdings" pitchFamily="2" charset="2"/>
              </a:rPr>
              <a:t>O</a:t>
            </a:r>
          </a:p>
        </p:txBody>
      </p:sp>
      <p:sp>
        <p:nvSpPr>
          <p:cNvPr id="13316" name="Oval 1028"/>
          <p:cNvSpPr>
            <a:spLocks noChangeArrowheads="1"/>
          </p:cNvSpPr>
          <p:nvPr/>
        </p:nvSpPr>
        <p:spPr bwMode="auto">
          <a:xfrm>
            <a:off x="919163" y="3967163"/>
            <a:ext cx="762000" cy="762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3317" name="Oval 1029"/>
          <p:cNvSpPr>
            <a:spLocks noChangeArrowheads="1"/>
          </p:cNvSpPr>
          <p:nvPr/>
        </p:nvSpPr>
        <p:spPr bwMode="auto">
          <a:xfrm>
            <a:off x="2862263" y="3967163"/>
            <a:ext cx="762000" cy="762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grpSp>
        <p:nvGrpSpPr>
          <p:cNvPr id="13318" name="Group 1032"/>
          <p:cNvGrpSpPr>
            <a:grpSpLocks/>
          </p:cNvGrpSpPr>
          <p:nvPr/>
        </p:nvGrpSpPr>
        <p:grpSpPr bwMode="auto">
          <a:xfrm>
            <a:off x="7558088" y="4167188"/>
            <a:ext cx="338137" cy="319087"/>
            <a:chOff x="1926" y="2436"/>
            <a:chExt cx="213" cy="201"/>
          </a:xfrm>
        </p:grpSpPr>
        <p:sp>
          <p:nvSpPr>
            <p:cNvPr id="13323" name="Oval 1033"/>
            <p:cNvSpPr>
              <a:spLocks noChangeArrowheads="1"/>
            </p:cNvSpPr>
            <p:nvPr/>
          </p:nvSpPr>
          <p:spPr bwMode="auto">
            <a:xfrm>
              <a:off x="1926" y="2439"/>
              <a:ext cx="81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Oval 1034"/>
            <p:cNvSpPr>
              <a:spLocks noChangeArrowheads="1"/>
            </p:cNvSpPr>
            <p:nvPr/>
          </p:nvSpPr>
          <p:spPr bwMode="auto">
            <a:xfrm>
              <a:off x="2058" y="2436"/>
              <a:ext cx="81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Oval 1035"/>
            <p:cNvSpPr>
              <a:spLocks noChangeArrowheads="1"/>
            </p:cNvSpPr>
            <p:nvPr/>
          </p:nvSpPr>
          <p:spPr bwMode="auto">
            <a:xfrm>
              <a:off x="1953" y="2493"/>
              <a:ext cx="153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19" name="Group 1037"/>
          <p:cNvGrpSpPr>
            <a:grpSpLocks/>
          </p:cNvGrpSpPr>
          <p:nvPr/>
        </p:nvGrpSpPr>
        <p:grpSpPr bwMode="auto">
          <a:xfrm>
            <a:off x="5033963" y="3924300"/>
            <a:ext cx="1657350" cy="771525"/>
            <a:chOff x="3171" y="2661"/>
            <a:chExt cx="1044" cy="486"/>
          </a:xfrm>
        </p:grpSpPr>
        <p:sp>
          <p:nvSpPr>
            <p:cNvPr id="13320" name="Oval 1030"/>
            <p:cNvSpPr>
              <a:spLocks noChangeArrowheads="1"/>
            </p:cNvSpPr>
            <p:nvPr/>
          </p:nvSpPr>
          <p:spPr bwMode="auto">
            <a:xfrm>
              <a:off x="3171" y="2661"/>
              <a:ext cx="480" cy="480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321" name="Oval 1031"/>
            <p:cNvSpPr>
              <a:spLocks noChangeArrowheads="1"/>
            </p:cNvSpPr>
            <p:nvPr/>
          </p:nvSpPr>
          <p:spPr bwMode="auto">
            <a:xfrm>
              <a:off x="3735" y="2667"/>
              <a:ext cx="480" cy="480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322" name="Line 1036"/>
            <p:cNvSpPr>
              <a:spLocks noChangeShapeType="1"/>
            </p:cNvSpPr>
            <p:nvPr/>
          </p:nvSpPr>
          <p:spPr bwMode="auto">
            <a:xfrm>
              <a:off x="3654" y="2925"/>
              <a:ext cx="99" cy="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-228600"/>
            <a:ext cx="5867400" cy="16002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Carbohydrates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007350" cy="2952750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Carbohydrates</a:t>
            </a:r>
          </a:p>
          <a:p>
            <a:pPr lvl="1" eaLnBrk="1" hangingPunct="1"/>
            <a:r>
              <a:rPr lang="en-US" altLang="zh-CN" sz="2400" smtClean="0">
                <a:ea typeface="宋体" pitchFamily="2" charset="-122"/>
              </a:rPr>
              <a:t>Starch</a:t>
            </a:r>
          </a:p>
          <a:p>
            <a:pPr lvl="1" eaLnBrk="1" hangingPunct="1"/>
            <a:r>
              <a:rPr lang="en-US" altLang="zh-CN" sz="2400" smtClean="0">
                <a:ea typeface="宋体" pitchFamily="2" charset="-122"/>
              </a:rPr>
              <a:t>Cellulose</a:t>
            </a:r>
          </a:p>
          <a:p>
            <a:pPr eaLnBrk="1" hangingPunct="1"/>
            <a:r>
              <a:rPr lang="en-US" altLang="zh-CN" sz="2800" smtClean="0">
                <a:ea typeface="宋体" pitchFamily="2" charset="-122"/>
              </a:rPr>
              <a:t>Both made from </a:t>
            </a:r>
            <a:r>
              <a:rPr lang="en-US" altLang="zh-CN" sz="2800" b="1" smtClean="0">
                <a:solidFill>
                  <a:srgbClr val="0000CC"/>
                </a:solidFill>
                <a:ea typeface="宋体" pitchFamily="2" charset="-122"/>
              </a:rPr>
              <a:t>linking glucose monomer</a:t>
            </a:r>
          </a:p>
          <a:p>
            <a:pPr eaLnBrk="1" hangingPunct="1"/>
            <a:r>
              <a:rPr lang="en-US" altLang="zh-CN" sz="2800" smtClean="0">
                <a:ea typeface="宋体" pitchFamily="2" charset="-122"/>
              </a:rPr>
              <a:t>Digestion involves the breaking down of starch to glucose molecules that our body use as energy</a:t>
            </a:r>
          </a:p>
        </p:txBody>
      </p:sp>
      <p:pic>
        <p:nvPicPr>
          <p:cNvPr id="14340" name="Picture 4" descr="carb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0"/>
            <a:ext cx="49530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0" y="4800600"/>
            <a:ext cx="9144000" cy="2082800"/>
            <a:chOff x="567" y="2976"/>
            <a:chExt cx="4608" cy="1103"/>
          </a:xfrm>
        </p:grpSpPr>
        <p:pic>
          <p:nvPicPr>
            <p:cNvPr id="14342" name="Picture 6" descr="02_19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31"/>
            <a:stretch>
              <a:fillRect/>
            </a:stretch>
          </p:blipFill>
          <p:spPr bwMode="auto">
            <a:xfrm>
              <a:off x="567" y="2976"/>
              <a:ext cx="4608" cy="1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3" name="Oval 7"/>
            <p:cNvSpPr>
              <a:spLocks noChangeArrowheads="1"/>
            </p:cNvSpPr>
            <p:nvPr/>
          </p:nvSpPr>
          <p:spPr bwMode="auto">
            <a:xfrm>
              <a:off x="930" y="3113"/>
              <a:ext cx="589" cy="36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H="1">
              <a:off x="793" y="3430"/>
              <a:ext cx="273" cy="31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567" y="3702"/>
              <a:ext cx="771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charset="0"/>
                  <a:ea typeface="宋体" pitchFamily="2" charset="-122"/>
                </a:rPr>
                <a:t>Glucose : basic unit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-609600"/>
            <a:ext cx="6870700" cy="14478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2. Proteins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52959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Proteins are made up of a chain of many different types of </a:t>
            </a:r>
            <a:r>
              <a:rPr lang="en-GB" altLang="zh-CN" sz="2800" b="1" smtClean="0">
                <a:solidFill>
                  <a:srgbClr val="FF0000"/>
                </a:solidFill>
                <a:ea typeface="宋体" pitchFamily="2" charset="-122"/>
              </a:rPr>
              <a:t>amino acids</a:t>
            </a:r>
            <a:r>
              <a:rPr lang="en-GB" altLang="zh-CN" sz="2800" smtClean="0">
                <a:ea typeface="宋体" pitchFamily="2" charset="-122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zh-CN" sz="2800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latin typeface="Arial" charset="0"/>
                <a:ea typeface="宋体" pitchFamily="2" charset="-122"/>
              </a:rPr>
              <a:t>Elements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  <a:cs typeface="Times New Roman" pitchFamily="18" charset="0"/>
              </a:rPr>
              <a:t>Carbon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  <a:cs typeface="Times New Roman" pitchFamily="18" charset="0"/>
              </a:rPr>
              <a:t>Hydrogen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  <a:cs typeface="Times New Roman" pitchFamily="18" charset="0"/>
              </a:rPr>
              <a:t>Oxygen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Nitrogen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Sulphur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Phosphorous</a:t>
            </a:r>
            <a:r>
              <a:rPr lang="en-GB" altLang="zh-CN" smtClean="0">
                <a:ea typeface="宋体" pitchFamily="2" charset="-122"/>
              </a:rPr>
              <a:t>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971800" y="2590800"/>
            <a:ext cx="5715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itchFamily="2" charset="2"/>
              <a:buChar char="n"/>
            </a:pPr>
            <a:r>
              <a:rPr lang="en-GB" sz="2800">
                <a:latin typeface="Arial" charset="0"/>
              </a:rPr>
              <a:t>Functions: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Growth and repair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Enzymes &amp; hormones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Antibodies (fight diseases)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Energy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Deficiency: </a:t>
            </a:r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kwashiorkor</a:t>
            </a:r>
            <a:r>
              <a:rPr lang="en-GB" sz="2800">
                <a:latin typeface="Arial" charset="0"/>
                <a:cs typeface="Times New Roman" pitchFamily="18" charset="0"/>
              </a:rPr>
              <a:t> </a:t>
            </a:r>
          </a:p>
        </p:txBody>
      </p:sp>
      <p:pic>
        <p:nvPicPr>
          <p:cNvPr id="15365" name="Picture 10" descr="kwashiorkor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0"/>
            <a:ext cx="3124200" cy="3276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Proteins :</a:t>
            </a:r>
            <a:br>
              <a:rPr lang="en-GB" altLang="zh-CN" smtClean="0">
                <a:ea typeface="宋体" pitchFamily="2" charset="-122"/>
              </a:rPr>
            </a:br>
            <a:r>
              <a:rPr lang="en-GB" altLang="zh-CN" smtClean="0">
                <a:ea typeface="宋体" pitchFamily="2" charset="-122"/>
              </a:rPr>
              <a:t>Hydrolysis &amp; Condensation</a:t>
            </a:r>
          </a:p>
        </p:txBody>
      </p:sp>
      <p:grpSp>
        <p:nvGrpSpPr>
          <p:cNvPr id="16387" name="Group 5"/>
          <p:cNvGrpSpPr>
            <a:grpSpLocks/>
          </p:cNvGrpSpPr>
          <p:nvPr/>
        </p:nvGrpSpPr>
        <p:grpSpPr bwMode="auto">
          <a:xfrm>
            <a:off x="4167188" y="3133725"/>
            <a:ext cx="2232025" cy="539750"/>
            <a:chOff x="1726" y="5452"/>
            <a:chExt cx="1535" cy="355"/>
          </a:xfrm>
        </p:grpSpPr>
        <p:sp>
          <p:nvSpPr>
            <p:cNvPr id="16431" name="Line 6"/>
            <p:cNvSpPr>
              <a:spLocks noChangeShapeType="1"/>
            </p:cNvSpPr>
            <p:nvPr/>
          </p:nvSpPr>
          <p:spPr bwMode="auto">
            <a:xfrm>
              <a:off x="1915" y="5654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Line 7"/>
            <p:cNvSpPr>
              <a:spLocks noChangeShapeType="1"/>
            </p:cNvSpPr>
            <p:nvPr/>
          </p:nvSpPr>
          <p:spPr bwMode="auto">
            <a:xfrm>
              <a:off x="2815" y="5655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Line 8"/>
            <p:cNvSpPr>
              <a:spLocks noChangeShapeType="1"/>
            </p:cNvSpPr>
            <p:nvPr/>
          </p:nvSpPr>
          <p:spPr bwMode="auto">
            <a:xfrm>
              <a:off x="2378" y="5659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Oval 9"/>
            <p:cNvSpPr>
              <a:spLocks noChangeArrowheads="1"/>
            </p:cNvSpPr>
            <p:nvPr/>
          </p:nvSpPr>
          <p:spPr bwMode="auto">
            <a:xfrm>
              <a:off x="2150" y="5513"/>
              <a:ext cx="240" cy="248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Rectangle 10"/>
            <p:cNvSpPr>
              <a:spLocks noChangeArrowheads="1"/>
            </p:cNvSpPr>
            <p:nvPr/>
          </p:nvSpPr>
          <p:spPr bwMode="auto">
            <a:xfrm>
              <a:off x="1726" y="5508"/>
              <a:ext cx="261" cy="29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AutoShape 11"/>
            <p:cNvSpPr>
              <a:spLocks noChangeArrowheads="1"/>
            </p:cNvSpPr>
            <p:nvPr/>
          </p:nvSpPr>
          <p:spPr bwMode="auto">
            <a:xfrm>
              <a:off x="2571" y="5452"/>
              <a:ext cx="261" cy="31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AutoShape 12"/>
            <p:cNvSpPr>
              <a:spLocks noChangeArrowheads="1"/>
            </p:cNvSpPr>
            <p:nvPr/>
          </p:nvSpPr>
          <p:spPr bwMode="auto">
            <a:xfrm>
              <a:off x="3036" y="5537"/>
              <a:ext cx="225" cy="206"/>
            </a:xfrm>
            <a:prstGeom prst="plus">
              <a:avLst>
                <a:gd name="adj" fmla="val 25000"/>
              </a:avLst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88" name="Group 13"/>
          <p:cNvGrpSpPr>
            <a:grpSpLocks/>
          </p:cNvGrpSpPr>
          <p:nvPr/>
        </p:nvGrpSpPr>
        <p:grpSpPr bwMode="auto">
          <a:xfrm>
            <a:off x="514350" y="2755900"/>
            <a:ext cx="2243138" cy="1851025"/>
            <a:chOff x="2109" y="3394"/>
            <a:chExt cx="1576" cy="1273"/>
          </a:xfrm>
        </p:grpSpPr>
        <p:sp>
          <p:nvSpPr>
            <p:cNvPr id="16411" name="Line 14"/>
            <p:cNvSpPr>
              <a:spLocks noChangeShapeType="1"/>
            </p:cNvSpPr>
            <p:nvPr/>
          </p:nvSpPr>
          <p:spPr bwMode="auto">
            <a:xfrm>
              <a:off x="2339" y="359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15"/>
            <p:cNvSpPr>
              <a:spLocks noChangeShapeType="1"/>
            </p:cNvSpPr>
            <p:nvPr/>
          </p:nvSpPr>
          <p:spPr bwMode="auto">
            <a:xfrm>
              <a:off x="3239" y="3597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16"/>
            <p:cNvSpPr>
              <a:spLocks noChangeShapeType="1"/>
            </p:cNvSpPr>
            <p:nvPr/>
          </p:nvSpPr>
          <p:spPr bwMode="auto">
            <a:xfrm>
              <a:off x="2802" y="3601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Oval 17"/>
            <p:cNvSpPr>
              <a:spLocks noChangeArrowheads="1"/>
            </p:cNvSpPr>
            <p:nvPr/>
          </p:nvSpPr>
          <p:spPr bwMode="auto">
            <a:xfrm>
              <a:off x="2574" y="3455"/>
              <a:ext cx="240" cy="248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Rectangle 18"/>
            <p:cNvSpPr>
              <a:spLocks noChangeArrowheads="1"/>
            </p:cNvSpPr>
            <p:nvPr/>
          </p:nvSpPr>
          <p:spPr bwMode="auto">
            <a:xfrm>
              <a:off x="2150" y="3450"/>
              <a:ext cx="261" cy="29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AutoShape 19"/>
            <p:cNvSpPr>
              <a:spLocks noChangeArrowheads="1"/>
            </p:cNvSpPr>
            <p:nvPr/>
          </p:nvSpPr>
          <p:spPr bwMode="auto">
            <a:xfrm>
              <a:off x="2995" y="3394"/>
              <a:ext cx="261" cy="31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AutoShape 20"/>
            <p:cNvSpPr>
              <a:spLocks noChangeArrowheads="1"/>
            </p:cNvSpPr>
            <p:nvPr/>
          </p:nvSpPr>
          <p:spPr bwMode="auto">
            <a:xfrm>
              <a:off x="3460" y="3479"/>
              <a:ext cx="225" cy="206"/>
            </a:xfrm>
            <a:prstGeom prst="plus">
              <a:avLst>
                <a:gd name="adj" fmla="val 25000"/>
              </a:avLst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18" name="Group 21"/>
            <p:cNvGrpSpPr>
              <a:grpSpLocks/>
            </p:cNvGrpSpPr>
            <p:nvPr/>
          </p:nvGrpSpPr>
          <p:grpSpPr bwMode="auto">
            <a:xfrm rot="10796221">
              <a:off x="2109" y="3848"/>
              <a:ext cx="1535" cy="355"/>
              <a:chOff x="2390" y="3634"/>
              <a:chExt cx="1535" cy="355"/>
            </a:xfrm>
          </p:grpSpPr>
          <p:sp>
            <p:nvSpPr>
              <p:cNvPr id="16424" name="Line 22"/>
              <p:cNvSpPr>
                <a:spLocks noChangeShapeType="1"/>
              </p:cNvSpPr>
              <p:nvPr/>
            </p:nvSpPr>
            <p:spPr bwMode="auto">
              <a:xfrm>
                <a:off x="2579" y="383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5" name="Line 23"/>
              <p:cNvSpPr>
                <a:spLocks noChangeShapeType="1"/>
              </p:cNvSpPr>
              <p:nvPr/>
            </p:nvSpPr>
            <p:spPr bwMode="auto">
              <a:xfrm>
                <a:off x="3479" y="3837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6" name="Line 24"/>
              <p:cNvSpPr>
                <a:spLocks noChangeShapeType="1"/>
              </p:cNvSpPr>
              <p:nvPr/>
            </p:nvSpPr>
            <p:spPr bwMode="auto">
              <a:xfrm>
                <a:off x="3042" y="384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7" name="Oval 25"/>
              <p:cNvSpPr>
                <a:spLocks noChangeArrowheads="1"/>
              </p:cNvSpPr>
              <p:nvPr/>
            </p:nvSpPr>
            <p:spPr bwMode="auto">
              <a:xfrm>
                <a:off x="2814" y="3695"/>
                <a:ext cx="240" cy="248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8" name="Rectangle 26"/>
              <p:cNvSpPr>
                <a:spLocks noChangeArrowheads="1"/>
              </p:cNvSpPr>
              <p:nvPr/>
            </p:nvSpPr>
            <p:spPr bwMode="auto">
              <a:xfrm>
                <a:off x="2390" y="3690"/>
                <a:ext cx="261" cy="299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9" name="AutoShape 27"/>
              <p:cNvSpPr>
                <a:spLocks noChangeArrowheads="1"/>
              </p:cNvSpPr>
              <p:nvPr/>
            </p:nvSpPr>
            <p:spPr bwMode="auto">
              <a:xfrm>
                <a:off x="3235" y="3634"/>
                <a:ext cx="261" cy="31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0" name="AutoShape 28"/>
              <p:cNvSpPr>
                <a:spLocks noChangeArrowheads="1"/>
              </p:cNvSpPr>
              <p:nvPr/>
            </p:nvSpPr>
            <p:spPr bwMode="auto">
              <a:xfrm>
                <a:off x="3700" y="3719"/>
                <a:ext cx="225" cy="206"/>
              </a:xfrm>
              <a:prstGeom prst="plus">
                <a:avLst>
                  <a:gd name="adj" fmla="val 25000"/>
                </a:avLst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19" name="Line 29"/>
            <p:cNvSpPr>
              <a:spLocks noChangeShapeType="1"/>
            </p:cNvSpPr>
            <p:nvPr/>
          </p:nvSpPr>
          <p:spPr bwMode="auto">
            <a:xfrm>
              <a:off x="2244" y="3740"/>
              <a:ext cx="0" cy="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AutoShape 30"/>
            <p:cNvSpPr>
              <a:spLocks noChangeArrowheads="1"/>
            </p:cNvSpPr>
            <p:nvPr/>
          </p:nvSpPr>
          <p:spPr bwMode="auto">
            <a:xfrm>
              <a:off x="3375" y="4349"/>
              <a:ext cx="261" cy="31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Oval 31"/>
            <p:cNvSpPr>
              <a:spLocks noChangeArrowheads="1"/>
            </p:cNvSpPr>
            <p:nvPr/>
          </p:nvSpPr>
          <p:spPr bwMode="auto">
            <a:xfrm>
              <a:off x="2991" y="4391"/>
              <a:ext cx="240" cy="248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32"/>
            <p:cNvSpPr>
              <a:spLocks noChangeShapeType="1"/>
            </p:cNvSpPr>
            <p:nvPr/>
          </p:nvSpPr>
          <p:spPr bwMode="auto">
            <a:xfrm>
              <a:off x="3497" y="4152"/>
              <a:ext cx="0" cy="2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Line 33"/>
            <p:cNvSpPr>
              <a:spLocks noChangeShapeType="1"/>
            </p:cNvSpPr>
            <p:nvPr/>
          </p:nvSpPr>
          <p:spPr bwMode="auto">
            <a:xfrm flipH="1" flipV="1">
              <a:off x="3235" y="4526"/>
              <a:ext cx="188" cy="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9" name="AutoShape 34"/>
          <p:cNvSpPr>
            <a:spLocks noChangeArrowheads="1"/>
          </p:cNvSpPr>
          <p:nvPr/>
        </p:nvSpPr>
        <p:spPr bwMode="auto">
          <a:xfrm>
            <a:off x="3081338" y="5029200"/>
            <a:ext cx="493712" cy="5730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AutoShape 35"/>
          <p:cNvSpPr>
            <a:spLocks noChangeArrowheads="1"/>
          </p:cNvSpPr>
          <p:nvPr/>
        </p:nvSpPr>
        <p:spPr bwMode="auto">
          <a:xfrm>
            <a:off x="7467600" y="4267200"/>
            <a:ext cx="427038" cy="374650"/>
          </a:xfrm>
          <a:prstGeom prst="plus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Oval 36"/>
          <p:cNvSpPr>
            <a:spLocks noChangeArrowheads="1"/>
          </p:cNvSpPr>
          <p:nvPr/>
        </p:nvSpPr>
        <p:spPr bwMode="auto">
          <a:xfrm>
            <a:off x="7540625" y="3638550"/>
            <a:ext cx="455613" cy="446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Rectangle 37"/>
          <p:cNvSpPr>
            <a:spLocks noChangeArrowheads="1"/>
          </p:cNvSpPr>
          <p:nvPr/>
        </p:nvSpPr>
        <p:spPr bwMode="auto">
          <a:xfrm>
            <a:off x="8020050" y="2952750"/>
            <a:ext cx="493713" cy="536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AutoShape 38"/>
          <p:cNvSpPr>
            <a:spLocks noChangeArrowheads="1"/>
          </p:cNvSpPr>
          <p:nvPr/>
        </p:nvSpPr>
        <p:spPr bwMode="auto">
          <a:xfrm>
            <a:off x="3128963" y="3243263"/>
            <a:ext cx="714375" cy="157162"/>
          </a:xfrm>
          <a:prstGeom prst="rightArrow">
            <a:avLst>
              <a:gd name="adj1" fmla="val 50000"/>
              <a:gd name="adj2" fmla="val 1136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AutoShape 39"/>
          <p:cNvSpPr>
            <a:spLocks noChangeArrowheads="1"/>
          </p:cNvSpPr>
          <p:nvPr/>
        </p:nvSpPr>
        <p:spPr bwMode="auto">
          <a:xfrm>
            <a:off x="6596063" y="3181350"/>
            <a:ext cx="714375" cy="157163"/>
          </a:xfrm>
          <a:prstGeom prst="rightArrow">
            <a:avLst>
              <a:gd name="adj1" fmla="val 50000"/>
              <a:gd name="adj2" fmla="val 1136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AutoShape 41"/>
          <p:cNvSpPr>
            <a:spLocks noChangeArrowheads="1"/>
          </p:cNvSpPr>
          <p:nvPr/>
        </p:nvSpPr>
        <p:spPr bwMode="auto">
          <a:xfrm flipH="1">
            <a:off x="3062288" y="4119563"/>
            <a:ext cx="4071937" cy="171450"/>
          </a:xfrm>
          <a:prstGeom prst="rightArrow">
            <a:avLst>
              <a:gd name="adj1" fmla="val 32324"/>
              <a:gd name="adj2" fmla="val 2694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42"/>
          <p:cNvSpPr txBox="1">
            <a:spLocks noChangeArrowheads="1"/>
          </p:cNvSpPr>
          <p:nvPr/>
        </p:nvSpPr>
        <p:spPr bwMode="auto">
          <a:xfrm>
            <a:off x="2746375" y="2774950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altLang="zh-CN" sz="24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rPr>
              <a:t>Hydrolysis</a:t>
            </a:r>
          </a:p>
        </p:txBody>
      </p:sp>
      <p:sp>
        <p:nvSpPr>
          <p:cNvPr id="16397" name="Text Box 44"/>
          <p:cNvSpPr txBox="1">
            <a:spLocks noChangeArrowheads="1"/>
          </p:cNvSpPr>
          <p:nvPr/>
        </p:nvSpPr>
        <p:spPr bwMode="auto">
          <a:xfrm>
            <a:off x="6227763" y="2741613"/>
            <a:ext cx="158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altLang="zh-CN" sz="24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rPr>
              <a:t>Hydrolysis</a:t>
            </a:r>
          </a:p>
        </p:txBody>
      </p:sp>
      <p:sp>
        <p:nvSpPr>
          <p:cNvPr id="16398" name="Text Box 46"/>
          <p:cNvSpPr txBox="1">
            <a:spLocks noChangeArrowheads="1"/>
          </p:cNvSpPr>
          <p:nvPr/>
        </p:nvSpPr>
        <p:spPr bwMode="auto">
          <a:xfrm>
            <a:off x="4054475" y="4191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altLang="zh-CN" sz="24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rPr>
              <a:t>Condensation</a:t>
            </a:r>
          </a:p>
        </p:txBody>
      </p:sp>
      <p:sp>
        <p:nvSpPr>
          <p:cNvPr id="16399" name="Text Box 47"/>
          <p:cNvSpPr txBox="1">
            <a:spLocks noChangeArrowheads="1"/>
          </p:cNvSpPr>
          <p:nvPr/>
        </p:nvSpPr>
        <p:spPr bwMode="auto">
          <a:xfrm>
            <a:off x="762000" y="19812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altLang="zh-CN" sz="2400">
                <a:latin typeface="Times New Roman" pitchFamily="18" charset="0"/>
                <a:ea typeface="宋体" pitchFamily="2" charset="-122"/>
              </a:rPr>
              <a:t>PROTEIN</a:t>
            </a:r>
          </a:p>
        </p:txBody>
      </p:sp>
      <p:sp>
        <p:nvSpPr>
          <p:cNvPr id="16400" name="Text Box 48"/>
          <p:cNvSpPr txBox="1">
            <a:spLocks noChangeArrowheads="1"/>
          </p:cNvSpPr>
          <p:nvPr/>
        </p:nvSpPr>
        <p:spPr bwMode="auto">
          <a:xfrm>
            <a:off x="4191000" y="1981200"/>
            <a:ext cx="220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altLang="zh-CN" sz="2400">
                <a:latin typeface="Times New Roman" pitchFamily="18" charset="0"/>
                <a:ea typeface="宋体" pitchFamily="2" charset="-122"/>
              </a:rPr>
              <a:t>POLYPEPTIDE</a:t>
            </a:r>
          </a:p>
        </p:txBody>
      </p:sp>
      <p:sp>
        <p:nvSpPr>
          <p:cNvPr id="16401" name="Text Box 49"/>
          <p:cNvSpPr txBox="1">
            <a:spLocks noChangeArrowheads="1"/>
          </p:cNvSpPr>
          <p:nvPr/>
        </p:nvSpPr>
        <p:spPr bwMode="auto">
          <a:xfrm>
            <a:off x="7443788" y="1828800"/>
            <a:ext cx="13446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altLang="zh-CN" sz="24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AMINO </a:t>
            </a:r>
          </a:p>
          <a:p>
            <a:pPr algn="ctr" eaLnBrk="1" hangingPunct="1"/>
            <a:r>
              <a:rPr lang="en-GB" altLang="zh-CN" sz="24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ACID</a:t>
            </a:r>
          </a:p>
        </p:txBody>
      </p:sp>
      <p:sp>
        <p:nvSpPr>
          <p:cNvPr id="16402" name="Line 50"/>
          <p:cNvSpPr>
            <a:spLocks noChangeShapeType="1"/>
          </p:cNvSpPr>
          <p:nvPr/>
        </p:nvSpPr>
        <p:spPr bwMode="auto">
          <a:xfrm flipH="1">
            <a:off x="614363" y="4386263"/>
            <a:ext cx="112871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3" name="Text Box 51"/>
          <p:cNvSpPr txBox="1">
            <a:spLocks noChangeArrowheads="1"/>
          </p:cNvSpPr>
          <p:nvPr/>
        </p:nvSpPr>
        <p:spPr bwMode="auto">
          <a:xfrm>
            <a:off x="5113338" y="5424488"/>
            <a:ext cx="20494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zh-CN" altLang="en-GB" sz="2400">
                <a:latin typeface="Times New Roman" pitchFamily="18" charset="0"/>
                <a:ea typeface="宋体" pitchFamily="2" charset="-122"/>
              </a:rPr>
              <a:t>         </a:t>
            </a:r>
            <a:r>
              <a:rPr lang="en-GB" altLang="zh-CN" sz="2400">
                <a:latin typeface="Times New Roman" pitchFamily="18" charset="0"/>
                <a:ea typeface="宋体" pitchFamily="2" charset="-122"/>
              </a:rPr>
              <a:t>|</a:t>
            </a:r>
          </a:p>
          <a:p>
            <a:pPr eaLnBrk="1" hangingPunct="1"/>
            <a:r>
              <a:rPr lang="en-GB" altLang="zh-CN" sz="2400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GB" altLang="zh-CN" sz="24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en-GB" altLang="zh-CN" sz="2400">
                <a:latin typeface="Times New Roman" pitchFamily="18" charset="0"/>
                <a:ea typeface="宋体" pitchFamily="2" charset="-122"/>
              </a:rPr>
              <a:t>N-C-COOH</a:t>
            </a:r>
          </a:p>
        </p:txBody>
      </p:sp>
      <p:sp>
        <p:nvSpPr>
          <p:cNvPr id="16404" name="Text Box 54"/>
          <p:cNvSpPr txBox="1">
            <a:spLocks noChangeArrowheads="1"/>
          </p:cNvSpPr>
          <p:nvPr/>
        </p:nvSpPr>
        <p:spPr bwMode="auto">
          <a:xfrm>
            <a:off x="2522538" y="5408613"/>
            <a:ext cx="20494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zh-CN" altLang="en-GB" sz="2400">
                <a:latin typeface="Times New Roman" pitchFamily="18" charset="0"/>
                <a:ea typeface="宋体" pitchFamily="2" charset="-122"/>
              </a:rPr>
              <a:t>         </a:t>
            </a:r>
            <a:r>
              <a:rPr lang="en-GB" altLang="zh-CN" sz="2400">
                <a:latin typeface="Times New Roman" pitchFamily="18" charset="0"/>
                <a:ea typeface="宋体" pitchFamily="2" charset="-122"/>
              </a:rPr>
              <a:t>|</a:t>
            </a:r>
          </a:p>
          <a:p>
            <a:pPr eaLnBrk="1" hangingPunct="1"/>
            <a:r>
              <a:rPr lang="en-GB" altLang="zh-CN" sz="2400">
                <a:latin typeface="Times New Roman" pitchFamily="18" charset="0"/>
                <a:ea typeface="宋体" pitchFamily="2" charset="-122"/>
              </a:rPr>
              <a:t>H</a:t>
            </a:r>
            <a:r>
              <a:rPr lang="en-GB" altLang="zh-CN" sz="24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en-GB" altLang="zh-CN" sz="2400">
                <a:latin typeface="Times New Roman" pitchFamily="18" charset="0"/>
                <a:ea typeface="宋体" pitchFamily="2" charset="-122"/>
              </a:rPr>
              <a:t>N-C-CO</a:t>
            </a:r>
            <a:r>
              <a:rPr lang="en-GB" altLang="zh-CN" sz="2400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rPr>
              <a:t>OH</a:t>
            </a:r>
          </a:p>
        </p:txBody>
      </p:sp>
      <p:sp>
        <p:nvSpPr>
          <p:cNvPr id="16405" name="AutoShape 56"/>
          <p:cNvSpPr>
            <a:spLocks noChangeArrowheads="1"/>
          </p:cNvSpPr>
          <p:nvPr/>
        </p:nvSpPr>
        <p:spPr bwMode="auto">
          <a:xfrm>
            <a:off x="5683250" y="5181600"/>
            <a:ext cx="427038" cy="374650"/>
          </a:xfrm>
          <a:prstGeom prst="plus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6" name="Rectangle 57"/>
          <p:cNvSpPr>
            <a:spLocks noChangeArrowheads="1"/>
          </p:cNvSpPr>
          <p:nvPr/>
        </p:nvSpPr>
        <p:spPr bwMode="auto">
          <a:xfrm>
            <a:off x="176213" y="1743075"/>
            <a:ext cx="8815387" cy="305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AutoShape 58"/>
          <p:cNvSpPr>
            <a:spLocks noChangeArrowheads="1"/>
          </p:cNvSpPr>
          <p:nvPr/>
        </p:nvSpPr>
        <p:spPr bwMode="auto">
          <a:xfrm>
            <a:off x="8153400" y="3810000"/>
            <a:ext cx="493713" cy="5730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8" name="Line 59"/>
          <p:cNvSpPr>
            <a:spLocks noChangeShapeType="1"/>
          </p:cNvSpPr>
          <p:nvPr/>
        </p:nvSpPr>
        <p:spPr bwMode="auto">
          <a:xfrm flipH="1">
            <a:off x="6629400" y="42672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9" name="Rectangle 60"/>
          <p:cNvSpPr>
            <a:spLocks noChangeArrowheads="1"/>
          </p:cNvSpPr>
          <p:nvPr/>
        </p:nvSpPr>
        <p:spPr bwMode="auto">
          <a:xfrm>
            <a:off x="6324600" y="44196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altLang="zh-CN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GB" altLang="zh-CN" b="1" baseline="-25000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GB" altLang="zh-CN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rPr>
              <a:t>O</a:t>
            </a:r>
          </a:p>
        </p:txBody>
      </p:sp>
      <p:sp>
        <p:nvSpPr>
          <p:cNvPr id="16410" name="Text Box 61"/>
          <p:cNvSpPr txBox="1">
            <a:spLocks noChangeArrowheads="1"/>
          </p:cNvSpPr>
          <p:nvPr/>
        </p:nvSpPr>
        <p:spPr bwMode="auto">
          <a:xfrm>
            <a:off x="228600" y="4724400"/>
            <a:ext cx="25908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altLang="zh-CN" sz="2400">
                <a:latin typeface="Times New Roman" pitchFamily="18" charset="0"/>
                <a:ea typeface="宋体" pitchFamily="2" charset="-122"/>
              </a:rPr>
              <a:t>Chemical Structure of Amino Acids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-609600"/>
            <a:ext cx="6870700" cy="16002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3. Fats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7696200" cy="3810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Fats are made up of </a:t>
            </a:r>
            <a:r>
              <a:rPr lang="en-GB" altLang="zh-CN" b="1" u="sng" smtClean="0">
                <a:solidFill>
                  <a:srgbClr val="0000CC"/>
                </a:solidFill>
                <a:ea typeface="宋体" pitchFamily="2" charset="-122"/>
              </a:rPr>
              <a:t>fatty acids</a:t>
            </a:r>
            <a:r>
              <a:rPr lang="en-GB" altLang="zh-CN" smtClean="0">
                <a:ea typeface="宋体" pitchFamily="2" charset="-122"/>
              </a:rPr>
              <a:t> and </a:t>
            </a:r>
            <a:r>
              <a:rPr lang="en-GB" altLang="zh-CN" b="1" u="sng" smtClean="0">
                <a:solidFill>
                  <a:srgbClr val="0000CC"/>
                </a:solidFill>
                <a:ea typeface="宋体" pitchFamily="2" charset="-122"/>
              </a:rPr>
              <a:t>glycerol</a:t>
            </a:r>
            <a:r>
              <a:rPr lang="en-GB" altLang="zh-CN" smtClean="0">
                <a:ea typeface="宋体" pitchFamily="2" charset="-122"/>
              </a:rPr>
              <a:t>.</a:t>
            </a:r>
          </a:p>
          <a:p>
            <a:pPr eaLnBrk="1" hangingPunct="1">
              <a:buFontTx/>
              <a:buNone/>
            </a:pPr>
            <a:endParaRPr lang="en-GB" altLang="zh-CN" sz="2000" smtClean="0">
              <a:ea typeface="宋体" pitchFamily="2" charset="-122"/>
            </a:endParaRPr>
          </a:p>
          <a:p>
            <a:pPr eaLnBrk="1" hangingPunct="1"/>
            <a:r>
              <a:rPr lang="en-GB" altLang="zh-CN" u="sng" smtClean="0">
                <a:ea typeface="宋体" pitchFamily="2" charset="-122"/>
              </a:rPr>
              <a:t>Elements:</a:t>
            </a:r>
            <a:r>
              <a:rPr lang="en-GB" altLang="zh-CN" smtClean="0">
                <a:ea typeface="宋体" pitchFamily="2" charset="-122"/>
              </a:rPr>
              <a:t> 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Carbon 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Hydrogen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Oxygen</a:t>
            </a:r>
            <a:endParaRPr lang="en-GB" altLang="zh-CN" smtClean="0">
              <a:ea typeface="宋体" pitchFamily="2" charset="-122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481013" y="2093913"/>
            <a:ext cx="82089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itchFamily="2" charset="2"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3352800" y="2514600"/>
            <a:ext cx="50292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en-GB" sz="2800" b="1" u="sng">
                <a:latin typeface="Arial" charset="0"/>
              </a:rPr>
              <a:t>Functions:</a:t>
            </a:r>
            <a:r>
              <a:rPr lang="en-GB" sz="2800" b="1">
                <a:latin typeface="Arial" charset="0"/>
              </a:rPr>
              <a:t> </a:t>
            </a:r>
          </a:p>
          <a:p>
            <a:pPr marL="342900" indent="-342900"/>
            <a:r>
              <a:rPr lang="en-GB" altLang="zh-CN" sz="2800">
                <a:ea typeface="宋体" pitchFamily="2" charset="-122"/>
              </a:rPr>
              <a:t>Storage / </a:t>
            </a:r>
            <a:r>
              <a:rPr lang="en-US" sz="2800"/>
              <a:t>source of energy</a:t>
            </a:r>
          </a:p>
          <a:p>
            <a:pPr marL="742950" lvl="1" indent="-285750">
              <a:buFontTx/>
              <a:buChar char="•"/>
            </a:pPr>
            <a:r>
              <a:rPr lang="en-US" sz="2800"/>
              <a:t>Insulation</a:t>
            </a:r>
          </a:p>
          <a:p>
            <a:pPr marL="742950" lvl="1" indent="-285750">
              <a:buFontTx/>
              <a:buChar char="•"/>
            </a:pPr>
            <a:r>
              <a:rPr lang="en-US" sz="2800"/>
              <a:t>Medium for intake of fat soluble vitamins (A,D,E,K)</a:t>
            </a:r>
          </a:p>
          <a:p>
            <a:pPr marL="742950" lvl="1" indent="-285750">
              <a:buFontTx/>
              <a:buChar char="•"/>
            </a:pPr>
            <a:r>
              <a:rPr lang="en-US" sz="2800"/>
              <a:t>Synthesis of cell membranes</a:t>
            </a:r>
          </a:p>
          <a:p>
            <a:pPr marL="742950" lvl="1" indent="-285750">
              <a:buFontTx/>
              <a:buChar char="•"/>
            </a:pPr>
            <a:r>
              <a:rPr lang="en-US" sz="2800"/>
              <a:t>Protects organs from injury</a:t>
            </a:r>
            <a:endParaRPr lang="en-GB" altLang="zh-CN" sz="2800">
              <a:ea typeface="宋体" pitchFamily="2" charset="-122"/>
            </a:endParaRPr>
          </a:p>
          <a:p>
            <a:pPr marL="742950" lvl="1" indent="-285750">
              <a:buClr>
                <a:srgbClr val="FFFF00"/>
              </a:buClr>
              <a:buFontTx/>
              <a:buChar char="•"/>
            </a:pPr>
            <a:endParaRPr lang="en-GB" sz="2800">
              <a:latin typeface="Arial" charset="0"/>
            </a:endParaRPr>
          </a:p>
        </p:txBody>
      </p:sp>
      <p:pic>
        <p:nvPicPr>
          <p:cNvPr id="17414" name="Picture 11" descr="but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5" descr="cheese5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1473200"/>
          </a:xfrm>
        </p:spPr>
        <p:txBody>
          <a:bodyPr/>
          <a:lstStyle/>
          <a:p>
            <a:pPr eaLnBrk="1" hangingPunct="1"/>
            <a:r>
              <a:rPr lang="en-GB" altLang="zh-CN" sz="4000" smtClean="0">
                <a:ea typeface="宋体" pitchFamily="2" charset="-122"/>
              </a:rPr>
              <a:t>Fats :</a:t>
            </a:r>
            <a:br>
              <a:rPr lang="en-GB" altLang="zh-CN" sz="4000" smtClean="0">
                <a:ea typeface="宋体" pitchFamily="2" charset="-122"/>
              </a:rPr>
            </a:br>
            <a:r>
              <a:rPr lang="en-GB" altLang="zh-CN" sz="4000" smtClean="0">
                <a:ea typeface="宋体" pitchFamily="2" charset="-122"/>
              </a:rPr>
              <a:t>Hydrolysis and Condensation</a:t>
            </a:r>
          </a:p>
        </p:txBody>
      </p:sp>
      <p:sp>
        <p:nvSpPr>
          <p:cNvPr id="18435" name="Oval 5"/>
          <p:cNvSpPr>
            <a:spLocks noChangeArrowheads="1"/>
          </p:cNvSpPr>
          <p:nvPr/>
        </p:nvSpPr>
        <p:spPr bwMode="auto">
          <a:xfrm>
            <a:off x="457200" y="2362200"/>
            <a:ext cx="563563" cy="132238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Freeform 6"/>
          <p:cNvSpPr>
            <a:spLocks/>
          </p:cNvSpPr>
          <p:nvPr/>
        </p:nvSpPr>
        <p:spPr bwMode="auto">
          <a:xfrm>
            <a:off x="990600" y="2514600"/>
            <a:ext cx="1279525" cy="304800"/>
          </a:xfrm>
          <a:custGeom>
            <a:avLst/>
            <a:gdLst>
              <a:gd name="T0" fmla="*/ 0 w 598"/>
              <a:gd name="T1" fmla="*/ 194679 h 155"/>
              <a:gd name="T2" fmla="*/ 119822 w 598"/>
              <a:gd name="T3" fmla="*/ 11799 h 155"/>
              <a:gd name="T4" fmla="*/ 280297 w 598"/>
              <a:gd name="T5" fmla="*/ 269404 h 155"/>
              <a:gd name="T6" fmla="*/ 479287 w 598"/>
              <a:gd name="T7" fmla="*/ 47195 h 155"/>
              <a:gd name="T8" fmla="*/ 599109 w 598"/>
              <a:gd name="T9" fmla="*/ 269404 h 155"/>
              <a:gd name="T10" fmla="*/ 759584 w 598"/>
              <a:gd name="T11" fmla="*/ 47195 h 155"/>
              <a:gd name="T12" fmla="*/ 960714 w 598"/>
              <a:gd name="T13" fmla="*/ 269404 h 155"/>
              <a:gd name="T14" fmla="*/ 1119049 w 598"/>
              <a:gd name="T15" fmla="*/ 47195 h 155"/>
              <a:gd name="T16" fmla="*/ 1279525 w 598"/>
              <a:gd name="T17" fmla="*/ 304800 h 1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8" h="155">
                <a:moveTo>
                  <a:pt x="0" y="99"/>
                </a:moveTo>
                <a:cubicBezTo>
                  <a:pt x="17" y="49"/>
                  <a:pt x="34" y="0"/>
                  <a:pt x="56" y="6"/>
                </a:cubicBezTo>
                <a:cubicBezTo>
                  <a:pt x="78" y="12"/>
                  <a:pt x="103" y="134"/>
                  <a:pt x="131" y="137"/>
                </a:cubicBezTo>
                <a:cubicBezTo>
                  <a:pt x="159" y="140"/>
                  <a:pt x="199" y="24"/>
                  <a:pt x="224" y="24"/>
                </a:cubicBezTo>
                <a:cubicBezTo>
                  <a:pt x="249" y="24"/>
                  <a:pt x="258" y="137"/>
                  <a:pt x="280" y="137"/>
                </a:cubicBezTo>
                <a:cubicBezTo>
                  <a:pt x="302" y="137"/>
                  <a:pt x="327" y="24"/>
                  <a:pt x="355" y="24"/>
                </a:cubicBezTo>
                <a:cubicBezTo>
                  <a:pt x="383" y="24"/>
                  <a:pt x="421" y="137"/>
                  <a:pt x="449" y="137"/>
                </a:cubicBezTo>
                <a:cubicBezTo>
                  <a:pt x="477" y="137"/>
                  <a:pt x="498" y="21"/>
                  <a:pt x="523" y="24"/>
                </a:cubicBezTo>
                <a:cubicBezTo>
                  <a:pt x="548" y="27"/>
                  <a:pt x="573" y="91"/>
                  <a:pt x="598" y="155"/>
                </a:cubicBez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Freeform 7"/>
          <p:cNvSpPr>
            <a:spLocks/>
          </p:cNvSpPr>
          <p:nvPr/>
        </p:nvSpPr>
        <p:spPr bwMode="auto">
          <a:xfrm>
            <a:off x="990600" y="2895600"/>
            <a:ext cx="1279525" cy="377825"/>
          </a:xfrm>
          <a:custGeom>
            <a:avLst/>
            <a:gdLst>
              <a:gd name="T0" fmla="*/ 0 w 598"/>
              <a:gd name="T1" fmla="*/ 241320 h 155"/>
              <a:gd name="T2" fmla="*/ 119822 w 598"/>
              <a:gd name="T3" fmla="*/ 14625 h 155"/>
              <a:gd name="T4" fmla="*/ 280297 w 598"/>
              <a:gd name="T5" fmla="*/ 333949 h 155"/>
              <a:gd name="T6" fmla="*/ 479287 w 598"/>
              <a:gd name="T7" fmla="*/ 58502 h 155"/>
              <a:gd name="T8" fmla="*/ 599109 w 598"/>
              <a:gd name="T9" fmla="*/ 333949 h 155"/>
              <a:gd name="T10" fmla="*/ 759584 w 598"/>
              <a:gd name="T11" fmla="*/ 58502 h 155"/>
              <a:gd name="T12" fmla="*/ 960714 w 598"/>
              <a:gd name="T13" fmla="*/ 333949 h 155"/>
              <a:gd name="T14" fmla="*/ 1119049 w 598"/>
              <a:gd name="T15" fmla="*/ 58502 h 155"/>
              <a:gd name="T16" fmla="*/ 1279525 w 598"/>
              <a:gd name="T17" fmla="*/ 377825 h 1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8" h="155">
                <a:moveTo>
                  <a:pt x="0" y="99"/>
                </a:moveTo>
                <a:cubicBezTo>
                  <a:pt x="17" y="49"/>
                  <a:pt x="34" y="0"/>
                  <a:pt x="56" y="6"/>
                </a:cubicBezTo>
                <a:cubicBezTo>
                  <a:pt x="78" y="12"/>
                  <a:pt x="103" y="134"/>
                  <a:pt x="131" y="137"/>
                </a:cubicBezTo>
                <a:cubicBezTo>
                  <a:pt x="159" y="140"/>
                  <a:pt x="199" y="24"/>
                  <a:pt x="224" y="24"/>
                </a:cubicBezTo>
                <a:cubicBezTo>
                  <a:pt x="249" y="24"/>
                  <a:pt x="258" y="137"/>
                  <a:pt x="280" y="137"/>
                </a:cubicBezTo>
                <a:cubicBezTo>
                  <a:pt x="302" y="137"/>
                  <a:pt x="327" y="24"/>
                  <a:pt x="355" y="24"/>
                </a:cubicBezTo>
                <a:cubicBezTo>
                  <a:pt x="383" y="24"/>
                  <a:pt x="421" y="137"/>
                  <a:pt x="449" y="137"/>
                </a:cubicBezTo>
                <a:cubicBezTo>
                  <a:pt x="477" y="137"/>
                  <a:pt x="498" y="21"/>
                  <a:pt x="523" y="24"/>
                </a:cubicBezTo>
                <a:cubicBezTo>
                  <a:pt x="548" y="27"/>
                  <a:pt x="573" y="91"/>
                  <a:pt x="598" y="155"/>
                </a:cubicBez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Freeform 8"/>
          <p:cNvSpPr>
            <a:spLocks/>
          </p:cNvSpPr>
          <p:nvPr/>
        </p:nvSpPr>
        <p:spPr bwMode="auto">
          <a:xfrm>
            <a:off x="914400" y="3352800"/>
            <a:ext cx="1285875" cy="304800"/>
          </a:xfrm>
          <a:custGeom>
            <a:avLst/>
            <a:gdLst>
              <a:gd name="T0" fmla="*/ 0 w 598"/>
              <a:gd name="T1" fmla="*/ 194679 h 155"/>
              <a:gd name="T2" fmla="*/ 120416 w 598"/>
              <a:gd name="T3" fmla="*/ 11799 h 155"/>
              <a:gd name="T4" fmla="*/ 281688 w 598"/>
              <a:gd name="T5" fmla="*/ 269404 h 155"/>
              <a:gd name="T6" fmla="*/ 481666 w 598"/>
              <a:gd name="T7" fmla="*/ 47195 h 155"/>
              <a:gd name="T8" fmla="*/ 602082 w 598"/>
              <a:gd name="T9" fmla="*/ 269404 h 155"/>
              <a:gd name="T10" fmla="*/ 763354 w 598"/>
              <a:gd name="T11" fmla="*/ 47195 h 155"/>
              <a:gd name="T12" fmla="*/ 965481 w 598"/>
              <a:gd name="T13" fmla="*/ 269404 h 155"/>
              <a:gd name="T14" fmla="*/ 1124603 w 598"/>
              <a:gd name="T15" fmla="*/ 47195 h 155"/>
              <a:gd name="T16" fmla="*/ 1285875 w 598"/>
              <a:gd name="T17" fmla="*/ 304800 h 1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8" h="155">
                <a:moveTo>
                  <a:pt x="0" y="99"/>
                </a:moveTo>
                <a:cubicBezTo>
                  <a:pt x="17" y="49"/>
                  <a:pt x="34" y="0"/>
                  <a:pt x="56" y="6"/>
                </a:cubicBezTo>
                <a:cubicBezTo>
                  <a:pt x="78" y="12"/>
                  <a:pt x="103" y="134"/>
                  <a:pt x="131" y="137"/>
                </a:cubicBezTo>
                <a:cubicBezTo>
                  <a:pt x="159" y="140"/>
                  <a:pt x="199" y="24"/>
                  <a:pt x="224" y="24"/>
                </a:cubicBezTo>
                <a:cubicBezTo>
                  <a:pt x="249" y="24"/>
                  <a:pt x="258" y="137"/>
                  <a:pt x="280" y="137"/>
                </a:cubicBezTo>
                <a:cubicBezTo>
                  <a:pt x="302" y="137"/>
                  <a:pt x="327" y="24"/>
                  <a:pt x="355" y="24"/>
                </a:cubicBezTo>
                <a:cubicBezTo>
                  <a:pt x="383" y="24"/>
                  <a:pt x="421" y="137"/>
                  <a:pt x="449" y="137"/>
                </a:cubicBezTo>
                <a:cubicBezTo>
                  <a:pt x="477" y="137"/>
                  <a:pt x="498" y="21"/>
                  <a:pt x="523" y="24"/>
                </a:cubicBezTo>
                <a:cubicBezTo>
                  <a:pt x="548" y="27"/>
                  <a:pt x="573" y="91"/>
                  <a:pt x="598" y="155"/>
                </a:cubicBez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AutoShape 9"/>
          <p:cNvSpPr>
            <a:spLocks noChangeArrowheads="1"/>
          </p:cNvSpPr>
          <p:nvPr/>
        </p:nvSpPr>
        <p:spPr bwMode="auto">
          <a:xfrm>
            <a:off x="3962400" y="3048000"/>
            <a:ext cx="714375" cy="157163"/>
          </a:xfrm>
          <a:prstGeom prst="rightArrow">
            <a:avLst>
              <a:gd name="adj1" fmla="val 50000"/>
              <a:gd name="adj2" fmla="val 1136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utoShape 10"/>
          <p:cNvSpPr>
            <a:spLocks noChangeArrowheads="1"/>
          </p:cNvSpPr>
          <p:nvPr/>
        </p:nvSpPr>
        <p:spPr bwMode="auto">
          <a:xfrm flipH="1">
            <a:off x="3886200" y="3429000"/>
            <a:ext cx="762000" cy="228600"/>
          </a:xfrm>
          <a:prstGeom prst="rightArrow">
            <a:avLst>
              <a:gd name="adj1" fmla="val 32324"/>
              <a:gd name="adj2" fmla="val 37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3841750" y="2513013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2400">
                <a:latin typeface="Arial" charset="0"/>
              </a:rPr>
              <a:t>Lipase</a:t>
            </a:r>
          </a:p>
        </p:txBody>
      </p:sp>
      <p:sp>
        <p:nvSpPr>
          <p:cNvPr id="18442" name="Rectangle 12"/>
          <p:cNvSpPr>
            <a:spLocks noChangeArrowheads="1"/>
          </p:cNvSpPr>
          <p:nvPr/>
        </p:nvSpPr>
        <p:spPr bwMode="auto">
          <a:xfrm>
            <a:off x="2438400" y="2895600"/>
            <a:ext cx="118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Arial" charset="0"/>
              </a:rPr>
              <a:t>+   H</a:t>
            </a:r>
            <a:r>
              <a:rPr lang="en-GB" sz="2400" baseline="-25000">
                <a:latin typeface="Arial" charset="0"/>
              </a:rPr>
              <a:t>2</a:t>
            </a:r>
            <a:r>
              <a:rPr lang="en-GB" sz="2400">
                <a:latin typeface="Arial" charset="0"/>
              </a:rPr>
              <a:t>O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252788" y="3656013"/>
            <a:ext cx="221456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CC"/>
                </a:solidFill>
                <a:latin typeface="Arial" charset="0"/>
              </a:rPr>
              <a:t>Condensation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3429000" y="2057400"/>
            <a:ext cx="1938338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CC"/>
                </a:solidFill>
                <a:latin typeface="Arial" charset="0"/>
              </a:rPr>
              <a:t>Hydrolysis</a:t>
            </a:r>
          </a:p>
        </p:txBody>
      </p:sp>
      <p:sp>
        <p:nvSpPr>
          <p:cNvPr id="18445" name="Oval 15"/>
          <p:cNvSpPr>
            <a:spLocks noChangeArrowheads="1"/>
          </p:cNvSpPr>
          <p:nvPr/>
        </p:nvSpPr>
        <p:spPr bwMode="auto">
          <a:xfrm>
            <a:off x="5867400" y="2514600"/>
            <a:ext cx="563563" cy="1322388"/>
          </a:xfrm>
          <a:prstGeom prst="ellipse">
            <a:avLst/>
          </a:prstGeom>
          <a:solidFill>
            <a:srgbClr val="FFFFFF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Freeform 16"/>
          <p:cNvSpPr>
            <a:spLocks/>
          </p:cNvSpPr>
          <p:nvPr/>
        </p:nvSpPr>
        <p:spPr bwMode="auto">
          <a:xfrm>
            <a:off x="7391400" y="2133600"/>
            <a:ext cx="1279525" cy="304800"/>
          </a:xfrm>
          <a:custGeom>
            <a:avLst/>
            <a:gdLst>
              <a:gd name="T0" fmla="*/ 0 w 598"/>
              <a:gd name="T1" fmla="*/ 194679 h 155"/>
              <a:gd name="T2" fmla="*/ 119822 w 598"/>
              <a:gd name="T3" fmla="*/ 11799 h 155"/>
              <a:gd name="T4" fmla="*/ 280297 w 598"/>
              <a:gd name="T5" fmla="*/ 269404 h 155"/>
              <a:gd name="T6" fmla="*/ 479287 w 598"/>
              <a:gd name="T7" fmla="*/ 47195 h 155"/>
              <a:gd name="T8" fmla="*/ 599109 w 598"/>
              <a:gd name="T9" fmla="*/ 269404 h 155"/>
              <a:gd name="T10" fmla="*/ 759584 w 598"/>
              <a:gd name="T11" fmla="*/ 47195 h 155"/>
              <a:gd name="T12" fmla="*/ 960714 w 598"/>
              <a:gd name="T13" fmla="*/ 269404 h 155"/>
              <a:gd name="T14" fmla="*/ 1119049 w 598"/>
              <a:gd name="T15" fmla="*/ 47195 h 155"/>
              <a:gd name="T16" fmla="*/ 1279525 w 598"/>
              <a:gd name="T17" fmla="*/ 304800 h 1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8" h="155">
                <a:moveTo>
                  <a:pt x="0" y="99"/>
                </a:moveTo>
                <a:cubicBezTo>
                  <a:pt x="17" y="49"/>
                  <a:pt x="34" y="0"/>
                  <a:pt x="56" y="6"/>
                </a:cubicBezTo>
                <a:cubicBezTo>
                  <a:pt x="78" y="12"/>
                  <a:pt x="103" y="134"/>
                  <a:pt x="131" y="137"/>
                </a:cubicBezTo>
                <a:cubicBezTo>
                  <a:pt x="159" y="140"/>
                  <a:pt x="199" y="24"/>
                  <a:pt x="224" y="24"/>
                </a:cubicBezTo>
                <a:cubicBezTo>
                  <a:pt x="249" y="24"/>
                  <a:pt x="258" y="137"/>
                  <a:pt x="280" y="137"/>
                </a:cubicBezTo>
                <a:cubicBezTo>
                  <a:pt x="302" y="137"/>
                  <a:pt x="327" y="24"/>
                  <a:pt x="355" y="24"/>
                </a:cubicBezTo>
                <a:cubicBezTo>
                  <a:pt x="383" y="24"/>
                  <a:pt x="421" y="137"/>
                  <a:pt x="449" y="137"/>
                </a:cubicBezTo>
                <a:cubicBezTo>
                  <a:pt x="477" y="137"/>
                  <a:pt x="498" y="21"/>
                  <a:pt x="523" y="24"/>
                </a:cubicBezTo>
                <a:cubicBezTo>
                  <a:pt x="548" y="27"/>
                  <a:pt x="573" y="91"/>
                  <a:pt x="598" y="155"/>
                </a:cubicBez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Freeform 17"/>
          <p:cNvSpPr>
            <a:spLocks/>
          </p:cNvSpPr>
          <p:nvPr/>
        </p:nvSpPr>
        <p:spPr bwMode="auto">
          <a:xfrm>
            <a:off x="7391400" y="2895600"/>
            <a:ext cx="1279525" cy="377825"/>
          </a:xfrm>
          <a:custGeom>
            <a:avLst/>
            <a:gdLst>
              <a:gd name="T0" fmla="*/ 0 w 598"/>
              <a:gd name="T1" fmla="*/ 241320 h 155"/>
              <a:gd name="T2" fmla="*/ 119822 w 598"/>
              <a:gd name="T3" fmla="*/ 14625 h 155"/>
              <a:gd name="T4" fmla="*/ 280297 w 598"/>
              <a:gd name="T5" fmla="*/ 333949 h 155"/>
              <a:gd name="T6" fmla="*/ 479287 w 598"/>
              <a:gd name="T7" fmla="*/ 58502 h 155"/>
              <a:gd name="T8" fmla="*/ 599109 w 598"/>
              <a:gd name="T9" fmla="*/ 333949 h 155"/>
              <a:gd name="T10" fmla="*/ 759584 w 598"/>
              <a:gd name="T11" fmla="*/ 58502 h 155"/>
              <a:gd name="T12" fmla="*/ 960714 w 598"/>
              <a:gd name="T13" fmla="*/ 333949 h 155"/>
              <a:gd name="T14" fmla="*/ 1119049 w 598"/>
              <a:gd name="T15" fmla="*/ 58502 h 155"/>
              <a:gd name="T16" fmla="*/ 1279525 w 598"/>
              <a:gd name="T17" fmla="*/ 377825 h 1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8" h="155">
                <a:moveTo>
                  <a:pt x="0" y="99"/>
                </a:moveTo>
                <a:cubicBezTo>
                  <a:pt x="17" y="49"/>
                  <a:pt x="34" y="0"/>
                  <a:pt x="56" y="6"/>
                </a:cubicBezTo>
                <a:cubicBezTo>
                  <a:pt x="78" y="12"/>
                  <a:pt x="103" y="134"/>
                  <a:pt x="131" y="137"/>
                </a:cubicBezTo>
                <a:cubicBezTo>
                  <a:pt x="159" y="140"/>
                  <a:pt x="199" y="24"/>
                  <a:pt x="224" y="24"/>
                </a:cubicBezTo>
                <a:cubicBezTo>
                  <a:pt x="249" y="24"/>
                  <a:pt x="258" y="137"/>
                  <a:pt x="280" y="137"/>
                </a:cubicBezTo>
                <a:cubicBezTo>
                  <a:pt x="302" y="137"/>
                  <a:pt x="327" y="24"/>
                  <a:pt x="355" y="24"/>
                </a:cubicBezTo>
                <a:cubicBezTo>
                  <a:pt x="383" y="24"/>
                  <a:pt x="421" y="137"/>
                  <a:pt x="449" y="137"/>
                </a:cubicBezTo>
                <a:cubicBezTo>
                  <a:pt x="477" y="137"/>
                  <a:pt x="498" y="21"/>
                  <a:pt x="523" y="24"/>
                </a:cubicBezTo>
                <a:cubicBezTo>
                  <a:pt x="548" y="27"/>
                  <a:pt x="573" y="91"/>
                  <a:pt x="598" y="155"/>
                </a:cubicBez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Freeform 18"/>
          <p:cNvSpPr>
            <a:spLocks/>
          </p:cNvSpPr>
          <p:nvPr/>
        </p:nvSpPr>
        <p:spPr bwMode="auto">
          <a:xfrm>
            <a:off x="7315200" y="3886200"/>
            <a:ext cx="1285875" cy="304800"/>
          </a:xfrm>
          <a:custGeom>
            <a:avLst/>
            <a:gdLst>
              <a:gd name="T0" fmla="*/ 0 w 598"/>
              <a:gd name="T1" fmla="*/ 194679 h 155"/>
              <a:gd name="T2" fmla="*/ 120416 w 598"/>
              <a:gd name="T3" fmla="*/ 11799 h 155"/>
              <a:gd name="T4" fmla="*/ 281688 w 598"/>
              <a:gd name="T5" fmla="*/ 269404 h 155"/>
              <a:gd name="T6" fmla="*/ 481666 w 598"/>
              <a:gd name="T7" fmla="*/ 47195 h 155"/>
              <a:gd name="T8" fmla="*/ 602082 w 598"/>
              <a:gd name="T9" fmla="*/ 269404 h 155"/>
              <a:gd name="T10" fmla="*/ 763354 w 598"/>
              <a:gd name="T11" fmla="*/ 47195 h 155"/>
              <a:gd name="T12" fmla="*/ 965481 w 598"/>
              <a:gd name="T13" fmla="*/ 269404 h 155"/>
              <a:gd name="T14" fmla="*/ 1124603 w 598"/>
              <a:gd name="T15" fmla="*/ 47195 h 155"/>
              <a:gd name="T16" fmla="*/ 1285875 w 598"/>
              <a:gd name="T17" fmla="*/ 304800 h 1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8" h="155">
                <a:moveTo>
                  <a:pt x="0" y="99"/>
                </a:moveTo>
                <a:cubicBezTo>
                  <a:pt x="17" y="49"/>
                  <a:pt x="34" y="0"/>
                  <a:pt x="56" y="6"/>
                </a:cubicBezTo>
                <a:cubicBezTo>
                  <a:pt x="78" y="12"/>
                  <a:pt x="103" y="134"/>
                  <a:pt x="131" y="137"/>
                </a:cubicBezTo>
                <a:cubicBezTo>
                  <a:pt x="159" y="140"/>
                  <a:pt x="199" y="24"/>
                  <a:pt x="224" y="24"/>
                </a:cubicBezTo>
                <a:cubicBezTo>
                  <a:pt x="249" y="24"/>
                  <a:pt x="258" y="137"/>
                  <a:pt x="280" y="137"/>
                </a:cubicBezTo>
                <a:cubicBezTo>
                  <a:pt x="302" y="137"/>
                  <a:pt x="327" y="24"/>
                  <a:pt x="355" y="24"/>
                </a:cubicBezTo>
                <a:cubicBezTo>
                  <a:pt x="383" y="24"/>
                  <a:pt x="421" y="137"/>
                  <a:pt x="449" y="137"/>
                </a:cubicBezTo>
                <a:cubicBezTo>
                  <a:pt x="477" y="137"/>
                  <a:pt x="498" y="21"/>
                  <a:pt x="523" y="24"/>
                </a:cubicBezTo>
                <a:cubicBezTo>
                  <a:pt x="548" y="27"/>
                  <a:pt x="573" y="91"/>
                  <a:pt x="598" y="155"/>
                </a:cubicBez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Rectangle 19"/>
          <p:cNvSpPr>
            <a:spLocks noChangeArrowheads="1"/>
          </p:cNvSpPr>
          <p:nvPr/>
        </p:nvSpPr>
        <p:spPr bwMode="auto">
          <a:xfrm>
            <a:off x="685800" y="4114800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Arial" charset="0"/>
              </a:rPr>
              <a:t>Fat molecule</a:t>
            </a:r>
          </a:p>
        </p:txBody>
      </p:sp>
      <p:sp>
        <p:nvSpPr>
          <p:cNvPr id="18450" name="Rectangle 20"/>
          <p:cNvSpPr>
            <a:spLocks noChangeArrowheads="1"/>
          </p:cNvSpPr>
          <p:nvPr/>
        </p:nvSpPr>
        <p:spPr bwMode="auto">
          <a:xfrm>
            <a:off x="5562600" y="4495800"/>
            <a:ext cx="130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Arial" charset="0"/>
              </a:rPr>
              <a:t>Glycerol</a:t>
            </a:r>
          </a:p>
        </p:txBody>
      </p:sp>
      <p:sp>
        <p:nvSpPr>
          <p:cNvPr id="18451" name="Rectangle 21"/>
          <p:cNvSpPr>
            <a:spLocks noChangeArrowheads="1"/>
          </p:cNvSpPr>
          <p:nvPr/>
        </p:nvSpPr>
        <p:spPr bwMode="auto">
          <a:xfrm>
            <a:off x="7010400" y="4495800"/>
            <a:ext cx="194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" charset="0"/>
              </a:rPr>
              <a:t>3 Fatty Acids</a:t>
            </a:r>
          </a:p>
        </p:txBody>
      </p:sp>
      <p:sp>
        <p:nvSpPr>
          <p:cNvPr id="18452" name="Rectangle 22"/>
          <p:cNvSpPr>
            <a:spLocks noChangeArrowheads="1"/>
          </p:cNvSpPr>
          <p:nvPr/>
        </p:nvSpPr>
        <p:spPr bwMode="auto">
          <a:xfrm>
            <a:off x="6781800" y="28956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Arial" charset="0"/>
              </a:rPr>
              <a:t>+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305800" cy="3352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Test for</a:t>
            </a:r>
          </a:p>
          <a:p>
            <a:pPr eaLnBrk="1" hangingPunct="1">
              <a:buFontTx/>
              <a:buNone/>
            </a:pPr>
            <a:r>
              <a:rPr lang="en-US" smtClean="0"/>
              <a:t>       (1) Carbohydrates (</a:t>
            </a:r>
            <a:r>
              <a:rPr lang="en-US" b="1" smtClean="0">
                <a:solidFill>
                  <a:srgbClr val="0000CC"/>
                </a:solidFill>
              </a:rPr>
              <a:t>Benedict’s Test</a:t>
            </a:r>
            <a:r>
              <a:rPr lang="en-US" smtClean="0"/>
              <a:t>)</a:t>
            </a:r>
          </a:p>
          <a:p>
            <a:pPr eaLnBrk="1" hangingPunct="1">
              <a:buFontTx/>
              <a:buNone/>
            </a:pPr>
            <a:r>
              <a:rPr lang="en-US" smtClean="0"/>
              <a:t>       (2) Protein (</a:t>
            </a:r>
            <a:r>
              <a:rPr lang="en-US" b="1" smtClean="0">
                <a:solidFill>
                  <a:srgbClr val="0000CC"/>
                </a:solidFill>
              </a:rPr>
              <a:t>Biuret’s Test</a:t>
            </a:r>
            <a:r>
              <a:rPr lang="en-US" smtClean="0"/>
              <a:t>) </a:t>
            </a:r>
          </a:p>
          <a:p>
            <a:pPr eaLnBrk="1" hangingPunct="1">
              <a:buFontTx/>
              <a:buNone/>
            </a:pPr>
            <a:r>
              <a:rPr lang="en-US" smtClean="0"/>
              <a:t>       (3) Fat ( </a:t>
            </a:r>
            <a:r>
              <a:rPr lang="en-US" b="1" smtClean="0">
                <a:solidFill>
                  <a:srgbClr val="0000CC"/>
                </a:solidFill>
              </a:rPr>
              <a:t>Emulsion Test</a:t>
            </a:r>
            <a:r>
              <a:rPr lang="en-US" smtClean="0"/>
              <a:t>)</a:t>
            </a:r>
          </a:p>
          <a:p>
            <a:pPr eaLnBrk="1" hangingPunct="1">
              <a:buFontTx/>
              <a:buNone/>
            </a:pPr>
            <a:r>
              <a:rPr lang="en-US" smtClean="0"/>
              <a:t>       (4) Starch (</a:t>
            </a:r>
            <a:r>
              <a:rPr lang="en-US" b="1" smtClean="0">
                <a:solidFill>
                  <a:srgbClr val="0000CC"/>
                </a:solidFill>
              </a:rPr>
              <a:t>Iodine Test</a:t>
            </a:r>
            <a:r>
              <a:rPr lang="en-US" smtClean="0"/>
              <a:t>)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838200" y="304800"/>
            <a:ext cx="5943600" cy="1447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FOOD TESTS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33400" y="5638800"/>
            <a:ext cx="7935913" cy="9159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Click here to watch:</a:t>
            </a:r>
          </a:p>
          <a:p>
            <a:r>
              <a:rPr lang="en-US">
                <a:hlinkClick r:id="rId2"/>
              </a:rPr>
              <a:t>http://www.youtube.com/watch?v=4UjHuvhXXo0&amp;feature=channel_page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57200"/>
            <a:ext cx="6870700" cy="16002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Tests for Carbohydrates: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586788" cy="4687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u="sng" smtClean="0">
                <a:cs typeface="Times New Roman" pitchFamily="18" charset="0"/>
              </a:rPr>
              <a:t>i) Benedict’s Test for Reducing Sugars</a:t>
            </a:r>
          </a:p>
          <a:p>
            <a:pPr lvl="1" eaLnBrk="1" hangingPunct="1"/>
            <a:r>
              <a:rPr lang="en-US" sz="2400" smtClean="0">
                <a:cs typeface="Times New Roman" pitchFamily="18" charset="0"/>
              </a:rPr>
              <a:t>Heat 2 cm</a:t>
            </a:r>
            <a:r>
              <a:rPr lang="en-US" sz="2400" baseline="30000" smtClean="0">
                <a:cs typeface="Times New Roman" pitchFamily="18" charset="0"/>
              </a:rPr>
              <a:t>3</a:t>
            </a:r>
            <a:r>
              <a:rPr lang="en-US" sz="2400" smtClean="0">
                <a:cs typeface="Times New Roman" pitchFamily="18" charset="0"/>
              </a:rPr>
              <a:t> of sugar solution  and 2 cm</a:t>
            </a:r>
            <a:r>
              <a:rPr lang="en-US" sz="2400" baseline="30000" smtClean="0">
                <a:cs typeface="Times New Roman" pitchFamily="18" charset="0"/>
              </a:rPr>
              <a:t>3</a:t>
            </a:r>
            <a:r>
              <a:rPr lang="en-US" sz="2400" smtClean="0">
                <a:cs typeface="Times New Roman" pitchFamily="18" charset="0"/>
              </a:rPr>
              <a:t> Benedict’s solution in a boiling water bath.</a:t>
            </a:r>
          </a:p>
          <a:p>
            <a:pPr lvl="1" eaLnBrk="1" hangingPunct="1"/>
            <a:r>
              <a:rPr lang="en-US" sz="2400" b="1" smtClean="0">
                <a:solidFill>
                  <a:srgbClr val="FF6600"/>
                </a:solidFill>
                <a:cs typeface="Times New Roman" pitchFamily="18" charset="0"/>
              </a:rPr>
              <a:t>Red precipitate</a:t>
            </a:r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smtClean="0">
                <a:cs typeface="Times New Roman" pitchFamily="18" charset="0"/>
              </a:rPr>
              <a:t>is obtained</a:t>
            </a:r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smtClean="0">
                <a:cs typeface="Times New Roman" pitchFamily="18" charset="0"/>
              </a:rPr>
              <a:t>when reducing sugars are present (e.g glucose, fructose, galactose, maltose, lactose EXCEPT sucrose)</a:t>
            </a:r>
          </a:p>
          <a:p>
            <a:pPr lvl="1" eaLnBrk="1" hangingPunct="1">
              <a:buFontTx/>
              <a:buNone/>
            </a:pPr>
            <a:endParaRPr lang="en-US" sz="240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u="sng" smtClean="0">
                <a:cs typeface="Times New Roman" pitchFamily="18" charset="0"/>
              </a:rPr>
              <a:t>ii) Starch Test</a:t>
            </a:r>
          </a:p>
          <a:p>
            <a:pPr lvl="1" eaLnBrk="1" hangingPunct="1"/>
            <a:r>
              <a:rPr lang="en-US" sz="2400" smtClean="0">
                <a:cs typeface="Times New Roman" pitchFamily="18" charset="0"/>
              </a:rPr>
              <a:t>Iodine changes from </a:t>
            </a:r>
            <a:r>
              <a:rPr lang="en-US" sz="2400" smtClean="0">
                <a:solidFill>
                  <a:schemeClr val="tx2"/>
                </a:solidFill>
                <a:cs typeface="Times New Roman" pitchFamily="18" charset="0"/>
              </a:rPr>
              <a:t>yellow brown</a:t>
            </a:r>
            <a:r>
              <a:rPr lang="en-US" sz="2400" smtClean="0">
                <a:cs typeface="Times New Roman" pitchFamily="18" charset="0"/>
              </a:rPr>
              <a:t> to </a:t>
            </a:r>
            <a:r>
              <a:rPr lang="en-US" sz="2400" smtClean="0">
                <a:solidFill>
                  <a:srgbClr val="0000CC"/>
                </a:solidFill>
                <a:cs typeface="Times New Roman" pitchFamily="18" charset="0"/>
              </a:rPr>
              <a:t>blue black</a:t>
            </a:r>
            <a:r>
              <a:rPr lang="en-US" sz="2400" smtClean="0">
                <a:cs typeface="Times New Roman" pitchFamily="18" charset="0"/>
              </a:rPr>
              <a:t> in the presence of starch.</a:t>
            </a:r>
            <a:endParaRPr lang="en-GB" altLang="zh-CN" sz="2400" smtClean="0">
              <a:ea typeface="宋体" pitchFamily="2" charset="-122"/>
            </a:endParaRPr>
          </a:p>
        </p:txBody>
      </p:sp>
      <p:pic>
        <p:nvPicPr>
          <p:cNvPr id="20484" name="Picture 6" descr="j0293710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9000" y="0"/>
            <a:ext cx="1905000" cy="17526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477000" cy="11430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Biuret Test (Protein)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8586788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 b="1" smtClean="0">
              <a:cs typeface="Times New Roman" pitchFamily="18" charset="0"/>
            </a:endParaRPr>
          </a:p>
          <a:p>
            <a:pPr lvl="1" eaLnBrk="1" hangingPunct="1"/>
            <a:r>
              <a:rPr lang="en-US" sz="3200" smtClean="0">
                <a:cs typeface="Times New Roman" pitchFamily="18" charset="0"/>
              </a:rPr>
              <a:t>2 cm</a:t>
            </a:r>
            <a:r>
              <a:rPr lang="en-US" sz="3200" baseline="30000" smtClean="0">
                <a:cs typeface="Times New Roman" pitchFamily="18" charset="0"/>
              </a:rPr>
              <a:t>3</a:t>
            </a:r>
            <a:r>
              <a:rPr lang="en-US" sz="3200" smtClean="0">
                <a:cs typeface="Times New Roman" pitchFamily="18" charset="0"/>
              </a:rPr>
              <a:t> of Protein solution + 2 cm</a:t>
            </a:r>
            <a:r>
              <a:rPr lang="en-US" sz="3200" baseline="30000" smtClean="0">
                <a:cs typeface="Times New Roman" pitchFamily="18" charset="0"/>
              </a:rPr>
              <a:t>3</a:t>
            </a:r>
            <a:r>
              <a:rPr lang="en-US" sz="3200" smtClean="0">
                <a:cs typeface="Times New Roman" pitchFamily="18" charset="0"/>
              </a:rPr>
              <a:t> of Sodium hydroxide solution + 1% Copper sulphate added drop by drop, mixing after each drop.</a:t>
            </a:r>
          </a:p>
          <a:p>
            <a:pPr lvl="1" eaLnBrk="1" hangingPunct="1"/>
            <a:r>
              <a:rPr lang="en-US" sz="3200" smtClean="0">
                <a:cs typeface="Times New Roman" pitchFamily="18" charset="0"/>
              </a:rPr>
              <a:t>Solution turns </a:t>
            </a:r>
            <a:r>
              <a:rPr lang="en-US" sz="3200" b="1" smtClean="0">
                <a:solidFill>
                  <a:srgbClr val="6600FF"/>
                </a:solidFill>
                <a:cs typeface="Times New Roman" pitchFamily="18" charset="0"/>
              </a:rPr>
              <a:t>violet</a:t>
            </a:r>
            <a:r>
              <a:rPr lang="en-US" sz="3200" smtClean="0">
                <a:cs typeface="Times New Roman" pitchFamily="18" charset="0"/>
              </a:rPr>
              <a:t> when protein is present.</a:t>
            </a:r>
            <a:endParaRPr lang="en-GB" altLang="zh-CN" sz="3200" smtClean="0">
              <a:ea typeface="宋体" pitchFamily="2" charset="-122"/>
            </a:endParaRPr>
          </a:p>
          <a:p>
            <a:pPr eaLnBrk="1" hangingPunct="1"/>
            <a:endParaRPr lang="zh-CN" altLang="en-GB" smtClean="0">
              <a:ea typeface="宋体" pitchFamily="2" charset="-122"/>
            </a:endParaRPr>
          </a:p>
        </p:txBody>
      </p:sp>
      <p:pic>
        <p:nvPicPr>
          <p:cNvPr id="21508" name="Picture 4" descr="j0293710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0800" y="0"/>
            <a:ext cx="2743200" cy="21336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637588" cy="1431925"/>
          </a:xfrm>
        </p:spPr>
        <p:txBody>
          <a:bodyPr/>
          <a:lstStyle/>
          <a:p>
            <a:pPr eaLnBrk="1" hangingPunct="1"/>
            <a:r>
              <a:rPr lang="en-US" b="1" smtClean="0">
                <a:cs typeface="Times New Roman" pitchFamily="18" charset="0"/>
              </a:rPr>
              <a:t>Why do we need food?</a:t>
            </a:r>
            <a:br>
              <a:rPr lang="en-US" b="1" smtClean="0">
                <a:cs typeface="Times New Roman" pitchFamily="18" charset="0"/>
              </a:rPr>
            </a:br>
            <a:endParaRPr lang="en-GB" altLang="zh-CN" b="1" smtClean="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5049838" cy="3657600"/>
          </a:xfrm>
        </p:spPr>
        <p:txBody>
          <a:bodyPr/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Energy</a:t>
            </a:r>
          </a:p>
          <a:p>
            <a:pPr eaLnBrk="1" hangingPunct="1">
              <a:buFontTx/>
              <a:buNone/>
            </a:pPr>
            <a:endParaRPr lang="en-US" sz="2800" smtClean="0"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Growth and Repair </a:t>
            </a:r>
          </a:p>
          <a:p>
            <a:pPr eaLnBrk="1" hangingPunct="1">
              <a:buFontTx/>
              <a:buNone/>
            </a:pPr>
            <a:r>
              <a:rPr lang="en-US" sz="2800" smtClean="0">
                <a:cs typeface="Times New Roman" pitchFamily="18" charset="0"/>
              </a:rPr>
              <a:t>   (make new protoplasm)</a:t>
            </a:r>
          </a:p>
          <a:p>
            <a:pPr eaLnBrk="1" hangingPunct="1">
              <a:buFontTx/>
              <a:buNone/>
            </a:pPr>
            <a:endParaRPr lang="en-US" sz="2800" smtClean="0"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Regulate Body Functions / Maintain health</a:t>
            </a:r>
          </a:p>
          <a:p>
            <a:pPr eaLnBrk="1" hangingPunct="1"/>
            <a:endParaRPr lang="zh-CN" altLang="en-GB" sz="2800" smtClean="0">
              <a:ea typeface="宋体" pitchFamily="2" charset="-122"/>
            </a:endParaRPr>
          </a:p>
        </p:txBody>
      </p:sp>
      <p:pic>
        <p:nvPicPr>
          <p:cNvPr id="4100" name="Picture 4" descr="Stomach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219200"/>
            <a:ext cx="3429000" cy="5257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629400" cy="10668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Emulsion Test (Fats)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001000" cy="3657600"/>
          </a:xfrm>
        </p:spPr>
        <p:txBody>
          <a:bodyPr/>
          <a:lstStyle/>
          <a:p>
            <a:pPr lvl="1" eaLnBrk="1" hangingPunct="1"/>
            <a:r>
              <a:rPr lang="en-GB" altLang="zh-CN" smtClean="0">
                <a:ea typeface="宋体" pitchFamily="2" charset="-122"/>
              </a:rPr>
              <a:t>Add 2 cm</a:t>
            </a:r>
            <a:r>
              <a:rPr lang="en-GB" altLang="zh-CN" baseline="30000" smtClean="0">
                <a:ea typeface="宋体" pitchFamily="2" charset="-122"/>
              </a:rPr>
              <a:t>3 </a:t>
            </a:r>
            <a:r>
              <a:rPr lang="en-GB" altLang="zh-CN" smtClean="0">
                <a:ea typeface="宋体" pitchFamily="2" charset="-122"/>
              </a:rPr>
              <a:t>ethanol to a chopped sample of the food to be tested.</a:t>
            </a:r>
          </a:p>
          <a:p>
            <a:pPr lvl="1" eaLnBrk="1" hangingPunct="1"/>
            <a:r>
              <a:rPr lang="en-GB" altLang="zh-CN" smtClean="0">
                <a:ea typeface="宋体" pitchFamily="2" charset="-122"/>
              </a:rPr>
              <a:t>Mix to dissolve the fats.</a:t>
            </a:r>
          </a:p>
          <a:p>
            <a:pPr lvl="1" eaLnBrk="1" hangingPunct="1"/>
            <a:r>
              <a:rPr lang="en-GB" altLang="zh-CN" smtClean="0">
                <a:ea typeface="宋体" pitchFamily="2" charset="-122"/>
              </a:rPr>
              <a:t>Decant the ethanol into a clean dry test tube.</a:t>
            </a:r>
          </a:p>
          <a:p>
            <a:pPr lvl="1" eaLnBrk="1" hangingPunct="1"/>
            <a:r>
              <a:rPr lang="en-GB" altLang="zh-CN" smtClean="0">
                <a:ea typeface="宋体" pitchFamily="2" charset="-122"/>
              </a:rPr>
              <a:t>Add 2 cm</a:t>
            </a:r>
            <a:r>
              <a:rPr lang="en-GB" altLang="zh-CN" baseline="30000" smtClean="0">
                <a:ea typeface="宋体" pitchFamily="2" charset="-122"/>
              </a:rPr>
              <a:t>3</a:t>
            </a:r>
            <a:r>
              <a:rPr lang="en-GB" altLang="zh-CN" smtClean="0">
                <a:ea typeface="宋体" pitchFamily="2" charset="-122"/>
              </a:rPr>
              <a:t> of water to the ethanol.</a:t>
            </a:r>
          </a:p>
          <a:p>
            <a:pPr lvl="1" eaLnBrk="1" hangingPunct="1"/>
            <a:r>
              <a:rPr lang="en-GB" altLang="zh-CN" smtClean="0">
                <a:ea typeface="宋体" pitchFamily="2" charset="-122"/>
              </a:rPr>
              <a:t>If a </a:t>
            </a:r>
            <a:r>
              <a:rPr lang="en-GB" altLang="zh-CN" b="1" smtClean="0">
                <a:ea typeface="宋体" pitchFamily="2" charset="-122"/>
              </a:rPr>
              <a:t>white emulsion</a:t>
            </a:r>
            <a:r>
              <a:rPr lang="en-GB" altLang="zh-CN" smtClean="0">
                <a:ea typeface="宋体" pitchFamily="2" charset="-122"/>
              </a:rPr>
              <a:t> is formed, fats are present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57200"/>
            <a:ext cx="6870700" cy="16002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5. Dietary Fibre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08963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Made of cellulose fibres and lignin that cannot be digested by humans.</a:t>
            </a:r>
          </a:p>
          <a:p>
            <a:pPr eaLnBrk="1" hangingPunct="1">
              <a:lnSpc>
                <a:spcPct val="90000"/>
              </a:lnSpc>
            </a:pPr>
            <a:endParaRPr lang="en-GB" altLang="zh-CN" sz="2800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Functions: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b="1" smtClean="0">
                <a:solidFill>
                  <a:srgbClr val="FF0000"/>
                </a:solidFill>
                <a:ea typeface="宋体" pitchFamily="2" charset="-122"/>
              </a:rPr>
              <a:t>Prevents constipation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Adds bulk to assist in peristalsis (stimulates muscles in the gut to contract)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Absorbs water / retains water therefore softer faeces for easy defecation.</a:t>
            </a:r>
          </a:p>
        </p:txBody>
      </p:sp>
      <p:pic>
        <p:nvPicPr>
          <p:cNvPr id="23556" name="Picture 5" descr="1fruits62-me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85"/>
          <a:stretch>
            <a:fillRect/>
          </a:stretch>
        </p:blipFill>
        <p:spPr bwMode="auto">
          <a:xfrm>
            <a:off x="7010400" y="0"/>
            <a:ext cx="2133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57200"/>
            <a:ext cx="6870700" cy="12954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6. Vitamin 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6553200" cy="5638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mtClean="0">
                <a:ea typeface="宋体" pitchFamily="2" charset="-122"/>
              </a:rPr>
              <a:t>- Functions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Absorption of </a:t>
            </a:r>
            <a:r>
              <a:rPr lang="en-GB" altLang="zh-CN" sz="2800" b="1" smtClean="0">
                <a:solidFill>
                  <a:srgbClr val="FF0000"/>
                </a:solidFill>
                <a:ea typeface="宋体" pitchFamily="2" charset="-122"/>
              </a:rPr>
              <a:t>calcium &amp; phosphorous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Maintain bone and teeth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Deficiency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Slight : increased tooth decay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Severe: </a:t>
            </a:r>
            <a:r>
              <a:rPr lang="en-GB" altLang="zh-CN" sz="2800" b="1" smtClean="0">
                <a:solidFill>
                  <a:srgbClr val="FF0000"/>
                </a:solidFill>
                <a:ea typeface="宋体" pitchFamily="2" charset="-122"/>
              </a:rPr>
              <a:t>Rickets</a:t>
            </a:r>
            <a:r>
              <a:rPr lang="en-GB" altLang="zh-CN" sz="2800" smtClean="0">
                <a:ea typeface="宋体" pitchFamily="2" charset="-122"/>
              </a:rPr>
              <a:t> &amp; Bow Legs (Bones do not harden)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Excess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Calcification of soft tissues (e.g. kidneys)</a:t>
            </a:r>
          </a:p>
        </p:txBody>
      </p:sp>
      <p:pic>
        <p:nvPicPr>
          <p:cNvPr id="24580" name="Picture 4" descr="ricketsboy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0"/>
            <a:ext cx="28956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Vitamin C </a:t>
            </a:r>
            <a:r>
              <a:rPr lang="en-GB" altLang="zh-CN" sz="2000" smtClean="0">
                <a:ea typeface="宋体" pitchFamily="2" charset="-122"/>
              </a:rPr>
              <a:t>(destroyed by heat / cooking)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8839200" cy="4495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Functions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Keeps epithelial tissue healthy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Helps with wound healing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Helps with iron absorption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Deficiency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b="1" smtClean="0">
                <a:solidFill>
                  <a:srgbClr val="FF0000"/>
                </a:solidFill>
                <a:ea typeface="宋体" pitchFamily="2" charset="-122"/>
              </a:rPr>
              <a:t>Scurvy</a:t>
            </a:r>
            <a:r>
              <a:rPr lang="en-GB" altLang="zh-CN" sz="2800" smtClean="0">
                <a:ea typeface="宋体" pitchFamily="2" charset="-122"/>
              </a:rPr>
              <a:t> (Swollen bleeding gums &amp; loose teeth)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Bleeding under the skin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Slow healing wounds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Excess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Excreted</a:t>
            </a:r>
          </a:p>
        </p:txBody>
      </p:sp>
      <p:pic>
        <p:nvPicPr>
          <p:cNvPr id="25604" name="Picture 4" descr="scurvy gum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8800" y="3962400"/>
            <a:ext cx="3505200" cy="2895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09600"/>
            <a:ext cx="5867400" cy="1600200"/>
          </a:xfrm>
        </p:spPr>
        <p:txBody>
          <a:bodyPr/>
          <a:lstStyle/>
          <a:p>
            <a:pPr eaLnBrk="1" hangingPunct="1"/>
            <a:r>
              <a:rPr lang="en-GB" altLang="zh-CN" sz="4000" smtClean="0">
                <a:ea typeface="宋体" pitchFamily="2" charset="-122"/>
              </a:rPr>
              <a:t>7</a:t>
            </a:r>
            <a:r>
              <a:rPr lang="en-GB" altLang="zh-CN" smtClean="0">
                <a:ea typeface="宋体" pitchFamily="2" charset="-122"/>
              </a:rPr>
              <a:t>.  Minerals - Calcium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43000"/>
            <a:ext cx="6400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Function: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zh-CN" smtClean="0">
                <a:ea typeface="宋体" pitchFamily="2" charset="-122"/>
              </a:rPr>
              <a:t>    - </a:t>
            </a:r>
            <a:r>
              <a:rPr lang="en-GB" altLang="zh-CN" sz="2800" smtClean="0">
                <a:ea typeface="宋体" pitchFamily="2" charset="-122"/>
              </a:rPr>
              <a:t>Develop strong bones and teeth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Muscle contraction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Blood clotting</a:t>
            </a:r>
          </a:p>
          <a:p>
            <a:pPr lvl="1" eaLnBrk="1" hangingPunct="1">
              <a:lnSpc>
                <a:spcPct val="90000"/>
              </a:lnSpc>
            </a:pPr>
            <a:endParaRPr lang="en-GB" altLang="zh-CN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Deficiency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Rickets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b="1" smtClean="0">
                <a:solidFill>
                  <a:srgbClr val="FF0000"/>
                </a:solidFill>
                <a:ea typeface="宋体" pitchFamily="2" charset="-122"/>
              </a:rPr>
              <a:t>Osteoporosis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Slow blood clotting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CN" altLang="en-GB" sz="2800" smtClean="0">
              <a:ea typeface="宋体" pitchFamily="2" charset="-122"/>
            </a:endParaRPr>
          </a:p>
        </p:txBody>
      </p:sp>
      <p:pic>
        <p:nvPicPr>
          <p:cNvPr id="26628" name="Picture 3" descr="osteoprogression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057400"/>
            <a:ext cx="4572000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381000"/>
            <a:ext cx="4572000" cy="16002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Minerals - Iron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7630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Source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Liver, Red meat (beef), Egg yolk, Dark green vegetables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Function: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Essential for the </a:t>
            </a:r>
            <a:r>
              <a:rPr lang="en-GB" altLang="zh-CN" b="1" smtClean="0">
                <a:solidFill>
                  <a:srgbClr val="FF0000"/>
                </a:solidFill>
                <a:ea typeface="宋体" pitchFamily="2" charset="-122"/>
              </a:rPr>
              <a:t>formation of haemoglobin</a:t>
            </a:r>
            <a:r>
              <a:rPr lang="en-GB" altLang="zh-CN" smtClean="0">
                <a:ea typeface="宋体" pitchFamily="2" charset="-122"/>
              </a:rPr>
              <a:t> for transport of oxygen around the body.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800" smtClean="0">
                <a:ea typeface="宋体" pitchFamily="2" charset="-122"/>
              </a:rPr>
              <a:t>Deficiency: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b="1" smtClean="0">
                <a:solidFill>
                  <a:srgbClr val="FF0000"/>
                </a:solidFill>
                <a:ea typeface="宋体" pitchFamily="2" charset="-122"/>
              </a:rPr>
              <a:t>Anaemia</a:t>
            </a:r>
            <a:r>
              <a:rPr lang="en-GB" altLang="zh-CN" smtClean="0">
                <a:ea typeface="宋体" pitchFamily="2" charset="-122"/>
              </a:rPr>
              <a:t> (smaller and fewer red blood cells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Tiredness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mtClean="0">
                <a:ea typeface="宋体" pitchFamily="2" charset="-122"/>
              </a:rPr>
              <a:t>Breathlessness.</a:t>
            </a:r>
          </a:p>
        </p:txBody>
      </p:sp>
      <p:pic>
        <p:nvPicPr>
          <p:cNvPr id="27652" name="Picture 4" descr="cel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4038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scurvy gu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4800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8676" name="Picture 6" descr="ricketsboy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457200" y="0"/>
            <a:ext cx="2246313" cy="3657600"/>
          </a:xfrm>
        </p:spPr>
      </p:pic>
      <p:pic>
        <p:nvPicPr>
          <p:cNvPr id="28677" name="Picture 15" descr="constip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70238"/>
            <a:ext cx="3406775" cy="368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17" descr="sweat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30900" y="0"/>
            <a:ext cx="3213100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81000"/>
            <a:ext cx="6870700" cy="16002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What is a Balanced Diet?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5029200" cy="3657600"/>
          </a:xfrm>
        </p:spPr>
        <p:txBody>
          <a:bodyPr/>
          <a:lstStyle/>
          <a:p>
            <a:pPr eaLnBrk="1" hangingPunct="1"/>
            <a:r>
              <a:rPr lang="en-GB" altLang="zh-CN" sz="2800" b="1" smtClean="0">
                <a:solidFill>
                  <a:srgbClr val="FF0000"/>
                </a:solidFill>
                <a:ea typeface="宋体" pitchFamily="2" charset="-122"/>
              </a:rPr>
              <a:t>Right amounts of nutrients</a:t>
            </a:r>
            <a:r>
              <a:rPr lang="en-GB" altLang="zh-CN" sz="2800" smtClean="0">
                <a:ea typeface="宋体" pitchFamily="2" charset="-122"/>
              </a:rPr>
              <a:t>, such as carbohydrates, proteins, fats, vitamins, minerals, water and fibre to </a:t>
            </a:r>
            <a:r>
              <a:rPr lang="en-GB" altLang="zh-CN" sz="2800" b="1" smtClean="0">
                <a:solidFill>
                  <a:srgbClr val="FF0000"/>
                </a:solidFill>
                <a:ea typeface="宋体" pitchFamily="2" charset="-122"/>
              </a:rPr>
              <a:t>meet the daily requirements of the body</a:t>
            </a:r>
            <a:r>
              <a:rPr lang="en-GB" altLang="zh-CN" sz="2800" b="1" smtClean="0">
                <a:ea typeface="宋体" pitchFamily="2" charset="-122"/>
              </a:rPr>
              <a:t>.</a:t>
            </a:r>
          </a:p>
        </p:txBody>
      </p:sp>
      <p:pic>
        <p:nvPicPr>
          <p:cNvPr id="29700" name="Picture 5" descr="healthy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0"/>
            <a:ext cx="2819400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Energy Balance</a:t>
            </a: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76200" y="1905000"/>
            <a:ext cx="8763000" cy="4302125"/>
            <a:chOff x="1403" y="3425"/>
            <a:chExt cx="6658" cy="3439"/>
          </a:xfrm>
        </p:grpSpPr>
        <p:sp>
          <p:nvSpPr>
            <p:cNvPr id="30724" name="Rectangle 5"/>
            <p:cNvSpPr>
              <a:spLocks noChangeArrowheads="1"/>
            </p:cNvSpPr>
            <p:nvPr/>
          </p:nvSpPr>
          <p:spPr bwMode="auto">
            <a:xfrm>
              <a:off x="1403" y="5485"/>
              <a:ext cx="6658" cy="3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5" name="Text Box 6"/>
            <p:cNvSpPr txBox="1">
              <a:spLocks noChangeArrowheads="1"/>
            </p:cNvSpPr>
            <p:nvPr/>
          </p:nvSpPr>
          <p:spPr bwMode="auto">
            <a:xfrm>
              <a:off x="1646" y="3485"/>
              <a:ext cx="1833" cy="20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endParaRPr lang="en-US" sz="2400">
                <a:solidFill>
                  <a:schemeClr val="bg2"/>
                </a:solidFill>
                <a:latin typeface="Times New Roman" pitchFamily="18" charset="0"/>
              </a:endParaRPr>
            </a:p>
            <a:p>
              <a:pPr algn="ctr"/>
              <a:endParaRPr lang="en-US" sz="2400">
                <a:solidFill>
                  <a:schemeClr val="bg2"/>
                </a:solidFill>
                <a:latin typeface="Times New Roman" pitchFamily="18" charset="0"/>
              </a:endParaRPr>
            </a:p>
            <a:p>
              <a:pPr algn="ctr"/>
              <a:r>
                <a:rPr lang="en-US" sz="2400">
                  <a:solidFill>
                    <a:schemeClr val="bg2"/>
                  </a:solidFill>
                  <a:latin typeface="Times New Roman" pitchFamily="18" charset="0"/>
                </a:rPr>
                <a:t>Food Energy</a:t>
              </a:r>
            </a:p>
          </p:txBody>
        </p:sp>
        <p:sp>
          <p:nvSpPr>
            <p:cNvPr id="30726" name="Text Box 7"/>
            <p:cNvSpPr txBox="1">
              <a:spLocks noChangeArrowheads="1"/>
            </p:cNvSpPr>
            <p:nvPr/>
          </p:nvSpPr>
          <p:spPr bwMode="auto">
            <a:xfrm>
              <a:off x="5364" y="4318"/>
              <a:ext cx="1833" cy="1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endParaRPr lang="en-US" sz="2400">
                <a:solidFill>
                  <a:schemeClr val="bg2"/>
                </a:solidFill>
                <a:latin typeface="Times New Roman" pitchFamily="18" charset="0"/>
              </a:endParaRPr>
            </a:p>
            <a:p>
              <a:pPr algn="ctr"/>
              <a:r>
                <a:rPr lang="en-US" sz="2400">
                  <a:solidFill>
                    <a:schemeClr val="bg2"/>
                  </a:solidFill>
                  <a:latin typeface="Times New Roman" pitchFamily="18" charset="0"/>
                </a:rPr>
                <a:t>Basal Metabolism</a:t>
              </a:r>
            </a:p>
          </p:txBody>
        </p:sp>
        <p:sp>
          <p:nvSpPr>
            <p:cNvPr id="30727" name="Text Box 8"/>
            <p:cNvSpPr txBox="1">
              <a:spLocks noChangeArrowheads="1"/>
            </p:cNvSpPr>
            <p:nvPr/>
          </p:nvSpPr>
          <p:spPr bwMode="auto">
            <a:xfrm>
              <a:off x="5364" y="3811"/>
              <a:ext cx="1833" cy="5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en-US" sz="2400">
                  <a:solidFill>
                    <a:schemeClr val="bg2"/>
                  </a:solidFill>
                  <a:latin typeface="Times New Roman" pitchFamily="18" charset="0"/>
                </a:rPr>
                <a:t>Physical Activity</a:t>
              </a:r>
            </a:p>
          </p:txBody>
        </p:sp>
        <p:sp>
          <p:nvSpPr>
            <p:cNvPr id="30728" name="Text Box 9"/>
            <p:cNvSpPr txBox="1">
              <a:spLocks noChangeArrowheads="1"/>
            </p:cNvSpPr>
            <p:nvPr/>
          </p:nvSpPr>
          <p:spPr bwMode="auto">
            <a:xfrm>
              <a:off x="5368" y="3425"/>
              <a:ext cx="1833" cy="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en-US" sz="2400">
                  <a:solidFill>
                    <a:schemeClr val="bg2"/>
                  </a:solidFill>
                  <a:latin typeface="Times New Roman" pitchFamily="18" charset="0"/>
                </a:rPr>
                <a:t>Heat</a:t>
              </a:r>
            </a:p>
          </p:txBody>
        </p:sp>
        <p:sp>
          <p:nvSpPr>
            <p:cNvPr id="30729" name="AutoShape 10"/>
            <p:cNvSpPr>
              <a:spLocks noChangeArrowheads="1"/>
            </p:cNvSpPr>
            <p:nvPr/>
          </p:nvSpPr>
          <p:spPr bwMode="auto">
            <a:xfrm>
              <a:off x="3609" y="5872"/>
              <a:ext cx="1908" cy="9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Basal Metabolic Rate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The amount of energy needed to carry on vital life processes of the body when it is at complete rest.</a:t>
            </a:r>
          </a:p>
          <a:p>
            <a:pPr eaLnBrk="1" hangingPunct="1">
              <a:buFontTx/>
              <a:buNone/>
            </a:pPr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e.g heartbeat, circulation, breathing, brain functions and other essential reactions in the organs.</a:t>
            </a:r>
          </a:p>
          <a:p>
            <a:pPr eaLnBrk="1" hangingPunct="1">
              <a:buFontTx/>
              <a:buNone/>
            </a:pPr>
            <a:endParaRPr lang="zh-CN" altLang="en-GB" smtClean="0">
              <a:ea typeface="宋体" pitchFamily="2" charset="-122"/>
            </a:endParaRPr>
          </a:p>
        </p:txBody>
      </p:sp>
      <p:pic>
        <p:nvPicPr>
          <p:cNvPr id="31748" name="Picture 4" descr="Heart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181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Times New Roman" pitchFamily="18" charset="0"/>
              </a:rPr>
              <a:t> </a:t>
            </a:r>
            <a:r>
              <a:rPr lang="en-US" smtClean="0">
                <a:cs typeface="Times New Roman" pitchFamily="18" charset="0"/>
              </a:rPr>
              <a:t>A Balanced Diet :</a:t>
            </a:r>
            <a:endParaRPr lang="en-GB" altLang="zh-CN" b="1" smtClean="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7467600" cy="3657600"/>
          </a:xfrm>
        </p:spPr>
        <p:txBody>
          <a:bodyPr/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Consists of the 7 nutrients at the </a:t>
            </a:r>
            <a:r>
              <a:rPr lang="en-US" sz="2800" u="sng" smtClean="0">
                <a:solidFill>
                  <a:srgbClr val="FF0000"/>
                </a:solidFill>
                <a:cs typeface="Times New Roman" pitchFamily="18" charset="0"/>
              </a:rPr>
              <a:t>right amounts</a:t>
            </a:r>
            <a:r>
              <a:rPr lang="en-US" sz="2800" smtClean="0">
                <a:cs typeface="Times New Roman" pitchFamily="18" charset="0"/>
              </a:rPr>
              <a:t> to meet the daily requirements of our body.  </a:t>
            </a:r>
          </a:p>
          <a:p>
            <a:pPr eaLnBrk="1" hangingPunct="1">
              <a:buFontTx/>
              <a:buNone/>
            </a:pPr>
            <a:endParaRPr lang="en-GB" altLang="zh-CN" sz="2800" smtClean="0">
              <a:ea typeface="宋体" pitchFamily="2" charset="-122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066800" y="2819400"/>
            <a:ext cx="34290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Clr>
                <a:srgbClr val="CCFF33"/>
              </a:buClr>
              <a:buSzPct val="70000"/>
              <a:buFont typeface="Wingdings" pitchFamily="2" charset="2"/>
              <a:buAutoNum type="arabicPeriod"/>
            </a:pPr>
            <a:r>
              <a:rPr lang="en-US" sz="3200">
                <a:latin typeface="Arial" charset="0"/>
                <a:cs typeface="Times New Roman" pitchFamily="18" charset="0"/>
              </a:rPr>
              <a:t>Carbohydrates</a:t>
            </a:r>
          </a:p>
          <a:p>
            <a:pPr marL="457200" indent="-457200" eaLnBrk="1" hangingPunct="1">
              <a:spcBef>
                <a:spcPct val="50000"/>
              </a:spcBef>
              <a:buClr>
                <a:srgbClr val="CCFF33"/>
              </a:buClr>
              <a:buSzPct val="70000"/>
              <a:buFont typeface="Wingdings" pitchFamily="2" charset="2"/>
              <a:buAutoNum type="arabicPeriod"/>
            </a:pPr>
            <a:r>
              <a:rPr lang="en-US" sz="3200">
                <a:latin typeface="Arial" charset="0"/>
                <a:cs typeface="Times New Roman" pitchFamily="18" charset="0"/>
              </a:rPr>
              <a:t>Proteins	</a:t>
            </a:r>
          </a:p>
          <a:p>
            <a:pPr marL="457200" indent="-457200" eaLnBrk="1" hangingPunct="1">
              <a:spcBef>
                <a:spcPct val="50000"/>
              </a:spcBef>
              <a:buClr>
                <a:srgbClr val="CCFF33"/>
              </a:buClr>
              <a:buSzPct val="70000"/>
              <a:buFont typeface="Wingdings" pitchFamily="2" charset="2"/>
              <a:buAutoNum type="arabicPeriod"/>
            </a:pPr>
            <a:r>
              <a:rPr lang="en-US" sz="3200">
                <a:latin typeface="Arial" charset="0"/>
                <a:cs typeface="Times New Roman" pitchFamily="18" charset="0"/>
              </a:rPr>
              <a:t>Fats</a:t>
            </a:r>
          </a:p>
          <a:p>
            <a:pPr marL="457200" indent="-457200" eaLnBrk="1" hangingPunct="1">
              <a:spcBef>
                <a:spcPct val="50000"/>
              </a:spcBef>
              <a:buClr>
                <a:srgbClr val="CCFF33"/>
              </a:buClr>
              <a:buSzPct val="70000"/>
              <a:buFont typeface="Wingdings" pitchFamily="2" charset="2"/>
              <a:buAutoNum type="arabicPeriod"/>
            </a:pPr>
            <a:r>
              <a:rPr lang="en-US" sz="3200">
                <a:latin typeface="Arial" charset="0"/>
                <a:cs typeface="Times New Roman" pitchFamily="18" charset="0"/>
              </a:rPr>
              <a:t>Water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343400" y="2819400"/>
            <a:ext cx="34290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Clr>
                <a:srgbClr val="CCFF33"/>
              </a:buClr>
              <a:buSzPct val="70000"/>
              <a:buFont typeface="Wingdings" pitchFamily="2" charset="2"/>
              <a:buAutoNum type="arabicPeriod" startAt="5"/>
            </a:pPr>
            <a:r>
              <a:rPr lang="en-US" sz="3200">
                <a:latin typeface="Arial" charset="0"/>
                <a:cs typeface="Times New Roman" pitchFamily="18" charset="0"/>
              </a:rPr>
              <a:t>Dietary Fibre</a:t>
            </a:r>
          </a:p>
          <a:p>
            <a:pPr marL="457200" indent="-457200" eaLnBrk="1" hangingPunct="1">
              <a:spcBef>
                <a:spcPct val="50000"/>
              </a:spcBef>
              <a:buClr>
                <a:srgbClr val="CCFF33"/>
              </a:buClr>
              <a:buSzPct val="70000"/>
              <a:buFont typeface="Wingdings" pitchFamily="2" charset="2"/>
              <a:buAutoNum type="arabicPeriod" startAt="6"/>
            </a:pPr>
            <a:r>
              <a:rPr lang="en-US" sz="3200">
                <a:latin typeface="Arial" charset="0"/>
                <a:cs typeface="Times New Roman" pitchFamily="18" charset="0"/>
              </a:rPr>
              <a:t>Vitamins</a:t>
            </a:r>
          </a:p>
          <a:p>
            <a:pPr marL="457200" indent="-457200" eaLnBrk="1" hangingPunct="1">
              <a:spcBef>
                <a:spcPct val="50000"/>
              </a:spcBef>
              <a:buClr>
                <a:srgbClr val="CCFF33"/>
              </a:buClr>
              <a:buSzPct val="70000"/>
              <a:buFont typeface="Wingdings" pitchFamily="2" charset="2"/>
              <a:buAutoNum type="arabicPeriod" startAt="6"/>
            </a:pPr>
            <a:r>
              <a:rPr lang="en-US" sz="3200">
                <a:latin typeface="Arial" charset="0"/>
                <a:cs typeface="Times New Roman" pitchFamily="18" charset="0"/>
              </a:rPr>
              <a:t>Mineral Salts</a:t>
            </a:r>
          </a:p>
        </p:txBody>
      </p:sp>
      <p:pic>
        <p:nvPicPr>
          <p:cNvPr id="5126" name="Picture 6" descr="healthy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9000" y="3048000"/>
            <a:ext cx="1905000" cy="3657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9400"/>
            <a:ext cx="6870700" cy="1473200"/>
          </a:xfrm>
        </p:spPr>
        <p:txBody>
          <a:bodyPr/>
          <a:lstStyle/>
          <a:p>
            <a:pPr eaLnBrk="1" hangingPunct="1"/>
            <a:r>
              <a:rPr lang="en-GB" altLang="zh-CN" sz="4000" smtClean="0">
                <a:ea typeface="宋体" pitchFamily="2" charset="-122"/>
              </a:rPr>
              <a:t>Basal Metabolic Rate Depends On: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586787" cy="4114800"/>
          </a:xfrm>
        </p:spPr>
        <p:txBody>
          <a:bodyPr/>
          <a:lstStyle/>
          <a:p>
            <a:pPr eaLnBrk="1" hangingPunct="1"/>
            <a:r>
              <a:rPr lang="en-US" sz="2400" smtClean="0">
                <a:cs typeface="Times New Roman" pitchFamily="18" charset="0"/>
              </a:rPr>
              <a:t>Climate	 – higher in colder climates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Body Size	 – More energy is needed for bigger people.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Age		 – Energy is needed for growth (Table 5.3)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Sex		 – Women have more fats to insulate.</a:t>
            </a:r>
          </a:p>
          <a:p>
            <a:pPr eaLnBrk="1" hangingPunct="1">
              <a:buFontTx/>
              <a:buNone/>
            </a:pPr>
            <a:r>
              <a:rPr lang="en-US" sz="2400" smtClean="0">
                <a:cs typeface="Times New Roman" pitchFamily="18" charset="0"/>
              </a:rPr>
              <a:t>		          Men require more energy to generate more heat.</a:t>
            </a:r>
          </a:p>
          <a:p>
            <a:pPr eaLnBrk="1" hangingPunct="1">
              <a:buFontTx/>
              <a:buNone/>
            </a:pPr>
            <a:r>
              <a:rPr lang="en-US" sz="2400" smtClean="0">
                <a:cs typeface="Times New Roman" pitchFamily="18" charset="0"/>
              </a:rPr>
              <a:t>	Health	 – The thyroid gland secretes thyroxine which 			    speeds up the metabolic rate. </a:t>
            </a:r>
          </a:p>
          <a:p>
            <a:pPr eaLnBrk="1" hangingPunct="1">
              <a:buFontTx/>
              <a:buNone/>
            </a:pPr>
            <a:r>
              <a:rPr lang="en-US" sz="2400" smtClean="0">
                <a:cs typeface="Times New Roman" pitchFamily="18" charset="0"/>
              </a:rPr>
              <a:t>*Growing children and pregnant mothers have higher basal metabolic rate than older people.</a:t>
            </a:r>
            <a:r>
              <a:rPr lang="en-GB" altLang="zh-CN" sz="2400" smtClean="0">
                <a:ea typeface="宋体" pitchFamily="2" charset="-122"/>
              </a:rPr>
              <a:t> </a:t>
            </a:r>
          </a:p>
          <a:p>
            <a:pPr eaLnBrk="1" hangingPunct="1">
              <a:buFontTx/>
              <a:buNone/>
            </a:pPr>
            <a:endParaRPr lang="zh-CN" altLang="en-GB" sz="2400" smtClean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3"/>
          <p:cNvSpPr txBox="1">
            <a:spLocks noChangeArrowheads="1"/>
          </p:cNvSpPr>
          <p:nvPr/>
        </p:nvSpPr>
        <p:spPr bwMode="auto">
          <a:xfrm>
            <a:off x="236538" y="1317625"/>
            <a:ext cx="2127250" cy="760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 b="1">
                <a:solidFill>
                  <a:schemeClr val="bg2"/>
                </a:solidFill>
                <a:latin typeface="Times New Roman" pitchFamily="18" charset="0"/>
              </a:rPr>
              <a:t>Starvation</a:t>
            </a:r>
          </a:p>
          <a:p>
            <a:pPr algn="ctr"/>
            <a:r>
              <a:rPr lang="en-US" sz="1200">
                <a:solidFill>
                  <a:schemeClr val="bg2"/>
                </a:solidFill>
                <a:latin typeface="Times New Roman" pitchFamily="18" charset="0"/>
              </a:rPr>
              <a:t>Insufficient energy  in diet to meet basic metabolic needs.</a:t>
            </a:r>
          </a:p>
        </p:txBody>
      </p:sp>
      <p:sp>
        <p:nvSpPr>
          <p:cNvPr id="33795" name="Text Box 14"/>
          <p:cNvSpPr txBox="1">
            <a:spLocks noChangeArrowheads="1"/>
          </p:cNvSpPr>
          <p:nvPr/>
        </p:nvSpPr>
        <p:spPr bwMode="auto">
          <a:xfrm>
            <a:off x="90488" y="3632200"/>
            <a:ext cx="2305050" cy="830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Muscle Wasting</a:t>
            </a:r>
          </a:p>
          <a:p>
            <a:pPr algn="ctr"/>
            <a:r>
              <a:rPr lang="en-US" sz="1200">
                <a:solidFill>
                  <a:schemeClr val="bg2"/>
                </a:solidFill>
                <a:latin typeface="Times New Roman" pitchFamily="18" charset="0"/>
              </a:rPr>
              <a:t>Body starts using proteins from skeletal muscles and may even start to use the heart muscles.</a:t>
            </a:r>
          </a:p>
        </p:txBody>
      </p:sp>
      <p:sp>
        <p:nvSpPr>
          <p:cNvPr id="33796" name="Text Box 15"/>
          <p:cNvSpPr txBox="1">
            <a:spLocks noChangeArrowheads="1"/>
          </p:cNvSpPr>
          <p:nvPr/>
        </p:nvSpPr>
        <p:spPr bwMode="auto">
          <a:xfrm>
            <a:off x="385763" y="4768850"/>
            <a:ext cx="1746250" cy="4397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Weakened Heart</a:t>
            </a:r>
          </a:p>
        </p:txBody>
      </p:sp>
      <p:sp>
        <p:nvSpPr>
          <p:cNvPr id="33797" name="Text Box 16"/>
          <p:cNvSpPr txBox="1">
            <a:spLocks noChangeArrowheads="1"/>
          </p:cNvSpPr>
          <p:nvPr/>
        </p:nvSpPr>
        <p:spPr bwMode="auto">
          <a:xfrm>
            <a:off x="53975" y="2595563"/>
            <a:ext cx="2471738" cy="604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Body uses stored glycogen and fats for energy.</a:t>
            </a:r>
          </a:p>
        </p:txBody>
      </p:sp>
      <p:sp>
        <p:nvSpPr>
          <p:cNvPr id="33798" name="Line 17"/>
          <p:cNvSpPr>
            <a:spLocks noChangeShapeType="1"/>
          </p:cNvSpPr>
          <p:nvPr/>
        </p:nvSpPr>
        <p:spPr bwMode="auto">
          <a:xfrm>
            <a:off x="1198563" y="2089150"/>
            <a:ext cx="0" cy="487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18"/>
          <p:cNvSpPr>
            <a:spLocks noChangeShapeType="1"/>
          </p:cNvSpPr>
          <p:nvPr/>
        </p:nvSpPr>
        <p:spPr bwMode="auto">
          <a:xfrm>
            <a:off x="1173163" y="3227388"/>
            <a:ext cx="0" cy="4048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19"/>
          <p:cNvSpPr>
            <a:spLocks noChangeShapeType="1"/>
          </p:cNvSpPr>
          <p:nvPr/>
        </p:nvSpPr>
        <p:spPr bwMode="auto">
          <a:xfrm>
            <a:off x="1158875" y="4460875"/>
            <a:ext cx="0" cy="307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Text Box 20"/>
          <p:cNvSpPr txBox="1">
            <a:spLocks noChangeArrowheads="1"/>
          </p:cNvSpPr>
          <p:nvPr/>
        </p:nvSpPr>
        <p:spPr bwMode="auto">
          <a:xfrm>
            <a:off x="5100638" y="457200"/>
            <a:ext cx="2530475" cy="604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Dietary Imbalance over a period of time</a:t>
            </a:r>
          </a:p>
        </p:txBody>
      </p:sp>
      <p:sp>
        <p:nvSpPr>
          <p:cNvPr id="33802" name="Text Box 21"/>
          <p:cNvSpPr txBox="1">
            <a:spLocks noChangeArrowheads="1"/>
          </p:cNvSpPr>
          <p:nvPr/>
        </p:nvSpPr>
        <p:spPr bwMode="auto">
          <a:xfrm>
            <a:off x="5608638" y="1582738"/>
            <a:ext cx="1581150" cy="379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 b="1">
                <a:solidFill>
                  <a:schemeClr val="bg2"/>
                </a:solidFill>
                <a:latin typeface="Times New Roman" pitchFamily="18" charset="0"/>
              </a:rPr>
              <a:t>Malnutrition</a:t>
            </a:r>
          </a:p>
        </p:txBody>
      </p:sp>
      <p:sp>
        <p:nvSpPr>
          <p:cNvPr id="33803" name="Text Box 22"/>
          <p:cNvSpPr txBox="1">
            <a:spLocks noChangeArrowheads="1"/>
          </p:cNvSpPr>
          <p:nvPr/>
        </p:nvSpPr>
        <p:spPr bwMode="auto">
          <a:xfrm>
            <a:off x="3813175" y="2376488"/>
            <a:ext cx="1581150" cy="379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Over Nutrition</a:t>
            </a:r>
          </a:p>
        </p:txBody>
      </p:sp>
      <p:sp>
        <p:nvSpPr>
          <p:cNvPr id="33804" name="Text Box 23"/>
          <p:cNvSpPr txBox="1">
            <a:spLocks noChangeArrowheads="1"/>
          </p:cNvSpPr>
          <p:nvPr/>
        </p:nvSpPr>
        <p:spPr bwMode="auto">
          <a:xfrm>
            <a:off x="4154488" y="6078538"/>
            <a:ext cx="1022350" cy="379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Diabetes</a:t>
            </a:r>
          </a:p>
        </p:txBody>
      </p:sp>
      <p:sp>
        <p:nvSpPr>
          <p:cNvPr id="33805" name="Text Box 24"/>
          <p:cNvSpPr txBox="1">
            <a:spLocks noChangeArrowheads="1"/>
          </p:cNvSpPr>
          <p:nvPr/>
        </p:nvSpPr>
        <p:spPr bwMode="auto">
          <a:xfrm>
            <a:off x="2740025" y="6089650"/>
            <a:ext cx="1106488" cy="379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Stroke</a:t>
            </a:r>
          </a:p>
        </p:txBody>
      </p:sp>
      <p:sp>
        <p:nvSpPr>
          <p:cNvPr id="33806" name="Text Box 25"/>
          <p:cNvSpPr txBox="1">
            <a:spLocks noChangeArrowheads="1"/>
          </p:cNvSpPr>
          <p:nvPr/>
        </p:nvSpPr>
        <p:spPr bwMode="auto">
          <a:xfrm>
            <a:off x="5373688" y="3390900"/>
            <a:ext cx="1581150" cy="379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Proteins</a:t>
            </a:r>
          </a:p>
        </p:txBody>
      </p:sp>
      <p:sp>
        <p:nvSpPr>
          <p:cNvPr id="33807" name="Text Box 26"/>
          <p:cNvSpPr txBox="1">
            <a:spLocks noChangeArrowheads="1"/>
          </p:cNvSpPr>
          <p:nvPr/>
        </p:nvSpPr>
        <p:spPr bwMode="auto">
          <a:xfrm>
            <a:off x="1287463" y="6024563"/>
            <a:ext cx="1069975" cy="582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Heart Disease</a:t>
            </a:r>
          </a:p>
        </p:txBody>
      </p:sp>
      <p:sp>
        <p:nvSpPr>
          <p:cNvPr id="33808" name="Text Box 27"/>
          <p:cNvSpPr txBox="1">
            <a:spLocks noChangeArrowheads="1"/>
          </p:cNvSpPr>
          <p:nvPr/>
        </p:nvSpPr>
        <p:spPr bwMode="auto">
          <a:xfrm>
            <a:off x="3103563" y="3386138"/>
            <a:ext cx="1579562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Saturated Fats</a:t>
            </a:r>
          </a:p>
        </p:txBody>
      </p:sp>
      <p:sp>
        <p:nvSpPr>
          <p:cNvPr id="33809" name="Text Box 28"/>
          <p:cNvSpPr txBox="1">
            <a:spLocks noChangeArrowheads="1"/>
          </p:cNvSpPr>
          <p:nvPr/>
        </p:nvSpPr>
        <p:spPr bwMode="auto">
          <a:xfrm>
            <a:off x="4075113" y="4276725"/>
            <a:ext cx="879475" cy="379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Obesity</a:t>
            </a:r>
          </a:p>
        </p:txBody>
      </p:sp>
      <p:sp>
        <p:nvSpPr>
          <p:cNvPr id="33810" name="Text Box 29"/>
          <p:cNvSpPr txBox="1">
            <a:spLocks noChangeArrowheads="1"/>
          </p:cNvSpPr>
          <p:nvPr/>
        </p:nvSpPr>
        <p:spPr bwMode="auto">
          <a:xfrm>
            <a:off x="7459663" y="3144838"/>
            <a:ext cx="1684337" cy="1995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E.g.</a:t>
            </a:r>
          </a:p>
          <a:p>
            <a:pPr>
              <a:buFont typeface="Symbol" pitchFamily="18" charset="2"/>
              <a:buChar char="·"/>
            </a:pPr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Constipation</a:t>
            </a:r>
          </a:p>
          <a:p>
            <a:pPr>
              <a:buFont typeface="Symbol" pitchFamily="18" charset="2"/>
              <a:buChar char="·"/>
            </a:pPr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Rickets</a:t>
            </a:r>
          </a:p>
          <a:p>
            <a:pPr>
              <a:buFont typeface="Symbol" pitchFamily="18" charset="2"/>
              <a:buChar char="·"/>
            </a:pPr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Scurvy</a:t>
            </a:r>
          </a:p>
          <a:p>
            <a:pPr>
              <a:buFont typeface="Symbol" pitchFamily="18" charset="2"/>
              <a:buChar char="·"/>
            </a:pPr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Nutritional Anaemia</a:t>
            </a:r>
          </a:p>
          <a:p>
            <a:pPr>
              <a:buFont typeface="Symbol" pitchFamily="18" charset="2"/>
              <a:buChar char="·"/>
            </a:pPr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Kwashiorkor</a:t>
            </a:r>
          </a:p>
          <a:p>
            <a:endParaRPr lang="en-US" sz="12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3811" name="Text Box 30"/>
          <p:cNvSpPr txBox="1">
            <a:spLocks noChangeArrowheads="1"/>
          </p:cNvSpPr>
          <p:nvPr/>
        </p:nvSpPr>
        <p:spPr bwMode="auto">
          <a:xfrm>
            <a:off x="7410450" y="2360613"/>
            <a:ext cx="1579563" cy="379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Deficiency</a:t>
            </a:r>
          </a:p>
        </p:txBody>
      </p:sp>
      <p:sp>
        <p:nvSpPr>
          <p:cNvPr id="33812" name="Text Box 31"/>
          <p:cNvSpPr txBox="1">
            <a:spLocks noChangeArrowheads="1"/>
          </p:cNvSpPr>
          <p:nvPr/>
        </p:nvSpPr>
        <p:spPr bwMode="auto">
          <a:xfrm>
            <a:off x="2422525" y="5202238"/>
            <a:ext cx="1579563" cy="379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Arteriosclerosis</a:t>
            </a:r>
          </a:p>
        </p:txBody>
      </p:sp>
      <p:sp>
        <p:nvSpPr>
          <p:cNvPr id="33813" name="Text Box 32"/>
          <p:cNvSpPr txBox="1">
            <a:spLocks noChangeArrowheads="1"/>
          </p:cNvSpPr>
          <p:nvPr/>
        </p:nvSpPr>
        <p:spPr bwMode="auto">
          <a:xfrm>
            <a:off x="5387975" y="5945188"/>
            <a:ext cx="1390650" cy="582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Shorter Life Expectancy</a:t>
            </a:r>
          </a:p>
        </p:txBody>
      </p:sp>
      <p:sp>
        <p:nvSpPr>
          <p:cNvPr id="33814" name="Text Box 33"/>
          <p:cNvSpPr txBox="1">
            <a:spLocks noChangeArrowheads="1"/>
          </p:cNvSpPr>
          <p:nvPr/>
        </p:nvSpPr>
        <p:spPr bwMode="auto">
          <a:xfrm>
            <a:off x="5646738" y="4387850"/>
            <a:ext cx="1390650" cy="808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1600">
                <a:solidFill>
                  <a:schemeClr val="bg2"/>
                </a:solidFill>
                <a:latin typeface="Times New Roman" pitchFamily="18" charset="0"/>
              </a:rPr>
              <a:t>Liver and Kidney Damage</a:t>
            </a:r>
          </a:p>
        </p:txBody>
      </p:sp>
      <p:sp>
        <p:nvSpPr>
          <p:cNvPr id="33815" name="Rectangle 34"/>
          <p:cNvSpPr>
            <a:spLocks noChangeArrowheads="1"/>
          </p:cNvSpPr>
          <p:nvPr/>
        </p:nvSpPr>
        <p:spPr bwMode="auto">
          <a:xfrm>
            <a:off x="0" y="1247775"/>
            <a:ext cx="2589213" cy="4049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35"/>
          <p:cNvSpPr>
            <a:spLocks noChangeShapeType="1"/>
          </p:cNvSpPr>
          <p:nvPr/>
        </p:nvSpPr>
        <p:spPr bwMode="auto">
          <a:xfrm>
            <a:off x="6305550" y="1057275"/>
            <a:ext cx="0" cy="511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36"/>
          <p:cNvSpPr>
            <a:spLocks noChangeShapeType="1"/>
          </p:cNvSpPr>
          <p:nvPr/>
        </p:nvSpPr>
        <p:spPr bwMode="auto">
          <a:xfrm flipH="1">
            <a:off x="5046663" y="1984375"/>
            <a:ext cx="546100" cy="379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Line 37"/>
          <p:cNvSpPr>
            <a:spLocks noChangeShapeType="1"/>
          </p:cNvSpPr>
          <p:nvPr/>
        </p:nvSpPr>
        <p:spPr bwMode="auto">
          <a:xfrm>
            <a:off x="7185025" y="1971675"/>
            <a:ext cx="461963" cy="357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9" name="Line 38"/>
          <p:cNvSpPr>
            <a:spLocks noChangeShapeType="1"/>
          </p:cNvSpPr>
          <p:nvPr/>
        </p:nvSpPr>
        <p:spPr bwMode="auto">
          <a:xfrm flipH="1">
            <a:off x="3894138" y="2767013"/>
            <a:ext cx="500062" cy="593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0" name="Line 39"/>
          <p:cNvSpPr>
            <a:spLocks noChangeShapeType="1"/>
          </p:cNvSpPr>
          <p:nvPr/>
        </p:nvSpPr>
        <p:spPr bwMode="auto">
          <a:xfrm>
            <a:off x="4927600" y="2755900"/>
            <a:ext cx="439738" cy="593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40"/>
          <p:cNvSpPr>
            <a:spLocks noChangeShapeType="1"/>
          </p:cNvSpPr>
          <p:nvPr/>
        </p:nvSpPr>
        <p:spPr bwMode="auto">
          <a:xfrm>
            <a:off x="8170863" y="2744788"/>
            <a:ext cx="0" cy="390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Line 41"/>
          <p:cNvSpPr>
            <a:spLocks noChangeShapeType="1"/>
          </p:cNvSpPr>
          <p:nvPr/>
        </p:nvSpPr>
        <p:spPr bwMode="auto">
          <a:xfrm flipH="1">
            <a:off x="3159125" y="3776663"/>
            <a:ext cx="236538" cy="1401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Line 42"/>
          <p:cNvSpPr>
            <a:spLocks noChangeShapeType="1"/>
          </p:cNvSpPr>
          <p:nvPr/>
        </p:nvSpPr>
        <p:spPr bwMode="auto">
          <a:xfrm>
            <a:off x="4322763" y="3765550"/>
            <a:ext cx="82550" cy="450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4" name="Line 43"/>
          <p:cNvSpPr>
            <a:spLocks noChangeShapeType="1"/>
          </p:cNvSpPr>
          <p:nvPr/>
        </p:nvSpPr>
        <p:spPr bwMode="auto">
          <a:xfrm>
            <a:off x="6151563" y="3776663"/>
            <a:ext cx="0" cy="606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Line 44"/>
          <p:cNvSpPr>
            <a:spLocks noChangeShapeType="1"/>
          </p:cNvSpPr>
          <p:nvPr/>
        </p:nvSpPr>
        <p:spPr bwMode="auto">
          <a:xfrm flipH="1">
            <a:off x="3989388" y="4667250"/>
            <a:ext cx="238125" cy="500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6" name="Line 45"/>
          <p:cNvSpPr>
            <a:spLocks noChangeShapeType="1"/>
          </p:cNvSpPr>
          <p:nvPr/>
        </p:nvSpPr>
        <p:spPr bwMode="auto">
          <a:xfrm>
            <a:off x="4667250" y="4656138"/>
            <a:ext cx="0" cy="141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7" name="Line 46"/>
          <p:cNvSpPr>
            <a:spLocks noChangeShapeType="1"/>
          </p:cNvSpPr>
          <p:nvPr/>
        </p:nvSpPr>
        <p:spPr bwMode="auto">
          <a:xfrm>
            <a:off x="4940300" y="4656138"/>
            <a:ext cx="522288" cy="128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8" name="Line 47"/>
          <p:cNvSpPr>
            <a:spLocks noChangeShapeType="1"/>
          </p:cNvSpPr>
          <p:nvPr/>
        </p:nvSpPr>
        <p:spPr bwMode="auto">
          <a:xfrm flipH="1">
            <a:off x="2101850" y="5594350"/>
            <a:ext cx="403225" cy="4270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9" name="Line 48"/>
          <p:cNvSpPr>
            <a:spLocks noChangeShapeType="1"/>
          </p:cNvSpPr>
          <p:nvPr/>
        </p:nvSpPr>
        <p:spPr bwMode="auto">
          <a:xfrm>
            <a:off x="3300413" y="5594350"/>
            <a:ext cx="0" cy="4984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0" name="Rectangle 49"/>
          <p:cNvSpPr>
            <a:spLocks noChangeArrowheads="1"/>
          </p:cNvSpPr>
          <p:nvPr/>
        </p:nvSpPr>
        <p:spPr bwMode="auto">
          <a:xfrm>
            <a:off x="0" y="228600"/>
            <a:ext cx="5562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Malnutrition &amp; Starvation</a:t>
            </a:r>
            <a:r>
              <a:rPr lang="en-GB" sz="340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>
                <a:cs typeface="Times New Roman" pitchFamily="18" charset="0"/>
              </a:rPr>
              <a:t>Lesson Objectives :</a:t>
            </a:r>
            <a:endParaRPr lang="en-GB" altLang="zh-CN" b="1" smtClean="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426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smtClean="0">
                <a:cs typeface="Times New Roman" pitchFamily="18" charset="0"/>
              </a:rPr>
              <a:t> List the chemical elements which make up carbohydrates, proteins and fats.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smtClean="0">
                <a:cs typeface="Times New Roman" pitchFamily="18" charset="0"/>
              </a:rPr>
              <a:t> Describe how to test for starch, reducing  sugars, proteins and fats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smtClean="0">
                <a:cs typeface="Times New Roman" pitchFamily="18" charset="0"/>
              </a:rPr>
              <a:t> List the principal sources of, and describe the  importance of carbohydrates, fats, proteins, vitamins C &amp; D, mineral salts (iron and calcium), roughage and water.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smtClean="0">
                <a:cs typeface="Times New Roman" pitchFamily="18" charset="0"/>
              </a:rPr>
              <a:t> Describe the deficiency symptoms of Vitamin C nd Vitamin D, Calcium and Iron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pPr eaLnBrk="1" hangingPunct="1"/>
            <a:r>
              <a:rPr lang="en-GB" altLang="zh-CN" b="1" smtClean="0">
                <a:ea typeface="宋体" pitchFamily="2" charset="-122"/>
              </a:rPr>
              <a:t>Lesson Objectives: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smtClean="0">
                <a:cs typeface="Times New Roman" pitchFamily="18" charset="0"/>
              </a:rPr>
              <a:t> Explain why organisms need food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smtClean="0">
                <a:cs typeface="Times New Roman" pitchFamily="18" charset="0"/>
              </a:rPr>
              <a:t> What is a balanced diet?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smtClean="0">
                <a:cs typeface="Times New Roman" pitchFamily="18" charset="0"/>
              </a:rPr>
              <a:t> Explain why diet, especially energy intake should be related to age, sex and activity of an individual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smtClean="0">
                <a:cs typeface="Times New Roman" pitchFamily="18" charset="0"/>
              </a:rPr>
              <a:t> State the problems and effects of malnutrition in relation to starvation, heart disease, constipation and obesity.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en-GB" altLang="zh-CN" sz="2800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en-GB" altLang="zh-CN" smtClean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4648200" cy="8382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1.  Water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2000"/>
            <a:ext cx="76962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zh-CN" sz="2000" smtClean="0">
                <a:ea typeface="宋体" pitchFamily="2" charset="-122"/>
              </a:rPr>
              <a:t>Functions 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GB" altLang="zh-CN" sz="2400" b="1" u="sng" smtClean="0">
                <a:solidFill>
                  <a:srgbClr val="0000CC"/>
                </a:solidFill>
                <a:ea typeface="宋体" pitchFamily="2" charset="-122"/>
              </a:rPr>
              <a:t>Solvent &amp; medium of transport</a:t>
            </a:r>
            <a:r>
              <a:rPr lang="en-GB" altLang="zh-CN" sz="2400" b="1" smtClean="0">
                <a:solidFill>
                  <a:srgbClr val="0000CC"/>
                </a:solidFill>
                <a:ea typeface="宋体" pitchFamily="2" charset="-122"/>
              </a:rPr>
              <a:t> </a:t>
            </a:r>
            <a:r>
              <a:rPr lang="en-GB" altLang="zh-CN" sz="2400" smtClean="0">
                <a:ea typeface="宋体" pitchFamily="2" charset="-122"/>
              </a:rPr>
              <a:t>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zh-CN" sz="2400" smtClean="0">
                <a:ea typeface="宋体" pitchFamily="2" charset="-122"/>
              </a:rPr>
              <a:t>   Main constituent of blood &amp; body fluids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GB" altLang="zh-CN" sz="2400" smtClean="0">
              <a:ea typeface="宋体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GB" altLang="zh-CN" sz="2400" b="1" u="sng" smtClean="0">
                <a:solidFill>
                  <a:srgbClr val="0000CC"/>
                </a:solidFill>
                <a:ea typeface="宋体" pitchFamily="2" charset="-122"/>
              </a:rPr>
              <a:t>Hydrolysis</a:t>
            </a:r>
            <a:r>
              <a:rPr lang="en-GB" altLang="zh-CN" sz="2400" smtClean="0">
                <a:ea typeface="宋体" pitchFamily="2" charset="-122"/>
              </a:rPr>
              <a:t> reactions during digestion.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GB" altLang="zh-CN" sz="2400" smtClean="0">
              <a:ea typeface="宋体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GB" altLang="zh-CN" sz="2400" b="1" u="sng" smtClean="0">
                <a:solidFill>
                  <a:srgbClr val="0000CC"/>
                </a:solidFill>
                <a:ea typeface="宋体" pitchFamily="2" charset="-122"/>
              </a:rPr>
              <a:t>Temperature Regulation</a:t>
            </a:r>
            <a:r>
              <a:rPr lang="en-GB" altLang="zh-CN" sz="2400" b="1" smtClean="0">
                <a:solidFill>
                  <a:srgbClr val="0000CC"/>
                </a:solidFill>
                <a:ea typeface="宋体" pitchFamily="2" charset="-122"/>
              </a:rPr>
              <a:t>:</a:t>
            </a:r>
            <a:r>
              <a:rPr lang="en-GB" altLang="zh-CN" sz="2400" smtClean="0">
                <a:ea typeface="宋体" pitchFamily="2" charset="-122"/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zh-CN" sz="2400" smtClean="0">
                <a:ea typeface="宋体" pitchFamily="2" charset="-122"/>
              </a:rPr>
              <a:t>   Sweating.  Evaporation of 	water resulting in removal of body heat (cooling) to prevent overheating.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GB" altLang="zh-CN" sz="2400" smtClean="0">
              <a:ea typeface="宋体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GB" altLang="zh-CN" sz="2400" b="1" u="sng" smtClean="0">
                <a:solidFill>
                  <a:srgbClr val="0000CC"/>
                </a:solidFill>
                <a:ea typeface="宋体" pitchFamily="2" charset="-122"/>
              </a:rPr>
              <a:t>Lubrication </a:t>
            </a:r>
            <a:r>
              <a:rPr lang="en-GB" altLang="zh-CN" sz="2400" b="1" smtClean="0">
                <a:solidFill>
                  <a:srgbClr val="0000CC"/>
                </a:solidFill>
                <a:ea typeface="宋体" pitchFamily="2" charset="-122"/>
              </a:rPr>
              <a:t>:</a:t>
            </a:r>
            <a:r>
              <a:rPr lang="en-GB" altLang="zh-CN" sz="2400" smtClean="0">
                <a:ea typeface="宋体" pitchFamily="2" charset="-122"/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zh-CN" sz="2400" smtClean="0">
                <a:ea typeface="宋体" pitchFamily="2" charset="-122"/>
              </a:rPr>
              <a:t>   Water is the main constituent of synovial fluids (for lubrication of joints) and mucus (in the alimentary canal)</a:t>
            </a:r>
          </a:p>
        </p:txBody>
      </p:sp>
      <p:pic>
        <p:nvPicPr>
          <p:cNvPr id="6148" name="Picture 4" descr="water treatment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lum bright="-6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63" r="4097" b="59732"/>
          <a:stretch>
            <a:fillRect/>
          </a:stretch>
        </p:blipFill>
        <p:spPr>
          <a:xfrm>
            <a:off x="7239000" y="762000"/>
            <a:ext cx="1905000" cy="46593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5638800" cy="1600200"/>
          </a:xfrm>
        </p:spPr>
        <p:txBody>
          <a:bodyPr/>
          <a:lstStyle/>
          <a:p>
            <a:pPr marL="838200" indent="-838200" eaLnBrk="1" hangingPunct="1"/>
            <a:r>
              <a:rPr lang="en-GB" altLang="zh-CN" smtClean="0">
                <a:ea typeface="宋体" pitchFamily="2" charset="-122"/>
              </a:rPr>
              <a:t>2.  Carbohydrates: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815387" cy="814387"/>
          </a:xfrm>
        </p:spPr>
        <p:txBody>
          <a:bodyPr/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Monosaccharide, Disaccharide &amp; Polysaccharide</a:t>
            </a:r>
          </a:p>
          <a:p>
            <a:pPr eaLnBrk="1" hangingPunct="1"/>
            <a:endParaRPr lang="en-US" sz="2800" smtClean="0">
              <a:cs typeface="Times New Roman" pitchFamily="18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452813" y="3051175"/>
            <a:ext cx="5019675" cy="315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itchFamily="2" charset="2"/>
              <a:buChar char="n"/>
            </a:pPr>
            <a:r>
              <a:rPr lang="en-US" sz="3200">
                <a:latin typeface="Arial" charset="0"/>
                <a:cs typeface="Times New Roman" pitchFamily="18" charset="0"/>
              </a:rPr>
              <a:t>Functions: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Storage (glycogen)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Structure (cell wall)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Nucleic acids (DNA)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Lubrication (e.g. mucus)</a:t>
            </a:r>
            <a:r>
              <a:rPr lang="en-GB" altLang="zh-CN" sz="2800">
                <a:latin typeface="Arial" charset="0"/>
                <a:ea typeface="宋体" pitchFamily="2" charset="-122"/>
                <a:cs typeface="Times New Roman" pitchFamily="18" charset="0"/>
              </a:rPr>
              <a:t> </a:t>
            </a:r>
            <a:endParaRPr lang="en-US" sz="2800">
              <a:latin typeface="Arial" charset="0"/>
              <a:cs typeface="Times New Roman" pitchFamily="18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300038" y="3113088"/>
            <a:ext cx="3322637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CCFF33"/>
              </a:buClr>
              <a:buSzPct val="70000"/>
              <a:buFont typeface="Wingdings" pitchFamily="2" charset="2"/>
              <a:buChar char="n"/>
            </a:pPr>
            <a:r>
              <a:rPr lang="en-US" sz="3200">
                <a:latin typeface="Arial" charset="0"/>
                <a:cs typeface="Times New Roman" pitchFamily="18" charset="0"/>
              </a:rPr>
              <a:t>Elements: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Carbon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Hydrogen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</a:pPr>
            <a:r>
              <a:rPr lang="en-US" sz="2800">
                <a:latin typeface="Arial" charset="0"/>
                <a:cs typeface="Times New Roman" pitchFamily="18" charset="0"/>
              </a:rPr>
              <a:t>Oxygen</a:t>
            </a:r>
          </a:p>
        </p:txBody>
      </p:sp>
      <p:pic>
        <p:nvPicPr>
          <p:cNvPr id="7174" name="Picture 8" descr="j01986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263" y="466725"/>
            <a:ext cx="1987550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1447800" y="152400"/>
            <a:ext cx="10591800" cy="16002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Carbohydrates: </a:t>
            </a:r>
            <a:br>
              <a:rPr lang="en-GB" altLang="zh-CN" smtClean="0">
                <a:ea typeface="宋体" pitchFamily="2" charset="-122"/>
              </a:rPr>
            </a:br>
            <a:r>
              <a:rPr lang="en-GB" altLang="zh-CN" smtClean="0">
                <a:ea typeface="宋体" pitchFamily="2" charset="-122"/>
              </a:rPr>
              <a:t>What are they?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28613" y="1941513"/>
            <a:ext cx="8281987" cy="5297487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Carbohydrates are organic compounds made of </a:t>
            </a:r>
            <a:r>
              <a:rPr lang="en-GB" altLang="zh-CN" smtClean="0">
                <a:solidFill>
                  <a:srgbClr val="0000CC"/>
                </a:solidFill>
                <a:ea typeface="宋体" pitchFamily="2" charset="-122"/>
              </a:rPr>
              <a:t>carbon, hydrogen and oxygen.</a:t>
            </a:r>
          </a:p>
          <a:p>
            <a:pPr eaLnBrk="1" hangingPunct="1"/>
            <a:r>
              <a:rPr lang="en-GB" altLang="zh-CN" smtClean="0">
                <a:ea typeface="宋体" pitchFamily="2" charset="-122"/>
              </a:rPr>
              <a:t>The hydrogen and oxygen atoms are in the same ratio as that in water, 2:1.</a:t>
            </a:r>
          </a:p>
          <a:p>
            <a:pPr lvl="1" eaLnBrk="1" hangingPunct="1"/>
            <a:r>
              <a:rPr lang="en-GB" altLang="zh-CN" sz="3200" smtClean="0">
                <a:ea typeface="宋体" pitchFamily="2" charset="-122"/>
              </a:rPr>
              <a:t>E.g.</a:t>
            </a:r>
          </a:p>
          <a:p>
            <a:pPr lvl="2" eaLnBrk="1" hangingPunct="1"/>
            <a:r>
              <a:rPr lang="en-GB" altLang="zh-CN" sz="3200" smtClean="0">
                <a:ea typeface="宋体" pitchFamily="2" charset="-122"/>
              </a:rPr>
              <a:t>Glucose 	C</a:t>
            </a:r>
            <a:r>
              <a:rPr lang="en-GB" altLang="zh-CN" sz="3200" baseline="-25000" smtClean="0">
                <a:ea typeface="宋体" pitchFamily="2" charset="-122"/>
              </a:rPr>
              <a:t>6</a:t>
            </a:r>
            <a:r>
              <a:rPr lang="en-GB" altLang="zh-CN" sz="3200" smtClean="0">
                <a:ea typeface="宋体" pitchFamily="2" charset="-122"/>
              </a:rPr>
              <a:t>H</a:t>
            </a:r>
            <a:r>
              <a:rPr lang="en-GB" altLang="zh-CN" sz="3200" baseline="-25000" smtClean="0">
                <a:solidFill>
                  <a:schemeClr val="tx2"/>
                </a:solidFill>
                <a:ea typeface="宋体" pitchFamily="2" charset="-122"/>
              </a:rPr>
              <a:t>12</a:t>
            </a:r>
            <a:r>
              <a:rPr lang="en-GB" altLang="zh-CN" sz="3200" smtClean="0">
                <a:ea typeface="宋体" pitchFamily="2" charset="-122"/>
              </a:rPr>
              <a:t>O</a:t>
            </a:r>
            <a:r>
              <a:rPr lang="en-GB" altLang="zh-CN" sz="3200" baseline="-25000" smtClean="0">
                <a:solidFill>
                  <a:schemeClr val="tx2"/>
                </a:solidFill>
                <a:ea typeface="宋体" pitchFamily="2" charset="-122"/>
              </a:rPr>
              <a:t>6</a:t>
            </a:r>
          </a:p>
          <a:p>
            <a:pPr lvl="2" eaLnBrk="1" hangingPunct="1"/>
            <a:r>
              <a:rPr lang="en-GB" altLang="zh-CN" sz="3200" smtClean="0">
                <a:ea typeface="宋体" pitchFamily="2" charset="-122"/>
              </a:rPr>
              <a:t>Sucrose 	C</a:t>
            </a:r>
            <a:r>
              <a:rPr lang="en-GB" altLang="zh-CN" sz="3200" baseline="-25000" smtClean="0">
                <a:ea typeface="宋体" pitchFamily="2" charset="-122"/>
              </a:rPr>
              <a:t>12</a:t>
            </a:r>
            <a:r>
              <a:rPr lang="en-GB" altLang="zh-CN" sz="3200" smtClean="0">
                <a:ea typeface="宋体" pitchFamily="2" charset="-122"/>
              </a:rPr>
              <a:t>H</a:t>
            </a:r>
            <a:r>
              <a:rPr lang="en-GB" altLang="zh-CN" sz="3200" baseline="-25000" smtClean="0">
                <a:solidFill>
                  <a:schemeClr val="tx2"/>
                </a:solidFill>
                <a:ea typeface="宋体" pitchFamily="2" charset="-122"/>
              </a:rPr>
              <a:t>22</a:t>
            </a:r>
            <a:r>
              <a:rPr lang="en-GB" altLang="zh-CN" sz="3200" smtClean="0">
                <a:ea typeface="宋体" pitchFamily="2" charset="-122"/>
              </a:rPr>
              <a:t>O</a:t>
            </a:r>
            <a:r>
              <a:rPr lang="en-GB" altLang="zh-CN" sz="3200" baseline="-25000" smtClean="0">
                <a:solidFill>
                  <a:schemeClr val="tx2"/>
                </a:solidFill>
                <a:ea typeface="宋体" pitchFamily="2" charset="-122"/>
              </a:rPr>
              <a:t>11</a:t>
            </a:r>
          </a:p>
          <a:p>
            <a:pPr lvl="3" eaLnBrk="1" hangingPunct="1"/>
            <a:endParaRPr lang="zh-CN" altLang="en-GB" sz="3200" smtClean="0">
              <a:ea typeface="宋体" pitchFamily="2" charset="-122"/>
            </a:endParaRPr>
          </a:p>
        </p:txBody>
      </p:sp>
      <p:pic>
        <p:nvPicPr>
          <p:cNvPr id="8196" name="Picture 1028" descr="j0198666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4876800"/>
            <a:ext cx="1987550" cy="13795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637588" cy="1014413"/>
          </a:xfrm>
        </p:spPr>
        <p:txBody>
          <a:bodyPr/>
          <a:lstStyle/>
          <a:p>
            <a:pPr eaLnBrk="1" hangingPunct="1"/>
            <a:r>
              <a:rPr lang="en-GB" altLang="zh-CN" sz="3600" smtClean="0">
                <a:ea typeface="宋体" pitchFamily="2" charset="-122"/>
              </a:rPr>
              <a:t>I.</a:t>
            </a:r>
            <a:r>
              <a:rPr lang="en-GB" altLang="zh-CN" smtClean="0">
                <a:ea typeface="宋体" pitchFamily="2" charset="-122"/>
              </a:rPr>
              <a:t> Monosaccharide – C</a:t>
            </a:r>
            <a:r>
              <a:rPr lang="en-GB" altLang="zh-CN" baseline="-25000" smtClean="0">
                <a:ea typeface="宋体" pitchFamily="2" charset="-122"/>
              </a:rPr>
              <a:t>6</a:t>
            </a:r>
            <a:r>
              <a:rPr lang="en-GB" altLang="zh-CN" smtClean="0">
                <a:ea typeface="宋体" pitchFamily="2" charset="-122"/>
              </a:rPr>
              <a:t>H</a:t>
            </a:r>
            <a:r>
              <a:rPr lang="en-GB" altLang="zh-CN" baseline="-25000" smtClean="0">
                <a:ea typeface="宋体" pitchFamily="2" charset="-122"/>
              </a:rPr>
              <a:t>12</a:t>
            </a:r>
            <a:r>
              <a:rPr lang="en-GB" altLang="zh-CN" smtClean="0">
                <a:ea typeface="宋体" pitchFamily="2" charset="-122"/>
              </a:rPr>
              <a:t>O</a:t>
            </a:r>
            <a:r>
              <a:rPr lang="en-GB" altLang="zh-CN" baseline="-25000" smtClean="0">
                <a:ea typeface="宋体" pitchFamily="2" charset="-122"/>
              </a:rPr>
              <a:t>6</a:t>
            </a:r>
          </a:p>
        </p:txBody>
      </p:sp>
      <p:sp>
        <p:nvSpPr>
          <p:cNvPr id="9219" name="Oval 4"/>
          <p:cNvSpPr>
            <a:spLocks noChangeArrowheads="1"/>
          </p:cNvSpPr>
          <p:nvPr/>
        </p:nvSpPr>
        <p:spPr bwMode="auto">
          <a:xfrm>
            <a:off x="1905000" y="2819400"/>
            <a:ext cx="762000" cy="762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791200" y="2743200"/>
            <a:ext cx="838200" cy="762000"/>
          </a:xfrm>
          <a:prstGeom prst="rect">
            <a:avLst/>
          </a:pr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3657600" y="2819400"/>
            <a:ext cx="990600" cy="762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990600" y="4038600"/>
            <a:ext cx="642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3200" b="1">
                <a:solidFill>
                  <a:srgbClr val="0000CC"/>
                </a:solidFill>
                <a:latin typeface="Arial" charset="0"/>
              </a:rPr>
              <a:t>glucose      fructose     galactose</a:t>
            </a:r>
          </a:p>
        </p:txBody>
      </p:sp>
      <p:sp>
        <p:nvSpPr>
          <p:cNvPr id="922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宋体" pitchFamily="2" charset="-122"/>
              </a:rPr>
              <a:t>SIMPLE SUGARS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8637588" cy="938213"/>
          </a:xfrm>
        </p:spPr>
        <p:txBody>
          <a:bodyPr/>
          <a:lstStyle/>
          <a:p>
            <a:pPr eaLnBrk="1" hangingPunct="1"/>
            <a:r>
              <a:rPr lang="en-GB" altLang="zh-CN" sz="3600" smtClean="0">
                <a:ea typeface="宋体" pitchFamily="2" charset="-122"/>
              </a:rPr>
              <a:t>II.</a:t>
            </a:r>
            <a:r>
              <a:rPr lang="en-GB" altLang="zh-CN" smtClean="0">
                <a:ea typeface="宋体" pitchFamily="2" charset="-122"/>
              </a:rPr>
              <a:t> Disaccharides – C</a:t>
            </a:r>
            <a:r>
              <a:rPr lang="en-GB" altLang="zh-CN" baseline="-25000" smtClean="0">
                <a:ea typeface="宋体" pitchFamily="2" charset="-122"/>
              </a:rPr>
              <a:t>12</a:t>
            </a:r>
            <a:r>
              <a:rPr lang="en-GB" altLang="zh-CN" smtClean="0">
                <a:ea typeface="宋体" pitchFamily="2" charset="-122"/>
              </a:rPr>
              <a:t>H</a:t>
            </a:r>
            <a:r>
              <a:rPr lang="en-GB" altLang="zh-CN" baseline="-25000" smtClean="0">
                <a:ea typeface="宋体" pitchFamily="2" charset="-122"/>
              </a:rPr>
              <a:t>22</a:t>
            </a:r>
            <a:r>
              <a:rPr lang="en-GB" altLang="zh-CN" smtClean="0">
                <a:ea typeface="宋体" pitchFamily="2" charset="-122"/>
              </a:rPr>
              <a:t>O</a:t>
            </a:r>
            <a:r>
              <a:rPr lang="en-GB" altLang="zh-CN" baseline="-25000" smtClean="0">
                <a:ea typeface="宋体" pitchFamily="2" charset="-122"/>
              </a:rPr>
              <a:t>11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3352800"/>
            <a:ext cx="8382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Arial" charset="0"/>
                <a:cs typeface="Times New Roman" pitchFamily="18" charset="0"/>
              </a:rPr>
              <a:t>Maltose</a:t>
            </a:r>
            <a:r>
              <a:rPr lang="en-US" sz="2000">
                <a:latin typeface="Arial" charset="0"/>
                <a:cs typeface="Times New Roman" pitchFamily="18" charset="0"/>
              </a:rPr>
              <a:t>               </a:t>
            </a:r>
            <a:r>
              <a:rPr lang="en-US" sz="2400">
                <a:latin typeface="Arial" charset="0"/>
                <a:cs typeface="Times New Roman" pitchFamily="18" charset="0"/>
              </a:rPr>
              <a:t>	Sucrose        		Lactose</a:t>
            </a:r>
          </a:p>
          <a:p>
            <a:r>
              <a:rPr lang="en-US" sz="2000" b="1">
                <a:latin typeface="Arial" charset="0"/>
                <a:cs typeface="Times New Roman" pitchFamily="18" charset="0"/>
              </a:rPr>
              <a:t>(grains/cereals)      	(fruits)           		(milk sugar)</a:t>
            </a:r>
          </a:p>
          <a:p>
            <a:r>
              <a:rPr lang="en-US" sz="2000">
                <a:latin typeface="Arial" charset="0"/>
                <a:cs typeface="Times New Roman" pitchFamily="18" charset="0"/>
              </a:rPr>
              <a:t> </a:t>
            </a:r>
          </a:p>
          <a:p>
            <a:endParaRPr lang="en-US" sz="2000">
              <a:latin typeface="Arial" charset="0"/>
              <a:cs typeface="Times New Roman" pitchFamily="18" charset="0"/>
            </a:endParaRPr>
          </a:p>
          <a:p>
            <a:endParaRPr lang="en-US" sz="2000">
              <a:latin typeface="Arial" charset="0"/>
              <a:cs typeface="Times New Roman" pitchFamily="18" charset="0"/>
            </a:endParaRPr>
          </a:p>
          <a:p>
            <a:r>
              <a:rPr lang="en-US" sz="2000">
                <a:latin typeface="Arial" charset="0"/>
                <a:cs typeface="Times New Roman" pitchFamily="18" charset="0"/>
              </a:rPr>
              <a:t> </a:t>
            </a:r>
          </a:p>
          <a:p>
            <a:r>
              <a:rPr lang="en-US" sz="20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  2 glucose units       glucose + fructose           glucose + galactose</a:t>
            </a:r>
          </a:p>
          <a:p>
            <a:r>
              <a:rPr lang="en-US" sz="20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	 </a:t>
            </a:r>
            <a:r>
              <a:rPr lang="en-GB" sz="2000" b="1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10244" name="Oval 9"/>
          <p:cNvSpPr>
            <a:spLocks noChangeArrowheads="1"/>
          </p:cNvSpPr>
          <p:nvPr/>
        </p:nvSpPr>
        <p:spPr bwMode="auto">
          <a:xfrm>
            <a:off x="6362700" y="4348163"/>
            <a:ext cx="792163" cy="763587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AutoShape 10"/>
          <p:cNvSpPr>
            <a:spLocks noChangeArrowheads="1"/>
          </p:cNvSpPr>
          <p:nvPr/>
        </p:nvSpPr>
        <p:spPr bwMode="auto">
          <a:xfrm>
            <a:off x="4533900" y="4424363"/>
            <a:ext cx="762000" cy="6858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7734300" y="4348163"/>
            <a:ext cx="660400" cy="769937"/>
          </a:xfrm>
          <a:prstGeom prst="rect">
            <a:avLst/>
          </a:pr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14"/>
          <p:cNvSpPr>
            <a:spLocks noChangeShapeType="1"/>
          </p:cNvSpPr>
          <p:nvPr/>
        </p:nvSpPr>
        <p:spPr bwMode="auto">
          <a:xfrm>
            <a:off x="7121525" y="4729163"/>
            <a:ext cx="612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Oval 15"/>
          <p:cNvSpPr>
            <a:spLocks noChangeArrowheads="1"/>
          </p:cNvSpPr>
          <p:nvPr/>
        </p:nvSpPr>
        <p:spPr bwMode="auto">
          <a:xfrm>
            <a:off x="3390900" y="4500563"/>
            <a:ext cx="792163" cy="763587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16"/>
          <p:cNvSpPr>
            <a:spLocks noChangeShapeType="1"/>
          </p:cNvSpPr>
          <p:nvPr/>
        </p:nvSpPr>
        <p:spPr bwMode="auto">
          <a:xfrm>
            <a:off x="4211638" y="4881563"/>
            <a:ext cx="460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Oval 17"/>
          <p:cNvSpPr>
            <a:spLocks noChangeArrowheads="1"/>
          </p:cNvSpPr>
          <p:nvPr/>
        </p:nvSpPr>
        <p:spPr bwMode="auto">
          <a:xfrm>
            <a:off x="2133600" y="4343400"/>
            <a:ext cx="792163" cy="763588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Oval 18"/>
          <p:cNvSpPr>
            <a:spLocks noChangeArrowheads="1"/>
          </p:cNvSpPr>
          <p:nvPr/>
        </p:nvSpPr>
        <p:spPr bwMode="auto">
          <a:xfrm>
            <a:off x="800100" y="4348163"/>
            <a:ext cx="792163" cy="763587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9"/>
          <p:cNvSpPr>
            <a:spLocks noChangeShapeType="1"/>
          </p:cNvSpPr>
          <p:nvPr/>
        </p:nvSpPr>
        <p:spPr bwMode="auto">
          <a:xfrm>
            <a:off x="1558925" y="4729163"/>
            <a:ext cx="631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53" name="Picture 22" descr="j0234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19200"/>
            <a:ext cx="17589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23" descr="j01993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914400"/>
            <a:ext cx="1524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24" descr="j01495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1651000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8" y="0"/>
            <a:ext cx="6792912" cy="1219200"/>
          </a:xfrm>
        </p:spPr>
        <p:txBody>
          <a:bodyPr/>
          <a:lstStyle/>
          <a:p>
            <a:pPr eaLnBrk="1" hangingPunct="1"/>
            <a:r>
              <a:rPr lang="en-GB" altLang="zh-CN" sz="3600" smtClean="0">
                <a:ea typeface="宋体" pitchFamily="2" charset="-122"/>
              </a:rPr>
              <a:t>III.</a:t>
            </a:r>
            <a:r>
              <a:rPr lang="en-GB" altLang="zh-CN" smtClean="0">
                <a:ea typeface="宋体" pitchFamily="2" charset="-122"/>
              </a:rPr>
              <a:t>  Polysaccharides </a:t>
            </a:r>
            <a:r>
              <a:rPr lang="en-US" sz="2000" smtClean="0">
                <a:cs typeface="Times New Roman" pitchFamily="18" charset="0"/>
              </a:rPr>
              <a:t/>
            </a:r>
            <a:br>
              <a:rPr lang="en-US" sz="2000" smtClean="0">
                <a:cs typeface="Times New Roman" pitchFamily="18" charset="0"/>
              </a:rPr>
            </a:br>
            <a:endParaRPr lang="en-GB" altLang="zh-CN" sz="2000" smtClean="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467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u="sng" smtClean="0">
                <a:cs typeface="Times New Roman" pitchFamily="18" charset="0"/>
              </a:rPr>
              <a:t>Starch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Straight chain of glucose molecules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Found in plants.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2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zh-CN" sz="2800" b="1" u="sng" smtClean="0">
                <a:ea typeface="宋体" pitchFamily="2" charset="-122"/>
                <a:cs typeface="Times New Roman" pitchFamily="18" charset="0"/>
              </a:rPr>
              <a:t>C</a:t>
            </a:r>
            <a:r>
              <a:rPr lang="en-US" sz="2800" b="1" u="sng" smtClean="0">
                <a:cs typeface="Times New Roman" pitchFamily="18" charset="0"/>
              </a:rPr>
              <a:t>ellulose</a:t>
            </a:r>
            <a:r>
              <a:rPr lang="en-US" sz="2800" smtClean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Straight chain  but different chemical bonds from starch.  Found in </a:t>
            </a:r>
            <a:r>
              <a:rPr lang="en-US" sz="2400" b="1" smtClean="0">
                <a:solidFill>
                  <a:srgbClr val="FF0000"/>
                </a:solidFill>
                <a:cs typeface="Times New Roman" pitchFamily="18" charset="0"/>
              </a:rPr>
              <a:t>plant cell walls</a:t>
            </a:r>
            <a:r>
              <a:rPr lang="en-US" sz="2400" smtClean="0">
                <a:solidFill>
                  <a:srgbClr val="0000CC"/>
                </a:solidFill>
                <a:cs typeface="Times New Roman" pitchFamily="18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2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u="sng" smtClean="0">
                <a:cs typeface="Times New Roman" pitchFamily="18" charset="0"/>
              </a:rPr>
              <a:t>Glycogen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highly branched chain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found in </a:t>
            </a:r>
            <a:r>
              <a:rPr lang="en-US" sz="2400" b="1" smtClean="0">
                <a:solidFill>
                  <a:srgbClr val="FF0000"/>
                </a:solidFill>
                <a:cs typeface="Times New Roman" pitchFamily="18" charset="0"/>
              </a:rPr>
              <a:t>liver</a:t>
            </a:r>
            <a:r>
              <a:rPr lang="en-US" sz="2400" smtClean="0">
                <a:cs typeface="Times New Roman" pitchFamily="18" charset="0"/>
              </a:rPr>
              <a:t> and </a:t>
            </a:r>
            <a:r>
              <a:rPr lang="en-US" sz="2400" b="1" smtClean="0">
                <a:solidFill>
                  <a:srgbClr val="FF0000"/>
                </a:solidFill>
                <a:cs typeface="Times New Roman" pitchFamily="18" charset="0"/>
              </a:rPr>
              <a:t>muscle tissue in animals.</a:t>
            </a:r>
            <a:endParaRPr lang="en-GB" altLang="zh-CN" sz="2400" b="1" smtClean="0">
              <a:solidFill>
                <a:srgbClr val="FF0000"/>
              </a:solidFill>
              <a:ea typeface="宋体" pitchFamily="2" charset="-122"/>
            </a:endParaRPr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5186363" y="1928813"/>
            <a:ext cx="3443287" cy="282575"/>
            <a:chOff x="11221" y="6468"/>
            <a:chExt cx="3847" cy="288"/>
          </a:xfrm>
        </p:grpSpPr>
        <p:sp>
          <p:nvSpPr>
            <p:cNvPr id="11305" name="Oval 6"/>
            <p:cNvSpPr>
              <a:spLocks noChangeArrowheads="1"/>
            </p:cNvSpPr>
            <p:nvPr/>
          </p:nvSpPr>
          <p:spPr bwMode="auto">
            <a:xfrm>
              <a:off x="11221" y="6468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Oval 7"/>
            <p:cNvSpPr>
              <a:spLocks noChangeArrowheads="1"/>
            </p:cNvSpPr>
            <p:nvPr/>
          </p:nvSpPr>
          <p:spPr bwMode="auto">
            <a:xfrm>
              <a:off x="11709" y="6484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Line 8"/>
            <p:cNvSpPr>
              <a:spLocks noChangeShapeType="1"/>
            </p:cNvSpPr>
            <p:nvPr/>
          </p:nvSpPr>
          <p:spPr bwMode="auto">
            <a:xfrm>
              <a:off x="11460" y="6615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Oval 9"/>
            <p:cNvSpPr>
              <a:spLocks noChangeArrowheads="1"/>
            </p:cNvSpPr>
            <p:nvPr/>
          </p:nvSpPr>
          <p:spPr bwMode="auto">
            <a:xfrm>
              <a:off x="12197" y="6469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Oval 10"/>
            <p:cNvSpPr>
              <a:spLocks noChangeArrowheads="1"/>
            </p:cNvSpPr>
            <p:nvPr/>
          </p:nvSpPr>
          <p:spPr bwMode="auto">
            <a:xfrm>
              <a:off x="12668" y="6485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Line 11"/>
            <p:cNvSpPr>
              <a:spLocks noChangeShapeType="1"/>
            </p:cNvSpPr>
            <p:nvPr/>
          </p:nvSpPr>
          <p:spPr bwMode="auto">
            <a:xfrm>
              <a:off x="12436" y="6616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Line 12"/>
            <p:cNvSpPr>
              <a:spLocks noChangeShapeType="1"/>
            </p:cNvSpPr>
            <p:nvPr/>
          </p:nvSpPr>
          <p:spPr bwMode="auto">
            <a:xfrm>
              <a:off x="11961" y="6620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Line 13"/>
            <p:cNvSpPr>
              <a:spLocks noChangeShapeType="1"/>
            </p:cNvSpPr>
            <p:nvPr/>
          </p:nvSpPr>
          <p:spPr bwMode="auto">
            <a:xfrm>
              <a:off x="12910" y="6622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Oval 14"/>
            <p:cNvSpPr>
              <a:spLocks noChangeArrowheads="1"/>
            </p:cNvSpPr>
            <p:nvPr/>
          </p:nvSpPr>
          <p:spPr bwMode="auto">
            <a:xfrm>
              <a:off x="13139" y="6491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Oval 15"/>
            <p:cNvSpPr>
              <a:spLocks noChangeArrowheads="1"/>
            </p:cNvSpPr>
            <p:nvPr/>
          </p:nvSpPr>
          <p:spPr bwMode="auto">
            <a:xfrm>
              <a:off x="13627" y="6507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Line 16"/>
            <p:cNvSpPr>
              <a:spLocks noChangeShapeType="1"/>
            </p:cNvSpPr>
            <p:nvPr/>
          </p:nvSpPr>
          <p:spPr bwMode="auto">
            <a:xfrm>
              <a:off x="13378" y="6638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Oval 17"/>
            <p:cNvSpPr>
              <a:spLocks noChangeArrowheads="1"/>
            </p:cNvSpPr>
            <p:nvPr/>
          </p:nvSpPr>
          <p:spPr bwMode="auto">
            <a:xfrm>
              <a:off x="14115" y="6492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Oval 18"/>
            <p:cNvSpPr>
              <a:spLocks noChangeArrowheads="1"/>
            </p:cNvSpPr>
            <p:nvPr/>
          </p:nvSpPr>
          <p:spPr bwMode="auto">
            <a:xfrm>
              <a:off x="14586" y="6508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Line 19"/>
            <p:cNvSpPr>
              <a:spLocks noChangeShapeType="1"/>
            </p:cNvSpPr>
            <p:nvPr/>
          </p:nvSpPr>
          <p:spPr bwMode="auto">
            <a:xfrm>
              <a:off x="14354" y="6639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Line 20"/>
            <p:cNvSpPr>
              <a:spLocks noChangeShapeType="1"/>
            </p:cNvSpPr>
            <p:nvPr/>
          </p:nvSpPr>
          <p:spPr bwMode="auto">
            <a:xfrm>
              <a:off x="13879" y="6643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Line 21"/>
            <p:cNvSpPr>
              <a:spLocks noChangeShapeType="1"/>
            </p:cNvSpPr>
            <p:nvPr/>
          </p:nvSpPr>
          <p:spPr bwMode="auto">
            <a:xfrm>
              <a:off x="14828" y="6645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9" name="Group 22"/>
          <p:cNvGrpSpPr>
            <a:grpSpLocks/>
          </p:cNvGrpSpPr>
          <p:nvPr/>
        </p:nvGrpSpPr>
        <p:grpSpPr bwMode="auto">
          <a:xfrm>
            <a:off x="4343400" y="3810000"/>
            <a:ext cx="3227388" cy="277813"/>
            <a:chOff x="10697" y="6930"/>
            <a:chExt cx="3328" cy="280"/>
          </a:xfrm>
        </p:grpSpPr>
        <p:sp>
          <p:nvSpPr>
            <p:cNvPr id="11290" name="Oval 23"/>
            <p:cNvSpPr>
              <a:spLocks noChangeArrowheads="1"/>
            </p:cNvSpPr>
            <p:nvPr/>
          </p:nvSpPr>
          <p:spPr bwMode="auto">
            <a:xfrm>
              <a:off x="10697" y="6938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Oval 24"/>
            <p:cNvSpPr>
              <a:spLocks noChangeArrowheads="1"/>
            </p:cNvSpPr>
            <p:nvPr/>
          </p:nvSpPr>
          <p:spPr bwMode="auto">
            <a:xfrm>
              <a:off x="11157" y="6954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5"/>
            <p:cNvSpPr>
              <a:spLocks noChangeShapeType="1"/>
            </p:cNvSpPr>
            <p:nvPr/>
          </p:nvSpPr>
          <p:spPr bwMode="auto">
            <a:xfrm>
              <a:off x="10895" y="7003"/>
              <a:ext cx="336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26"/>
            <p:cNvSpPr>
              <a:spLocks noChangeShapeType="1"/>
            </p:cNvSpPr>
            <p:nvPr/>
          </p:nvSpPr>
          <p:spPr bwMode="auto">
            <a:xfrm>
              <a:off x="11313" y="6952"/>
              <a:ext cx="336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Oval 27"/>
            <p:cNvSpPr>
              <a:spLocks noChangeArrowheads="1"/>
            </p:cNvSpPr>
            <p:nvPr/>
          </p:nvSpPr>
          <p:spPr bwMode="auto">
            <a:xfrm>
              <a:off x="11590" y="6942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Oval 28"/>
            <p:cNvSpPr>
              <a:spLocks noChangeArrowheads="1"/>
            </p:cNvSpPr>
            <p:nvPr/>
          </p:nvSpPr>
          <p:spPr bwMode="auto">
            <a:xfrm>
              <a:off x="12036" y="6930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29"/>
            <p:cNvSpPr>
              <a:spLocks noChangeShapeType="1"/>
            </p:cNvSpPr>
            <p:nvPr/>
          </p:nvSpPr>
          <p:spPr bwMode="auto">
            <a:xfrm>
              <a:off x="11774" y="6965"/>
              <a:ext cx="336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Oval 30"/>
            <p:cNvSpPr>
              <a:spLocks noChangeArrowheads="1"/>
            </p:cNvSpPr>
            <p:nvPr/>
          </p:nvSpPr>
          <p:spPr bwMode="auto">
            <a:xfrm>
              <a:off x="12446" y="6942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Oval 31"/>
            <p:cNvSpPr>
              <a:spLocks noChangeArrowheads="1"/>
            </p:cNvSpPr>
            <p:nvPr/>
          </p:nvSpPr>
          <p:spPr bwMode="auto">
            <a:xfrm>
              <a:off x="12906" y="6958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Line 32"/>
            <p:cNvSpPr>
              <a:spLocks noChangeShapeType="1"/>
            </p:cNvSpPr>
            <p:nvPr/>
          </p:nvSpPr>
          <p:spPr bwMode="auto">
            <a:xfrm>
              <a:off x="12631" y="6947"/>
              <a:ext cx="350" cy="2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Line 33"/>
            <p:cNvSpPr>
              <a:spLocks noChangeShapeType="1"/>
            </p:cNvSpPr>
            <p:nvPr/>
          </p:nvSpPr>
          <p:spPr bwMode="auto">
            <a:xfrm>
              <a:off x="13062" y="6956"/>
              <a:ext cx="336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Oval 34"/>
            <p:cNvSpPr>
              <a:spLocks noChangeArrowheads="1"/>
            </p:cNvSpPr>
            <p:nvPr/>
          </p:nvSpPr>
          <p:spPr bwMode="auto">
            <a:xfrm>
              <a:off x="13339" y="6946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Oval 35"/>
            <p:cNvSpPr>
              <a:spLocks noChangeArrowheads="1"/>
            </p:cNvSpPr>
            <p:nvPr/>
          </p:nvSpPr>
          <p:spPr bwMode="auto">
            <a:xfrm>
              <a:off x="13785" y="6934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Line 36"/>
            <p:cNvSpPr>
              <a:spLocks noChangeShapeType="1"/>
            </p:cNvSpPr>
            <p:nvPr/>
          </p:nvSpPr>
          <p:spPr bwMode="auto">
            <a:xfrm>
              <a:off x="13523" y="6969"/>
              <a:ext cx="336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37"/>
            <p:cNvSpPr>
              <a:spLocks noChangeShapeType="1"/>
            </p:cNvSpPr>
            <p:nvPr/>
          </p:nvSpPr>
          <p:spPr bwMode="auto">
            <a:xfrm>
              <a:off x="12220" y="6951"/>
              <a:ext cx="350" cy="2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0" name="Group 38"/>
          <p:cNvGrpSpPr>
            <a:grpSpLocks/>
          </p:cNvGrpSpPr>
          <p:nvPr/>
        </p:nvGrpSpPr>
        <p:grpSpPr bwMode="auto">
          <a:xfrm rot="5729520">
            <a:off x="6436518" y="4612482"/>
            <a:ext cx="1833563" cy="1905000"/>
            <a:chOff x="10894" y="8475"/>
            <a:chExt cx="2009" cy="1878"/>
          </a:xfrm>
        </p:grpSpPr>
        <p:sp>
          <p:nvSpPr>
            <p:cNvPr id="11271" name="Oval 39"/>
            <p:cNvSpPr>
              <a:spLocks noChangeArrowheads="1"/>
            </p:cNvSpPr>
            <p:nvPr/>
          </p:nvSpPr>
          <p:spPr bwMode="auto">
            <a:xfrm>
              <a:off x="10894" y="8475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Oval 40"/>
            <p:cNvSpPr>
              <a:spLocks noChangeArrowheads="1"/>
            </p:cNvSpPr>
            <p:nvPr/>
          </p:nvSpPr>
          <p:spPr bwMode="auto">
            <a:xfrm>
              <a:off x="11264" y="8778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Line 41"/>
            <p:cNvSpPr>
              <a:spLocks noChangeShapeType="1"/>
            </p:cNvSpPr>
            <p:nvPr/>
          </p:nvSpPr>
          <p:spPr bwMode="auto">
            <a:xfrm>
              <a:off x="11096" y="8696"/>
              <a:ext cx="178" cy="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Oval 42"/>
            <p:cNvSpPr>
              <a:spLocks noChangeArrowheads="1"/>
            </p:cNvSpPr>
            <p:nvPr/>
          </p:nvSpPr>
          <p:spPr bwMode="auto">
            <a:xfrm>
              <a:off x="11752" y="8763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Oval 43"/>
            <p:cNvSpPr>
              <a:spLocks noChangeArrowheads="1"/>
            </p:cNvSpPr>
            <p:nvPr/>
          </p:nvSpPr>
          <p:spPr bwMode="auto">
            <a:xfrm>
              <a:off x="12179" y="8618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Line 44"/>
            <p:cNvSpPr>
              <a:spLocks noChangeShapeType="1"/>
            </p:cNvSpPr>
            <p:nvPr/>
          </p:nvSpPr>
          <p:spPr bwMode="auto">
            <a:xfrm flipV="1">
              <a:off x="11997" y="8800"/>
              <a:ext cx="228" cy="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Line 45"/>
            <p:cNvSpPr>
              <a:spLocks noChangeShapeType="1"/>
            </p:cNvSpPr>
            <p:nvPr/>
          </p:nvSpPr>
          <p:spPr bwMode="auto">
            <a:xfrm>
              <a:off x="11516" y="8914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46"/>
            <p:cNvSpPr>
              <a:spLocks noChangeShapeType="1"/>
            </p:cNvSpPr>
            <p:nvPr/>
          </p:nvSpPr>
          <p:spPr bwMode="auto">
            <a:xfrm>
              <a:off x="12433" y="8705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Oval 47"/>
            <p:cNvSpPr>
              <a:spLocks noChangeArrowheads="1"/>
            </p:cNvSpPr>
            <p:nvPr/>
          </p:nvSpPr>
          <p:spPr bwMode="auto">
            <a:xfrm>
              <a:off x="12663" y="8599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Oval 48"/>
            <p:cNvSpPr>
              <a:spLocks noChangeArrowheads="1"/>
            </p:cNvSpPr>
            <p:nvPr/>
          </p:nvSpPr>
          <p:spPr bwMode="auto">
            <a:xfrm>
              <a:off x="12487" y="8942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49"/>
            <p:cNvSpPr>
              <a:spLocks noChangeShapeType="1"/>
            </p:cNvSpPr>
            <p:nvPr/>
          </p:nvSpPr>
          <p:spPr bwMode="auto">
            <a:xfrm>
              <a:off x="12325" y="8859"/>
              <a:ext cx="215" cy="1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Oval 50"/>
            <p:cNvSpPr>
              <a:spLocks noChangeArrowheads="1"/>
            </p:cNvSpPr>
            <p:nvPr/>
          </p:nvSpPr>
          <p:spPr bwMode="auto">
            <a:xfrm>
              <a:off x="11572" y="10105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Oval 51"/>
            <p:cNvSpPr>
              <a:spLocks noChangeArrowheads="1"/>
            </p:cNvSpPr>
            <p:nvPr/>
          </p:nvSpPr>
          <p:spPr bwMode="auto">
            <a:xfrm>
              <a:off x="12437" y="9728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52"/>
            <p:cNvSpPr>
              <a:spLocks noChangeShapeType="1"/>
            </p:cNvSpPr>
            <p:nvPr/>
          </p:nvSpPr>
          <p:spPr bwMode="auto">
            <a:xfrm flipV="1">
              <a:off x="11769" y="9887"/>
              <a:ext cx="165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53"/>
            <p:cNvSpPr>
              <a:spLocks noChangeShapeType="1"/>
            </p:cNvSpPr>
            <p:nvPr/>
          </p:nvSpPr>
          <p:spPr bwMode="auto">
            <a:xfrm>
              <a:off x="12190" y="9847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Oval 54"/>
            <p:cNvSpPr>
              <a:spLocks noChangeArrowheads="1"/>
            </p:cNvSpPr>
            <p:nvPr/>
          </p:nvSpPr>
          <p:spPr bwMode="auto">
            <a:xfrm>
              <a:off x="11934" y="9704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Oval 55"/>
            <p:cNvSpPr>
              <a:spLocks noChangeArrowheads="1"/>
            </p:cNvSpPr>
            <p:nvPr/>
          </p:nvSpPr>
          <p:spPr bwMode="auto">
            <a:xfrm>
              <a:off x="11724" y="9300"/>
              <a:ext cx="240" cy="2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56"/>
            <p:cNvSpPr>
              <a:spLocks noChangeShapeType="1"/>
            </p:cNvSpPr>
            <p:nvPr/>
          </p:nvSpPr>
          <p:spPr bwMode="auto">
            <a:xfrm>
              <a:off x="11889" y="9583"/>
              <a:ext cx="109" cy="1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57"/>
            <p:cNvSpPr>
              <a:spLocks noChangeShapeType="1"/>
            </p:cNvSpPr>
            <p:nvPr/>
          </p:nvSpPr>
          <p:spPr bwMode="auto">
            <a:xfrm>
              <a:off x="11883" y="9016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582</TotalTime>
  <Words>1128</Words>
  <Application>Microsoft Office PowerPoint</Application>
  <PresentationFormat>On-screen Show (4:3)</PresentationFormat>
  <Paragraphs>275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Comic Sans MS</vt:lpstr>
      <vt:lpstr>Arial</vt:lpstr>
      <vt:lpstr>Times New Roman</vt:lpstr>
      <vt:lpstr>宋体</vt:lpstr>
      <vt:lpstr>Wingdings</vt:lpstr>
      <vt:lpstr>Symbol</vt:lpstr>
      <vt:lpstr>Crayons</vt:lpstr>
      <vt:lpstr>Nutrients </vt:lpstr>
      <vt:lpstr>Why do we need food? </vt:lpstr>
      <vt:lpstr> A Balanced Diet :</vt:lpstr>
      <vt:lpstr>1.  Water</vt:lpstr>
      <vt:lpstr>2.  Carbohydrates:</vt:lpstr>
      <vt:lpstr>Carbohydrates:  What are they?</vt:lpstr>
      <vt:lpstr>I. Monosaccharide – C6H12O6</vt:lpstr>
      <vt:lpstr>II. Disaccharides – C12H22O11</vt:lpstr>
      <vt:lpstr>III.  Polysaccharides  </vt:lpstr>
      <vt:lpstr>Hydrolysis</vt:lpstr>
      <vt:lpstr>Condensation</vt:lpstr>
      <vt:lpstr>Carbohydrates</vt:lpstr>
      <vt:lpstr>2. Proteins</vt:lpstr>
      <vt:lpstr>Proteins : Hydrolysis &amp; Condensation</vt:lpstr>
      <vt:lpstr>3. Fats</vt:lpstr>
      <vt:lpstr>Fats : Hydrolysis and Condensation</vt:lpstr>
      <vt:lpstr>PowerPoint Presentation</vt:lpstr>
      <vt:lpstr>Tests for Carbohydrates:</vt:lpstr>
      <vt:lpstr>Biuret Test (Protein)</vt:lpstr>
      <vt:lpstr>Emulsion Test (Fats)</vt:lpstr>
      <vt:lpstr>5. Dietary Fibre</vt:lpstr>
      <vt:lpstr>6. Vitamin D</vt:lpstr>
      <vt:lpstr>Vitamin C (destroyed by heat / cooking)</vt:lpstr>
      <vt:lpstr>7.  Minerals - Calcium</vt:lpstr>
      <vt:lpstr>Minerals - Iron</vt:lpstr>
      <vt:lpstr>PowerPoint Presentation</vt:lpstr>
      <vt:lpstr>What is a Balanced Diet?</vt:lpstr>
      <vt:lpstr>Energy Balance</vt:lpstr>
      <vt:lpstr>Basal Metabolic Rate</vt:lpstr>
      <vt:lpstr>Basal Metabolic Rate Depends On:</vt:lpstr>
      <vt:lpstr>PowerPoint Presentation</vt:lpstr>
      <vt:lpstr>Lesson Objectives :</vt:lpstr>
      <vt:lpstr>Lesson Objectives:</vt:lpstr>
    </vt:vector>
  </TitlesOfParts>
  <Company>SINGOV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</dc:title>
  <dc:creator>SINGOV</dc:creator>
  <cp:lastModifiedBy>Teacher E-Solutions</cp:lastModifiedBy>
  <cp:revision>125</cp:revision>
  <dcterms:created xsi:type="dcterms:W3CDTF">2003-02-14T08:34:43Z</dcterms:created>
  <dcterms:modified xsi:type="dcterms:W3CDTF">2019-01-18T16:34:19Z</dcterms:modified>
</cp:coreProperties>
</file>