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5"/>
  </p:notesMasterIdLst>
  <p:sldIdLst>
    <p:sldId id="256" r:id="rId2"/>
    <p:sldId id="259" r:id="rId3"/>
    <p:sldId id="298" r:id="rId4"/>
    <p:sldId id="287" r:id="rId5"/>
    <p:sldId id="264" r:id="rId6"/>
    <p:sldId id="268" r:id="rId7"/>
    <p:sldId id="261" r:id="rId8"/>
    <p:sldId id="262" r:id="rId9"/>
    <p:sldId id="263" r:id="rId10"/>
    <p:sldId id="267" r:id="rId11"/>
    <p:sldId id="269" r:id="rId12"/>
    <p:sldId id="293" r:id="rId13"/>
    <p:sldId id="270" r:id="rId14"/>
    <p:sldId id="271" r:id="rId15"/>
    <p:sldId id="274" r:id="rId16"/>
    <p:sldId id="292" r:id="rId17"/>
    <p:sldId id="299" r:id="rId18"/>
    <p:sldId id="266" r:id="rId19"/>
    <p:sldId id="273" r:id="rId20"/>
    <p:sldId id="291" r:id="rId21"/>
    <p:sldId id="288" r:id="rId22"/>
    <p:sldId id="278" r:id="rId23"/>
    <p:sldId id="277" r:id="rId24"/>
    <p:sldId id="279" r:id="rId25"/>
    <p:sldId id="282" r:id="rId26"/>
    <p:sldId id="276" r:id="rId27"/>
    <p:sldId id="283" r:id="rId28"/>
    <p:sldId id="284" r:id="rId29"/>
    <p:sldId id="285" r:id="rId30"/>
    <p:sldId id="286" r:id="rId31"/>
    <p:sldId id="281" r:id="rId32"/>
    <p:sldId id="257" r:id="rId33"/>
    <p:sldId id="258" r:id="rId34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660066"/>
    <a:srgbClr val="CC99FF"/>
    <a:srgbClr val="990033"/>
    <a:srgbClr val="FFFF00"/>
    <a:srgbClr val="008000"/>
    <a:srgbClr val="FF0000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14" autoAdjust="0"/>
  </p:normalViewPr>
  <p:slideViewPr>
    <p:cSldViewPr>
      <p:cViewPr varScale="1">
        <p:scale>
          <a:sx n="42" d="100"/>
          <a:sy n="42" d="100"/>
        </p:scale>
        <p:origin x="-648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58D382C8-578E-440F-B361-776E6A647E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2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2E438B-648F-4B28-A8D9-AE2425148F7E}" type="slidenum">
              <a:rPr lang="en-US">
                <a:latin typeface="Times New Roman" pitchFamily="18" charset="0"/>
              </a:rPr>
              <a:pPr/>
              <a:t>12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6300000 w 3985"/>
              <a:gd name="T1" fmla="*/ 0 h 3619"/>
              <a:gd name="T2" fmla="*/ 0 w 3985"/>
              <a:gd name="T3" fmla="*/ 1826667 h 3619"/>
              <a:gd name="T4" fmla="*/ 4842204 w 3985"/>
              <a:gd name="T5" fmla="*/ 6780213 h 3619"/>
              <a:gd name="T6" fmla="*/ 8896350 w 3985"/>
              <a:gd name="T7" fmla="*/ 2107693 h 3619"/>
              <a:gd name="T8" fmla="*/ 6300000 w 3985"/>
              <a:gd name="T9" fmla="*/ 0 h 3619"/>
              <a:gd name="T10" fmla="*/ 6300000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2250 w 794"/>
                <a:gd name="T1" fmla="*/ 970 h 414"/>
                <a:gd name="T2" fmla="*/ 2012 w 794"/>
                <a:gd name="T3" fmla="*/ 781 h 414"/>
                <a:gd name="T4" fmla="*/ 1576 w 794"/>
                <a:gd name="T5" fmla="*/ 516 h 414"/>
                <a:gd name="T6" fmla="*/ 201 w 794"/>
                <a:gd name="T7" fmla="*/ 0 h 414"/>
                <a:gd name="T8" fmla="*/ 65 w 794"/>
                <a:gd name="T9" fmla="*/ 49 h 414"/>
                <a:gd name="T10" fmla="*/ 0 w 794"/>
                <a:gd name="T11" fmla="*/ 204 h 414"/>
                <a:gd name="T12" fmla="*/ 79 w 794"/>
                <a:gd name="T13" fmla="*/ 381 h 414"/>
                <a:gd name="T14" fmla="*/ 1615 w 794"/>
                <a:gd name="T15" fmla="*/ 1005 h 414"/>
                <a:gd name="T16" fmla="*/ 1952 w 794"/>
                <a:gd name="T17" fmla="*/ 965 h 414"/>
                <a:gd name="T18" fmla="*/ 2224 w 794"/>
                <a:gd name="T19" fmla="*/ 1017 h 414"/>
                <a:gd name="T20" fmla="*/ 2250 w 794"/>
                <a:gd name="T21" fmla="*/ 970 h 414"/>
                <a:gd name="T22" fmla="*/ 2250 w 794"/>
                <a:gd name="T23" fmla="*/ 97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94 w 1586"/>
                <a:gd name="T1" fmla="*/ 0 h 821"/>
                <a:gd name="T2" fmla="*/ 1883 w 1586"/>
                <a:gd name="T3" fmla="*/ 637 h 821"/>
                <a:gd name="T4" fmla="*/ 2020 w 1586"/>
                <a:gd name="T5" fmla="*/ 783 h 821"/>
                <a:gd name="T6" fmla="*/ 2244 w 1586"/>
                <a:gd name="T7" fmla="*/ 971 h 821"/>
                <a:gd name="T8" fmla="*/ 2214 w 1586"/>
                <a:gd name="T9" fmla="*/ 1007 h 821"/>
                <a:gd name="T10" fmla="*/ 1910 w 1586"/>
                <a:gd name="T11" fmla="*/ 965 h 821"/>
                <a:gd name="T12" fmla="*/ 1620 w 1586"/>
                <a:gd name="T13" fmla="*/ 995 h 821"/>
                <a:gd name="T14" fmla="*/ 59 w 1586"/>
                <a:gd name="T15" fmla="*/ 366 h 821"/>
                <a:gd name="T16" fmla="*/ 0 w 1586"/>
                <a:gd name="T17" fmla="*/ 184 h 821"/>
                <a:gd name="T18" fmla="*/ 65 w 1586"/>
                <a:gd name="T19" fmla="*/ 39 h 821"/>
                <a:gd name="T20" fmla="*/ 194 w 1586"/>
                <a:gd name="T21" fmla="*/ 0 h 821"/>
                <a:gd name="T22" fmla="*/ 19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400 h 747"/>
                <a:gd name="T2" fmla="*/ 1308 w 1049"/>
                <a:gd name="T3" fmla="*/ 919 h 747"/>
                <a:gd name="T4" fmla="*/ 1332 w 1049"/>
                <a:gd name="T5" fmla="*/ 657 h 747"/>
                <a:gd name="T6" fmla="*/ 1488 w 1049"/>
                <a:gd name="T7" fmla="*/ 519 h 747"/>
                <a:gd name="T8" fmla="*/ 111 w 1049"/>
                <a:gd name="T9" fmla="*/ 0 h 747"/>
                <a:gd name="T10" fmla="*/ 0 w 1049"/>
                <a:gd name="T11" fmla="*/ 156 h 747"/>
                <a:gd name="T12" fmla="*/ 0 w 1049"/>
                <a:gd name="T13" fmla="*/ 400 h 747"/>
                <a:gd name="T14" fmla="*/ 0 w 1049"/>
                <a:gd name="T15" fmla="*/ 400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55 w 150"/>
                  <a:gd name="T1" fmla="*/ 0 h 173"/>
                  <a:gd name="T2" fmla="*/ 57 w 150"/>
                  <a:gd name="T3" fmla="*/ 82 h 173"/>
                  <a:gd name="T4" fmla="*/ 0 w 150"/>
                  <a:gd name="T5" fmla="*/ 214 h 173"/>
                  <a:gd name="T6" fmla="*/ 113 w 150"/>
                  <a:gd name="T7" fmla="*/ 198 h 173"/>
                  <a:gd name="T8" fmla="*/ 146 w 150"/>
                  <a:gd name="T9" fmla="*/ 104 h 173"/>
                  <a:gd name="T10" fmla="*/ 212 w 150"/>
                  <a:gd name="T11" fmla="*/ 33 h 173"/>
                  <a:gd name="T12" fmla="*/ 155 w 150"/>
                  <a:gd name="T13" fmla="*/ 0 h 173"/>
                  <a:gd name="T14" fmla="*/ 155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221 w 1684"/>
                  <a:gd name="T1" fmla="*/ 0 h 880"/>
                  <a:gd name="T2" fmla="*/ 89 w 1684"/>
                  <a:gd name="T3" fmla="*/ 64 h 880"/>
                  <a:gd name="T4" fmla="*/ 0 w 1684"/>
                  <a:gd name="T5" fmla="*/ 256 h 880"/>
                  <a:gd name="T6" fmla="*/ 95 w 1684"/>
                  <a:gd name="T7" fmla="*/ 440 h 880"/>
                  <a:gd name="T8" fmla="*/ 1675 w 1684"/>
                  <a:gd name="T9" fmla="*/ 1065 h 880"/>
                  <a:gd name="T10" fmla="*/ 2015 w 1684"/>
                  <a:gd name="T11" fmla="*/ 1026 h 880"/>
                  <a:gd name="T12" fmla="*/ 2290 w 1684"/>
                  <a:gd name="T13" fmla="*/ 1081 h 880"/>
                  <a:gd name="T14" fmla="*/ 2386 w 1684"/>
                  <a:gd name="T15" fmla="*/ 993 h 880"/>
                  <a:gd name="T16" fmla="*/ 2128 w 1684"/>
                  <a:gd name="T17" fmla="*/ 816 h 880"/>
                  <a:gd name="T18" fmla="*/ 2023 w 1684"/>
                  <a:gd name="T19" fmla="*/ 629 h 880"/>
                  <a:gd name="T20" fmla="*/ 1940 w 1684"/>
                  <a:gd name="T21" fmla="*/ 647 h 880"/>
                  <a:gd name="T22" fmla="*/ 2039 w 1684"/>
                  <a:gd name="T23" fmla="*/ 816 h 880"/>
                  <a:gd name="T24" fmla="*/ 2236 w 1684"/>
                  <a:gd name="T25" fmla="*/ 995 h 880"/>
                  <a:gd name="T26" fmla="*/ 2002 w 1684"/>
                  <a:gd name="T27" fmla="*/ 967 h 880"/>
                  <a:gd name="T28" fmla="*/ 1727 w 1684"/>
                  <a:gd name="T29" fmla="*/ 1000 h 880"/>
                  <a:gd name="T30" fmla="*/ 1778 w 1684"/>
                  <a:gd name="T31" fmla="*/ 798 h 880"/>
                  <a:gd name="T32" fmla="*/ 1896 w 1684"/>
                  <a:gd name="T33" fmla="*/ 661 h 880"/>
                  <a:gd name="T34" fmla="*/ 1758 w 1684"/>
                  <a:gd name="T35" fmla="*/ 678 h 880"/>
                  <a:gd name="T36" fmla="*/ 1651 w 1684"/>
                  <a:gd name="T37" fmla="*/ 808 h 880"/>
                  <a:gd name="T38" fmla="*/ 1614 w 1684"/>
                  <a:gd name="T39" fmla="*/ 972 h 880"/>
                  <a:gd name="T40" fmla="*/ 152 w 1684"/>
                  <a:gd name="T41" fmla="*/ 381 h 880"/>
                  <a:gd name="T42" fmla="*/ 113 w 1684"/>
                  <a:gd name="T43" fmla="*/ 264 h 880"/>
                  <a:gd name="T44" fmla="*/ 146 w 1684"/>
                  <a:gd name="T45" fmla="*/ 117 h 880"/>
                  <a:gd name="T46" fmla="*/ 307 w 1684"/>
                  <a:gd name="T47" fmla="*/ 0 h 880"/>
                  <a:gd name="T48" fmla="*/ 221 w 1684"/>
                  <a:gd name="T49" fmla="*/ 0 h 880"/>
                  <a:gd name="T50" fmla="*/ 221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42 w 1190"/>
                  <a:gd name="T1" fmla="*/ 0 h 500"/>
                  <a:gd name="T2" fmla="*/ 1686 w 1190"/>
                  <a:gd name="T3" fmla="*/ 602 h 500"/>
                  <a:gd name="T4" fmla="*/ 1524 w 1190"/>
                  <a:gd name="T5" fmla="*/ 614 h 500"/>
                  <a:gd name="T6" fmla="*/ 0 w 1190"/>
                  <a:gd name="T7" fmla="*/ 33 h 500"/>
                  <a:gd name="T8" fmla="*/ 142 w 1190"/>
                  <a:gd name="T9" fmla="*/ 0 h 500"/>
                  <a:gd name="T10" fmla="*/ 14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65 w 160"/>
                  <a:gd name="T1" fmla="*/ 0 h 335"/>
                  <a:gd name="T2" fmla="*/ 27 w 160"/>
                  <a:gd name="T3" fmla="*/ 130 h 335"/>
                  <a:gd name="T4" fmla="*/ 0 w 160"/>
                  <a:gd name="T5" fmla="*/ 281 h 335"/>
                  <a:gd name="T6" fmla="*/ 47 w 160"/>
                  <a:gd name="T7" fmla="*/ 384 h 335"/>
                  <a:gd name="T8" fmla="*/ 133 w 160"/>
                  <a:gd name="T9" fmla="*/ 410 h 335"/>
                  <a:gd name="T10" fmla="*/ 108 w 160"/>
                  <a:gd name="T11" fmla="*/ 188 h 335"/>
                  <a:gd name="T12" fmla="*/ 227 w 160"/>
                  <a:gd name="T13" fmla="*/ 21 h 335"/>
                  <a:gd name="T14" fmla="*/ 165 w 160"/>
                  <a:gd name="T15" fmla="*/ 0 h 335"/>
                  <a:gd name="T16" fmla="*/ 165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20 w 489"/>
                  <a:gd name="T1" fmla="*/ 42 h 296"/>
                  <a:gd name="T2" fmla="*/ 226 w 489"/>
                  <a:gd name="T3" fmla="*/ 81 h 296"/>
                  <a:gd name="T4" fmla="*/ 458 w 489"/>
                  <a:gd name="T5" fmla="*/ 168 h 296"/>
                  <a:gd name="T6" fmla="*/ 622 w 489"/>
                  <a:gd name="T7" fmla="*/ 299 h 296"/>
                  <a:gd name="T8" fmla="*/ 461 w 489"/>
                  <a:gd name="T9" fmla="*/ 283 h 296"/>
                  <a:gd name="T10" fmla="*/ 196 w 489"/>
                  <a:gd name="T11" fmla="*/ 180 h 296"/>
                  <a:gd name="T12" fmla="*/ 71 w 489"/>
                  <a:gd name="T13" fmla="*/ 98 h 296"/>
                  <a:gd name="T14" fmla="*/ 151 w 489"/>
                  <a:gd name="T15" fmla="*/ 200 h 296"/>
                  <a:gd name="T16" fmla="*/ 384 w 489"/>
                  <a:gd name="T17" fmla="*/ 332 h 296"/>
                  <a:gd name="T18" fmla="*/ 658 w 489"/>
                  <a:gd name="T19" fmla="*/ 364 h 296"/>
                  <a:gd name="T20" fmla="*/ 691 w 489"/>
                  <a:gd name="T21" fmla="*/ 275 h 296"/>
                  <a:gd name="T22" fmla="*/ 557 w 489"/>
                  <a:gd name="T23" fmla="*/ 148 h 296"/>
                  <a:gd name="T24" fmla="*/ 240 w 489"/>
                  <a:gd name="T25" fmla="*/ 21 h 296"/>
                  <a:gd name="T26" fmla="*/ 0 w 489"/>
                  <a:gd name="T27" fmla="*/ 0 h 296"/>
                  <a:gd name="T28" fmla="*/ 20 w 489"/>
                  <a:gd name="T29" fmla="*/ 42 h 296"/>
                  <a:gd name="T30" fmla="*/ 20 w 489"/>
                  <a:gd name="T31" fmla="*/ 42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629 w 794"/>
                <a:gd name="T1" fmla="*/ 280 h 414"/>
                <a:gd name="T2" fmla="*/ 562 w 794"/>
                <a:gd name="T3" fmla="*/ 225 h 414"/>
                <a:gd name="T4" fmla="*/ 440 w 794"/>
                <a:gd name="T5" fmla="*/ 149 h 414"/>
                <a:gd name="T6" fmla="*/ 56 w 794"/>
                <a:gd name="T7" fmla="*/ 0 h 414"/>
                <a:gd name="T8" fmla="*/ 18 w 794"/>
                <a:gd name="T9" fmla="*/ 14 h 414"/>
                <a:gd name="T10" fmla="*/ 0 w 794"/>
                <a:gd name="T11" fmla="*/ 59 h 414"/>
                <a:gd name="T12" fmla="*/ 22 w 794"/>
                <a:gd name="T13" fmla="*/ 110 h 414"/>
                <a:gd name="T14" fmla="*/ 452 w 794"/>
                <a:gd name="T15" fmla="*/ 289 h 414"/>
                <a:gd name="T16" fmla="*/ 546 w 794"/>
                <a:gd name="T17" fmla="*/ 278 h 414"/>
                <a:gd name="T18" fmla="*/ 622 w 794"/>
                <a:gd name="T19" fmla="*/ 293 h 414"/>
                <a:gd name="T20" fmla="*/ 629 w 794"/>
                <a:gd name="T21" fmla="*/ 280 h 414"/>
                <a:gd name="T22" fmla="*/ 629 w 794"/>
                <a:gd name="T23" fmla="*/ 28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54 w 1586"/>
                <a:gd name="T1" fmla="*/ 0 h 821"/>
                <a:gd name="T2" fmla="*/ 526 w 1586"/>
                <a:gd name="T3" fmla="*/ 183 h 821"/>
                <a:gd name="T4" fmla="*/ 565 w 1586"/>
                <a:gd name="T5" fmla="*/ 225 h 821"/>
                <a:gd name="T6" fmla="*/ 627 w 1586"/>
                <a:gd name="T7" fmla="*/ 280 h 821"/>
                <a:gd name="T8" fmla="*/ 619 w 1586"/>
                <a:gd name="T9" fmla="*/ 290 h 821"/>
                <a:gd name="T10" fmla="*/ 534 w 1586"/>
                <a:gd name="T11" fmla="*/ 278 h 821"/>
                <a:gd name="T12" fmla="*/ 453 w 1586"/>
                <a:gd name="T13" fmla="*/ 286 h 821"/>
                <a:gd name="T14" fmla="*/ 17 w 1586"/>
                <a:gd name="T15" fmla="*/ 105 h 821"/>
                <a:gd name="T16" fmla="*/ 0 w 1586"/>
                <a:gd name="T17" fmla="*/ 53 h 821"/>
                <a:gd name="T18" fmla="*/ 18 w 1586"/>
                <a:gd name="T19" fmla="*/ 11 h 821"/>
                <a:gd name="T20" fmla="*/ 54 w 1586"/>
                <a:gd name="T21" fmla="*/ 0 h 821"/>
                <a:gd name="T22" fmla="*/ 5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115 h 747"/>
                <a:gd name="T2" fmla="*/ 366 w 1049"/>
                <a:gd name="T3" fmla="*/ 265 h 747"/>
                <a:gd name="T4" fmla="*/ 372 w 1049"/>
                <a:gd name="T5" fmla="*/ 189 h 747"/>
                <a:gd name="T6" fmla="*/ 416 w 1049"/>
                <a:gd name="T7" fmla="*/ 150 h 747"/>
                <a:gd name="T8" fmla="*/ 31 w 1049"/>
                <a:gd name="T9" fmla="*/ 0 h 747"/>
                <a:gd name="T10" fmla="*/ 0 w 1049"/>
                <a:gd name="T11" fmla="*/ 45 h 747"/>
                <a:gd name="T12" fmla="*/ 0 w 1049"/>
                <a:gd name="T13" fmla="*/ 115 h 747"/>
                <a:gd name="T14" fmla="*/ 0 w 1049"/>
                <a:gd name="T15" fmla="*/ 11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43 w 150"/>
                  <a:gd name="T1" fmla="*/ 0 h 173"/>
                  <a:gd name="T2" fmla="*/ 16 w 150"/>
                  <a:gd name="T3" fmla="*/ 23 h 173"/>
                  <a:gd name="T4" fmla="*/ 0 w 150"/>
                  <a:gd name="T5" fmla="*/ 61 h 173"/>
                  <a:gd name="T6" fmla="*/ 31 w 150"/>
                  <a:gd name="T7" fmla="*/ 56 h 173"/>
                  <a:gd name="T8" fmla="*/ 41 w 150"/>
                  <a:gd name="T9" fmla="*/ 30 h 173"/>
                  <a:gd name="T10" fmla="*/ 59 w 150"/>
                  <a:gd name="T11" fmla="*/ 10 h 173"/>
                  <a:gd name="T12" fmla="*/ 43 w 150"/>
                  <a:gd name="T13" fmla="*/ 0 h 173"/>
                  <a:gd name="T14" fmla="*/ 43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62 w 1684"/>
                  <a:gd name="T1" fmla="*/ 0 h 880"/>
                  <a:gd name="T2" fmla="*/ 25 w 1684"/>
                  <a:gd name="T3" fmla="*/ 18 h 880"/>
                  <a:gd name="T4" fmla="*/ 0 w 1684"/>
                  <a:gd name="T5" fmla="*/ 74 h 880"/>
                  <a:gd name="T6" fmla="*/ 27 w 1684"/>
                  <a:gd name="T7" fmla="*/ 127 h 880"/>
                  <a:gd name="T8" fmla="*/ 468 w 1684"/>
                  <a:gd name="T9" fmla="*/ 306 h 880"/>
                  <a:gd name="T10" fmla="*/ 563 w 1684"/>
                  <a:gd name="T11" fmla="*/ 295 h 880"/>
                  <a:gd name="T12" fmla="*/ 640 w 1684"/>
                  <a:gd name="T13" fmla="*/ 311 h 880"/>
                  <a:gd name="T14" fmla="*/ 667 w 1684"/>
                  <a:gd name="T15" fmla="*/ 286 h 880"/>
                  <a:gd name="T16" fmla="*/ 595 w 1684"/>
                  <a:gd name="T17" fmla="*/ 235 h 880"/>
                  <a:gd name="T18" fmla="*/ 566 w 1684"/>
                  <a:gd name="T19" fmla="*/ 181 h 880"/>
                  <a:gd name="T20" fmla="*/ 542 w 1684"/>
                  <a:gd name="T21" fmla="*/ 186 h 880"/>
                  <a:gd name="T22" fmla="*/ 570 w 1684"/>
                  <a:gd name="T23" fmla="*/ 235 h 880"/>
                  <a:gd name="T24" fmla="*/ 625 w 1684"/>
                  <a:gd name="T25" fmla="*/ 286 h 880"/>
                  <a:gd name="T26" fmla="*/ 560 w 1684"/>
                  <a:gd name="T27" fmla="*/ 278 h 880"/>
                  <a:gd name="T28" fmla="*/ 483 w 1684"/>
                  <a:gd name="T29" fmla="*/ 288 h 880"/>
                  <a:gd name="T30" fmla="*/ 497 w 1684"/>
                  <a:gd name="T31" fmla="*/ 230 h 880"/>
                  <a:gd name="T32" fmla="*/ 530 w 1684"/>
                  <a:gd name="T33" fmla="*/ 190 h 880"/>
                  <a:gd name="T34" fmla="*/ 492 w 1684"/>
                  <a:gd name="T35" fmla="*/ 195 h 880"/>
                  <a:gd name="T36" fmla="*/ 461 w 1684"/>
                  <a:gd name="T37" fmla="*/ 233 h 880"/>
                  <a:gd name="T38" fmla="*/ 451 w 1684"/>
                  <a:gd name="T39" fmla="*/ 280 h 880"/>
                  <a:gd name="T40" fmla="*/ 42 w 1684"/>
                  <a:gd name="T41" fmla="*/ 110 h 880"/>
                  <a:gd name="T42" fmla="*/ 32 w 1684"/>
                  <a:gd name="T43" fmla="*/ 76 h 880"/>
                  <a:gd name="T44" fmla="*/ 41 w 1684"/>
                  <a:gd name="T45" fmla="*/ 34 h 880"/>
                  <a:gd name="T46" fmla="*/ 86 w 1684"/>
                  <a:gd name="T47" fmla="*/ 0 h 880"/>
                  <a:gd name="T48" fmla="*/ 62 w 1684"/>
                  <a:gd name="T49" fmla="*/ 0 h 880"/>
                  <a:gd name="T50" fmla="*/ 62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40 w 1190"/>
                  <a:gd name="T1" fmla="*/ 0 h 500"/>
                  <a:gd name="T2" fmla="*/ 472 w 1190"/>
                  <a:gd name="T3" fmla="*/ 172 h 500"/>
                  <a:gd name="T4" fmla="*/ 427 w 1190"/>
                  <a:gd name="T5" fmla="*/ 176 h 500"/>
                  <a:gd name="T6" fmla="*/ 0 w 1190"/>
                  <a:gd name="T7" fmla="*/ 10 h 500"/>
                  <a:gd name="T8" fmla="*/ 40 w 1190"/>
                  <a:gd name="T9" fmla="*/ 0 h 500"/>
                  <a:gd name="T10" fmla="*/ 4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46 w 160"/>
                  <a:gd name="T1" fmla="*/ 0 h 335"/>
                  <a:gd name="T2" fmla="*/ 7 w 160"/>
                  <a:gd name="T3" fmla="*/ 37 h 335"/>
                  <a:gd name="T4" fmla="*/ 0 w 160"/>
                  <a:gd name="T5" fmla="*/ 81 h 335"/>
                  <a:gd name="T6" fmla="*/ 13 w 160"/>
                  <a:gd name="T7" fmla="*/ 111 h 335"/>
                  <a:gd name="T8" fmla="*/ 37 w 160"/>
                  <a:gd name="T9" fmla="*/ 118 h 335"/>
                  <a:gd name="T10" fmla="*/ 30 w 160"/>
                  <a:gd name="T11" fmla="*/ 54 h 335"/>
                  <a:gd name="T12" fmla="*/ 63 w 160"/>
                  <a:gd name="T13" fmla="*/ 6 h 335"/>
                  <a:gd name="T14" fmla="*/ 46 w 160"/>
                  <a:gd name="T15" fmla="*/ 0 h 335"/>
                  <a:gd name="T16" fmla="*/ 4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6 w 489"/>
                  <a:gd name="T1" fmla="*/ 12 h 296"/>
                  <a:gd name="T2" fmla="*/ 63 w 489"/>
                  <a:gd name="T3" fmla="*/ 23 h 296"/>
                  <a:gd name="T4" fmla="*/ 128 w 489"/>
                  <a:gd name="T5" fmla="*/ 48 h 296"/>
                  <a:gd name="T6" fmla="*/ 174 w 489"/>
                  <a:gd name="T7" fmla="*/ 85 h 296"/>
                  <a:gd name="T8" fmla="*/ 129 w 489"/>
                  <a:gd name="T9" fmla="*/ 81 h 296"/>
                  <a:gd name="T10" fmla="*/ 55 w 489"/>
                  <a:gd name="T11" fmla="*/ 51 h 296"/>
                  <a:gd name="T12" fmla="*/ 20 w 489"/>
                  <a:gd name="T13" fmla="*/ 28 h 296"/>
                  <a:gd name="T14" fmla="*/ 42 w 489"/>
                  <a:gd name="T15" fmla="*/ 57 h 296"/>
                  <a:gd name="T16" fmla="*/ 107 w 489"/>
                  <a:gd name="T17" fmla="*/ 95 h 296"/>
                  <a:gd name="T18" fmla="*/ 184 w 489"/>
                  <a:gd name="T19" fmla="*/ 104 h 296"/>
                  <a:gd name="T20" fmla="*/ 193 w 489"/>
                  <a:gd name="T21" fmla="*/ 79 h 296"/>
                  <a:gd name="T22" fmla="*/ 156 w 489"/>
                  <a:gd name="T23" fmla="*/ 42 h 296"/>
                  <a:gd name="T24" fmla="*/ 67 w 489"/>
                  <a:gd name="T25" fmla="*/ 6 h 296"/>
                  <a:gd name="T26" fmla="*/ 0 w 489"/>
                  <a:gd name="T27" fmla="*/ 0 h 296"/>
                  <a:gd name="T28" fmla="*/ 6 w 489"/>
                  <a:gd name="T29" fmla="*/ 12 h 296"/>
                  <a:gd name="T30" fmla="*/ 6 w 489"/>
                  <a:gd name="T31" fmla="*/ 12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1295400 w 4288"/>
              <a:gd name="T3" fmla="*/ 406400 h 459"/>
              <a:gd name="T4" fmla="*/ 2476500 w 4288"/>
              <a:gd name="T5" fmla="*/ 228600 h 459"/>
              <a:gd name="T6" fmla="*/ 2946400 w 4288"/>
              <a:gd name="T7" fmla="*/ 596900 h 459"/>
              <a:gd name="T8" fmla="*/ 3721100 w 4288"/>
              <a:gd name="T9" fmla="*/ 241300 h 459"/>
              <a:gd name="T10" fmla="*/ 5613400 w 4288"/>
              <a:gd name="T11" fmla="*/ 723900 h 459"/>
              <a:gd name="T12" fmla="*/ 6807200 w 4288"/>
              <a:gd name="T13" fmla="*/ 215900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50800 h 240"/>
              <a:gd name="T2" fmla="*/ 444500 w 560"/>
              <a:gd name="T3" fmla="*/ 228600 h 240"/>
              <a:gd name="T4" fmla="*/ 711200 w 560"/>
              <a:gd name="T5" fmla="*/ 25400 h 240"/>
              <a:gd name="T6" fmla="*/ 889000 w 560"/>
              <a:gd name="T7" fmla="*/ 38100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C5BEB6-A891-4A67-BD42-DD070185F2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91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AB730-E3EF-4D8C-9380-70691E4C4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82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7A3B3-7E09-4DD7-A3D8-0668CA4CEF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31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AB828-611F-4F59-AAB9-16D63E4FA0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85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A40EF-7382-4EC5-9B5D-7425EF6E5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71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6D6A5-AD28-4CA6-AD8E-1B80945CD9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6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5E511-835C-4D6B-B686-8DE53EA7D3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00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AB6D6-D740-4096-801F-DCA5F34F5C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2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40EA2-FE3F-4545-986C-AFF86D51B8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0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2F6F1-99F2-4C09-8D9A-5628B4209A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003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E68F1-2E6A-411C-B9D2-858EF215F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177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5AC04-F6BA-4B57-A07C-2A8B8B8A32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047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1162050 w 2903"/>
              <a:gd name="T1" fmla="*/ 244856 h 3686"/>
              <a:gd name="T2" fmla="*/ 1026751 w 2903"/>
              <a:gd name="T3" fmla="*/ 45239 h 3686"/>
              <a:gd name="T4" fmla="*/ 897056 w 2903"/>
              <a:gd name="T5" fmla="*/ 0 h 3686"/>
              <a:gd name="T6" fmla="*/ 44032 w 2903"/>
              <a:gd name="T7" fmla="*/ 1589585 h 3686"/>
              <a:gd name="T8" fmla="*/ 44032 w 2903"/>
              <a:gd name="T9" fmla="*/ 1825394 h 3686"/>
              <a:gd name="T10" fmla="*/ 0 w 2903"/>
              <a:gd name="T11" fmla="*/ 2053285 h 3686"/>
              <a:gd name="T12" fmla="*/ 28821 w 2903"/>
              <a:gd name="T13" fmla="*/ 2084387 h 3686"/>
              <a:gd name="T14" fmla="*/ 176529 w 2903"/>
              <a:gd name="T15" fmla="*/ 1897211 h 3686"/>
              <a:gd name="T16" fmla="*/ 296217 w 2903"/>
              <a:gd name="T17" fmla="*/ 1825394 h 3686"/>
              <a:gd name="T18" fmla="*/ 1162050 w 2903"/>
              <a:gd name="T19" fmla="*/ 244856 h 3686"/>
              <a:gd name="T20" fmla="*/ 1162050 w 2903"/>
              <a:gd name="T21" fmla="*/ 244856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849FEB06-A840-44BE-B624-CA08EA94FB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917850 w 2911"/>
              <a:gd name="T1" fmla="*/ 0 h 3703"/>
              <a:gd name="T2" fmla="*/ 52037 w 2911"/>
              <a:gd name="T3" fmla="*/ 1605520 h 3703"/>
              <a:gd name="T4" fmla="*/ 52437 w 2911"/>
              <a:gd name="T5" fmla="*/ 1812794 h 3703"/>
              <a:gd name="T6" fmla="*/ 0 w 2911"/>
              <a:gd name="T7" fmla="*/ 2057445 h 3703"/>
              <a:gd name="T8" fmla="*/ 20014 w 2911"/>
              <a:gd name="T9" fmla="*/ 2097087 h 3703"/>
              <a:gd name="T10" fmla="*/ 168920 w 2911"/>
              <a:gd name="T11" fmla="*/ 1898308 h 3703"/>
              <a:gd name="T12" fmla="*/ 305416 w 2911"/>
              <a:gd name="T13" fmla="*/ 1823554 h 3703"/>
              <a:gd name="T14" fmla="*/ 1165225 w 2911"/>
              <a:gd name="T15" fmla="*/ 242385 h 3703"/>
              <a:gd name="T16" fmla="*/ 1036334 w 2911"/>
              <a:gd name="T17" fmla="*/ 54367 h 3703"/>
              <a:gd name="T18" fmla="*/ 917850 w 2911"/>
              <a:gd name="T19" fmla="*/ 0 h 3703"/>
              <a:gd name="T20" fmla="*/ 917850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1406370 h 2777"/>
              <a:gd name="T2" fmla="*/ 172990 w 2561"/>
              <a:gd name="T3" fmla="*/ 1444854 h 2777"/>
              <a:gd name="T4" fmla="*/ 294723 w 2561"/>
              <a:gd name="T5" fmla="*/ 1571625 h 2777"/>
              <a:gd name="T6" fmla="*/ 1025525 w 2561"/>
              <a:gd name="T7" fmla="*/ 225811 h 2777"/>
              <a:gd name="T8" fmla="*/ 848130 w 2561"/>
              <a:gd name="T9" fmla="*/ 46407 h 2777"/>
              <a:gd name="T10" fmla="*/ 760034 w 2561"/>
              <a:gd name="T11" fmla="*/ 0 h 2777"/>
              <a:gd name="T12" fmla="*/ 0 w 2561"/>
              <a:gd name="T13" fmla="*/ 1406370 h 2777"/>
              <a:gd name="T14" fmla="*/ 0 w 2561"/>
              <a:gd name="T15" fmla="*/ 1406370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794 w 2177"/>
                <a:gd name="T1" fmla="*/ 630 h 1298"/>
                <a:gd name="T2" fmla="*/ 710 w 2177"/>
                <a:gd name="T3" fmla="*/ 553 h 1298"/>
                <a:gd name="T4" fmla="*/ 666 w 2177"/>
                <a:gd name="T5" fmla="*/ 239 h 1298"/>
                <a:gd name="T6" fmla="*/ 1070 w 2177"/>
                <a:gd name="T7" fmla="*/ 165 h 1298"/>
                <a:gd name="T8" fmla="*/ 1089 w 2177"/>
                <a:gd name="T9" fmla="*/ 102 h 1298"/>
                <a:gd name="T10" fmla="*/ 1050 w 2177"/>
                <a:gd name="T11" fmla="*/ 50 h 1298"/>
                <a:gd name="T12" fmla="*/ 638 w 2177"/>
                <a:gd name="T13" fmla="*/ 106 h 1298"/>
                <a:gd name="T14" fmla="*/ 610 w 2177"/>
                <a:gd name="T15" fmla="*/ 16 h 1298"/>
                <a:gd name="T16" fmla="*/ 543 w 2177"/>
                <a:gd name="T17" fmla="*/ 0 h 1298"/>
                <a:gd name="T18" fmla="*/ 479 w 2177"/>
                <a:gd name="T19" fmla="*/ 14 h 1298"/>
                <a:gd name="T20" fmla="*/ 444 w 2177"/>
                <a:gd name="T21" fmla="*/ 53 h 1298"/>
                <a:gd name="T22" fmla="*/ 469 w 2177"/>
                <a:gd name="T23" fmla="*/ 143 h 1298"/>
                <a:gd name="T24" fmla="*/ 330 w 2177"/>
                <a:gd name="T25" fmla="*/ 221 h 1298"/>
                <a:gd name="T26" fmla="*/ 492 w 2177"/>
                <a:gd name="T27" fmla="*/ 237 h 1298"/>
                <a:gd name="T28" fmla="*/ 556 w 2177"/>
                <a:gd name="T29" fmla="*/ 445 h 1298"/>
                <a:gd name="T30" fmla="*/ 71 w 2177"/>
                <a:gd name="T31" fmla="*/ 235 h 1298"/>
                <a:gd name="T32" fmla="*/ 23 w 2177"/>
                <a:gd name="T33" fmla="*/ 255 h 1298"/>
                <a:gd name="T34" fmla="*/ 0 w 2177"/>
                <a:gd name="T35" fmla="*/ 318 h 1298"/>
                <a:gd name="T36" fmla="*/ 28 w 2177"/>
                <a:gd name="T37" fmla="*/ 390 h 1298"/>
                <a:gd name="T38" fmla="*/ 570 w 2177"/>
                <a:gd name="T39" fmla="*/ 644 h 1298"/>
                <a:gd name="T40" fmla="*/ 689 w 2177"/>
                <a:gd name="T41" fmla="*/ 628 h 1298"/>
                <a:gd name="T42" fmla="*/ 785 w 2177"/>
                <a:gd name="T43" fmla="*/ 649 h 1298"/>
                <a:gd name="T44" fmla="*/ 794 w 2177"/>
                <a:gd name="T45" fmla="*/ 630 h 1298"/>
                <a:gd name="T46" fmla="*/ 794 w 2177"/>
                <a:gd name="T47" fmla="*/ 63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4 h 258"/>
                <a:gd name="T2" fmla="*/ 60 w 143"/>
                <a:gd name="T3" fmla="*/ 0 h 258"/>
                <a:gd name="T4" fmla="*/ 71 w 143"/>
                <a:gd name="T5" fmla="*/ 117 h 258"/>
                <a:gd name="T6" fmla="*/ 4 w 143"/>
                <a:gd name="T7" fmla="*/ 129 h 258"/>
                <a:gd name="T8" fmla="*/ 0 w 143"/>
                <a:gd name="T9" fmla="*/ 4 h 258"/>
                <a:gd name="T10" fmla="*/ 0 w 143"/>
                <a:gd name="T11" fmla="*/ 4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68 w 1586"/>
                <a:gd name="T1" fmla="*/ 0 h 821"/>
                <a:gd name="T2" fmla="*/ 665 w 1586"/>
                <a:gd name="T3" fmla="*/ 259 h 821"/>
                <a:gd name="T4" fmla="*/ 713 w 1586"/>
                <a:gd name="T5" fmla="*/ 319 h 821"/>
                <a:gd name="T6" fmla="*/ 792 w 1586"/>
                <a:gd name="T7" fmla="*/ 396 h 821"/>
                <a:gd name="T8" fmla="*/ 782 w 1586"/>
                <a:gd name="T9" fmla="*/ 410 h 821"/>
                <a:gd name="T10" fmla="*/ 674 w 1586"/>
                <a:gd name="T11" fmla="*/ 393 h 821"/>
                <a:gd name="T12" fmla="*/ 572 w 1586"/>
                <a:gd name="T13" fmla="*/ 405 h 821"/>
                <a:gd name="T14" fmla="*/ 21 w 1586"/>
                <a:gd name="T15" fmla="*/ 149 h 821"/>
                <a:gd name="T16" fmla="*/ 0 w 1586"/>
                <a:gd name="T17" fmla="*/ 75 h 821"/>
                <a:gd name="T18" fmla="*/ 23 w 1586"/>
                <a:gd name="T19" fmla="*/ 16 h 821"/>
                <a:gd name="T20" fmla="*/ 68 w 1586"/>
                <a:gd name="T21" fmla="*/ 0 h 821"/>
                <a:gd name="T22" fmla="*/ 6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163 h 747"/>
                <a:gd name="T2" fmla="*/ 461 w 1049"/>
                <a:gd name="T3" fmla="*/ 374 h 747"/>
                <a:gd name="T4" fmla="*/ 470 w 1049"/>
                <a:gd name="T5" fmla="*/ 267 h 747"/>
                <a:gd name="T6" fmla="*/ 525 w 1049"/>
                <a:gd name="T7" fmla="*/ 211 h 747"/>
                <a:gd name="T8" fmla="*/ 39 w 1049"/>
                <a:gd name="T9" fmla="*/ 0 h 747"/>
                <a:gd name="T10" fmla="*/ 0 w 1049"/>
                <a:gd name="T11" fmla="*/ 64 h 747"/>
                <a:gd name="T12" fmla="*/ 0 w 1049"/>
                <a:gd name="T13" fmla="*/ 163 h 747"/>
                <a:gd name="T14" fmla="*/ 0 w 1049"/>
                <a:gd name="T15" fmla="*/ 163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14 h 241"/>
                <a:gd name="T2" fmla="*/ 79 w 272"/>
                <a:gd name="T3" fmla="*/ 0 h 241"/>
                <a:gd name="T4" fmla="*/ 125 w 272"/>
                <a:gd name="T5" fmla="*/ 18 h 241"/>
                <a:gd name="T6" fmla="*/ 135 w 272"/>
                <a:gd name="T7" fmla="*/ 70 h 241"/>
                <a:gd name="T8" fmla="*/ 81 w 272"/>
                <a:gd name="T9" fmla="*/ 73 h 241"/>
                <a:gd name="T10" fmla="*/ 16 w 272"/>
                <a:gd name="T11" fmla="*/ 121 h 241"/>
                <a:gd name="T12" fmla="*/ 0 w 272"/>
                <a:gd name="T13" fmla="*/ 14 h 241"/>
                <a:gd name="T14" fmla="*/ 0 w 272"/>
                <a:gd name="T15" fmla="*/ 14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76 w 152"/>
                <a:gd name="T1" fmla="*/ 2 h 224"/>
                <a:gd name="T2" fmla="*/ 76 w 152"/>
                <a:gd name="T3" fmla="*/ 112 h 224"/>
                <a:gd name="T4" fmla="*/ 0 w 152"/>
                <a:gd name="T5" fmla="*/ 4 h 224"/>
                <a:gd name="T6" fmla="*/ 36 w 152"/>
                <a:gd name="T7" fmla="*/ 0 h 224"/>
                <a:gd name="T8" fmla="*/ 76 w 152"/>
                <a:gd name="T9" fmla="*/ 2 h 224"/>
                <a:gd name="T10" fmla="*/ 76 w 152"/>
                <a:gd name="T11" fmla="*/ 2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40 h 764"/>
                <a:gd name="T2" fmla="*/ 44 w 386"/>
                <a:gd name="T3" fmla="*/ 0 h 764"/>
                <a:gd name="T4" fmla="*/ 116 w 386"/>
                <a:gd name="T5" fmla="*/ 3 h 764"/>
                <a:gd name="T6" fmla="*/ 193 w 386"/>
                <a:gd name="T7" fmla="*/ 383 h 764"/>
                <a:gd name="T8" fmla="*/ 140 w 386"/>
                <a:gd name="T9" fmla="*/ 361 h 764"/>
                <a:gd name="T10" fmla="*/ 76 w 386"/>
                <a:gd name="T11" fmla="*/ 339 h 764"/>
                <a:gd name="T12" fmla="*/ 0 w 386"/>
                <a:gd name="T13" fmla="*/ 40 h 764"/>
                <a:gd name="T14" fmla="*/ 0 w 386"/>
                <a:gd name="T15" fmla="*/ 4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346 w 728"/>
                <a:gd name="T1" fmla="*/ 0 h 348"/>
                <a:gd name="T2" fmla="*/ 0 w 728"/>
                <a:gd name="T3" fmla="*/ 53 h 348"/>
                <a:gd name="T4" fmla="*/ 14 w 728"/>
                <a:gd name="T5" fmla="*/ 174 h 348"/>
                <a:gd name="T6" fmla="*/ 358 w 728"/>
                <a:gd name="T7" fmla="*/ 119 h 348"/>
                <a:gd name="T8" fmla="*/ 364 w 728"/>
                <a:gd name="T9" fmla="*/ 22 h 348"/>
                <a:gd name="T10" fmla="*/ 346 w 728"/>
                <a:gd name="T11" fmla="*/ 0 h 348"/>
                <a:gd name="T12" fmla="*/ 346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136 w 312"/>
                <a:gd name="T1" fmla="*/ 0 h 135"/>
                <a:gd name="T2" fmla="*/ 0 w 312"/>
                <a:gd name="T3" fmla="*/ 39 h 135"/>
                <a:gd name="T4" fmla="*/ 156 w 312"/>
                <a:gd name="T5" fmla="*/ 67 h 135"/>
                <a:gd name="T6" fmla="*/ 136 w 312"/>
                <a:gd name="T7" fmla="*/ 0 h 135"/>
                <a:gd name="T8" fmla="*/ 136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53 h 175"/>
                    <a:gd name="T2" fmla="*/ 57 w 313"/>
                    <a:gd name="T3" fmla="*/ 5 h 175"/>
                    <a:gd name="T4" fmla="*/ 107 w 313"/>
                    <a:gd name="T5" fmla="*/ 0 h 175"/>
                    <a:gd name="T6" fmla="*/ 146 w 313"/>
                    <a:gd name="T7" fmla="*/ 13 h 175"/>
                    <a:gd name="T8" fmla="*/ 157 w 313"/>
                    <a:gd name="T9" fmla="*/ 45 h 175"/>
                    <a:gd name="T10" fmla="*/ 84 w 313"/>
                    <a:gd name="T11" fmla="*/ 33 h 175"/>
                    <a:gd name="T12" fmla="*/ 37 w 313"/>
                    <a:gd name="T13" fmla="*/ 50 h 175"/>
                    <a:gd name="T14" fmla="*/ 7 w 313"/>
                    <a:gd name="T15" fmla="*/ 87 h 175"/>
                    <a:gd name="T16" fmla="*/ 0 w 313"/>
                    <a:gd name="T17" fmla="*/ 53 h 175"/>
                    <a:gd name="T18" fmla="*/ 0 w 313"/>
                    <a:gd name="T19" fmla="*/ 53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20 h 266"/>
                    <a:gd name="T2" fmla="*/ 80 w 230"/>
                    <a:gd name="T3" fmla="*/ 133 h 266"/>
                    <a:gd name="T4" fmla="*/ 115 w 230"/>
                    <a:gd name="T5" fmla="*/ 126 h 266"/>
                    <a:gd name="T6" fmla="*/ 112 w 230"/>
                    <a:gd name="T7" fmla="*/ 9 h 266"/>
                    <a:gd name="T8" fmla="*/ 83 w 230"/>
                    <a:gd name="T9" fmla="*/ 0 h 266"/>
                    <a:gd name="T10" fmla="*/ 90 w 230"/>
                    <a:gd name="T11" fmla="*/ 99 h 266"/>
                    <a:gd name="T12" fmla="*/ 36 w 230"/>
                    <a:gd name="T13" fmla="*/ 2 h 266"/>
                    <a:gd name="T14" fmla="*/ 0 w 230"/>
                    <a:gd name="T15" fmla="*/ 20 h 266"/>
                    <a:gd name="T16" fmla="*/ 0 w 230"/>
                    <a:gd name="T17" fmla="*/ 2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0 h 234"/>
                    <a:gd name="T2" fmla="*/ 18 w 87"/>
                    <a:gd name="T3" fmla="*/ 47 h 234"/>
                    <a:gd name="T4" fmla="*/ 22 w 87"/>
                    <a:gd name="T5" fmla="*/ 77 h 234"/>
                    <a:gd name="T6" fmla="*/ 13 w 87"/>
                    <a:gd name="T7" fmla="*/ 117 h 234"/>
                    <a:gd name="T8" fmla="*/ 40 w 87"/>
                    <a:gd name="T9" fmla="*/ 110 h 234"/>
                    <a:gd name="T10" fmla="*/ 43 w 87"/>
                    <a:gd name="T11" fmla="*/ 58 h 234"/>
                    <a:gd name="T12" fmla="*/ 23 w 87"/>
                    <a:gd name="T13" fmla="*/ 0 h 234"/>
                    <a:gd name="T14" fmla="*/ 0 w 87"/>
                    <a:gd name="T15" fmla="*/ 10 h 234"/>
                    <a:gd name="T16" fmla="*/ 0 w 87"/>
                    <a:gd name="T17" fmla="*/ 10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50 w 1190"/>
                  <a:gd name="T1" fmla="*/ 0 h 500"/>
                  <a:gd name="T2" fmla="*/ 595 w 1190"/>
                  <a:gd name="T3" fmla="*/ 245 h 500"/>
                  <a:gd name="T4" fmla="*/ 538 w 1190"/>
                  <a:gd name="T5" fmla="*/ 250 h 500"/>
                  <a:gd name="T6" fmla="*/ 0 w 1190"/>
                  <a:gd name="T7" fmla="*/ 14 h 500"/>
                  <a:gd name="T8" fmla="*/ 50 w 1190"/>
                  <a:gd name="T9" fmla="*/ 0 h 500"/>
                  <a:gd name="T10" fmla="*/ 5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7 w 489"/>
                  <a:gd name="T1" fmla="*/ 17 h 296"/>
                  <a:gd name="T2" fmla="*/ 80 w 489"/>
                  <a:gd name="T3" fmla="*/ 33 h 296"/>
                  <a:gd name="T4" fmla="*/ 162 w 489"/>
                  <a:gd name="T5" fmla="*/ 69 h 296"/>
                  <a:gd name="T6" fmla="*/ 220 w 489"/>
                  <a:gd name="T7" fmla="*/ 122 h 296"/>
                  <a:gd name="T8" fmla="*/ 163 w 489"/>
                  <a:gd name="T9" fmla="*/ 115 h 296"/>
                  <a:gd name="T10" fmla="*/ 69 w 489"/>
                  <a:gd name="T11" fmla="*/ 73 h 296"/>
                  <a:gd name="T12" fmla="*/ 25 w 489"/>
                  <a:gd name="T13" fmla="*/ 40 h 296"/>
                  <a:gd name="T14" fmla="*/ 53 w 489"/>
                  <a:gd name="T15" fmla="*/ 82 h 296"/>
                  <a:gd name="T16" fmla="*/ 136 w 489"/>
                  <a:gd name="T17" fmla="*/ 135 h 296"/>
                  <a:gd name="T18" fmla="*/ 233 w 489"/>
                  <a:gd name="T19" fmla="*/ 148 h 296"/>
                  <a:gd name="T20" fmla="*/ 244 w 489"/>
                  <a:gd name="T21" fmla="*/ 112 h 296"/>
                  <a:gd name="T22" fmla="*/ 197 w 489"/>
                  <a:gd name="T23" fmla="*/ 60 h 296"/>
                  <a:gd name="T24" fmla="*/ 85 w 489"/>
                  <a:gd name="T25" fmla="*/ 9 h 296"/>
                  <a:gd name="T26" fmla="*/ 0 w 489"/>
                  <a:gd name="T27" fmla="*/ 0 h 296"/>
                  <a:gd name="T28" fmla="*/ 7 w 489"/>
                  <a:gd name="T29" fmla="*/ 17 h 296"/>
                  <a:gd name="T30" fmla="*/ 7 w 489"/>
                  <a:gd name="T31" fmla="*/ 17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12 w 213"/>
                  <a:gd name="T1" fmla="*/ 0 h 478"/>
                  <a:gd name="T2" fmla="*/ 46 w 213"/>
                  <a:gd name="T3" fmla="*/ 12 h 478"/>
                  <a:gd name="T4" fmla="*/ 40 w 213"/>
                  <a:gd name="T5" fmla="*/ 96 h 478"/>
                  <a:gd name="T6" fmla="*/ 53 w 213"/>
                  <a:gd name="T7" fmla="*/ 163 h 478"/>
                  <a:gd name="T8" fmla="*/ 107 w 213"/>
                  <a:gd name="T9" fmla="*/ 225 h 478"/>
                  <a:gd name="T10" fmla="*/ 49 w 213"/>
                  <a:gd name="T11" fmla="*/ 238 h 478"/>
                  <a:gd name="T12" fmla="*/ 15 w 213"/>
                  <a:gd name="T13" fmla="*/ 171 h 478"/>
                  <a:gd name="T14" fmla="*/ 0 w 213"/>
                  <a:gd name="T15" fmla="*/ 28 h 478"/>
                  <a:gd name="T16" fmla="*/ 12 w 213"/>
                  <a:gd name="T17" fmla="*/ 0 h 478"/>
                  <a:gd name="T18" fmla="*/ 12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55 w 150"/>
                    <a:gd name="T1" fmla="*/ 0 h 173"/>
                    <a:gd name="T2" fmla="*/ 20 w 150"/>
                    <a:gd name="T3" fmla="*/ 33 h 173"/>
                    <a:gd name="T4" fmla="*/ 0 w 150"/>
                    <a:gd name="T5" fmla="*/ 87 h 173"/>
                    <a:gd name="T6" fmla="*/ 40 w 150"/>
                    <a:gd name="T7" fmla="*/ 80 h 173"/>
                    <a:gd name="T8" fmla="*/ 52 w 150"/>
                    <a:gd name="T9" fmla="*/ 42 h 173"/>
                    <a:gd name="T10" fmla="*/ 75 w 150"/>
                    <a:gd name="T11" fmla="*/ 14 h 173"/>
                    <a:gd name="T12" fmla="*/ 55 w 150"/>
                    <a:gd name="T13" fmla="*/ 0 h 173"/>
                    <a:gd name="T14" fmla="*/ 55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78 w 1684"/>
                    <a:gd name="T1" fmla="*/ 0 h 880"/>
                    <a:gd name="T2" fmla="*/ 32 w 1684"/>
                    <a:gd name="T3" fmla="*/ 26 h 880"/>
                    <a:gd name="T4" fmla="*/ 0 w 1684"/>
                    <a:gd name="T5" fmla="*/ 104 h 880"/>
                    <a:gd name="T6" fmla="*/ 34 w 1684"/>
                    <a:gd name="T7" fmla="*/ 179 h 880"/>
                    <a:gd name="T8" fmla="*/ 591 w 1684"/>
                    <a:gd name="T9" fmla="*/ 434 h 880"/>
                    <a:gd name="T10" fmla="*/ 711 w 1684"/>
                    <a:gd name="T11" fmla="*/ 418 h 880"/>
                    <a:gd name="T12" fmla="*/ 808 w 1684"/>
                    <a:gd name="T13" fmla="*/ 440 h 880"/>
                    <a:gd name="T14" fmla="*/ 842 w 1684"/>
                    <a:gd name="T15" fmla="*/ 404 h 880"/>
                    <a:gd name="T16" fmla="*/ 751 w 1684"/>
                    <a:gd name="T17" fmla="*/ 332 h 880"/>
                    <a:gd name="T18" fmla="*/ 714 w 1684"/>
                    <a:gd name="T19" fmla="*/ 256 h 880"/>
                    <a:gd name="T20" fmla="*/ 685 w 1684"/>
                    <a:gd name="T21" fmla="*/ 264 h 880"/>
                    <a:gd name="T22" fmla="*/ 720 w 1684"/>
                    <a:gd name="T23" fmla="*/ 332 h 880"/>
                    <a:gd name="T24" fmla="*/ 789 w 1684"/>
                    <a:gd name="T25" fmla="*/ 405 h 880"/>
                    <a:gd name="T26" fmla="*/ 707 w 1684"/>
                    <a:gd name="T27" fmla="*/ 394 h 880"/>
                    <a:gd name="T28" fmla="*/ 610 w 1684"/>
                    <a:gd name="T29" fmla="*/ 407 h 880"/>
                    <a:gd name="T30" fmla="*/ 628 w 1684"/>
                    <a:gd name="T31" fmla="*/ 325 h 880"/>
                    <a:gd name="T32" fmla="*/ 669 w 1684"/>
                    <a:gd name="T33" fmla="*/ 269 h 880"/>
                    <a:gd name="T34" fmla="*/ 621 w 1684"/>
                    <a:gd name="T35" fmla="*/ 276 h 880"/>
                    <a:gd name="T36" fmla="*/ 583 w 1684"/>
                    <a:gd name="T37" fmla="*/ 329 h 880"/>
                    <a:gd name="T38" fmla="*/ 570 w 1684"/>
                    <a:gd name="T39" fmla="*/ 396 h 880"/>
                    <a:gd name="T40" fmla="*/ 54 w 1684"/>
                    <a:gd name="T41" fmla="*/ 155 h 880"/>
                    <a:gd name="T42" fmla="*/ 40 w 1684"/>
                    <a:gd name="T43" fmla="*/ 108 h 880"/>
                    <a:gd name="T44" fmla="*/ 52 w 1684"/>
                    <a:gd name="T45" fmla="*/ 48 h 880"/>
                    <a:gd name="T46" fmla="*/ 109 w 1684"/>
                    <a:gd name="T47" fmla="*/ 0 h 880"/>
                    <a:gd name="T48" fmla="*/ 78 w 1684"/>
                    <a:gd name="T49" fmla="*/ 0 h 880"/>
                    <a:gd name="T50" fmla="*/ 78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58 w 160"/>
                    <a:gd name="T1" fmla="*/ 0 h 335"/>
                    <a:gd name="T2" fmla="*/ 10 w 160"/>
                    <a:gd name="T3" fmla="*/ 53 h 335"/>
                    <a:gd name="T4" fmla="*/ 0 w 160"/>
                    <a:gd name="T5" fmla="*/ 115 h 335"/>
                    <a:gd name="T6" fmla="*/ 17 w 160"/>
                    <a:gd name="T7" fmla="*/ 157 h 335"/>
                    <a:gd name="T8" fmla="*/ 47 w 160"/>
                    <a:gd name="T9" fmla="*/ 167 h 335"/>
                    <a:gd name="T10" fmla="*/ 38 w 160"/>
                    <a:gd name="T11" fmla="*/ 77 h 335"/>
                    <a:gd name="T12" fmla="*/ 80 w 160"/>
                    <a:gd name="T13" fmla="*/ 8 h 335"/>
                    <a:gd name="T14" fmla="*/ 58 w 160"/>
                    <a:gd name="T15" fmla="*/ 0 h 335"/>
                    <a:gd name="T16" fmla="*/ 58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109 w 642"/>
                    <a:gd name="T1" fmla="*/ 448 h 1188"/>
                    <a:gd name="T2" fmla="*/ 0 w 642"/>
                    <a:gd name="T3" fmla="*/ 62 h 1188"/>
                    <a:gd name="T4" fmla="*/ 41 w 642"/>
                    <a:gd name="T5" fmla="*/ 19 h 1188"/>
                    <a:gd name="T6" fmla="*/ 129 w 642"/>
                    <a:gd name="T7" fmla="*/ 0 h 1188"/>
                    <a:gd name="T8" fmla="*/ 200 w 642"/>
                    <a:gd name="T9" fmla="*/ 29 h 1188"/>
                    <a:gd name="T10" fmla="*/ 322 w 642"/>
                    <a:gd name="T11" fmla="*/ 594 h 1188"/>
                    <a:gd name="T12" fmla="*/ 278 w 642"/>
                    <a:gd name="T13" fmla="*/ 546 h 1188"/>
                    <a:gd name="T14" fmla="*/ 178 w 642"/>
                    <a:gd name="T15" fmla="*/ 49 h 1188"/>
                    <a:gd name="T16" fmla="*/ 113 w 642"/>
                    <a:gd name="T17" fmla="*/ 31 h 1188"/>
                    <a:gd name="T18" fmla="*/ 60 w 642"/>
                    <a:gd name="T19" fmla="*/ 37 h 1188"/>
                    <a:gd name="T20" fmla="*/ 38 w 642"/>
                    <a:gd name="T21" fmla="*/ 71 h 1188"/>
                    <a:gd name="T22" fmla="*/ 153 w 642"/>
                    <a:gd name="T23" fmla="*/ 462 h 1188"/>
                    <a:gd name="T24" fmla="*/ 109 w 642"/>
                    <a:gd name="T25" fmla="*/ 448 h 1188"/>
                    <a:gd name="T26" fmla="*/ 109 w 642"/>
                    <a:gd name="T27" fmla="*/ 448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14 h 504"/>
                    <a:gd name="T2" fmla="*/ 38 w 192"/>
                    <a:gd name="T3" fmla="*/ 97 h 504"/>
                    <a:gd name="T4" fmla="*/ 57 w 192"/>
                    <a:gd name="T5" fmla="*/ 159 h 504"/>
                    <a:gd name="T6" fmla="*/ 58 w 192"/>
                    <a:gd name="T7" fmla="*/ 252 h 504"/>
                    <a:gd name="T8" fmla="*/ 96 w 192"/>
                    <a:gd name="T9" fmla="*/ 252 h 504"/>
                    <a:gd name="T10" fmla="*/ 94 w 192"/>
                    <a:gd name="T11" fmla="*/ 180 h 504"/>
                    <a:gd name="T12" fmla="*/ 81 w 192"/>
                    <a:gd name="T13" fmla="*/ 104 h 504"/>
                    <a:gd name="T14" fmla="*/ 50 w 192"/>
                    <a:gd name="T15" fmla="*/ 30 h 504"/>
                    <a:gd name="T16" fmla="*/ 32 w 192"/>
                    <a:gd name="T17" fmla="*/ 0 h 504"/>
                    <a:gd name="T18" fmla="*/ 0 w 192"/>
                    <a:gd name="T19" fmla="*/ 14 h 504"/>
                    <a:gd name="T20" fmla="*/ 0 w 192"/>
                    <a:gd name="T21" fmla="*/ 14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149 w 390"/>
                    <a:gd name="T1" fmla="*/ 0 h 269"/>
                    <a:gd name="T2" fmla="*/ 129 w 390"/>
                    <a:gd name="T3" fmla="*/ 9 h 269"/>
                    <a:gd name="T4" fmla="*/ 127 w 390"/>
                    <a:gd name="T5" fmla="*/ 33 h 269"/>
                    <a:gd name="T6" fmla="*/ 0 w 390"/>
                    <a:gd name="T7" fmla="*/ 85 h 269"/>
                    <a:gd name="T8" fmla="*/ 0 w 390"/>
                    <a:gd name="T9" fmla="*/ 111 h 269"/>
                    <a:gd name="T10" fmla="*/ 142 w 390"/>
                    <a:gd name="T11" fmla="*/ 113 h 269"/>
                    <a:gd name="T12" fmla="*/ 160 w 390"/>
                    <a:gd name="T13" fmla="*/ 135 h 269"/>
                    <a:gd name="T14" fmla="*/ 195 w 390"/>
                    <a:gd name="T15" fmla="*/ 133 h 269"/>
                    <a:gd name="T16" fmla="*/ 192 w 390"/>
                    <a:gd name="T17" fmla="*/ 95 h 269"/>
                    <a:gd name="T18" fmla="*/ 58 w 390"/>
                    <a:gd name="T19" fmla="*/ 88 h 269"/>
                    <a:gd name="T20" fmla="*/ 167 w 390"/>
                    <a:gd name="T21" fmla="*/ 45 h 269"/>
                    <a:gd name="T22" fmla="*/ 149 w 390"/>
                    <a:gd name="T23" fmla="*/ 0 h 269"/>
                    <a:gd name="T24" fmla="*/ 149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66 h 424"/>
                    <a:gd name="T2" fmla="*/ 432 w 941"/>
                    <a:gd name="T3" fmla="*/ 0 h 424"/>
                    <a:gd name="T4" fmla="*/ 463 w 941"/>
                    <a:gd name="T5" fmla="*/ 39 h 424"/>
                    <a:gd name="T6" fmla="*/ 471 w 941"/>
                    <a:gd name="T7" fmla="*/ 91 h 424"/>
                    <a:gd name="T8" fmla="*/ 452 w 941"/>
                    <a:gd name="T9" fmla="*/ 141 h 424"/>
                    <a:gd name="T10" fmla="*/ 29 w 941"/>
                    <a:gd name="T11" fmla="*/ 212 h 424"/>
                    <a:gd name="T12" fmla="*/ 27 w 941"/>
                    <a:gd name="T13" fmla="*/ 192 h 424"/>
                    <a:gd name="T14" fmla="*/ 432 w 941"/>
                    <a:gd name="T15" fmla="*/ 121 h 424"/>
                    <a:gd name="T16" fmla="*/ 447 w 941"/>
                    <a:gd name="T17" fmla="*/ 73 h 424"/>
                    <a:gd name="T18" fmla="*/ 420 w 941"/>
                    <a:gd name="T19" fmla="*/ 29 h 424"/>
                    <a:gd name="T20" fmla="*/ 0 w 941"/>
                    <a:gd name="T21" fmla="*/ 93 h 424"/>
                    <a:gd name="T22" fmla="*/ 0 w 941"/>
                    <a:gd name="T23" fmla="*/ 66 h 424"/>
                    <a:gd name="T24" fmla="*/ 0 w 941"/>
                    <a:gd name="T25" fmla="*/ 66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63 h 173"/>
                    <a:gd name="T2" fmla="*/ 33 w 488"/>
                    <a:gd name="T3" fmla="*/ 86 h 173"/>
                    <a:gd name="T4" fmla="*/ 111 w 488"/>
                    <a:gd name="T5" fmla="*/ 83 h 173"/>
                    <a:gd name="T6" fmla="*/ 210 w 488"/>
                    <a:gd name="T7" fmla="*/ 58 h 173"/>
                    <a:gd name="T8" fmla="*/ 245 w 488"/>
                    <a:gd name="T9" fmla="*/ 21 h 173"/>
                    <a:gd name="T10" fmla="*/ 222 w 488"/>
                    <a:gd name="T11" fmla="*/ 1 h 173"/>
                    <a:gd name="T12" fmla="*/ 127 w 488"/>
                    <a:gd name="T13" fmla="*/ 0 h 173"/>
                    <a:gd name="T14" fmla="*/ 55 w 488"/>
                    <a:gd name="T15" fmla="*/ 6 h 173"/>
                    <a:gd name="T16" fmla="*/ 8 w 488"/>
                    <a:gd name="T17" fmla="*/ 38 h 173"/>
                    <a:gd name="T18" fmla="*/ 56 w 488"/>
                    <a:gd name="T19" fmla="*/ 47 h 173"/>
                    <a:gd name="T20" fmla="*/ 138 w 488"/>
                    <a:gd name="T21" fmla="*/ 26 h 173"/>
                    <a:gd name="T22" fmla="*/ 209 w 488"/>
                    <a:gd name="T23" fmla="*/ 26 h 173"/>
                    <a:gd name="T24" fmla="*/ 135 w 488"/>
                    <a:gd name="T25" fmla="*/ 55 h 173"/>
                    <a:gd name="T26" fmla="*/ 71 w 488"/>
                    <a:gd name="T27" fmla="*/ 63 h 173"/>
                    <a:gd name="T28" fmla="*/ 0 w 488"/>
                    <a:gd name="T29" fmla="*/ 63 h 173"/>
                    <a:gd name="T30" fmla="*/ 0 w 488"/>
                    <a:gd name="T31" fmla="*/ 63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184 w 772"/>
                <a:gd name="T1" fmla="*/ 1379 h 3266"/>
                <a:gd name="T2" fmla="*/ 101 w 772"/>
                <a:gd name="T3" fmla="*/ 1287 h 3266"/>
                <a:gd name="T4" fmla="*/ 85 w 772"/>
                <a:gd name="T5" fmla="*/ 1216 h 3266"/>
                <a:gd name="T6" fmla="*/ 99 w 772"/>
                <a:gd name="T7" fmla="*/ 1111 h 3266"/>
                <a:gd name="T8" fmla="*/ 157 w 772"/>
                <a:gd name="T9" fmla="*/ 984 h 3266"/>
                <a:gd name="T10" fmla="*/ 170 w 772"/>
                <a:gd name="T11" fmla="*/ 904 h 3266"/>
                <a:gd name="T12" fmla="*/ 157 w 772"/>
                <a:gd name="T13" fmla="*/ 851 h 3266"/>
                <a:gd name="T14" fmla="*/ 106 w 772"/>
                <a:gd name="T15" fmla="*/ 812 h 3266"/>
                <a:gd name="T16" fmla="*/ 96 w 772"/>
                <a:gd name="T17" fmla="*/ 763 h 3266"/>
                <a:gd name="T18" fmla="*/ 114 w 772"/>
                <a:gd name="T19" fmla="*/ 693 h 3266"/>
                <a:gd name="T20" fmla="*/ 197 w 772"/>
                <a:gd name="T21" fmla="*/ 505 h 3266"/>
                <a:gd name="T22" fmla="*/ 205 w 772"/>
                <a:gd name="T23" fmla="*/ 413 h 3266"/>
                <a:gd name="T24" fmla="*/ 184 w 772"/>
                <a:gd name="T25" fmla="*/ 312 h 3266"/>
                <a:gd name="T26" fmla="*/ 114 w 772"/>
                <a:gd name="T27" fmla="*/ 263 h 3266"/>
                <a:gd name="T28" fmla="*/ 53 w 772"/>
                <a:gd name="T29" fmla="*/ 184 h 3266"/>
                <a:gd name="T30" fmla="*/ 0 w 772"/>
                <a:gd name="T31" fmla="*/ 0 h 3266"/>
                <a:gd name="T32" fmla="*/ 8 w 772"/>
                <a:gd name="T33" fmla="*/ 167 h 3266"/>
                <a:gd name="T34" fmla="*/ 48 w 772"/>
                <a:gd name="T35" fmla="*/ 267 h 3266"/>
                <a:gd name="T36" fmla="*/ 101 w 772"/>
                <a:gd name="T37" fmla="*/ 329 h 3266"/>
                <a:gd name="T38" fmla="*/ 160 w 772"/>
                <a:gd name="T39" fmla="*/ 364 h 3266"/>
                <a:gd name="T40" fmla="*/ 163 w 772"/>
                <a:gd name="T41" fmla="*/ 456 h 3266"/>
                <a:gd name="T42" fmla="*/ 133 w 772"/>
                <a:gd name="T43" fmla="*/ 553 h 3266"/>
                <a:gd name="T44" fmla="*/ 64 w 772"/>
                <a:gd name="T45" fmla="*/ 724 h 3266"/>
                <a:gd name="T46" fmla="*/ 61 w 772"/>
                <a:gd name="T47" fmla="*/ 834 h 3266"/>
                <a:gd name="T48" fmla="*/ 125 w 772"/>
                <a:gd name="T49" fmla="*/ 895 h 3266"/>
                <a:gd name="T50" fmla="*/ 122 w 772"/>
                <a:gd name="T51" fmla="*/ 952 h 3266"/>
                <a:gd name="T52" fmla="*/ 66 w 772"/>
                <a:gd name="T53" fmla="*/ 1071 h 3266"/>
                <a:gd name="T54" fmla="*/ 42 w 772"/>
                <a:gd name="T55" fmla="*/ 1185 h 3266"/>
                <a:gd name="T56" fmla="*/ 64 w 772"/>
                <a:gd name="T57" fmla="*/ 1308 h 3266"/>
                <a:gd name="T58" fmla="*/ 114 w 772"/>
                <a:gd name="T59" fmla="*/ 1374 h 3266"/>
                <a:gd name="T60" fmla="*/ 178 w 772"/>
                <a:gd name="T61" fmla="*/ 1427 h 3266"/>
                <a:gd name="T62" fmla="*/ 184 w 772"/>
                <a:gd name="T63" fmla="*/ 1379 h 3266"/>
                <a:gd name="T64" fmla="*/ 184 w 772"/>
                <a:gd name="T65" fmla="*/ 1379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184 w 772"/>
                <a:gd name="T1" fmla="*/ 1578 h 3266"/>
                <a:gd name="T2" fmla="*/ 101 w 772"/>
                <a:gd name="T3" fmla="*/ 1473 h 3266"/>
                <a:gd name="T4" fmla="*/ 85 w 772"/>
                <a:gd name="T5" fmla="*/ 1392 h 3266"/>
                <a:gd name="T6" fmla="*/ 99 w 772"/>
                <a:gd name="T7" fmla="*/ 1271 h 3266"/>
                <a:gd name="T8" fmla="*/ 157 w 772"/>
                <a:gd name="T9" fmla="*/ 1126 h 3266"/>
                <a:gd name="T10" fmla="*/ 170 w 772"/>
                <a:gd name="T11" fmla="*/ 1035 h 3266"/>
                <a:gd name="T12" fmla="*/ 157 w 772"/>
                <a:gd name="T13" fmla="*/ 974 h 3266"/>
                <a:gd name="T14" fmla="*/ 106 w 772"/>
                <a:gd name="T15" fmla="*/ 930 h 3266"/>
                <a:gd name="T16" fmla="*/ 96 w 772"/>
                <a:gd name="T17" fmla="*/ 874 h 3266"/>
                <a:gd name="T18" fmla="*/ 114 w 772"/>
                <a:gd name="T19" fmla="*/ 794 h 3266"/>
                <a:gd name="T20" fmla="*/ 197 w 772"/>
                <a:gd name="T21" fmla="*/ 578 h 3266"/>
                <a:gd name="T22" fmla="*/ 205 w 772"/>
                <a:gd name="T23" fmla="*/ 473 h 3266"/>
                <a:gd name="T24" fmla="*/ 184 w 772"/>
                <a:gd name="T25" fmla="*/ 357 h 3266"/>
                <a:gd name="T26" fmla="*/ 114 w 772"/>
                <a:gd name="T27" fmla="*/ 302 h 3266"/>
                <a:gd name="T28" fmla="*/ 53 w 772"/>
                <a:gd name="T29" fmla="*/ 211 h 3266"/>
                <a:gd name="T30" fmla="*/ 0 w 772"/>
                <a:gd name="T31" fmla="*/ 0 h 3266"/>
                <a:gd name="T32" fmla="*/ 8 w 772"/>
                <a:gd name="T33" fmla="*/ 191 h 3266"/>
                <a:gd name="T34" fmla="*/ 48 w 772"/>
                <a:gd name="T35" fmla="*/ 306 h 3266"/>
                <a:gd name="T36" fmla="*/ 101 w 772"/>
                <a:gd name="T37" fmla="*/ 377 h 3266"/>
                <a:gd name="T38" fmla="*/ 160 w 772"/>
                <a:gd name="T39" fmla="*/ 417 h 3266"/>
                <a:gd name="T40" fmla="*/ 163 w 772"/>
                <a:gd name="T41" fmla="*/ 522 h 3266"/>
                <a:gd name="T42" fmla="*/ 133 w 772"/>
                <a:gd name="T43" fmla="*/ 633 h 3266"/>
                <a:gd name="T44" fmla="*/ 64 w 772"/>
                <a:gd name="T45" fmla="*/ 829 h 3266"/>
                <a:gd name="T46" fmla="*/ 61 w 772"/>
                <a:gd name="T47" fmla="*/ 955 h 3266"/>
                <a:gd name="T48" fmla="*/ 125 w 772"/>
                <a:gd name="T49" fmla="*/ 1025 h 3266"/>
                <a:gd name="T50" fmla="*/ 122 w 772"/>
                <a:gd name="T51" fmla="*/ 1090 h 3266"/>
                <a:gd name="T52" fmla="*/ 66 w 772"/>
                <a:gd name="T53" fmla="*/ 1226 h 3266"/>
                <a:gd name="T54" fmla="*/ 42 w 772"/>
                <a:gd name="T55" fmla="*/ 1357 h 3266"/>
                <a:gd name="T56" fmla="*/ 64 w 772"/>
                <a:gd name="T57" fmla="*/ 1497 h 3266"/>
                <a:gd name="T58" fmla="*/ 114 w 772"/>
                <a:gd name="T59" fmla="*/ 1572 h 3266"/>
                <a:gd name="T60" fmla="*/ 178 w 772"/>
                <a:gd name="T61" fmla="*/ 1633 h 3266"/>
                <a:gd name="T62" fmla="*/ 184 w 772"/>
                <a:gd name="T63" fmla="*/ 1578 h 3266"/>
                <a:gd name="T64" fmla="*/ 184 w 772"/>
                <a:gd name="T65" fmla="*/ 1578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31 w 245"/>
                  <a:gd name="T1" fmla="*/ 3 h 806"/>
                  <a:gd name="T2" fmla="*/ 33 w 245"/>
                  <a:gd name="T3" fmla="*/ 122 h 806"/>
                  <a:gd name="T4" fmla="*/ 0 w 245"/>
                  <a:gd name="T5" fmla="*/ 288 h 806"/>
                  <a:gd name="T6" fmla="*/ 20 w 245"/>
                  <a:gd name="T7" fmla="*/ 282 h 806"/>
                  <a:gd name="T8" fmla="*/ 55 w 245"/>
                  <a:gd name="T9" fmla="*/ 134 h 806"/>
                  <a:gd name="T10" fmla="*/ 62 w 245"/>
                  <a:gd name="T11" fmla="*/ 0 h 806"/>
                  <a:gd name="T12" fmla="*/ 31 w 245"/>
                  <a:gd name="T13" fmla="*/ 3 h 806"/>
                  <a:gd name="T14" fmla="*/ 31 w 245"/>
                  <a:gd name="T15" fmla="*/ 3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75 w 604"/>
                    <a:gd name="T3" fmla="*/ 66 h 349"/>
                    <a:gd name="T4" fmla="*/ 127 w 604"/>
                    <a:gd name="T5" fmla="*/ 125 h 349"/>
                    <a:gd name="T6" fmla="*/ 153 w 604"/>
                    <a:gd name="T7" fmla="*/ 50 h 349"/>
                    <a:gd name="T8" fmla="*/ 91 w 604"/>
                    <a:gd name="T9" fmla="*/ 3 h 349"/>
                    <a:gd name="T10" fmla="*/ 118 w 604"/>
                    <a:gd name="T11" fmla="*/ 66 h 349"/>
                    <a:gd name="T12" fmla="*/ 33 w 604"/>
                    <a:gd name="T13" fmla="*/ 6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187 w 1064"/>
                    <a:gd name="T1" fmla="*/ 46 h 1230"/>
                    <a:gd name="T2" fmla="*/ 123 w 1064"/>
                    <a:gd name="T3" fmla="*/ 125 h 1230"/>
                    <a:gd name="T4" fmla="*/ 41 w 1064"/>
                    <a:gd name="T5" fmla="*/ 271 h 1230"/>
                    <a:gd name="T6" fmla="*/ 0 w 1064"/>
                    <a:gd name="T7" fmla="*/ 392 h 1230"/>
                    <a:gd name="T8" fmla="*/ 15 w 1064"/>
                    <a:gd name="T9" fmla="*/ 438 h 1230"/>
                    <a:gd name="T10" fmla="*/ 66 w 1064"/>
                    <a:gd name="T11" fmla="*/ 428 h 1230"/>
                    <a:gd name="T12" fmla="*/ 146 w 1064"/>
                    <a:gd name="T13" fmla="*/ 325 h 1230"/>
                    <a:gd name="T14" fmla="*/ 221 w 1064"/>
                    <a:gd name="T15" fmla="*/ 190 h 1230"/>
                    <a:gd name="T16" fmla="*/ 261 w 1064"/>
                    <a:gd name="T17" fmla="*/ 96 h 1230"/>
                    <a:gd name="T18" fmla="*/ 269 w 1064"/>
                    <a:gd name="T19" fmla="*/ 30 h 1230"/>
                    <a:gd name="T20" fmla="*/ 247 w 1064"/>
                    <a:gd name="T21" fmla="*/ 0 h 1230"/>
                    <a:gd name="T22" fmla="*/ 211 w 1064"/>
                    <a:gd name="T23" fmla="*/ 23 h 1230"/>
                    <a:gd name="T24" fmla="*/ 245 w 1064"/>
                    <a:gd name="T25" fmla="*/ 38 h 1230"/>
                    <a:gd name="T26" fmla="*/ 221 w 1064"/>
                    <a:gd name="T27" fmla="*/ 125 h 1230"/>
                    <a:gd name="T28" fmla="*/ 174 w 1064"/>
                    <a:gd name="T29" fmla="*/ 234 h 1230"/>
                    <a:gd name="T30" fmla="*/ 88 w 1064"/>
                    <a:gd name="T31" fmla="*/ 359 h 1230"/>
                    <a:gd name="T32" fmla="*/ 29 w 1064"/>
                    <a:gd name="T33" fmla="*/ 397 h 1230"/>
                    <a:gd name="T34" fmla="*/ 34 w 1064"/>
                    <a:gd name="T35" fmla="*/ 336 h 1230"/>
                    <a:gd name="T36" fmla="*/ 110 w 1064"/>
                    <a:gd name="T37" fmla="*/ 179 h 1230"/>
                    <a:gd name="T38" fmla="*/ 210 w 1064"/>
                    <a:gd name="T39" fmla="*/ 42 h 1230"/>
                    <a:gd name="T40" fmla="*/ 187 w 1064"/>
                    <a:gd name="T41" fmla="*/ 46 h 1230"/>
                    <a:gd name="T42" fmla="*/ 187 w 1064"/>
                    <a:gd name="T43" fmla="*/ 46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490 w 2002"/>
                    <a:gd name="T1" fmla="*/ 0 h 2521"/>
                    <a:gd name="T2" fmla="*/ 0 w 2002"/>
                    <a:gd name="T3" fmla="*/ 898 h 2521"/>
                    <a:gd name="T4" fmla="*/ 48 w 2002"/>
                    <a:gd name="T5" fmla="*/ 873 h 2521"/>
                    <a:gd name="T6" fmla="*/ 505 w 2002"/>
                    <a:gd name="T7" fmla="*/ 22 h 2521"/>
                    <a:gd name="T8" fmla="*/ 490 w 2002"/>
                    <a:gd name="T9" fmla="*/ 0 h 2521"/>
                    <a:gd name="T10" fmla="*/ 490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24 w 3007"/>
                    <a:gd name="T1" fmla="*/ 1014 h 3771"/>
                    <a:gd name="T2" fmla="*/ 99 w 3007"/>
                    <a:gd name="T3" fmla="*/ 1010 h 3771"/>
                    <a:gd name="T4" fmla="*/ 207 w 3007"/>
                    <a:gd name="T5" fmla="*/ 1072 h 3771"/>
                    <a:gd name="T6" fmla="*/ 172 w 3007"/>
                    <a:gd name="T7" fmla="*/ 1004 h 3771"/>
                    <a:gd name="T8" fmla="*/ 93 w 3007"/>
                    <a:gd name="T9" fmla="*/ 963 h 3771"/>
                    <a:gd name="T10" fmla="*/ 161 w 3007"/>
                    <a:gd name="T11" fmla="*/ 969 h 3771"/>
                    <a:gd name="T12" fmla="*/ 247 w 3007"/>
                    <a:gd name="T13" fmla="*/ 1023 h 3771"/>
                    <a:gd name="T14" fmla="*/ 721 w 3007"/>
                    <a:gd name="T15" fmla="*/ 150 h 3771"/>
                    <a:gd name="T16" fmla="*/ 650 w 3007"/>
                    <a:gd name="T17" fmla="*/ 53 h 3771"/>
                    <a:gd name="T18" fmla="*/ 582 w 3007"/>
                    <a:gd name="T19" fmla="*/ 0 h 3771"/>
                    <a:gd name="T20" fmla="*/ 679 w 3007"/>
                    <a:gd name="T21" fmla="*/ 28 h 3771"/>
                    <a:gd name="T22" fmla="*/ 758 w 3007"/>
                    <a:gd name="T23" fmla="*/ 153 h 3771"/>
                    <a:gd name="T24" fmla="*/ 209 w 3007"/>
                    <a:gd name="T25" fmla="*/ 1167 h 3771"/>
                    <a:gd name="T26" fmla="*/ 121 w 3007"/>
                    <a:gd name="T27" fmla="*/ 1216 h 3771"/>
                    <a:gd name="T28" fmla="*/ 26 w 3007"/>
                    <a:gd name="T29" fmla="*/ 1344 h 3771"/>
                    <a:gd name="T30" fmla="*/ 0 w 3007"/>
                    <a:gd name="T31" fmla="*/ 1307 h 3771"/>
                    <a:gd name="T32" fmla="*/ 33 w 3007"/>
                    <a:gd name="T33" fmla="*/ 1294 h 3771"/>
                    <a:gd name="T34" fmla="*/ 95 w 3007"/>
                    <a:gd name="T35" fmla="*/ 1206 h 3771"/>
                    <a:gd name="T36" fmla="*/ 42 w 3007"/>
                    <a:gd name="T37" fmla="*/ 1167 h 3771"/>
                    <a:gd name="T38" fmla="*/ 42 w 3007"/>
                    <a:gd name="T39" fmla="*/ 1132 h 3771"/>
                    <a:gd name="T40" fmla="*/ 104 w 3007"/>
                    <a:gd name="T41" fmla="*/ 1175 h 3771"/>
                    <a:gd name="T42" fmla="*/ 104 w 3007"/>
                    <a:gd name="T43" fmla="*/ 1136 h 3771"/>
                    <a:gd name="T44" fmla="*/ 152 w 3007"/>
                    <a:gd name="T45" fmla="*/ 1148 h 3771"/>
                    <a:gd name="T46" fmla="*/ 108 w 3007"/>
                    <a:gd name="T47" fmla="*/ 1097 h 3771"/>
                    <a:gd name="T48" fmla="*/ 159 w 3007"/>
                    <a:gd name="T49" fmla="*/ 1091 h 3771"/>
                    <a:gd name="T50" fmla="*/ 24 w 3007"/>
                    <a:gd name="T51" fmla="*/ 1014 h 3771"/>
                    <a:gd name="T52" fmla="*/ 24 w 3007"/>
                    <a:gd name="T53" fmla="*/ 101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29 h 342"/>
                    <a:gd name="T2" fmla="*/ 64 w 673"/>
                    <a:gd name="T3" fmla="*/ 38 h 342"/>
                    <a:gd name="T4" fmla="*/ 160 w 673"/>
                    <a:gd name="T5" fmla="*/ 122 h 342"/>
                    <a:gd name="T6" fmla="*/ 169 w 673"/>
                    <a:gd name="T7" fmla="*/ 103 h 342"/>
                    <a:gd name="T8" fmla="*/ 112 w 673"/>
                    <a:gd name="T9" fmla="*/ 41 h 342"/>
                    <a:gd name="T10" fmla="*/ 7 w 673"/>
                    <a:gd name="T11" fmla="*/ 0 h 342"/>
                    <a:gd name="T12" fmla="*/ 0 w 673"/>
                    <a:gd name="T13" fmla="*/ 29 h 342"/>
                    <a:gd name="T14" fmla="*/ 0 w 673"/>
                    <a:gd name="T15" fmla="*/ 29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28 h 403"/>
                    <a:gd name="T2" fmla="*/ 86 w 716"/>
                    <a:gd name="T3" fmla="*/ 53 h 403"/>
                    <a:gd name="T4" fmla="*/ 161 w 716"/>
                    <a:gd name="T5" fmla="*/ 144 h 403"/>
                    <a:gd name="T6" fmla="*/ 181 w 716"/>
                    <a:gd name="T7" fmla="*/ 106 h 403"/>
                    <a:gd name="T8" fmla="*/ 106 w 716"/>
                    <a:gd name="T9" fmla="*/ 41 h 403"/>
                    <a:gd name="T10" fmla="*/ 18 w 716"/>
                    <a:gd name="T11" fmla="*/ 0 h 403"/>
                    <a:gd name="T12" fmla="*/ 0 w 716"/>
                    <a:gd name="T13" fmla="*/ 28 h 403"/>
                    <a:gd name="T14" fmla="*/ 0 w 716"/>
                    <a:gd name="T15" fmla="*/ 2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28 h 411"/>
                    <a:gd name="T2" fmla="*/ 80 w 717"/>
                    <a:gd name="T3" fmla="*/ 50 h 411"/>
                    <a:gd name="T4" fmla="*/ 164 w 717"/>
                    <a:gd name="T5" fmla="*/ 147 h 411"/>
                    <a:gd name="T6" fmla="*/ 181 w 717"/>
                    <a:gd name="T7" fmla="*/ 112 h 411"/>
                    <a:gd name="T8" fmla="*/ 99 w 717"/>
                    <a:gd name="T9" fmla="*/ 31 h 411"/>
                    <a:gd name="T10" fmla="*/ 14 w 717"/>
                    <a:gd name="T11" fmla="*/ 0 h 411"/>
                    <a:gd name="T12" fmla="*/ 0 w 717"/>
                    <a:gd name="T13" fmla="*/ 28 h 411"/>
                    <a:gd name="T14" fmla="*/ 0 w 717"/>
                    <a:gd name="T15" fmla="*/ 2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31 h 386"/>
                    <a:gd name="T2" fmla="*/ 69 w 709"/>
                    <a:gd name="T3" fmla="*/ 47 h 386"/>
                    <a:gd name="T4" fmla="*/ 168 w 709"/>
                    <a:gd name="T5" fmla="*/ 138 h 386"/>
                    <a:gd name="T6" fmla="*/ 179 w 709"/>
                    <a:gd name="T7" fmla="*/ 110 h 386"/>
                    <a:gd name="T8" fmla="*/ 77 w 709"/>
                    <a:gd name="T9" fmla="*/ 19 h 386"/>
                    <a:gd name="T10" fmla="*/ 11 w 709"/>
                    <a:gd name="T11" fmla="*/ 0 h 386"/>
                    <a:gd name="T12" fmla="*/ 0 w 709"/>
                    <a:gd name="T13" fmla="*/ 31 h 386"/>
                    <a:gd name="T14" fmla="*/ 0 w 709"/>
                    <a:gd name="T15" fmla="*/ 3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barrysclipart.com/barrysclipart.com/showphoto.php?photo=27720&amp;papass=&amp;sort=1&amp;thecat=99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www.barrysclipart.com/barrysclipart.com/showphoto.php?photo=19515&amp;papass=&amp;sort=1&amp;thecat=998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4UjHuvhXXo0&amp;feature=channel_page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barrysclipart.com/barrysclipart.com/showphoto.php?photo=27811&amp;size=big&amp;papass=&amp;sort=1&amp;thecat=998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3733800" cy="22733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cs typeface="Times New Roman" pitchFamily="18" charset="0"/>
              </a:rPr>
              <a:t>Nutrients</a:t>
            </a:r>
            <a:br>
              <a:rPr lang="en-US" b="1" dirty="0" smtClean="0">
                <a:cs typeface="Times New Roman" pitchFamily="18" charset="0"/>
              </a:rPr>
            </a:br>
            <a:endParaRPr lang="en-GB" altLang="zh-CN" b="1" dirty="0" smtClean="0"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3075" name="Picture 5" descr="AG00008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0"/>
            <a:ext cx="44196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0668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Hydrolysis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83820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Hydrolysis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A chemical reaction where </a:t>
            </a:r>
            <a:r>
              <a:rPr lang="en-GB" altLang="zh-CN" smtClean="0">
                <a:solidFill>
                  <a:srgbClr val="0000CC"/>
                </a:solidFill>
                <a:ea typeface="宋体" pitchFamily="2" charset="-122"/>
              </a:rPr>
              <a:t>water is added to split</a:t>
            </a:r>
            <a:r>
              <a:rPr lang="en-GB" altLang="zh-CN" smtClean="0">
                <a:ea typeface="宋体" pitchFamily="2" charset="-122"/>
              </a:rPr>
              <a:t> up a molecule.</a:t>
            </a:r>
          </a:p>
          <a:p>
            <a:pPr lvl="1" eaLnBrk="1" hangingPunct="1">
              <a:lnSpc>
                <a:spcPct val="90000"/>
              </a:lnSpc>
            </a:pPr>
            <a:endParaRPr lang="en-GB" altLang="zh-CN" smtClean="0">
              <a:ea typeface="宋体" pitchFamily="2" charset="-122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altLang="zh-CN" smtClean="0">
                <a:ea typeface="宋体" pitchFamily="2" charset="-122"/>
              </a:rPr>
              <a:t>                +            </a:t>
            </a:r>
            <a:r>
              <a:rPr lang="en-GB" altLang="zh-CN" smtClean="0">
                <a:ea typeface="宋体" pitchFamily="2" charset="-122"/>
                <a:sym typeface="Wingdings" pitchFamily="2" charset="2"/>
              </a:rPr>
              <a:t>                      +</a:t>
            </a:r>
            <a:endParaRPr lang="en-GB" altLang="zh-CN" smtClean="0">
              <a:ea typeface="宋体" pitchFamily="2" charset="-122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altLang="zh-CN" smtClean="0">
                <a:ea typeface="宋体" pitchFamily="2" charset="-122"/>
              </a:rPr>
              <a:t>				    </a:t>
            </a:r>
            <a:r>
              <a:rPr lang="en-GB" altLang="zh-CN" sz="2400" smtClean="0">
                <a:solidFill>
                  <a:srgbClr val="0000CC"/>
                </a:solidFill>
                <a:ea typeface="宋体" pitchFamily="2" charset="-122"/>
              </a:rPr>
              <a:t>sucrase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altLang="zh-CN" sz="2400" smtClean="0">
                <a:ea typeface="宋体" pitchFamily="2" charset="-122"/>
              </a:rPr>
              <a:t>C</a:t>
            </a:r>
            <a:r>
              <a:rPr lang="en-GB" altLang="zh-CN" sz="2400" baseline="-25000" smtClean="0">
                <a:ea typeface="宋体" pitchFamily="2" charset="-122"/>
              </a:rPr>
              <a:t>12</a:t>
            </a:r>
            <a:r>
              <a:rPr lang="en-GB" altLang="zh-CN" sz="2400" smtClean="0">
                <a:ea typeface="宋体" pitchFamily="2" charset="-122"/>
              </a:rPr>
              <a:t>H</a:t>
            </a:r>
            <a:r>
              <a:rPr lang="en-GB" altLang="zh-CN" sz="2400" baseline="-25000" smtClean="0">
                <a:ea typeface="宋体" pitchFamily="2" charset="-122"/>
              </a:rPr>
              <a:t>22</a:t>
            </a:r>
            <a:r>
              <a:rPr lang="en-GB" altLang="zh-CN" sz="2400" smtClean="0">
                <a:ea typeface="宋体" pitchFamily="2" charset="-122"/>
              </a:rPr>
              <a:t>O</a:t>
            </a:r>
            <a:r>
              <a:rPr lang="en-GB" altLang="zh-CN" sz="2400" baseline="-25000" smtClean="0">
                <a:ea typeface="宋体" pitchFamily="2" charset="-122"/>
              </a:rPr>
              <a:t>6</a:t>
            </a:r>
            <a:r>
              <a:rPr lang="en-GB" altLang="zh-CN" sz="2400" smtClean="0">
                <a:ea typeface="宋体" pitchFamily="2" charset="-122"/>
              </a:rPr>
              <a:t>      H</a:t>
            </a:r>
            <a:r>
              <a:rPr lang="en-GB" altLang="zh-CN" sz="2400" baseline="-25000" smtClean="0">
                <a:ea typeface="宋体" pitchFamily="2" charset="-122"/>
              </a:rPr>
              <a:t>2</a:t>
            </a:r>
            <a:r>
              <a:rPr lang="en-GB" altLang="zh-CN" sz="2400" smtClean="0">
                <a:ea typeface="宋体" pitchFamily="2" charset="-122"/>
              </a:rPr>
              <a:t>O </a:t>
            </a:r>
            <a:r>
              <a:rPr lang="en-GB" altLang="zh-CN" sz="2400" smtClean="0">
                <a:ea typeface="宋体" pitchFamily="2" charset="-122"/>
                <a:sym typeface="Wingdings" pitchFamily="2" charset="2"/>
              </a:rPr>
              <a:t>                  C</a:t>
            </a:r>
            <a:r>
              <a:rPr lang="en-GB" altLang="zh-CN" sz="2400" baseline="-25000" smtClean="0">
                <a:ea typeface="宋体" pitchFamily="2" charset="-122"/>
                <a:sym typeface="Wingdings" pitchFamily="2" charset="2"/>
              </a:rPr>
              <a:t>6</a:t>
            </a:r>
            <a:r>
              <a:rPr lang="en-GB" altLang="zh-CN" sz="2400" smtClean="0">
                <a:ea typeface="宋体" pitchFamily="2" charset="-122"/>
                <a:sym typeface="Wingdings" pitchFamily="2" charset="2"/>
              </a:rPr>
              <a:t>H</a:t>
            </a:r>
            <a:r>
              <a:rPr lang="en-GB" altLang="zh-CN" sz="2400" baseline="-25000" smtClean="0">
                <a:ea typeface="宋体" pitchFamily="2" charset="-122"/>
                <a:sym typeface="Wingdings" pitchFamily="2" charset="2"/>
              </a:rPr>
              <a:t>12</a:t>
            </a:r>
            <a:r>
              <a:rPr lang="en-GB" altLang="zh-CN" sz="2400" smtClean="0">
                <a:ea typeface="宋体" pitchFamily="2" charset="-122"/>
                <a:sym typeface="Wingdings" pitchFamily="2" charset="2"/>
              </a:rPr>
              <a:t>O</a:t>
            </a:r>
            <a:r>
              <a:rPr lang="en-GB" altLang="zh-CN" sz="2400" baseline="-25000" smtClean="0">
                <a:ea typeface="宋体" pitchFamily="2" charset="-122"/>
                <a:sym typeface="Wingdings" pitchFamily="2" charset="2"/>
              </a:rPr>
              <a:t>6</a:t>
            </a:r>
            <a:r>
              <a:rPr lang="en-GB" altLang="zh-CN" sz="2400" smtClean="0">
                <a:ea typeface="宋体" pitchFamily="2" charset="-122"/>
                <a:sym typeface="Wingdings" pitchFamily="2" charset="2"/>
              </a:rPr>
              <a:t>           C</a:t>
            </a:r>
            <a:r>
              <a:rPr lang="en-GB" altLang="zh-CN" sz="2400" baseline="-25000" smtClean="0">
                <a:ea typeface="宋体" pitchFamily="2" charset="-122"/>
                <a:sym typeface="Wingdings" pitchFamily="2" charset="2"/>
              </a:rPr>
              <a:t>6</a:t>
            </a:r>
            <a:r>
              <a:rPr lang="en-GB" altLang="zh-CN" sz="2400" smtClean="0">
                <a:ea typeface="宋体" pitchFamily="2" charset="-122"/>
                <a:sym typeface="Wingdings" pitchFamily="2" charset="2"/>
              </a:rPr>
              <a:t>H</a:t>
            </a:r>
            <a:r>
              <a:rPr lang="en-GB" altLang="zh-CN" sz="2400" baseline="-25000" smtClean="0">
                <a:ea typeface="宋体" pitchFamily="2" charset="-122"/>
                <a:sym typeface="Wingdings" pitchFamily="2" charset="2"/>
              </a:rPr>
              <a:t>12</a:t>
            </a:r>
            <a:r>
              <a:rPr lang="en-GB" altLang="zh-CN" sz="2400" smtClean="0">
                <a:ea typeface="宋体" pitchFamily="2" charset="-122"/>
                <a:sym typeface="Wingdings" pitchFamily="2" charset="2"/>
              </a:rPr>
              <a:t>O</a:t>
            </a:r>
            <a:r>
              <a:rPr lang="en-GB" altLang="zh-CN" sz="2400" baseline="-25000" smtClean="0">
                <a:ea typeface="宋体" pitchFamily="2" charset="-122"/>
                <a:sym typeface="Wingdings" pitchFamily="2" charset="2"/>
              </a:rPr>
              <a:t>6</a:t>
            </a:r>
            <a:endParaRPr lang="en-GB" altLang="zh-CN" sz="2400" baseline="-25000" smtClean="0">
              <a:ea typeface="宋体" pitchFamily="2" charset="-122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altLang="zh-CN" sz="2400" smtClean="0">
                <a:ea typeface="宋体" pitchFamily="2" charset="-122"/>
              </a:rPr>
              <a:t>Sucrose      Water      </a:t>
            </a:r>
            <a:r>
              <a:rPr lang="en-GB" altLang="zh-CN" sz="2400" smtClean="0">
                <a:ea typeface="宋体" pitchFamily="2" charset="-122"/>
                <a:sym typeface="Wingdings" pitchFamily="2" charset="2"/>
              </a:rPr>
              <a:t>           Glucose         Fructose</a:t>
            </a:r>
          </a:p>
          <a:p>
            <a:pPr lvl="3" eaLnBrk="1" hangingPunct="1">
              <a:lnSpc>
                <a:spcPct val="90000"/>
              </a:lnSpc>
              <a:buFontTx/>
              <a:buNone/>
            </a:pPr>
            <a:r>
              <a:rPr lang="en-GB" altLang="zh-CN" smtClean="0">
                <a:ea typeface="宋体" pitchFamily="2" charset="-122"/>
              </a:rPr>
              <a:t>                             </a:t>
            </a:r>
          </a:p>
        </p:txBody>
      </p:sp>
      <p:grpSp>
        <p:nvGrpSpPr>
          <p:cNvPr id="12292" name="Group 7"/>
          <p:cNvGrpSpPr>
            <a:grpSpLocks/>
          </p:cNvGrpSpPr>
          <p:nvPr/>
        </p:nvGrpSpPr>
        <p:grpSpPr bwMode="auto">
          <a:xfrm>
            <a:off x="304800" y="3276600"/>
            <a:ext cx="1905000" cy="839788"/>
            <a:chOff x="444" y="2373"/>
            <a:chExt cx="1200" cy="529"/>
          </a:xfrm>
        </p:grpSpPr>
        <p:sp>
          <p:nvSpPr>
            <p:cNvPr id="12299" name="AutoShape 4"/>
            <p:cNvSpPr>
              <a:spLocks noChangeArrowheads="1"/>
            </p:cNvSpPr>
            <p:nvPr/>
          </p:nvSpPr>
          <p:spPr bwMode="auto">
            <a:xfrm>
              <a:off x="1164" y="2373"/>
              <a:ext cx="480" cy="43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0" name="Oval 5"/>
            <p:cNvSpPr>
              <a:spLocks noChangeArrowheads="1"/>
            </p:cNvSpPr>
            <p:nvPr/>
          </p:nvSpPr>
          <p:spPr bwMode="auto">
            <a:xfrm>
              <a:off x="444" y="2421"/>
              <a:ext cx="499" cy="481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1" name="Line 6"/>
            <p:cNvSpPr>
              <a:spLocks noChangeShapeType="1"/>
            </p:cNvSpPr>
            <p:nvPr/>
          </p:nvSpPr>
          <p:spPr bwMode="auto">
            <a:xfrm>
              <a:off x="961" y="2661"/>
              <a:ext cx="2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293" name="Oval 8"/>
          <p:cNvSpPr>
            <a:spLocks noChangeArrowheads="1"/>
          </p:cNvSpPr>
          <p:nvPr/>
        </p:nvSpPr>
        <p:spPr bwMode="auto">
          <a:xfrm>
            <a:off x="4800600" y="3276600"/>
            <a:ext cx="762000" cy="762000"/>
          </a:xfrm>
          <a:prstGeom prst="ellipse">
            <a:avLst/>
          </a:prstGeom>
          <a:solidFill>
            <a:srgbClr val="0000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2294" name="AutoShape 9"/>
          <p:cNvSpPr>
            <a:spLocks noChangeArrowheads="1"/>
          </p:cNvSpPr>
          <p:nvPr/>
        </p:nvSpPr>
        <p:spPr bwMode="auto">
          <a:xfrm>
            <a:off x="6781800" y="3200400"/>
            <a:ext cx="990600" cy="762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2295" name="Group 13"/>
          <p:cNvGrpSpPr>
            <a:grpSpLocks/>
          </p:cNvGrpSpPr>
          <p:nvPr/>
        </p:nvGrpSpPr>
        <p:grpSpPr bwMode="auto">
          <a:xfrm>
            <a:off x="2667000" y="3505200"/>
            <a:ext cx="338138" cy="319088"/>
            <a:chOff x="1926" y="2436"/>
            <a:chExt cx="213" cy="201"/>
          </a:xfrm>
        </p:grpSpPr>
        <p:sp>
          <p:nvSpPr>
            <p:cNvPr id="12296" name="Oval 10"/>
            <p:cNvSpPr>
              <a:spLocks noChangeArrowheads="1"/>
            </p:cNvSpPr>
            <p:nvPr/>
          </p:nvSpPr>
          <p:spPr bwMode="auto">
            <a:xfrm>
              <a:off x="1926" y="2439"/>
              <a:ext cx="81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7" name="Oval 11"/>
            <p:cNvSpPr>
              <a:spLocks noChangeArrowheads="1"/>
            </p:cNvSpPr>
            <p:nvPr/>
          </p:nvSpPr>
          <p:spPr bwMode="auto">
            <a:xfrm>
              <a:off x="2058" y="2436"/>
              <a:ext cx="81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8" name="Oval 12"/>
            <p:cNvSpPr>
              <a:spLocks noChangeArrowheads="1"/>
            </p:cNvSpPr>
            <p:nvPr/>
          </p:nvSpPr>
          <p:spPr bwMode="auto">
            <a:xfrm>
              <a:off x="1953" y="2493"/>
              <a:ext cx="153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0668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Condensation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28613" y="1371600"/>
            <a:ext cx="8208962" cy="4784725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Condensation Reaction</a:t>
            </a:r>
          </a:p>
          <a:p>
            <a:pPr lvl="1" eaLnBrk="1" hangingPunct="1"/>
            <a:r>
              <a:rPr lang="en-GB" altLang="zh-CN" smtClean="0">
                <a:ea typeface="宋体" pitchFamily="2" charset="-122"/>
              </a:rPr>
              <a:t>Chemical reaction where two simple molecules are joined to form a larger molecule.  </a:t>
            </a:r>
            <a:r>
              <a:rPr lang="en-GB" altLang="zh-CN" b="1" smtClean="0">
                <a:solidFill>
                  <a:srgbClr val="0000CC"/>
                </a:solidFill>
                <a:ea typeface="宋体" pitchFamily="2" charset="-122"/>
              </a:rPr>
              <a:t>Water is removed</a:t>
            </a:r>
            <a:r>
              <a:rPr lang="en-GB" altLang="zh-CN" smtClean="0">
                <a:ea typeface="宋体" pitchFamily="2" charset="-122"/>
              </a:rPr>
              <a:t> in the process.</a:t>
            </a:r>
          </a:p>
          <a:p>
            <a:pPr lvl="1" eaLnBrk="1" hangingPunct="1">
              <a:buFontTx/>
              <a:buNone/>
            </a:pPr>
            <a:endParaRPr lang="en-GB" altLang="zh-CN" smtClean="0">
              <a:ea typeface="宋体" pitchFamily="2" charset="-122"/>
            </a:endParaRPr>
          </a:p>
          <a:p>
            <a:pPr lvl="1" eaLnBrk="1" hangingPunct="1">
              <a:buFontTx/>
              <a:buNone/>
            </a:pPr>
            <a:r>
              <a:rPr lang="en-GB" altLang="zh-CN" smtClean="0">
                <a:ea typeface="宋体" pitchFamily="2" charset="-122"/>
              </a:rPr>
              <a:t>              +                </a:t>
            </a:r>
            <a:r>
              <a:rPr lang="en-GB" altLang="zh-CN" smtClean="0">
                <a:ea typeface="宋体" pitchFamily="2" charset="-122"/>
                <a:sym typeface="Wingdings" pitchFamily="2" charset="2"/>
              </a:rPr>
              <a:t>			  +</a:t>
            </a:r>
          </a:p>
          <a:p>
            <a:pPr lvl="1" eaLnBrk="1" hangingPunct="1">
              <a:buFontTx/>
              <a:buNone/>
            </a:pPr>
            <a:endParaRPr lang="en-GB" altLang="zh-CN" sz="2400" smtClean="0">
              <a:ea typeface="宋体" pitchFamily="2" charset="-122"/>
              <a:sym typeface="Wingdings" pitchFamily="2" charset="2"/>
            </a:endParaRPr>
          </a:p>
          <a:p>
            <a:pPr lvl="1" eaLnBrk="1" hangingPunct="1">
              <a:buFontTx/>
              <a:buNone/>
            </a:pPr>
            <a:r>
              <a:rPr lang="en-GB" altLang="zh-CN" sz="2400" smtClean="0">
                <a:ea typeface="宋体" pitchFamily="2" charset="-122"/>
                <a:sym typeface="Wingdings" pitchFamily="2" charset="2"/>
              </a:rPr>
              <a:t>Glucose        Glucose                   Maltose         Water</a:t>
            </a:r>
            <a:r>
              <a:rPr lang="en-GB" altLang="zh-CN" smtClean="0">
                <a:ea typeface="宋体" pitchFamily="2" charset="-122"/>
                <a:sym typeface="Wingdings" pitchFamily="2" charset="2"/>
              </a:rPr>
              <a:t> </a:t>
            </a:r>
          </a:p>
          <a:p>
            <a:pPr lvl="1" eaLnBrk="1" hangingPunct="1">
              <a:buFontTx/>
              <a:buNone/>
            </a:pPr>
            <a:r>
              <a:rPr lang="en-GB" altLang="zh-CN" sz="2400" b="1" smtClean="0">
                <a:ea typeface="宋体" pitchFamily="2" charset="-122"/>
                <a:sym typeface="Wingdings" pitchFamily="2" charset="2"/>
              </a:rPr>
              <a:t>C</a:t>
            </a:r>
            <a:r>
              <a:rPr lang="en-GB" altLang="zh-CN" sz="2400" b="1" baseline="-25000" smtClean="0">
                <a:ea typeface="宋体" pitchFamily="2" charset="-122"/>
                <a:sym typeface="Wingdings" pitchFamily="2" charset="2"/>
              </a:rPr>
              <a:t>6</a:t>
            </a:r>
            <a:r>
              <a:rPr lang="en-GB" altLang="zh-CN" sz="2400" b="1" smtClean="0">
                <a:ea typeface="宋体" pitchFamily="2" charset="-122"/>
                <a:sym typeface="Wingdings" pitchFamily="2" charset="2"/>
              </a:rPr>
              <a:t>H</a:t>
            </a:r>
            <a:r>
              <a:rPr lang="en-GB" altLang="zh-CN" sz="2400" b="1" baseline="-25000" smtClean="0">
                <a:ea typeface="宋体" pitchFamily="2" charset="-122"/>
                <a:sym typeface="Wingdings" pitchFamily="2" charset="2"/>
              </a:rPr>
              <a:t>12</a:t>
            </a:r>
            <a:r>
              <a:rPr lang="en-GB" altLang="zh-CN" sz="2400" b="1" smtClean="0">
                <a:ea typeface="宋体" pitchFamily="2" charset="-122"/>
                <a:sym typeface="Wingdings" pitchFamily="2" charset="2"/>
              </a:rPr>
              <a:t>O</a:t>
            </a:r>
            <a:r>
              <a:rPr lang="en-GB" altLang="zh-CN" sz="2400" b="1" baseline="-25000" smtClean="0">
                <a:ea typeface="宋体" pitchFamily="2" charset="-122"/>
                <a:sym typeface="Wingdings" pitchFamily="2" charset="2"/>
              </a:rPr>
              <a:t>6</a:t>
            </a:r>
            <a:r>
              <a:rPr lang="en-GB" altLang="zh-CN" sz="2400" b="1" smtClean="0">
                <a:ea typeface="宋体" pitchFamily="2" charset="-122"/>
                <a:sym typeface="Wingdings" pitchFamily="2" charset="2"/>
              </a:rPr>
              <a:t> 	     C</a:t>
            </a:r>
            <a:r>
              <a:rPr lang="en-GB" altLang="zh-CN" sz="2400" b="1" baseline="-25000" smtClean="0">
                <a:ea typeface="宋体" pitchFamily="2" charset="-122"/>
                <a:sym typeface="Wingdings" pitchFamily="2" charset="2"/>
              </a:rPr>
              <a:t>6</a:t>
            </a:r>
            <a:r>
              <a:rPr lang="en-GB" altLang="zh-CN" sz="2400" b="1" smtClean="0">
                <a:ea typeface="宋体" pitchFamily="2" charset="-122"/>
                <a:sym typeface="Wingdings" pitchFamily="2" charset="2"/>
              </a:rPr>
              <a:t>H</a:t>
            </a:r>
            <a:r>
              <a:rPr lang="en-GB" altLang="zh-CN" sz="2400" b="1" baseline="-25000" smtClean="0">
                <a:ea typeface="宋体" pitchFamily="2" charset="-122"/>
                <a:sym typeface="Wingdings" pitchFamily="2" charset="2"/>
              </a:rPr>
              <a:t>12</a:t>
            </a:r>
            <a:r>
              <a:rPr lang="en-GB" altLang="zh-CN" sz="2400" b="1" smtClean="0">
                <a:ea typeface="宋体" pitchFamily="2" charset="-122"/>
                <a:sym typeface="Wingdings" pitchFamily="2" charset="2"/>
              </a:rPr>
              <a:t>O</a:t>
            </a:r>
            <a:r>
              <a:rPr lang="en-GB" altLang="zh-CN" sz="2400" b="1" baseline="-25000" smtClean="0">
                <a:ea typeface="宋体" pitchFamily="2" charset="-122"/>
                <a:sym typeface="Wingdings" pitchFamily="2" charset="2"/>
              </a:rPr>
              <a:t>6</a:t>
            </a:r>
            <a:r>
              <a:rPr lang="en-GB" altLang="zh-CN" sz="2400" b="1" smtClean="0">
                <a:ea typeface="宋体" pitchFamily="2" charset="-122"/>
                <a:sym typeface="Wingdings" pitchFamily="2" charset="2"/>
              </a:rPr>
              <a:t>          C</a:t>
            </a:r>
            <a:r>
              <a:rPr lang="en-GB" altLang="zh-CN" sz="2400" b="1" baseline="-25000" smtClean="0">
                <a:ea typeface="宋体" pitchFamily="2" charset="-122"/>
                <a:sym typeface="Wingdings" pitchFamily="2" charset="2"/>
              </a:rPr>
              <a:t>12</a:t>
            </a:r>
            <a:r>
              <a:rPr lang="en-GB" altLang="zh-CN" sz="2400" b="1" smtClean="0">
                <a:ea typeface="宋体" pitchFamily="2" charset="-122"/>
                <a:sym typeface="Wingdings" pitchFamily="2" charset="2"/>
              </a:rPr>
              <a:t>H</a:t>
            </a:r>
            <a:r>
              <a:rPr lang="en-GB" altLang="zh-CN" sz="2400" b="1" baseline="-25000" smtClean="0">
                <a:ea typeface="宋体" pitchFamily="2" charset="-122"/>
                <a:sym typeface="Wingdings" pitchFamily="2" charset="2"/>
              </a:rPr>
              <a:t>22</a:t>
            </a:r>
            <a:r>
              <a:rPr lang="en-GB" altLang="zh-CN" sz="2400" b="1" smtClean="0">
                <a:ea typeface="宋体" pitchFamily="2" charset="-122"/>
                <a:sym typeface="Wingdings" pitchFamily="2" charset="2"/>
              </a:rPr>
              <a:t>O</a:t>
            </a:r>
            <a:r>
              <a:rPr lang="en-GB" altLang="zh-CN" sz="2400" b="1" baseline="-25000" smtClean="0">
                <a:ea typeface="宋体" pitchFamily="2" charset="-122"/>
                <a:sym typeface="Wingdings" pitchFamily="2" charset="2"/>
              </a:rPr>
              <a:t>11        </a:t>
            </a:r>
            <a:r>
              <a:rPr lang="en-GB" altLang="zh-CN" sz="2400" b="1" smtClean="0">
                <a:ea typeface="宋体" pitchFamily="2" charset="-122"/>
                <a:sym typeface="Wingdings" pitchFamily="2" charset="2"/>
              </a:rPr>
              <a:t>H</a:t>
            </a:r>
            <a:r>
              <a:rPr lang="en-GB" altLang="zh-CN" sz="2400" b="1" baseline="-25000" smtClean="0">
                <a:ea typeface="宋体" pitchFamily="2" charset="-122"/>
                <a:sym typeface="Wingdings" pitchFamily="2" charset="2"/>
              </a:rPr>
              <a:t>2</a:t>
            </a:r>
            <a:r>
              <a:rPr lang="en-GB" altLang="zh-CN" sz="2400" b="1" smtClean="0">
                <a:ea typeface="宋体" pitchFamily="2" charset="-122"/>
                <a:sym typeface="Wingdings" pitchFamily="2" charset="2"/>
              </a:rPr>
              <a:t>O</a:t>
            </a:r>
          </a:p>
        </p:txBody>
      </p:sp>
      <p:sp>
        <p:nvSpPr>
          <p:cNvPr id="13316" name="Oval 1028"/>
          <p:cNvSpPr>
            <a:spLocks noChangeArrowheads="1"/>
          </p:cNvSpPr>
          <p:nvPr/>
        </p:nvSpPr>
        <p:spPr bwMode="auto">
          <a:xfrm>
            <a:off x="919163" y="3967163"/>
            <a:ext cx="762000" cy="762000"/>
          </a:xfrm>
          <a:prstGeom prst="ellipse">
            <a:avLst/>
          </a:prstGeom>
          <a:solidFill>
            <a:srgbClr val="0000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3317" name="Oval 1029"/>
          <p:cNvSpPr>
            <a:spLocks noChangeArrowheads="1"/>
          </p:cNvSpPr>
          <p:nvPr/>
        </p:nvSpPr>
        <p:spPr bwMode="auto">
          <a:xfrm>
            <a:off x="2862263" y="3967163"/>
            <a:ext cx="762000" cy="762000"/>
          </a:xfrm>
          <a:prstGeom prst="ellipse">
            <a:avLst/>
          </a:prstGeom>
          <a:solidFill>
            <a:srgbClr val="0000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grpSp>
        <p:nvGrpSpPr>
          <p:cNvPr id="13318" name="Group 1032"/>
          <p:cNvGrpSpPr>
            <a:grpSpLocks/>
          </p:cNvGrpSpPr>
          <p:nvPr/>
        </p:nvGrpSpPr>
        <p:grpSpPr bwMode="auto">
          <a:xfrm>
            <a:off x="7558088" y="4167188"/>
            <a:ext cx="338137" cy="319087"/>
            <a:chOff x="1926" y="2436"/>
            <a:chExt cx="213" cy="201"/>
          </a:xfrm>
        </p:grpSpPr>
        <p:sp>
          <p:nvSpPr>
            <p:cNvPr id="13323" name="Oval 1033"/>
            <p:cNvSpPr>
              <a:spLocks noChangeArrowheads="1"/>
            </p:cNvSpPr>
            <p:nvPr/>
          </p:nvSpPr>
          <p:spPr bwMode="auto">
            <a:xfrm>
              <a:off x="1926" y="2439"/>
              <a:ext cx="81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4" name="Oval 1034"/>
            <p:cNvSpPr>
              <a:spLocks noChangeArrowheads="1"/>
            </p:cNvSpPr>
            <p:nvPr/>
          </p:nvSpPr>
          <p:spPr bwMode="auto">
            <a:xfrm>
              <a:off x="2058" y="2436"/>
              <a:ext cx="81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5" name="Oval 1035"/>
            <p:cNvSpPr>
              <a:spLocks noChangeArrowheads="1"/>
            </p:cNvSpPr>
            <p:nvPr/>
          </p:nvSpPr>
          <p:spPr bwMode="auto">
            <a:xfrm>
              <a:off x="1953" y="2493"/>
              <a:ext cx="153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319" name="Group 1037"/>
          <p:cNvGrpSpPr>
            <a:grpSpLocks/>
          </p:cNvGrpSpPr>
          <p:nvPr/>
        </p:nvGrpSpPr>
        <p:grpSpPr bwMode="auto">
          <a:xfrm>
            <a:off x="5033963" y="3924300"/>
            <a:ext cx="1657350" cy="771525"/>
            <a:chOff x="3171" y="2661"/>
            <a:chExt cx="1044" cy="486"/>
          </a:xfrm>
        </p:grpSpPr>
        <p:sp>
          <p:nvSpPr>
            <p:cNvPr id="13320" name="Oval 1030"/>
            <p:cNvSpPr>
              <a:spLocks noChangeArrowheads="1"/>
            </p:cNvSpPr>
            <p:nvPr/>
          </p:nvSpPr>
          <p:spPr bwMode="auto">
            <a:xfrm>
              <a:off x="3171" y="2661"/>
              <a:ext cx="480" cy="480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321" name="Oval 1031"/>
            <p:cNvSpPr>
              <a:spLocks noChangeArrowheads="1"/>
            </p:cNvSpPr>
            <p:nvPr/>
          </p:nvSpPr>
          <p:spPr bwMode="auto">
            <a:xfrm>
              <a:off x="3735" y="2667"/>
              <a:ext cx="480" cy="480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322" name="Line 1036"/>
            <p:cNvSpPr>
              <a:spLocks noChangeShapeType="1"/>
            </p:cNvSpPr>
            <p:nvPr/>
          </p:nvSpPr>
          <p:spPr bwMode="auto">
            <a:xfrm>
              <a:off x="3654" y="2925"/>
              <a:ext cx="99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-228600"/>
            <a:ext cx="5867400" cy="1600200"/>
          </a:xfrm>
        </p:spPr>
        <p:txBody>
          <a:bodyPr/>
          <a:lstStyle/>
          <a:p>
            <a:pPr eaLnBrk="1" hangingPunct="1"/>
            <a:r>
              <a:rPr lang="en-US" altLang="zh-CN" smtClean="0">
                <a:ea typeface="宋体" pitchFamily="2" charset="-122"/>
              </a:rPr>
              <a:t>Carbohydrates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28775"/>
            <a:ext cx="8007350" cy="2952750"/>
          </a:xfrm>
        </p:spPr>
        <p:txBody>
          <a:bodyPr/>
          <a:lstStyle/>
          <a:p>
            <a:pPr eaLnBrk="1" hangingPunct="1"/>
            <a:r>
              <a:rPr lang="en-US" altLang="zh-CN" sz="2800" smtClean="0">
                <a:ea typeface="宋体" pitchFamily="2" charset="-122"/>
              </a:rPr>
              <a:t>Carbohydrates</a:t>
            </a:r>
          </a:p>
          <a:p>
            <a:pPr lvl="1" eaLnBrk="1" hangingPunct="1"/>
            <a:r>
              <a:rPr lang="en-US" altLang="zh-CN" sz="2400" smtClean="0">
                <a:ea typeface="宋体" pitchFamily="2" charset="-122"/>
              </a:rPr>
              <a:t>Starch</a:t>
            </a:r>
          </a:p>
          <a:p>
            <a:pPr lvl="1" eaLnBrk="1" hangingPunct="1"/>
            <a:r>
              <a:rPr lang="en-US" altLang="zh-CN" sz="2400" smtClean="0">
                <a:ea typeface="宋体" pitchFamily="2" charset="-122"/>
              </a:rPr>
              <a:t>Cellulose</a:t>
            </a:r>
          </a:p>
          <a:p>
            <a:pPr eaLnBrk="1" hangingPunct="1"/>
            <a:r>
              <a:rPr lang="en-US" altLang="zh-CN" sz="2800" smtClean="0">
                <a:ea typeface="宋体" pitchFamily="2" charset="-122"/>
              </a:rPr>
              <a:t>Both made from </a:t>
            </a:r>
            <a:r>
              <a:rPr lang="en-US" altLang="zh-CN" sz="2800" b="1" smtClean="0">
                <a:solidFill>
                  <a:srgbClr val="0000CC"/>
                </a:solidFill>
                <a:ea typeface="宋体" pitchFamily="2" charset="-122"/>
              </a:rPr>
              <a:t>linking glucose monomer</a:t>
            </a:r>
          </a:p>
          <a:p>
            <a:pPr eaLnBrk="1" hangingPunct="1"/>
            <a:r>
              <a:rPr lang="en-US" altLang="zh-CN" sz="2800" smtClean="0">
                <a:ea typeface="宋体" pitchFamily="2" charset="-122"/>
              </a:rPr>
              <a:t>Digestion involves the breaking down of starch to glucose molecules that our body use as energy</a:t>
            </a:r>
          </a:p>
        </p:txBody>
      </p:sp>
      <p:pic>
        <p:nvPicPr>
          <p:cNvPr id="14340" name="Picture 4" descr="carb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0"/>
            <a:ext cx="49530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965" name="Group 5"/>
          <p:cNvGrpSpPr>
            <a:grpSpLocks/>
          </p:cNvGrpSpPr>
          <p:nvPr/>
        </p:nvGrpSpPr>
        <p:grpSpPr bwMode="auto">
          <a:xfrm>
            <a:off x="0" y="4800600"/>
            <a:ext cx="9144000" cy="2082800"/>
            <a:chOff x="567" y="2976"/>
            <a:chExt cx="4608" cy="1103"/>
          </a:xfrm>
        </p:grpSpPr>
        <p:pic>
          <p:nvPicPr>
            <p:cNvPr id="14342" name="Picture 6" descr="02_19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31"/>
            <a:stretch>
              <a:fillRect/>
            </a:stretch>
          </p:blipFill>
          <p:spPr bwMode="auto">
            <a:xfrm>
              <a:off x="567" y="2976"/>
              <a:ext cx="4608" cy="1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3" name="Oval 7"/>
            <p:cNvSpPr>
              <a:spLocks noChangeArrowheads="1"/>
            </p:cNvSpPr>
            <p:nvPr/>
          </p:nvSpPr>
          <p:spPr bwMode="auto">
            <a:xfrm>
              <a:off x="930" y="3113"/>
              <a:ext cx="589" cy="36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 flipH="1">
              <a:off x="793" y="3430"/>
              <a:ext cx="273" cy="3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5" name="Text Box 9"/>
            <p:cNvSpPr txBox="1">
              <a:spLocks noChangeArrowheads="1"/>
            </p:cNvSpPr>
            <p:nvPr/>
          </p:nvSpPr>
          <p:spPr bwMode="auto">
            <a:xfrm>
              <a:off x="567" y="3702"/>
              <a:ext cx="771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zh-CN" sz="2000" b="1">
                  <a:solidFill>
                    <a:srgbClr val="0000CC"/>
                  </a:solidFill>
                  <a:latin typeface="Arial" charset="0"/>
                  <a:ea typeface="宋体" pitchFamily="2" charset="-122"/>
                </a:rPr>
                <a:t>Glucose : basic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-609600"/>
            <a:ext cx="6870700" cy="14478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2. Proteins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52959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Proteins are made up of a chain of many different types of </a:t>
            </a:r>
            <a:r>
              <a:rPr lang="en-GB" altLang="zh-CN" sz="2800" b="1" smtClean="0">
                <a:solidFill>
                  <a:srgbClr val="FF0000"/>
                </a:solidFill>
                <a:ea typeface="宋体" pitchFamily="2" charset="-122"/>
              </a:rPr>
              <a:t>amino acids</a:t>
            </a:r>
            <a:r>
              <a:rPr lang="en-GB" altLang="zh-CN" sz="2800" smtClean="0">
                <a:ea typeface="宋体" pitchFamily="2" charset="-122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zh-CN" sz="2800" smtClean="0">
              <a:ea typeface="宋体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zh-CN" sz="2400" smtClean="0">
                <a:latin typeface="Arial" charset="0"/>
                <a:ea typeface="宋体" pitchFamily="2" charset="-122"/>
              </a:rPr>
              <a:t>Elements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  <a:cs typeface="Times New Roman" pitchFamily="18" charset="0"/>
              </a:rPr>
              <a:t>Carbon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  <a:cs typeface="Times New Roman" pitchFamily="18" charset="0"/>
              </a:rPr>
              <a:t>Hydrogen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  <a:cs typeface="Times New Roman" pitchFamily="18" charset="0"/>
              </a:rPr>
              <a:t>Oxygen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Nitrogen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Sulphur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Phosphorous</a:t>
            </a:r>
            <a:r>
              <a:rPr lang="en-GB" altLang="zh-CN" smtClean="0">
                <a:ea typeface="宋体" pitchFamily="2" charset="-122"/>
              </a:rPr>
              <a:t> 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2971800" y="2590800"/>
            <a:ext cx="5715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CCFF33"/>
              </a:buClr>
              <a:buSzPct val="70000"/>
              <a:buFont typeface="Wingdings" pitchFamily="2" charset="2"/>
              <a:buChar char="n"/>
            </a:pPr>
            <a:r>
              <a:rPr lang="en-GB" sz="2800">
                <a:latin typeface="Arial" charset="0"/>
              </a:rPr>
              <a:t>Functions: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Growth and repair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Enzymes &amp; hormones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Antibodies (fight diseases)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Energy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Deficiency: </a:t>
            </a: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kwashiorkor</a:t>
            </a:r>
            <a:r>
              <a:rPr lang="en-GB" sz="2800">
                <a:latin typeface="Arial" charset="0"/>
                <a:cs typeface="Times New Roman" pitchFamily="18" charset="0"/>
              </a:rPr>
              <a:t> </a:t>
            </a:r>
          </a:p>
        </p:txBody>
      </p:sp>
      <p:pic>
        <p:nvPicPr>
          <p:cNvPr id="15365" name="Picture 10" descr="kwashiorkor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9800" y="0"/>
            <a:ext cx="3124200" cy="3276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1431925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Proteins :</a:t>
            </a:r>
            <a:br>
              <a:rPr lang="en-GB" altLang="zh-CN" smtClean="0">
                <a:ea typeface="宋体" pitchFamily="2" charset="-122"/>
              </a:rPr>
            </a:br>
            <a:r>
              <a:rPr lang="en-GB" altLang="zh-CN" smtClean="0">
                <a:ea typeface="宋体" pitchFamily="2" charset="-122"/>
              </a:rPr>
              <a:t>Hydrolysis &amp; Condensation</a:t>
            </a:r>
          </a:p>
        </p:txBody>
      </p:sp>
      <p:grpSp>
        <p:nvGrpSpPr>
          <p:cNvPr id="16387" name="Group 5"/>
          <p:cNvGrpSpPr>
            <a:grpSpLocks/>
          </p:cNvGrpSpPr>
          <p:nvPr/>
        </p:nvGrpSpPr>
        <p:grpSpPr bwMode="auto">
          <a:xfrm>
            <a:off x="4167188" y="3133725"/>
            <a:ext cx="2232025" cy="539750"/>
            <a:chOff x="1726" y="5452"/>
            <a:chExt cx="1535" cy="355"/>
          </a:xfrm>
        </p:grpSpPr>
        <p:sp>
          <p:nvSpPr>
            <p:cNvPr id="16431" name="Line 6"/>
            <p:cNvSpPr>
              <a:spLocks noChangeShapeType="1"/>
            </p:cNvSpPr>
            <p:nvPr/>
          </p:nvSpPr>
          <p:spPr bwMode="auto">
            <a:xfrm>
              <a:off x="1915" y="5654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2" name="Line 7"/>
            <p:cNvSpPr>
              <a:spLocks noChangeShapeType="1"/>
            </p:cNvSpPr>
            <p:nvPr/>
          </p:nvSpPr>
          <p:spPr bwMode="auto">
            <a:xfrm>
              <a:off x="2815" y="5655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3" name="Line 8"/>
            <p:cNvSpPr>
              <a:spLocks noChangeShapeType="1"/>
            </p:cNvSpPr>
            <p:nvPr/>
          </p:nvSpPr>
          <p:spPr bwMode="auto">
            <a:xfrm>
              <a:off x="2378" y="5659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4" name="Oval 9"/>
            <p:cNvSpPr>
              <a:spLocks noChangeArrowheads="1"/>
            </p:cNvSpPr>
            <p:nvPr/>
          </p:nvSpPr>
          <p:spPr bwMode="auto">
            <a:xfrm>
              <a:off x="2150" y="5513"/>
              <a:ext cx="240" cy="248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5" name="Rectangle 10"/>
            <p:cNvSpPr>
              <a:spLocks noChangeArrowheads="1"/>
            </p:cNvSpPr>
            <p:nvPr/>
          </p:nvSpPr>
          <p:spPr bwMode="auto">
            <a:xfrm>
              <a:off x="1726" y="5508"/>
              <a:ext cx="261" cy="299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6" name="AutoShape 11"/>
            <p:cNvSpPr>
              <a:spLocks noChangeArrowheads="1"/>
            </p:cNvSpPr>
            <p:nvPr/>
          </p:nvSpPr>
          <p:spPr bwMode="auto">
            <a:xfrm>
              <a:off x="2571" y="5452"/>
              <a:ext cx="261" cy="31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7" name="AutoShape 12"/>
            <p:cNvSpPr>
              <a:spLocks noChangeArrowheads="1"/>
            </p:cNvSpPr>
            <p:nvPr/>
          </p:nvSpPr>
          <p:spPr bwMode="auto">
            <a:xfrm>
              <a:off x="3036" y="5537"/>
              <a:ext cx="225" cy="206"/>
            </a:xfrm>
            <a:prstGeom prst="plus">
              <a:avLst>
                <a:gd name="adj" fmla="val 25000"/>
              </a:avLst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388" name="Group 13"/>
          <p:cNvGrpSpPr>
            <a:grpSpLocks/>
          </p:cNvGrpSpPr>
          <p:nvPr/>
        </p:nvGrpSpPr>
        <p:grpSpPr bwMode="auto">
          <a:xfrm>
            <a:off x="514350" y="2755900"/>
            <a:ext cx="2243138" cy="1851025"/>
            <a:chOff x="2109" y="3394"/>
            <a:chExt cx="1576" cy="1273"/>
          </a:xfrm>
        </p:grpSpPr>
        <p:sp>
          <p:nvSpPr>
            <p:cNvPr id="16411" name="Line 14"/>
            <p:cNvSpPr>
              <a:spLocks noChangeShapeType="1"/>
            </p:cNvSpPr>
            <p:nvPr/>
          </p:nvSpPr>
          <p:spPr bwMode="auto">
            <a:xfrm>
              <a:off x="2339" y="359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2" name="Line 15"/>
            <p:cNvSpPr>
              <a:spLocks noChangeShapeType="1"/>
            </p:cNvSpPr>
            <p:nvPr/>
          </p:nvSpPr>
          <p:spPr bwMode="auto">
            <a:xfrm>
              <a:off x="3239" y="3597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3" name="Line 16"/>
            <p:cNvSpPr>
              <a:spLocks noChangeShapeType="1"/>
            </p:cNvSpPr>
            <p:nvPr/>
          </p:nvSpPr>
          <p:spPr bwMode="auto">
            <a:xfrm>
              <a:off x="2802" y="3601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4" name="Oval 17"/>
            <p:cNvSpPr>
              <a:spLocks noChangeArrowheads="1"/>
            </p:cNvSpPr>
            <p:nvPr/>
          </p:nvSpPr>
          <p:spPr bwMode="auto">
            <a:xfrm>
              <a:off x="2574" y="3455"/>
              <a:ext cx="240" cy="248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5" name="Rectangle 18"/>
            <p:cNvSpPr>
              <a:spLocks noChangeArrowheads="1"/>
            </p:cNvSpPr>
            <p:nvPr/>
          </p:nvSpPr>
          <p:spPr bwMode="auto">
            <a:xfrm>
              <a:off x="2150" y="3450"/>
              <a:ext cx="261" cy="299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6" name="AutoShape 19"/>
            <p:cNvSpPr>
              <a:spLocks noChangeArrowheads="1"/>
            </p:cNvSpPr>
            <p:nvPr/>
          </p:nvSpPr>
          <p:spPr bwMode="auto">
            <a:xfrm>
              <a:off x="2995" y="3394"/>
              <a:ext cx="261" cy="31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7" name="AutoShape 20"/>
            <p:cNvSpPr>
              <a:spLocks noChangeArrowheads="1"/>
            </p:cNvSpPr>
            <p:nvPr/>
          </p:nvSpPr>
          <p:spPr bwMode="auto">
            <a:xfrm>
              <a:off x="3460" y="3479"/>
              <a:ext cx="225" cy="206"/>
            </a:xfrm>
            <a:prstGeom prst="plus">
              <a:avLst>
                <a:gd name="adj" fmla="val 25000"/>
              </a:avLst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418" name="Group 21"/>
            <p:cNvGrpSpPr>
              <a:grpSpLocks/>
            </p:cNvGrpSpPr>
            <p:nvPr/>
          </p:nvGrpSpPr>
          <p:grpSpPr bwMode="auto">
            <a:xfrm rot="10796221">
              <a:off x="2109" y="3848"/>
              <a:ext cx="1535" cy="355"/>
              <a:chOff x="2390" y="3634"/>
              <a:chExt cx="1535" cy="355"/>
            </a:xfrm>
          </p:grpSpPr>
          <p:sp>
            <p:nvSpPr>
              <p:cNvPr id="16424" name="Line 22"/>
              <p:cNvSpPr>
                <a:spLocks noChangeShapeType="1"/>
              </p:cNvSpPr>
              <p:nvPr/>
            </p:nvSpPr>
            <p:spPr bwMode="auto">
              <a:xfrm>
                <a:off x="2579" y="3836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25" name="Line 23"/>
              <p:cNvSpPr>
                <a:spLocks noChangeShapeType="1"/>
              </p:cNvSpPr>
              <p:nvPr/>
            </p:nvSpPr>
            <p:spPr bwMode="auto">
              <a:xfrm>
                <a:off x="3479" y="3837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26" name="Line 24"/>
              <p:cNvSpPr>
                <a:spLocks noChangeShapeType="1"/>
              </p:cNvSpPr>
              <p:nvPr/>
            </p:nvSpPr>
            <p:spPr bwMode="auto">
              <a:xfrm>
                <a:off x="3042" y="3841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27" name="Oval 25"/>
              <p:cNvSpPr>
                <a:spLocks noChangeArrowheads="1"/>
              </p:cNvSpPr>
              <p:nvPr/>
            </p:nvSpPr>
            <p:spPr bwMode="auto">
              <a:xfrm>
                <a:off x="2814" y="3695"/>
                <a:ext cx="240" cy="24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28" name="Rectangle 26"/>
              <p:cNvSpPr>
                <a:spLocks noChangeArrowheads="1"/>
              </p:cNvSpPr>
              <p:nvPr/>
            </p:nvSpPr>
            <p:spPr bwMode="auto">
              <a:xfrm>
                <a:off x="2390" y="3690"/>
                <a:ext cx="261" cy="299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29" name="AutoShape 27"/>
              <p:cNvSpPr>
                <a:spLocks noChangeArrowheads="1"/>
              </p:cNvSpPr>
              <p:nvPr/>
            </p:nvSpPr>
            <p:spPr bwMode="auto">
              <a:xfrm>
                <a:off x="3235" y="3634"/>
                <a:ext cx="261" cy="318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30" name="AutoShape 28"/>
              <p:cNvSpPr>
                <a:spLocks noChangeArrowheads="1"/>
              </p:cNvSpPr>
              <p:nvPr/>
            </p:nvSpPr>
            <p:spPr bwMode="auto">
              <a:xfrm>
                <a:off x="3700" y="3719"/>
                <a:ext cx="225" cy="206"/>
              </a:xfrm>
              <a:prstGeom prst="plus">
                <a:avLst>
                  <a:gd name="adj" fmla="val 25000"/>
                </a:avLst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419" name="Line 29"/>
            <p:cNvSpPr>
              <a:spLocks noChangeShapeType="1"/>
            </p:cNvSpPr>
            <p:nvPr/>
          </p:nvSpPr>
          <p:spPr bwMode="auto">
            <a:xfrm>
              <a:off x="2244" y="3740"/>
              <a:ext cx="0" cy="1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0" name="AutoShape 30"/>
            <p:cNvSpPr>
              <a:spLocks noChangeArrowheads="1"/>
            </p:cNvSpPr>
            <p:nvPr/>
          </p:nvSpPr>
          <p:spPr bwMode="auto">
            <a:xfrm>
              <a:off x="3375" y="4349"/>
              <a:ext cx="261" cy="31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1" name="Oval 31"/>
            <p:cNvSpPr>
              <a:spLocks noChangeArrowheads="1"/>
            </p:cNvSpPr>
            <p:nvPr/>
          </p:nvSpPr>
          <p:spPr bwMode="auto">
            <a:xfrm>
              <a:off x="2991" y="4391"/>
              <a:ext cx="240" cy="248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2" name="Line 32"/>
            <p:cNvSpPr>
              <a:spLocks noChangeShapeType="1"/>
            </p:cNvSpPr>
            <p:nvPr/>
          </p:nvSpPr>
          <p:spPr bwMode="auto">
            <a:xfrm>
              <a:off x="3497" y="4152"/>
              <a:ext cx="0" cy="2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3" name="Line 33"/>
            <p:cNvSpPr>
              <a:spLocks noChangeShapeType="1"/>
            </p:cNvSpPr>
            <p:nvPr/>
          </p:nvSpPr>
          <p:spPr bwMode="auto">
            <a:xfrm flipH="1" flipV="1">
              <a:off x="3235" y="4526"/>
              <a:ext cx="188" cy="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89" name="AutoShape 34"/>
          <p:cNvSpPr>
            <a:spLocks noChangeArrowheads="1"/>
          </p:cNvSpPr>
          <p:nvPr/>
        </p:nvSpPr>
        <p:spPr bwMode="auto">
          <a:xfrm>
            <a:off x="3081338" y="5029200"/>
            <a:ext cx="493712" cy="573088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0" name="AutoShape 35"/>
          <p:cNvSpPr>
            <a:spLocks noChangeArrowheads="1"/>
          </p:cNvSpPr>
          <p:nvPr/>
        </p:nvSpPr>
        <p:spPr bwMode="auto">
          <a:xfrm>
            <a:off x="7467600" y="4267200"/>
            <a:ext cx="427038" cy="374650"/>
          </a:xfrm>
          <a:prstGeom prst="plus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1" name="Oval 36"/>
          <p:cNvSpPr>
            <a:spLocks noChangeArrowheads="1"/>
          </p:cNvSpPr>
          <p:nvPr/>
        </p:nvSpPr>
        <p:spPr bwMode="auto">
          <a:xfrm>
            <a:off x="7540625" y="3638550"/>
            <a:ext cx="455613" cy="4460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2" name="Rectangle 37"/>
          <p:cNvSpPr>
            <a:spLocks noChangeArrowheads="1"/>
          </p:cNvSpPr>
          <p:nvPr/>
        </p:nvSpPr>
        <p:spPr bwMode="auto">
          <a:xfrm>
            <a:off x="8020050" y="2952750"/>
            <a:ext cx="493713" cy="5365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3" name="AutoShape 38"/>
          <p:cNvSpPr>
            <a:spLocks noChangeArrowheads="1"/>
          </p:cNvSpPr>
          <p:nvPr/>
        </p:nvSpPr>
        <p:spPr bwMode="auto">
          <a:xfrm>
            <a:off x="3128963" y="3243263"/>
            <a:ext cx="714375" cy="157162"/>
          </a:xfrm>
          <a:prstGeom prst="rightArrow">
            <a:avLst>
              <a:gd name="adj1" fmla="val 50000"/>
              <a:gd name="adj2" fmla="val 11363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AutoShape 39"/>
          <p:cNvSpPr>
            <a:spLocks noChangeArrowheads="1"/>
          </p:cNvSpPr>
          <p:nvPr/>
        </p:nvSpPr>
        <p:spPr bwMode="auto">
          <a:xfrm>
            <a:off x="6596063" y="3181350"/>
            <a:ext cx="714375" cy="157163"/>
          </a:xfrm>
          <a:prstGeom prst="rightArrow">
            <a:avLst>
              <a:gd name="adj1" fmla="val 50000"/>
              <a:gd name="adj2" fmla="val 11363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AutoShape 41"/>
          <p:cNvSpPr>
            <a:spLocks noChangeArrowheads="1"/>
          </p:cNvSpPr>
          <p:nvPr/>
        </p:nvSpPr>
        <p:spPr bwMode="auto">
          <a:xfrm flipH="1">
            <a:off x="3062288" y="4119563"/>
            <a:ext cx="4071937" cy="171450"/>
          </a:xfrm>
          <a:prstGeom prst="rightArrow">
            <a:avLst>
              <a:gd name="adj1" fmla="val 32324"/>
              <a:gd name="adj2" fmla="val 26949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Text Box 42"/>
          <p:cNvSpPr txBox="1">
            <a:spLocks noChangeArrowheads="1"/>
          </p:cNvSpPr>
          <p:nvPr/>
        </p:nvSpPr>
        <p:spPr bwMode="auto">
          <a:xfrm>
            <a:off x="2746375" y="2774950"/>
            <a:ext cx="158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altLang="zh-CN"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Hydrolysis</a:t>
            </a:r>
          </a:p>
        </p:txBody>
      </p:sp>
      <p:sp>
        <p:nvSpPr>
          <p:cNvPr id="16397" name="Text Box 44"/>
          <p:cNvSpPr txBox="1">
            <a:spLocks noChangeArrowheads="1"/>
          </p:cNvSpPr>
          <p:nvPr/>
        </p:nvSpPr>
        <p:spPr bwMode="auto">
          <a:xfrm>
            <a:off x="6227763" y="2741613"/>
            <a:ext cx="158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altLang="zh-CN"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Hydrolysis</a:t>
            </a:r>
          </a:p>
        </p:txBody>
      </p:sp>
      <p:sp>
        <p:nvSpPr>
          <p:cNvPr id="16398" name="Text Box 46"/>
          <p:cNvSpPr txBox="1">
            <a:spLocks noChangeArrowheads="1"/>
          </p:cNvSpPr>
          <p:nvPr/>
        </p:nvSpPr>
        <p:spPr bwMode="auto">
          <a:xfrm>
            <a:off x="4054475" y="41910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altLang="zh-CN"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Condensation</a:t>
            </a:r>
          </a:p>
        </p:txBody>
      </p:sp>
      <p:sp>
        <p:nvSpPr>
          <p:cNvPr id="16399" name="Text Box 47"/>
          <p:cNvSpPr txBox="1">
            <a:spLocks noChangeArrowheads="1"/>
          </p:cNvSpPr>
          <p:nvPr/>
        </p:nvSpPr>
        <p:spPr bwMode="auto">
          <a:xfrm>
            <a:off x="762000" y="1981200"/>
            <a:ext cx="1471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altLang="zh-CN" sz="2400">
                <a:latin typeface="Times New Roman" pitchFamily="18" charset="0"/>
                <a:ea typeface="宋体" pitchFamily="2" charset="-122"/>
              </a:rPr>
              <a:t>PROTEIN</a:t>
            </a:r>
          </a:p>
        </p:txBody>
      </p:sp>
      <p:sp>
        <p:nvSpPr>
          <p:cNvPr id="16400" name="Text Box 48"/>
          <p:cNvSpPr txBox="1">
            <a:spLocks noChangeArrowheads="1"/>
          </p:cNvSpPr>
          <p:nvPr/>
        </p:nvSpPr>
        <p:spPr bwMode="auto">
          <a:xfrm>
            <a:off x="4191000" y="1981200"/>
            <a:ext cx="220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altLang="zh-CN" sz="2400">
                <a:latin typeface="Times New Roman" pitchFamily="18" charset="0"/>
                <a:ea typeface="宋体" pitchFamily="2" charset="-122"/>
              </a:rPr>
              <a:t>POLYPEPTIDE</a:t>
            </a:r>
          </a:p>
        </p:txBody>
      </p:sp>
      <p:sp>
        <p:nvSpPr>
          <p:cNvPr id="16401" name="Text Box 49"/>
          <p:cNvSpPr txBox="1">
            <a:spLocks noChangeArrowheads="1"/>
          </p:cNvSpPr>
          <p:nvPr/>
        </p:nvSpPr>
        <p:spPr bwMode="auto">
          <a:xfrm>
            <a:off x="7443788" y="1828800"/>
            <a:ext cx="13446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altLang="zh-CN" sz="2400" b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</a:rPr>
              <a:t>AMINO </a:t>
            </a:r>
          </a:p>
          <a:p>
            <a:pPr algn="ctr" eaLnBrk="1" hangingPunct="1"/>
            <a:r>
              <a:rPr lang="en-GB" altLang="zh-CN" sz="2400" b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</a:rPr>
              <a:t>ACID</a:t>
            </a:r>
          </a:p>
        </p:txBody>
      </p:sp>
      <p:sp>
        <p:nvSpPr>
          <p:cNvPr id="16402" name="Line 50"/>
          <p:cNvSpPr>
            <a:spLocks noChangeShapeType="1"/>
          </p:cNvSpPr>
          <p:nvPr/>
        </p:nvSpPr>
        <p:spPr bwMode="auto">
          <a:xfrm flipH="1">
            <a:off x="614363" y="4386263"/>
            <a:ext cx="1128712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403" name="Text Box 51"/>
          <p:cNvSpPr txBox="1">
            <a:spLocks noChangeArrowheads="1"/>
          </p:cNvSpPr>
          <p:nvPr/>
        </p:nvSpPr>
        <p:spPr bwMode="auto">
          <a:xfrm>
            <a:off x="5113338" y="5424488"/>
            <a:ext cx="20494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zh-CN" altLang="en-GB" sz="2400">
                <a:latin typeface="Times New Roman" pitchFamily="18" charset="0"/>
                <a:ea typeface="宋体" pitchFamily="2" charset="-122"/>
              </a:rPr>
              <a:t>         </a:t>
            </a:r>
            <a:r>
              <a:rPr lang="en-GB" altLang="zh-CN" sz="2400">
                <a:latin typeface="Times New Roman" pitchFamily="18" charset="0"/>
                <a:ea typeface="宋体" pitchFamily="2" charset="-122"/>
              </a:rPr>
              <a:t>|</a:t>
            </a:r>
          </a:p>
          <a:p>
            <a:pPr eaLnBrk="1" hangingPunct="1"/>
            <a:r>
              <a:rPr lang="en-GB" altLang="zh-CN" sz="24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H</a:t>
            </a:r>
            <a:r>
              <a:rPr lang="en-GB" altLang="zh-CN" sz="2400" baseline="-25000">
                <a:latin typeface="Times New Roman" pitchFamily="18" charset="0"/>
                <a:ea typeface="宋体" pitchFamily="2" charset="-122"/>
              </a:rPr>
              <a:t>2</a:t>
            </a:r>
            <a:r>
              <a:rPr lang="en-GB" altLang="zh-CN" sz="2400">
                <a:latin typeface="Times New Roman" pitchFamily="18" charset="0"/>
                <a:ea typeface="宋体" pitchFamily="2" charset="-122"/>
              </a:rPr>
              <a:t>N-C-COOH</a:t>
            </a:r>
          </a:p>
        </p:txBody>
      </p:sp>
      <p:sp>
        <p:nvSpPr>
          <p:cNvPr id="16404" name="Text Box 54"/>
          <p:cNvSpPr txBox="1">
            <a:spLocks noChangeArrowheads="1"/>
          </p:cNvSpPr>
          <p:nvPr/>
        </p:nvSpPr>
        <p:spPr bwMode="auto">
          <a:xfrm>
            <a:off x="2522538" y="5408613"/>
            <a:ext cx="20494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zh-CN" altLang="en-GB" sz="2400">
                <a:latin typeface="Times New Roman" pitchFamily="18" charset="0"/>
                <a:ea typeface="宋体" pitchFamily="2" charset="-122"/>
              </a:rPr>
              <a:t>         </a:t>
            </a:r>
            <a:r>
              <a:rPr lang="en-GB" altLang="zh-CN" sz="2400">
                <a:latin typeface="Times New Roman" pitchFamily="18" charset="0"/>
                <a:ea typeface="宋体" pitchFamily="2" charset="-122"/>
              </a:rPr>
              <a:t>|</a:t>
            </a:r>
          </a:p>
          <a:p>
            <a:pPr eaLnBrk="1" hangingPunct="1"/>
            <a:r>
              <a:rPr lang="en-GB" altLang="zh-CN" sz="2400">
                <a:latin typeface="Times New Roman" pitchFamily="18" charset="0"/>
                <a:ea typeface="宋体" pitchFamily="2" charset="-122"/>
              </a:rPr>
              <a:t>H</a:t>
            </a:r>
            <a:r>
              <a:rPr lang="en-GB" altLang="zh-CN" sz="2400" baseline="-25000">
                <a:latin typeface="Times New Roman" pitchFamily="18" charset="0"/>
                <a:ea typeface="宋体" pitchFamily="2" charset="-122"/>
              </a:rPr>
              <a:t>2</a:t>
            </a:r>
            <a:r>
              <a:rPr lang="en-GB" altLang="zh-CN" sz="2400">
                <a:latin typeface="Times New Roman" pitchFamily="18" charset="0"/>
                <a:ea typeface="宋体" pitchFamily="2" charset="-122"/>
              </a:rPr>
              <a:t>N-C-CO</a:t>
            </a:r>
            <a:r>
              <a:rPr lang="en-GB" altLang="zh-CN" sz="24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OH</a:t>
            </a:r>
          </a:p>
        </p:txBody>
      </p:sp>
      <p:sp>
        <p:nvSpPr>
          <p:cNvPr id="16405" name="AutoShape 56"/>
          <p:cNvSpPr>
            <a:spLocks noChangeArrowheads="1"/>
          </p:cNvSpPr>
          <p:nvPr/>
        </p:nvSpPr>
        <p:spPr bwMode="auto">
          <a:xfrm>
            <a:off x="5683250" y="5181600"/>
            <a:ext cx="427038" cy="374650"/>
          </a:xfrm>
          <a:prstGeom prst="plus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6" name="Rectangle 57"/>
          <p:cNvSpPr>
            <a:spLocks noChangeArrowheads="1"/>
          </p:cNvSpPr>
          <p:nvPr/>
        </p:nvSpPr>
        <p:spPr bwMode="auto">
          <a:xfrm>
            <a:off x="176213" y="1743075"/>
            <a:ext cx="8815387" cy="3057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7" name="AutoShape 58"/>
          <p:cNvSpPr>
            <a:spLocks noChangeArrowheads="1"/>
          </p:cNvSpPr>
          <p:nvPr/>
        </p:nvSpPr>
        <p:spPr bwMode="auto">
          <a:xfrm>
            <a:off x="8153400" y="3810000"/>
            <a:ext cx="493713" cy="573088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8" name="Line 59"/>
          <p:cNvSpPr>
            <a:spLocks noChangeShapeType="1"/>
          </p:cNvSpPr>
          <p:nvPr/>
        </p:nvSpPr>
        <p:spPr bwMode="auto">
          <a:xfrm flipH="1">
            <a:off x="6629400" y="42672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409" name="Rectangle 60"/>
          <p:cNvSpPr>
            <a:spLocks noChangeArrowheads="1"/>
          </p:cNvSpPr>
          <p:nvPr/>
        </p:nvSpPr>
        <p:spPr bwMode="auto">
          <a:xfrm>
            <a:off x="6324600" y="4419600"/>
            <a:ext cx="615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GB" altLang="zh-CN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H</a:t>
            </a:r>
            <a:r>
              <a:rPr lang="en-GB" altLang="zh-CN" b="1" baseline="-25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2</a:t>
            </a:r>
            <a:r>
              <a:rPr lang="en-GB" altLang="zh-CN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O</a:t>
            </a:r>
          </a:p>
        </p:txBody>
      </p:sp>
      <p:sp>
        <p:nvSpPr>
          <p:cNvPr id="16410" name="Text Box 61"/>
          <p:cNvSpPr txBox="1">
            <a:spLocks noChangeArrowheads="1"/>
          </p:cNvSpPr>
          <p:nvPr/>
        </p:nvSpPr>
        <p:spPr bwMode="auto">
          <a:xfrm>
            <a:off x="228600" y="4724400"/>
            <a:ext cx="2590800" cy="82232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altLang="zh-CN" sz="2400">
                <a:latin typeface="Times New Roman" pitchFamily="18" charset="0"/>
                <a:ea typeface="宋体" pitchFamily="2" charset="-122"/>
              </a:rPr>
              <a:t>Chemical Structure of Amino Acids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-457200" y="-609600"/>
            <a:ext cx="6870700" cy="16002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3. Fats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696200" cy="3810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Fats are made up of </a:t>
            </a:r>
            <a:r>
              <a:rPr lang="en-GB" altLang="zh-CN" b="1" u="sng" smtClean="0">
                <a:solidFill>
                  <a:srgbClr val="0000CC"/>
                </a:solidFill>
                <a:ea typeface="宋体" pitchFamily="2" charset="-122"/>
              </a:rPr>
              <a:t>fatty acids</a:t>
            </a:r>
            <a:r>
              <a:rPr lang="en-GB" altLang="zh-CN" smtClean="0">
                <a:ea typeface="宋体" pitchFamily="2" charset="-122"/>
              </a:rPr>
              <a:t> and </a:t>
            </a:r>
            <a:r>
              <a:rPr lang="en-GB" altLang="zh-CN" b="1" u="sng" smtClean="0">
                <a:solidFill>
                  <a:srgbClr val="0000CC"/>
                </a:solidFill>
                <a:ea typeface="宋体" pitchFamily="2" charset="-122"/>
              </a:rPr>
              <a:t>glycerol</a:t>
            </a:r>
            <a:r>
              <a:rPr lang="en-GB" altLang="zh-CN" smtClean="0">
                <a:ea typeface="宋体" pitchFamily="2" charset="-122"/>
              </a:rPr>
              <a:t>.</a:t>
            </a:r>
          </a:p>
          <a:p>
            <a:pPr eaLnBrk="1" hangingPunct="1">
              <a:buFontTx/>
              <a:buNone/>
            </a:pPr>
            <a:endParaRPr lang="en-GB" altLang="zh-CN" sz="2000" smtClean="0">
              <a:ea typeface="宋体" pitchFamily="2" charset="-122"/>
            </a:endParaRPr>
          </a:p>
          <a:p>
            <a:pPr eaLnBrk="1" hangingPunct="1"/>
            <a:r>
              <a:rPr lang="en-GB" altLang="zh-CN" u="sng" smtClean="0">
                <a:ea typeface="宋体" pitchFamily="2" charset="-122"/>
              </a:rPr>
              <a:t>Elements:</a:t>
            </a:r>
            <a:r>
              <a:rPr lang="en-GB" altLang="zh-CN" smtClean="0">
                <a:ea typeface="宋体" pitchFamily="2" charset="-122"/>
              </a:rPr>
              <a:t> </a:t>
            </a:r>
          </a:p>
          <a:p>
            <a:pPr lvl="1" eaLnBrk="1" hangingPunct="1"/>
            <a:r>
              <a:rPr lang="en-US" smtClean="0">
                <a:cs typeface="Times New Roman" pitchFamily="18" charset="0"/>
              </a:rPr>
              <a:t>Carbon </a:t>
            </a:r>
          </a:p>
          <a:p>
            <a:pPr lvl="1" eaLnBrk="1" hangingPunct="1"/>
            <a:r>
              <a:rPr lang="en-US" smtClean="0">
                <a:cs typeface="Times New Roman" pitchFamily="18" charset="0"/>
              </a:rPr>
              <a:t>Hydrogen</a:t>
            </a:r>
          </a:p>
          <a:p>
            <a:pPr lvl="1" eaLnBrk="1" hangingPunct="1"/>
            <a:r>
              <a:rPr lang="en-US" smtClean="0">
                <a:cs typeface="Times New Roman" pitchFamily="18" charset="0"/>
              </a:rPr>
              <a:t>Oxygen</a:t>
            </a:r>
            <a:endParaRPr lang="en-GB" altLang="zh-CN" smtClean="0">
              <a:ea typeface="宋体" pitchFamily="2" charset="-122"/>
            </a:endParaRPr>
          </a:p>
        </p:txBody>
      </p:sp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481013" y="2093913"/>
            <a:ext cx="820896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CCFF33"/>
              </a:buClr>
              <a:buSzPct val="70000"/>
              <a:buFont typeface="Wingdings" pitchFamily="2" charset="2"/>
              <a:buNone/>
            </a:pPr>
            <a:endParaRPr lang="en-US" sz="2800">
              <a:latin typeface="Arial" charset="0"/>
            </a:endParaRPr>
          </a:p>
        </p:txBody>
      </p:sp>
      <p:sp>
        <p:nvSpPr>
          <p:cNvPr id="17413" name="Rectangle 9"/>
          <p:cNvSpPr>
            <a:spLocks noChangeArrowheads="1"/>
          </p:cNvSpPr>
          <p:nvPr/>
        </p:nvSpPr>
        <p:spPr bwMode="auto">
          <a:xfrm>
            <a:off x="3352800" y="2514600"/>
            <a:ext cx="50292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/>
            <a:r>
              <a:rPr lang="en-GB" sz="2800" b="1" u="sng">
                <a:latin typeface="Arial" charset="0"/>
              </a:rPr>
              <a:t>Functions:</a:t>
            </a:r>
            <a:r>
              <a:rPr lang="en-GB" sz="2800" b="1">
                <a:latin typeface="Arial" charset="0"/>
              </a:rPr>
              <a:t> </a:t>
            </a:r>
          </a:p>
          <a:p>
            <a:pPr marL="342900" indent="-342900"/>
            <a:r>
              <a:rPr lang="en-GB" altLang="zh-CN" sz="2800">
                <a:ea typeface="宋体" pitchFamily="2" charset="-122"/>
              </a:rPr>
              <a:t>Storage / </a:t>
            </a:r>
            <a:r>
              <a:rPr lang="en-US" sz="2800"/>
              <a:t>source of energy</a:t>
            </a:r>
          </a:p>
          <a:p>
            <a:pPr marL="742950" lvl="1" indent="-285750">
              <a:buFontTx/>
              <a:buChar char="•"/>
            </a:pPr>
            <a:r>
              <a:rPr lang="en-US" sz="2800"/>
              <a:t>Insulation</a:t>
            </a:r>
          </a:p>
          <a:p>
            <a:pPr marL="742950" lvl="1" indent="-285750">
              <a:buFontTx/>
              <a:buChar char="•"/>
            </a:pPr>
            <a:r>
              <a:rPr lang="en-US" sz="2800"/>
              <a:t>Medium for intake of fat soluble vitamins (A,D,E,K)</a:t>
            </a:r>
          </a:p>
          <a:p>
            <a:pPr marL="742950" lvl="1" indent="-285750">
              <a:buFontTx/>
              <a:buChar char="•"/>
            </a:pPr>
            <a:r>
              <a:rPr lang="en-US" sz="2800"/>
              <a:t>Synthesis of cell membranes</a:t>
            </a:r>
          </a:p>
          <a:p>
            <a:pPr marL="742950" lvl="1" indent="-285750">
              <a:buFontTx/>
              <a:buChar char="•"/>
            </a:pPr>
            <a:r>
              <a:rPr lang="en-US" sz="2800"/>
              <a:t>Protects organs from injury</a:t>
            </a:r>
            <a:endParaRPr lang="en-GB" altLang="zh-CN" sz="2800">
              <a:ea typeface="宋体" pitchFamily="2" charset="-122"/>
            </a:endParaRPr>
          </a:p>
          <a:p>
            <a:pPr marL="742950" lvl="1" indent="-285750">
              <a:buClr>
                <a:srgbClr val="FFFF00"/>
              </a:buClr>
              <a:buFontTx/>
              <a:buChar char="•"/>
            </a:pPr>
            <a:endParaRPr lang="en-GB" sz="2800">
              <a:latin typeface="Arial" charset="0"/>
            </a:endParaRPr>
          </a:p>
        </p:txBody>
      </p:sp>
      <p:pic>
        <p:nvPicPr>
          <p:cNvPr id="17414" name="Picture 11" descr="butter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5" descr="cheese5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848600" cy="1473200"/>
          </a:xfrm>
        </p:spPr>
        <p:txBody>
          <a:bodyPr/>
          <a:lstStyle/>
          <a:p>
            <a:pPr eaLnBrk="1" hangingPunct="1"/>
            <a:r>
              <a:rPr lang="en-GB" altLang="zh-CN" sz="4000" smtClean="0">
                <a:ea typeface="宋体" pitchFamily="2" charset="-122"/>
              </a:rPr>
              <a:t>Fats :</a:t>
            </a:r>
            <a:br>
              <a:rPr lang="en-GB" altLang="zh-CN" sz="4000" smtClean="0">
                <a:ea typeface="宋体" pitchFamily="2" charset="-122"/>
              </a:rPr>
            </a:br>
            <a:r>
              <a:rPr lang="en-GB" altLang="zh-CN" sz="4000" smtClean="0">
                <a:ea typeface="宋体" pitchFamily="2" charset="-122"/>
              </a:rPr>
              <a:t>Hydrolysis and Condensation</a:t>
            </a:r>
          </a:p>
        </p:txBody>
      </p:sp>
      <p:sp>
        <p:nvSpPr>
          <p:cNvPr id="18435" name="Oval 5"/>
          <p:cNvSpPr>
            <a:spLocks noChangeArrowheads="1"/>
          </p:cNvSpPr>
          <p:nvPr/>
        </p:nvSpPr>
        <p:spPr bwMode="auto">
          <a:xfrm>
            <a:off x="457200" y="2362200"/>
            <a:ext cx="563563" cy="132238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36" name="Freeform 6"/>
          <p:cNvSpPr>
            <a:spLocks/>
          </p:cNvSpPr>
          <p:nvPr/>
        </p:nvSpPr>
        <p:spPr bwMode="auto">
          <a:xfrm>
            <a:off x="990600" y="2514600"/>
            <a:ext cx="1279525" cy="304800"/>
          </a:xfrm>
          <a:custGeom>
            <a:avLst/>
            <a:gdLst>
              <a:gd name="T0" fmla="*/ 0 w 598"/>
              <a:gd name="T1" fmla="*/ 194679 h 155"/>
              <a:gd name="T2" fmla="*/ 119822 w 598"/>
              <a:gd name="T3" fmla="*/ 11799 h 155"/>
              <a:gd name="T4" fmla="*/ 280297 w 598"/>
              <a:gd name="T5" fmla="*/ 269404 h 155"/>
              <a:gd name="T6" fmla="*/ 479287 w 598"/>
              <a:gd name="T7" fmla="*/ 47195 h 155"/>
              <a:gd name="T8" fmla="*/ 599109 w 598"/>
              <a:gd name="T9" fmla="*/ 269404 h 155"/>
              <a:gd name="T10" fmla="*/ 759584 w 598"/>
              <a:gd name="T11" fmla="*/ 47195 h 155"/>
              <a:gd name="T12" fmla="*/ 960714 w 598"/>
              <a:gd name="T13" fmla="*/ 269404 h 155"/>
              <a:gd name="T14" fmla="*/ 1119049 w 598"/>
              <a:gd name="T15" fmla="*/ 47195 h 155"/>
              <a:gd name="T16" fmla="*/ 1279525 w 598"/>
              <a:gd name="T17" fmla="*/ 304800 h 1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98" h="155">
                <a:moveTo>
                  <a:pt x="0" y="99"/>
                </a:moveTo>
                <a:cubicBezTo>
                  <a:pt x="17" y="49"/>
                  <a:pt x="34" y="0"/>
                  <a:pt x="56" y="6"/>
                </a:cubicBezTo>
                <a:cubicBezTo>
                  <a:pt x="78" y="12"/>
                  <a:pt x="103" y="134"/>
                  <a:pt x="131" y="137"/>
                </a:cubicBezTo>
                <a:cubicBezTo>
                  <a:pt x="159" y="140"/>
                  <a:pt x="199" y="24"/>
                  <a:pt x="224" y="24"/>
                </a:cubicBezTo>
                <a:cubicBezTo>
                  <a:pt x="249" y="24"/>
                  <a:pt x="258" y="137"/>
                  <a:pt x="280" y="137"/>
                </a:cubicBezTo>
                <a:cubicBezTo>
                  <a:pt x="302" y="137"/>
                  <a:pt x="327" y="24"/>
                  <a:pt x="355" y="24"/>
                </a:cubicBezTo>
                <a:cubicBezTo>
                  <a:pt x="383" y="24"/>
                  <a:pt x="421" y="137"/>
                  <a:pt x="449" y="137"/>
                </a:cubicBezTo>
                <a:cubicBezTo>
                  <a:pt x="477" y="137"/>
                  <a:pt x="498" y="21"/>
                  <a:pt x="523" y="24"/>
                </a:cubicBezTo>
                <a:cubicBezTo>
                  <a:pt x="548" y="27"/>
                  <a:pt x="573" y="91"/>
                  <a:pt x="598" y="155"/>
                </a:cubicBezTo>
              </a:path>
            </a:pathLst>
          </a:custGeom>
          <a:noFill/>
          <a:ln w="57150" cmpd="sng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7" name="Freeform 7"/>
          <p:cNvSpPr>
            <a:spLocks/>
          </p:cNvSpPr>
          <p:nvPr/>
        </p:nvSpPr>
        <p:spPr bwMode="auto">
          <a:xfrm>
            <a:off x="990600" y="2895600"/>
            <a:ext cx="1279525" cy="377825"/>
          </a:xfrm>
          <a:custGeom>
            <a:avLst/>
            <a:gdLst>
              <a:gd name="T0" fmla="*/ 0 w 598"/>
              <a:gd name="T1" fmla="*/ 241320 h 155"/>
              <a:gd name="T2" fmla="*/ 119822 w 598"/>
              <a:gd name="T3" fmla="*/ 14625 h 155"/>
              <a:gd name="T4" fmla="*/ 280297 w 598"/>
              <a:gd name="T5" fmla="*/ 333949 h 155"/>
              <a:gd name="T6" fmla="*/ 479287 w 598"/>
              <a:gd name="T7" fmla="*/ 58502 h 155"/>
              <a:gd name="T8" fmla="*/ 599109 w 598"/>
              <a:gd name="T9" fmla="*/ 333949 h 155"/>
              <a:gd name="T10" fmla="*/ 759584 w 598"/>
              <a:gd name="T11" fmla="*/ 58502 h 155"/>
              <a:gd name="T12" fmla="*/ 960714 w 598"/>
              <a:gd name="T13" fmla="*/ 333949 h 155"/>
              <a:gd name="T14" fmla="*/ 1119049 w 598"/>
              <a:gd name="T15" fmla="*/ 58502 h 155"/>
              <a:gd name="T16" fmla="*/ 1279525 w 598"/>
              <a:gd name="T17" fmla="*/ 377825 h 1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98" h="155">
                <a:moveTo>
                  <a:pt x="0" y="99"/>
                </a:moveTo>
                <a:cubicBezTo>
                  <a:pt x="17" y="49"/>
                  <a:pt x="34" y="0"/>
                  <a:pt x="56" y="6"/>
                </a:cubicBezTo>
                <a:cubicBezTo>
                  <a:pt x="78" y="12"/>
                  <a:pt x="103" y="134"/>
                  <a:pt x="131" y="137"/>
                </a:cubicBezTo>
                <a:cubicBezTo>
                  <a:pt x="159" y="140"/>
                  <a:pt x="199" y="24"/>
                  <a:pt x="224" y="24"/>
                </a:cubicBezTo>
                <a:cubicBezTo>
                  <a:pt x="249" y="24"/>
                  <a:pt x="258" y="137"/>
                  <a:pt x="280" y="137"/>
                </a:cubicBezTo>
                <a:cubicBezTo>
                  <a:pt x="302" y="137"/>
                  <a:pt x="327" y="24"/>
                  <a:pt x="355" y="24"/>
                </a:cubicBezTo>
                <a:cubicBezTo>
                  <a:pt x="383" y="24"/>
                  <a:pt x="421" y="137"/>
                  <a:pt x="449" y="137"/>
                </a:cubicBezTo>
                <a:cubicBezTo>
                  <a:pt x="477" y="137"/>
                  <a:pt x="498" y="21"/>
                  <a:pt x="523" y="24"/>
                </a:cubicBezTo>
                <a:cubicBezTo>
                  <a:pt x="548" y="27"/>
                  <a:pt x="573" y="91"/>
                  <a:pt x="598" y="155"/>
                </a:cubicBezTo>
              </a:path>
            </a:pathLst>
          </a:custGeom>
          <a:noFill/>
          <a:ln w="57150" cmpd="sng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" name="Freeform 8"/>
          <p:cNvSpPr>
            <a:spLocks/>
          </p:cNvSpPr>
          <p:nvPr/>
        </p:nvSpPr>
        <p:spPr bwMode="auto">
          <a:xfrm>
            <a:off x="914400" y="3352800"/>
            <a:ext cx="1285875" cy="304800"/>
          </a:xfrm>
          <a:custGeom>
            <a:avLst/>
            <a:gdLst>
              <a:gd name="T0" fmla="*/ 0 w 598"/>
              <a:gd name="T1" fmla="*/ 194679 h 155"/>
              <a:gd name="T2" fmla="*/ 120416 w 598"/>
              <a:gd name="T3" fmla="*/ 11799 h 155"/>
              <a:gd name="T4" fmla="*/ 281688 w 598"/>
              <a:gd name="T5" fmla="*/ 269404 h 155"/>
              <a:gd name="T6" fmla="*/ 481666 w 598"/>
              <a:gd name="T7" fmla="*/ 47195 h 155"/>
              <a:gd name="T8" fmla="*/ 602082 w 598"/>
              <a:gd name="T9" fmla="*/ 269404 h 155"/>
              <a:gd name="T10" fmla="*/ 763354 w 598"/>
              <a:gd name="T11" fmla="*/ 47195 h 155"/>
              <a:gd name="T12" fmla="*/ 965481 w 598"/>
              <a:gd name="T13" fmla="*/ 269404 h 155"/>
              <a:gd name="T14" fmla="*/ 1124603 w 598"/>
              <a:gd name="T15" fmla="*/ 47195 h 155"/>
              <a:gd name="T16" fmla="*/ 1285875 w 598"/>
              <a:gd name="T17" fmla="*/ 304800 h 1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98" h="155">
                <a:moveTo>
                  <a:pt x="0" y="99"/>
                </a:moveTo>
                <a:cubicBezTo>
                  <a:pt x="17" y="49"/>
                  <a:pt x="34" y="0"/>
                  <a:pt x="56" y="6"/>
                </a:cubicBezTo>
                <a:cubicBezTo>
                  <a:pt x="78" y="12"/>
                  <a:pt x="103" y="134"/>
                  <a:pt x="131" y="137"/>
                </a:cubicBezTo>
                <a:cubicBezTo>
                  <a:pt x="159" y="140"/>
                  <a:pt x="199" y="24"/>
                  <a:pt x="224" y="24"/>
                </a:cubicBezTo>
                <a:cubicBezTo>
                  <a:pt x="249" y="24"/>
                  <a:pt x="258" y="137"/>
                  <a:pt x="280" y="137"/>
                </a:cubicBezTo>
                <a:cubicBezTo>
                  <a:pt x="302" y="137"/>
                  <a:pt x="327" y="24"/>
                  <a:pt x="355" y="24"/>
                </a:cubicBezTo>
                <a:cubicBezTo>
                  <a:pt x="383" y="24"/>
                  <a:pt x="421" y="137"/>
                  <a:pt x="449" y="137"/>
                </a:cubicBezTo>
                <a:cubicBezTo>
                  <a:pt x="477" y="137"/>
                  <a:pt x="498" y="21"/>
                  <a:pt x="523" y="24"/>
                </a:cubicBezTo>
                <a:cubicBezTo>
                  <a:pt x="548" y="27"/>
                  <a:pt x="573" y="91"/>
                  <a:pt x="598" y="155"/>
                </a:cubicBezTo>
              </a:path>
            </a:pathLst>
          </a:custGeom>
          <a:noFill/>
          <a:ln w="57150" cmpd="sng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9" name="AutoShape 9"/>
          <p:cNvSpPr>
            <a:spLocks noChangeArrowheads="1"/>
          </p:cNvSpPr>
          <p:nvPr/>
        </p:nvSpPr>
        <p:spPr bwMode="auto">
          <a:xfrm>
            <a:off x="3962400" y="3048000"/>
            <a:ext cx="714375" cy="157163"/>
          </a:xfrm>
          <a:prstGeom prst="rightArrow">
            <a:avLst>
              <a:gd name="adj1" fmla="val 50000"/>
              <a:gd name="adj2" fmla="val 11363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AutoShape 10"/>
          <p:cNvSpPr>
            <a:spLocks noChangeArrowheads="1"/>
          </p:cNvSpPr>
          <p:nvPr/>
        </p:nvSpPr>
        <p:spPr bwMode="auto">
          <a:xfrm flipH="1">
            <a:off x="3886200" y="3429000"/>
            <a:ext cx="762000" cy="228600"/>
          </a:xfrm>
          <a:prstGeom prst="rightArrow">
            <a:avLst>
              <a:gd name="adj1" fmla="val 32324"/>
              <a:gd name="adj2" fmla="val 3782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Text Box 11"/>
          <p:cNvSpPr txBox="1">
            <a:spLocks noChangeArrowheads="1"/>
          </p:cNvSpPr>
          <p:nvPr/>
        </p:nvSpPr>
        <p:spPr bwMode="auto">
          <a:xfrm>
            <a:off x="3841750" y="2513013"/>
            <a:ext cx="1084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2400">
                <a:latin typeface="Arial" charset="0"/>
              </a:rPr>
              <a:t>Lipase</a:t>
            </a:r>
          </a:p>
        </p:txBody>
      </p:sp>
      <p:sp>
        <p:nvSpPr>
          <p:cNvPr id="18442" name="Rectangle 12"/>
          <p:cNvSpPr>
            <a:spLocks noChangeArrowheads="1"/>
          </p:cNvSpPr>
          <p:nvPr/>
        </p:nvSpPr>
        <p:spPr bwMode="auto">
          <a:xfrm>
            <a:off x="2438400" y="2895600"/>
            <a:ext cx="1184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GB" sz="2400">
                <a:latin typeface="Arial" charset="0"/>
              </a:rPr>
              <a:t>+   H</a:t>
            </a:r>
            <a:r>
              <a:rPr lang="en-GB" sz="2400" baseline="-25000">
                <a:latin typeface="Arial" charset="0"/>
              </a:rPr>
              <a:t>2</a:t>
            </a:r>
            <a:r>
              <a:rPr lang="en-GB" sz="2400">
                <a:latin typeface="Arial" charset="0"/>
              </a:rPr>
              <a:t>O</a:t>
            </a:r>
          </a:p>
        </p:txBody>
      </p:sp>
      <p:sp>
        <p:nvSpPr>
          <p:cNvPr id="18443" name="Text Box 13"/>
          <p:cNvSpPr txBox="1">
            <a:spLocks noChangeArrowheads="1"/>
          </p:cNvSpPr>
          <p:nvPr/>
        </p:nvSpPr>
        <p:spPr bwMode="auto">
          <a:xfrm>
            <a:off x="3252788" y="3656013"/>
            <a:ext cx="2214562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0000CC"/>
                </a:solidFill>
                <a:latin typeface="Arial" charset="0"/>
              </a:rPr>
              <a:t>Condensation</a:t>
            </a:r>
          </a:p>
        </p:txBody>
      </p:sp>
      <p:sp>
        <p:nvSpPr>
          <p:cNvPr id="18444" name="Text Box 14"/>
          <p:cNvSpPr txBox="1">
            <a:spLocks noChangeArrowheads="1"/>
          </p:cNvSpPr>
          <p:nvPr/>
        </p:nvSpPr>
        <p:spPr bwMode="auto">
          <a:xfrm>
            <a:off x="3429000" y="2057400"/>
            <a:ext cx="1938338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0000CC"/>
                </a:solidFill>
                <a:latin typeface="Arial" charset="0"/>
              </a:rPr>
              <a:t>Hydrolysis</a:t>
            </a:r>
          </a:p>
        </p:txBody>
      </p:sp>
      <p:sp>
        <p:nvSpPr>
          <p:cNvPr id="18445" name="Oval 15"/>
          <p:cNvSpPr>
            <a:spLocks noChangeArrowheads="1"/>
          </p:cNvSpPr>
          <p:nvPr/>
        </p:nvSpPr>
        <p:spPr bwMode="auto">
          <a:xfrm>
            <a:off x="5867400" y="2514600"/>
            <a:ext cx="563563" cy="132238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46" name="Freeform 16"/>
          <p:cNvSpPr>
            <a:spLocks/>
          </p:cNvSpPr>
          <p:nvPr/>
        </p:nvSpPr>
        <p:spPr bwMode="auto">
          <a:xfrm>
            <a:off x="7391400" y="2133600"/>
            <a:ext cx="1279525" cy="304800"/>
          </a:xfrm>
          <a:custGeom>
            <a:avLst/>
            <a:gdLst>
              <a:gd name="T0" fmla="*/ 0 w 598"/>
              <a:gd name="T1" fmla="*/ 194679 h 155"/>
              <a:gd name="T2" fmla="*/ 119822 w 598"/>
              <a:gd name="T3" fmla="*/ 11799 h 155"/>
              <a:gd name="T4" fmla="*/ 280297 w 598"/>
              <a:gd name="T5" fmla="*/ 269404 h 155"/>
              <a:gd name="T6" fmla="*/ 479287 w 598"/>
              <a:gd name="T7" fmla="*/ 47195 h 155"/>
              <a:gd name="T8" fmla="*/ 599109 w 598"/>
              <a:gd name="T9" fmla="*/ 269404 h 155"/>
              <a:gd name="T10" fmla="*/ 759584 w 598"/>
              <a:gd name="T11" fmla="*/ 47195 h 155"/>
              <a:gd name="T12" fmla="*/ 960714 w 598"/>
              <a:gd name="T13" fmla="*/ 269404 h 155"/>
              <a:gd name="T14" fmla="*/ 1119049 w 598"/>
              <a:gd name="T15" fmla="*/ 47195 h 155"/>
              <a:gd name="T16" fmla="*/ 1279525 w 598"/>
              <a:gd name="T17" fmla="*/ 304800 h 1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98" h="155">
                <a:moveTo>
                  <a:pt x="0" y="99"/>
                </a:moveTo>
                <a:cubicBezTo>
                  <a:pt x="17" y="49"/>
                  <a:pt x="34" y="0"/>
                  <a:pt x="56" y="6"/>
                </a:cubicBezTo>
                <a:cubicBezTo>
                  <a:pt x="78" y="12"/>
                  <a:pt x="103" y="134"/>
                  <a:pt x="131" y="137"/>
                </a:cubicBezTo>
                <a:cubicBezTo>
                  <a:pt x="159" y="140"/>
                  <a:pt x="199" y="24"/>
                  <a:pt x="224" y="24"/>
                </a:cubicBezTo>
                <a:cubicBezTo>
                  <a:pt x="249" y="24"/>
                  <a:pt x="258" y="137"/>
                  <a:pt x="280" y="137"/>
                </a:cubicBezTo>
                <a:cubicBezTo>
                  <a:pt x="302" y="137"/>
                  <a:pt x="327" y="24"/>
                  <a:pt x="355" y="24"/>
                </a:cubicBezTo>
                <a:cubicBezTo>
                  <a:pt x="383" y="24"/>
                  <a:pt x="421" y="137"/>
                  <a:pt x="449" y="137"/>
                </a:cubicBezTo>
                <a:cubicBezTo>
                  <a:pt x="477" y="137"/>
                  <a:pt x="498" y="21"/>
                  <a:pt x="523" y="24"/>
                </a:cubicBezTo>
                <a:cubicBezTo>
                  <a:pt x="548" y="27"/>
                  <a:pt x="573" y="91"/>
                  <a:pt x="598" y="155"/>
                </a:cubicBezTo>
              </a:path>
            </a:pathLst>
          </a:custGeom>
          <a:noFill/>
          <a:ln w="57150" cmpd="sng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7" name="Freeform 17"/>
          <p:cNvSpPr>
            <a:spLocks/>
          </p:cNvSpPr>
          <p:nvPr/>
        </p:nvSpPr>
        <p:spPr bwMode="auto">
          <a:xfrm>
            <a:off x="7391400" y="2895600"/>
            <a:ext cx="1279525" cy="377825"/>
          </a:xfrm>
          <a:custGeom>
            <a:avLst/>
            <a:gdLst>
              <a:gd name="T0" fmla="*/ 0 w 598"/>
              <a:gd name="T1" fmla="*/ 241320 h 155"/>
              <a:gd name="T2" fmla="*/ 119822 w 598"/>
              <a:gd name="T3" fmla="*/ 14625 h 155"/>
              <a:gd name="T4" fmla="*/ 280297 w 598"/>
              <a:gd name="T5" fmla="*/ 333949 h 155"/>
              <a:gd name="T6" fmla="*/ 479287 w 598"/>
              <a:gd name="T7" fmla="*/ 58502 h 155"/>
              <a:gd name="T8" fmla="*/ 599109 w 598"/>
              <a:gd name="T9" fmla="*/ 333949 h 155"/>
              <a:gd name="T10" fmla="*/ 759584 w 598"/>
              <a:gd name="T11" fmla="*/ 58502 h 155"/>
              <a:gd name="T12" fmla="*/ 960714 w 598"/>
              <a:gd name="T13" fmla="*/ 333949 h 155"/>
              <a:gd name="T14" fmla="*/ 1119049 w 598"/>
              <a:gd name="T15" fmla="*/ 58502 h 155"/>
              <a:gd name="T16" fmla="*/ 1279525 w 598"/>
              <a:gd name="T17" fmla="*/ 377825 h 1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98" h="155">
                <a:moveTo>
                  <a:pt x="0" y="99"/>
                </a:moveTo>
                <a:cubicBezTo>
                  <a:pt x="17" y="49"/>
                  <a:pt x="34" y="0"/>
                  <a:pt x="56" y="6"/>
                </a:cubicBezTo>
                <a:cubicBezTo>
                  <a:pt x="78" y="12"/>
                  <a:pt x="103" y="134"/>
                  <a:pt x="131" y="137"/>
                </a:cubicBezTo>
                <a:cubicBezTo>
                  <a:pt x="159" y="140"/>
                  <a:pt x="199" y="24"/>
                  <a:pt x="224" y="24"/>
                </a:cubicBezTo>
                <a:cubicBezTo>
                  <a:pt x="249" y="24"/>
                  <a:pt x="258" y="137"/>
                  <a:pt x="280" y="137"/>
                </a:cubicBezTo>
                <a:cubicBezTo>
                  <a:pt x="302" y="137"/>
                  <a:pt x="327" y="24"/>
                  <a:pt x="355" y="24"/>
                </a:cubicBezTo>
                <a:cubicBezTo>
                  <a:pt x="383" y="24"/>
                  <a:pt x="421" y="137"/>
                  <a:pt x="449" y="137"/>
                </a:cubicBezTo>
                <a:cubicBezTo>
                  <a:pt x="477" y="137"/>
                  <a:pt x="498" y="21"/>
                  <a:pt x="523" y="24"/>
                </a:cubicBezTo>
                <a:cubicBezTo>
                  <a:pt x="548" y="27"/>
                  <a:pt x="573" y="91"/>
                  <a:pt x="598" y="155"/>
                </a:cubicBezTo>
              </a:path>
            </a:pathLst>
          </a:custGeom>
          <a:noFill/>
          <a:ln w="57150" cmpd="sng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8" name="Freeform 18"/>
          <p:cNvSpPr>
            <a:spLocks/>
          </p:cNvSpPr>
          <p:nvPr/>
        </p:nvSpPr>
        <p:spPr bwMode="auto">
          <a:xfrm>
            <a:off x="7315200" y="3886200"/>
            <a:ext cx="1285875" cy="304800"/>
          </a:xfrm>
          <a:custGeom>
            <a:avLst/>
            <a:gdLst>
              <a:gd name="T0" fmla="*/ 0 w 598"/>
              <a:gd name="T1" fmla="*/ 194679 h 155"/>
              <a:gd name="T2" fmla="*/ 120416 w 598"/>
              <a:gd name="T3" fmla="*/ 11799 h 155"/>
              <a:gd name="T4" fmla="*/ 281688 w 598"/>
              <a:gd name="T5" fmla="*/ 269404 h 155"/>
              <a:gd name="T6" fmla="*/ 481666 w 598"/>
              <a:gd name="T7" fmla="*/ 47195 h 155"/>
              <a:gd name="T8" fmla="*/ 602082 w 598"/>
              <a:gd name="T9" fmla="*/ 269404 h 155"/>
              <a:gd name="T10" fmla="*/ 763354 w 598"/>
              <a:gd name="T11" fmla="*/ 47195 h 155"/>
              <a:gd name="T12" fmla="*/ 965481 w 598"/>
              <a:gd name="T13" fmla="*/ 269404 h 155"/>
              <a:gd name="T14" fmla="*/ 1124603 w 598"/>
              <a:gd name="T15" fmla="*/ 47195 h 155"/>
              <a:gd name="T16" fmla="*/ 1285875 w 598"/>
              <a:gd name="T17" fmla="*/ 304800 h 1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98" h="155">
                <a:moveTo>
                  <a:pt x="0" y="99"/>
                </a:moveTo>
                <a:cubicBezTo>
                  <a:pt x="17" y="49"/>
                  <a:pt x="34" y="0"/>
                  <a:pt x="56" y="6"/>
                </a:cubicBezTo>
                <a:cubicBezTo>
                  <a:pt x="78" y="12"/>
                  <a:pt x="103" y="134"/>
                  <a:pt x="131" y="137"/>
                </a:cubicBezTo>
                <a:cubicBezTo>
                  <a:pt x="159" y="140"/>
                  <a:pt x="199" y="24"/>
                  <a:pt x="224" y="24"/>
                </a:cubicBezTo>
                <a:cubicBezTo>
                  <a:pt x="249" y="24"/>
                  <a:pt x="258" y="137"/>
                  <a:pt x="280" y="137"/>
                </a:cubicBezTo>
                <a:cubicBezTo>
                  <a:pt x="302" y="137"/>
                  <a:pt x="327" y="24"/>
                  <a:pt x="355" y="24"/>
                </a:cubicBezTo>
                <a:cubicBezTo>
                  <a:pt x="383" y="24"/>
                  <a:pt x="421" y="137"/>
                  <a:pt x="449" y="137"/>
                </a:cubicBezTo>
                <a:cubicBezTo>
                  <a:pt x="477" y="137"/>
                  <a:pt x="498" y="21"/>
                  <a:pt x="523" y="24"/>
                </a:cubicBezTo>
                <a:cubicBezTo>
                  <a:pt x="548" y="27"/>
                  <a:pt x="573" y="91"/>
                  <a:pt x="598" y="155"/>
                </a:cubicBezTo>
              </a:path>
            </a:pathLst>
          </a:custGeom>
          <a:noFill/>
          <a:ln w="57150" cmpd="sng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9" name="Rectangle 19"/>
          <p:cNvSpPr>
            <a:spLocks noChangeArrowheads="1"/>
          </p:cNvSpPr>
          <p:nvPr/>
        </p:nvSpPr>
        <p:spPr bwMode="auto">
          <a:xfrm>
            <a:off x="685800" y="4114800"/>
            <a:ext cx="193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GB" sz="2400">
                <a:latin typeface="Arial" charset="0"/>
              </a:rPr>
              <a:t>Fat molecule</a:t>
            </a:r>
          </a:p>
        </p:txBody>
      </p:sp>
      <p:sp>
        <p:nvSpPr>
          <p:cNvPr id="18450" name="Rectangle 20"/>
          <p:cNvSpPr>
            <a:spLocks noChangeArrowheads="1"/>
          </p:cNvSpPr>
          <p:nvPr/>
        </p:nvSpPr>
        <p:spPr bwMode="auto">
          <a:xfrm>
            <a:off x="5562600" y="4495800"/>
            <a:ext cx="1303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GB" sz="2400">
                <a:latin typeface="Arial" charset="0"/>
              </a:rPr>
              <a:t>Glycerol</a:t>
            </a:r>
          </a:p>
        </p:txBody>
      </p:sp>
      <p:sp>
        <p:nvSpPr>
          <p:cNvPr id="18451" name="Rectangle 21"/>
          <p:cNvSpPr>
            <a:spLocks noChangeArrowheads="1"/>
          </p:cNvSpPr>
          <p:nvPr/>
        </p:nvSpPr>
        <p:spPr bwMode="auto">
          <a:xfrm>
            <a:off x="7010400" y="4495800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GB" sz="2400">
                <a:latin typeface="Arial" charset="0"/>
              </a:rPr>
              <a:t>3 Fatty Acids</a:t>
            </a:r>
          </a:p>
        </p:txBody>
      </p:sp>
      <p:sp>
        <p:nvSpPr>
          <p:cNvPr id="18452" name="Rectangle 22"/>
          <p:cNvSpPr>
            <a:spLocks noChangeArrowheads="1"/>
          </p:cNvSpPr>
          <p:nvPr/>
        </p:nvSpPr>
        <p:spPr bwMode="auto">
          <a:xfrm>
            <a:off x="6781800" y="2895600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GB" sz="2400">
                <a:latin typeface="Arial" charset="0"/>
              </a:rPr>
              <a:t>+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305800" cy="3352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Test for</a:t>
            </a:r>
          </a:p>
          <a:p>
            <a:pPr eaLnBrk="1" hangingPunct="1">
              <a:buFontTx/>
              <a:buNone/>
            </a:pPr>
            <a:r>
              <a:rPr lang="en-US" smtClean="0"/>
              <a:t>       (1) Carbohydrates (</a:t>
            </a:r>
            <a:r>
              <a:rPr lang="en-US" b="1" smtClean="0">
                <a:solidFill>
                  <a:srgbClr val="0000CC"/>
                </a:solidFill>
              </a:rPr>
              <a:t>Benedict’s Test</a:t>
            </a:r>
            <a:r>
              <a:rPr lang="en-US" smtClean="0"/>
              <a:t>)</a:t>
            </a:r>
          </a:p>
          <a:p>
            <a:pPr eaLnBrk="1" hangingPunct="1">
              <a:buFontTx/>
              <a:buNone/>
            </a:pPr>
            <a:r>
              <a:rPr lang="en-US" smtClean="0"/>
              <a:t>       (2) Protein (</a:t>
            </a:r>
            <a:r>
              <a:rPr lang="en-US" b="1" smtClean="0">
                <a:solidFill>
                  <a:srgbClr val="0000CC"/>
                </a:solidFill>
              </a:rPr>
              <a:t>Biuret’s Test</a:t>
            </a:r>
            <a:r>
              <a:rPr lang="en-US" smtClean="0"/>
              <a:t>) </a:t>
            </a:r>
          </a:p>
          <a:p>
            <a:pPr eaLnBrk="1" hangingPunct="1">
              <a:buFontTx/>
              <a:buNone/>
            </a:pPr>
            <a:r>
              <a:rPr lang="en-US" smtClean="0"/>
              <a:t>       (3) Fat ( </a:t>
            </a:r>
            <a:r>
              <a:rPr lang="en-US" b="1" smtClean="0">
                <a:solidFill>
                  <a:srgbClr val="0000CC"/>
                </a:solidFill>
              </a:rPr>
              <a:t>Emulsion Test</a:t>
            </a:r>
            <a:r>
              <a:rPr lang="en-US" smtClean="0"/>
              <a:t>)</a:t>
            </a:r>
          </a:p>
          <a:p>
            <a:pPr eaLnBrk="1" hangingPunct="1">
              <a:buFontTx/>
              <a:buNone/>
            </a:pPr>
            <a:r>
              <a:rPr lang="en-US" smtClean="0"/>
              <a:t>       (4) Starch (</a:t>
            </a:r>
            <a:r>
              <a:rPr lang="en-US" b="1" smtClean="0">
                <a:solidFill>
                  <a:srgbClr val="0000CC"/>
                </a:solidFill>
              </a:rPr>
              <a:t>Iodine Test</a:t>
            </a:r>
            <a:r>
              <a:rPr lang="en-US" smtClean="0"/>
              <a:t>) 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  <p:sp>
        <p:nvSpPr>
          <p:cNvPr id="19460" name="WordArt 4"/>
          <p:cNvSpPr>
            <a:spLocks noChangeArrowheads="1" noChangeShapeType="1" noTextEdit="1"/>
          </p:cNvSpPr>
          <p:nvPr/>
        </p:nvSpPr>
        <p:spPr bwMode="auto">
          <a:xfrm>
            <a:off x="838200" y="304800"/>
            <a:ext cx="5943600" cy="1447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FOOD TESTS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533400" y="5638800"/>
            <a:ext cx="7935913" cy="91598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Click here to watch:</a:t>
            </a:r>
          </a:p>
          <a:p>
            <a:r>
              <a:rPr lang="en-US">
                <a:hlinkClick r:id="rId2"/>
              </a:rPr>
              <a:t>http://www.youtube.com/watch?v=4UjHuvhXXo0&amp;feature=channel_page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457200"/>
            <a:ext cx="6870700" cy="16002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Tests for Carbohydrates: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8586788" cy="46878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u="sng" smtClean="0">
                <a:cs typeface="Times New Roman" pitchFamily="18" charset="0"/>
              </a:rPr>
              <a:t>i) Benedict’s Test for Reducing Sugars</a:t>
            </a:r>
          </a:p>
          <a:p>
            <a:pPr lvl="1" eaLnBrk="1" hangingPunct="1"/>
            <a:r>
              <a:rPr lang="en-US" sz="2400" smtClean="0">
                <a:cs typeface="Times New Roman" pitchFamily="18" charset="0"/>
              </a:rPr>
              <a:t>Heat 2 cm</a:t>
            </a:r>
            <a:r>
              <a:rPr lang="en-US" sz="2400" baseline="30000" smtClean="0">
                <a:cs typeface="Times New Roman" pitchFamily="18" charset="0"/>
              </a:rPr>
              <a:t>3</a:t>
            </a:r>
            <a:r>
              <a:rPr lang="en-US" sz="2400" smtClean="0">
                <a:cs typeface="Times New Roman" pitchFamily="18" charset="0"/>
              </a:rPr>
              <a:t> of sugar solution  and 2 cm</a:t>
            </a:r>
            <a:r>
              <a:rPr lang="en-US" sz="2400" baseline="30000" smtClean="0">
                <a:cs typeface="Times New Roman" pitchFamily="18" charset="0"/>
              </a:rPr>
              <a:t>3</a:t>
            </a:r>
            <a:r>
              <a:rPr lang="en-US" sz="2400" smtClean="0">
                <a:cs typeface="Times New Roman" pitchFamily="18" charset="0"/>
              </a:rPr>
              <a:t> Benedict’s solution in a boiling water bath.</a:t>
            </a:r>
          </a:p>
          <a:p>
            <a:pPr lvl="1" eaLnBrk="1" hangingPunct="1"/>
            <a:r>
              <a:rPr lang="en-US" sz="2400" b="1" smtClean="0">
                <a:solidFill>
                  <a:srgbClr val="FF6600"/>
                </a:solidFill>
                <a:cs typeface="Times New Roman" pitchFamily="18" charset="0"/>
              </a:rPr>
              <a:t>Red precipitate</a:t>
            </a:r>
            <a:r>
              <a:rPr lang="en-US" sz="240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400" smtClean="0">
                <a:cs typeface="Times New Roman" pitchFamily="18" charset="0"/>
              </a:rPr>
              <a:t>is obtained</a:t>
            </a:r>
            <a:r>
              <a:rPr lang="en-US" sz="240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400" smtClean="0">
                <a:cs typeface="Times New Roman" pitchFamily="18" charset="0"/>
              </a:rPr>
              <a:t>when reducing sugars are present (e.g glucose, fructose, galactose, maltose, lactose EXCEPT sucrose)</a:t>
            </a:r>
          </a:p>
          <a:p>
            <a:pPr lvl="1" eaLnBrk="1" hangingPunct="1">
              <a:buFontTx/>
              <a:buNone/>
            </a:pPr>
            <a:endParaRPr lang="en-US" sz="2400" smtClean="0"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2800" u="sng" smtClean="0">
                <a:cs typeface="Times New Roman" pitchFamily="18" charset="0"/>
              </a:rPr>
              <a:t>ii) Starch Test</a:t>
            </a:r>
          </a:p>
          <a:p>
            <a:pPr lvl="1" eaLnBrk="1" hangingPunct="1"/>
            <a:r>
              <a:rPr lang="en-US" sz="2400" smtClean="0">
                <a:cs typeface="Times New Roman" pitchFamily="18" charset="0"/>
              </a:rPr>
              <a:t>Iodine changes from </a:t>
            </a:r>
            <a:r>
              <a:rPr lang="en-US" sz="2400" smtClean="0">
                <a:solidFill>
                  <a:schemeClr val="tx2"/>
                </a:solidFill>
                <a:cs typeface="Times New Roman" pitchFamily="18" charset="0"/>
              </a:rPr>
              <a:t>yellow brown</a:t>
            </a:r>
            <a:r>
              <a:rPr lang="en-US" sz="2400" smtClean="0">
                <a:cs typeface="Times New Roman" pitchFamily="18" charset="0"/>
              </a:rPr>
              <a:t> to </a:t>
            </a:r>
            <a:r>
              <a:rPr lang="en-US" sz="2400" smtClean="0">
                <a:solidFill>
                  <a:srgbClr val="0000CC"/>
                </a:solidFill>
                <a:cs typeface="Times New Roman" pitchFamily="18" charset="0"/>
              </a:rPr>
              <a:t>blue black</a:t>
            </a:r>
            <a:r>
              <a:rPr lang="en-US" sz="2400" smtClean="0">
                <a:cs typeface="Times New Roman" pitchFamily="18" charset="0"/>
              </a:rPr>
              <a:t> in the presence of starch.</a:t>
            </a:r>
            <a:endParaRPr lang="en-GB" altLang="zh-CN" sz="2400" smtClean="0">
              <a:ea typeface="宋体" pitchFamily="2" charset="-122"/>
            </a:endParaRPr>
          </a:p>
        </p:txBody>
      </p:sp>
      <p:pic>
        <p:nvPicPr>
          <p:cNvPr id="20484" name="Picture 6" descr="j0293710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9000" y="0"/>
            <a:ext cx="1905000" cy="17526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477000" cy="11430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Biuret Test (Protein)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8586788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2800" b="1" smtClean="0">
              <a:cs typeface="Times New Roman" pitchFamily="18" charset="0"/>
            </a:endParaRPr>
          </a:p>
          <a:p>
            <a:pPr lvl="1" eaLnBrk="1" hangingPunct="1"/>
            <a:r>
              <a:rPr lang="en-US" sz="3200" smtClean="0">
                <a:cs typeface="Times New Roman" pitchFamily="18" charset="0"/>
              </a:rPr>
              <a:t>2 cm</a:t>
            </a:r>
            <a:r>
              <a:rPr lang="en-US" sz="3200" baseline="30000" smtClean="0">
                <a:cs typeface="Times New Roman" pitchFamily="18" charset="0"/>
              </a:rPr>
              <a:t>3</a:t>
            </a:r>
            <a:r>
              <a:rPr lang="en-US" sz="3200" smtClean="0">
                <a:cs typeface="Times New Roman" pitchFamily="18" charset="0"/>
              </a:rPr>
              <a:t> of Protein solution + 2 cm</a:t>
            </a:r>
            <a:r>
              <a:rPr lang="en-US" sz="3200" baseline="30000" smtClean="0">
                <a:cs typeface="Times New Roman" pitchFamily="18" charset="0"/>
              </a:rPr>
              <a:t>3</a:t>
            </a:r>
            <a:r>
              <a:rPr lang="en-US" sz="3200" smtClean="0">
                <a:cs typeface="Times New Roman" pitchFamily="18" charset="0"/>
              </a:rPr>
              <a:t> of Sodium hydroxide solution + 1% Copper sulphate added drop by drop, mixing after each drop.</a:t>
            </a:r>
          </a:p>
          <a:p>
            <a:pPr lvl="1" eaLnBrk="1" hangingPunct="1"/>
            <a:r>
              <a:rPr lang="en-US" sz="3200" smtClean="0">
                <a:cs typeface="Times New Roman" pitchFamily="18" charset="0"/>
              </a:rPr>
              <a:t>Solution turns </a:t>
            </a:r>
            <a:r>
              <a:rPr lang="en-US" sz="3200" b="1" smtClean="0">
                <a:solidFill>
                  <a:srgbClr val="6600FF"/>
                </a:solidFill>
                <a:cs typeface="Times New Roman" pitchFamily="18" charset="0"/>
              </a:rPr>
              <a:t>violet</a:t>
            </a:r>
            <a:r>
              <a:rPr lang="en-US" sz="3200" smtClean="0">
                <a:cs typeface="Times New Roman" pitchFamily="18" charset="0"/>
              </a:rPr>
              <a:t> when protein is present.</a:t>
            </a:r>
            <a:endParaRPr lang="en-GB" altLang="zh-CN" sz="3200" smtClean="0">
              <a:ea typeface="宋体" pitchFamily="2" charset="-122"/>
            </a:endParaRPr>
          </a:p>
          <a:p>
            <a:pPr eaLnBrk="1" hangingPunct="1"/>
            <a:endParaRPr lang="zh-CN" altLang="en-GB" smtClean="0">
              <a:ea typeface="宋体" pitchFamily="2" charset="-122"/>
            </a:endParaRPr>
          </a:p>
        </p:txBody>
      </p:sp>
      <p:pic>
        <p:nvPicPr>
          <p:cNvPr id="21508" name="Picture 4" descr="j0293710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0" y="0"/>
            <a:ext cx="2743200" cy="21336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533400"/>
            <a:ext cx="8637588" cy="1431925"/>
          </a:xfrm>
        </p:spPr>
        <p:txBody>
          <a:bodyPr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Why do we need food?</a:t>
            </a:r>
            <a:br>
              <a:rPr lang="en-US" b="1" smtClean="0">
                <a:cs typeface="Times New Roman" pitchFamily="18" charset="0"/>
              </a:rPr>
            </a:br>
            <a:endParaRPr lang="en-GB" altLang="zh-CN" b="1" smtClean="0"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5049838" cy="3657600"/>
          </a:xfrm>
        </p:spPr>
        <p:txBody>
          <a:bodyPr/>
          <a:lstStyle/>
          <a:p>
            <a:pPr eaLnBrk="1" hangingPunct="1"/>
            <a:r>
              <a:rPr lang="en-US" sz="2800" smtClean="0">
                <a:cs typeface="Times New Roman" pitchFamily="18" charset="0"/>
              </a:rPr>
              <a:t>Energy</a:t>
            </a:r>
          </a:p>
          <a:p>
            <a:pPr eaLnBrk="1" hangingPunct="1">
              <a:buFontTx/>
              <a:buNone/>
            </a:pPr>
            <a:endParaRPr lang="en-US" sz="2800" smtClean="0">
              <a:cs typeface="Times New Roman" pitchFamily="18" charset="0"/>
            </a:endParaRPr>
          </a:p>
          <a:p>
            <a:pPr eaLnBrk="1" hangingPunct="1"/>
            <a:r>
              <a:rPr lang="en-US" sz="2800" smtClean="0">
                <a:cs typeface="Times New Roman" pitchFamily="18" charset="0"/>
              </a:rPr>
              <a:t>Growth and Repair </a:t>
            </a:r>
          </a:p>
          <a:p>
            <a:pPr eaLnBrk="1" hangingPunct="1">
              <a:buFontTx/>
              <a:buNone/>
            </a:pPr>
            <a:r>
              <a:rPr lang="en-US" sz="2800" smtClean="0">
                <a:cs typeface="Times New Roman" pitchFamily="18" charset="0"/>
              </a:rPr>
              <a:t>   (make new protoplasm)</a:t>
            </a:r>
          </a:p>
          <a:p>
            <a:pPr eaLnBrk="1" hangingPunct="1">
              <a:buFontTx/>
              <a:buNone/>
            </a:pPr>
            <a:endParaRPr lang="en-US" sz="2800" smtClean="0">
              <a:cs typeface="Times New Roman" pitchFamily="18" charset="0"/>
            </a:endParaRPr>
          </a:p>
          <a:p>
            <a:pPr eaLnBrk="1" hangingPunct="1"/>
            <a:r>
              <a:rPr lang="en-US" sz="2800" smtClean="0">
                <a:cs typeface="Times New Roman" pitchFamily="18" charset="0"/>
              </a:rPr>
              <a:t>Regulate Body Functions / Maintain health</a:t>
            </a:r>
          </a:p>
          <a:p>
            <a:pPr eaLnBrk="1" hangingPunct="1"/>
            <a:endParaRPr lang="zh-CN" altLang="en-GB" sz="2800" smtClean="0">
              <a:ea typeface="宋体" pitchFamily="2" charset="-122"/>
            </a:endParaRPr>
          </a:p>
        </p:txBody>
      </p:sp>
      <p:pic>
        <p:nvPicPr>
          <p:cNvPr id="4100" name="Picture 4" descr="Stomach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1219200"/>
            <a:ext cx="3429000" cy="5257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6629400" cy="10668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Emulsion Test (Fats)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001000" cy="3657600"/>
          </a:xfrm>
        </p:spPr>
        <p:txBody>
          <a:bodyPr/>
          <a:lstStyle/>
          <a:p>
            <a:pPr lvl="1" eaLnBrk="1" hangingPunct="1"/>
            <a:r>
              <a:rPr lang="en-GB" altLang="zh-CN" smtClean="0">
                <a:ea typeface="宋体" pitchFamily="2" charset="-122"/>
              </a:rPr>
              <a:t>Add 2 cm</a:t>
            </a:r>
            <a:r>
              <a:rPr lang="en-GB" altLang="zh-CN" baseline="30000" smtClean="0">
                <a:ea typeface="宋体" pitchFamily="2" charset="-122"/>
              </a:rPr>
              <a:t>3 </a:t>
            </a:r>
            <a:r>
              <a:rPr lang="en-GB" altLang="zh-CN" smtClean="0">
                <a:ea typeface="宋体" pitchFamily="2" charset="-122"/>
              </a:rPr>
              <a:t>ethanol to a chopped sample of the food to be tested.</a:t>
            </a:r>
          </a:p>
          <a:p>
            <a:pPr lvl="1" eaLnBrk="1" hangingPunct="1"/>
            <a:r>
              <a:rPr lang="en-GB" altLang="zh-CN" smtClean="0">
                <a:ea typeface="宋体" pitchFamily="2" charset="-122"/>
              </a:rPr>
              <a:t>Mix to dissolve the fats.</a:t>
            </a:r>
          </a:p>
          <a:p>
            <a:pPr lvl="1" eaLnBrk="1" hangingPunct="1"/>
            <a:r>
              <a:rPr lang="en-GB" altLang="zh-CN" smtClean="0">
                <a:ea typeface="宋体" pitchFamily="2" charset="-122"/>
              </a:rPr>
              <a:t>Decant the ethanol into a clean dry test tube.</a:t>
            </a:r>
          </a:p>
          <a:p>
            <a:pPr lvl="1" eaLnBrk="1" hangingPunct="1"/>
            <a:r>
              <a:rPr lang="en-GB" altLang="zh-CN" smtClean="0">
                <a:ea typeface="宋体" pitchFamily="2" charset="-122"/>
              </a:rPr>
              <a:t>Add 2 cm</a:t>
            </a:r>
            <a:r>
              <a:rPr lang="en-GB" altLang="zh-CN" baseline="30000" smtClean="0">
                <a:ea typeface="宋体" pitchFamily="2" charset="-122"/>
              </a:rPr>
              <a:t>3</a:t>
            </a:r>
            <a:r>
              <a:rPr lang="en-GB" altLang="zh-CN" smtClean="0">
                <a:ea typeface="宋体" pitchFamily="2" charset="-122"/>
              </a:rPr>
              <a:t> of water to the ethanol.</a:t>
            </a:r>
          </a:p>
          <a:p>
            <a:pPr lvl="1" eaLnBrk="1" hangingPunct="1"/>
            <a:r>
              <a:rPr lang="en-GB" altLang="zh-CN" smtClean="0">
                <a:ea typeface="宋体" pitchFamily="2" charset="-122"/>
              </a:rPr>
              <a:t>If a </a:t>
            </a:r>
            <a:r>
              <a:rPr lang="en-GB" altLang="zh-CN" b="1" smtClean="0">
                <a:ea typeface="宋体" pitchFamily="2" charset="-122"/>
              </a:rPr>
              <a:t>white emulsion</a:t>
            </a:r>
            <a:r>
              <a:rPr lang="en-GB" altLang="zh-CN" smtClean="0">
                <a:ea typeface="宋体" pitchFamily="2" charset="-122"/>
              </a:rPr>
              <a:t> is formed, fats are present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457200"/>
            <a:ext cx="6870700" cy="16002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5. Dietary Fibre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208963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Made of cellulose fibres and lignin that cannot be digested by humans.</a:t>
            </a:r>
          </a:p>
          <a:p>
            <a:pPr eaLnBrk="1" hangingPunct="1">
              <a:lnSpc>
                <a:spcPct val="90000"/>
              </a:lnSpc>
            </a:pPr>
            <a:endParaRPr lang="en-GB" altLang="zh-CN" sz="2800" smtClean="0">
              <a:ea typeface="宋体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Functions: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b="1" smtClean="0">
                <a:solidFill>
                  <a:srgbClr val="FF0000"/>
                </a:solidFill>
                <a:ea typeface="宋体" pitchFamily="2" charset="-122"/>
              </a:rPr>
              <a:t>Prevents constipation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Adds bulk to assist in peristalsis (stimulates muscles in the gut to contract)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Absorbs water / retains water therefore softer faeces for easy defecation.</a:t>
            </a:r>
          </a:p>
        </p:txBody>
      </p:sp>
      <p:pic>
        <p:nvPicPr>
          <p:cNvPr id="23556" name="Picture 5" descr="1fruits62-med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5"/>
          <a:stretch>
            <a:fillRect/>
          </a:stretch>
        </p:blipFill>
        <p:spPr bwMode="auto">
          <a:xfrm>
            <a:off x="7010400" y="0"/>
            <a:ext cx="21336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457200"/>
            <a:ext cx="6870700" cy="12954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6. Vitamin D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90600"/>
            <a:ext cx="6553200" cy="5638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altLang="zh-CN" smtClean="0">
                <a:ea typeface="宋体" pitchFamily="2" charset="-122"/>
              </a:rPr>
              <a:t>- Functions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Absorption of </a:t>
            </a:r>
            <a:r>
              <a:rPr lang="en-GB" altLang="zh-CN" sz="2800" b="1" smtClean="0">
                <a:solidFill>
                  <a:srgbClr val="FF0000"/>
                </a:solidFill>
                <a:ea typeface="宋体" pitchFamily="2" charset="-122"/>
              </a:rPr>
              <a:t>calcium &amp; phosphorous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Maintain bone and teeth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Deficiency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Slight : increased tooth decay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Severe: </a:t>
            </a:r>
            <a:r>
              <a:rPr lang="en-GB" altLang="zh-CN" sz="2800" b="1" smtClean="0">
                <a:solidFill>
                  <a:srgbClr val="FF0000"/>
                </a:solidFill>
                <a:ea typeface="宋体" pitchFamily="2" charset="-122"/>
              </a:rPr>
              <a:t>Rickets</a:t>
            </a:r>
            <a:r>
              <a:rPr lang="en-GB" altLang="zh-CN" sz="2800" smtClean="0">
                <a:ea typeface="宋体" pitchFamily="2" charset="-122"/>
              </a:rPr>
              <a:t> &amp; Bow Legs (Bones do not harden)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Excess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Calcification of soft tissues (e.g. kidneys)</a:t>
            </a:r>
          </a:p>
        </p:txBody>
      </p:sp>
      <p:pic>
        <p:nvPicPr>
          <p:cNvPr id="24580" name="Picture 4" descr="ricketsboy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8400" y="0"/>
            <a:ext cx="28956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7620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Vitamin C </a:t>
            </a:r>
            <a:r>
              <a:rPr lang="en-GB" altLang="zh-CN" sz="2000" smtClean="0">
                <a:ea typeface="宋体" pitchFamily="2" charset="-122"/>
              </a:rPr>
              <a:t>(destroyed by heat / cooking)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990600"/>
            <a:ext cx="8839200" cy="4495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Functions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Keeps epithelial tissue healthy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Helps with wound healing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Helps with iron absorption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Deficiency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b="1" smtClean="0">
                <a:solidFill>
                  <a:srgbClr val="FF0000"/>
                </a:solidFill>
                <a:ea typeface="宋体" pitchFamily="2" charset="-122"/>
              </a:rPr>
              <a:t>Scurvy</a:t>
            </a:r>
            <a:r>
              <a:rPr lang="en-GB" altLang="zh-CN" sz="2800" smtClean="0">
                <a:ea typeface="宋体" pitchFamily="2" charset="-122"/>
              </a:rPr>
              <a:t> (Swollen bleeding gums &amp; loose teeth)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Bleeding under the skin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Slow healing wounds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Excess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Excreted</a:t>
            </a:r>
          </a:p>
        </p:txBody>
      </p:sp>
      <p:pic>
        <p:nvPicPr>
          <p:cNvPr id="25604" name="Picture 4" descr="scurvy gums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8800" y="3962400"/>
            <a:ext cx="35052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609600"/>
            <a:ext cx="5867400" cy="1600200"/>
          </a:xfrm>
        </p:spPr>
        <p:txBody>
          <a:bodyPr/>
          <a:lstStyle/>
          <a:p>
            <a:pPr eaLnBrk="1" hangingPunct="1"/>
            <a:r>
              <a:rPr lang="en-GB" altLang="zh-CN" sz="4000" smtClean="0">
                <a:ea typeface="宋体" pitchFamily="2" charset="-122"/>
              </a:rPr>
              <a:t>7</a:t>
            </a:r>
            <a:r>
              <a:rPr lang="en-GB" altLang="zh-CN" smtClean="0">
                <a:ea typeface="宋体" pitchFamily="2" charset="-122"/>
              </a:rPr>
              <a:t>.  Minerals - Calcium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143000"/>
            <a:ext cx="64008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Function: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zh-CN" smtClean="0">
                <a:ea typeface="宋体" pitchFamily="2" charset="-122"/>
              </a:rPr>
              <a:t>    - </a:t>
            </a:r>
            <a:r>
              <a:rPr lang="en-GB" altLang="zh-CN" sz="2800" smtClean="0">
                <a:ea typeface="宋体" pitchFamily="2" charset="-122"/>
              </a:rPr>
              <a:t>Develop strong bones and teeth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Muscle contraction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Blood clotting</a:t>
            </a:r>
          </a:p>
          <a:p>
            <a:pPr lvl="1" eaLnBrk="1" hangingPunct="1">
              <a:lnSpc>
                <a:spcPct val="90000"/>
              </a:lnSpc>
            </a:pPr>
            <a:endParaRPr lang="en-GB" altLang="zh-CN" smtClean="0">
              <a:ea typeface="宋体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Deficiency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Rickets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b="1" smtClean="0">
                <a:solidFill>
                  <a:srgbClr val="FF0000"/>
                </a:solidFill>
                <a:ea typeface="宋体" pitchFamily="2" charset="-122"/>
              </a:rPr>
              <a:t>Osteoporosis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Slow blood clotting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zh-CN" altLang="en-GB" sz="2800" smtClean="0">
              <a:ea typeface="宋体" pitchFamily="2" charset="-122"/>
            </a:endParaRPr>
          </a:p>
        </p:txBody>
      </p:sp>
      <p:pic>
        <p:nvPicPr>
          <p:cNvPr id="26628" name="Picture 3" descr="osteoprogression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057400"/>
            <a:ext cx="4572000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381000"/>
            <a:ext cx="4572000" cy="16002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Minerals - Iron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7630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Source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Liver, Red meat (beef), Egg yolk, Dark green vegetables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Function: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Essential for the </a:t>
            </a:r>
            <a:r>
              <a:rPr lang="en-GB" altLang="zh-CN" b="1" smtClean="0">
                <a:solidFill>
                  <a:srgbClr val="FF0000"/>
                </a:solidFill>
                <a:ea typeface="宋体" pitchFamily="2" charset="-122"/>
              </a:rPr>
              <a:t>formation of haemoglobin</a:t>
            </a:r>
            <a:r>
              <a:rPr lang="en-GB" altLang="zh-CN" smtClean="0">
                <a:ea typeface="宋体" pitchFamily="2" charset="-122"/>
              </a:rPr>
              <a:t> for transport of oxygen around the body.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2800" smtClean="0">
                <a:ea typeface="宋体" pitchFamily="2" charset="-122"/>
              </a:rPr>
              <a:t>Deficiency: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b="1" smtClean="0">
                <a:solidFill>
                  <a:srgbClr val="FF0000"/>
                </a:solidFill>
                <a:ea typeface="宋体" pitchFamily="2" charset="-122"/>
              </a:rPr>
              <a:t>Anaemia</a:t>
            </a:r>
            <a:r>
              <a:rPr lang="en-GB" altLang="zh-CN" smtClean="0">
                <a:ea typeface="宋体" pitchFamily="2" charset="-122"/>
              </a:rPr>
              <a:t> (smaller and fewer red blood cells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Tiredness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zh-CN" smtClean="0">
                <a:ea typeface="宋体" pitchFamily="2" charset="-122"/>
              </a:rPr>
              <a:t>Breathlessness.</a:t>
            </a:r>
          </a:p>
        </p:txBody>
      </p:sp>
      <p:pic>
        <p:nvPicPr>
          <p:cNvPr id="27652" name="Picture 4" descr="cel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4038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scurvy gu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4800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8676" name="Picture 6" descr="ricketsboy"/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57200" y="0"/>
            <a:ext cx="2246313" cy="3657600"/>
          </a:xfrm>
        </p:spPr>
      </p:pic>
      <p:pic>
        <p:nvPicPr>
          <p:cNvPr id="28677" name="Picture 15" descr="constip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170238"/>
            <a:ext cx="3406775" cy="368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17" descr="sweat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30900" y="0"/>
            <a:ext cx="3213100" cy="3657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381000"/>
            <a:ext cx="6870700" cy="16002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What is a Balanced Diet?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5029200" cy="3657600"/>
          </a:xfrm>
        </p:spPr>
        <p:txBody>
          <a:bodyPr/>
          <a:lstStyle/>
          <a:p>
            <a:pPr eaLnBrk="1" hangingPunct="1"/>
            <a:r>
              <a:rPr lang="en-GB" altLang="zh-CN" sz="2800" b="1" smtClean="0">
                <a:solidFill>
                  <a:srgbClr val="FF0000"/>
                </a:solidFill>
                <a:ea typeface="宋体" pitchFamily="2" charset="-122"/>
              </a:rPr>
              <a:t>Right amounts of nutrients</a:t>
            </a:r>
            <a:r>
              <a:rPr lang="en-GB" altLang="zh-CN" sz="2800" smtClean="0">
                <a:ea typeface="宋体" pitchFamily="2" charset="-122"/>
              </a:rPr>
              <a:t>, such as carbohydrates, proteins, fats, vitamins, minerals, water and fibre to </a:t>
            </a:r>
            <a:r>
              <a:rPr lang="en-GB" altLang="zh-CN" sz="2800" b="1" smtClean="0">
                <a:solidFill>
                  <a:srgbClr val="FF0000"/>
                </a:solidFill>
                <a:ea typeface="宋体" pitchFamily="2" charset="-122"/>
              </a:rPr>
              <a:t>meet the daily requirements of the body</a:t>
            </a:r>
            <a:r>
              <a:rPr lang="en-GB" altLang="zh-CN" sz="2800" b="1" smtClean="0">
                <a:ea typeface="宋体" pitchFamily="2" charset="-122"/>
              </a:rPr>
              <a:t>.</a:t>
            </a:r>
          </a:p>
        </p:txBody>
      </p:sp>
      <p:pic>
        <p:nvPicPr>
          <p:cNvPr id="29700" name="Picture 5" descr="healthy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0"/>
            <a:ext cx="2819400" cy="5562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Energy Balance</a:t>
            </a:r>
          </a:p>
        </p:txBody>
      </p:sp>
      <p:grpSp>
        <p:nvGrpSpPr>
          <p:cNvPr id="30723" name="Group 4"/>
          <p:cNvGrpSpPr>
            <a:grpSpLocks/>
          </p:cNvGrpSpPr>
          <p:nvPr/>
        </p:nvGrpSpPr>
        <p:grpSpPr bwMode="auto">
          <a:xfrm>
            <a:off x="76200" y="1905000"/>
            <a:ext cx="8763000" cy="4302125"/>
            <a:chOff x="1403" y="3425"/>
            <a:chExt cx="6658" cy="3439"/>
          </a:xfrm>
        </p:grpSpPr>
        <p:sp>
          <p:nvSpPr>
            <p:cNvPr id="30724" name="Rectangle 5"/>
            <p:cNvSpPr>
              <a:spLocks noChangeArrowheads="1"/>
            </p:cNvSpPr>
            <p:nvPr/>
          </p:nvSpPr>
          <p:spPr bwMode="auto">
            <a:xfrm>
              <a:off x="1403" y="5485"/>
              <a:ext cx="6658" cy="3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25" name="Text Box 6"/>
            <p:cNvSpPr txBox="1">
              <a:spLocks noChangeArrowheads="1"/>
            </p:cNvSpPr>
            <p:nvPr/>
          </p:nvSpPr>
          <p:spPr bwMode="auto">
            <a:xfrm>
              <a:off x="1646" y="3485"/>
              <a:ext cx="1833" cy="20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/>
              <a:endParaRPr lang="en-US" sz="2400">
                <a:solidFill>
                  <a:schemeClr val="bg2"/>
                </a:solidFill>
                <a:latin typeface="Times New Roman" pitchFamily="18" charset="0"/>
              </a:endParaRPr>
            </a:p>
            <a:p>
              <a:pPr algn="ctr"/>
              <a:endParaRPr lang="en-US" sz="2400">
                <a:solidFill>
                  <a:schemeClr val="bg2"/>
                </a:solidFill>
                <a:latin typeface="Times New Roman" pitchFamily="18" charset="0"/>
              </a:endParaRPr>
            </a:p>
            <a:p>
              <a:pPr algn="ctr"/>
              <a:r>
                <a:rPr lang="en-US" sz="2400">
                  <a:solidFill>
                    <a:schemeClr val="bg2"/>
                  </a:solidFill>
                  <a:latin typeface="Times New Roman" pitchFamily="18" charset="0"/>
                </a:rPr>
                <a:t>Food Energy</a:t>
              </a:r>
            </a:p>
          </p:txBody>
        </p:sp>
        <p:sp>
          <p:nvSpPr>
            <p:cNvPr id="30726" name="Text Box 7"/>
            <p:cNvSpPr txBox="1">
              <a:spLocks noChangeArrowheads="1"/>
            </p:cNvSpPr>
            <p:nvPr/>
          </p:nvSpPr>
          <p:spPr bwMode="auto">
            <a:xfrm>
              <a:off x="5364" y="4318"/>
              <a:ext cx="1833" cy="11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/>
              <a:endParaRPr lang="en-US" sz="2400">
                <a:solidFill>
                  <a:schemeClr val="bg2"/>
                </a:solidFill>
                <a:latin typeface="Times New Roman" pitchFamily="18" charset="0"/>
              </a:endParaRPr>
            </a:p>
            <a:p>
              <a:pPr algn="ctr"/>
              <a:r>
                <a:rPr lang="en-US" sz="2400">
                  <a:solidFill>
                    <a:schemeClr val="bg2"/>
                  </a:solidFill>
                  <a:latin typeface="Times New Roman" pitchFamily="18" charset="0"/>
                </a:rPr>
                <a:t>Basal Metabolism</a:t>
              </a:r>
            </a:p>
          </p:txBody>
        </p:sp>
        <p:sp>
          <p:nvSpPr>
            <p:cNvPr id="30727" name="Text Box 8"/>
            <p:cNvSpPr txBox="1">
              <a:spLocks noChangeArrowheads="1"/>
            </p:cNvSpPr>
            <p:nvPr/>
          </p:nvSpPr>
          <p:spPr bwMode="auto">
            <a:xfrm>
              <a:off x="5364" y="3811"/>
              <a:ext cx="1833" cy="5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/>
              <a:r>
                <a:rPr lang="en-US" sz="2400">
                  <a:solidFill>
                    <a:schemeClr val="bg2"/>
                  </a:solidFill>
                  <a:latin typeface="Times New Roman" pitchFamily="18" charset="0"/>
                </a:rPr>
                <a:t>Physical Activity</a:t>
              </a:r>
            </a:p>
          </p:txBody>
        </p:sp>
        <p:sp>
          <p:nvSpPr>
            <p:cNvPr id="30728" name="Text Box 9"/>
            <p:cNvSpPr txBox="1">
              <a:spLocks noChangeArrowheads="1"/>
            </p:cNvSpPr>
            <p:nvPr/>
          </p:nvSpPr>
          <p:spPr bwMode="auto">
            <a:xfrm>
              <a:off x="5368" y="3425"/>
              <a:ext cx="1833" cy="3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/>
              <a:r>
                <a:rPr lang="en-US" sz="2400">
                  <a:solidFill>
                    <a:schemeClr val="bg2"/>
                  </a:solidFill>
                  <a:latin typeface="Times New Roman" pitchFamily="18" charset="0"/>
                </a:rPr>
                <a:t>Heat</a:t>
              </a:r>
            </a:p>
          </p:txBody>
        </p:sp>
        <p:sp>
          <p:nvSpPr>
            <p:cNvPr id="30729" name="AutoShape 10"/>
            <p:cNvSpPr>
              <a:spLocks noChangeArrowheads="1"/>
            </p:cNvSpPr>
            <p:nvPr/>
          </p:nvSpPr>
          <p:spPr bwMode="auto">
            <a:xfrm>
              <a:off x="3609" y="5872"/>
              <a:ext cx="1908" cy="9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Basal Metabolic Rate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The amount of energy needed to carry on vital life processes of the body when it is at complete rest.</a:t>
            </a:r>
          </a:p>
          <a:p>
            <a:pPr eaLnBrk="1" hangingPunct="1">
              <a:buFontTx/>
              <a:buNone/>
            </a:pPr>
            <a:endParaRPr lang="en-US" smtClean="0">
              <a:cs typeface="Times New Roman" pitchFamily="18" charset="0"/>
            </a:endParaRPr>
          </a:p>
          <a:p>
            <a:pPr eaLnBrk="1" hangingPunct="1"/>
            <a:r>
              <a:rPr lang="en-US" smtClean="0">
                <a:cs typeface="Times New Roman" pitchFamily="18" charset="0"/>
              </a:rPr>
              <a:t>e.g heartbeat, circulation, breathing, brain functions and other essential reactions in the organs.</a:t>
            </a:r>
          </a:p>
          <a:p>
            <a:pPr eaLnBrk="1" hangingPunct="1">
              <a:buFontTx/>
              <a:buNone/>
            </a:pPr>
            <a:endParaRPr lang="zh-CN" altLang="en-GB" smtClean="0">
              <a:ea typeface="宋体" pitchFamily="2" charset="-122"/>
            </a:endParaRPr>
          </a:p>
        </p:txBody>
      </p:sp>
      <p:pic>
        <p:nvPicPr>
          <p:cNvPr id="31748" name="Picture 4" descr="Heart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181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38200"/>
          </a:xfrm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Times New Roman" pitchFamily="18" charset="0"/>
              </a:rPr>
              <a:t> </a:t>
            </a:r>
            <a:r>
              <a:rPr lang="en-US" smtClean="0">
                <a:cs typeface="Times New Roman" pitchFamily="18" charset="0"/>
              </a:rPr>
              <a:t>A Balanced Diet :</a:t>
            </a:r>
            <a:endParaRPr lang="en-GB" altLang="zh-CN" b="1" smtClean="0"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7467600" cy="3657600"/>
          </a:xfrm>
        </p:spPr>
        <p:txBody>
          <a:bodyPr/>
          <a:lstStyle/>
          <a:p>
            <a:pPr eaLnBrk="1" hangingPunct="1"/>
            <a:r>
              <a:rPr lang="en-US" sz="2800" smtClean="0">
                <a:cs typeface="Times New Roman" pitchFamily="18" charset="0"/>
              </a:rPr>
              <a:t>Consists of the 7 nutrients at the </a:t>
            </a:r>
            <a:r>
              <a:rPr lang="en-US" sz="2800" u="sng" smtClean="0">
                <a:solidFill>
                  <a:srgbClr val="FF0000"/>
                </a:solidFill>
                <a:cs typeface="Times New Roman" pitchFamily="18" charset="0"/>
              </a:rPr>
              <a:t>right amounts</a:t>
            </a:r>
            <a:r>
              <a:rPr lang="en-US" sz="2800" smtClean="0">
                <a:cs typeface="Times New Roman" pitchFamily="18" charset="0"/>
              </a:rPr>
              <a:t> to meet the daily requirements of our body.  </a:t>
            </a:r>
          </a:p>
          <a:p>
            <a:pPr eaLnBrk="1" hangingPunct="1">
              <a:buFontTx/>
              <a:buNone/>
            </a:pPr>
            <a:endParaRPr lang="en-GB" altLang="zh-CN" sz="2800" smtClean="0"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066800" y="2819400"/>
            <a:ext cx="3429000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50000"/>
              </a:spcBef>
              <a:buClr>
                <a:srgbClr val="CCFF33"/>
              </a:buClr>
              <a:buSzPct val="70000"/>
              <a:buFont typeface="Wingdings" pitchFamily="2" charset="2"/>
              <a:buAutoNum type="arabicPeriod"/>
            </a:pPr>
            <a:r>
              <a:rPr lang="en-US" sz="3200">
                <a:latin typeface="Arial" charset="0"/>
                <a:cs typeface="Times New Roman" pitchFamily="18" charset="0"/>
              </a:rPr>
              <a:t>Carbohydrates</a:t>
            </a:r>
          </a:p>
          <a:p>
            <a:pPr marL="457200" indent="-457200" eaLnBrk="1" hangingPunct="1">
              <a:spcBef>
                <a:spcPct val="50000"/>
              </a:spcBef>
              <a:buClr>
                <a:srgbClr val="CCFF33"/>
              </a:buClr>
              <a:buSzPct val="70000"/>
              <a:buFont typeface="Wingdings" pitchFamily="2" charset="2"/>
              <a:buAutoNum type="arabicPeriod"/>
            </a:pPr>
            <a:r>
              <a:rPr lang="en-US" sz="3200">
                <a:latin typeface="Arial" charset="0"/>
                <a:cs typeface="Times New Roman" pitchFamily="18" charset="0"/>
              </a:rPr>
              <a:t>Proteins	</a:t>
            </a:r>
          </a:p>
          <a:p>
            <a:pPr marL="457200" indent="-457200" eaLnBrk="1" hangingPunct="1">
              <a:spcBef>
                <a:spcPct val="50000"/>
              </a:spcBef>
              <a:buClr>
                <a:srgbClr val="CCFF33"/>
              </a:buClr>
              <a:buSzPct val="70000"/>
              <a:buFont typeface="Wingdings" pitchFamily="2" charset="2"/>
              <a:buAutoNum type="arabicPeriod"/>
            </a:pPr>
            <a:r>
              <a:rPr lang="en-US" sz="3200">
                <a:latin typeface="Arial" charset="0"/>
                <a:cs typeface="Times New Roman" pitchFamily="18" charset="0"/>
              </a:rPr>
              <a:t>Fats</a:t>
            </a:r>
          </a:p>
          <a:p>
            <a:pPr marL="457200" indent="-457200" eaLnBrk="1" hangingPunct="1">
              <a:spcBef>
                <a:spcPct val="50000"/>
              </a:spcBef>
              <a:buClr>
                <a:srgbClr val="CCFF33"/>
              </a:buClr>
              <a:buSzPct val="70000"/>
              <a:buFont typeface="Wingdings" pitchFamily="2" charset="2"/>
              <a:buAutoNum type="arabicPeriod"/>
            </a:pPr>
            <a:r>
              <a:rPr lang="en-US" sz="3200">
                <a:latin typeface="Arial" charset="0"/>
                <a:cs typeface="Times New Roman" pitchFamily="18" charset="0"/>
              </a:rPr>
              <a:t>Water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343400" y="2819400"/>
            <a:ext cx="34290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50000"/>
              </a:spcBef>
              <a:buClr>
                <a:srgbClr val="CCFF33"/>
              </a:buClr>
              <a:buSzPct val="70000"/>
              <a:buFont typeface="Wingdings" pitchFamily="2" charset="2"/>
              <a:buAutoNum type="arabicPeriod" startAt="5"/>
            </a:pPr>
            <a:r>
              <a:rPr lang="en-US" sz="3200">
                <a:latin typeface="Arial" charset="0"/>
                <a:cs typeface="Times New Roman" pitchFamily="18" charset="0"/>
              </a:rPr>
              <a:t>Dietary Fibre</a:t>
            </a:r>
          </a:p>
          <a:p>
            <a:pPr marL="457200" indent="-457200" eaLnBrk="1" hangingPunct="1">
              <a:spcBef>
                <a:spcPct val="50000"/>
              </a:spcBef>
              <a:buClr>
                <a:srgbClr val="CCFF33"/>
              </a:buClr>
              <a:buSzPct val="70000"/>
              <a:buFont typeface="Wingdings" pitchFamily="2" charset="2"/>
              <a:buAutoNum type="arabicPeriod" startAt="6"/>
            </a:pPr>
            <a:r>
              <a:rPr lang="en-US" sz="3200">
                <a:latin typeface="Arial" charset="0"/>
                <a:cs typeface="Times New Roman" pitchFamily="18" charset="0"/>
              </a:rPr>
              <a:t>Vitamins</a:t>
            </a:r>
          </a:p>
          <a:p>
            <a:pPr marL="457200" indent="-457200" eaLnBrk="1" hangingPunct="1">
              <a:spcBef>
                <a:spcPct val="50000"/>
              </a:spcBef>
              <a:buClr>
                <a:srgbClr val="CCFF33"/>
              </a:buClr>
              <a:buSzPct val="70000"/>
              <a:buFont typeface="Wingdings" pitchFamily="2" charset="2"/>
              <a:buAutoNum type="arabicPeriod" startAt="6"/>
            </a:pPr>
            <a:r>
              <a:rPr lang="en-US" sz="3200">
                <a:latin typeface="Arial" charset="0"/>
                <a:cs typeface="Times New Roman" pitchFamily="18" charset="0"/>
              </a:rPr>
              <a:t>Mineral Salts</a:t>
            </a:r>
          </a:p>
        </p:txBody>
      </p:sp>
      <p:pic>
        <p:nvPicPr>
          <p:cNvPr id="5126" name="Picture 6" descr="healthy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9000" y="3048000"/>
            <a:ext cx="1905000" cy="3657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9400"/>
            <a:ext cx="6870700" cy="1473200"/>
          </a:xfrm>
        </p:spPr>
        <p:txBody>
          <a:bodyPr/>
          <a:lstStyle/>
          <a:p>
            <a:pPr eaLnBrk="1" hangingPunct="1"/>
            <a:r>
              <a:rPr lang="en-GB" altLang="zh-CN" sz="4000" smtClean="0">
                <a:ea typeface="宋体" pitchFamily="2" charset="-122"/>
              </a:rPr>
              <a:t>Basal Metabolic Rate Depends On: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8613" y="1941513"/>
            <a:ext cx="8586787" cy="4114800"/>
          </a:xfrm>
        </p:spPr>
        <p:txBody>
          <a:bodyPr/>
          <a:lstStyle/>
          <a:p>
            <a:pPr eaLnBrk="1" hangingPunct="1"/>
            <a:r>
              <a:rPr lang="en-US" sz="2400" smtClean="0">
                <a:cs typeface="Times New Roman" pitchFamily="18" charset="0"/>
              </a:rPr>
              <a:t>Climate	 – higher in colder climates</a:t>
            </a:r>
          </a:p>
          <a:p>
            <a:pPr eaLnBrk="1" hangingPunct="1"/>
            <a:r>
              <a:rPr lang="en-US" sz="2400" smtClean="0">
                <a:cs typeface="Times New Roman" pitchFamily="18" charset="0"/>
              </a:rPr>
              <a:t>Body Size	 – More energy is needed for bigger people.</a:t>
            </a:r>
          </a:p>
          <a:p>
            <a:pPr eaLnBrk="1" hangingPunct="1"/>
            <a:r>
              <a:rPr lang="en-US" sz="2400" smtClean="0">
                <a:cs typeface="Times New Roman" pitchFamily="18" charset="0"/>
              </a:rPr>
              <a:t>Age		 – Energy is needed for growth (Table 5.3)</a:t>
            </a:r>
          </a:p>
          <a:p>
            <a:pPr eaLnBrk="1" hangingPunct="1"/>
            <a:r>
              <a:rPr lang="en-US" sz="2400" smtClean="0">
                <a:cs typeface="Times New Roman" pitchFamily="18" charset="0"/>
              </a:rPr>
              <a:t>Sex		 – Women have more fats to insulate.</a:t>
            </a:r>
          </a:p>
          <a:p>
            <a:pPr eaLnBrk="1" hangingPunct="1">
              <a:buFontTx/>
              <a:buNone/>
            </a:pPr>
            <a:r>
              <a:rPr lang="en-US" sz="2400" smtClean="0">
                <a:cs typeface="Times New Roman" pitchFamily="18" charset="0"/>
              </a:rPr>
              <a:t>		          Men require more energy to generate more heat.</a:t>
            </a:r>
          </a:p>
          <a:p>
            <a:pPr eaLnBrk="1" hangingPunct="1">
              <a:buFontTx/>
              <a:buNone/>
            </a:pPr>
            <a:r>
              <a:rPr lang="en-US" sz="2400" smtClean="0">
                <a:cs typeface="Times New Roman" pitchFamily="18" charset="0"/>
              </a:rPr>
              <a:t>	Health	 – The thyroid gland secretes thyroxine which 			    speeds up the metabolic rate. </a:t>
            </a:r>
          </a:p>
          <a:p>
            <a:pPr eaLnBrk="1" hangingPunct="1">
              <a:buFontTx/>
              <a:buNone/>
            </a:pPr>
            <a:r>
              <a:rPr lang="en-US" sz="2400" smtClean="0">
                <a:cs typeface="Times New Roman" pitchFamily="18" charset="0"/>
              </a:rPr>
              <a:t>*Growing children and pregnant mothers have higher basal metabolic rate than older people.</a:t>
            </a:r>
            <a:r>
              <a:rPr lang="en-GB" altLang="zh-CN" sz="2400" smtClean="0">
                <a:ea typeface="宋体" pitchFamily="2" charset="-122"/>
              </a:rPr>
              <a:t> </a:t>
            </a:r>
          </a:p>
          <a:p>
            <a:pPr eaLnBrk="1" hangingPunct="1">
              <a:buFontTx/>
              <a:buNone/>
            </a:pPr>
            <a:endParaRPr lang="zh-CN" altLang="en-GB" sz="2400" smtClean="0"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3"/>
          <p:cNvSpPr txBox="1">
            <a:spLocks noChangeArrowheads="1"/>
          </p:cNvSpPr>
          <p:nvPr/>
        </p:nvSpPr>
        <p:spPr bwMode="auto">
          <a:xfrm>
            <a:off x="236538" y="1317625"/>
            <a:ext cx="2127250" cy="760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 b="1">
                <a:solidFill>
                  <a:schemeClr val="bg2"/>
                </a:solidFill>
                <a:latin typeface="Times New Roman" pitchFamily="18" charset="0"/>
              </a:rPr>
              <a:t>Starvation</a:t>
            </a:r>
          </a:p>
          <a:p>
            <a:pPr algn="ctr"/>
            <a:r>
              <a:rPr lang="en-US" sz="1200">
                <a:solidFill>
                  <a:schemeClr val="bg2"/>
                </a:solidFill>
                <a:latin typeface="Times New Roman" pitchFamily="18" charset="0"/>
              </a:rPr>
              <a:t>Insufficient energy  in diet to meet basic metabolic needs.</a:t>
            </a:r>
          </a:p>
        </p:txBody>
      </p:sp>
      <p:sp>
        <p:nvSpPr>
          <p:cNvPr id="33795" name="Text Box 14"/>
          <p:cNvSpPr txBox="1">
            <a:spLocks noChangeArrowheads="1"/>
          </p:cNvSpPr>
          <p:nvPr/>
        </p:nvSpPr>
        <p:spPr bwMode="auto">
          <a:xfrm>
            <a:off x="90488" y="3632200"/>
            <a:ext cx="2305050" cy="8302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Muscle Wasting</a:t>
            </a:r>
          </a:p>
          <a:p>
            <a:pPr algn="ctr"/>
            <a:r>
              <a:rPr lang="en-US" sz="1200">
                <a:solidFill>
                  <a:schemeClr val="bg2"/>
                </a:solidFill>
                <a:latin typeface="Times New Roman" pitchFamily="18" charset="0"/>
              </a:rPr>
              <a:t>Body starts using proteins from skeletal muscles and may even start to use the heart muscles.</a:t>
            </a:r>
          </a:p>
        </p:txBody>
      </p:sp>
      <p:sp>
        <p:nvSpPr>
          <p:cNvPr id="33796" name="Text Box 15"/>
          <p:cNvSpPr txBox="1">
            <a:spLocks noChangeArrowheads="1"/>
          </p:cNvSpPr>
          <p:nvPr/>
        </p:nvSpPr>
        <p:spPr bwMode="auto">
          <a:xfrm>
            <a:off x="385763" y="4768850"/>
            <a:ext cx="1746250" cy="439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Weakened Heart</a:t>
            </a:r>
          </a:p>
        </p:txBody>
      </p:sp>
      <p:sp>
        <p:nvSpPr>
          <p:cNvPr id="33797" name="Text Box 16"/>
          <p:cNvSpPr txBox="1">
            <a:spLocks noChangeArrowheads="1"/>
          </p:cNvSpPr>
          <p:nvPr/>
        </p:nvSpPr>
        <p:spPr bwMode="auto">
          <a:xfrm>
            <a:off x="53975" y="2595563"/>
            <a:ext cx="2471738" cy="604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Body uses stored glycogen and fats for energy.</a:t>
            </a:r>
          </a:p>
        </p:txBody>
      </p:sp>
      <p:sp>
        <p:nvSpPr>
          <p:cNvPr id="33798" name="Line 17"/>
          <p:cNvSpPr>
            <a:spLocks noChangeShapeType="1"/>
          </p:cNvSpPr>
          <p:nvPr/>
        </p:nvSpPr>
        <p:spPr bwMode="auto">
          <a:xfrm>
            <a:off x="1198563" y="2089150"/>
            <a:ext cx="0" cy="487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9" name="Line 18"/>
          <p:cNvSpPr>
            <a:spLocks noChangeShapeType="1"/>
          </p:cNvSpPr>
          <p:nvPr/>
        </p:nvSpPr>
        <p:spPr bwMode="auto">
          <a:xfrm>
            <a:off x="1173163" y="3227388"/>
            <a:ext cx="0" cy="4048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0" name="Line 19"/>
          <p:cNvSpPr>
            <a:spLocks noChangeShapeType="1"/>
          </p:cNvSpPr>
          <p:nvPr/>
        </p:nvSpPr>
        <p:spPr bwMode="auto">
          <a:xfrm>
            <a:off x="1158875" y="4460875"/>
            <a:ext cx="0" cy="307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1" name="Text Box 20"/>
          <p:cNvSpPr txBox="1">
            <a:spLocks noChangeArrowheads="1"/>
          </p:cNvSpPr>
          <p:nvPr/>
        </p:nvSpPr>
        <p:spPr bwMode="auto">
          <a:xfrm>
            <a:off x="5100638" y="457200"/>
            <a:ext cx="2530475" cy="604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Dietary Imbalance over a period of time</a:t>
            </a:r>
          </a:p>
        </p:txBody>
      </p:sp>
      <p:sp>
        <p:nvSpPr>
          <p:cNvPr id="33802" name="Text Box 21"/>
          <p:cNvSpPr txBox="1">
            <a:spLocks noChangeArrowheads="1"/>
          </p:cNvSpPr>
          <p:nvPr/>
        </p:nvSpPr>
        <p:spPr bwMode="auto">
          <a:xfrm>
            <a:off x="5608638" y="1582738"/>
            <a:ext cx="1581150" cy="3794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 b="1">
                <a:solidFill>
                  <a:schemeClr val="bg2"/>
                </a:solidFill>
                <a:latin typeface="Times New Roman" pitchFamily="18" charset="0"/>
              </a:rPr>
              <a:t>Malnutrition</a:t>
            </a:r>
          </a:p>
        </p:txBody>
      </p:sp>
      <p:sp>
        <p:nvSpPr>
          <p:cNvPr id="33803" name="Text Box 22"/>
          <p:cNvSpPr txBox="1">
            <a:spLocks noChangeArrowheads="1"/>
          </p:cNvSpPr>
          <p:nvPr/>
        </p:nvSpPr>
        <p:spPr bwMode="auto">
          <a:xfrm>
            <a:off x="3813175" y="2376488"/>
            <a:ext cx="1581150" cy="3794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Over Nutrition</a:t>
            </a:r>
          </a:p>
        </p:txBody>
      </p:sp>
      <p:sp>
        <p:nvSpPr>
          <p:cNvPr id="33804" name="Text Box 23"/>
          <p:cNvSpPr txBox="1">
            <a:spLocks noChangeArrowheads="1"/>
          </p:cNvSpPr>
          <p:nvPr/>
        </p:nvSpPr>
        <p:spPr bwMode="auto">
          <a:xfrm>
            <a:off x="4154488" y="6078538"/>
            <a:ext cx="1022350" cy="3794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Diabetes</a:t>
            </a:r>
          </a:p>
        </p:txBody>
      </p:sp>
      <p:sp>
        <p:nvSpPr>
          <p:cNvPr id="33805" name="Text Box 24"/>
          <p:cNvSpPr txBox="1">
            <a:spLocks noChangeArrowheads="1"/>
          </p:cNvSpPr>
          <p:nvPr/>
        </p:nvSpPr>
        <p:spPr bwMode="auto">
          <a:xfrm>
            <a:off x="2740025" y="6089650"/>
            <a:ext cx="1106488" cy="379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Stroke</a:t>
            </a:r>
          </a:p>
        </p:txBody>
      </p:sp>
      <p:sp>
        <p:nvSpPr>
          <p:cNvPr id="33806" name="Text Box 25"/>
          <p:cNvSpPr txBox="1">
            <a:spLocks noChangeArrowheads="1"/>
          </p:cNvSpPr>
          <p:nvPr/>
        </p:nvSpPr>
        <p:spPr bwMode="auto">
          <a:xfrm>
            <a:off x="5373688" y="3390900"/>
            <a:ext cx="1581150" cy="379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Proteins</a:t>
            </a:r>
          </a:p>
        </p:txBody>
      </p:sp>
      <p:sp>
        <p:nvSpPr>
          <p:cNvPr id="33807" name="Text Box 26"/>
          <p:cNvSpPr txBox="1">
            <a:spLocks noChangeArrowheads="1"/>
          </p:cNvSpPr>
          <p:nvPr/>
        </p:nvSpPr>
        <p:spPr bwMode="auto">
          <a:xfrm>
            <a:off x="1287463" y="6024563"/>
            <a:ext cx="1069975" cy="5826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Heart Disease</a:t>
            </a:r>
          </a:p>
        </p:txBody>
      </p:sp>
      <p:sp>
        <p:nvSpPr>
          <p:cNvPr id="33808" name="Text Box 27"/>
          <p:cNvSpPr txBox="1">
            <a:spLocks noChangeArrowheads="1"/>
          </p:cNvSpPr>
          <p:nvPr/>
        </p:nvSpPr>
        <p:spPr bwMode="auto">
          <a:xfrm>
            <a:off x="3103563" y="3386138"/>
            <a:ext cx="1579562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Saturated Fats</a:t>
            </a:r>
          </a:p>
        </p:txBody>
      </p:sp>
      <p:sp>
        <p:nvSpPr>
          <p:cNvPr id="33809" name="Text Box 28"/>
          <p:cNvSpPr txBox="1">
            <a:spLocks noChangeArrowheads="1"/>
          </p:cNvSpPr>
          <p:nvPr/>
        </p:nvSpPr>
        <p:spPr bwMode="auto">
          <a:xfrm>
            <a:off x="4075113" y="4276725"/>
            <a:ext cx="879475" cy="379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Obesity</a:t>
            </a:r>
          </a:p>
        </p:txBody>
      </p:sp>
      <p:sp>
        <p:nvSpPr>
          <p:cNvPr id="33810" name="Text Box 29"/>
          <p:cNvSpPr txBox="1">
            <a:spLocks noChangeArrowheads="1"/>
          </p:cNvSpPr>
          <p:nvPr/>
        </p:nvSpPr>
        <p:spPr bwMode="auto">
          <a:xfrm>
            <a:off x="7459663" y="3144838"/>
            <a:ext cx="1684337" cy="19954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E.g.</a:t>
            </a:r>
          </a:p>
          <a:p>
            <a:pPr>
              <a:buFont typeface="Symbol" pitchFamily="18" charset="2"/>
              <a:buChar char="·"/>
            </a:pPr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Constipation</a:t>
            </a:r>
          </a:p>
          <a:p>
            <a:pPr>
              <a:buFont typeface="Symbol" pitchFamily="18" charset="2"/>
              <a:buChar char="·"/>
            </a:pPr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Rickets</a:t>
            </a:r>
          </a:p>
          <a:p>
            <a:pPr>
              <a:buFont typeface="Symbol" pitchFamily="18" charset="2"/>
              <a:buChar char="·"/>
            </a:pPr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Scurvy</a:t>
            </a:r>
          </a:p>
          <a:p>
            <a:pPr>
              <a:buFont typeface="Symbol" pitchFamily="18" charset="2"/>
              <a:buChar char="·"/>
            </a:pPr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Nutritional Anaemia</a:t>
            </a:r>
          </a:p>
          <a:p>
            <a:pPr>
              <a:buFont typeface="Symbol" pitchFamily="18" charset="2"/>
              <a:buChar char="·"/>
            </a:pPr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Kwashiorkor</a:t>
            </a:r>
          </a:p>
          <a:p>
            <a:endParaRPr lang="en-US" sz="1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33811" name="Text Box 30"/>
          <p:cNvSpPr txBox="1">
            <a:spLocks noChangeArrowheads="1"/>
          </p:cNvSpPr>
          <p:nvPr/>
        </p:nvSpPr>
        <p:spPr bwMode="auto">
          <a:xfrm>
            <a:off x="7410450" y="2360613"/>
            <a:ext cx="1579563" cy="3794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Deficiency</a:t>
            </a:r>
          </a:p>
        </p:txBody>
      </p:sp>
      <p:sp>
        <p:nvSpPr>
          <p:cNvPr id="33812" name="Text Box 31"/>
          <p:cNvSpPr txBox="1">
            <a:spLocks noChangeArrowheads="1"/>
          </p:cNvSpPr>
          <p:nvPr/>
        </p:nvSpPr>
        <p:spPr bwMode="auto">
          <a:xfrm>
            <a:off x="2422525" y="5202238"/>
            <a:ext cx="1579563" cy="3794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Arteriosclerosis</a:t>
            </a:r>
          </a:p>
        </p:txBody>
      </p:sp>
      <p:sp>
        <p:nvSpPr>
          <p:cNvPr id="33813" name="Text Box 32"/>
          <p:cNvSpPr txBox="1">
            <a:spLocks noChangeArrowheads="1"/>
          </p:cNvSpPr>
          <p:nvPr/>
        </p:nvSpPr>
        <p:spPr bwMode="auto">
          <a:xfrm>
            <a:off x="5387975" y="5945188"/>
            <a:ext cx="1390650" cy="5826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Shorter Life Expectancy</a:t>
            </a:r>
          </a:p>
        </p:txBody>
      </p:sp>
      <p:sp>
        <p:nvSpPr>
          <p:cNvPr id="33814" name="Text Box 33"/>
          <p:cNvSpPr txBox="1">
            <a:spLocks noChangeArrowheads="1"/>
          </p:cNvSpPr>
          <p:nvPr/>
        </p:nvSpPr>
        <p:spPr bwMode="auto">
          <a:xfrm>
            <a:off x="5646738" y="4387850"/>
            <a:ext cx="1390650" cy="8080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/>
            <a:r>
              <a:rPr lang="en-US" sz="1600">
                <a:solidFill>
                  <a:schemeClr val="bg2"/>
                </a:solidFill>
                <a:latin typeface="Times New Roman" pitchFamily="18" charset="0"/>
              </a:rPr>
              <a:t>Liver and Kidney Damage</a:t>
            </a:r>
          </a:p>
        </p:txBody>
      </p:sp>
      <p:sp>
        <p:nvSpPr>
          <p:cNvPr id="33815" name="Rectangle 34"/>
          <p:cNvSpPr>
            <a:spLocks noChangeArrowheads="1"/>
          </p:cNvSpPr>
          <p:nvPr/>
        </p:nvSpPr>
        <p:spPr bwMode="auto">
          <a:xfrm>
            <a:off x="0" y="1247775"/>
            <a:ext cx="2589213" cy="4049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6" name="Line 35"/>
          <p:cNvSpPr>
            <a:spLocks noChangeShapeType="1"/>
          </p:cNvSpPr>
          <p:nvPr/>
        </p:nvSpPr>
        <p:spPr bwMode="auto">
          <a:xfrm>
            <a:off x="6305550" y="1057275"/>
            <a:ext cx="0" cy="5111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7" name="Line 36"/>
          <p:cNvSpPr>
            <a:spLocks noChangeShapeType="1"/>
          </p:cNvSpPr>
          <p:nvPr/>
        </p:nvSpPr>
        <p:spPr bwMode="auto">
          <a:xfrm flipH="1">
            <a:off x="5046663" y="1984375"/>
            <a:ext cx="546100" cy="379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8" name="Line 37"/>
          <p:cNvSpPr>
            <a:spLocks noChangeShapeType="1"/>
          </p:cNvSpPr>
          <p:nvPr/>
        </p:nvSpPr>
        <p:spPr bwMode="auto">
          <a:xfrm>
            <a:off x="7185025" y="1971675"/>
            <a:ext cx="461963" cy="3571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9" name="Line 38"/>
          <p:cNvSpPr>
            <a:spLocks noChangeShapeType="1"/>
          </p:cNvSpPr>
          <p:nvPr/>
        </p:nvSpPr>
        <p:spPr bwMode="auto">
          <a:xfrm flipH="1">
            <a:off x="3894138" y="2767013"/>
            <a:ext cx="500062" cy="5937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0" name="Line 39"/>
          <p:cNvSpPr>
            <a:spLocks noChangeShapeType="1"/>
          </p:cNvSpPr>
          <p:nvPr/>
        </p:nvSpPr>
        <p:spPr bwMode="auto">
          <a:xfrm>
            <a:off x="4927600" y="2755900"/>
            <a:ext cx="439738" cy="5937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1" name="Line 40"/>
          <p:cNvSpPr>
            <a:spLocks noChangeShapeType="1"/>
          </p:cNvSpPr>
          <p:nvPr/>
        </p:nvSpPr>
        <p:spPr bwMode="auto">
          <a:xfrm>
            <a:off x="8170863" y="2744788"/>
            <a:ext cx="0" cy="390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2" name="Line 41"/>
          <p:cNvSpPr>
            <a:spLocks noChangeShapeType="1"/>
          </p:cNvSpPr>
          <p:nvPr/>
        </p:nvSpPr>
        <p:spPr bwMode="auto">
          <a:xfrm flipH="1">
            <a:off x="3159125" y="3776663"/>
            <a:ext cx="236538" cy="1401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3" name="Line 42"/>
          <p:cNvSpPr>
            <a:spLocks noChangeShapeType="1"/>
          </p:cNvSpPr>
          <p:nvPr/>
        </p:nvSpPr>
        <p:spPr bwMode="auto">
          <a:xfrm>
            <a:off x="4322763" y="3765550"/>
            <a:ext cx="82550" cy="450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4" name="Line 43"/>
          <p:cNvSpPr>
            <a:spLocks noChangeShapeType="1"/>
          </p:cNvSpPr>
          <p:nvPr/>
        </p:nvSpPr>
        <p:spPr bwMode="auto">
          <a:xfrm>
            <a:off x="6151563" y="3776663"/>
            <a:ext cx="0" cy="606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5" name="Line 44"/>
          <p:cNvSpPr>
            <a:spLocks noChangeShapeType="1"/>
          </p:cNvSpPr>
          <p:nvPr/>
        </p:nvSpPr>
        <p:spPr bwMode="auto">
          <a:xfrm flipH="1">
            <a:off x="3989388" y="4667250"/>
            <a:ext cx="238125" cy="5000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6" name="Line 45"/>
          <p:cNvSpPr>
            <a:spLocks noChangeShapeType="1"/>
          </p:cNvSpPr>
          <p:nvPr/>
        </p:nvSpPr>
        <p:spPr bwMode="auto">
          <a:xfrm>
            <a:off x="4667250" y="4656138"/>
            <a:ext cx="0" cy="141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7" name="Line 46"/>
          <p:cNvSpPr>
            <a:spLocks noChangeShapeType="1"/>
          </p:cNvSpPr>
          <p:nvPr/>
        </p:nvSpPr>
        <p:spPr bwMode="auto">
          <a:xfrm>
            <a:off x="4940300" y="4656138"/>
            <a:ext cx="522288" cy="1282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8" name="Line 47"/>
          <p:cNvSpPr>
            <a:spLocks noChangeShapeType="1"/>
          </p:cNvSpPr>
          <p:nvPr/>
        </p:nvSpPr>
        <p:spPr bwMode="auto">
          <a:xfrm flipH="1">
            <a:off x="2101850" y="5594350"/>
            <a:ext cx="403225" cy="427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9" name="Line 48"/>
          <p:cNvSpPr>
            <a:spLocks noChangeShapeType="1"/>
          </p:cNvSpPr>
          <p:nvPr/>
        </p:nvSpPr>
        <p:spPr bwMode="auto">
          <a:xfrm>
            <a:off x="3300413" y="5594350"/>
            <a:ext cx="0" cy="4984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30" name="Rectangle 49"/>
          <p:cNvSpPr>
            <a:spLocks noChangeArrowheads="1"/>
          </p:cNvSpPr>
          <p:nvPr/>
        </p:nvSpPr>
        <p:spPr bwMode="auto">
          <a:xfrm>
            <a:off x="0" y="228600"/>
            <a:ext cx="5562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Malnutrition &amp; Starvation</a:t>
            </a:r>
            <a:r>
              <a:rPr lang="en-GB" sz="340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762000"/>
          </a:xfrm>
        </p:spPr>
        <p:txBody>
          <a:bodyPr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Lesson Objectives :</a:t>
            </a:r>
            <a:endParaRPr lang="en-GB" altLang="zh-CN" b="1" smtClean="0"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481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305800" cy="426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smtClean="0">
                <a:cs typeface="Times New Roman" pitchFamily="18" charset="0"/>
              </a:rPr>
              <a:t> List the chemical elements which make up carbohydrates, proteins and fats.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smtClean="0">
                <a:cs typeface="Times New Roman" pitchFamily="18" charset="0"/>
              </a:rPr>
              <a:t> Describe how to test for starch, reducing  sugars, proteins and fats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smtClean="0">
                <a:cs typeface="Times New Roman" pitchFamily="18" charset="0"/>
              </a:rPr>
              <a:t> List the principal sources of, and describe the  importance of carbohydrates, fats, proteins, vitamins C &amp; D, mineral salts (iron and calcium), roughage and water.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smtClean="0">
                <a:cs typeface="Times New Roman" pitchFamily="18" charset="0"/>
              </a:rPr>
              <a:t> Describe the deficiency symptoms of Vitamin C nd Vitamin D, Calcium and Iron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066800"/>
          </a:xfrm>
        </p:spPr>
        <p:txBody>
          <a:bodyPr/>
          <a:lstStyle/>
          <a:p>
            <a:pPr eaLnBrk="1" hangingPunct="1"/>
            <a:r>
              <a:rPr lang="en-GB" altLang="zh-CN" b="1" smtClean="0">
                <a:ea typeface="宋体" pitchFamily="2" charset="-122"/>
              </a:rPr>
              <a:t>Lesson Objectives: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76962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smtClean="0">
                <a:cs typeface="Times New Roman" pitchFamily="18" charset="0"/>
              </a:rPr>
              <a:t> Explain why organisms need food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smtClean="0">
                <a:cs typeface="Times New Roman" pitchFamily="18" charset="0"/>
              </a:rPr>
              <a:t> What is a balanced diet?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smtClean="0">
                <a:cs typeface="Times New Roman" pitchFamily="18" charset="0"/>
              </a:rPr>
              <a:t> Explain why diet, especially energy intake should be related to age, sex and activity of an individual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smtClean="0">
                <a:cs typeface="Times New Roman" pitchFamily="18" charset="0"/>
              </a:rPr>
              <a:t> State the problems and effects of malnutrition in relation to starvation, heart disease, constipation and obesity.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endParaRPr lang="en-GB" altLang="zh-CN" sz="2800" smtClean="0">
              <a:ea typeface="宋体" pitchFamily="2" charset="-12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endParaRPr lang="en-GB" altLang="zh-CN" smtClean="0"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0"/>
            <a:ext cx="4648200" cy="8382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1.  Water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62000"/>
            <a:ext cx="76962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zh-CN" sz="2000" smtClean="0">
                <a:ea typeface="宋体" pitchFamily="2" charset="-122"/>
              </a:rPr>
              <a:t>Functions 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zh-CN" sz="2400" b="1" u="sng" smtClean="0">
                <a:solidFill>
                  <a:srgbClr val="0000CC"/>
                </a:solidFill>
                <a:ea typeface="宋体" pitchFamily="2" charset="-122"/>
              </a:rPr>
              <a:t>Solvent &amp; medium of transport</a:t>
            </a:r>
            <a:r>
              <a:rPr lang="en-GB" altLang="zh-CN" sz="2400" b="1" smtClean="0">
                <a:solidFill>
                  <a:srgbClr val="0000CC"/>
                </a:solidFill>
                <a:ea typeface="宋体" pitchFamily="2" charset="-122"/>
              </a:rPr>
              <a:t> </a:t>
            </a:r>
            <a:r>
              <a:rPr lang="en-GB" altLang="zh-CN" sz="2400" smtClean="0">
                <a:ea typeface="宋体" pitchFamily="2" charset="-122"/>
              </a:rPr>
              <a:t>: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zh-CN" sz="2400" smtClean="0">
                <a:ea typeface="宋体" pitchFamily="2" charset="-122"/>
              </a:rPr>
              <a:t>   Main constituent of blood &amp; body fluids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en-GB" altLang="zh-CN" sz="2400" smtClean="0">
              <a:ea typeface="宋体" pitchFamily="2" charset="-122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zh-CN" sz="2400" b="1" u="sng" smtClean="0">
                <a:solidFill>
                  <a:srgbClr val="0000CC"/>
                </a:solidFill>
                <a:ea typeface="宋体" pitchFamily="2" charset="-122"/>
              </a:rPr>
              <a:t>Hydrolysis</a:t>
            </a:r>
            <a:r>
              <a:rPr lang="en-GB" altLang="zh-CN" sz="2400" smtClean="0">
                <a:ea typeface="宋体" pitchFamily="2" charset="-122"/>
              </a:rPr>
              <a:t> reactions during digestion.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en-GB" altLang="zh-CN" sz="2400" smtClean="0">
              <a:ea typeface="宋体" pitchFamily="2" charset="-122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zh-CN" sz="2400" b="1" u="sng" smtClean="0">
                <a:solidFill>
                  <a:srgbClr val="0000CC"/>
                </a:solidFill>
                <a:ea typeface="宋体" pitchFamily="2" charset="-122"/>
              </a:rPr>
              <a:t>Temperature Regulation</a:t>
            </a:r>
            <a:r>
              <a:rPr lang="en-GB" altLang="zh-CN" sz="2400" b="1" smtClean="0">
                <a:solidFill>
                  <a:srgbClr val="0000CC"/>
                </a:solidFill>
                <a:ea typeface="宋体" pitchFamily="2" charset="-122"/>
              </a:rPr>
              <a:t>:</a:t>
            </a:r>
            <a:r>
              <a:rPr lang="en-GB" altLang="zh-CN" sz="2400" smtClean="0">
                <a:ea typeface="宋体" pitchFamily="2" charset="-122"/>
              </a:rPr>
              <a:t>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zh-CN" sz="2400" smtClean="0">
                <a:ea typeface="宋体" pitchFamily="2" charset="-122"/>
              </a:rPr>
              <a:t>   Sweating.  Evaporation of 	water resulting in removal of body heat (cooling) to prevent overheating.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en-GB" altLang="zh-CN" sz="2400" smtClean="0">
              <a:ea typeface="宋体" pitchFamily="2" charset="-122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zh-CN" sz="2400" b="1" u="sng" smtClean="0">
                <a:solidFill>
                  <a:srgbClr val="0000CC"/>
                </a:solidFill>
                <a:ea typeface="宋体" pitchFamily="2" charset="-122"/>
              </a:rPr>
              <a:t>Lubrication </a:t>
            </a:r>
            <a:r>
              <a:rPr lang="en-GB" altLang="zh-CN" sz="2400" b="1" smtClean="0">
                <a:solidFill>
                  <a:srgbClr val="0000CC"/>
                </a:solidFill>
                <a:ea typeface="宋体" pitchFamily="2" charset="-122"/>
              </a:rPr>
              <a:t>:</a:t>
            </a:r>
            <a:r>
              <a:rPr lang="en-GB" altLang="zh-CN" sz="2400" smtClean="0">
                <a:ea typeface="宋体" pitchFamily="2" charset="-122"/>
              </a:rPr>
              <a:t>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zh-CN" sz="2400" smtClean="0">
                <a:ea typeface="宋体" pitchFamily="2" charset="-122"/>
              </a:rPr>
              <a:t>   Water is the main constituent of synovial fluids (for lubrication of joints) and mucus (in the alimentary canal)</a:t>
            </a:r>
          </a:p>
        </p:txBody>
      </p:sp>
      <p:pic>
        <p:nvPicPr>
          <p:cNvPr id="6148" name="Picture 4" descr="water treatment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lum bright="-6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63" r="4097" b="59732"/>
          <a:stretch>
            <a:fillRect/>
          </a:stretch>
        </p:blipFill>
        <p:spPr>
          <a:xfrm>
            <a:off x="7239000" y="762000"/>
            <a:ext cx="1905000" cy="46593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5638800" cy="1600200"/>
          </a:xfrm>
        </p:spPr>
        <p:txBody>
          <a:bodyPr/>
          <a:lstStyle/>
          <a:p>
            <a:pPr marL="838200" indent="-838200" eaLnBrk="1" hangingPunct="1"/>
            <a:r>
              <a:rPr lang="en-GB" altLang="zh-CN" smtClean="0">
                <a:ea typeface="宋体" pitchFamily="2" charset="-122"/>
              </a:rPr>
              <a:t>2.  Carbohydrates: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8613" y="1941513"/>
            <a:ext cx="8815387" cy="814387"/>
          </a:xfrm>
        </p:spPr>
        <p:txBody>
          <a:bodyPr/>
          <a:lstStyle/>
          <a:p>
            <a:pPr eaLnBrk="1" hangingPunct="1"/>
            <a:r>
              <a:rPr lang="en-US" sz="2800" smtClean="0">
                <a:cs typeface="Times New Roman" pitchFamily="18" charset="0"/>
              </a:rPr>
              <a:t>Monosaccharide, Disaccharide &amp; Polysaccharide</a:t>
            </a:r>
          </a:p>
          <a:p>
            <a:pPr eaLnBrk="1" hangingPunct="1"/>
            <a:endParaRPr lang="en-US" sz="2800" smtClean="0">
              <a:cs typeface="Times New Roman" pitchFamily="18" charset="0"/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452813" y="3051175"/>
            <a:ext cx="5019675" cy="315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CCFF33"/>
              </a:buClr>
              <a:buSzPct val="70000"/>
              <a:buFont typeface="Wingdings" pitchFamily="2" charset="2"/>
              <a:buChar char="n"/>
            </a:pPr>
            <a:r>
              <a:rPr lang="en-US" sz="3200">
                <a:latin typeface="Arial" charset="0"/>
                <a:cs typeface="Times New Roman" pitchFamily="18" charset="0"/>
              </a:rPr>
              <a:t>Functions: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Storage (glycogen)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Structure (cell wall)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Nucleic acids (DNA)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Lubrication (e.g. mucus)</a:t>
            </a:r>
            <a:r>
              <a:rPr lang="en-GB" altLang="zh-CN" sz="2800">
                <a:latin typeface="Arial" charset="0"/>
                <a:ea typeface="宋体" pitchFamily="2" charset="-122"/>
                <a:cs typeface="Times New Roman" pitchFamily="18" charset="0"/>
              </a:rPr>
              <a:t> </a:t>
            </a:r>
            <a:endParaRPr lang="en-US" sz="2800">
              <a:latin typeface="Arial" charset="0"/>
              <a:cs typeface="Times New Roman" pitchFamily="18" charset="0"/>
            </a:endParaRPr>
          </a:p>
        </p:txBody>
      </p:sp>
      <p:sp>
        <p:nvSpPr>
          <p:cNvPr id="7173" name="Rectangle 6"/>
          <p:cNvSpPr>
            <a:spLocks noChangeArrowheads="1"/>
          </p:cNvSpPr>
          <p:nvPr/>
        </p:nvSpPr>
        <p:spPr bwMode="auto">
          <a:xfrm>
            <a:off x="300038" y="3113088"/>
            <a:ext cx="3322637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CCFF33"/>
              </a:buClr>
              <a:buSzPct val="70000"/>
              <a:buFont typeface="Wingdings" pitchFamily="2" charset="2"/>
              <a:buChar char="n"/>
            </a:pPr>
            <a:r>
              <a:rPr lang="en-US" sz="3200">
                <a:latin typeface="Arial" charset="0"/>
                <a:cs typeface="Times New Roman" pitchFamily="18" charset="0"/>
              </a:rPr>
              <a:t>Elements: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Carbon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Hydrogen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</a:pPr>
            <a:r>
              <a:rPr lang="en-US" sz="2800">
                <a:latin typeface="Arial" charset="0"/>
                <a:cs typeface="Times New Roman" pitchFamily="18" charset="0"/>
              </a:rPr>
              <a:t>Oxygen</a:t>
            </a:r>
          </a:p>
        </p:txBody>
      </p:sp>
      <p:pic>
        <p:nvPicPr>
          <p:cNvPr id="7174" name="Picture 8" descr="j01986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263" y="466725"/>
            <a:ext cx="1987550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-1447800" y="152400"/>
            <a:ext cx="10591800" cy="1600200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Carbohydrates: </a:t>
            </a:r>
            <a:br>
              <a:rPr lang="en-GB" altLang="zh-CN" smtClean="0">
                <a:ea typeface="宋体" pitchFamily="2" charset="-122"/>
              </a:rPr>
            </a:br>
            <a:r>
              <a:rPr lang="en-GB" altLang="zh-CN" smtClean="0">
                <a:ea typeface="宋体" pitchFamily="2" charset="-122"/>
              </a:rPr>
              <a:t>What are they?</a:t>
            </a:r>
          </a:p>
        </p:txBody>
      </p:sp>
      <p:sp>
        <p:nvSpPr>
          <p:cNvPr id="8195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328613" y="1941513"/>
            <a:ext cx="8281987" cy="5297487"/>
          </a:xfrm>
        </p:spPr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Carbohydrates are organic compounds made of </a:t>
            </a:r>
            <a:r>
              <a:rPr lang="en-GB" altLang="zh-CN" smtClean="0">
                <a:solidFill>
                  <a:srgbClr val="0000CC"/>
                </a:solidFill>
                <a:ea typeface="宋体" pitchFamily="2" charset="-122"/>
              </a:rPr>
              <a:t>carbon, hydrogen and oxygen.</a:t>
            </a:r>
          </a:p>
          <a:p>
            <a:pPr eaLnBrk="1" hangingPunct="1"/>
            <a:r>
              <a:rPr lang="en-GB" altLang="zh-CN" smtClean="0">
                <a:ea typeface="宋体" pitchFamily="2" charset="-122"/>
              </a:rPr>
              <a:t>The hydrogen and oxygen atoms are in the same ratio as that in water, 2:1.</a:t>
            </a:r>
          </a:p>
          <a:p>
            <a:pPr lvl="1" eaLnBrk="1" hangingPunct="1"/>
            <a:r>
              <a:rPr lang="en-GB" altLang="zh-CN" sz="3200" smtClean="0">
                <a:ea typeface="宋体" pitchFamily="2" charset="-122"/>
              </a:rPr>
              <a:t>E.g.</a:t>
            </a:r>
          </a:p>
          <a:p>
            <a:pPr lvl="2" eaLnBrk="1" hangingPunct="1"/>
            <a:r>
              <a:rPr lang="en-GB" altLang="zh-CN" sz="3200" smtClean="0">
                <a:ea typeface="宋体" pitchFamily="2" charset="-122"/>
              </a:rPr>
              <a:t>Glucose 	C</a:t>
            </a:r>
            <a:r>
              <a:rPr lang="en-GB" altLang="zh-CN" sz="3200" baseline="-25000" smtClean="0">
                <a:ea typeface="宋体" pitchFamily="2" charset="-122"/>
              </a:rPr>
              <a:t>6</a:t>
            </a:r>
            <a:r>
              <a:rPr lang="en-GB" altLang="zh-CN" sz="3200" smtClean="0">
                <a:ea typeface="宋体" pitchFamily="2" charset="-122"/>
              </a:rPr>
              <a:t>H</a:t>
            </a:r>
            <a:r>
              <a:rPr lang="en-GB" altLang="zh-CN" sz="3200" baseline="-25000" smtClean="0">
                <a:solidFill>
                  <a:schemeClr val="tx2"/>
                </a:solidFill>
                <a:ea typeface="宋体" pitchFamily="2" charset="-122"/>
              </a:rPr>
              <a:t>12</a:t>
            </a:r>
            <a:r>
              <a:rPr lang="en-GB" altLang="zh-CN" sz="3200" smtClean="0">
                <a:ea typeface="宋体" pitchFamily="2" charset="-122"/>
              </a:rPr>
              <a:t>O</a:t>
            </a:r>
            <a:r>
              <a:rPr lang="en-GB" altLang="zh-CN" sz="3200" baseline="-25000" smtClean="0">
                <a:solidFill>
                  <a:schemeClr val="tx2"/>
                </a:solidFill>
                <a:ea typeface="宋体" pitchFamily="2" charset="-122"/>
              </a:rPr>
              <a:t>6</a:t>
            </a:r>
          </a:p>
          <a:p>
            <a:pPr lvl="2" eaLnBrk="1" hangingPunct="1"/>
            <a:r>
              <a:rPr lang="en-GB" altLang="zh-CN" sz="3200" smtClean="0">
                <a:ea typeface="宋体" pitchFamily="2" charset="-122"/>
              </a:rPr>
              <a:t>Sucrose 	C</a:t>
            </a:r>
            <a:r>
              <a:rPr lang="en-GB" altLang="zh-CN" sz="3200" baseline="-25000" smtClean="0">
                <a:ea typeface="宋体" pitchFamily="2" charset="-122"/>
              </a:rPr>
              <a:t>12</a:t>
            </a:r>
            <a:r>
              <a:rPr lang="en-GB" altLang="zh-CN" sz="3200" smtClean="0">
                <a:ea typeface="宋体" pitchFamily="2" charset="-122"/>
              </a:rPr>
              <a:t>H</a:t>
            </a:r>
            <a:r>
              <a:rPr lang="en-GB" altLang="zh-CN" sz="3200" baseline="-25000" smtClean="0">
                <a:solidFill>
                  <a:schemeClr val="tx2"/>
                </a:solidFill>
                <a:ea typeface="宋体" pitchFamily="2" charset="-122"/>
              </a:rPr>
              <a:t>22</a:t>
            </a:r>
            <a:r>
              <a:rPr lang="en-GB" altLang="zh-CN" sz="3200" smtClean="0">
                <a:ea typeface="宋体" pitchFamily="2" charset="-122"/>
              </a:rPr>
              <a:t>O</a:t>
            </a:r>
            <a:r>
              <a:rPr lang="en-GB" altLang="zh-CN" sz="3200" baseline="-25000" smtClean="0">
                <a:solidFill>
                  <a:schemeClr val="tx2"/>
                </a:solidFill>
                <a:ea typeface="宋体" pitchFamily="2" charset="-122"/>
              </a:rPr>
              <a:t>11</a:t>
            </a:r>
          </a:p>
          <a:p>
            <a:pPr lvl="3" eaLnBrk="1" hangingPunct="1"/>
            <a:endParaRPr lang="zh-CN" altLang="en-GB" sz="3200" smtClean="0">
              <a:ea typeface="宋体" pitchFamily="2" charset="-122"/>
            </a:endParaRPr>
          </a:p>
        </p:txBody>
      </p:sp>
      <p:pic>
        <p:nvPicPr>
          <p:cNvPr id="8196" name="Picture 1028" descr="j0198666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7000" y="4876800"/>
            <a:ext cx="1987550" cy="13795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637588" cy="1014413"/>
          </a:xfrm>
        </p:spPr>
        <p:txBody>
          <a:bodyPr/>
          <a:lstStyle/>
          <a:p>
            <a:pPr eaLnBrk="1" hangingPunct="1"/>
            <a:r>
              <a:rPr lang="en-GB" altLang="zh-CN" sz="3600" smtClean="0">
                <a:ea typeface="宋体" pitchFamily="2" charset="-122"/>
              </a:rPr>
              <a:t>I.</a:t>
            </a:r>
            <a:r>
              <a:rPr lang="en-GB" altLang="zh-CN" smtClean="0">
                <a:ea typeface="宋体" pitchFamily="2" charset="-122"/>
              </a:rPr>
              <a:t> Monosaccharide – C</a:t>
            </a:r>
            <a:r>
              <a:rPr lang="en-GB" altLang="zh-CN" baseline="-25000" smtClean="0">
                <a:ea typeface="宋体" pitchFamily="2" charset="-122"/>
              </a:rPr>
              <a:t>6</a:t>
            </a:r>
            <a:r>
              <a:rPr lang="en-GB" altLang="zh-CN" smtClean="0">
                <a:ea typeface="宋体" pitchFamily="2" charset="-122"/>
              </a:rPr>
              <a:t>H</a:t>
            </a:r>
            <a:r>
              <a:rPr lang="en-GB" altLang="zh-CN" baseline="-25000" smtClean="0">
                <a:ea typeface="宋体" pitchFamily="2" charset="-122"/>
              </a:rPr>
              <a:t>12</a:t>
            </a:r>
            <a:r>
              <a:rPr lang="en-GB" altLang="zh-CN" smtClean="0">
                <a:ea typeface="宋体" pitchFamily="2" charset="-122"/>
              </a:rPr>
              <a:t>O</a:t>
            </a:r>
            <a:r>
              <a:rPr lang="en-GB" altLang="zh-CN" baseline="-25000" smtClean="0">
                <a:ea typeface="宋体" pitchFamily="2" charset="-122"/>
              </a:rPr>
              <a:t>6</a:t>
            </a:r>
          </a:p>
        </p:txBody>
      </p:sp>
      <p:sp>
        <p:nvSpPr>
          <p:cNvPr id="9219" name="Oval 4"/>
          <p:cNvSpPr>
            <a:spLocks noChangeArrowheads="1"/>
          </p:cNvSpPr>
          <p:nvPr/>
        </p:nvSpPr>
        <p:spPr bwMode="auto">
          <a:xfrm>
            <a:off x="1905000" y="2819400"/>
            <a:ext cx="762000" cy="762000"/>
          </a:xfrm>
          <a:prstGeom prst="ellipse">
            <a:avLst/>
          </a:prstGeom>
          <a:solidFill>
            <a:srgbClr val="0000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5791200" y="2743200"/>
            <a:ext cx="838200" cy="762000"/>
          </a:xfrm>
          <a:prstGeom prst="rect">
            <a:avLst/>
          </a:pr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1" name="AutoShape 6"/>
          <p:cNvSpPr>
            <a:spLocks noChangeArrowheads="1"/>
          </p:cNvSpPr>
          <p:nvPr/>
        </p:nvSpPr>
        <p:spPr bwMode="auto">
          <a:xfrm>
            <a:off x="3657600" y="2819400"/>
            <a:ext cx="990600" cy="7620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2" name="Rectangle 10"/>
          <p:cNvSpPr>
            <a:spLocks noChangeArrowheads="1"/>
          </p:cNvSpPr>
          <p:nvPr/>
        </p:nvSpPr>
        <p:spPr bwMode="auto">
          <a:xfrm>
            <a:off x="990600" y="4038600"/>
            <a:ext cx="6426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GB" sz="3200" b="1">
                <a:solidFill>
                  <a:srgbClr val="0000CC"/>
                </a:solidFill>
                <a:latin typeface="Arial" charset="0"/>
              </a:rPr>
              <a:t>glucose      fructose     galactose</a:t>
            </a:r>
          </a:p>
        </p:txBody>
      </p:sp>
      <p:sp>
        <p:nvSpPr>
          <p:cNvPr id="9223" name="Rectangle 1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zh-CN" smtClean="0">
                <a:ea typeface="宋体" pitchFamily="2" charset="-122"/>
              </a:rPr>
              <a:t>SIMPLE SUGARS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0"/>
            <a:ext cx="8637588" cy="938213"/>
          </a:xfrm>
        </p:spPr>
        <p:txBody>
          <a:bodyPr/>
          <a:lstStyle/>
          <a:p>
            <a:pPr eaLnBrk="1" hangingPunct="1"/>
            <a:r>
              <a:rPr lang="en-GB" altLang="zh-CN" sz="3600" smtClean="0">
                <a:ea typeface="宋体" pitchFamily="2" charset="-122"/>
              </a:rPr>
              <a:t>II.</a:t>
            </a:r>
            <a:r>
              <a:rPr lang="en-GB" altLang="zh-CN" smtClean="0">
                <a:ea typeface="宋体" pitchFamily="2" charset="-122"/>
              </a:rPr>
              <a:t> Disaccharides – C</a:t>
            </a:r>
            <a:r>
              <a:rPr lang="en-GB" altLang="zh-CN" baseline="-25000" smtClean="0">
                <a:ea typeface="宋体" pitchFamily="2" charset="-122"/>
              </a:rPr>
              <a:t>12</a:t>
            </a:r>
            <a:r>
              <a:rPr lang="en-GB" altLang="zh-CN" smtClean="0">
                <a:ea typeface="宋体" pitchFamily="2" charset="-122"/>
              </a:rPr>
              <a:t>H</a:t>
            </a:r>
            <a:r>
              <a:rPr lang="en-GB" altLang="zh-CN" baseline="-25000" smtClean="0">
                <a:ea typeface="宋体" pitchFamily="2" charset="-122"/>
              </a:rPr>
              <a:t>22</a:t>
            </a:r>
            <a:r>
              <a:rPr lang="en-GB" altLang="zh-CN" smtClean="0">
                <a:ea typeface="宋体" pitchFamily="2" charset="-122"/>
              </a:rPr>
              <a:t>O</a:t>
            </a:r>
            <a:r>
              <a:rPr lang="en-GB" altLang="zh-CN" baseline="-25000" smtClean="0">
                <a:ea typeface="宋体" pitchFamily="2" charset="-122"/>
              </a:rPr>
              <a:t>11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457200" y="3352800"/>
            <a:ext cx="83820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400">
                <a:latin typeface="Arial" charset="0"/>
                <a:cs typeface="Times New Roman" pitchFamily="18" charset="0"/>
              </a:rPr>
              <a:t>Maltose</a:t>
            </a:r>
            <a:r>
              <a:rPr lang="en-US" sz="2000">
                <a:latin typeface="Arial" charset="0"/>
                <a:cs typeface="Times New Roman" pitchFamily="18" charset="0"/>
              </a:rPr>
              <a:t>               </a:t>
            </a:r>
            <a:r>
              <a:rPr lang="en-US" sz="2400">
                <a:latin typeface="Arial" charset="0"/>
                <a:cs typeface="Times New Roman" pitchFamily="18" charset="0"/>
              </a:rPr>
              <a:t>	Sucrose        		Lactose</a:t>
            </a:r>
          </a:p>
          <a:p>
            <a:r>
              <a:rPr lang="en-US" sz="2000" b="1">
                <a:latin typeface="Arial" charset="0"/>
                <a:cs typeface="Times New Roman" pitchFamily="18" charset="0"/>
              </a:rPr>
              <a:t>(grains/cereals)      	(fruits)           		(milk sugar)</a:t>
            </a:r>
          </a:p>
          <a:p>
            <a:r>
              <a:rPr lang="en-US" sz="2000">
                <a:latin typeface="Arial" charset="0"/>
                <a:cs typeface="Times New Roman" pitchFamily="18" charset="0"/>
              </a:rPr>
              <a:t> </a:t>
            </a:r>
          </a:p>
          <a:p>
            <a:endParaRPr lang="en-US" sz="2000">
              <a:latin typeface="Arial" charset="0"/>
              <a:cs typeface="Times New Roman" pitchFamily="18" charset="0"/>
            </a:endParaRPr>
          </a:p>
          <a:p>
            <a:endParaRPr lang="en-US" sz="2000">
              <a:latin typeface="Arial" charset="0"/>
              <a:cs typeface="Times New Roman" pitchFamily="18" charset="0"/>
            </a:endParaRPr>
          </a:p>
          <a:p>
            <a:r>
              <a:rPr lang="en-US" sz="2000">
                <a:latin typeface="Arial" charset="0"/>
                <a:cs typeface="Times New Roman" pitchFamily="18" charset="0"/>
              </a:rPr>
              <a:t> </a:t>
            </a:r>
          </a:p>
          <a:p>
            <a:r>
              <a:rPr lang="en-US" sz="2000" b="1">
                <a:solidFill>
                  <a:srgbClr val="0000CC"/>
                </a:solidFill>
                <a:latin typeface="Arial" charset="0"/>
                <a:cs typeface="Times New Roman" pitchFamily="18" charset="0"/>
              </a:rPr>
              <a:t>  2 glucose units       glucose + fructose           glucose + galactose</a:t>
            </a:r>
          </a:p>
          <a:p>
            <a:r>
              <a:rPr lang="en-US" sz="2000" b="1">
                <a:solidFill>
                  <a:srgbClr val="0000CC"/>
                </a:solidFill>
                <a:latin typeface="Arial" charset="0"/>
                <a:cs typeface="Times New Roman" pitchFamily="18" charset="0"/>
              </a:rPr>
              <a:t>	 </a:t>
            </a:r>
            <a:r>
              <a:rPr lang="en-GB" sz="2000" b="1">
                <a:solidFill>
                  <a:srgbClr val="0000CC"/>
                </a:solidFill>
                <a:latin typeface="Arial" charset="0"/>
              </a:rPr>
              <a:t> </a:t>
            </a:r>
          </a:p>
        </p:txBody>
      </p:sp>
      <p:sp>
        <p:nvSpPr>
          <p:cNvPr id="10244" name="Oval 9"/>
          <p:cNvSpPr>
            <a:spLocks noChangeArrowheads="1"/>
          </p:cNvSpPr>
          <p:nvPr/>
        </p:nvSpPr>
        <p:spPr bwMode="auto">
          <a:xfrm>
            <a:off x="6362700" y="4348163"/>
            <a:ext cx="792163" cy="763587"/>
          </a:xfrm>
          <a:prstGeom prst="ellipse">
            <a:avLst/>
          </a:prstGeom>
          <a:solidFill>
            <a:srgbClr val="0000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" name="AutoShape 10"/>
          <p:cNvSpPr>
            <a:spLocks noChangeArrowheads="1"/>
          </p:cNvSpPr>
          <p:nvPr/>
        </p:nvSpPr>
        <p:spPr bwMode="auto">
          <a:xfrm>
            <a:off x="4533900" y="4424363"/>
            <a:ext cx="762000" cy="6858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" name="Rectangle 11"/>
          <p:cNvSpPr>
            <a:spLocks noChangeArrowheads="1"/>
          </p:cNvSpPr>
          <p:nvPr/>
        </p:nvSpPr>
        <p:spPr bwMode="auto">
          <a:xfrm>
            <a:off x="7734300" y="4348163"/>
            <a:ext cx="660400" cy="769937"/>
          </a:xfrm>
          <a:prstGeom prst="rect">
            <a:avLst/>
          </a:pr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7" name="Line 14"/>
          <p:cNvSpPr>
            <a:spLocks noChangeShapeType="1"/>
          </p:cNvSpPr>
          <p:nvPr/>
        </p:nvSpPr>
        <p:spPr bwMode="auto">
          <a:xfrm>
            <a:off x="7121525" y="4729163"/>
            <a:ext cx="6127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Oval 15"/>
          <p:cNvSpPr>
            <a:spLocks noChangeArrowheads="1"/>
          </p:cNvSpPr>
          <p:nvPr/>
        </p:nvSpPr>
        <p:spPr bwMode="auto">
          <a:xfrm>
            <a:off x="3390900" y="4500563"/>
            <a:ext cx="792163" cy="763587"/>
          </a:xfrm>
          <a:prstGeom prst="ellipse">
            <a:avLst/>
          </a:prstGeom>
          <a:solidFill>
            <a:srgbClr val="0000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9" name="Line 16"/>
          <p:cNvSpPr>
            <a:spLocks noChangeShapeType="1"/>
          </p:cNvSpPr>
          <p:nvPr/>
        </p:nvSpPr>
        <p:spPr bwMode="auto">
          <a:xfrm>
            <a:off x="4211638" y="4881563"/>
            <a:ext cx="460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Oval 17"/>
          <p:cNvSpPr>
            <a:spLocks noChangeArrowheads="1"/>
          </p:cNvSpPr>
          <p:nvPr/>
        </p:nvSpPr>
        <p:spPr bwMode="auto">
          <a:xfrm>
            <a:off x="2133600" y="4343400"/>
            <a:ext cx="792163" cy="763588"/>
          </a:xfrm>
          <a:prstGeom prst="ellipse">
            <a:avLst/>
          </a:prstGeom>
          <a:solidFill>
            <a:srgbClr val="0000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1" name="Oval 18"/>
          <p:cNvSpPr>
            <a:spLocks noChangeArrowheads="1"/>
          </p:cNvSpPr>
          <p:nvPr/>
        </p:nvSpPr>
        <p:spPr bwMode="auto">
          <a:xfrm>
            <a:off x="800100" y="4348163"/>
            <a:ext cx="792163" cy="763587"/>
          </a:xfrm>
          <a:prstGeom prst="ellipse">
            <a:avLst/>
          </a:prstGeom>
          <a:solidFill>
            <a:srgbClr val="0000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2" name="Line 19"/>
          <p:cNvSpPr>
            <a:spLocks noChangeShapeType="1"/>
          </p:cNvSpPr>
          <p:nvPr/>
        </p:nvSpPr>
        <p:spPr bwMode="auto">
          <a:xfrm>
            <a:off x="1558925" y="4729163"/>
            <a:ext cx="631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253" name="Picture 22" descr="j0234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219200"/>
            <a:ext cx="17589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23" descr="j01993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914400"/>
            <a:ext cx="1524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24" descr="j01495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1651000" cy="15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7488" y="0"/>
            <a:ext cx="6792912" cy="1219200"/>
          </a:xfrm>
        </p:spPr>
        <p:txBody>
          <a:bodyPr/>
          <a:lstStyle/>
          <a:p>
            <a:pPr eaLnBrk="1" hangingPunct="1"/>
            <a:r>
              <a:rPr lang="en-GB" altLang="zh-CN" sz="3600" smtClean="0">
                <a:ea typeface="宋体" pitchFamily="2" charset="-122"/>
              </a:rPr>
              <a:t>III.</a:t>
            </a:r>
            <a:r>
              <a:rPr lang="en-GB" altLang="zh-CN" smtClean="0">
                <a:ea typeface="宋体" pitchFamily="2" charset="-122"/>
              </a:rPr>
              <a:t>  Polysaccharides </a:t>
            </a:r>
            <a:r>
              <a:rPr lang="en-US" sz="2000" smtClean="0">
                <a:cs typeface="Times New Roman" pitchFamily="18" charset="0"/>
              </a:rPr>
              <a:t/>
            </a:r>
            <a:br>
              <a:rPr lang="en-US" sz="2000" smtClean="0">
                <a:cs typeface="Times New Roman" pitchFamily="18" charset="0"/>
              </a:rPr>
            </a:br>
            <a:endParaRPr lang="en-GB" altLang="zh-CN" sz="2000" smtClean="0"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467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u="sng" smtClean="0">
                <a:cs typeface="Times New Roman" pitchFamily="18" charset="0"/>
              </a:rPr>
              <a:t>Starch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cs typeface="Times New Roman" pitchFamily="18" charset="0"/>
              </a:rPr>
              <a:t>Straight chain of glucose molecules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cs typeface="Times New Roman" pitchFamily="18" charset="0"/>
              </a:rPr>
              <a:t>Found in plants.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12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zh-CN" sz="2800" b="1" u="sng" smtClean="0">
                <a:ea typeface="宋体" pitchFamily="2" charset="-122"/>
                <a:cs typeface="Times New Roman" pitchFamily="18" charset="0"/>
              </a:rPr>
              <a:t>C</a:t>
            </a:r>
            <a:r>
              <a:rPr lang="en-US" sz="2800" b="1" u="sng" smtClean="0">
                <a:cs typeface="Times New Roman" pitchFamily="18" charset="0"/>
              </a:rPr>
              <a:t>ellulose</a:t>
            </a:r>
            <a:r>
              <a:rPr lang="en-US" sz="2800" smtClean="0">
                <a:cs typeface="Times New Roman" pitchFamily="18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cs typeface="Times New Roman" pitchFamily="18" charset="0"/>
              </a:rPr>
              <a:t>Straight chain  but different chemical bonds from starch.  Found in </a:t>
            </a:r>
            <a:r>
              <a:rPr lang="en-US" sz="2400" b="1" smtClean="0">
                <a:solidFill>
                  <a:srgbClr val="FF0000"/>
                </a:solidFill>
                <a:cs typeface="Times New Roman" pitchFamily="18" charset="0"/>
              </a:rPr>
              <a:t>plant cell walls</a:t>
            </a:r>
            <a:r>
              <a:rPr lang="en-US" sz="2400" smtClean="0">
                <a:solidFill>
                  <a:srgbClr val="0000CC"/>
                </a:solidFill>
                <a:cs typeface="Times New Roman" pitchFamily="18" charset="0"/>
              </a:rPr>
              <a:t>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12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u="sng" smtClean="0">
                <a:cs typeface="Times New Roman" pitchFamily="18" charset="0"/>
              </a:rPr>
              <a:t>Glycogen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cs typeface="Times New Roman" pitchFamily="18" charset="0"/>
              </a:rPr>
              <a:t>highly branched chain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cs typeface="Times New Roman" pitchFamily="18" charset="0"/>
              </a:rPr>
              <a:t>found in </a:t>
            </a:r>
            <a:r>
              <a:rPr lang="en-US" sz="2400" b="1" smtClean="0">
                <a:solidFill>
                  <a:srgbClr val="FF0000"/>
                </a:solidFill>
                <a:cs typeface="Times New Roman" pitchFamily="18" charset="0"/>
              </a:rPr>
              <a:t>liver</a:t>
            </a:r>
            <a:r>
              <a:rPr lang="en-US" sz="2400" smtClean="0">
                <a:cs typeface="Times New Roman" pitchFamily="18" charset="0"/>
              </a:rPr>
              <a:t> and </a:t>
            </a:r>
            <a:r>
              <a:rPr lang="en-US" sz="2400" b="1" smtClean="0">
                <a:solidFill>
                  <a:srgbClr val="FF0000"/>
                </a:solidFill>
                <a:cs typeface="Times New Roman" pitchFamily="18" charset="0"/>
              </a:rPr>
              <a:t>muscle tissue in animals.</a:t>
            </a:r>
            <a:endParaRPr lang="en-GB" altLang="zh-CN" sz="2400" b="1" smtClean="0">
              <a:solidFill>
                <a:srgbClr val="FF0000"/>
              </a:solidFill>
              <a:ea typeface="宋体" pitchFamily="2" charset="-122"/>
            </a:endParaRPr>
          </a:p>
        </p:txBody>
      </p:sp>
      <p:grpSp>
        <p:nvGrpSpPr>
          <p:cNvPr id="11268" name="Group 5"/>
          <p:cNvGrpSpPr>
            <a:grpSpLocks/>
          </p:cNvGrpSpPr>
          <p:nvPr/>
        </p:nvGrpSpPr>
        <p:grpSpPr bwMode="auto">
          <a:xfrm>
            <a:off x="5186363" y="1928813"/>
            <a:ext cx="3443287" cy="282575"/>
            <a:chOff x="11221" y="6468"/>
            <a:chExt cx="3847" cy="288"/>
          </a:xfrm>
        </p:grpSpPr>
        <p:sp>
          <p:nvSpPr>
            <p:cNvPr id="11305" name="Oval 6"/>
            <p:cNvSpPr>
              <a:spLocks noChangeArrowheads="1"/>
            </p:cNvSpPr>
            <p:nvPr/>
          </p:nvSpPr>
          <p:spPr bwMode="auto">
            <a:xfrm>
              <a:off x="11221" y="6468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6" name="Oval 7"/>
            <p:cNvSpPr>
              <a:spLocks noChangeArrowheads="1"/>
            </p:cNvSpPr>
            <p:nvPr/>
          </p:nvSpPr>
          <p:spPr bwMode="auto">
            <a:xfrm>
              <a:off x="11709" y="6484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7" name="Line 8"/>
            <p:cNvSpPr>
              <a:spLocks noChangeShapeType="1"/>
            </p:cNvSpPr>
            <p:nvPr/>
          </p:nvSpPr>
          <p:spPr bwMode="auto">
            <a:xfrm>
              <a:off x="11460" y="6615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8" name="Oval 9"/>
            <p:cNvSpPr>
              <a:spLocks noChangeArrowheads="1"/>
            </p:cNvSpPr>
            <p:nvPr/>
          </p:nvSpPr>
          <p:spPr bwMode="auto">
            <a:xfrm>
              <a:off x="12197" y="6469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9" name="Oval 10"/>
            <p:cNvSpPr>
              <a:spLocks noChangeArrowheads="1"/>
            </p:cNvSpPr>
            <p:nvPr/>
          </p:nvSpPr>
          <p:spPr bwMode="auto">
            <a:xfrm>
              <a:off x="12668" y="6485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0" name="Line 11"/>
            <p:cNvSpPr>
              <a:spLocks noChangeShapeType="1"/>
            </p:cNvSpPr>
            <p:nvPr/>
          </p:nvSpPr>
          <p:spPr bwMode="auto">
            <a:xfrm>
              <a:off x="12436" y="6616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1" name="Line 12"/>
            <p:cNvSpPr>
              <a:spLocks noChangeShapeType="1"/>
            </p:cNvSpPr>
            <p:nvPr/>
          </p:nvSpPr>
          <p:spPr bwMode="auto">
            <a:xfrm>
              <a:off x="11961" y="6620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2" name="Line 13"/>
            <p:cNvSpPr>
              <a:spLocks noChangeShapeType="1"/>
            </p:cNvSpPr>
            <p:nvPr/>
          </p:nvSpPr>
          <p:spPr bwMode="auto">
            <a:xfrm>
              <a:off x="12910" y="6622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3" name="Oval 14"/>
            <p:cNvSpPr>
              <a:spLocks noChangeArrowheads="1"/>
            </p:cNvSpPr>
            <p:nvPr/>
          </p:nvSpPr>
          <p:spPr bwMode="auto">
            <a:xfrm>
              <a:off x="13139" y="6491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4" name="Oval 15"/>
            <p:cNvSpPr>
              <a:spLocks noChangeArrowheads="1"/>
            </p:cNvSpPr>
            <p:nvPr/>
          </p:nvSpPr>
          <p:spPr bwMode="auto">
            <a:xfrm>
              <a:off x="13627" y="6507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5" name="Line 16"/>
            <p:cNvSpPr>
              <a:spLocks noChangeShapeType="1"/>
            </p:cNvSpPr>
            <p:nvPr/>
          </p:nvSpPr>
          <p:spPr bwMode="auto">
            <a:xfrm>
              <a:off x="13378" y="6638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6" name="Oval 17"/>
            <p:cNvSpPr>
              <a:spLocks noChangeArrowheads="1"/>
            </p:cNvSpPr>
            <p:nvPr/>
          </p:nvSpPr>
          <p:spPr bwMode="auto">
            <a:xfrm>
              <a:off x="14115" y="6492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7" name="Oval 18"/>
            <p:cNvSpPr>
              <a:spLocks noChangeArrowheads="1"/>
            </p:cNvSpPr>
            <p:nvPr/>
          </p:nvSpPr>
          <p:spPr bwMode="auto">
            <a:xfrm>
              <a:off x="14586" y="6508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8" name="Line 19"/>
            <p:cNvSpPr>
              <a:spLocks noChangeShapeType="1"/>
            </p:cNvSpPr>
            <p:nvPr/>
          </p:nvSpPr>
          <p:spPr bwMode="auto">
            <a:xfrm>
              <a:off x="14354" y="6639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9" name="Line 20"/>
            <p:cNvSpPr>
              <a:spLocks noChangeShapeType="1"/>
            </p:cNvSpPr>
            <p:nvPr/>
          </p:nvSpPr>
          <p:spPr bwMode="auto">
            <a:xfrm>
              <a:off x="13879" y="6643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0" name="Line 21"/>
            <p:cNvSpPr>
              <a:spLocks noChangeShapeType="1"/>
            </p:cNvSpPr>
            <p:nvPr/>
          </p:nvSpPr>
          <p:spPr bwMode="auto">
            <a:xfrm>
              <a:off x="14828" y="6645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269" name="Group 22"/>
          <p:cNvGrpSpPr>
            <a:grpSpLocks/>
          </p:cNvGrpSpPr>
          <p:nvPr/>
        </p:nvGrpSpPr>
        <p:grpSpPr bwMode="auto">
          <a:xfrm>
            <a:off x="4343400" y="3810000"/>
            <a:ext cx="3227388" cy="277813"/>
            <a:chOff x="10697" y="6930"/>
            <a:chExt cx="3328" cy="280"/>
          </a:xfrm>
        </p:grpSpPr>
        <p:sp>
          <p:nvSpPr>
            <p:cNvPr id="11290" name="Oval 23"/>
            <p:cNvSpPr>
              <a:spLocks noChangeArrowheads="1"/>
            </p:cNvSpPr>
            <p:nvPr/>
          </p:nvSpPr>
          <p:spPr bwMode="auto">
            <a:xfrm>
              <a:off x="10697" y="6938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1" name="Oval 24"/>
            <p:cNvSpPr>
              <a:spLocks noChangeArrowheads="1"/>
            </p:cNvSpPr>
            <p:nvPr/>
          </p:nvSpPr>
          <p:spPr bwMode="auto">
            <a:xfrm>
              <a:off x="11157" y="6954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2" name="Line 25"/>
            <p:cNvSpPr>
              <a:spLocks noChangeShapeType="1"/>
            </p:cNvSpPr>
            <p:nvPr/>
          </p:nvSpPr>
          <p:spPr bwMode="auto">
            <a:xfrm>
              <a:off x="10895" y="7003"/>
              <a:ext cx="336" cy="2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3" name="Line 26"/>
            <p:cNvSpPr>
              <a:spLocks noChangeShapeType="1"/>
            </p:cNvSpPr>
            <p:nvPr/>
          </p:nvSpPr>
          <p:spPr bwMode="auto">
            <a:xfrm>
              <a:off x="11313" y="6952"/>
              <a:ext cx="336" cy="2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4" name="Oval 27"/>
            <p:cNvSpPr>
              <a:spLocks noChangeArrowheads="1"/>
            </p:cNvSpPr>
            <p:nvPr/>
          </p:nvSpPr>
          <p:spPr bwMode="auto">
            <a:xfrm>
              <a:off x="11590" y="6942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5" name="Oval 28"/>
            <p:cNvSpPr>
              <a:spLocks noChangeArrowheads="1"/>
            </p:cNvSpPr>
            <p:nvPr/>
          </p:nvSpPr>
          <p:spPr bwMode="auto">
            <a:xfrm>
              <a:off x="12036" y="6930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6" name="Line 29"/>
            <p:cNvSpPr>
              <a:spLocks noChangeShapeType="1"/>
            </p:cNvSpPr>
            <p:nvPr/>
          </p:nvSpPr>
          <p:spPr bwMode="auto">
            <a:xfrm>
              <a:off x="11774" y="6965"/>
              <a:ext cx="336" cy="2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7" name="Oval 30"/>
            <p:cNvSpPr>
              <a:spLocks noChangeArrowheads="1"/>
            </p:cNvSpPr>
            <p:nvPr/>
          </p:nvSpPr>
          <p:spPr bwMode="auto">
            <a:xfrm>
              <a:off x="12446" y="6942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8" name="Oval 31"/>
            <p:cNvSpPr>
              <a:spLocks noChangeArrowheads="1"/>
            </p:cNvSpPr>
            <p:nvPr/>
          </p:nvSpPr>
          <p:spPr bwMode="auto">
            <a:xfrm>
              <a:off x="12906" y="6958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9" name="Line 32"/>
            <p:cNvSpPr>
              <a:spLocks noChangeShapeType="1"/>
            </p:cNvSpPr>
            <p:nvPr/>
          </p:nvSpPr>
          <p:spPr bwMode="auto">
            <a:xfrm>
              <a:off x="12631" y="6947"/>
              <a:ext cx="350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0" name="Line 33"/>
            <p:cNvSpPr>
              <a:spLocks noChangeShapeType="1"/>
            </p:cNvSpPr>
            <p:nvPr/>
          </p:nvSpPr>
          <p:spPr bwMode="auto">
            <a:xfrm>
              <a:off x="13062" y="6956"/>
              <a:ext cx="336" cy="2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1" name="Oval 34"/>
            <p:cNvSpPr>
              <a:spLocks noChangeArrowheads="1"/>
            </p:cNvSpPr>
            <p:nvPr/>
          </p:nvSpPr>
          <p:spPr bwMode="auto">
            <a:xfrm>
              <a:off x="13339" y="6946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2" name="Oval 35"/>
            <p:cNvSpPr>
              <a:spLocks noChangeArrowheads="1"/>
            </p:cNvSpPr>
            <p:nvPr/>
          </p:nvSpPr>
          <p:spPr bwMode="auto">
            <a:xfrm>
              <a:off x="13785" y="6934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3" name="Line 36"/>
            <p:cNvSpPr>
              <a:spLocks noChangeShapeType="1"/>
            </p:cNvSpPr>
            <p:nvPr/>
          </p:nvSpPr>
          <p:spPr bwMode="auto">
            <a:xfrm>
              <a:off x="13523" y="6969"/>
              <a:ext cx="336" cy="2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4" name="Line 37"/>
            <p:cNvSpPr>
              <a:spLocks noChangeShapeType="1"/>
            </p:cNvSpPr>
            <p:nvPr/>
          </p:nvSpPr>
          <p:spPr bwMode="auto">
            <a:xfrm>
              <a:off x="12220" y="6951"/>
              <a:ext cx="350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270" name="Group 38"/>
          <p:cNvGrpSpPr>
            <a:grpSpLocks/>
          </p:cNvGrpSpPr>
          <p:nvPr/>
        </p:nvGrpSpPr>
        <p:grpSpPr bwMode="auto">
          <a:xfrm rot="5729520">
            <a:off x="6436518" y="4612482"/>
            <a:ext cx="1833563" cy="1905000"/>
            <a:chOff x="10894" y="8475"/>
            <a:chExt cx="2009" cy="1878"/>
          </a:xfrm>
        </p:grpSpPr>
        <p:sp>
          <p:nvSpPr>
            <p:cNvPr id="11271" name="Oval 39"/>
            <p:cNvSpPr>
              <a:spLocks noChangeArrowheads="1"/>
            </p:cNvSpPr>
            <p:nvPr/>
          </p:nvSpPr>
          <p:spPr bwMode="auto">
            <a:xfrm>
              <a:off x="10894" y="8475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72" name="Oval 40"/>
            <p:cNvSpPr>
              <a:spLocks noChangeArrowheads="1"/>
            </p:cNvSpPr>
            <p:nvPr/>
          </p:nvSpPr>
          <p:spPr bwMode="auto">
            <a:xfrm>
              <a:off x="11264" y="8778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73" name="Line 41"/>
            <p:cNvSpPr>
              <a:spLocks noChangeShapeType="1"/>
            </p:cNvSpPr>
            <p:nvPr/>
          </p:nvSpPr>
          <p:spPr bwMode="auto">
            <a:xfrm>
              <a:off x="11096" y="8696"/>
              <a:ext cx="178" cy="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4" name="Oval 42"/>
            <p:cNvSpPr>
              <a:spLocks noChangeArrowheads="1"/>
            </p:cNvSpPr>
            <p:nvPr/>
          </p:nvSpPr>
          <p:spPr bwMode="auto">
            <a:xfrm>
              <a:off x="11752" y="8763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75" name="Oval 43"/>
            <p:cNvSpPr>
              <a:spLocks noChangeArrowheads="1"/>
            </p:cNvSpPr>
            <p:nvPr/>
          </p:nvSpPr>
          <p:spPr bwMode="auto">
            <a:xfrm>
              <a:off x="12179" y="8618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76" name="Line 44"/>
            <p:cNvSpPr>
              <a:spLocks noChangeShapeType="1"/>
            </p:cNvSpPr>
            <p:nvPr/>
          </p:nvSpPr>
          <p:spPr bwMode="auto">
            <a:xfrm flipV="1">
              <a:off x="11997" y="8800"/>
              <a:ext cx="228" cy="1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7" name="Line 45"/>
            <p:cNvSpPr>
              <a:spLocks noChangeShapeType="1"/>
            </p:cNvSpPr>
            <p:nvPr/>
          </p:nvSpPr>
          <p:spPr bwMode="auto">
            <a:xfrm>
              <a:off x="11516" y="8914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8" name="Line 46"/>
            <p:cNvSpPr>
              <a:spLocks noChangeShapeType="1"/>
            </p:cNvSpPr>
            <p:nvPr/>
          </p:nvSpPr>
          <p:spPr bwMode="auto">
            <a:xfrm>
              <a:off x="12433" y="8705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9" name="Oval 47"/>
            <p:cNvSpPr>
              <a:spLocks noChangeArrowheads="1"/>
            </p:cNvSpPr>
            <p:nvPr/>
          </p:nvSpPr>
          <p:spPr bwMode="auto">
            <a:xfrm>
              <a:off x="12663" y="8599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0" name="Oval 48"/>
            <p:cNvSpPr>
              <a:spLocks noChangeArrowheads="1"/>
            </p:cNvSpPr>
            <p:nvPr/>
          </p:nvSpPr>
          <p:spPr bwMode="auto">
            <a:xfrm>
              <a:off x="12487" y="8942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1" name="Line 49"/>
            <p:cNvSpPr>
              <a:spLocks noChangeShapeType="1"/>
            </p:cNvSpPr>
            <p:nvPr/>
          </p:nvSpPr>
          <p:spPr bwMode="auto">
            <a:xfrm>
              <a:off x="12325" y="8859"/>
              <a:ext cx="215" cy="1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2" name="Oval 50"/>
            <p:cNvSpPr>
              <a:spLocks noChangeArrowheads="1"/>
            </p:cNvSpPr>
            <p:nvPr/>
          </p:nvSpPr>
          <p:spPr bwMode="auto">
            <a:xfrm>
              <a:off x="11572" y="10105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3" name="Oval 51"/>
            <p:cNvSpPr>
              <a:spLocks noChangeArrowheads="1"/>
            </p:cNvSpPr>
            <p:nvPr/>
          </p:nvSpPr>
          <p:spPr bwMode="auto">
            <a:xfrm>
              <a:off x="12437" y="9728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4" name="Line 52"/>
            <p:cNvSpPr>
              <a:spLocks noChangeShapeType="1"/>
            </p:cNvSpPr>
            <p:nvPr/>
          </p:nvSpPr>
          <p:spPr bwMode="auto">
            <a:xfrm flipV="1">
              <a:off x="11769" y="9887"/>
              <a:ext cx="165" cy="2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5" name="Line 53"/>
            <p:cNvSpPr>
              <a:spLocks noChangeShapeType="1"/>
            </p:cNvSpPr>
            <p:nvPr/>
          </p:nvSpPr>
          <p:spPr bwMode="auto">
            <a:xfrm>
              <a:off x="12190" y="9847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Oval 54"/>
            <p:cNvSpPr>
              <a:spLocks noChangeArrowheads="1"/>
            </p:cNvSpPr>
            <p:nvPr/>
          </p:nvSpPr>
          <p:spPr bwMode="auto">
            <a:xfrm>
              <a:off x="11934" y="9704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Oval 55"/>
            <p:cNvSpPr>
              <a:spLocks noChangeArrowheads="1"/>
            </p:cNvSpPr>
            <p:nvPr/>
          </p:nvSpPr>
          <p:spPr bwMode="auto">
            <a:xfrm>
              <a:off x="11724" y="9300"/>
              <a:ext cx="240" cy="248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Line 56"/>
            <p:cNvSpPr>
              <a:spLocks noChangeShapeType="1"/>
            </p:cNvSpPr>
            <p:nvPr/>
          </p:nvSpPr>
          <p:spPr bwMode="auto">
            <a:xfrm>
              <a:off x="11889" y="9583"/>
              <a:ext cx="109" cy="1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9" name="Line 57"/>
            <p:cNvSpPr>
              <a:spLocks noChangeShapeType="1"/>
            </p:cNvSpPr>
            <p:nvPr/>
          </p:nvSpPr>
          <p:spPr bwMode="auto">
            <a:xfrm>
              <a:off x="11883" y="9016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582</TotalTime>
  <Words>1128</Words>
  <Application>Microsoft Office PowerPoint</Application>
  <PresentationFormat>On-screen Show (4:3)</PresentationFormat>
  <Paragraphs>275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Comic Sans MS</vt:lpstr>
      <vt:lpstr>Arial</vt:lpstr>
      <vt:lpstr>Times New Roman</vt:lpstr>
      <vt:lpstr>宋体</vt:lpstr>
      <vt:lpstr>Wingdings</vt:lpstr>
      <vt:lpstr>Symbol</vt:lpstr>
      <vt:lpstr>Crayons</vt:lpstr>
      <vt:lpstr>Nutrients </vt:lpstr>
      <vt:lpstr>Why do we need food? </vt:lpstr>
      <vt:lpstr> A Balanced Diet :</vt:lpstr>
      <vt:lpstr>1.  Water</vt:lpstr>
      <vt:lpstr>2.  Carbohydrates:</vt:lpstr>
      <vt:lpstr>Carbohydrates:  What are they?</vt:lpstr>
      <vt:lpstr>I. Monosaccharide – C6H12O6</vt:lpstr>
      <vt:lpstr>II. Disaccharides – C12H22O11</vt:lpstr>
      <vt:lpstr>III.  Polysaccharides  </vt:lpstr>
      <vt:lpstr>Hydrolysis</vt:lpstr>
      <vt:lpstr>Condensation</vt:lpstr>
      <vt:lpstr>Carbohydrates</vt:lpstr>
      <vt:lpstr>2. Proteins</vt:lpstr>
      <vt:lpstr>Proteins : Hydrolysis &amp; Condensation</vt:lpstr>
      <vt:lpstr>3. Fats</vt:lpstr>
      <vt:lpstr>Fats : Hydrolysis and Condensation</vt:lpstr>
      <vt:lpstr>PowerPoint Presentation</vt:lpstr>
      <vt:lpstr>Tests for Carbohydrates:</vt:lpstr>
      <vt:lpstr>Biuret Test (Protein)</vt:lpstr>
      <vt:lpstr>Emulsion Test (Fats)</vt:lpstr>
      <vt:lpstr>5. Dietary Fibre</vt:lpstr>
      <vt:lpstr>6. Vitamin D</vt:lpstr>
      <vt:lpstr>Vitamin C (destroyed by heat / cooking)</vt:lpstr>
      <vt:lpstr>7.  Minerals - Calcium</vt:lpstr>
      <vt:lpstr>Minerals - Iron</vt:lpstr>
      <vt:lpstr>PowerPoint Presentation</vt:lpstr>
      <vt:lpstr>What is a Balanced Diet?</vt:lpstr>
      <vt:lpstr>Energy Balance</vt:lpstr>
      <vt:lpstr>Basal Metabolic Rate</vt:lpstr>
      <vt:lpstr>Basal Metabolic Rate Depends On:</vt:lpstr>
      <vt:lpstr>PowerPoint Presentation</vt:lpstr>
      <vt:lpstr>Lesson Objectives :</vt:lpstr>
      <vt:lpstr>Lesson Objectives:</vt:lpstr>
    </vt:vector>
  </TitlesOfParts>
  <Company>SINGOV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</dc:title>
  <dc:creator>SINGOV</dc:creator>
  <cp:lastModifiedBy>Teacher E-Solutions</cp:lastModifiedBy>
  <cp:revision>125</cp:revision>
  <dcterms:created xsi:type="dcterms:W3CDTF">2003-02-14T08:34:43Z</dcterms:created>
  <dcterms:modified xsi:type="dcterms:W3CDTF">2019-01-18T16:34:19Z</dcterms:modified>
</cp:coreProperties>
</file>