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1.bin" ContentType="audio/unknown"/>
  <Override PartName="/ppt/notesSlides/notesSlide7.xml" ContentType="application/vnd.openxmlformats-officedocument.presentationml.notesSlide+xml"/>
  <Override PartName="/ppt/media/audio2.bin" ContentType="audio/unknown"/>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audio3.bin" ContentType="audio/unknown"/>
  <Override PartName="/ppt/media/audio4.bin" ContentType="audio/unknown"/>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audio5.bin" ContentType="audio/unknown"/>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0"/>
  </p:notesMasterIdLst>
  <p:sldIdLst>
    <p:sldId id="256" r:id="rId2"/>
    <p:sldId id="273" r:id="rId3"/>
    <p:sldId id="275" r:id="rId4"/>
    <p:sldId id="293" r:id="rId5"/>
    <p:sldId id="277" r:id="rId6"/>
    <p:sldId id="295" r:id="rId7"/>
    <p:sldId id="296" r:id="rId8"/>
    <p:sldId id="259" r:id="rId9"/>
    <p:sldId id="294" r:id="rId10"/>
    <p:sldId id="276" r:id="rId11"/>
    <p:sldId id="257" r:id="rId12"/>
    <p:sldId id="258" r:id="rId13"/>
    <p:sldId id="278" r:id="rId14"/>
    <p:sldId id="260" r:id="rId15"/>
    <p:sldId id="297" r:id="rId16"/>
    <p:sldId id="298" r:id="rId17"/>
    <p:sldId id="261" r:id="rId18"/>
    <p:sldId id="279" r:id="rId19"/>
    <p:sldId id="262" r:id="rId20"/>
    <p:sldId id="280" r:id="rId21"/>
    <p:sldId id="281" r:id="rId22"/>
    <p:sldId id="282" r:id="rId23"/>
    <p:sldId id="299" r:id="rId24"/>
    <p:sldId id="283" r:id="rId25"/>
    <p:sldId id="309" r:id="rId26"/>
    <p:sldId id="310" r:id="rId27"/>
    <p:sldId id="263" r:id="rId28"/>
    <p:sldId id="300" r:id="rId29"/>
    <p:sldId id="301" r:id="rId30"/>
    <p:sldId id="303" r:id="rId31"/>
    <p:sldId id="284" r:id="rId32"/>
    <p:sldId id="304" r:id="rId33"/>
    <p:sldId id="285" r:id="rId34"/>
    <p:sldId id="308" r:id="rId35"/>
    <p:sldId id="264" r:id="rId36"/>
    <p:sldId id="307" r:id="rId37"/>
    <p:sldId id="306" r:id="rId38"/>
    <p:sldId id="305" r:id="rId39"/>
    <p:sldId id="286" r:id="rId40"/>
    <p:sldId id="287" r:id="rId41"/>
    <p:sldId id="288" r:id="rId42"/>
    <p:sldId id="289" r:id="rId43"/>
    <p:sldId id="290" r:id="rId44"/>
    <p:sldId id="291" r:id="rId45"/>
    <p:sldId id="292" r:id="rId46"/>
    <p:sldId id="272" r:id="rId47"/>
    <p:sldId id="311" r:id="rId48"/>
    <p:sldId id="312" r:id="rId49"/>
  </p:sldIdLst>
  <p:sldSz cx="9144000" cy="6858000" type="screen4x3"/>
  <p:notesSz cx="6858000" cy="9144000"/>
  <p:defaultTextStyle>
    <a:defPPr>
      <a:defRPr lang="en-US"/>
    </a:defPPr>
    <a:lvl1pPr algn="l" rtl="0" eaLnBrk="0" fontAlgn="base" hangingPunct="0">
      <a:spcBef>
        <a:spcPct val="0"/>
      </a:spcBef>
      <a:spcAft>
        <a:spcPct val="0"/>
      </a:spcAft>
      <a:defRPr sz="6000" kern="1200">
        <a:solidFill>
          <a:schemeClr val="tx1"/>
        </a:solidFill>
        <a:latin typeface="Arial" charset="0"/>
        <a:ea typeface="ヒラギノ角ゴ Pro W3" pitchFamily="84" charset="-128"/>
        <a:cs typeface="+mn-cs"/>
      </a:defRPr>
    </a:lvl1pPr>
    <a:lvl2pPr marL="457200" algn="l" rtl="0" eaLnBrk="0" fontAlgn="base" hangingPunct="0">
      <a:spcBef>
        <a:spcPct val="0"/>
      </a:spcBef>
      <a:spcAft>
        <a:spcPct val="0"/>
      </a:spcAft>
      <a:defRPr sz="6000" kern="1200">
        <a:solidFill>
          <a:schemeClr val="tx1"/>
        </a:solidFill>
        <a:latin typeface="Arial" charset="0"/>
        <a:ea typeface="ヒラギノ角ゴ Pro W3" pitchFamily="84" charset="-128"/>
        <a:cs typeface="+mn-cs"/>
      </a:defRPr>
    </a:lvl2pPr>
    <a:lvl3pPr marL="914400" algn="l" rtl="0" eaLnBrk="0" fontAlgn="base" hangingPunct="0">
      <a:spcBef>
        <a:spcPct val="0"/>
      </a:spcBef>
      <a:spcAft>
        <a:spcPct val="0"/>
      </a:spcAft>
      <a:defRPr sz="6000" kern="1200">
        <a:solidFill>
          <a:schemeClr val="tx1"/>
        </a:solidFill>
        <a:latin typeface="Arial" charset="0"/>
        <a:ea typeface="ヒラギノ角ゴ Pro W3" pitchFamily="84" charset="-128"/>
        <a:cs typeface="+mn-cs"/>
      </a:defRPr>
    </a:lvl3pPr>
    <a:lvl4pPr marL="1371600" algn="l" rtl="0" eaLnBrk="0" fontAlgn="base" hangingPunct="0">
      <a:spcBef>
        <a:spcPct val="0"/>
      </a:spcBef>
      <a:spcAft>
        <a:spcPct val="0"/>
      </a:spcAft>
      <a:defRPr sz="6000" kern="1200">
        <a:solidFill>
          <a:schemeClr val="tx1"/>
        </a:solidFill>
        <a:latin typeface="Arial" charset="0"/>
        <a:ea typeface="ヒラギノ角ゴ Pro W3" pitchFamily="84" charset="-128"/>
        <a:cs typeface="+mn-cs"/>
      </a:defRPr>
    </a:lvl4pPr>
    <a:lvl5pPr marL="1828800" algn="l" rtl="0" eaLnBrk="0" fontAlgn="base" hangingPunct="0">
      <a:spcBef>
        <a:spcPct val="0"/>
      </a:spcBef>
      <a:spcAft>
        <a:spcPct val="0"/>
      </a:spcAft>
      <a:defRPr sz="6000" kern="1200">
        <a:solidFill>
          <a:schemeClr val="tx1"/>
        </a:solidFill>
        <a:latin typeface="Arial" charset="0"/>
        <a:ea typeface="ヒラギノ角ゴ Pro W3" pitchFamily="84" charset="-128"/>
        <a:cs typeface="+mn-cs"/>
      </a:defRPr>
    </a:lvl5pPr>
    <a:lvl6pPr marL="2286000" algn="l" defTabSz="914400" rtl="0" eaLnBrk="1" latinLnBrk="0" hangingPunct="1">
      <a:defRPr sz="6000" kern="1200">
        <a:solidFill>
          <a:schemeClr val="tx1"/>
        </a:solidFill>
        <a:latin typeface="Arial" charset="0"/>
        <a:ea typeface="ヒラギノ角ゴ Pro W3" pitchFamily="84" charset="-128"/>
        <a:cs typeface="+mn-cs"/>
      </a:defRPr>
    </a:lvl6pPr>
    <a:lvl7pPr marL="2743200" algn="l" defTabSz="914400" rtl="0" eaLnBrk="1" latinLnBrk="0" hangingPunct="1">
      <a:defRPr sz="6000" kern="1200">
        <a:solidFill>
          <a:schemeClr val="tx1"/>
        </a:solidFill>
        <a:latin typeface="Arial" charset="0"/>
        <a:ea typeface="ヒラギノ角ゴ Pro W3" pitchFamily="84" charset="-128"/>
        <a:cs typeface="+mn-cs"/>
      </a:defRPr>
    </a:lvl7pPr>
    <a:lvl8pPr marL="3200400" algn="l" defTabSz="914400" rtl="0" eaLnBrk="1" latinLnBrk="0" hangingPunct="1">
      <a:defRPr sz="6000" kern="1200">
        <a:solidFill>
          <a:schemeClr val="tx1"/>
        </a:solidFill>
        <a:latin typeface="Arial" charset="0"/>
        <a:ea typeface="ヒラギノ角ゴ Pro W3" pitchFamily="84" charset="-128"/>
        <a:cs typeface="+mn-cs"/>
      </a:defRPr>
    </a:lvl8pPr>
    <a:lvl9pPr marL="3657600" algn="l" defTabSz="914400" rtl="0" eaLnBrk="1" latinLnBrk="0" hangingPunct="1">
      <a:defRPr sz="6000" kern="1200">
        <a:solidFill>
          <a:schemeClr val="tx1"/>
        </a:solidFill>
        <a:latin typeface="Arial" charset="0"/>
        <a:ea typeface="ヒラギノ角ゴ Pro W3" pitchFamily="8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14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36" d="100"/>
          <a:sy n="36" d="100"/>
        </p:scale>
        <p:origin x="-427"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10FD7FEE-875F-11D6-83D2-525400E80BD5}"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1126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12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3E90D82-B1BC-4D2B-B29F-C6DC3506EF44}" type="slidenum">
              <a:rPr lang="en-US"/>
              <a:pPr>
                <a:defRPr/>
              </a:pPr>
              <a:t>‹#›</a:t>
            </a:fld>
            <a:endParaRPr lang="en-US"/>
          </a:p>
        </p:txBody>
      </p:sp>
    </p:spTree>
    <p:extLst>
      <p:ext uri="{BB962C8B-B14F-4D97-AF65-F5344CB8AC3E}">
        <p14:creationId xmlns:p14="http://schemas.microsoft.com/office/powerpoint/2010/main" val="23742663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8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05156ED6-FABB-4ED9-8B02-FE41627D964F}" type="slidenum">
              <a:rPr lang="en-US" sz="1200"/>
              <a:pPr/>
              <a:t>1</a:t>
            </a:fld>
            <a:endParaRPr lang="en-US" sz="1200"/>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E7E77C55-A023-4FC7-B615-48A7476203DA}" type="slidenum">
              <a:rPr lang="en-US" sz="1200"/>
              <a:pPr/>
              <a:t>10</a:t>
            </a:fld>
            <a:endParaRPr lang="en-US" sz="1200"/>
          </a:p>
        </p:txBody>
      </p:sp>
      <p:sp>
        <p:nvSpPr>
          <p:cNvPr id="61443" name="Rectangle 1026"/>
          <p:cNvSpPr>
            <a:spLocks noChangeArrowheads="1" noTextEdit="1"/>
          </p:cNvSpPr>
          <p:nvPr>
            <p:ph type="sldImg"/>
          </p:nvPr>
        </p:nvSpPr>
        <p:spPr>
          <a:ln/>
        </p:spPr>
      </p:sp>
      <p:sp>
        <p:nvSpPr>
          <p:cNvPr id="61444"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2A145A80-81A6-4F15-BEE5-5A81CA92F46A}" type="slidenum">
              <a:rPr lang="en-US" sz="1200"/>
              <a:pPr/>
              <a:t>11</a:t>
            </a:fld>
            <a:endParaRPr lang="en-US" sz="120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67A80DC-3515-4F41-BB77-548DEE880631}" type="slidenum">
              <a:rPr lang="en-US" sz="1200"/>
              <a:pPr/>
              <a:t>12</a:t>
            </a:fld>
            <a:endParaRPr lang="en-US" sz="120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8EE9DD4-C47F-478A-8AED-2DE869DFF891}" type="slidenum">
              <a:rPr lang="en-US" sz="1200"/>
              <a:pPr/>
              <a:t>13</a:t>
            </a:fld>
            <a:endParaRPr lang="en-US" sz="1200"/>
          </a:p>
        </p:txBody>
      </p:sp>
      <p:sp>
        <p:nvSpPr>
          <p:cNvPr id="64515" name="Rectangle 2"/>
          <p:cNvSpPr>
            <a:spLocks noChangeArrowheads="1" noTextEdit="1"/>
          </p:cNvSpPr>
          <p:nvPr>
            <p:ph type="sldImg"/>
          </p:nvPr>
        </p:nvSpPr>
        <p:spPr>
          <a:solidFill>
            <a:srgbClr val="FFFFFF"/>
          </a:solidFill>
          <a:ln/>
        </p:spPr>
      </p:sp>
      <p:sp>
        <p:nvSpPr>
          <p:cNvPr id="6451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9D4D68F5-51E4-4FAC-8AFF-1D63DD57A28B}" type="slidenum">
              <a:rPr lang="en-US" sz="1200"/>
              <a:pPr/>
              <a:t>14</a:t>
            </a:fld>
            <a:endParaRPr lang="en-US" sz="120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E0D59F27-6B4A-498E-94B4-E74024B3DC6A}" type="slidenum">
              <a:rPr lang="en-US" sz="1200"/>
              <a:pPr/>
              <a:t>15</a:t>
            </a:fld>
            <a:endParaRPr lang="en-US" sz="1200"/>
          </a:p>
        </p:txBody>
      </p:sp>
      <p:sp>
        <p:nvSpPr>
          <p:cNvPr id="66563" name="Rectangle 1026"/>
          <p:cNvSpPr>
            <a:spLocks noChangeArrowheads="1" noTextEdit="1"/>
          </p:cNvSpPr>
          <p:nvPr>
            <p:ph type="sldImg"/>
          </p:nvPr>
        </p:nvSpPr>
        <p:spPr>
          <a:solidFill>
            <a:srgbClr val="FFFFFF"/>
          </a:solidFill>
          <a:ln/>
        </p:spPr>
      </p:sp>
      <p:sp>
        <p:nvSpPr>
          <p:cNvPr id="66564" name="Rectangle 1027"/>
          <p:cNvSpPr>
            <a:spLocks noChangeArrowheads="1"/>
          </p:cNvSpPr>
          <p:nvPr>
            <p:ph type="body" idx="1"/>
          </p:nvPr>
        </p:nvSpPr>
        <p:spPr>
          <a:xfrm>
            <a:off x="914400" y="4343400"/>
            <a:ext cx="5334000" cy="4114800"/>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33"/>
              </a:buClr>
            </a:pPr>
            <a:r>
              <a:rPr lang="en-US" sz="800" smtClean="0">
                <a:solidFill>
                  <a:srgbClr val="000000"/>
                </a:solidFill>
              </a:rPr>
              <a:t>Still, the epithelium is continually eroded, and the epithelium is completely replaced by mitosis every three days.</a:t>
            </a:r>
          </a:p>
          <a:p>
            <a:pPr eaLnBrk="1" hangingPunct="1">
              <a:buClr>
                <a:srgbClr val="339933"/>
              </a:buClr>
            </a:pPr>
            <a:r>
              <a:rPr lang="en-US" sz="800" smtClean="0">
                <a:solidFill>
                  <a:srgbClr val="000000"/>
                </a:solidFill>
              </a:rPr>
              <a:t>Gastric ulcers, lesions in the stomach lining, are caused by the acid-tolerant bacterium </a:t>
            </a:r>
            <a:r>
              <a:rPr lang="en-US" sz="800" i="1" smtClean="0">
                <a:solidFill>
                  <a:srgbClr val="000000"/>
                </a:solidFill>
              </a:rPr>
              <a:t>Heliobacter pylori</a:t>
            </a:r>
            <a:r>
              <a:rPr lang="en-US" sz="800" smtClean="0">
                <a:solidFill>
                  <a:srgbClr val="000000"/>
                </a:solidFill>
              </a:rPr>
              <a:t>.</a:t>
            </a:r>
          </a:p>
          <a:p>
            <a:pPr marL="280988" lvl="1" eaLnBrk="1" hangingPunct="1">
              <a:buClr>
                <a:srgbClr val="339933"/>
              </a:buClr>
            </a:pPr>
            <a:r>
              <a:rPr lang="en-US" sz="800" smtClean="0">
                <a:solidFill>
                  <a:srgbClr val="000000"/>
                </a:solidFill>
              </a:rPr>
              <a:t>Ulcers are often treated with antibiotics.</a:t>
            </a:r>
          </a:p>
          <a:p>
            <a:pPr eaLnBrk="1" hangingPunct="1">
              <a:buClr>
                <a:srgbClr val="339933"/>
              </a:buClr>
            </a:pPr>
            <a:r>
              <a:rPr lang="en-US" sz="800" smtClean="0">
                <a:solidFill>
                  <a:srgbClr val="000000"/>
                </a:solidFill>
              </a:rPr>
              <a:t>Pepsin is secreted in an </a:t>
            </a:r>
            <a:r>
              <a:rPr lang="en-US" sz="800" i="1" smtClean="0">
                <a:solidFill>
                  <a:srgbClr val="000000"/>
                </a:solidFill>
              </a:rPr>
              <a:t>inactive</a:t>
            </a:r>
            <a:r>
              <a:rPr lang="en-US" sz="800" smtClean="0">
                <a:solidFill>
                  <a:srgbClr val="000000"/>
                </a:solidFill>
              </a:rPr>
              <a:t> form, called </a:t>
            </a:r>
            <a:r>
              <a:rPr lang="en-US" sz="800" b="1" smtClean="0">
                <a:solidFill>
                  <a:srgbClr val="000000"/>
                </a:solidFill>
              </a:rPr>
              <a:t>pepsinogen</a:t>
            </a:r>
            <a:r>
              <a:rPr lang="en-US" sz="800" smtClean="0">
                <a:solidFill>
                  <a:srgbClr val="000000"/>
                </a:solidFill>
              </a:rPr>
              <a:t> by specialized chief cells in gastric pits.</a:t>
            </a:r>
          </a:p>
          <a:p>
            <a:pPr marL="280988" lvl="1" eaLnBrk="1" hangingPunct="1">
              <a:buClr>
                <a:srgbClr val="339933"/>
              </a:buClr>
            </a:pPr>
            <a:r>
              <a:rPr lang="en-US" sz="800" smtClean="0">
                <a:solidFill>
                  <a:srgbClr val="000000"/>
                </a:solidFill>
              </a:rPr>
              <a:t>Parietal cells, also in the pits, secrete hydrochloric acid which converts pepsinogen to the active pepsin only when both reach the lumen of the stomach, minimizing self-digestion.</a:t>
            </a:r>
          </a:p>
          <a:p>
            <a:pPr marL="280988" lvl="1" eaLnBrk="1" hangingPunct="1">
              <a:buClr>
                <a:srgbClr val="339933"/>
              </a:buClr>
            </a:pPr>
            <a:r>
              <a:rPr lang="en-US" sz="800" smtClean="0">
                <a:solidFill>
                  <a:srgbClr val="000000"/>
                </a:solidFill>
              </a:rPr>
              <a:t>Also, in a positive-feedback system, activated pepsin can activate more pepsinogen molecules.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E2EC72B6-7D2A-462B-AB47-5A3ECC9ECC6B}" type="slidenum">
              <a:rPr lang="en-US" sz="1200"/>
              <a:pPr/>
              <a:t>16</a:t>
            </a:fld>
            <a:endParaRPr lang="en-US" sz="1200"/>
          </a:p>
        </p:txBody>
      </p:sp>
      <p:sp>
        <p:nvSpPr>
          <p:cNvPr id="67587" name="Rectangle 1026"/>
          <p:cNvSpPr>
            <a:spLocks noChangeArrowheads="1" noTextEdit="1"/>
          </p:cNvSpPr>
          <p:nvPr>
            <p:ph type="sldImg"/>
          </p:nvPr>
        </p:nvSpPr>
        <p:spPr>
          <a:solidFill>
            <a:srgbClr val="FFFFFF"/>
          </a:solidFill>
          <a:ln/>
        </p:spPr>
      </p:sp>
      <p:sp>
        <p:nvSpPr>
          <p:cNvPr id="67588"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104E2E12-1BE9-4E17-B1CF-3F7048D9076B}" type="slidenum">
              <a:rPr lang="en-US" sz="1200"/>
              <a:pPr/>
              <a:t>17</a:t>
            </a:fld>
            <a:endParaRPr lang="en-US" sz="120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30795128-BBD1-4154-82C8-4A7BEDE26BF9}" type="slidenum">
              <a:rPr lang="en-US" sz="1200"/>
              <a:pPr/>
              <a:t>18</a:t>
            </a:fld>
            <a:endParaRPr lang="en-US" sz="1200"/>
          </a:p>
        </p:txBody>
      </p:sp>
      <p:sp>
        <p:nvSpPr>
          <p:cNvPr id="69635" name="Rectangle 2"/>
          <p:cNvSpPr>
            <a:spLocks noChangeArrowheads="1" noTextEdit="1"/>
          </p:cNvSpPr>
          <p:nvPr>
            <p:ph type="sldImg"/>
          </p:nvPr>
        </p:nvSpPr>
        <p:spPr>
          <a:solidFill>
            <a:srgbClr val="FFFFFF"/>
          </a:solidFill>
          <a:ln/>
        </p:spPr>
      </p:sp>
      <p:sp>
        <p:nvSpPr>
          <p:cNvPr id="696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8B1E7697-9AF9-41B6-9832-62C72EF73523}" type="slidenum">
              <a:rPr lang="en-US" sz="1200"/>
              <a:pPr/>
              <a:t>19</a:t>
            </a:fld>
            <a:endParaRPr lang="en-US" sz="120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B54C4045-48CD-4709-9271-4FE8BC81BD15}" type="slidenum">
              <a:rPr lang="en-US" sz="1200"/>
              <a:pPr/>
              <a:t>2</a:t>
            </a:fld>
            <a:endParaRPr lang="en-US" sz="1200"/>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56EA8B19-D986-4BA1-BBFE-8F08F18F3087}" type="slidenum">
              <a:rPr lang="en-US" sz="1200"/>
              <a:pPr/>
              <a:t>20</a:t>
            </a:fld>
            <a:endParaRPr lang="en-US" sz="1200"/>
          </a:p>
        </p:txBody>
      </p:sp>
      <p:sp>
        <p:nvSpPr>
          <p:cNvPr id="71683" name="Rectangle 2"/>
          <p:cNvSpPr>
            <a:spLocks noChangeArrowheads="1" noTextEdit="1"/>
          </p:cNvSpPr>
          <p:nvPr>
            <p:ph type="sldImg"/>
          </p:nvPr>
        </p:nvSpPr>
        <p:spPr>
          <a:solidFill>
            <a:srgbClr val="FFFFFF"/>
          </a:solidFill>
          <a:ln/>
        </p:spPr>
      </p:sp>
      <p:sp>
        <p:nvSpPr>
          <p:cNvPr id="716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E3E093FB-87D8-4C1C-896E-C441BDD3FB0A}" type="slidenum">
              <a:rPr lang="en-US" sz="1200"/>
              <a:pPr/>
              <a:t>21</a:t>
            </a:fld>
            <a:endParaRPr lang="en-US" sz="1200"/>
          </a:p>
        </p:txBody>
      </p:sp>
      <p:sp>
        <p:nvSpPr>
          <p:cNvPr id="72707" name="Rectangle 2"/>
          <p:cNvSpPr>
            <a:spLocks noChangeArrowheads="1" noTextEdit="1"/>
          </p:cNvSpPr>
          <p:nvPr>
            <p:ph type="sldImg"/>
          </p:nvPr>
        </p:nvSpPr>
        <p:spPr>
          <a:solidFill>
            <a:srgbClr val="FFFFFF"/>
          </a:solidFill>
          <a:ln/>
        </p:spPr>
      </p:sp>
      <p:sp>
        <p:nvSpPr>
          <p:cNvPr id="7270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07E25A84-0911-4989-ABF9-1950E36364F1}" type="slidenum">
              <a:rPr lang="en-US" sz="1200"/>
              <a:pPr/>
              <a:t>22</a:t>
            </a:fld>
            <a:endParaRPr lang="en-US" sz="1200"/>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50E8DC0-388C-45B1-B9E3-D10F2BE3A32D}" type="slidenum">
              <a:rPr lang="en-US" sz="1200"/>
              <a:pPr/>
              <a:t>23</a:t>
            </a:fld>
            <a:endParaRPr lang="en-US" sz="1200"/>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BD82DFBA-F529-40B4-8239-E3012E49108F}" type="slidenum">
              <a:rPr lang="en-US" sz="1200"/>
              <a:pPr/>
              <a:t>24</a:t>
            </a:fld>
            <a:endParaRPr lang="en-US" sz="1200"/>
          </a:p>
        </p:txBody>
      </p:sp>
      <p:sp>
        <p:nvSpPr>
          <p:cNvPr id="75779" name="Rectangle 2"/>
          <p:cNvSpPr>
            <a:spLocks noChangeArrowheads="1" noTextEdit="1"/>
          </p:cNvSpPr>
          <p:nvPr>
            <p:ph type="sldImg"/>
          </p:nvPr>
        </p:nvSpPr>
        <p:spPr>
          <a:solidFill>
            <a:srgbClr val="FFFFFF"/>
          </a:solidFill>
          <a:ln/>
        </p:spPr>
      </p:sp>
      <p:sp>
        <p:nvSpPr>
          <p:cNvPr id="7578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87343BE-F430-4B14-BF3A-0EEA2E73E0E6}" type="slidenum">
              <a:rPr lang="en-US" sz="1200"/>
              <a:pPr/>
              <a:t>25</a:t>
            </a:fld>
            <a:endParaRPr lang="en-US" sz="1200"/>
          </a:p>
        </p:txBody>
      </p:sp>
      <p:sp>
        <p:nvSpPr>
          <p:cNvPr id="76803" name="Rectangle 2"/>
          <p:cNvSpPr>
            <a:spLocks noChangeArrowheads="1" noTextEdit="1"/>
          </p:cNvSpPr>
          <p:nvPr>
            <p:ph type="sldImg"/>
          </p:nvPr>
        </p:nvSpPr>
        <p:spPr>
          <a:solidFill>
            <a:srgbClr val="FFFFFF"/>
          </a:solidFill>
          <a:ln/>
        </p:spPr>
      </p:sp>
      <p:sp>
        <p:nvSpPr>
          <p:cNvPr id="7680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4F4E6EFA-72A5-4B0C-8F1A-2D5BBCE8A861}" type="slidenum">
              <a:rPr lang="en-US" sz="1200"/>
              <a:pPr/>
              <a:t>26</a:t>
            </a:fld>
            <a:endParaRPr lang="en-US" sz="1200"/>
          </a:p>
        </p:txBody>
      </p:sp>
      <p:sp>
        <p:nvSpPr>
          <p:cNvPr id="77827" name="Rectangle 1026"/>
          <p:cNvSpPr>
            <a:spLocks noChangeArrowheads="1" noTextEdit="1"/>
          </p:cNvSpPr>
          <p:nvPr>
            <p:ph type="sldImg"/>
          </p:nvPr>
        </p:nvSpPr>
        <p:spPr>
          <a:solidFill>
            <a:srgbClr val="FFFFFF"/>
          </a:solidFill>
          <a:ln/>
        </p:spPr>
      </p:sp>
      <p:sp>
        <p:nvSpPr>
          <p:cNvPr id="77828"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8B3E4AE-B083-4604-9E90-987325ABE3FC}" type="slidenum">
              <a:rPr lang="en-US" sz="1200"/>
              <a:pPr/>
              <a:t>27</a:t>
            </a:fld>
            <a:endParaRPr lang="en-US" sz="120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753B326F-97B9-48DA-B06C-258CDBBEF7ED}" type="slidenum">
              <a:rPr lang="en-US" sz="1200"/>
              <a:pPr/>
              <a:t>28</a:t>
            </a:fld>
            <a:endParaRPr lang="en-US" sz="1200"/>
          </a:p>
        </p:txBody>
      </p:sp>
      <p:sp>
        <p:nvSpPr>
          <p:cNvPr id="79875" name="Rectangle 2"/>
          <p:cNvSpPr>
            <a:spLocks noChangeArrowheads="1" noTextEdit="1"/>
          </p:cNvSpPr>
          <p:nvPr>
            <p:ph type="sldImg"/>
          </p:nvPr>
        </p:nvSpPr>
        <p:spPr>
          <a:solidFill>
            <a:srgbClr val="FFFFFF"/>
          </a:solidFill>
          <a:ln/>
        </p:spPr>
      </p:sp>
      <p:sp>
        <p:nvSpPr>
          <p:cNvPr id="79876"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33"/>
              </a:buClr>
            </a:pPr>
            <a:r>
              <a:rPr lang="en-US" sz="800" smtClean="0">
                <a:solidFill>
                  <a:srgbClr val="000000"/>
                </a:solidFill>
              </a:rPr>
              <a:t>About every 20 seconds, the stomach contents are mixed by the churning action of smooth muscles.</a:t>
            </a:r>
          </a:p>
          <a:p>
            <a:pPr marL="280988" lvl="1" eaLnBrk="1" hangingPunct="1">
              <a:buClr>
                <a:srgbClr val="339933"/>
              </a:buClr>
            </a:pPr>
            <a:r>
              <a:rPr lang="en-US" sz="800" smtClean="0">
                <a:solidFill>
                  <a:srgbClr val="000000"/>
                </a:solidFill>
              </a:rPr>
              <a:t>As a result of mixing and enzyme action, what begins in the stomach as a recently swallowed meal becomes a nutrient-rich broth known as </a:t>
            </a:r>
            <a:r>
              <a:rPr lang="en-US" sz="800" b="1" smtClean="0">
                <a:solidFill>
                  <a:srgbClr val="000000"/>
                </a:solidFill>
              </a:rPr>
              <a:t>acid chyme</a:t>
            </a:r>
            <a:r>
              <a:rPr lang="en-US" sz="800" smtClean="0">
                <a:solidFill>
                  <a:srgbClr val="000000"/>
                </a:solidFill>
              </a:rPr>
              <a:t>.</a:t>
            </a:r>
          </a:p>
          <a:p>
            <a:pPr eaLnBrk="1" hangingPunct="1">
              <a:buClr>
                <a:srgbClr val="339933"/>
              </a:buClr>
            </a:pPr>
            <a:r>
              <a:rPr lang="en-US" sz="800" smtClean="0">
                <a:solidFill>
                  <a:srgbClr val="000000"/>
                </a:solidFill>
              </a:rPr>
              <a:t>At the opening from the stomach to the small intestine is the </a:t>
            </a:r>
            <a:r>
              <a:rPr lang="en-US" sz="800" b="1" smtClean="0">
                <a:solidFill>
                  <a:srgbClr val="000000"/>
                </a:solidFill>
              </a:rPr>
              <a:t>pyloric sphincter</a:t>
            </a:r>
            <a:r>
              <a:rPr lang="en-US" sz="800" smtClean="0">
                <a:solidFill>
                  <a:srgbClr val="000000"/>
                </a:solidFill>
              </a:rPr>
              <a:t>, which helps regulate the passage of chyme into the intestine.</a:t>
            </a:r>
          </a:p>
          <a:p>
            <a:pPr marL="280988" lvl="1" eaLnBrk="1" hangingPunct="1">
              <a:buClr>
                <a:srgbClr val="339933"/>
              </a:buClr>
            </a:pPr>
            <a:r>
              <a:rPr lang="en-US" sz="800" smtClean="0">
                <a:solidFill>
                  <a:srgbClr val="000000"/>
                </a:solidFill>
              </a:rPr>
              <a:t>A squirt at a time, it takes about 2 to 6 hours after a meal for the stomach to empty.</a:t>
            </a:r>
            <a:endParaRPr lang="en-US" sz="8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D8702BA1-E48E-4483-B69B-15F31383F6EB}" type="slidenum">
              <a:rPr lang="en-US" sz="1200"/>
              <a:pPr/>
              <a:t>29</a:t>
            </a:fld>
            <a:endParaRPr lang="en-US" sz="1200"/>
          </a:p>
        </p:txBody>
      </p:sp>
      <p:sp>
        <p:nvSpPr>
          <p:cNvPr id="80899" name="Rectangle 2"/>
          <p:cNvSpPr>
            <a:spLocks noChangeArrowheads="1" noTextEdit="1"/>
          </p:cNvSpPr>
          <p:nvPr>
            <p:ph type="sldImg"/>
          </p:nvPr>
        </p:nvSpPr>
        <p:spPr>
          <a:solidFill>
            <a:srgbClr val="FFFFFF"/>
          </a:solidFill>
          <a:ln/>
        </p:spPr>
      </p:sp>
      <p:sp>
        <p:nvSpPr>
          <p:cNvPr id="8090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47E4E3B7-6176-4F1E-B4EB-817AC5FB1C9B}" type="slidenum">
              <a:rPr lang="en-US" sz="1200"/>
              <a:pPr/>
              <a:t>3</a:t>
            </a:fld>
            <a:endParaRPr lang="en-US" sz="1200"/>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06A46281-8E59-406E-B148-351F1D042E14}" type="slidenum">
              <a:rPr lang="en-US" sz="1200"/>
              <a:pPr/>
              <a:t>30</a:t>
            </a:fld>
            <a:endParaRPr lang="en-US" sz="1200"/>
          </a:p>
        </p:txBody>
      </p:sp>
      <p:sp>
        <p:nvSpPr>
          <p:cNvPr id="81923" name="Rectangle 1026"/>
          <p:cNvSpPr>
            <a:spLocks noChangeArrowheads="1" noTextEdit="1"/>
          </p:cNvSpPr>
          <p:nvPr>
            <p:ph type="sldImg"/>
          </p:nvPr>
        </p:nvSpPr>
        <p:spPr>
          <a:solidFill>
            <a:srgbClr val="FFFFFF"/>
          </a:solidFill>
          <a:ln/>
        </p:spPr>
      </p:sp>
      <p:sp>
        <p:nvSpPr>
          <p:cNvPr id="81924"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B9019F6B-3398-49DA-BC4B-5BF1440A8539}" type="slidenum">
              <a:rPr lang="en-US" sz="1200"/>
              <a:pPr/>
              <a:t>31</a:t>
            </a:fld>
            <a:endParaRPr lang="en-US" sz="1200"/>
          </a:p>
        </p:txBody>
      </p:sp>
      <p:sp>
        <p:nvSpPr>
          <p:cNvPr id="82947" name="Rectangle 2"/>
          <p:cNvSpPr>
            <a:spLocks noChangeArrowheads="1" noTextEdit="1"/>
          </p:cNvSpPr>
          <p:nvPr>
            <p:ph type="sldImg"/>
          </p:nvPr>
        </p:nvSpPr>
        <p:spPr>
          <a:solidFill>
            <a:srgbClr val="FFFFFF"/>
          </a:solidFill>
          <a:ln/>
        </p:spPr>
      </p:sp>
      <p:sp>
        <p:nvSpPr>
          <p:cNvPr id="8294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68CF1182-7F42-4FB1-BD28-38C7B307A0D0}" type="slidenum">
              <a:rPr lang="en-US" sz="1200"/>
              <a:pPr/>
              <a:t>32</a:t>
            </a:fld>
            <a:endParaRPr lang="en-US" sz="1200"/>
          </a:p>
        </p:txBody>
      </p:sp>
      <p:sp>
        <p:nvSpPr>
          <p:cNvPr id="83971" name="Rectangle 1026"/>
          <p:cNvSpPr>
            <a:spLocks noChangeArrowheads="1" noTextEdit="1"/>
          </p:cNvSpPr>
          <p:nvPr>
            <p:ph type="sldImg"/>
          </p:nvPr>
        </p:nvSpPr>
        <p:spPr>
          <a:solidFill>
            <a:srgbClr val="FFFFFF"/>
          </a:solidFill>
          <a:ln/>
        </p:spPr>
      </p:sp>
      <p:sp>
        <p:nvSpPr>
          <p:cNvPr id="83972"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10DC438D-182F-4443-A5E6-3B5E9DD0642D}" type="slidenum">
              <a:rPr lang="en-US" sz="1200"/>
              <a:pPr/>
              <a:t>33</a:t>
            </a:fld>
            <a:endParaRPr lang="en-US" sz="1200"/>
          </a:p>
        </p:txBody>
      </p:sp>
      <p:sp>
        <p:nvSpPr>
          <p:cNvPr id="84995" name="Rectangle 2"/>
          <p:cNvSpPr>
            <a:spLocks noChangeArrowheads="1" noTextEdit="1"/>
          </p:cNvSpPr>
          <p:nvPr>
            <p:ph type="sldImg"/>
          </p:nvPr>
        </p:nvSpPr>
        <p:spPr>
          <a:solidFill>
            <a:srgbClr val="FFFFFF"/>
          </a:solidFill>
          <a:ln/>
        </p:spPr>
      </p:sp>
      <p:sp>
        <p:nvSpPr>
          <p:cNvPr id="849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9707BB3B-3411-45FE-976D-EB0FBF72C02B}" type="slidenum">
              <a:rPr lang="en-US" sz="1200"/>
              <a:pPr/>
              <a:t>34</a:t>
            </a:fld>
            <a:endParaRPr lang="en-US" sz="1200"/>
          </a:p>
        </p:txBody>
      </p:sp>
      <p:sp>
        <p:nvSpPr>
          <p:cNvPr id="86019" name="Rectangle 1026"/>
          <p:cNvSpPr>
            <a:spLocks noChangeArrowheads="1" noTextEdit="1"/>
          </p:cNvSpPr>
          <p:nvPr>
            <p:ph type="sldImg"/>
          </p:nvPr>
        </p:nvSpPr>
        <p:spPr>
          <a:solidFill>
            <a:srgbClr val="FFFFFF"/>
          </a:solidFill>
          <a:ln/>
        </p:spPr>
      </p:sp>
      <p:sp>
        <p:nvSpPr>
          <p:cNvPr id="86020"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25593D21-AE9D-4EF4-B1BD-8D96F199BE76}" type="slidenum">
              <a:rPr lang="en-US" sz="1200"/>
              <a:pPr/>
              <a:t>35</a:t>
            </a:fld>
            <a:endParaRPr lang="en-US" sz="120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41A636D0-42F0-4ED4-8CFB-B76B52339B0E}" type="slidenum">
              <a:rPr lang="en-US" sz="1200"/>
              <a:pPr/>
              <a:t>36</a:t>
            </a:fld>
            <a:endParaRPr lang="en-US" sz="1200"/>
          </a:p>
        </p:txBody>
      </p:sp>
      <p:sp>
        <p:nvSpPr>
          <p:cNvPr id="88067" name="Rectangle 1026"/>
          <p:cNvSpPr>
            <a:spLocks noChangeArrowheads="1" noTextEdit="1"/>
          </p:cNvSpPr>
          <p:nvPr>
            <p:ph type="sldImg"/>
          </p:nvPr>
        </p:nvSpPr>
        <p:spPr>
          <a:solidFill>
            <a:srgbClr val="FFFFFF"/>
          </a:solidFill>
          <a:ln/>
        </p:spPr>
      </p:sp>
      <p:sp>
        <p:nvSpPr>
          <p:cNvPr id="88068"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51A16E6E-37A1-42B3-B535-FEF3B6345A4C}" type="slidenum">
              <a:rPr lang="en-US" sz="1200"/>
              <a:pPr/>
              <a:t>37</a:t>
            </a:fld>
            <a:endParaRPr lang="en-US" sz="1200"/>
          </a:p>
        </p:txBody>
      </p:sp>
      <p:sp>
        <p:nvSpPr>
          <p:cNvPr id="89091" name="Rectangle 1026"/>
          <p:cNvSpPr>
            <a:spLocks noChangeArrowheads="1" noTextEdit="1"/>
          </p:cNvSpPr>
          <p:nvPr>
            <p:ph type="sldImg"/>
          </p:nvPr>
        </p:nvSpPr>
        <p:spPr>
          <a:solidFill>
            <a:srgbClr val="FFFFFF"/>
          </a:solidFill>
          <a:ln/>
        </p:spPr>
      </p:sp>
      <p:sp>
        <p:nvSpPr>
          <p:cNvPr id="89092"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13D8B941-CFA7-4563-BAC6-3B3BC00A3329}" type="slidenum">
              <a:rPr lang="en-US" sz="1200"/>
              <a:pPr/>
              <a:t>38</a:t>
            </a:fld>
            <a:endParaRPr lang="en-US" sz="1200"/>
          </a:p>
        </p:txBody>
      </p:sp>
      <p:sp>
        <p:nvSpPr>
          <p:cNvPr id="90115" name="Rectangle 1026"/>
          <p:cNvSpPr>
            <a:spLocks noChangeArrowheads="1" noTextEdit="1"/>
          </p:cNvSpPr>
          <p:nvPr>
            <p:ph type="sldImg"/>
          </p:nvPr>
        </p:nvSpPr>
        <p:spPr>
          <a:solidFill>
            <a:srgbClr val="FFFFFF"/>
          </a:solidFill>
          <a:ln/>
        </p:spPr>
      </p:sp>
      <p:sp>
        <p:nvSpPr>
          <p:cNvPr id="90116"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954FC5EF-F705-474D-B447-FF230750D124}" type="slidenum">
              <a:rPr lang="en-US" sz="1200"/>
              <a:pPr/>
              <a:t>39</a:t>
            </a:fld>
            <a:endParaRPr lang="en-US" sz="1200"/>
          </a:p>
        </p:txBody>
      </p:sp>
      <p:sp>
        <p:nvSpPr>
          <p:cNvPr id="91139" name="Rectangle 2"/>
          <p:cNvSpPr>
            <a:spLocks noChangeArrowheads="1" noTextEdit="1"/>
          </p:cNvSpPr>
          <p:nvPr>
            <p:ph type="sldImg"/>
          </p:nvPr>
        </p:nvSpPr>
        <p:spPr>
          <a:solidFill>
            <a:srgbClr val="FFFFFF"/>
          </a:solidFill>
          <a:ln/>
        </p:spPr>
      </p:sp>
      <p:sp>
        <p:nvSpPr>
          <p:cNvPr id="911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3C7ABC81-BA73-439C-9124-6C458A06E6E5}" type="slidenum">
              <a:rPr lang="en-US" sz="1200"/>
              <a:pPr/>
              <a:t>4</a:t>
            </a:fld>
            <a:endParaRPr lang="en-US" sz="1200"/>
          </a:p>
        </p:txBody>
      </p:sp>
      <p:sp>
        <p:nvSpPr>
          <p:cNvPr id="55299" name="Rectangle 2"/>
          <p:cNvSpPr>
            <a:spLocks noChangeArrowheads="1" noTextEdit="1"/>
          </p:cNvSpPr>
          <p:nvPr>
            <p:ph type="sldImg"/>
          </p:nvPr>
        </p:nvSpPr>
        <p:spPr>
          <a:solidFill>
            <a:srgbClr val="FFFFFF"/>
          </a:solidFill>
          <a:ln/>
        </p:spPr>
      </p:sp>
      <p:sp>
        <p:nvSpPr>
          <p:cNvPr id="55300" name="Rectangle 3"/>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33"/>
              </a:buClr>
            </a:pPr>
            <a:r>
              <a:rPr lang="en-US" sz="800" smtClean="0">
                <a:solidFill>
                  <a:srgbClr val="000000"/>
                </a:solidFill>
              </a:rPr>
              <a:t>After chewing and swallowing, it takes 5 to 10 seconds for food to pass down the esophagus to the stomach, where it spends 2 to 6 hours being partially digested.</a:t>
            </a:r>
          </a:p>
          <a:p>
            <a:pPr eaLnBrk="1" hangingPunct="1">
              <a:buClr>
                <a:srgbClr val="339933"/>
              </a:buClr>
            </a:pPr>
            <a:r>
              <a:rPr lang="en-US" sz="800" smtClean="0">
                <a:solidFill>
                  <a:srgbClr val="000000"/>
                </a:solidFill>
              </a:rPr>
              <a:t>Final digestion and nutrient absorption occur in the small intestine over a period of 5 to 6 hours.</a:t>
            </a:r>
          </a:p>
          <a:p>
            <a:pPr eaLnBrk="1" hangingPunct="1">
              <a:buClr>
                <a:srgbClr val="339933"/>
              </a:buClr>
            </a:pPr>
            <a:r>
              <a:rPr lang="en-US" sz="800" smtClean="0">
                <a:solidFill>
                  <a:srgbClr val="000000"/>
                </a:solidFill>
              </a:rPr>
              <a:t>In 12 to 24 hours, any undigested material passes through the large intestine, and feces are expelled through the anus.</a:t>
            </a:r>
          </a:p>
          <a:p>
            <a:pPr eaLnBrk="1" hangingPunct="1"/>
            <a:endParaRPr lang="en-US" sz="80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339AF32C-8EA6-467B-BF7D-FACD54A9098B}" type="slidenum">
              <a:rPr lang="en-US" sz="1200"/>
              <a:pPr/>
              <a:t>40</a:t>
            </a:fld>
            <a:endParaRPr lang="en-US" sz="1200"/>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9A7CC408-1375-4846-802F-74A68E0F21F4}" type="slidenum">
              <a:rPr lang="en-US" sz="1200"/>
              <a:pPr/>
              <a:t>41</a:t>
            </a:fld>
            <a:endParaRPr lang="en-US" sz="1200"/>
          </a:p>
        </p:txBody>
      </p:sp>
      <p:sp>
        <p:nvSpPr>
          <p:cNvPr id="93187" name="Rectangle 2"/>
          <p:cNvSpPr>
            <a:spLocks noChangeArrowheads="1" noTextEdit="1"/>
          </p:cNvSpPr>
          <p:nvPr>
            <p:ph type="sldImg"/>
          </p:nvPr>
        </p:nvSpPr>
        <p:spPr>
          <a:solidFill>
            <a:srgbClr val="FFFFFF"/>
          </a:solidFill>
          <a:ln/>
        </p:spPr>
      </p:sp>
      <p:sp>
        <p:nvSpPr>
          <p:cNvPr id="9318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F912AFDD-58F2-4567-9F6C-7B6E2C88DB06}" type="slidenum">
              <a:rPr lang="en-US" sz="1200"/>
              <a:pPr/>
              <a:t>42</a:t>
            </a:fld>
            <a:endParaRPr lang="en-US" sz="1200"/>
          </a:p>
        </p:txBody>
      </p:sp>
      <p:sp>
        <p:nvSpPr>
          <p:cNvPr id="94211" name="Rectangle 2"/>
          <p:cNvSpPr>
            <a:spLocks noChangeArrowheads="1" noTextEdit="1"/>
          </p:cNvSpPr>
          <p:nvPr>
            <p:ph type="sldImg"/>
          </p:nvPr>
        </p:nvSpPr>
        <p:spPr>
          <a:solidFill>
            <a:srgbClr val="FFFFFF"/>
          </a:solidFill>
          <a:ln/>
        </p:spPr>
      </p:sp>
      <p:sp>
        <p:nvSpPr>
          <p:cNvPr id="9421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E2217E9C-74B7-43AB-83FB-3FD1D3D5D858}" type="slidenum">
              <a:rPr lang="en-US" sz="1200"/>
              <a:pPr/>
              <a:t>43</a:t>
            </a:fld>
            <a:endParaRPr lang="en-US" sz="1200"/>
          </a:p>
        </p:txBody>
      </p:sp>
      <p:sp>
        <p:nvSpPr>
          <p:cNvPr id="95235" name="Rectangle 2"/>
          <p:cNvSpPr>
            <a:spLocks noChangeArrowheads="1" noTextEdit="1"/>
          </p:cNvSpPr>
          <p:nvPr>
            <p:ph type="sldImg"/>
          </p:nvPr>
        </p:nvSpPr>
        <p:spPr>
          <a:solidFill>
            <a:srgbClr val="FFFFFF"/>
          </a:solidFill>
          <a:ln/>
        </p:spPr>
      </p:sp>
      <p:sp>
        <p:nvSpPr>
          <p:cNvPr id="952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6DA04C25-D610-4510-B644-B2E4B5696881}" type="slidenum">
              <a:rPr lang="en-US" sz="1200"/>
              <a:pPr/>
              <a:t>44</a:t>
            </a:fld>
            <a:endParaRPr lang="en-US" sz="1200"/>
          </a:p>
        </p:txBody>
      </p:sp>
      <p:sp>
        <p:nvSpPr>
          <p:cNvPr id="96259" name="Rectangle 2"/>
          <p:cNvSpPr>
            <a:spLocks noChangeArrowheads="1" noTextEdit="1"/>
          </p:cNvSpPr>
          <p:nvPr>
            <p:ph type="sldImg"/>
          </p:nvPr>
        </p:nvSpPr>
        <p:spPr>
          <a:solidFill>
            <a:srgbClr val="FFFFFF"/>
          </a:solidFill>
          <a:ln/>
        </p:spPr>
      </p:sp>
      <p:sp>
        <p:nvSpPr>
          <p:cNvPr id="962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0D5FCF7A-E3B8-48DD-A914-12580B8959F7}" type="slidenum">
              <a:rPr lang="en-US" sz="1200"/>
              <a:pPr/>
              <a:t>45</a:t>
            </a:fld>
            <a:endParaRPr lang="en-US" sz="1200"/>
          </a:p>
        </p:txBody>
      </p:sp>
      <p:sp>
        <p:nvSpPr>
          <p:cNvPr id="97283" name="Rectangle 1026"/>
          <p:cNvSpPr>
            <a:spLocks noChangeArrowheads="1" noTextEdit="1"/>
          </p:cNvSpPr>
          <p:nvPr>
            <p:ph type="sldImg"/>
          </p:nvPr>
        </p:nvSpPr>
        <p:spPr>
          <a:solidFill>
            <a:srgbClr val="FFFFFF"/>
          </a:solidFill>
          <a:ln/>
        </p:spPr>
      </p:sp>
      <p:sp>
        <p:nvSpPr>
          <p:cNvPr id="97284"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9B5B37CA-3C85-4CB7-86FC-F6AA0A2C6F87}" type="slidenum">
              <a:rPr lang="en-US" sz="1200"/>
              <a:pPr/>
              <a:t>46</a:t>
            </a:fld>
            <a:endParaRPr lang="en-US" sz="1200"/>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FED6FBF-B84B-43E1-AC7D-9B3DBC354C6C}" type="slidenum">
              <a:rPr lang="en-US" sz="1200"/>
              <a:pPr/>
              <a:t>48</a:t>
            </a:fld>
            <a:endParaRPr lang="en-US" sz="1200"/>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6F9ABB73-9306-45CF-A46E-D490D7D5BF2D}" type="slidenum">
              <a:rPr lang="en-US" sz="1200"/>
              <a:pPr/>
              <a:t>5</a:t>
            </a:fld>
            <a:endParaRPr lang="en-US" sz="1200"/>
          </a:p>
        </p:txBody>
      </p:sp>
      <p:sp>
        <p:nvSpPr>
          <p:cNvPr id="56323" name="Rectangle 2"/>
          <p:cNvSpPr>
            <a:spLocks noChangeArrowheads="1" noTextEdit="1"/>
          </p:cNvSpPr>
          <p:nvPr>
            <p:ph type="sldImg"/>
          </p:nvPr>
        </p:nvSpPr>
        <p:spPr>
          <a:solidFill>
            <a:srgbClr val="FFFFFF"/>
          </a:solidFill>
          <a:ln/>
        </p:spPr>
      </p:sp>
      <p:sp>
        <p:nvSpPr>
          <p:cNvPr id="5632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C2A83143-4A40-4465-AE92-5EF9DDE17C58}" type="slidenum">
              <a:rPr lang="en-US" sz="1200"/>
              <a:pPr/>
              <a:t>6</a:t>
            </a:fld>
            <a:endParaRPr lang="en-US" sz="1200"/>
          </a:p>
        </p:txBody>
      </p:sp>
      <p:sp>
        <p:nvSpPr>
          <p:cNvPr id="57347" name="Rectangle 1026"/>
          <p:cNvSpPr>
            <a:spLocks noChangeArrowheads="1" noTextEdit="1"/>
          </p:cNvSpPr>
          <p:nvPr>
            <p:ph type="sldImg"/>
          </p:nvPr>
        </p:nvSpPr>
        <p:spPr>
          <a:solidFill>
            <a:srgbClr val="FFFFFF"/>
          </a:solidFill>
          <a:ln/>
        </p:spPr>
      </p:sp>
      <p:sp>
        <p:nvSpPr>
          <p:cNvPr id="57348" name="Rectangle 1027"/>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120778CD-9F5A-43B7-8243-0E23C56A99A8}" type="slidenum">
              <a:rPr lang="en-US" sz="1200"/>
              <a:pPr/>
              <a:t>7</a:t>
            </a:fld>
            <a:endParaRPr lang="en-US" sz="1200"/>
          </a:p>
        </p:txBody>
      </p:sp>
      <p:sp>
        <p:nvSpPr>
          <p:cNvPr id="58371" name="Rectangle 1026"/>
          <p:cNvSpPr>
            <a:spLocks noChangeArrowheads="1" noTextEdit="1"/>
          </p:cNvSpPr>
          <p:nvPr>
            <p:ph type="sldImg"/>
          </p:nvPr>
        </p:nvSpPr>
        <p:spPr>
          <a:solidFill>
            <a:srgbClr val="FFFFFF"/>
          </a:solidFill>
          <a:ln/>
        </p:spPr>
      </p:sp>
      <p:sp>
        <p:nvSpPr>
          <p:cNvPr id="58372"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328053D5-88DA-476E-A8FF-002549F82667}" type="slidenum">
              <a:rPr lang="en-US" sz="1200"/>
              <a:pPr/>
              <a:t>8</a:t>
            </a:fld>
            <a:endParaRPr lang="en-US" sz="120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fld id="{1A954D92-C875-432B-ACB1-8CFDB2D42788}" type="slidenum">
              <a:rPr lang="en-US" sz="1200"/>
              <a:pPr/>
              <a:t>9</a:t>
            </a:fld>
            <a:endParaRPr lang="en-US" sz="1200"/>
          </a:p>
        </p:txBody>
      </p:sp>
      <p:sp>
        <p:nvSpPr>
          <p:cNvPr id="60419" name="Rectangle 1026"/>
          <p:cNvSpPr>
            <a:spLocks noChangeArrowheads="1" noTextEdit="1"/>
          </p:cNvSpPr>
          <p:nvPr>
            <p:ph type="sldImg"/>
          </p:nvPr>
        </p:nvSpPr>
        <p:spPr>
          <a:solidFill>
            <a:srgbClr val="FFFFFF"/>
          </a:solidFill>
          <a:ln/>
        </p:spPr>
      </p:sp>
      <p:sp>
        <p:nvSpPr>
          <p:cNvPr id="60420" name="Rectangle 1027"/>
          <p:cNvSpPr>
            <a:spLocks noChangeArrowheads="1"/>
          </p:cNvSpPr>
          <p:nvPr>
            <p:ph type="body" idx="1"/>
          </p:nvPr>
        </p:nvSpPr>
        <p:spPr>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729A83-0F0C-4AC2-9799-9033A3C879F5}" type="slidenum">
              <a:rPr lang="en-US"/>
              <a:pPr>
                <a:defRPr/>
              </a:pPr>
              <a:t>‹#›</a:t>
            </a:fld>
            <a:endParaRPr lang="en-US"/>
          </a:p>
        </p:txBody>
      </p:sp>
    </p:spTree>
    <p:extLst>
      <p:ext uri="{BB962C8B-B14F-4D97-AF65-F5344CB8AC3E}">
        <p14:creationId xmlns:p14="http://schemas.microsoft.com/office/powerpoint/2010/main" val="844357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CD4CCF-BEF2-4568-9F36-1C0A4B5A4CFC}" type="slidenum">
              <a:rPr lang="en-US"/>
              <a:pPr>
                <a:defRPr/>
              </a:pPr>
              <a:t>‹#›</a:t>
            </a:fld>
            <a:endParaRPr lang="en-US"/>
          </a:p>
        </p:txBody>
      </p:sp>
    </p:spTree>
    <p:extLst>
      <p:ext uri="{BB962C8B-B14F-4D97-AF65-F5344CB8AC3E}">
        <p14:creationId xmlns:p14="http://schemas.microsoft.com/office/powerpoint/2010/main" val="320151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DFEE9-58D0-4DE1-98FD-9A44871A40DC}" type="slidenum">
              <a:rPr lang="en-US"/>
              <a:pPr>
                <a:defRPr/>
              </a:pPr>
              <a:t>‹#›</a:t>
            </a:fld>
            <a:endParaRPr lang="en-US"/>
          </a:p>
        </p:txBody>
      </p:sp>
    </p:spTree>
    <p:extLst>
      <p:ext uri="{BB962C8B-B14F-4D97-AF65-F5344CB8AC3E}">
        <p14:creationId xmlns:p14="http://schemas.microsoft.com/office/powerpoint/2010/main" val="1701216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227AD0-1909-4186-BCB8-29FA7CBBDC44}" type="slidenum">
              <a:rPr lang="en-US"/>
              <a:pPr>
                <a:defRPr/>
              </a:pPr>
              <a:t>‹#›</a:t>
            </a:fld>
            <a:endParaRPr lang="en-US"/>
          </a:p>
        </p:txBody>
      </p:sp>
    </p:spTree>
    <p:extLst>
      <p:ext uri="{BB962C8B-B14F-4D97-AF65-F5344CB8AC3E}">
        <p14:creationId xmlns:p14="http://schemas.microsoft.com/office/powerpoint/2010/main" val="426369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D206A8C-6357-478C-AB4E-AF6B802E8A6C}" type="slidenum">
              <a:rPr lang="en-US"/>
              <a:pPr>
                <a:defRPr/>
              </a:pPr>
              <a:t>‹#›</a:t>
            </a:fld>
            <a:endParaRPr lang="en-US"/>
          </a:p>
        </p:txBody>
      </p:sp>
    </p:spTree>
    <p:extLst>
      <p:ext uri="{BB962C8B-B14F-4D97-AF65-F5344CB8AC3E}">
        <p14:creationId xmlns:p14="http://schemas.microsoft.com/office/powerpoint/2010/main" val="3639694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0630D23-FAEB-414C-AA31-6466B4DD8B6C}" type="slidenum">
              <a:rPr lang="en-US"/>
              <a:pPr>
                <a:defRPr/>
              </a:pPr>
              <a:t>‹#›</a:t>
            </a:fld>
            <a:endParaRPr lang="en-US"/>
          </a:p>
        </p:txBody>
      </p:sp>
    </p:spTree>
    <p:extLst>
      <p:ext uri="{BB962C8B-B14F-4D97-AF65-F5344CB8AC3E}">
        <p14:creationId xmlns:p14="http://schemas.microsoft.com/office/powerpoint/2010/main" val="4018034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74DF39B-37D2-4119-A7FD-33E7CA4CD0A0}" type="slidenum">
              <a:rPr lang="en-US"/>
              <a:pPr>
                <a:defRPr/>
              </a:pPr>
              <a:t>‹#›</a:t>
            </a:fld>
            <a:endParaRPr lang="en-US"/>
          </a:p>
        </p:txBody>
      </p:sp>
    </p:spTree>
    <p:extLst>
      <p:ext uri="{BB962C8B-B14F-4D97-AF65-F5344CB8AC3E}">
        <p14:creationId xmlns:p14="http://schemas.microsoft.com/office/powerpoint/2010/main" val="2309941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BE36D93-B8E4-4AED-8ED0-7304C97F24DB}" type="slidenum">
              <a:rPr lang="en-US"/>
              <a:pPr>
                <a:defRPr/>
              </a:pPr>
              <a:t>‹#›</a:t>
            </a:fld>
            <a:endParaRPr lang="en-US"/>
          </a:p>
        </p:txBody>
      </p:sp>
    </p:spTree>
    <p:extLst>
      <p:ext uri="{BB962C8B-B14F-4D97-AF65-F5344CB8AC3E}">
        <p14:creationId xmlns:p14="http://schemas.microsoft.com/office/powerpoint/2010/main" val="1319629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91ED265-63F8-4819-B9C4-C2D9AA4D1E0B}" type="slidenum">
              <a:rPr lang="en-US"/>
              <a:pPr>
                <a:defRPr/>
              </a:pPr>
              <a:t>‹#›</a:t>
            </a:fld>
            <a:endParaRPr lang="en-US"/>
          </a:p>
        </p:txBody>
      </p:sp>
    </p:spTree>
    <p:extLst>
      <p:ext uri="{BB962C8B-B14F-4D97-AF65-F5344CB8AC3E}">
        <p14:creationId xmlns:p14="http://schemas.microsoft.com/office/powerpoint/2010/main" val="183300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F9481C-9DD1-4DCB-9E41-D002C05102AA}" type="slidenum">
              <a:rPr lang="en-US"/>
              <a:pPr>
                <a:defRPr/>
              </a:pPr>
              <a:t>‹#›</a:t>
            </a:fld>
            <a:endParaRPr lang="en-US"/>
          </a:p>
        </p:txBody>
      </p:sp>
    </p:spTree>
    <p:extLst>
      <p:ext uri="{BB962C8B-B14F-4D97-AF65-F5344CB8AC3E}">
        <p14:creationId xmlns:p14="http://schemas.microsoft.com/office/powerpoint/2010/main" val="211125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3DF1E7-5DFE-4DC5-8A37-96ABA90DF40C}" type="slidenum">
              <a:rPr lang="en-US"/>
              <a:pPr>
                <a:defRPr/>
              </a:pPr>
              <a:t>‹#›</a:t>
            </a:fld>
            <a:endParaRPr lang="en-US"/>
          </a:p>
        </p:txBody>
      </p:sp>
    </p:spTree>
    <p:extLst>
      <p:ext uri="{BB962C8B-B14F-4D97-AF65-F5344CB8AC3E}">
        <p14:creationId xmlns:p14="http://schemas.microsoft.com/office/powerpoint/2010/main" val="152313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2FB082B0-A506-4C31-BE57-D2B9E4FA6BE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ヒラギノ角ゴ Pro W3" pitchFamily="84" charset="-128"/>
        </a:defRPr>
      </a:lvl2pPr>
      <a:lvl3pPr algn="ctr" rtl="0" eaLnBrk="0" fontAlgn="base" hangingPunct="0">
        <a:spcBef>
          <a:spcPct val="0"/>
        </a:spcBef>
        <a:spcAft>
          <a:spcPct val="0"/>
        </a:spcAft>
        <a:defRPr sz="4400">
          <a:solidFill>
            <a:schemeClr val="tx2"/>
          </a:solidFill>
          <a:latin typeface="Arial" charset="0"/>
          <a:ea typeface="ヒラギノ角ゴ Pro W3" pitchFamily="84" charset="-128"/>
        </a:defRPr>
      </a:lvl3pPr>
      <a:lvl4pPr algn="ctr" rtl="0" eaLnBrk="0" fontAlgn="base" hangingPunct="0">
        <a:spcBef>
          <a:spcPct val="0"/>
        </a:spcBef>
        <a:spcAft>
          <a:spcPct val="0"/>
        </a:spcAft>
        <a:defRPr sz="4400">
          <a:solidFill>
            <a:schemeClr val="tx2"/>
          </a:solidFill>
          <a:latin typeface="Arial" charset="0"/>
          <a:ea typeface="ヒラギノ角ゴ Pro W3" pitchFamily="84" charset="-128"/>
        </a:defRPr>
      </a:lvl4pPr>
      <a:lvl5pPr algn="ctr" rtl="0" eaLnBrk="0" fontAlgn="base" hangingPunct="0">
        <a:spcBef>
          <a:spcPct val="0"/>
        </a:spcBef>
        <a:spcAft>
          <a:spcPct val="0"/>
        </a:spcAft>
        <a:defRPr sz="4400">
          <a:solidFill>
            <a:schemeClr val="tx2"/>
          </a:solidFill>
          <a:latin typeface="Arial" charset="0"/>
          <a:ea typeface="ヒラギノ角ゴ Pro W3" pitchFamily="84" charset="-128"/>
        </a:defRPr>
      </a:lvl5pPr>
      <a:lvl6pPr marL="457200" algn="ctr" rtl="0" fontAlgn="base">
        <a:spcBef>
          <a:spcPct val="0"/>
        </a:spcBef>
        <a:spcAft>
          <a:spcPct val="0"/>
        </a:spcAft>
        <a:defRPr sz="4400">
          <a:solidFill>
            <a:schemeClr val="tx2"/>
          </a:solidFill>
          <a:latin typeface="Arial" charset="0"/>
          <a:ea typeface="ヒラギノ角ゴ Pro W3" pitchFamily="84" charset="-128"/>
        </a:defRPr>
      </a:lvl6pPr>
      <a:lvl7pPr marL="914400" algn="ctr" rtl="0" fontAlgn="base">
        <a:spcBef>
          <a:spcPct val="0"/>
        </a:spcBef>
        <a:spcAft>
          <a:spcPct val="0"/>
        </a:spcAft>
        <a:defRPr sz="4400">
          <a:solidFill>
            <a:schemeClr val="tx2"/>
          </a:solidFill>
          <a:latin typeface="Arial" charset="0"/>
          <a:ea typeface="ヒラギノ角ゴ Pro W3" pitchFamily="84" charset="-128"/>
        </a:defRPr>
      </a:lvl7pPr>
      <a:lvl8pPr marL="1371600" algn="ctr" rtl="0" fontAlgn="base">
        <a:spcBef>
          <a:spcPct val="0"/>
        </a:spcBef>
        <a:spcAft>
          <a:spcPct val="0"/>
        </a:spcAft>
        <a:defRPr sz="4400">
          <a:solidFill>
            <a:schemeClr val="tx2"/>
          </a:solidFill>
          <a:latin typeface="Arial" charset="0"/>
          <a:ea typeface="ヒラギノ角ゴ Pro W3" pitchFamily="84" charset="-128"/>
        </a:defRPr>
      </a:lvl8pPr>
      <a:lvl9pPr marL="1828800" algn="ctr" rtl="0" fontAlgn="base">
        <a:spcBef>
          <a:spcPct val="0"/>
        </a:spcBef>
        <a:spcAft>
          <a:spcPct val="0"/>
        </a:spcAft>
        <a:defRPr sz="4400">
          <a:solidFill>
            <a:schemeClr val="tx2"/>
          </a:solidFill>
          <a:latin typeface="Arial" charset="0"/>
          <a:ea typeface="ヒラギノ角ゴ Pro W3" pitchFamily="84"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audio" Target="../media/audio3.bin"/></Relationships>
</file>

<file path=ppt/slides/_rels/slide16.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audio" Target="../media/audio5.bin"/></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audio" Target="../media/audio3.bin"/></Relationships>
</file>

<file path=ppt/slides/_rels/slide26.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8" Type="http://schemas.openxmlformats.org/officeDocument/2006/relationships/hyperlink" Target="http://images.google.com/imgres?imgurl=http://www.epa.gov/safewater/images/thirstin_hello.gif&amp;imgrefurl=http://www.epa.gov/safewater/new.html&amp;h=200&amp;w=200&amp;sz=15&amp;tbnid=Vqlo5_hLVGWRYM:&amp;tbnh=99&amp;tbnw=99&amp;hl=en&amp;start=15&amp;prev=/images%3Fq%3Dwater%2Bglass%26svnum%3D10%26hl%3Den%26lr%3D%26rls%3DGGLD,GGLD:2004-44,GGLD:en" TargetMode="External"/><Relationship Id="rId3" Type="http://schemas.openxmlformats.org/officeDocument/2006/relationships/image" Target="../media/image2.jpeg"/><Relationship Id="rId7" Type="http://schemas.openxmlformats.org/officeDocument/2006/relationships/image" Target="../media/image6.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jpeg"/><Relationship Id="rId9"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6.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audio" Target="../media/audio3.bin"/></Relationships>
</file>

<file path=ppt/slides/_rels/slide38.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images.google.com/imgres?imgurl=http://www.harvardpilgrim.mimrx.com/harvard/SiteImages/PrdImages/200x200/0300450295125.JPG&amp;imgrefurl=http://www.harvardpilgrim.mimrx.com/harvard/usage.asp%3Fsku%3D30045029512%26dept_id%3D1033&amp;h=200&amp;w=200&amp;sz=14&amp;tbnid=1djtcLRsr-ggLM:&amp;tbnh=99&amp;tbnw=99&amp;hl=en&amp;start=3&amp;prev=/images%3Fq%3Dimmodium%26svnum%3D10%26hl%3Den%26lr%3D%26rls%3DGGLD,GGLD:2004-44,GGLD:en"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video" Target="video-2.mp4" TargetMode="External"/><Relationship Id="rId4" Type="http://schemas.openxmlformats.org/officeDocument/2006/relationships/image" Target="../media/image44.wmf"/></Relationships>
</file>

<file path=ppt/slides/_rels/slide4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ideo" Target="video-1.mp4"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video" Target="video-3.mp4" TargetMode="External"/><Relationship Id="rId4" Type="http://schemas.openxmlformats.org/officeDocument/2006/relationships/image" Target="../media/image46.w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audio" Target="../media/audio4.bin"/><Relationship Id="rId4" Type="http://schemas.openxmlformats.org/officeDocument/2006/relationships/audio" Target="../media/audio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381000"/>
            <a:ext cx="7772400" cy="1524000"/>
          </a:xfrm>
        </p:spPr>
        <p:txBody>
          <a:bodyPr/>
          <a:lstStyle/>
          <a:p>
            <a:pPr eaLnBrk="1" hangingPunct="1"/>
            <a:r>
              <a:rPr lang="en-US" sz="6000" b="1" smtClean="0">
                <a:latin typeface="Arial Rounded MT Bold" pitchFamily="84" charset="0"/>
              </a:rPr>
              <a:t>Human Digestion</a:t>
            </a:r>
            <a:endParaRPr lang="en-US" sz="6000" b="1" smtClean="0"/>
          </a:p>
        </p:txBody>
      </p:sp>
      <p:sp>
        <p:nvSpPr>
          <p:cNvPr id="3075" name="Rectangle 3"/>
          <p:cNvSpPr>
            <a:spLocks noGrp="1" noChangeArrowheads="1"/>
          </p:cNvSpPr>
          <p:nvPr>
            <p:ph type="subTitle" idx="1"/>
          </p:nvPr>
        </p:nvSpPr>
        <p:spPr>
          <a:xfrm>
            <a:off x="1371600" y="1905000"/>
            <a:ext cx="6400800" cy="4495800"/>
          </a:xfrm>
        </p:spPr>
        <p:txBody>
          <a:bodyPr/>
          <a:lstStyle/>
          <a:p>
            <a:pPr eaLnBrk="1" hangingPunct="1"/>
            <a:endParaRPr lang="en-US" smtClean="0"/>
          </a:p>
        </p:txBody>
      </p:sp>
      <p:pic>
        <p:nvPicPr>
          <p:cNvPr id="3076" name="Picture 5" descr="87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828800"/>
            <a:ext cx="59436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a:xfrm>
            <a:off x="931863" y="-152400"/>
            <a:ext cx="7450137" cy="1412875"/>
          </a:xfrm>
        </p:spPr>
        <p:txBody>
          <a:bodyPr/>
          <a:lstStyle/>
          <a:p>
            <a:pPr eaLnBrk="1" hangingPunct="1"/>
            <a:r>
              <a:rPr lang="en-US" sz="3600" smtClean="0"/>
              <a:t>Which type of digestion is the following? </a:t>
            </a:r>
          </a:p>
        </p:txBody>
      </p:sp>
      <p:sp>
        <p:nvSpPr>
          <p:cNvPr id="11267" name="Rectangle 1027"/>
          <p:cNvSpPr>
            <a:spLocks noGrp="1" noChangeArrowheads="1"/>
          </p:cNvSpPr>
          <p:nvPr>
            <p:ph type="body" idx="1"/>
          </p:nvPr>
        </p:nvSpPr>
        <p:spPr>
          <a:xfrm>
            <a:off x="152400" y="1752600"/>
            <a:ext cx="8991600" cy="4876800"/>
          </a:xfrm>
        </p:spPr>
        <p:txBody>
          <a:bodyPr/>
          <a:lstStyle/>
          <a:p>
            <a:pPr marL="609600" indent="-609600" eaLnBrk="1" hangingPunct="1">
              <a:lnSpc>
                <a:spcPct val="80000"/>
              </a:lnSpc>
              <a:buFont typeface="Wingdings" pitchFamily="84" charset="2"/>
              <a:buAutoNum type="arabicPeriod"/>
            </a:pPr>
            <a:r>
              <a:rPr lang="en-US" sz="2800" smtClean="0"/>
              <a:t>Chewing a saltine? -</a:t>
            </a:r>
          </a:p>
          <a:p>
            <a:pPr marL="609600" indent="-609600" eaLnBrk="1" hangingPunct="1">
              <a:lnSpc>
                <a:spcPct val="80000"/>
              </a:lnSpc>
              <a:buFont typeface="Wingdings" pitchFamily="84" charset="2"/>
              <a:buAutoNum type="arabicPeriod"/>
            </a:pPr>
            <a:endParaRPr lang="en-US" sz="2800" smtClean="0"/>
          </a:p>
          <a:p>
            <a:pPr marL="609600" indent="-609600" eaLnBrk="1" hangingPunct="1">
              <a:lnSpc>
                <a:spcPct val="80000"/>
              </a:lnSpc>
              <a:buFontTx/>
              <a:buNone/>
            </a:pPr>
            <a:r>
              <a:rPr lang="en-US" sz="2800" smtClean="0"/>
              <a:t>2. Saliva breaking the saltine down into molecules of glucose? -</a:t>
            </a:r>
          </a:p>
          <a:p>
            <a:pPr marL="609600" indent="-609600" eaLnBrk="1" hangingPunct="1">
              <a:lnSpc>
                <a:spcPct val="80000"/>
              </a:lnSpc>
              <a:buFontTx/>
              <a:buNone/>
            </a:pPr>
            <a:endParaRPr lang="en-US" sz="2800" smtClean="0"/>
          </a:p>
          <a:p>
            <a:pPr marL="609600" indent="-609600" eaLnBrk="1" hangingPunct="1">
              <a:lnSpc>
                <a:spcPct val="80000"/>
              </a:lnSpc>
              <a:buFontTx/>
              <a:buNone/>
            </a:pPr>
            <a:r>
              <a:rPr lang="en-US" sz="2800" smtClean="0"/>
              <a:t>3. Your tongue breaking pieces of a hamburger apart? </a:t>
            </a:r>
          </a:p>
          <a:p>
            <a:pPr marL="609600" indent="-609600" eaLnBrk="1" hangingPunct="1">
              <a:lnSpc>
                <a:spcPct val="80000"/>
              </a:lnSpc>
              <a:buFontTx/>
              <a:buNone/>
            </a:pPr>
            <a:endParaRPr lang="en-US" sz="2800" smtClean="0"/>
          </a:p>
          <a:p>
            <a:pPr marL="609600" indent="-609600" eaLnBrk="1" hangingPunct="1">
              <a:lnSpc>
                <a:spcPct val="80000"/>
              </a:lnSpc>
              <a:buFontTx/>
              <a:buNone/>
            </a:pPr>
            <a:endParaRPr lang="en-US" sz="2800" smtClean="0"/>
          </a:p>
          <a:p>
            <a:pPr marL="609600" indent="-609600" eaLnBrk="1" hangingPunct="1">
              <a:lnSpc>
                <a:spcPct val="80000"/>
              </a:lnSpc>
              <a:buFontTx/>
              <a:buNone/>
            </a:pPr>
            <a:r>
              <a:rPr lang="en-US" sz="2800" smtClean="0"/>
              <a:t>4. Pepsin (an enzyme) in your stomach breaking the hamburger into amino acids? </a:t>
            </a:r>
          </a:p>
          <a:p>
            <a:pPr marL="609600" indent="-609600" eaLnBrk="1" hangingPunct="1">
              <a:lnSpc>
                <a:spcPct val="80000"/>
              </a:lnSpc>
              <a:buFontTx/>
              <a:buNone/>
            </a:pPr>
            <a:r>
              <a:rPr lang="en-US" sz="2800" smtClean="0"/>
              <a:t>					</a:t>
            </a:r>
          </a:p>
        </p:txBody>
      </p:sp>
      <p:sp>
        <p:nvSpPr>
          <p:cNvPr id="33796" name="WordArt 1028"/>
          <p:cNvSpPr>
            <a:spLocks noChangeArrowheads="1" noChangeShapeType="1" noTextEdit="1"/>
          </p:cNvSpPr>
          <p:nvPr/>
        </p:nvSpPr>
        <p:spPr bwMode="auto">
          <a:xfrm>
            <a:off x="1219200" y="4381500"/>
            <a:ext cx="2438400" cy="4953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Mechanical</a:t>
            </a:r>
          </a:p>
        </p:txBody>
      </p:sp>
      <p:sp>
        <p:nvSpPr>
          <p:cNvPr id="33797" name="WordArt 1029"/>
          <p:cNvSpPr>
            <a:spLocks noChangeArrowheads="1" noChangeShapeType="1" noTextEdit="1"/>
          </p:cNvSpPr>
          <p:nvPr/>
        </p:nvSpPr>
        <p:spPr bwMode="auto">
          <a:xfrm>
            <a:off x="4267200" y="1714500"/>
            <a:ext cx="2438400" cy="4953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Impact"/>
              </a:rPr>
              <a:t>Mechanical</a:t>
            </a:r>
          </a:p>
        </p:txBody>
      </p:sp>
      <p:sp>
        <p:nvSpPr>
          <p:cNvPr id="33798" name="WordArt 1030"/>
          <p:cNvSpPr>
            <a:spLocks noChangeArrowheads="1" noChangeShapeType="1" noTextEdit="1"/>
          </p:cNvSpPr>
          <p:nvPr/>
        </p:nvSpPr>
        <p:spPr bwMode="auto">
          <a:xfrm>
            <a:off x="2667000" y="3162300"/>
            <a:ext cx="2333625" cy="495300"/>
          </a:xfrm>
          <a:prstGeom prst="rect">
            <a:avLst/>
          </a:prstGeom>
        </p:spPr>
        <p:txBody>
          <a:bodyPr wrap="none" fromWordArt="1">
            <a:prstTxWarp prst="textPlain">
              <a:avLst>
                <a:gd name="adj" fmla="val 50000"/>
              </a:avLst>
            </a:prstTxWarp>
          </a:bodyPr>
          <a:lstStyle/>
          <a:p>
            <a:pPr algn="ctr"/>
            <a:r>
              <a:rPr lang="en-US" sz="3600" kern="10" spc="72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Chemical</a:t>
            </a:r>
          </a:p>
        </p:txBody>
      </p:sp>
      <p:sp>
        <p:nvSpPr>
          <p:cNvPr id="33799" name="WordArt 1031"/>
          <p:cNvSpPr>
            <a:spLocks noChangeArrowheads="1" noChangeShapeType="1" noTextEdit="1"/>
          </p:cNvSpPr>
          <p:nvPr/>
        </p:nvSpPr>
        <p:spPr bwMode="auto">
          <a:xfrm>
            <a:off x="5667375" y="5600700"/>
            <a:ext cx="2333625" cy="495300"/>
          </a:xfrm>
          <a:prstGeom prst="rect">
            <a:avLst/>
          </a:prstGeom>
        </p:spPr>
        <p:txBody>
          <a:bodyPr wrap="none" fromWordArt="1">
            <a:prstTxWarp prst="textPlain">
              <a:avLst>
                <a:gd name="adj" fmla="val 50000"/>
              </a:avLst>
            </a:prstTxWarp>
          </a:bodyPr>
          <a:lstStyle/>
          <a:p>
            <a:pPr algn="ctr"/>
            <a:r>
              <a:rPr lang="en-US" sz="3600" kern="10" spc="72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Chemical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wipe(down)">
                                      <p:cBhvr>
                                        <p:cTn id="7" dur="580">
                                          <p:stCondLst>
                                            <p:cond delay="0"/>
                                          </p:stCondLst>
                                        </p:cTn>
                                        <p:tgtEl>
                                          <p:spTgt spid="33797"/>
                                        </p:tgtEl>
                                      </p:cBhvr>
                                    </p:animEffect>
                                    <p:anim calcmode="lin" valueType="num">
                                      <p:cBhvr>
                                        <p:cTn id="8" dur="1822" tmFilter="0,0; 0.14,0.36; 0.43,0.73; 0.71,0.91; 1.0,1.0">
                                          <p:stCondLst>
                                            <p:cond delay="0"/>
                                          </p:stCondLst>
                                        </p:cTn>
                                        <p:tgtEl>
                                          <p:spTgt spid="3379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379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379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379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3797"/>
                                        </p:tgtEl>
                                        <p:attrNameLst>
                                          <p:attrName>ppt_y</p:attrName>
                                        </p:attrNameLst>
                                      </p:cBhvr>
                                      <p:tavLst>
                                        <p:tav tm="0" fmla="#ppt_y-sin(pi*$)/81">
                                          <p:val>
                                            <p:fltVal val="0"/>
                                          </p:val>
                                        </p:tav>
                                        <p:tav tm="100000">
                                          <p:val>
                                            <p:fltVal val="1"/>
                                          </p:val>
                                        </p:tav>
                                      </p:tavLst>
                                    </p:anim>
                                    <p:animScale>
                                      <p:cBhvr>
                                        <p:cTn id="13" dur="26">
                                          <p:stCondLst>
                                            <p:cond delay="650"/>
                                          </p:stCondLst>
                                        </p:cTn>
                                        <p:tgtEl>
                                          <p:spTgt spid="33797"/>
                                        </p:tgtEl>
                                      </p:cBhvr>
                                      <p:to x="100000" y="60000"/>
                                    </p:animScale>
                                    <p:animScale>
                                      <p:cBhvr>
                                        <p:cTn id="14" dur="166" decel="50000">
                                          <p:stCondLst>
                                            <p:cond delay="676"/>
                                          </p:stCondLst>
                                        </p:cTn>
                                        <p:tgtEl>
                                          <p:spTgt spid="33797"/>
                                        </p:tgtEl>
                                      </p:cBhvr>
                                      <p:to x="100000" y="100000"/>
                                    </p:animScale>
                                    <p:animScale>
                                      <p:cBhvr>
                                        <p:cTn id="15" dur="26">
                                          <p:stCondLst>
                                            <p:cond delay="1312"/>
                                          </p:stCondLst>
                                        </p:cTn>
                                        <p:tgtEl>
                                          <p:spTgt spid="33797"/>
                                        </p:tgtEl>
                                      </p:cBhvr>
                                      <p:to x="100000" y="80000"/>
                                    </p:animScale>
                                    <p:animScale>
                                      <p:cBhvr>
                                        <p:cTn id="16" dur="166" decel="50000">
                                          <p:stCondLst>
                                            <p:cond delay="1338"/>
                                          </p:stCondLst>
                                        </p:cTn>
                                        <p:tgtEl>
                                          <p:spTgt spid="33797"/>
                                        </p:tgtEl>
                                      </p:cBhvr>
                                      <p:to x="100000" y="100000"/>
                                    </p:animScale>
                                    <p:animScale>
                                      <p:cBhvr>
                                        <p:cTn id="17" dur="26">
                                          <p:stCondLst>
                                            <p:cond delay="1642"/>
                                          </p:stCondLst>
                                        </p:cTn>
                                        <p:tgtEl>
                                          <p:spTgt spid="33797"/>
                                        </p:tgtEl>
                                      </p:cBhvr>
                                      <p:to x="100000" y="90000"/>
                                    </p:animScale>
                                    <p:animScale>
                                      <p:cBhvr>
                                        <p:cTn id="18" dur="166" decel="50000">
                                          <p:stCondLst>
                                            <p:cond delay="1668"/>
                                          </p:stCondLst>
                                        </p:cTn>
                                        <p:tgtEl>
                                          <p:spTgt spid="33797"/>
                                        </p:tgtEl>
                                      </p:cBhvr>
                                      <p:to x="100000" y="100000"/>
                                    </p:animScale>
                                    <p:animScale>
                                      <p:cBhvr>
                                        <p:cTn id="19" dur="26">
                                          <p:stCondLst>
                                            <p:cond delay="1808"/>
                                          </p:stCondLst>
                                        </p:cTn>
                                        <p:tgtEl>
                                          <p:spTgt spid="33797"/>
                                        </p:tgtEl>
                                      </p:cBhvr>
                                      <p:to x="100000" y="95000"/>
                                    </p:animScale>
                                    <p:animScale>
                                      <p:cBhvr>
                                        <p:cTn id="20" dur="166" decel="50000">
                                          <p:stCondLst>
                                            <p:cond delay="1834"/>
                                          </p:stCondLst>
                                        </p:cTn>
                                        <p:tgtEl>
                                          <p:spTgt spid="33797"/>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798"/>
                                        </p:tgtEl>
                                        <p:attrNameLst>
                                          <p:attrName>style.visibility</p:attrName>
                                        </p:attrNameLst>
                                      </p:cBhvr>
                                      <p:to>
                                        <p:strVal val="visible"/>
                                      </p:to>
                                    </p:set>
                                    <p:anim calcmode="lin" valueType="num">
                                      <p:cBhvr additive="base">
                                        <p:cTn id="25" dur="500" fill="hold"/>
                                        <p:tgtEl>
                                          <p:spTgt spid="33798"/>
                                        </p:tgtEl>
                                        <p:attrNameLst>
                                          <p:attrName>ppt_x</p:attrName>
                                        </p:attrNameLst>
                                      </p:cBhvr>
                                      <p:tavLst>
                                        <p:tav tm="0">
                                          <p:val>
                                            <p:strVal val="#ppt_x"/>
                                          </p:val>
                                        </p:tav>
                                        <p:tav tm="100000">
                                          <p:val>
                                            <p:strVal val="#ppt_x"/>
                                          </p:val>
                                        </p:tav>
                                      </p:tavLst>
                                    </p:anim>
                                    <p:anim calcmode="lin" valueType="num">
                                      <p:cBhvr additive="base">
                                        <p:cTn id="26" dur="500" fill="hold"/>
                                        <p:tgtEl>
                                          <p:spTgt spid="33798"/>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3796"/>
                                        </p:tgtEl>
                                        <p:attrNameLst>
                                          <p:attrName>style.visibility</p:attrName>
                                        </p:attrNameLst>
                                      </p:cBhvr>
                                      <p:to>
                                        <p:strVal val="visible"/>
                                      </p:to>
                                    </p:set>
                                    <p:anim from="(-#ppt_w/2)" to="(#ppt_x)" calcmode="lin" valueType="num">
                                      <p:cBhvr>
                                        <p:cTn id="31" dur="600" fill="hold">
                                          <p:stCondLst>
                                            <p:cond delay="0"/>
                                          </p:stCondLst>
                                        </p:cTn>
                                        <p:tgtEl>
                                          <p:spTgt spid="33796"/>
                                        </p:tgtEl>
                                        <p:attrNameLst>
                                          <p:attrName>ppt_x</p:attrName>
                                        </p:attrNameLst>
                                      </p:cBhvr>
                                    </p:anim>
                                    <p:anim from="0" to="-1.0" calcmode="lin" valueType="num">
                                      <p:cBhvr>
                                        <p:cTn id="32" dur="200" decel="50000" autoRev="1" fill="hold">
                                          <p:stCondLst>
                                            <p:cond delay="600"/>
                                          </p:stCondLst>
                                        </p:cTn>
                                        <p:tgtEl>
                                          <p:spTgt spid="33796"/>
                                        </p:tgtEl>
                                        <p:attrNameLst>
                                          <p:attrName>xshear</p:attrName>
                                        </p:attrNameLst>
                                      </p:cBhvr>
                                    </p:anim>
                                    <p:animScale>
                                      <p:cBhvr>
                                        <p:cTn id="33" dur="200" decel="100000" autoRev="1" fill="hold">
                                          <p:stCondLst>
                                            <p:cond delay="600"/>
                                          </p:stCondLst>
                                        </p:cTn>
                                        <p:tgtEl>
                                          <p:spTgt spid="33796"/>
                                        </p:tgtEl>
                                      </p:cBhvr>
                                      <p:from x="100000" y="100000"/>
                                      <p:to x="80000" y="100000"/>
                                    </p:animScale>
                                    <p:anim by="(#ppt_h/3+#ppt_w*0.1)" calcmode="lin" valueType="num">
                                      <p:cBhvr additive="sum">
                                        <p:cTn id="34" dur="200" decel="100000" autoRev="1" fill="hold">
                                          <p:stCondLst>
                                            <p:cond delay="600"/>
                                          </p:stCondLst>
                                        </p:cTn>
                                        <p:tgtEl>
                                          <p:spTgt spid="33796"/>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5" presetClass="entr" presetSubtype="0" fill="hold" grpId="0" nodeType="clickEffect">
                                  <p:stCondLst>
                                    <p:cond delay="0"/>
                                  </p:stCondLst>
                                  <p:childTnLst>
                                    <p:set>
                                      <p:cBhvr>
                                        <p:cTn id="38" dur="1" fill="hold">
                                          <p:stCondLst>
                                            <p:cond delay="0"/>
                                          </p:stCondLst>
                                        </p:cTn>
                                        <p:tgtEl>
                                          <p:spTgt spid="33799"/>
                                        </p:tgtEl>
                                        <p:attrNameLst>
                                          <p:attrName>style.visibility</p:attrName>
                                        </p:attrNameLst>
                                      </p:cBhvr>
                                      <p:to>
                                        <p:strVal val="visible"/>
                                      </p:to>
                                    </p:set>
                                    <p:animEffect transition="in" filter="fade">
                                      <p:cBhvr>
                                        <p:cTn id="39" dur="2000"/>
                                        <p:tgtEl>
                                          <p:spTgt spid="33799"/>
                                        </p:tgtEl>
                                      </p:cBhvr>
                                    </p:animEffect>
                                    <p:anim calcmode="lin" valueType="num">
                                      <p:cBhvr>
                                        <p:cTn id="40" dur="2000" fill="hold"/>
                                        <p:tgtEl>
                                          <p:spTgt spid="33799"/>
                                        </p:tgtEl>
                                        <p:attrNameLst>
                                          <p:attrName>style.rotation</p:attrName>
                                        </p:attrNameLst>
                                      </p:cBhvr>
                                      <p:tavLst>
                                        <p:tav tm="0">
                                          <p:val>
                                            <p:fltVal val="720"/>
                                          </p:val>
                                        </p:tav>
                                        <p:tav tm="100000">
                                          <p:val>
                                            <p:fltVal val="0"/>
                                          </p:val>
                                        </p:tav>
                                      </p:tavLst>
                                    </p:anim>
                                    <p:anim calcmode="lin" valueType="num">
                                      <p:cBhvr>
                                        <p:cTn id="41" dur="2000" fill="hold"/>
                                        <p:tgtEl>
                                          <p:spTgt spid="33799"/>
                                        </p:tgtEl>
                                        <p:attrNameLst>
                                          <p:attrName>ppt_h</p:attrName>
                                        </p:attrNameLst>
                                      </p:cBhvr>
                                      <p:tavLst>
                                        <p:tav tm="0">
                                          <p:val>
                                            <p:fltVal val="0"/>
                                          </p:val>
                                        </p:tav>
                                        <p:tav tm="100000">
                                          <p:val>
                                            <p:strVal val="#ppt_h"/>
                                          </p:val>
                                        </p:tav>
                                      </p:tavLst>
                                    </p:anim>
                                    <p:anim calcmode="lin" valueType="num">
                                      <p:cBhvr>
                                        <p:cTn id="42" dur="2000" fill="hold"/>
                                        <p:tgtEl>
                                          <p:spTgt spid="3379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P spid="33797" grpId="0" animBg="1"/>
      <p:bldP spid="33798" grpId="0" animBg="1"/>
      <p:bldP spid="3379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0"/>
            <a:ext cx="7772400" cy="1295400"/>
          </a:xfrm>
        </p:spPr>
        <p:txBody>
          <a:bodyPr/>
          <a:lstStyle/>
          <a:p>
            <a:pPr eaLnBrk="1" hangingPunct="1"/>
            <a:r>
              <a:rPr lang="en-US" sz="6000" smtClean="0"/>
              <a:t>Pharynx</a:t>
            </a:r>
          </a:p>
        </p:txBody>
      </p:sp>
      <p:sp>
        <p:nvSpPr>
          <p:cNvPr id="3075" name="Rectangle 3"/>
          <p:cNvSpPr>
            <a:spLocks noGrp="1" noChangeArrowheads="1"/>
          </p:cNvSpPr>
          <p:nvPr>
            <p:ph type="body" idx="1"/>
          </p:nvPr>
        </p:nvSpPr>
        <p:spPr>
          <a:xfrm>
            <a:off x="381000" y="1219200"/>
            <a:ext cx="3886200" cy="5029200"/>
          </a:xfrm>
        </p:spPr>
        <p:txBody>
          <a:bodyPr/>
          <a:lstStyle/>
          <a:p>
            <a:pPr eaLnBrk="1" hangingPunct="1"/>
            <a:r>
              <a:rPr lang="en-US" sz="3600" smtClean="0"/>
              <a:t>The back of the throat.</a:t>
            </a:r>
          </a:p>
          <a:p>
            <a:pPr eaLnBrk="1" hangingPunct="1"/>
            <a:r>
              <a:rPr lang="en-US" sz="3600" b="1" smtClean="0"/>
              <a:t>Larynx-</a:t>
            </a:r>
            <a:r>
              <a:rPr lang="en-US" sz="3600" smtClean="0"/>
              <a:t> passage for air, closes when we swallow.</a:t>
            </a:r>
          </a:p>
          <a:p>
            <a:pPr eaLnBrk="1" hangingPunct="1"/>
            <a:r>
              <a:rPr lang="en-US" sz="3600" smtClean="0"/>
              <a:t>Is approximately 15cm long.</a:t>
            </a:r>
          </a:p>
        </p:txBody>
      </p:sp>
      <p:pic>
        <p:nvPicPr>
          <p:cNvPr id="12292" name="Picture 5" descr="tax_HN_7_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71600"/>
            <a:ext cx="44656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dissolve">
                                      <p:cBhvr>
                                        <p:cTn id="7" dur="5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dissolve">
                                      <p:cBhvr>
                                        <p:cTn id="12" dur="500"/>
                                        <p:tgtEl>
                                          <p:spTgt spid="30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dissolv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0"/>
            <a:ext cx="7772400" cy="1143000"/>
          </a:xfrm>
        </p:spPr>
        <p:txBody>
          <a:bodyPr/>
          <a:lstStyle/>
          <a:p>
            <a:pPr eaLnBrk="1" hangingPunct="1"/>
            <a:r>
              <a:rPr lang="en-US" sz="6000" smtClean="0"/>
              <a:t>Digestive Glands</a:t>
            </a:r>
          </a:p>
        </p:txBody>
      </p:sp>
      <p:sp>
        <p:nvSpPr>
          <p:cNvPr id="4099" name="Rectangle 3"/>
          <p:cNvSpPr>
            <a:spLocks noGrp="1" noChangeArrowheads="1"/>
          </p:cNvSpPr>
          <p:nvPr>
            <p:ph type="body" idx="1"/>
          </p:nvPr>
        </p:nvSpPr>
        <p:spPr>
          <a:xfrm>
            <a:off x="685800" y="1066800"/>
            <a:ext cx="3886200" cy="5334000"/>
          </a:xfrm>
        </p:spPr>
        <p:txBody>
          <a:bodyPr/>
          <a:lstStyle/>
          <a:p>
            <a:pPr eaLnBrk="1" hangingPunct="1">
              <a:lnSpc>
                <a:spcPct val="90000"/>
              </a:lnSpc>
            </a:pPr>
            <a:r>
              <a:rPr lang="en-US" sz="4000" smtClean="0"/>
              <a:t>Groups of specialized </a:t>
            </a:r>
            <a:r>
              <a:rPr lang="en-US" sz="4000" b="1" smtClean="0"/>
              <a:t>secretory</a:t>
            </a:r>
            <a:r>
              <a:rPr lang="en-US" sz="4000" smtClean="0"/>
              <a:t> cells.</a:t>
            </a:r>
          </a:p>
          <a:p>
            <a:pPr eaLnBrk="1" hangingPunct="1">
              <a:lnSpc>
                <a:spcPct val="90000"/>
              </a:lnSpc>
            </a:pPr>
            <a:r>
              <a:rPr lang="en-US" sz="4000" smtClean="0"/>
              <a:t>Found in the lining of the alimentary canal or accessory organs.</a:t>
            </a:r>
          </a:p>
        </p:txBody>
      </p:sp>
      <p:pic>
        <p:nvPicPr>
          <p:cNvPr id="13316" name="Picture 5" descr="ah6a1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600200"/>
            <a:ext cx="4333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dissolve">
                                      <p:cBhvr>
                                        <p:cTn id="7" dur="5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dissolve">
                                      <p:cBhvr>
                                        <p:cTn id="12"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81000" y="2057400"/>
            <a:ext cx="4308475" cy="4114800"/>
          </a:xfrm>
        </p:spPr>
        <p:txBody>
          <a:bodyPr/>
          <a:lstStyle/>
          <a:p>
            <a:pPr eaLnBrk="1" hangingPunct="1"/>
            <a:r>
              <a:rPr lang="en-US" smtClean="0"/>
              <a:t>series of involuntary wave-like muscle contractions which move food along the digestive tract</a:t>
            </a:r>
          </a:p>
          <a:p>
            <a:pPr eaLnBrk="1" hangingPunct="1"/>
            <a:endParaRPr lang="en-US" smtClean="0"/>
          </a:p>
        </p:txBody>
      </p:sp>
      <p:pic>
        <p:nvPicPr>
          <p:cNvPr id="14339" name="Picture 3" descr="peristal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828800"/>
            <a:ext cx="333692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4"/>
          <p:cNvSpPr txBox="1">
            <a:spLocks noChangeArrowheads="1"/>
          </p:cNvSpPr>
          <p:nvPr/>
        </p:nvSpPr>
        <p:spPr bwMode="auto">
          <a:xfrm>
            <a:off x="990600" y="609600"/>
            <a:ext cx="3810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pPr eaLnBrk="1" hangingPunct="1">
              <a:spcBef>
                <a:spcPct val="50000"/>
              </a:spcBef>
            </a:pPr>
            <a:r>
              <a:rPr lang="en-US" sz="4000">
                <a:cs typeface="Arial" charset="0"/>
              </a:rPr>
              <a:t>Peristalsis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04800"/>
            <a:ext cx="7772400" cy="1066800"/>
          </a:xfrm>
        </p:spPr>
        <p:txBody>
          <a:bodyPr/>
          <a:lstStyle/>
          <a:p>
            <a:pPr eaLnBrk="1" hangingPunct="1"/>
            <a:r>
              <a:rPr lang="en-US" sz="6000" smtClean="0"/>
              <a:t>Stomach</a:t>
            </a:r>
            <a:endParaRPr lang="en-US" sz="6000" b="1" smtClean="0"/>
          </a:p>
        </p:txBody>
      </p:sp>
      <p:sp>
        <p:nvSpPr>
          <p:cNvPr id="6147" name="Rectangle 3"/>
          <p:cNvSpPr>
            <a:spLocks noGrp="1" noChangeArrowheads="1"/>
          </p:cNvSpPr>
          <p:nvPr>
            <p:ph type="body" idx="1"/>
          </p:nvPr>
        </p:nvSpPr>
        <p:spPr>
          <a:xfrm>
            <a:off x="685800" y="1295400"/>
            <a:ext cx="4572000" cy="5257800"/>
          </a:xfrm>
        </p:spPr>
        <p:txBody>
          <a:bodyPr/>
          <a:lstStyle/>
          <a:p>
            <a:pPr eaLnBrk="1" hangingPunct="1">
              <a:lnSpc>
                <a:spcPct val="90000"/>
              </a:lnSpc>
            </a:pPr>
            <a:r>
              <a:rPr lang="en-US" sz="3600" smtClean="0"/>
              <a:t>Food is temporarily stored here.</a:t>
            </a:r>
          </a:p>
          <a:p>
            <a:pPr eaLnBrk="1" hangingPunct="1">
              <a:lnSpc>
                <a:spcPct val="90000"/>
              </a:lnSpc>
            </a:pPr>
            <a:r>
              <a:rPr lang="en-US" sz="3600" b="1" smtClean="0"/>
              <a:t>Gastric juices</a:t>
            </a:r>
            <a:r>
              <a:rPr lang="en-US" sz="3600" smtClean="0"/>
              <a:t> are secreted.</a:t>
            </a:r>
          </a:p>
          <a:p>
            <a:pPr eaLnBrk="1" hangingPunct="1">
              <a:lnSpc>
                <a:spcPct val="90000"/>
              </a:lnSpc>
            </a:pPr>
            <a:r>
              <a:rPr lang="en-US" sz="3600" smtClean="0"/>
              <a:t>Has layers of muscle that line the inside.</a:t>
            </a:r>
          </a:p>
          <a:p>
            <a:pPr eaLnBrk="1" hangingPunct="1">
              <a:lnSpc>
                <a:spcPct val="90000"/>
              </a:lnSpc>
            </a:pPr>
            <a:r>
              <a:rPr lang="en-US" sz="3600" b="1" smtClean="0"/>
              <a:t>Mechanically</a:t>
            </a:r>
            <a:r>
              <a:rPr lang="en-US" sz="3600" smtClean="0"/>
              <a:t> and </a:t>
            </a:r>
            <a:r>
              <a:rPr lang="en-US" sz="3600" b="1" smtClean="0"/>
              <a:t>chemically</a:t>
            </a:r>
            <a:r>
              <a:rPr lang="en-US" sz="3600" smtClean="0"/>
              <a:t> breaks down food.</a:t>
            </a:r>
            <a:endParaRPr lang="en-US" sz="2800" smtClean="0"/>
          </a:p>
        </p:txBody>
      </p:sp>
      <p:pic>
        <p:nvPicPr>
          <p:cNvPr id="15364" name="Picture 4" descr="images-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828800"/>
            <a:ext cx="2362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descr="images-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4267200"/>
            <a:ext cx="20923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dissolve">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dissolve">
                                      <p:cBhvr>
                                        <p:cTn id="12" dur="500"/>
                                        <p:tgtEl>
                                          <p:spTgt spid="61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dissolve">
                                      <p:cBhvr>
                                        <p:cTn id="17" dur="500"/>
                                        <p:tgtEl>
                                          <p:spTgt spid="6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dissolve">
                                      <p:cBhvr>
                                        <p:cTn id="22" dur="5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600075" y="685800"/>
            <a:ext cx="5133975" cy="762000"/>
          </a:xfrm>
        </p:spPr>
        <p:txBody>
          <a:bodyPr/>
          <a:lstStyle/>
          <a:p>
            <a:pPr eaLnBrk="1" hangingPunct="1"/>
            <a:r>
              <a:rPr lang="en-US" smtClean="0"/>
              <a:t>Stomach</a:t>
            </a:r>
          </a:p>
        </p:txBody>
      </p:sp>
      <p:pic>
        <p:nvPicPr>
          <p:cNvPr id="16387" name="Picture 1027"/>
          <p:cNvPicPr>
            <a:picLocks noChangeAspect="1" noChangeArrowheads="1"/>
          </p:cNvPicPr>
          <p:nvPr/>
        </p:nvPicPr>
        <p:blipFill>
          <a:blip r:embed="rId5">
            <a:extLst>
              <a:ext uri="{28A0092B-C50C-407E-A947-70E740481C1C}">
                <a14:useLocalDpi xmlns:a14="http://schemas.microsoft.com/office/drawing/2010/main" val="0"/>
              </a:ext>
            </a:extLst>
          </a:blip>
          <a:srcRect b="3246"/>
          <a:stretch>
            <a:fillRect/>
          </a:stretch>
        </p:blipFill>
        <p:spPr bwMode="auto">
          <a:xfrm>
            <a:off x="4670425" y="1524000"/>
            <a:ext cx="44735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Rectangle 1028"/>
          <p:cNvSpPr>
            <a:spLocks noGrp="1" noChangeArrowheads="1"/>
          </p:cNvSpPr>
          <p:nvPr>
            <p:ph type="body" idx="1"/>
          </p:nvPr>
        </p:nvSpPr>
        <p:spPr>
          <a:xfrm>
            <a:off x="658813" y="1371600"/>
            <a:ext cx="4672012" cy="3667125"/>
          </a:xfrm>
        </p:spPr>
        <p:txBody>
          <a:bodyPr/>
          <a:lstStyle/>
          <a:p>
            <a:pPr marL="227013" indent="-227013" eaLnBrk="1" hangingPunct="1"/>
            <a:r>
              <a:rPr lang="en-US" smtClean="0"/>
              <a:t>Functions</a:t>
            </a:r>
            <a:endParaRPr lang="en-US" sz="2800" smtClean="0"/>
          </a:p>
          <a:p>
            <a:pPr marL="569913" lvl="1" indent="-228600" eaLnBrk="1" hangingPunct="1"/>
            <a:r>
              <a:rPr lang="en-US" sz="2400" u="sng" smtClean="0">
                <a:solidFill>
                  <a:srgbClr val="CC0000"/>
                </a:solidFill>
              </a:rPr>
              <a:t>food storage</a:t>
            </a:r>
            <a:endParaRPr lang="en-US" sz="2500" smtClean="0"/>
          </a:p>
          <a:p>
            <a:pPr marL="850900" lvl="2" indent="-166688" eaLnBrk="1" hangingPunct="1"/>
            <a:r>
              <a:rPr lang="en-US" sz="2000" smtClean="0"/>
              <a:t>can stretch to fit ~2L food </a:t>
            </a:r>
          </a:p>
          <a:p>
            <a:pPr marL="569913" lvl="1" indent="-228600" eaLnBrk="1" hangingPunct="1"/>
            <a:r>
              <a:rPr lang="en-US" sz="2400" u="sng" smtClean="0">
                <a:solidFill>
                  <a:srgbClr val="CC0000"/>
                </a:solidFill>
              </a:rPr>
              <a:t>disinfect food</a:t>
            </a:r>
            <a:endParaRPr lang="en-US" sz="2400" smtClean="0"/>
          </a:p>
          <a:p>
            <a:pPr marL="850900" lvl="2" indent="-166688" eaLnBrk="1" hangingPunct="1"/>
            <a:r>
              <a:rPr lang="en-US" sz="2000" smtClean="0"/>
              <a:t>HCl = pH 2</a:t>
            </a:r>
          </a:p>
          <a:p>
            <a:pPr marL="1139825" lvl="3" indent="-174625" eaLnBrk="1" hangingPunct="1"/>
            <a:r>
              <a:rPr lang="en-US" sz="1800" smtClean="0"/>
              <a:t>kills bacteria </a:t>
            </a:r>
          </a:p>
          <a:p>
            <a:pPr marL="569913" lvl="1" indent="-228600" eaLnBrk="1" hangingPunct="1"/>
            <a:r>
              <a:rPr lang="en-US" sz="2400" u="sng" smtClean="0">
                <a:solidFill>
                  <a:srgbClr val="CC0000"/>
                </a:solidFill>
              </a:rPr>
              <a:t>chemical digestion</a:t>
            </a:r>
            <a:endParaRPr lang="en-US" sz="2400" smtClean="0"/>
          </a:p>
          <a:p>
            <a:pPr marL="850900" lvl="2" indent="-166688" eaLnBrk="1" hangingPunct="1"/>
            <a:r>
              <a:rPr lang="en-US" sz="2000" u="sng" smtClean="0">
                <a:solidFill>
                  <a:srgbClr val="CC0000"/>
                </a:solidFill>
              </a:rPr>
              <a:t>pepsin</a:t>
            </a:r>
            <a:endParaRPr lang="en-US" sz="2000" smtClean="0"/>
          </a:p>
          <a:p>
            <a:pPr marL="1139825" lvl="3" indent="-174625" eaLnBrk="1" hangingPunct="1"/>
            <a:r>
              <a:rPr lang="en-US" sz="1800" u="sng" smtClean="0">
                <a:solidFill>
                  <a:srgbClr val="CC0000"/>
                </a:solidFill>
              </a:rPr>
              <a:t>enzyme breaks down proteins</a:t>
            </a:r>
            <a:endParaRPr lang="en-US" sz="1800" smtClean="0"/>
          </a:p>
        </p:txBody>
      </p:sp>
      <p:sp>
        <p:nvSpPr>
          <p:cNvPr id="87045" name="Rectangle 1029"/>
          <p:cNvSpPr>
            <a:spLocks noChangeArrowheads="1"/>
          </p:cNvSpPr>
          <p:nvPr/>
        </p:nvSpPr>
        <p:spPr bwMode="auto">
          <a:xfrm>
            <a:off x="157163" y="5465763"/>
            <a:ext cx="5241925" cy="641350"/>
          </a:xfrm>
          <a:prstGeom prst="rect">
            <a:avLst/>
          </a:prstGeom>
          <a:solidFill>
            <a:srgbClr val="FFCC1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p>
            <a:r>
              <a:rPr lang="en-US" sz="1800" b="1">
                <a:solidFill>
                  <a:srgbClr val="0F116A"/>
                </a:solidFill>
              </a:rPr>
              <a:t>But the stomach is made out of protein!</a:t>
            </a:r>
          </a:p>
          <a:p>
            <a:r>
              <a:rPr lang="en-US" sz="1800" b="1">
                <a:solidFill>
                  <a:srgbClr val="0F116A"/>
                </a:solidFill>
              </a:rPr>
              <a:t>What stops the stomach from digesting itself?</a:t>
            </a:r>
          </a:p>
        </p:txBody>
      </p:sp>
      <p:sp>
        <p:nvSpPr>
          <p:cNvPr id="87046" name="Rectangle 1030"/>
          <p:cNvSpPr>
            <a:spLocks noChangeArrowheads="1"/>
          </p:cNvSpPr>
          <p:nvPr/>
        </p:nvSpPr>
        <p:spPr bwMode="auto">
          <a:xfrm>
            <a:off x="157163" y="6100763"/>
            <a:ext cx="5241925" cy="641350"/>
          </a:xfrm>
          <a:prstGeom prst="rect">
            <a:avLst/>
          </a:prstGeom>
          <a:solidFill>
            <a:srgbClr val="CC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20000"/>
              </a:spcBef>
              <a:buClr>
                <a:schemeClr val="hlink"/>
              </a:buClr>
              <a:buSzPct val="95000"/>
              <a:buFont typeface="Wingdings" pitchFamily="84" charset="2"/>
              <a:buNone/>
            </a:pPr>
            <a:r>
              <a:rPr lang="en-US" sz="1800" b="1">
                <a:solidFill>
                  <a:schemeClr val="bg1"/>
                </a:solidFill>
              </a:rPr>
              <a:t>mucus secreted by stomach cells protects stomach lining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7044">
                                            <p:txEl>
                                              <p:pRg st="1" end="1"/>
                                            </p:txEl>
                                          </p:spTgt>
                                        </p:tgtEl>
                                        <p:attrNameLst>
                                          <p:attrName>style.visibility</p:attrName>
                                        </p:attrNameLst>
                                      </p:cBhvr>
                                      <p:to>
                                        <p:strVal val="visible"/>
                                      </p:to>
                                    </p:set>
                                    <p:anim calcmode="lin" valueType="num">
                                      <p:cBhvr additive="base">
                                        <p:cTn id="7" dur="500" fill="hold"/>
                                        <p:tgtEl>
                                          <p:spTgt spid="87044">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7044">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7044">
                                            <p:txEl>
                                              <p:pRg st="2" end="2"/>
                                            </p:txEl>
                                          </p:spTgt>
                                        </p:tgtEl>
                                        <p:attrNameLst>
                                          <p:attrName>style.visibility</p:attrName>
                                        </p:attrNameLst>
                                      </p:cBhvr>
                                      <p:to>
                                        <p:strVal val="visible"/>
                                      </p:to>
                                    </p:set>
                                    <p:anim calcmode="lin" valueType="num">
                                      <p:cBhvr additive="base">
                                        <p:cTn id="12" dur="500" fill="hold"/>
                                        <p:tgtEl>
                                          <p:spTgt spid="87044">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7044">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7044">
                                            <p:txEl>
                                              <p:pRg st="3" end="3"/>
                                            </p:txEl>
                                          </p:spTgt>
                                        </p:tgtEl>
                                        <p:attrNameLst>
                                          <p:attrName>style.visibility</p:attrName>
                                        </p:attrNameLst>
                                      </p:cBhvr>
                                      <p:to>
                                        <p:strVal val="visible"/>
                                      </p:to>
                                    </p:set>
                                    <p:anim calcmode="lin" valueType="num">
                                      <p:cBhvr additive="base">
                                        <p:cTn id="18" dur="500" fill="hold"/>
                                        <p:tgtEl>
                                          <p:spTgt spid="87044">
                                            <p:txEl>
                                              <p:pRg st="3" end="3"/>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87044">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7044">
                                            <p:txEl>
                                              <p:pRg st="4" end="4"/>
                                            </p:txEl>
                                          </p:spTgt>
                                        </p:tgtEl>
                                        <p:attrNameLst>
                                          <p:attrName>style.visibility</p:attrName>
                                        </p:attrNameLst>
                                      </p:cBhvr>
                                      <p:to>
                                        <p:strVal val="visible"/>
                                      </p:to>
                                    </p:set>
                                    <p:anim calcmode="lin" valueType="num">
                                      <p:cBhvr additive="base">
                                        <p:cTn id="24" dur="500" fill="hold"/>
                                        <p:tgtEl>
                                          <p:spTgt spid="87044">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87044">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par>
                          <p:cTn id="26" fill="hold" nodeType="afterGroup">
                            <p:stCondLst>
                              <p:cond delay="500"/>
                            </p:stCondLst>
                            <p:childTnLst>
                              <p:par>
                                <p:cTn id="27" presetID="2" presetClass="entr" presetSubtype="8" fill="hold" grpId="0" nodeType="afterEffect">
                                  <p:stCondLst>
                                    <p:cond delay="0"/>
                                  </p:stCondLst>
                                  <p:childTnLst>
                                    <p:set>
                                      <p:cBhvr>
                                        <p:cTn id="28" dur="1" fill="hold">
                                          <p:stCondLst>
                                            <p:cond delay="0"/>
                                          </p:stCondLst>
                                        </p:cTn>
                                        <p:tgtEl>
                                          <p:spTgt spid="87044">
                                            <p:txEl>
                                              <p:pRg st="5" end="5"/>
                                            </p:txEl>
                                          </p:spTgt>
                                        </p:tgtEl>
                                        <p:attrNameLst>
                                          <p:attrName>style.visibility</p:attrName>
                                        </p:attrNameLst>
                                      </p:cBhvr>
                                      <p:to>
                                        <p:strVal val="visible"/>
                                      </p:to>
                                    </p:set>
                                    <p:anim calcmode="lin" valueType="num">
                                      <p:cBhvr additive="base">
                                        <p:cTn id="29" dur="500" fill="hold"/>
                                        <p:tgtEl>
                                          <p:spTgt spid="87044">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87044">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87044">
                                            <p:txEl>
                                              <p:pRg st="6" end="6"/>
                                            </p:txEl>
                                          </p:spTgt>
                                        </p:tgtEl>
                                        <p:attrNameLst>
                                          <p:attrName>style.visibility</p:attrName>
                                        </p:attrNameLst>
                                      </p:cBhvr>
                                      <p:to>
                                        <p:strVal val="visible"/>
                                      </p:to>
                                    </p:set>
                                    <p:anim calcmode="lin" valueType="num">
                                      <p:cBhvr additive="base">
                                        <p:cTn id="35" dur="500" fill="hold"/>
                                        <p:tgtEl>
                                          <p:spTgt spid="87044">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7044">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
                                        </p:tgtEl>
                                      </p:cMediaNode>
                                    </p:audio>
                                  </p:sub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87044">
                                            <p:txEl>
                                              <p:pRg st="7" end="7"/>
                                            </p:txEl>
                                          </p:spTgt>
                                        </p:tgtEl>
                                        <p:attrNameLst>
                                          <p:attrName>style.visibility</p:attrName>
                                        </p:attrNameLst>
                                      </p:cBhvr>
                                      <p:to>
                                        <p:strVal val="visible"/>
                                      </p:to>
                                    </p:set>
                                    <p:anim calcmode="lin" valueType="num">
                                      <p:cBhvr additive="base">
                                        <p:cTn id="41" dur="500" fill="hold"/>
                                        <p:tgtEl>
                                          <p:spTgt spid="87044">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87044">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87044">
                                            <p:txEl>
                                              <p:pRg st="8" end="8"/>
                                            </p:txEl>
                                          </p:spTgt>
                                        </p:tgtEl>
                                        <p:attrNameLst>
                                          <p:attrName>style.visibility</p:attrName>
                                        </p:attrNameLst>
                                      </p:cBhvr>
                                      <p:to>
                                        <p:strVal val="visible"/>
                                      </p:to>
                                    </p:set>
                                    <p:anim calcmode="lin" valueType="num">
                                      <p:cBhvr additive="base">
                                        <p:cTn id="47" dur="500" fill="hold"/>
                                        <p:tgtEl>
                                          <p:spTgt spid="87044">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87044">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87045"/>
                                        </p:tgtEl>
                                        <p:attrNameLst>
                                          <p:attrName>style.visibility</p:attrName>
                                        </p:attrNameLst>
                                      </p:cBhvr>
                                      <p:to>
                                        <p:strVal val="visible"/>
                                      </p:to>
                                    </p:set>
                                    <p:animEffect transition="in" filter="wipe(left)">
                                      <p:cBhvr>
                                        <p:cTn id="53" dur="500"/>
                                        <p:tgtEl>
                                          <p:spTgt spid="87045"/>
                                        </p:tgtEl>
                                      </p:cBhvr>
                                    </p:animEffect>
                                  </p:childTnLst>
                                  <p:subTnLst>
                                    <p:audio>
                                      <p:cMediaNode>
                                        <p:cTn display="0" masterRel="sameClick">
                                          <p:stCondLst>
                                            <p:cond evt="begin" delay="0">
                                              <p:tn val="51"/>
                                            </p:cond>
                                          </p:stCondLst>
                                          <p:endCondLst>
                                            <p:cond evt="onStopAudio" delay="0">
                                              <p:tgtEl>
                                                <p:sldTgt/>
                                              </p:tgtEl>
                                            </p:cond>
                                          </p:endCondLst>
                                        </p:cTn>
                                        <p:tgtEl>
                                          <p:sndTgt r:embed="rId4" name="Vibro Up"/>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87046"/>
                                        </p:tgtEl>
                                        <p:attrNameLst>
                                          <p:attrName>style.visibility</p:attrName>
                                        </p:attrNameLst>
                                      </p:cBhvr>
                                      <p:to>
                                        <p:strVal val="visible"/>
                                      </p:to>
                                    </p:set>
                                    <p:animEffect transition="in" filter="wipe(left)">
                                      <p:cBhvr>
                                        <p:cTn id="58" dur="500"/>
                                        <p:tgtEl>
                                          <p:spTgt spid="87046"/>
                                        </p:tgtEl>
                                      </p:cBhvr>
                                    </p:animEffect>
                                  </p:childTnLst>
                                  <p:subTnLst>
                                    <p:audio>
                                      <p:cMediaNode>
                                        <p:cTn display="0" masterRel="sameClick">
                                          <p:stCondLst>
                                            <p:cond evt="begin" delay="0">
                                              <p:tn val="56"/>
                                            </p:cond>
                                          </p:stCondLst>
                                          <p:endCondLst>
                                            <p:cond evt="onStopAudio" delay="0">
                                              <p:tgtEl>
                                                <p:sldTgt/>
                                              </p:tgtEl>
                                            </p:cond>
                                          </p:endCondLst>
                                        </p:cTn>
                                        <p:tgtEl>
                                          <p:sndTgt r:embed="rId4"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build="p" autoUpdateAnimBg="0"/>
      <p:bldP spid="87045" grpId="0" animBg="1" autoUpdateAnimBg="0"/>
      <p:bldP spid="87046"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26" descr="41-13-HumanDigestiveSys-NL"/>
          <p:cNvPicPr>
            <a:picLocks noChangeAspect="1" noChangeArrowheads="1"/>
          </p:cNvPicPr>
          <p:nvPr/>
        </p:nvPicPr>
        <p:blipFill>
          <a:blip r:embed="rId5">
            <a:extLst>
              <a:ext uri="{28A0092B-C50C-407E-A947-70E740481C1C}">
                <a14:useLocalDpi xmlns:a14="http://schemas.microsoft.com/office/drawing/2010/main" val="0"/>
              </a:ext>
            </a:extLst>
          </a:blip>
          <a:srcRect b="3600"/>
          <a:stretch>
            <a:fillRect/>
          </a:stretch>
        </p:blipFill>
        <p:spPr bwMode="auto">
          <a:xfrm>
            <a:off x="304800" y="481013"/>
            <a:ext cx="8521700"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9091" name="Group 1027"/>
          <p:cNvGrpSpPr>
            <a:grpSpLocks/>
          </p:cNvGrpSpPr>
          <p:nvPr/>
        </p:nvGrpSpPr>
        <p:grpSpPr bwMode="auto">
          <a:xfrm>
            <a:off x="4953000" y="438150"/>
            <a:ext cx="4068763" cy="3981450"/>
            <a:chOff x="3120" y="276"/>
            <a:chExt cx="2563" cy="2508"/>
          </a:xfrm>
        </p:grpSpPr>
        <p:sp>
          <p:nvSpPr>
            <p:cNvPr id="17416" name="Line 1028"/>
            <p:cNvSpPr>
              <a:spLocks noChangeShapeType="1"/>
            </p:cNvSpPr>
            <p:nvPr/>
          </p:nvSpPr>
          <p:spPr bwMode="auto">
            <a:xfrm flipH="1">
              <a:off x="3120" y="1248"/>
              <a:ext cx="1104" cy="1536"/>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7" name="Text Box 1029"/>
            <p:cNvSpPr txBox="1">
              <a:spLocks noChangeArrowheads="1"/>
            </p:cNvSpPr>
            <p:nvPr/>
          </p:nvSpPr>
          <p:spPr bwMode="auto">
            <a:xfrm>
              <a:off x="4128" y="276"/>
              <a:ext cx="1555" cy="975"/>
            </a:xfrm>
            <a:prstGeom prst="rect">
              <a:avLst/>
            </a:prstGeom>
            <a:solidFill>
              <a:schemeClr val="bg2"/>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stomach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kills germs </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proteins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store food</a:t>
              </a:r>
            </a:p>
          </p:txBody>
        </p:sp>
      </p:grpSp>
      <p:sp>
        <p:nvSpPr>
          <p:cNvPr id="89094" name="Rectangle 1030"/>
          <p:cNvSpPr>
            <a:spLocks noChangeArrowheads="1"/>
          </p:cNvSpPr>
          <p:nvPr/>
        </p:nvSpPr>
        <p:spPr bwMode="auto">
          <a:xfrm>
            <a:off x="7518400" y="3025775"/>
            <a:ext cx="1327150" cy="396875"/>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u="sng">
                <a:solidFill>
                  <a:srgbClr val="CC0000"/>
                </a:solidFill>
              </a:rPr>
              <a:t>sphincter</a:t>
            </a:r>
          </a:p>
        </p:txBody>
      </p:sp>
      <p:sp>
        <p:nvSpPr>
          <p:cNvPr id="89095" name="Rectangle 1031"/>
          <p:cNvSpPr>
            <a:spLocks noChangeArrowheads="1"/>
          </p:cNvSpPr>
          <p:nvPr/>
        </p:nvSpPr>
        <p:spPr bwMode="auto">
          <a:xfrm>
            <a:off x="7313613" y="5005388"/>
            <a:ext cx="1327150" cy="396875"/>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sz="2000" b="1" u="sng">
                <a:solidFill>
                  <a:srgbClr val="CC0000"/>
                </a:solidFill>
              </a:rPr>
              <a:t>sphincter</a:t>
            </a:r>
          </a:p>
        </p:txBody>
      </p:sp>
      <p:sp>
        <p:nvSpPr>
          <p:cNvPr id="17414" name="Line 1032"/>
          <p:cNvSpPr>
            <a:spLocks noChangeShapeType="1"/>
          </p:cNvSpPr>
          <p:nvPr/>
        </p:nvSpPr>
        <p:spPr bwMode="auto">
          <a:xfrm flipH="1" flipV="1">
            <a:off x="2293938" y="1530350"/>
            <a:ext cx="1516062" cy="45085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5" name="Text Box 1033"/>
          <p:cNvSpPr txBox="1">
            <a:spLocks noChangeArrowheads="1"/>
          </p:cNvSpPr>
          <p:nvPr/>
        </p:nvSpPr>
        <p:spPr bwMode="auto">
          <a:xfrm>
            <a:off x="585788" y="412750"/>
            <a:ext cx="2352675" cy="1509713"/>
          </a:xfrm>
          <a:prstGeom prst="rect">
            <a:avLst/>
          </a:prstGeom>
          <a:solidFill>
            <a:schemeClr val="bg2"/>
          </a:solidFill>
          <a:ln>
            <a:noFill/>
          </a:ln>
          <a:effectLst/>
          <a:extLst>
            <a:ext uri="{91240B29-F687-4F45-9708-019B960494DF}">
              <a14:hiddenLine xmlns:a14="http://schemas.microsoft.com/office/drawing/2010/main" w="38100">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mouth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starch</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 germs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moisten food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p:cTn id="7" dur="500" fill="hold"/>
                                        <p:tgtEl>
                                          <p:spTgt spid="89091"/>
                                        </p:tgtEl>
                                        <p:attrNameLst>
                                          <p:attrName>ppt_w</p:attrName>
                                        </p:attrNameLst>
                                      </p:cBhvr>
                                      <p:tavLst>
                                        <p:tav tm="0">
                                          <p:val>
                                            <p:fltVal val="0"/>
                                          </p:val>
                                        </p:tav>
                                        <p:tav tm="100000">
                                          <p:val>
                                            <p:strVal val="#ppt_w"/>
                                          </p:val>
                                        </p:tav>
                                      </p:tavLst>
                                    </p:anim>
                                    <p:anim calcmode="lin" valueType="num">
                                      <p:cBhvr>
                                        <p:cTn id="8" dur="500" fill="hold"/>
                                        <p:tgtEl>
                                          <p:spTgt spid="8909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Laser"/>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9094"/>
                                        </p:tgtEl>
                                        <p:attrNameLst>
                                          <p:attrName>style.visibility</p:attrName>
                                        </p:attrNameLst>
                                      </p:cBhvr>
                                      <p:to>
                                        <p:strVal val="visible"/>
                                      </p:to>
                                    </p:set>
                                    <p:anim calcmode="lin" valueType="num">
                                      <p:cBhvr>
                                        <p:cTn id="13" dur="500" fill="hold"/>
                                        <p:tgtEl>
                                          <p:spTgt spid="89094"/>
                                        </p:tgtEl>
                                        <p:attrNameLst>
                                          <p:attrName>ppt_w</p:attrName>
                                        </p:attrNameLst>
                                      </p:cBhvr>
                                      <p:tavLst>
                                        <p:tav tm="0">
                                          <p:val>
                                            <p:fltVal val="0"/>
                                          </p:val>
                                        </p:tav>
                                        <p:tav tm="100000">
                                          <p:val>
                                            <p:strVal val="#ppt_w"/>
                                          </p:val>
                                        </p:tav>
                                      </p:tavLst>
                                    </p:anim>
                                    <p:anim calcmode="lin" valueType="num">
                                      <p:cBhvr>
                                        <p:cTn id="14" dur="500" fill="hold"/>
                                        <p:tgtEl>
                                          <p:spTgt spid="8909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Pong"/>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89095"/>
                                        </p:tgtEl>
                                        <p:attrNameLst>
                                          <p:attrName>style.visibility</p:attrName>
                                        </p:attrNameLst>
                                      </p:cBhvr>
                                      <p:to>
                                        <p:strVal val="visible"/>
                                      </p:to>
                                    </p:set>
                                    <p:anim calcmode="lin" valueType="num">
                                      <p:cBhvr>
                                        <p:cTn id="19" dur="500" fill="hold"/>
                                        <p:tgtEl>
                                          <p:spTgt spid="89095"/>
                                        </p:tgtEl>
                                        <p:attrNameLst>
                                          <p:attrName>ppt_w</p:attrName>
                                        </p:attrNameLst>
                                      </p:cBhvr>
                                      <p:tavLst>
                                        <p:tav tm="0">
                                          <p:val>
                                            <p:fltVal val="0"/>
                                          </p:val>
                                        </p:tav>
                                        <p:tav tm="100000">
                                          <p:val>
                                            <p:strVal val="#ppt_w"/>
                                          </p:val>
                                        </p:tav>
                                      </p:tavLst>
                                    </p:anim>
                                    <p:anim calcmode="lin" valueType="num">
                                      <p:cBhvr>
                                        <p:cTn id="20" dur="500" fill="hold"/>
                                        <p:tgtEl>
                                          <p:spTgt spid="8909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Pong"/>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4" grpId="0"/>
      <p:bldP spid="8909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04800"/>
            <a:ext cx="7772400" cy="609600"/>
          </a:xfrm>
        </p:spPr>
        <p:txBody>
          <a:bodyPr/>
          <a:lstStyle/>
          <a:p>
            <a:pPr eaLnBrk="1" hangingPunct="1"/>
            <a:r>
              <a:rPr lang="en-US" sz="6000" smtClean="0"/>
              <a:t>Gastric Juices</a:t>
            </a:r>
          </a:p>
        </p:txBody>
      </p:sp>
      <p:sp>
        <p:nvSpPr>
          <p:cNvPr id="7171" name="Rectangle 3"/>
          <p:cNvSpPr>
            <a:spLocks noGrp="1" noChangeArrowheads="1"/>
          </p:cNvSpPr>
          <p:nvPr>
            <p:ph type="body" idx="1"/>
          </p:nvPr>
        </p:nvSpPr>
        <p:spPr>
          <a:xfrm>
            <a:off x="685800" y="914400"/>
            <a:ext cx="5562600" cy="5943600"/>
          </a:xfrm>
        </p:spPr>
        <p:txBody>
          <a:bodyPr/>
          <a:lstStyle/>
          <a:p>
            <a:pPr eaLnBrk="1" hangingPunct="1">
              <a:lnSpc>
                <a:spcPct val="90000"/>
              </a:lnSpc>
            </a:pPr>
            <a:r>
              <a:rPr lang="en-US" sz="3600" smtClean="0"/>
              <a:t>Secreted by the stomach.</a:t>
            </a:r>
          </a:p>
          <a:p>
            <a:pPr eaLnBrk="1" hangingPunct="1">
              <a:lnSpc>
                <a:spcPct val="90000"/>
              </a:lnSpc>
            </a:pPr>
            <a:r>
              <a:rPr lang="en-US" sz="3600" b="1" smtClean="0"/>
              <a:t>Acidic</a:t>
            </a:r>
            <a:r>
              <a:rPr lang="en-US" sz="3600" smtClean="0"/>
              <a:t> (pH 1.5-2.5) (HCl).</a:t>
            </a:r>
          </a:p>
          <a:p>
            <a:pPr eaLnBrk="1" hangingPunct="1">
              <a:lnSpc>
                <a:spcPct val="90000"/>
              </a:lnSpc>
            </a:pPr>
            <a:r>
              <a:rPr lang="en-US" sz="3600" b="1" smtClean="0"/>
              <a:t>Pepsin-</a:t>
            </a:r>
            <a:r>
              <a:rPr lang="en-US" sz="3600" smtClean="0"/>
              <a:t> an </a:t>
            </a:r>
            <a:r>
              <a:rPr lang="en-US" sz="3600" b="1" smtClean="0"/>
              <a:t>enzyme</a:t>
            </a:r>
            <a:r>
              <a:rPr lang="en-US" sz="3600" smtClean="0"/>
              <a:t> that breaks down large </a:t>
            </a:r>
            <a:r>
              <a:rPr lang="en-US" sz="3600" b="1" smtClean="0"/>
              <a:t>proteins</a:t>
            </a:r>
            <a:r>
              <a:rPr lang="en-US" sz="3600" smtClean="0"/>
              <a:t> into </a:t>
            </a:r>
            <a:r>
              <a:rPr lang="en-US" sz="3600" b="1" smtClean="0"/>
              <a:t>amino</a:t>
            </a:r>
            <a:r>
              <a:rPr lang="en-US" sz="3600" smtClean="0"/>
              <a:t> </a:t>
            </a:r>
            <a:r>
              <a:rPr lang="en-US" sz="3600" b="1" smtClean="0"/>
              <a:t>acids</a:t>
            </a:r>
            <a:r>
              <a:rPr lang="en-US" sz="3600" smtClean="0"/>
              <a:t>.</a:t>
            </a:r>
          </a:p>
          <a:p>
            <a:pPr eaLnBrk="1" hangingPunct="1">
              <a:lnSpc>
                <a:spcPct val="90000"/>
              </a:lnSpc>
            </a:pPr>
            <a:r>
              <a:rPr lang="en-US" sz="3600" smtClean="0"/>
              <a:t>Food is further broken down into a thin liquid called </a:t>
            </a:r>
            <a:r>
              <a:rPr lang="en-US" sz="3600" b="1" smtClean="0"/>
              <a:t>chyme</a:t>
            </a:r>
            <a:r>
              <a:rPr lang="en-US" sz="3600" smtClean="0"/>
              <a:t>.</a:t>
            </a:r>
            <a:endParaRPr lang="en-US" sz="4000" smtClean="0"/>
          </a:p>
        </p:txBody>
      </p:sp>
      <p:pic>
        <p:nvPicPr>
          <p:cNvPr id="18436" name="Picture 4" descr="images-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743200"/>
            <a:ext cx="22383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dissolve">
                                      <p:cBhvr>
                                        <p:cTn id="7" dur="500"/>
                                        <p:tgtEl>
                                          <p:spTgt spid="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dissolve">
                                      <p:cBhvr>
                                        <p:cTn id="12" dur="500"/>
                                        <p:tgtEl>
                                          <p:spTgt spid="71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dissolve">
                                      <p:cBhvr>
                                        <p:cTn id="17" dur="500"/>
                                        <p:tgtEl>
                                          <p:spTgt spid="71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dissolve">
                                      <p:cBhvr>
                                        <p:cTn id="22" dur="5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1079553966212"/>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1371600" y="315913"/>
            <a:ext cx="6553200" cy="622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6000" smtClean="0"/>
              <a:t>Accessory Organs</a:t>
            </a:r>
          </a:p>
        </p:txBody>
      </p:sp>
      <p:sp>
        <p:nvSpPr>
          <p:cNvPr id="20483" name="Rectangle 3"/>
          <p:cNvSpPr>
            <a:spLocks noGrp="1" noChangeArrowheads="1"/>
          </p:cNvSpPr>
          <p:nvPr>
            <p:ph type="body" idx="1"/>
          </p:nvPr>
        </p:nvSpPr>
        <p:spPr>
          <a:xfrm>
            <a:off x="685800" y="1981200"/>
            <a:ext cx="4343400" cy="4114800"/>
          </a:xfrm>
        </p:spPr>
        <p:txBody>
          <a:bodyPr/>
          <a:lstStyle/>
          <a:p>
            <a:pPr eaLnBrk="1" hangingPunct="1"/>
            <a:r>
              <a:rPr lang="en-US" sz="4400" smtClean="0"/>
              <a:t>Pancreas</a:t>
            </a:r>
          </a:p>
          <a:p>
            <a:pPr eaLnBrk="1" hangingPunct="1"/>
            <a:r>
              <a:rPr lang="en-US" sz="4400" smtClean="0"/>
              <a:t>Gall Bladder</a:t>
            </a:r>
          </a:p>
          <a:p>
            <a:pPr eaLnBrk="1" hangingPunct="1"/>
            <a:r>
              <a:rPr lang="en-US" sz="4400" smtClean="0"/>
              <a:t>Spleen</a:t>
            </a:r>
            <a:endParaRPr lang="en-US" smtClean="0"/>
          </a:p>
        </p:txBody>
      </p:sp>
      <p:pic>
        <p:nvPicPr>
          <p:cNvPr id="20484" name="Picture 4" descr="images-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209800"/>
            <a:ext cx="3657600"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901700"/>
            <a:ext cx="7772400" cy="727075"/>
          </a:xfrm>
        </p:spPr>
        <p:txBody>
          <a:bodyPr/>
          <a:lstStyle/>
          <a:p>
            <a:pPr eaLnBrk="1" hangingPunct="1"/>
            <a:r>
              <a:rPr lang="en-US" smtClean="0"/>
              <a:t>Nutrition </a:t>
            </a:r>
          </a:p>
        </p:txBody>
      </p:sp>
      <p:sp>
        <p:nvSpPr>
          <p:cNvPr id="4099" name="Rectangle 3"/>
          <p:cNvSpPr>
            <a:spLocks noGrp="1" noChangeArrowheads="1"/>
          </p:cNvSpPr>
          <p:nvPr>
            <p:ph type="body" idx="1"/>
          </p:nvPr>
        </p:nvSpPr>
        <p:spPr>
          <a:xfrm>
            <a:off x="304800" y="1828800"/>
            <a:ext cx="8610600" cy="5029200"/>
          </a:xfrm>
        </p:spPr>
        <p:txBody>
          <a:bodyPr/>
          <a:lstStyle/>
          <a:p>
            <a:pPr marL="447675" indent="-447675" eaLnBrk="1" hangingPunct="1">
              <a:buFontTx/>
              <a:buNone/>
            </a:pPr>
            <a:r>
              <a:rPr lang="en-US" sz="2400" b="1" smtClean="0">
                <a:solidFill>
                  <a:srgbClr val="F0140E"/>
                </a:solidFill>
              </a:rPr>
              <a:t>Process by which organisms obtain and utilize their food.</a:t>
            </a:r>
            <a:r>
              <a:rPr lang="en-US" sz="2400" smtClean="0"/>
              <a:t> </a:t>
            </a:r>
          </a:p>
          <a:p>
            <a:pPr marL="447675" indent="-447675" eaLnBrk="1" hangingPunct="1">
              <a:buFontTx/>
              <a:buNone/>
            </a:pPr>
            <a:endParaRPr lang="en-US" sz="2400" smtClean="0"/>
          </a:p>
          <a:p>
            <a:pPr marL="447675" indent="-447675" eaLnBrk="1" hangingPunct="1">
              <a:buFontTx/>
              <a:buNone/>
            </a:pPr>
            <a:r>
              <a:rPr lang="en-US" sz="2400" smtClean="0"/>
              <a:t>There are two parts to Nutrition:</a:t>
            </a:r>
          </a:p>
          <a:p>
            <a:pPr marL="447675" indent="-447675" eaLnBrk="1" hangingPunct="1">
              <a:buFontTx/>
              <a:buNone/>
            </a:pPr>
            <a:r>
              <a:rPr lang="en-US" sz="2400" smtClean="0"/>
              <a:t>	1. </a:t>
            </a:r>
            <a:r>
              <a:rPr lang="en-US" sz="2400" b="1" smtClean="0"/>
              <a:t>Ingestion</a:t>
            </a:r>
            <a:r>
              <a:rPr lang="en-US" sz="2400" smtClean="0"/>
              <a:t>- process of taking food into the 			digestive system so that it may be 				hydrolized or digested.</a:t>
            </a:r>
          </a:p>
          <a:p>
            <a:pPr marL="447675" indent="-447675" eaLnBrk="1" hangingPunct="1">
              <a:buFontTx/>
              <a:buNone/>
            </a:pPr>
            <a:r>
              <a:rPr lang="en-US" sz="2400" smtClean="0"/>
              <a:t>	2. </a:t>
            </a:r>
            <a:r>
              <a:rPr lang="en-US" sz="2400" b="1" smtClean="0"/>
              <a:t>Digestion</a:t>
            </a:r>
            <a:r>
              <a:rPr lang="en-US" sz="2400" smtClean="0"/>
              <a:t>- the breakdown of food (either 			chemically or mechanically) in order to 			    utilize nutrients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962025"/>
            <a:ext cx="7772400" cy="666750"/>
          </a:xfrm>
        </p:spPr>
        <p:txBody>
          <a:bodyPr/>
          <a:lstStyle/>
          <a:p>
            <a:pPr eaLnBrk="1" hangingPunct="1"/>
            <a:r>
              <a:rPr lang="en-US" smtClean="0"/>
              <a:t>Gall bladder </a:t>
            </a:r>
          </a:p>
        </p:txBody>
      </p:sp>
      <p:sp>
        <p:nvSpPr>
          <p:cNvPr id="21507" name="Rectangle 3"/>
          <p:cNvSpPr>
            <a:spLocks noGrp="1" noChangeArrowheads="1"/>
          </p:cNvSpPr>
          <p:nvPr>
            <p:ph type="body" idx="1"/>
          </p:nvPr>
        </p:nvSpPr>
        <p:spPr>
          <a:xfrm>
            <a:off x="457200" y="1981200"/>
            <a:ext cx="8458200" cy="4495800"/>
          </a:xfrm>
        </p:spPr>
        <p:txBody>
          <a:bodyPr/>
          <a:lstStyle/>
          <a:p>
            <a:pPr marL="447675" indent="-447675" eaLnBrk="1" hangingPunct="1">
              <a:lnSpc>
                <a:spcPct val="90000"/>
              </a:lnSpc>
            </a:pPr>
            <a:r>
              <a:rPr lang="en-US" smtClean="0"/>
              <a:t>Pouch structure located near the liver which concentrates and stores bile</a:t>
            </a:r>
          </a:p>
          <a:p>
            <a:pPr marL="447675" indent="-447675" eaLnBrk="1" hangingPunct="1">
              <a:lnSpc>
                <a:spcPct val="90000"/>
              </a:lnSpc>
            </a:pPr>
            <a:endParaRPr lang="en-US" smtClean="0"/>
          </a:p>
          <a:p>
            <a:pPr marL="447675" indent="-447675" eaLnBrk="1" hangingPunct="1">
              <a:lnSpc>
                <a:spcPct val="90000"/>
              </a:lnSpc>
            </a:pPr>
            <a:r>
              <a:rPr lang="en-US" b="1" smtClean="0"/>
              <a:t>Bile duct</a:t>
            </a:r>
            <a:r>
              <a:rPr lang="en-US" smtClean="0"/>
              <a:t> – a long tube that carries BILE. The top half of the common bile duct is associated with the liver, while the bottom half of the common bile duct is associated with the pancreas, through which it passes on its way to the intestine.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777875"/>
            <a:ext cx="7772400" cy="850900"/>
          </a:xfrm>
        </p:spPr>
        <p:txBody>
          <a:bodyPr/>
          <a:lstStyle/>
          <a:p>
            <a:pPr eaLnBrk="1" hangingPunct="1"/>
            <a:r>
              <a:rPr lang="en-US" smtClean="0"/>
              <a:t>BILE</a:t>
            </a:r>
          </a:p>
        </p:txBody>
      </p:sp>
      <p:sp>
        <p:nvSpPr>
          <p:cNvPr id="22531" name="Rectangle 3"/>
          <p:cNvSpPr>
            <a:spLocks noGrp="1" noChangeArrowheads="1"/>
          </p:cNvSpPr>
          <p:nvPr>
            <p:ph type="body" idx="1"/>
          </p:nvPr>
        </p:nvSpPr>
        <p:spPr>
          <a:xfrm>
            <a:off x="457200" y="1981200"/>
            <a:ext cx="8382000" cy="4648200"/>
          </a:xfrm>
        </p:spPr>
        <p:txBody>
          <a:bodyPr/>
          <a:lstStyle/>
          <a:p>
            <a:pPr eaLnBrk="1" hangingPunct="1"/>
            <a:r>
              <a:rPr lang="en-US" smtClean="0"/>
              <a:t>Bile emulsifies lipids (physically breaks apart FATS)</a:t>
            </a:r>
          </a:p>
          <a:p>
            <a:pPr eaLnBrk="1" hangingPunct="1"/>
            <a:endParaRPr lang="en-US" smtClean="0">
              <a:solidFill>
                <a:schemeClr val="accent1"/>
              </a:solidFill>
            </a:endParaRPr>
          </a:p>
          <a:p>
            <a:pPr eaLnBrk="1" hangingPunct="1"/>
            <a:r>
              <a:rPr lang="en-US" smtClean="0"/>
              <a:t>Bile is a bitter, greenish-yellow alkaline fluid, stored in the gallbladder between meals and upon eating is discharged into the duodenum where it aids the process of digestion.</a:t>
            </a:r>
            <a:r>
              <a:rPr lang="en-US" smtClean="0">
                <a:solidFill>
                  <a:schemeClr val="accent1"/>
                </a:solidFill>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962025"/>
            <a:ext cx="7772400" cy="666750"/>
          </a:xfrm>
        </p:spPr>
        <p:txBody>
          <a:bodyPr/>
          <a:lstStyle/>
          <a:p>
            <a:pPr eaLnBrk="1" hangingPunct="1"/>
            <a:r>
              <a:rPr lang="en-US" smtClean="0"/>
              <a:t>Pancreas </a:t>
            </a:r>
          </a:p>
        </p:txBody>
      </p:sp>
      <p:sp>
        <p:nvSpPr>
          <p:cNvPr id="23555" name="Rectangle 3"/>
          <p:cNvSpPr>
            <a:spLocks noGrp="1" noChangeArrowheads="1"/>
          </p:cNvSpPr>
          <p:nvPr>
            <p:ph type="body" idx="1"/>
          </p:nvPr>
        </p:nvSpPr>
        <p:spPr>
          <a:xfrm>
            <a:off x="0" y="1981200"/>
            <a:ext cx="9144000" cy="4572000"/>
          </a:xfrm>
        </p:spPr>
        <p:txBody>
          <a:bodyPr/>
          <a:lstStyle/>
          <a:p>
            <a:pPr eaLnBrk="1" hangingPunct="1"/>
            <a:r>
              <a:rPr lang="en-US" smtClean="0"/>
              <a:t>An organ which secretes both digestive enzymes (exocrine) and hormones (endocrine)</a:t>
            </a:r>
          </a:p>
          <a:p>
            <a:pPr eaLnBrk="1" hangingPunct="1"/>
            <a:endParaRPr lang="en-US" smtClean="0"/>
          </a:p>
          <a:p>
            <a:pPr eaLnBrk="1" hangingPunct="1"/>
            <a:r>
              <a:rPr lang="en-US" smtClean="0"/>
              <a:t>** Pancreatic juice digests all major nutrient types. </a:t>
            </a:r>
          </a:p>
          <a:p>
            <a:pPr eaLnBrk="1" hangingPunct="1"/>
            <a:endParaRPr lang="en-US" smtClean="0"/>
          </a:p>
          <a:p>
            <a:pPr eaLnBrk="1" hangingPunct="1"/>
            <a:r>
              <a:rPr lang="en-US" smtClean="0"/>
              <a:t>Nearly all digestion occurs in the small intestine &amp; all digestion is completed in the SI.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b="4578"/>
          <a:stretch>
            <a:fillRect/>
          </a:stretch>
        </p:blipFill>
        <p:spPr bwMode="auto">
          <a:xfrm>
            <a:off x="3348038" y="3429000"/>
            <a:ext cx="5795962" cy="32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p:cNvSpPr>
            <a:spLocks noGrp="1" noChangeArrowheads="1"/>
          </p:cNvSpPr>
          <p:nvPr>
            <p:ph type="title"/>
          </p:nvPr>
        </p:nvSpPr>
        <p:spPr/>
        <p:txBody>
          <a:bodyPr/>
          <a:lstStyle/>
          <a:p>
            <a:pPr eaLnBrk="1" hangingPunct="1"/>
            <a:r>
              <a:rPr lang="en-US" smtClean="0"/>
              <a:t>Pancreas </a:t>
            </a:r>
          </a:p>
        </p:txBody>
      </p:sp>
      <p:sp>
        <p:nvSpPr>
          <p:cNvPr id="91140" name="Rectangle 4"/>
          <p:cNvSpPr>
            <a:spLocks noGrp="1" noChangeArrowheads="1"/>
          </p:cNvSpPr>
          <p:nvPr>
            <p:ph type="body" idx="1"/>
          </p:nvPr>
        </p:nvSpPr>
        <p:spPr>
          <a:xfrm>
            <a:off x="838200" y="1371600"/>
            <a:ext cx="7315200" cy="5334000"/>
          </a:xfrm>
        </p:spPr>
        <p:txBody>
          <a:bodyPr/>
          <a:lstStyle/>
          <a:p>
            <a:pPr eaLnBrk="1" hangingPunct="1">
              <a:buClr>
                <a:srgbClr val="000061"/>
              </a:buClr>
            </a:pPr>
            <a:r>
              <a:rPr lang="en-US" u="sng" smtClean="0">
                <a:solidFill>
                  <a:srgbClr val="CC0000"/>
                </a:solidFill>
              </a:rPr>
              <a:t>Digestive enzymes</a:t>
            </a:r>
            <a:r>
              <a:rPr lang="en-US" smtClean="0">
                <a:solidFill>
                  <a:srgbClr val="000000"/>
                </a:solidFill>
              </a:rPr>
              <a:t> </a:t>
            </a:r>
          </a:p>
          <a:p>
            <a:pPr lvl="1" eaLnBrk="1" hangingPunct="1"/>
            <a:r>
              <a:rPr lang="en-US" u="sng" smtClean="0">
                <a:solidFill>
                  <a:srgbClr val="CC0000"/>
                </a:solidFill>
              </a:rPr>
              <a:t>digest proteins</a:t>
            </a:r>
            <a:endParaRPr lang="en-US" smtClean="0"/>
          </a:p>
          <a:p>
            <a:pPr lvl="2" eaLnBrk="1" hangingPunct="1"/>
            <a:r>
              <a:rPr lang="en-US" smtClean="0"/>
              <a:t>trypsin, chymotrypsin</a:t>
            </a:r>
          </a:p>
          <a:p>
            <a:pPr lvl="1" eaLnBrk="1" hangingPunct="1"/>
            <a:r>
              <a:rPr lang="en-US" u="sng" smtClean="0">
                <a:solidFill>
                  <a:srgbClr val="CC0000"/>
                </a:solidFill>
              </a:rPr>
              <a:t>digest starch</a:t>
            </a:r>
            <a:endParaRPr lang="en-US" smtClean="0"/>
          </a:p>
          <a:p>
            <a:pPr lvl="2" eaLnBrk="1" hangingPunct="1"/>
            <a:r>
              <a:rPr lang="en-US" smtClean="0"/>
              <a:t>amylase</a:t>
            </a:r>
            <a:endParaRPr lang="en-US" smtClean="0">
              <a:solidFill>
                <a:srgbClr val="000000"/>
              </a:solidFill>
            </a:endParaRPr>
          </a:p>
          <a:p>
            <a:pPr eaLnBrk="1" hangingPunct="1"/>
            <a:r>
              <a:rPr lang="en-US" smtClean="0"/>
              <a:t>Buffers </a:t>
            </a:r>
          </a:p>
          <a:p>
            <a:pPr lvl="1" eaLnBrk="1" hangingPunct="1"/>
            <a:r>
              <a:rPr lang="en-US" smtClean="0"/>
              <a:t>neutralizes </a:t>
            </a:r>
            <a:br>
              <a:rPr lang="en-US" smtClean="0"/>
            </a:br>
            <a:r>
              <a:rPr lang="en-US" smtClean="0"/>
              <a:t>acid from </a:t>
            </a:r>
            <a:br>
              <a:rPr lang="en-US" smtClean="0"/>
            </a:br>
            <a:r>
              <a:rPr lang="en-US" smtClean="0"/>
              <a:t>stomach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1140">
                                            <p:txEl>
                                              <p:pRg st="1" end="1"/>
                                            </p:txEl>
                                          </p:spTgt>
                                        </p:tgtEl>
                                        <p:attrNameLst>
                                          <p:attrName>style.visibility</p:attrName>
                                        </p:attrNameLst>
                                      </p:cBhvr>
                                      <p:to>
                                        <p:strVal val="visible"/>
                                      </p:to>
                                    </p:set>
                                    <p:anim calcmode="lin" valueType="num">
                                      <p:cBhvr additive="base">
                                        <p:cTn id="7" dur="500" fill="hold"/>
                                        <p:tgtEl>
                                          <p:spTgt spid="91140">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1140">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91140">
                                            <p:txEl>
                                              <p:pRg st="2" end="2"/>
                                            </p:txEl>
                                          </p:spTgt>
                                        </p:tgtEl>
                                        <p:attrNameLst>
                                          <p:attrName>style.visibility</p:attrName>
                                        </p:attrNameLst>
                                      </p:cBhvr>
                                      <p:to>
                                        <p:strVal val="visible"/>
                                      </p:to>
                                    </p:set>
                                    <p:anim calcmode="lin" valueType="num">
                                      <p:cBhvr additive="base">
                                        <p:cTn id="12" dur="500" fill="hold"/>
                                        <p:tgtEl>
                                          <p:spTgt spid="91140">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91140">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91140">
                                            <p:txEl>
                                              <p:pRg st="3" end="3"/>
                                            </p:txEl>
                                          </p:spTgt>
                                        </p:tgtEl>
                                        <p:attrNameLst>
                                          <p:attrName>style.visibility</p:attrName>
                                        </p:attrNameLst>
                                      </p:cBhvr>
                                      <p:to>
                                        <p:strVal val="visible"/>
                                      </p:to>
                                    </p:set>
                                    <p:anim calcmode="lin" valueType="num">
                                      <p:cBhvr additive="base">
                                        <p:cTn id="18" dur="500" fill="hold"/>
                                        <p:tgtEl>
                                          <p:spTgt spid="91140">
                                            <p:txEl>
                                              <p:pRg st="3" end="3"/>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91140">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91140">
                                            <p:txEl>
                                              <p:pRg st="4" end="4"/>
                                            </p:txEl>
                                          </p:spTgt>
                                        </p:tgtEl>
                                        <p:attrNameLst>
                                          <p:attrName>style.visibility</p:attrName>
                                        </p:attrNameLst>
                                      </p:cBhvr>
                                      <p:to>
                                        <p:strVal val="visible"/>
                                      </p:to>
                                    </p:set>
                                    <p:anim calcmode="lin" valueType="num">
                                      <p:cBhvr additive="base">
                                        <p:cTn id="24" dur="500" fill="hold"/>
                                        <p:tgtEl>
                                          <p:spTgt spid="91140">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91140">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91140">
                                            <p:txEl>
                                              <p:pRg st="6" end="6"/>
                                            </p:txEl>
                                          </p:spTgt>
                                        </p:tgtEl>
                                        <p:attrNameLst>
                                          <p:attrName>style.visibility</p:attrName>
                                        </p:attrNameLst>
                                      </p:cBhvr>
                                      <p:to>
                                        <p:strVal val="visible"/>
                                      </p:to>
                                    </p:set>
                                    <p:anim calcmode="lin" valueType="num">
                                      <p:cBhvr additive="base">
                                        <p:cTn id="30" dur="500" fill="hold"/>
                                        <p:tgtEl>
                                          <p:spTgt spid="91140">
                                            <p:txEl>
                                              <p:pRg st="6" end="6"/>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91140">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iledu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63525"/>
            <a:ext cx="6629400" cy="64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85800" y="228600"/>
            <a:ext cx="7772400" cy="990600"/>
          </a:xfrm>
        </p:spPr>
        <p:txBody>
          <a:bodyPr/>
          <a:lstStyle/>
          <a:p>
            <a:pPr eaLnBrk="1" hangingPunct="1"/>
            <a:r>
              <a:rPr lang="en-US" smtClean="0"/>
              <a:t>Liver </a:t>
            </a:r>
          </a:p>
        </p:txBody>
      </p:sp>
      <p:sp>
        <p:nvSpPr>
          <p:cNvPr id="111619" name="Rectangle 3"/>
          <p:cNvSpPr>
            <a:spLocks noGrp="1" noChangeArrowheads="1"/>
          </p:cNvSpPr>
          <p:nvPr>
            <p:ph type="body" idx="1"/>
          </p:nvPr>
        </p:nvSpPr>
        <p:spPr>
          <a:xfrm>
            <a:off x="685800" y="1066800"/>
            <a:ext cx="7772400" cy="2362200"/>
          </a:xfrm>
        </p:spPr>
        <p:txBody>
          <a:bodyPr/>
          <a:lstStyle/>
          <a:p>
            <a:pPr eaLnBrk="1" hangingPunct="1">
              <a:lnSpc>
                <a:spcPct val="90000"/>
              </a:lnSpc>
            </a:pPr>
            <a:r>
              <a:rPr lang="en-US" smtClean="0"/>
              <a:t>Function</a:t>
            </a:r>
          </a:p>
          <a:p>
            <a:pPr lvl="1" eaLnBrk="1" hangingPunct="1">
              <a:lnSpc>
                <a:spcPct val="90000"/>
              </a:lnSpc>
            </a:pPr>
            <a:r>
              <a:rPr lang="en-US" sz="2900" u="sng" smtClean="0">
                <a:solidFill>
                  <a:srgbClr val="CC0000"/>
                </a:solidFill>
              </a:rPr>
              <a:t>produces bile</a:t>
            </a:r>
            <a:endParaRPr lang="en-US" sz="2900" smtClean="0">
              <a:solidFill>
                <a:srgbClr val="000000"/>
              </a:solidFill>
            </a:endParaRPr>
          </a:p>
          <a:p>
            <a:pPr lvl="2" eaLnBrk="1" hangingPunct="1">
              <a:lnSpc>
                <a:spcPct val="90000"/>
              </a:lnSpc>
            </a:pPr>
            <a:r>
              <a:rPr lang="en-US" u="sng" smtClean="0">
                <a:solidFill>
                  <a:srgbClr val="CC0000"/>
                </a:solidFill>
              </a:rPr>
              <a:t>bile stored in gallbladder until needed</a:t>
            </a:r>
            <a:endParaRPr lang="en-US" smtClean="0"/>
          </a:p>
          <a:p>
            <a:pPr lvl="2" eaLnBrk="1" hangingPunct="1">
              <a:lnSpc>
                <a:spcPct val="90000"/>
              </a:lnSpc>
            </a:pPr>
            <a:r>
              <a:rPr lang="en-US" u="sng" smtClean="0">
                <a:solidFill>
                  <a:srgbClr val="CC0000"/>
                </a:solidFill>
              </a:rPr>
              <a:t>breaks up fats</a:t>
            </a:r>
            <a:r>
              <a:rPr lang="en-US" smtClean="0"/>
              <a:t> </a:t>
            </a:r>
          </a:p>
          <a:p>
            <a:pPr lvl="3" eaLnBrk="1" hangingPunct="1">
              <a:lnSpc>
                <a:spcPct val="90000"/>
              </a:lnSpc>
            </a:pPr>
            <a:r>
              <a:rPr lang="en-US" smtClean="0"/>
              <a:t>act like detergents to breakup fats</a:t>
            </a:r>
          </a:p>
        </p:txBody>
      </p:sp>
      <p:pic>
        <p:nvPicPr>
          <p:cNvPr id="26628" name="Picture 4"/>
          <p:cNvPicPr>
            <a:picLocks noChangeAspect="1" noChangeArrowheads="1"/>
          </p:cNvPicPr>
          <p:nvPr/>
        </p:nvPicPr>
        <p:blipFill>
          <a:blip r:embed="rId5">
            <a:extLst>
              <a:ext uri="{28A0092B-C50C-407E-A947-70E740481C1C}">
                <a14:useLocalDpi xmlns:a14="http://schemas.microsoft.com/office/drawing/2010/main" val="0"/>
              </a:ext>
            </a:extLst>
          </a:blip>
          <a:srcRect b="4578"/>
          <a:stretch>
            <a:fillRect/>
          </a:stretch>
        </p:blipFill>
        <p:spPr bwMode="auto">
          <a:xfrm>
            <a:off x="3505200" y="3429000"/>
            <a:ext cx="5635625" cy="32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21" name="Rectangle 5"/>
          <p:cNvSpPr>
            <a:spLocks noChangeArrowheads="1"/>
          </p:cNvSpPr>
          <p:nvPr/>
        </p:nvSpPr>
        <p:spPr bwMode="auto">
          <a:xfrm>
            <a:off x="76200" y="4559300"/>
            <a:ext cx="2895600" cy="2222500"/>
          </a:xfrm>
          <a:prstGeom prst="rect">
            <a:avLst/>
          </a:prstGeom>
          <a:solidFill>
            <a:srgbClr val="FFCC18"/>
          </a:solidFill>
          <a:ln>
            <a:noFill/>
          </a:ln>
          <a:effectLst>
            <a:outerShdw dist="35921" dir="2700000" algn="ctr" rotWithShape="0">
              <a:srgbClr val="808080">
                <a:alpha val="75000"/>
              </a:srgb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20000"/>
              </a:spcBef>
              <a:buClr>
                <a:schemeClr val="tx1"/>
              </a:buClr>
              <a:buSzPct val="60000"/>
            </a:pPr>
            <a:r>
              <a:rPr lang="en-US" sz="2400" b="1">
                <a:solidFill>
                  <a:srgbClr val="CC0000"/>
                </a:solidFill>
              </a:rPr>
              <a:t>bile contains colors from old red blood cells collected in liver =</a:t>
            </a:r>
            <a:endParaRPr lang="en-US" sz="2400" b="1"/>
          </a:p>
          <a:p>
            <a:pPr eaLnBrk="1" hangingPunct="1">
              <a:spcBef>
                <a:spcPct val="20000"/>
              </a:spcBef>
              <a:buClr>
                <a:schemeClr val="hlink"/>
              </a:buClr>
              <a:buSzPct val="95000"/>
            </a:pPr>
            <a:r>
              <a:rPr lang="en-US" sz="2000" b="1">
                <a:solidFill>
                  <a:srgbClr val="660000"/>
                </a:solidFill>
              </a:rPr>
              <a:t>iron in RBC rusts &amp; makes feces brown</a:t>
            </a:r>
            <a:endParaRPr lang="en-US" sz="2000" b="1">
              <a:solidFill>
                <a:srgbClr val="0F116A"/>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1619">
                                            <p:txEl>
                                              <p:pRg st="1" end="1"/>
                                            </p:txEl>
                                          </p:spTgt>
                                        </p:tgtEl>
                                        <p:attrNameLst>
                                          <p:attrName>style.visibility</p:attrName>
                                        </p:attrNameLst>
                                      </p:cBhvr>
                                      <p:to>
                                        <p:strVal val="visible"/>
                                      </p:to>
                                    </p:set>
                                    <p:anim calcmode="lin" valueType="num">
                                      <p:cBhvr additive="base">
                                        <p:cTn id="7" dur="500" fill="hold"/>
                                        <p:tgtEl>
                                          <p:spTgt spid="11161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161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1619">
                                            <p:txEl>
                                              <p:pRg st="2" end="2"/>
                                            </p:txEl>
                                          </p:spTgt>
                                        </p:tgtEl>
                                        <p:attrNameLst>
                                          <p:attrName>style.visibility</p:attrName>
                                        </p:attrNameLst>
                                      </p:cBhvr>
                                      <p:to>
                                        <p:strVal val="visible"/>
                                      </p:to>
                                    </p:set>
                                    <p:anim calcmode="lin" valueType="num">
                                      <p:cBhvr additive="base">
                                        <p:cTn id="13" dur="500" fill="hold"/>
                                        <p:tgtEl>
                                          <p:spTgt spid="11161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161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1619">
                                            <p:txEl>
                                              <p:pRg st="3" end="3"/>
                                            </p:txEl>
                                          </p:spTgt>
                                        </p:tgtEl>
                                        <p:attrNameLst>
                                          <p:attrName>style.visibility</p:attrName>
                                        </p:attrNameLst>
                                      </p:cBhvr>
                                      <p:to>
                                        <p:strVal val="visible"/>
                                      </p:to>
                                    </p:set>
                                    <p:anim calcmode="lin" valueType="num">
                                      <p:cBhvr additive="base">
                                        <p:cTn id="19" dur="500" fill="hold"/>
                                        <p:tgtEl>
                                          <p:spTgt spid="11161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161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1619">
                                            <p:txEl>
                                              <p:pRg st="4" end="4"/>
                                            </p:txEl>
                                          </p:spTgt>
                                        </p:tgtEl>
                                        <p:attrNameLst>
                                          <p:attrName>style.visibility</p:attrName>
                                        </p:attrNameLst>
                                      </p:cBhvr>
                                      <p:to>
                                        <p:strVal val="visible"/>
                                      </p:to>
                                    </p:set>
                                    <p:anim calcmode="lin" valueType="num">
                                      <p:cBhvr additive="base">
                                        <p:cTn id="25" dur="500" fill="hold"/>
                                        <p:tgtEl>
                                          <p:spTgt spid="111619">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161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grpId="0" nodeType="clickEffect">
                                  <p:stCondLst>
                                    <p:cond delay="0"/>
                                  </p:stCondLst>
                                  <p:childTnLst>
                                    <p:set>
                                      <p:cBhvr>
                                        <p:cTn id="30" dur="1" fill="hold">
                                          <p:stCondLst>
                                            <p:cond delay="0"/>
                                          </p:stCondLst>
                                        </p:cTn>
                                        <p:tgtEl>
                                          <p:spTgt spid="111621"/>
                                        </p:tgtEl>
                                        <p:attrNameLst>
                                          <p:attrName>style.visibility</p:attrName>
                                        </p:attrNameLst>
                                      </p:cBhvr>
                                      <p:to>
                                        <p:strVal val="visible"/>
                                      </p:to>
                                    </p:set>
                                    <p:animEffect transition="in" filter="box(out)">
                                      <p:cBhvr>
                                        <p:cTn id="31" dur="500"/>
                                        <p:tgtEl>
                                          <p:spTgt spid="111621"/>
                                        </p:tgtEl>
                                      </p:cBhvr>
                                    </p:animEffect>
                                  </p:childTnLst>
                                  <p:subTnLst>
                                    <p:audio>
                                      <p:cMediaNode>
                                        <p:cTn display="0" masterRel="sameClick">
                                          <p:stCondLst>
                                            <p:cond evt="begin" delay="0">
                                              <p:tn val="29"/>
                                            </p:cond>
                                          </p:stCondLst>
                                          <p:endCondLst>
                                            <p:cond evt="onStopAudio" delay="0">
                                              <p:tgtEl>
                                                <p:sldTgt/>
                                              </p:tgtEl>
                                            </p:cond>
                                          </p:endCondLst>
                                        </p:cTn>
                                        <p:tgtEl>
                                          <p:sndTgt r:embed="rId4"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utoUpdateAnimBg="0"/>
      <p:bldP spid="1116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026" descr="41-13-HumanDigestiveSys-NL"/>
          <p:cNvPicPr>
            <a:picLocks noChangeAspect="1" noChangeArrowheads="1"/>
          </p:cNvPicPr>
          <p:nvPr/>
        </p:nvPicPr>
        <p:blipFill>
          <a:blip r:embed="rId4">
            <a:extLst>
              <a:ext uri="{28A0092B-C50C-407E-A947-70E740481C1C}">
                <a14:useLocalDpi xmlns:a14="http://schemas.microsoft.com/office/drawing/2010/main" val="0"/>
              </a:ext>
            </a:extLst>
          </a:blip>
          <a:srcRect b="3600"/>
          <a:stretch>
            <a:fillRect/>
          </a:stretch>
        </p:blipFill>
        <p:spPr bwMode="auto">
          <a:xfrm>
            <a:off x="304800" y="481013"/>
            <a:ext cx="8521700"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Line 1027"/>
          <p:cNvSpPr>
            <a:spLocks noChangeShapeType="1"/>
          </p:cNvSpPr>
          <p:nvPr/>
        </p:nvSpPr>
        <p:spPr bwMode="auto">
          <a:xfrm flipH="1" flipV="1">
            <a:off x="2362200" y="1447800"/>
            <a:ext cx="1447800" cy="53340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2" name="Line 1028"/>
          <p:cNvSpPr>
            <a:spLocks noChangeShapeType="1"/>
          </p:cNvSpPr>
          <p:nvPr/>
        </p:nvSpPr>
        <p:spPr bwMode="auto">
          <a:xfrm flipH="1">
            <a:off x="4953000" y="1793875"/>
            <a:ext cx="1887538" cy="2625725"/>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3" name="Line 1029"/>
          <p:cNvSpPr>
            <a:spLocks noChangeShapeType="1"/>
          </p:cNvSpPr>
          <p:nvPr/>
        </p:nvSpPr>
        <p:spPr bwMode="auto">
          <a:xfrm flipH="1" flipV="1">
            <a:off x="2847975" y="4238625"/>
            <a:ext cx="1503363" cy="714375"/>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4" name="Text Box 1030"/>
          <p:cNvSpPr txBox="1">
            <a:spLocks noChangeArrowheads="1"/>
          </p:cNvSpPr>
          <p:nvPr/>
        </p:nvSpPr>
        <p:spPr bwMode="auto">
          <a:xfrm>
            <a:off x="0" y="3749675"/>
            <a:ext cx="3349625" cy="900113"/>
          </a:xfrm>
          <a:prstGeom prst="rect">
            <a:avLst/>
          </a:prstGeom>
          <a:solidFill>
            <a:schemeClr val="bg2"/>
          </a:solidFill>
          <a:ln>
            <a:noFill/>
          </a:ln>
          <a:effectLst/>
          <a:extLst>
            <a:ext uri="{91240B29-F687-4F45-9708-019B960494DF}">
              <a14:hiddenLine xmlns:a14="http://schemas.microsoft.com/office/drawing/2010/main" w="38100">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marL="111125" indent="-111125">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pancreas</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produces enzymes to </a:t>
            </a:r>
          </a:p>
          <a:p>
            <a:pPr>
              <a:lnSpc>
                <a:spcPct val="50000"/>
              </a:lnSpc>
              <a:spcBef>
                <a:spcPct val="50000"/>
              </a:spcBef>
            </a:pPr>
            <a:r>
              <a:rPr lang="en-US" sz="2000" b="1">
                <a:solidFill>
                  <a:srgbClr val="0F116A"/>
                </a:solidFill>
              </a:rPr>
              <a:t>	digest proteins &amp; starch</a:t>
            </a:r>
          </a:p>
        </p:txBody>
      </p:sp>
      <p:sp>
        <p:nvSpPr>
          <p:cNvPr id="27655" name="Text Box 1031"/>
          <p:cNvSpPr txBox="1">
            <a:spLocks noChangeArrowheads="1"/>
          </p:cNvSpPr>
          <p:nvPr/>
        </p:nvSpPr>
        <p:spPr bwMode="auto">
          <a:xfrm>
            <a:off x="6553200" y="400050"/>
            <a:ext cx="2468563" cy="1509713"/>
          </a:xfrm>
          <a:prstGeom prst="rect">
            <a:avLst/>
          </a:prstGeom>
          <a:solidFill>
            <a:schemeClr val="bg2"/>
          </a:solidFill>
          <a:ln>
            <a:noFill/>
          </a:ln>
          <a:effectLst/>
          <a:extLst>
            <a:ext uri="{91240B29-F687-4F45-9708-019B960494DF}">
              <a14:hiddenLine xmlns:a14="http://schemas.microsoft.com/office/drawing/2010/main" w="38100">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stomach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kills germs </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proteins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store food</a:t>
            </a:r>
          </a:p>
        </p:txBody>
      </p:sp>
      <p:sp>
        <p:nvSpPr>
          <p:cNvPr id="27656" name="Text Box 1032"/>
          <p:cNvSpPr txBox="1">
            <a:spLocks noChangeArrowheads="1"/>
          </p:cNvSpPr>
          <p:nvPr/>
        </p:nvSpPr>
        <p:spPr bwMode="auto">
          <a:xfrm>
            <a:off x="1295400" y="292100"/>
            <a:ext cx="2352675" cy="15097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mouth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starch</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 germs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moisten food</a:t>
            </a:r>
          </a:p>
        </p:txBody>
      </p:sp>
      <p:grpSp>
        <p:nvGrpSpPr>
          <p:cNvPr id="113673" name="Group 1033"/>
          <p:cNvGrpSpPr>
            <a:grpSpLocks/>
          </p:cNvGrpSpPr>
          <p:nvPr/>
        </p:nvGrpSpPr>
        <p:grpSpPr bwMode="auto">
          <a:xfrm>
            <a:off x="42863" y="2127250"/>
            <a:ext cx="3927475" cy="1987550"/>
            <a:chOff x="27" y="1340"/>
            <a:chExt cx="2474" cy="1252"/>
          </a:xfrm>
        </p:grpSpPr>
        <p:sp>
          <p:nvSpPr>
            <p:cNvPr id="27658" name="Line 1034"/>
            <p:cNvSpPr>
              <a:spLocks noChangeShapeType="1"/>
            </p:cNvSpPr>
            <p:nvPr/>
          </p:nvSpPr>
          <p:spPr bwMode="auto">
            <a:xfrm flipH="1" flipV="1">
              <a:off x="1814" y="1724"/>
              <a:ext cx="687" cy="868"/>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9" name="Text Box 1035"/>
            <p:cNvSpPr txBox="1">
              <a:spLocks noChangeArrowheads="1"/>
            </p:cNvSpPr>
            <p:nvPr/>
          </p:nvSpPr>
          <p:spPr bwMode="auto">
            <a:xfrm>
              <a:off x="27" y="1340"/>
              <a:ext cx="1965" cy="783"/>
            </a:xfrm>
            <a:prstGeom prst="rect">
              <a:avLst/>
            </a:prstGeom>
            <a:solidFill>
              <a:schemeClr val="bg2"/>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rIns="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liver</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produces bile</a:t>
              </a:r>
            </a:p>
            <a:p>
              <a:pPr>
                <a:lnSpc>
                  <a:spcPct val="50000"/>
                </a:lnSpc>
                <a:spcBef>
                  <a:spcPct val="50000"/>
                </a:spcBef>
              </a:pPr>
              <a:r>
                <a:rPr lang="en-US" sz="2000" b="1">
                  <a:solidFill>
                    <a:srgbClr val="0F116A"/>
                  </a:solidFill>
                </a:rPr>
                <a:t>	- stored in gall bladder</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fats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113673"/>
                                        </p:tgtEl>
                                        <p:attrNameLst>
                                          <p:attrName>style.visibility</p:attrName>
                                        </p:attrNameLst>
                                      </p:cBhvr>
                                      <p:to>
                                        <p:strVal val="visible"/>
                                      </p:to>
                                    </p:set>
                                    <p:anim calcmode="lin" valueType="num">
                                      <p:cBhvr>
                                        <p:cTn id="7" dur="500" fill="hold"/>
                                        <p:tgtEl>
                                          <p:spTgt spid="113673"/>
                                        </p:tgtEl>
                                        <p:attrNameLst>
                                          <p:attrName>ppt_w</p:attrName>
                                        </p:attrNameLst>
                                      </p:cBhvr>
                                      <p:tavLst>
                                        <p:tav tm="0">
                                          <p:val>
                                            <p:fltVal val="0"/>
                                          </p:val>
                                        </p:tav>
                                        <p:tav tm="100000">
                                          <p:val>
                                            <p:strVal val="#ppt_w"/>
                                          </p:val>
                                        </p:tav>
                                      </p:tavLst>
                                    </p:anim>
                                    <p:anim calcmode="lin" valueType="num">
                                      <p:cBhvr>
                                        <p:cTn id="8" dur="500" fill="hold"/>
                                        <p:tgtEl>
                                          <p:spTgt spid="113673"/>
                                        </p:tgtEl>
                                        <p:attrNameLst>
                                          <p:attrName>ppt_h</p:attrName>
                                        </p:attrNameLst>
                                      </p:cBhvr>
                                      <p:tavLst>
                                        <p:tav tm="0">
                                          <p:val>
                                            <p:fltVal val="0"/>
                                          </p:val>
                                        </p:tav>
                                        <p:tav tm="100000">
                                          <p:val>
                                            <p:strVal val="#ppt_h"/>
                                          </p:val>
                                        </p:tav>
                                      </p:tavLst>
                                    </p:anim>
                                    <p:anim calcmode="lin" valueType="num">
                                      <p:cBhvr>
                                        <p:cTn id="9" dur="500" fill="hold"/>
                                        <p:tgtEl>
                                          <p:spTgt spid="113673"/>
                                        </p:tgtEl>
                                        <p:attrNameLst>
                                          <p:attrName>ppt_x</p:attrName>
                                        </p:attrNameLst>
                                      </p:cBhvr>
                                      <p:tavLst>
                                        <p:tav tm="0">
                                          <p:val>
                                            <p:fltVal val="0.5"/>
                                          </p:val>
                                        </p:tav>
                                        <p:tav tm="100000">
                                          <p:val>
                                            <p:strVal val="#ppt_x"/>
                                          </p:val>
                                        </p:tav>
                                      </p:tavLst>
                                    </p:anim>
                                    <p:anim calcmode="lin" valueType="num">
                                      <p:cBhvr>
                                        <p:cTn id="10" dur="500" fill="hold"/>
                                        <p:tgtEl>
                                          <p:spTgt spid="113673"/>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0"/>
            <a:ext cx="7772400" cy="1219200"/>
          </a:xfrm>
        </p:spPr>
        <p:txBody>
          <a:bodyPr/>
          <a:lstStyle/>
          <a:p>
            <a:pPr eaLnBrk="1" hangingPunct="1"/>
            <a:r>
              <a:rPr lang="en-US" sz="6000" smtClean="0"/>
              <a:t>Small Intestine</a:t>
            </a:r>
          </a:p>
        </p:txBody>
      </p:sp>
      <p:sp>
        <p:nvSpPr>
          <p:cNvPr id="9219" name="Rectangle 3"/>
          <p:cNvSpPr>
            <a:spLocks noGrp="1" noChangeArrowheads="1"/>
          </p:cNvSpPr>
          <p:nvPr>
            <p:ph type="body" idx="1"/>
          </p:nvPr>
        </p:nvSpPr>
        <p:spPr>
          <a:xfrm>
            <a:off x="685800" y="1066800"/>
            <a:ext cx="4495800" cy="5791200"/>
          </a:xfrm>
        </p:spPr>
        <p:txBody>
          <a:bodyPr/>
          <a:lstStyle/>
          <a:p>
            <a:pPr eaLnBrk="1" hangingPunct="1">
              <a:lnSpc>
                <a:spcPct val="90000"/>
              </a:lnSpc>
            </a:pPr>
            <a:r>
              <a:rPr lang="en-US" sz="2800" smtClean="0"/>
              <a:t>Most </a:t>
            </a:r>
            <a:r>
              <a:rPr lang="en-US" sz="2800" b="1" smtClean="0"/>
              <a:t>chemical</a:t>
            </a:r>
            <a:r>
              <a:rPr lang="en-US" sz="2800" smtClean="0"/>
              <a:t> </a:t>
            </a:r>
            <a:r>
              <a:rPr lang="en-US" sz="2800" b="1" smtClean="0"/>
              <a:t>digestion</a:t>
            </a:r>
            <a:r>
              <a:rPr lang="en-US" sz="2800" smtClean="0"/>
              <a:t> takes place here.</a:t>
            </a:r>
          </a:p>
          <a:p>
            <a:pPr eaLnBrk="1" hangingPunct="1">
              <a:lnSpc>
                <a:spcPct val="90000"/>
              </a:lnSpc>
            </a:pPr>
            <a:r>
              <a:rPr lang="en-US" sz="2800" smtClean="0"/>
              <a:t>Simple </a:t>
            </a:r>
            <a:r>
              <a:rPr lang="en-US" sz="2800" b="1" smtClean="0"/>
              <a:t>sugars</a:t>
            </a:r>
            <a:r>
              <a:rPr lang="en-US" sz="2800" smtClean="0"/>
              <a:t> and </a:t>
            </a:r>
            <a:r>
              <a:rPr lang="en-US" sz="2800" b="1" smtClean="0"/>
              <a:t>proteins</a:t>
            </a:r>
            <a:r>
              <a:rPr lang="en-US" sz="2800" smtClean="0"/>
              <a:t> are absorbed into the inner lining.</a:t>
            </a:r>
          </a:p>
          <a:p>
            <a:pPr eaLnBrk="1" hangingPunct="1">
              <a:lnSpc>
                <a:spcPct val="90000"/>
              </a:lnSpc>
            </a:pPr>
            <a:r>
              <a:rPr lang="en-US" sz="2800" b="1" smtClean="0"/>
              <a:t>Fatty acids</a:t>
            </a:r>
            <a:r>
              <a:rPr lang="en-US" sz="2800" smtClean="0"/>
              <a:t> and </a:t>
            </a:r>
            <a:r>
              <a:rPr lang="en-US" sz="2800" b="1" smtClean="0"/>
              <a:t>glycerol</a:t>
            </a:r>
            <a:r>
              <a:rPr lang="en-US" sz="2800" smtClean="0"/>
              <a:t> go to lymphatic system.</a:t>
            </a:r>
          </a:p>
          <a:p>
            <a:pPr eaLnBrk="1" hangingPunct="1">
              <a:lnSpc>
                <a:spcPct val="90000"/>
              </a:lnSpc>
            </a:pPr>
            <a:r>
              <a:rPr lang="en-US" sz="2800" smtClean="0"/>
              <a:t>Lined with villi,  which increase surface area for absorption, one cell thick.</a:t>
            </a:r>
          </a:p>
        </p:txBody>
      </p:sp>
      <p:pic>
        <p:nvPicPr>
          <p:cNvPr id="28676" name="Picture 4" descr="images-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429000"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images-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4267200"/>
            <a:ext cx="19415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dissolve">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dissolve">
                                      <p:cBhvr>
                                        <p:cTn id="12" dur="5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dissolve">
                                      <p:cBhvr>
                                        <p:cTn id="17" dur="500"/>
                                        <p:tgtEl>
                                          <p:spTgt spid="92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dissolve">
                                      <p:cBhvr>
                                        <p:cTn id="22"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Small intestine</a:t>
            </a:r>
          </a:p>
        </p:txBody>
      </p:sp>
      <p:pic>
        <p:nvPicPr>
          <p:cNvPr id="296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352800"/>
            <a:ext cx="3505200" cy="2282825"/>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8" name="Rectangle 4"/>
          <p:cNvSpPr>
            <a:spLocks noGrp="1" noChangeArrowheads="1"/>
          </p:cNvSpPr>
          <p:nvPr>
            <p:ph type="body" idx="1"/>
          </p:nvPr>
        </p:nvSpPr>
        <p:spPr>
          <a:xfrm>
            <a:off x="838200" y="1371600"/>
            <a:ext cx="7772400" cy="5267325"/>
          </a:xfrm>
        </p:spPr>
        <p:txBody>
          <a:bodyPr/>
          <a:lstStyle/>
          <a:p>
            <a:pPr eaLnBrk="1" hangingPunct="1">
              <a:lnSpc>
                <a:spcPct val="90000"/>
              </a:lnSpc>
            </a:pPr>
            <a:r>
              <a:rPr lang="en-US" smtClean="0"/>
              <a:t>Function</a:t>
            </a:r>
          </a:p>
          <a:p>
            <a:pPr lvl="1" eaLnBrk="1" hangingPunct="1">
              <a:lnSpc>
                <a:spcPct val="90000"/>
              </a:lnSpc>
            </a:pPr>
            <a:r>
              <a:rPr lang="en-US" u="sng" smtClean="0">
                <a:solidFill>
                  <a:srgbClr val="CC0000"/>
                </a:solidFill>
              </a:rPr>
              <a:t>chemical digestion</a:t>
            </a:r>
            <a:endParaRPr lang="en-US" smtClean="0"/>
          </a:p>
          <a:p>
            <a:pPr lvl="2" eaLnBrk="1" hangingPunct="1">
              <a:lnSpc>
                <a:spcPct val="90000"/>
              </a:lnSpc>
            </a:pPr>
            <a:r>
              <a:rPr lang="en-US" smtClean="0"/>
              <a:t>major organ of </a:t>
            </a:r>
            <a:r>
              <a:rPr lang="en-US" u="sng" smtClean="0">
                <a:solidFill>
                  <a:srgbClr val="CC0000"/>
                </a:solidFill>
              </a:rPr>
              <a:t>digestion</a:t>
            </a:r>
            <a:r>
              <a:rPr lang="en-US" smtClean="0"/>
              <a:t> &amp; </a:t>
            </a:r>
            <a:r>
              <a:rPr lang="en-US" u="sng" smtClean="0">
                <a:solidFill>
                  <a:srgbClr val="CC0000"/>
                </a:solidFill>
              </a:rPr>
              <a:t>absorption</a:t>
            </a:r>
            <a:endParaRPr lang="en-US" smtClean="0"/>
          </a:p>
          <a:p>
            <a:pPr lvl="1" eaLnBrk="1" hangingPunct="1">
              <a:lnSpc>
                <a:spcPct val="90000"/>
              </a:lnSpc>
            </a:pPr>
            <a:r>
              <a:rPr lang="en-US" u="sng" smtClean="0">
                <a:solidFill>
                  <a:srgbClr val="CC0000"/>
                </a:solidFill>
              </a:rPr>
              <a:t>absorption through lining</a:t>
            </a:r>
            <a:endParaRPr lang="en-US" smtClean="0"/>
          </a:p>
          <a:p>
            <a:pPr lvl="2" eaLnBrk="1" hangingPunct="1">
              <a:lnSpc>
                <a:spcPct val="90000"/>
              </a:lnSpc>
            </a:pPr>
            <a:r>
              <a:rPr lang="en-US" smtClean="0"/>
              <a:t>over 6 meters! </a:t>
            </a:r>
          </a:p>
          <a:p>
            <a:pPr lvl="2" eaLnBrk="1" hangingPunct="1">
              <a:lnSpc>
                <a:spcPct val="90000"/>
              </a:lnSpc>
            </a:pPr>
            <a:r>
              <a:rPr lang="en-US" smtClean="0"/>
              <a:t>small intestine has huge surface area = 300m</a:t>
            </a:r>
            <a:r>
              <a:rPr lang="en-US" baseline="30000" smtClean="0"/>
              <a:t>2 </a:t>
            </a:r>
            <a:r>
              <a:rPr lang="en-US" sz="2000" smtClean="0"/>
              <a:t>(~size of tennis</a:t>
            </a:r>
            <a:r>
              <a:rPr lang="en-US" sz="2000" smtClean="0">
                <a:solidFill>
                  <a:srgbClr val="000000"/>
                </a:solidFill>
              </a:rPr>
              <a:t> </a:t>
            </a:r>
            <a:r>
              <a:rPr lang="en-US" sz="2000" smtClean="0"/>
              <a:t>court)</a:t>
            </a:r>
            <a:r>
              <a:rPr lang="en-US" smtClean="0"/>
              <a:t> </a:t>
            </a:r>
          </a:p>
          <a:p>
            <a:pPr eaLnBrk="1" hangingPunct="1">
              <a:lnSpc>
                <a:spcPct val="90000"/>
              </a:lnSpc>
            </a:pPr>
            <a:r>
              <a:rPr lang="en-US" smtClean="0"/>
              <a:t>Structure</a:t>
            </a:r>
          </a:p>
          <a:p>
            <a:pPr lvl="1" eaLnBrk="1" hangingPunct="1">
              <a:lnSpc>
                <a:spcPct val="90000"/>
              </a:lnSpc>
            </a:pPr>
            <a:r>
              <a:rPr lang="en-US" smtClean="0"/>
              <a:t>3 sections</a:t>
            </a:r>
          </a:p>
          <a:p>
            <a:pPr lvl="2" eaLnBrk="1" hangingPunct="1">
              <a:lnSpc>
                <a:spcPct val="90000"/>
              </a:lnSpc>
            </a:pPr>
            <a:r>
              <a:rPr lang="en-US" u="sng" smtClean="0"/>
              <a:t>duodenum</a:t>
            </a:r>
            <a:r>
              <a:rPr lang="en-US" smtClean="0"/>
              <a:t> = most digestion</a:t>
            </a:r>
          </a:p>
          <a:p>
            <a:pPr lvl="2" eaLnBrk="1" hangingPunct="1">
              <a:lnSpc>
                <a:spcPct val="90000"/>
              </a:lnSpc>
            </a:pPr>
            <a:r>
              <a:rPr lang="en-US" u="sng" smtClean="0"/>
              <a:t>jejunum</a:t>
            </a:r>
            <a:r>
              <a:rPr lang="en-US" smtClean="0"/>
              <a:t> = absorption of nutrients &amp; water</a:t>
            </a:r>
          </a:p>
          <a:p>
            <a:pPr lvl="2" eaLnBrk="1" hangingPunct="1">
              <a:lnSpc>
                <a:spcPct val="90000"/>
              </a:lnSpc>
            </a:pPr>
            <a:r>
              <a:rPr lang="en-US" u="sng" smtClean="0"/>
              <a:t>ileum</a:t>
            </a:r>
            <a:r>
              <a:rPr lang="en-US" smtClean="0"/>
              <a:t> = absorption of nutrients &amp; water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3188">
                                            <p:txEl>
                                              <p:pRg st="1" end="1"/>
                                            </p:txEl>
                                          </p:spTgt>
                                        </p:tgtEl>
                                        <p:attrNameLst>
                                          <p:attrName>style.visibility</p:attrName>
                                        </p:attrNameLst>
                                      </p:cBhvr>
                                      <p:to>
                                        <p:strVal val="visible"/>
                                      </p:to>
                                    </p:set>
                                    <p:anim calcmode="lin" valueType="num">
                                      <p:cBhvr additive="base">
                                        <p:cTn id="7" dur="500" fill="hold"/>
                                        <p:tgtEl>
                                          <p:spTgt spid="93188">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3188">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3188">
                                            <p:txEl>
                                              <p:pRg st="2" end="2"/>
                                            </p:txEl>
                                          </p:spTgt>
                                        </p:tgtEl>
                                        <p:attrNameLst>
                                          <p:attrName>style.visibility</p:attrName>
                                        </p:attrNameLst>
                                      </p:cBhvr>
                                      <p:to>
                                        <p:strVal val="visible"/>
                                      </p:to>
                                    </p:set>
                                    <p:anim calcmode="lin" valueType="num">
                                      <p:cBhvr additive="base">
                                        <p:cTn id="13" dur="500" fill="hold"/>
                                        <p:tgtEl>
                                          <p:spTgt spid="9318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3188">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3188">
                                            <p:txEl>
                                              <p:pRg st="3" end="3"/>
                                            </p:txEl>
                                          </p:spTgt>
                                        </p:tgtEl>
                                        <p:attrNameLst>
                                          <p:attrName>style.visibility</p:attrName>
                                        </p:attrNameLst>
                                      </p:cBhvr>
                                      <p:to>
                                        <p:strVal val="visible"/>
                                      </p:to>
                                    </p:set>
                                    <p:anim calcmode="lin" valueType="num">
                                      <p:cBhvr additive="base">
                                        <p:cTn id="19" dur="500" fill="hold"/>
                                        <p:tgtEl>
                                          <p:spTgt spid="93188">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3188">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par>
                          <p:cTn id="21" fill="hold" nodeType="afterGroup">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3188">
                                            <p:txEl>
                                              <p:pRg st="4" end="4"/>
                                            </p:txEl>
                                          </p:spTgt>
                                        </p:tgtEl>
                                        <p:attrNameLst>
                                          <p:attrName>style.visibility</p:attrName>
                                        </p:attrNameLst>
                                      </p:cBhvr>
                                      <p:to>
                                        <p:strVal val="visible"/>
                                      </p:to>
                                    </p:set>
                                    <p:anim calcmode="lin" valueType="num">
                                      <p:cBhvr additive="base">
                                        <p:cTn id="24" dur="500" fill="hold"/>
                                        <p:tgtEl>
                                          <p:spTgt spid="93188">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93188">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par>
                          <p:cTn id="26" fill="hold" nodeType="afterGroup">
                            <p:stCondLst>
                              <p:cond delay="1000"/>
                            </p:stCondLst>
                            <p:childTnLst>
                              <p:par>
                                <p:cTn id="27" presetID="2" presetClass="entr" presetSubtype="8" fill="hold" grpId="0" nodeType="afterEffect">
                                  <p:stCondLst>
                                    <p:cond delay="0"/>
                                  </p:stCondLst>
                                  <p:childTnLst>
                                    <p:set>
                                      <p:cBhvr>
                                        <p:cTn id="28" dur="1" fill="hold">
                                          <p:stCondLst>
                                            <p:cond delay="0"/>
                                          </p:stCondLst>
                                        </p:cTn>
                                        <p:tgtEl>
                                          <p:spTgt spid="93188">
                                            <p:txEl>
                                              <p:pRg st="5" end="5"/>
                                            </p:txEl>
                                          </p:spTgt>
                                        </p:tgtEl>
                                        <p:attrNameLst>
                                          <p:attrName>style.visibility</p:attrName>
                                        </p:attrNameLst>
                                      </p:cBhvr>
                                      <p:to>
                                        <p:strVal val="visible"/>
                                      </p:to>
                                    </p:set>
                                    <p:anim calcmode="lin" valueType="num">
                                      <p:cBhvr additive="base">
                                        <p:cTn id="29" dur="500" fill="hold"/>
                                        <p:tgtEl>
                                          <p:spTgt spid="93188">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93188">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93188">
                                            <p:txEl>
                                              <p:pRg st="7" end="7"/>
                                            </p:txEl>
                                          </p:spTgt>
                                        </p:tgtEl>
                                        <p:attrNameLst>
                                          <p:attrName>style.visibility</p:attrName>
                                        </p:attrNameLst>
                                      </p:cBhvr>
                                      <p:to>
                                        <p:strVal val="visible"/>
                                      </p:to>
                                    </p:set>
                                    <p:anim calcmode="lin" valueType="num">
                                      <p:cBhvr additive="base">
                                        <p:cTn id="35" dur="500" fill="hold"/>
                                        <p:tgtEl>
                                          <p:spTgt spid="93188">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93188">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
                                        </p:tgtEl>
                                      </p:cMediaNode>
                                    </p:audio>
                                  </p:sub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3188">
                                            <p:txEl>
                                              <p:pRg st="8" end="8"/>
                                            </p:txEl>
                                          </p:spTgt>
                                        </p:tgtEl>
                                        <p:attrNameLst>
                                          <p:attrName>style.visibility</p:attrName>
                                        </p:attrNameLst>
                                      </p:cBhvr>
                                      <p:to>
                                        <p:strVal val="visible"/>
                                      </p:to>
                                    </p:set>
                                    <p:anim calcmode="lin" valueType="num">
                                      <p:cBhvr additive="base">
                                        <p:cTn id="41" dur="500" fill="hold"/>
                                        <p:tgtEl>
                                          <p:spTgt spid="93188">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93188">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Whoosh"/>
                                        </p:tgtEl>
                                      </p:cMediaNode>
                                    </p:audio>
                                  </p:sub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93188">
                                            <p:txEl>
                                              <p:pRg st="9" end="9"/>
                                            </p:txEl>
                                          </p:spTgt>
                                        </p:tgtEl>
                                        <p:attrNameLst>
                                          <p:attrName>style.visibility</p:attrName>
                                        </p:attrNameLst>
                                      </p:cBhvr>
                                      <p:to>
                                        <p:strVal val="visible"/>
                                      </p:to>
                                    </p:set>
                                    <p:anim calcmode="lin" valueType="num">
                                      <p:cBhvr additive="base">
                                        <p:cTn id="47" dur="500" fill="hold"/>
                                        <p:tgtEl>
                                          <p:spTgt spid="93188">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93188">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Whoosh"/>
                                        </p:tgtEl>
                                      </p:cMediaNode>
                                    </p:audio>
                                  </p:sub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93188">
                                            <p:txEl>
                                              <p:pRg st="10" end="10"/>
                                            </p:txEl>
                                          </p:spTgt>
                                        </p:tgtEl>
                                        <p:attrNameLst>
                                          <p:attrName>style.visibility</p:attrName>
                                        </p:attrNameLst>
                                      </p:cBhvr>
                                      <p:to>
                                        <p:strVal val="visible"/>
                                      </p:to>
                                    </p:set>
                                    <p:anim calcmode="lin" valueType="num">
                                      <p:cBhvr additive="base">
                                        <p:cTn id="53" dur="500" fill="hold"/>
                                        <p:tgtEl>
                                          <p:spTgt spid="93188">
                                            <p:txEl>
                                              <p:pRg st="10" end="1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93188">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Duodenum </a:t>
            </a:r>
          </a:p>
        </p:txBody>
      </p:sp>
      <p:sp>
        <p:nvSpPr>
          <p:cNvPr id="30723" name="Rectangle 3"/>
          <p:cNvSpPr>
            <a:spLocks noGrp="1" noChangeArrowheads="1"/>
          </p:cNvSpPr>
          <p:nvPr>
            <p:ph type="body" idx="1"/>
          </p:nvPr>
        </p:nvSpPr>
        <p:spPr/>
        <p:txBody>
          <a:bodyPr/>
          <a:lstStyle/>
          <a:p>
            <a:pPr eaLnBrk="1" hangingPunct="1"/>
            <a:r>
              <a:rPr lang="en-US" smtClean="0"/>
              <a:t>1st section of small intestines</a:t>
            </a:r>
          </a:p>
          <a:p>
            <a:pPr lvl="1" eaLnBrk="1" hangingPunct="1"/>
            <a:r>
              <a:rPr lang="en-US" smtClean="0"/>
              <a:t>acid food from stomach </a:t>
            </a:r>
          </a:p>
          <a:p>
            <a:pPr lvl="1" eaLnBrk="1" hangingPunct="1"/>
            <a:r>
              <a:rPr lang="en-US" smtClean="0"/>
              <a:t>mixes with digestive juices from:</a:t>
            </a:r>
          </a:p>
          <a:p>
            <a:pPr lvl="2" eaLnBrk="1" hangingPunct="1"/>
            <a:endParaRPr lang="en-US" smtClean="0"/>
          </a:p>
        </p:txBody>
      </p:sp>
      <p:pic>
        <p:nvPicPr>
          <p:cNvPr id="30724" name="Picture 4"/>
          <p:cNvPicPr>
            <a:picLocks noChangeAspect="1" noChangeArrowheads="1"/>
          </p:cNvPicPr>
          <p:nvPr/>
        </p:nvPicPr>
        <p:blipFill>
          <a:blip r:embed="rId4">
            <a:extLst>
              <a:ext uri="{28A0092B-C50C-407E-A947-70E740481C1C}">
                <a14:useLocalDpi xmlns:a14="http://schemas.microsoft.com/office/drawing/2010/main" val="0"/>
              </a:ext>
            </a:extLst>
          </a:blip>
          <a:srcRect b="4578"/>
          <a:stretch>
            <a:fillRect/>
          </a:stretch>
        </p:blipFill>
        <p:spPr bwMode="auto">
          <a:xfrm>
            <a:off x="0" y="3505200"/>
            <a:ext cx="5795963" cy="323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Rectangle 5"/>
          <p:cNvSpPr>
            <a:spLocks noChangeArrowheads="1"/>
          </p:cNvSpPr>
          <p:nvPr/>
        </p:nvSpPr>
        <p:spPr bwMode="auto">
          <a:xfrm>
            <a:off x="6477000" y="3733800"/>
            <a:ext cx="2286000" cy="2133600"/>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8925" indent="-288925">
              <a:lnSpc>
                <a:spcPct val="110000"/>
              </a:lnSpc>
              <a:buClr>
                <a:schemeClr val="hlink"/>
              </a:buClr>
              <a:buFont typeface="Wingdings" pitchFamily="84" charset="2"/>
              <a:buChar char="§"/>
            </a:pPr>
            <a:r>
              <a:rPr lang="en-US" sz="2600" b="1" u="sng">
                <a:solidFill>
                  <a:srgbClr val="CC0000"/>
                </a:solidFill>
              </a:rPr>
              <a:t>pancreas </a:t>
            </a:r>
          </a:p>
          <a:p>
            <a:pPr marL="288925" indent="-288925">
              <a:lnSpc>
                <a:spcPct val="110000"/>
              </a:lnSpc>
              <a:buClr>
                <a:schemeClr val="hlink"/>
              </a:buClr>
              <a:buFont typeface="Wingdings" pitchFamily="84" charset="2"/>
              <a:buChar char="§"/>
            </a:pPr>
            <a:r>
              <a:rPr lang="en-US" sz="2600" b="1" u="sng">
                <a:solidFill>
                  <a:srgbClr val="CC0000"/>
                </a:solidFill>
              </a:rPr>
              <a:t>liver</a:t>
            </a:r>
          </a:p>
          <a:p>
            <a:pPr marL="288925" indent="-288925">
              <a:lnSpc>
                <a:spcPct val="110000"/>
              </a:lnSpc>
              <a:buClr>
                <a:schemeClr val="hlink"/>
              </a:buClr>
              <a:buFont typeface="Wingdings" pitchFamily="84" charset="2"/>
              <a:buChar char="§"/>
            </a:pPr>
            <a:r>
              <a:rPr lang="en-US" sz="2600" b="1" u="sng">
                <a:solidFill>
                  <a:srgbClr val="CC0000"/>
                </a:solidFill>
              </a:rPr>
              <a:t>gall bladder</a:t>
            </a:r>
            <a:endParaRPr lang="en-US" sz="2600" b="1">
              <a:solidFill>
                <a:srgbClr val="0F116A"/>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5237">
                                            <p:txEl>
                                              <p:pRg st="0" end="0"/>
                                            </p:txEl>
                                          </p:spTgt>
                                        </p:tgtEl>
                                        <p:attrNameLst>
                                          <p:attrName>style.visibility</p:attrName>
                                        </p:attrNameLst>
                                      </p:cBhvr>
                                      <p:to>
                                        <p:strVal val="visible"/>
                                      </p:to>
                                    </p:set>
                                    <p:anim calcmode="lin" valueType="num">
                                      <p:cBhvr additive="base">
                                        <p:cTn id="7" dur="500" fill="hold"/>
                                        <p:tgtEl>
                                          <p:spTgt spid="9523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523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5237">
                                            <p:txEl>
                                              <p:pRg st="1" end="1"/>
                                            </p:txEl>
                                          </p:spTgt>
                                        </p:tgtEl>
                                        <p:attrNameLst>
                                          <p:attrName>style.visibility</p:attrName>
                                        </p:attrNameLst>
                                      </p:cBhvr>
                                      <p:to>
                                        <p:strVal val="visible"/>
                                      </p:to>
                                    </p:set>
                                    <p:anim calcmode="lin" valueType="num">
                                      <p:cBhvr additive="base">
                                        <p:cTn id="13" dur="500" fill="hold"/>
                                        <p:tgtEl>
                                          <p:spTgt spid="9523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523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5237">
                                            <p:txEl>
                                              <p:pRg st="2" end="2"/>
                                            </p:txEl>
                                          </p:spTgt>
                                        </p:tgtEl>
                                        <p:attrNameLst>
                                          <p:attrName>style.visibility</p:attrName>
                                        </p:attrNameLst>
                                      </p:cBhvr>
                                      <p:to>
                                        <p:strVal val="visible"/>
                                      </p:to>
                                    </p:set>
                                    <p:anim calcmode="lin" valueType="num">
                                      <p:cBhvr additive="base">
                                        <p:cTn id="19" dur="500" fill="hold"/>
                                        <p:tgtEl>
                                          <p:spTgt spid="9523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523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839788"/>
            <a:ext cx="7772400" cy="728662"/>
          </a:xfrm>
        </p:spPr>
        <p:txBody>
          <a:bodyPr/>
          <a:lstStyle/>
          <a:p>
            <a:pPr eaLnBrk="1" hangingPunct="1"/>
            <a:r>
              <a:rPr lang="en-US" b="1" smtClean="0"/>
              <a:t>Types of Nutrients</a:t>
            </a:r>
            <a:r>
              <a:rPr lang="en-US" smtClean="0"/>
              <a:t> </a:t>
            </a:r>
          </a:p>
        </p:txBody>
      </p:sp>
      <p:sp>
        <p:nvSpPr>
          <p:cNvPr id="5123" name="Rectangle 3"/>
          <p:cNvSpPr>
            <a:spLocks noGrp="1" noChangeArrowheads="1"/>
          </p:cNvSpPr>
          <p:nvPr>
            <p:ph type="body" idx="1"/>
          </p:nvPr>
        </p:nvSpPr>
        <p:spPr>
          <a:xfrm>
            <a:off x="304800" y="1752600"/>
            <a:ext cx="8610600" cy="4343400"/>
          </a:xfrm>
        </p:spPr>
        <p:txBody>
          <a:bodyPr/>
          <a:lstStyle/>
          <a:p>
            <a:pPr eaLnBrk="1" hangingPunct="1"/>
            <a:r>
              <a:rPr lang="en-US" b="1" smtClean="0"/>
              <a:t>Micronutrients</a:t>
            </a:r>
            <a:r>
              <a:rPr lang="en-US" smtClean="0"/>
              <a:t>- vitamins, minerals, &amp; water</a:t>
            </a:r>
          </a:p>
          <a:p>
            <a:pPr eaLnBrk="1" hangingPunct="1"/>
            <a:endParaRPr lang="en-US" smtClean="0"/>
          </a:p>
          <a:p>
            <a:pPr eaLnBrk="1" hangingPunct="1"/>
            <a:endParaRPr lang="en-US" smtClean="0"/>
          </a:p>
          <a:p>
            <a:pPr eaLnBrk="1" hangingPunct="1"/>
            <a:endParaRPr lang="en-US" smtClean="0"/>
          </a:p>
          <a:p>
            <a:pPr eaLnBrk="1" hangingPunct="1"/>
            <a:r>
              <a:rPr lang="en-US" b="1" smtClean="0"/>
              <a:t>Macronutrients</a:t>
            </a:r>
            <a:r>
              <a:rPr lang="en-US" smtClean="0"/>
              <a:t>- proteins, lipids, carbohydrates, etc…</a:t>
            </a:r>
          </a:p>
        </p:txBody>
      </p:sp>
      <p:pic>
        <p:nvPicPr>
          <p:cNvPr id="5124" name="Picture 4" descr="vitami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126523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capn-calcium-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9063" y="2362200"/>
            <a:ext cx="87153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FD00997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5334000"/>
            <a:ext cx="1447800"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BD05121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5257800"/>
            <a:ext cx="129540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FD01017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2600" y="5334000"/>
            <a:ext cx="14478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thirstin_hello">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91200" y="24384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026" descr="41-13-HumanDigestiveSys-NL"/>
          <p:cNvPicPr>
            <a:picLocks noChangeAspect="1" noChangeArrowheads="1"/>
          </p:cNvPicPr>
          <p:nvPr/>
        </p:nvPicPr>
        <p:blipFill>
          <a:blip r:embed="rId4">
            <a:extLst>
              <a:ext uri="{28A0092B-C50C-407E-A947-70E740481C1C}">
                <a14:useLocalDpi xmlns:a14="http://schemas.microsoft.com/office/drawing/2010/main" val="0"/>
              </a:ext>
            </a:extLst>
          </a:blip>
          <a:srcRect b="3600"/>
          <a:stretch>
            <a:fillRect/>
          </a:stretch>
        </p:blipFill>
        <p:spPr bwMode="auto">
          <a:xfrm>
            <a:off x="304800" y="481013"/>
            <a:ext cx="8521700"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Line 1027"/>
          <p:cNvSpPr>
            <a:spLocks noChangeShapeType="1"/>
          </p:cNvSpPr>
          <p:nvPr/>
        </p:nvSpPr>
        <p:spPr bwMode="auto">
          <a:xfrm flipH="1" flipV="1">
            <a:off x="2362200" y="1447800"/>
            <a:ext cx="1447800" cy="53340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8" name="Line 1028"/>
          <p:cNvSpPr>
            <a:spLocks noChangeShapeType="1"/>
          </p:cNvSpPr>
          <p:nvPr/>
        </p:nvSpPr>
        <p:spPr bwMode="auto">
          <a:xfrm flipH="1">
            <a:off x="4953000" y="1695450"/>
            <a:ext cx="1957388" cy="272415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49" name="Text Box 1029"/>
          <p:cNvSpPr txBox="1">
            <a:spLocks noChangeArrowheads="1"/>
          </p:cNvSpPr>
          <p:nvPr/>
        </p:nvSpPr>
        <p:spPr bwMode="auto">
          <a:xfrm>
            <a:off x="6553200" y="438150"/>
            <a:ext cx="2468563" cy="1509713"/>
          </a:xfrm>
          <a:prstGeom prst="rect">
            <a:avLst/>
          </a:prstGeom>
          <a:solidFill>
            <a:schemeClr val="bg2"/>
          </a:solidFill>
          <a:ln>
            <a:noFill/>
          </a:ln>
          <a:effectLst/>
          <a:extLst>
            <a:ext uri="{91240B29-F687-4F45-9708-019B960494DF}">
              <a14:hiddenLine xmlns:a14="http://schemas.microsoft.com/office/drawing/2010/main" w="38100">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stomach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kills germs </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proteins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store food</a:t>
            </a:r>
          </a:p>
        </p:txBody>
      </p:sp>
      <p:sp>
        <p:nvSpPr>
          <p:cNvPr id="31750" name="Text Box 1030"/>
          <p:cNvSpPr txBox="1">
            <a:spLocks noChangeArrowheads="1"/>
          </p:cNvSpPr>
          <p:nvPr/>
        </p:nvSpPr>
        <p:spPr bwMode="auto">
          <a:xfrm>
            <a:off x="1295400" y="330200"/>
            <a:ext cx="2352675" cy="15097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mouth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starch</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 germs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moisten food</a:t>
            </a:r>
          </a:p>
        </p:txBody>
      </p:sp>
      <p:grpSp>
        <p:nvGrpSpPr>
          <p:cNvPr id="99335" name="Group 1031"/>
          <p:cNvGrpSpPr>
            <a:grpSpLocks/>
          </p:cNvGrpSpPr>
          <p:nvPr/>
        </p:nvGrpSpPr>
        <p:grpSpPr bwMode="auto">
          <a:xfrm>
            <a:off x="0" y="3749675"/>
            <a:ext cx="4351338" cy="1203325"/>
            <a:chOff x="0" y="2362"/>
            <a:chExt cx="2741" cy="758"/>
          </a:xfrm>
        </p:grpSpPr>
        <p:sp>
          <p:nvSpPr>
            <p:cNvPr id="31752" name="Line 1032"/>
            <p:cNvSpPr>
              <a:spLocks noChangeShapeType="1"/>
            </p:cNvSpPr>
            <p:nvPr/>
          </p:nvSpPr>
          <p:spPr bwMode="auto">
            <a:xfrm flipH="1" flipV="1">
              <a:off x="1794" y="2670"/>
              <a:ext cx="947" cy="450"/>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3" name="Text Box 1033"/>
            <p:cNvSpPr txBox="1">
              <a:spLocks noChangeArrowheads="1"/>
            </p:cNvSpPr>
            <p:nvPr/>
          </p:nvSpPr>
          <p:spPr bwMode="auto">
            <a:xfrm>
              <a:off x="0" y="2362"/>
              <a:ext cx="2110" cy="591"/>
            </a:xfrm>
            <a:prstGeom prst="rect">
              <a:avLst/>
            </a:prstGeom>
            <a:solidFill>
              <a:schemeClr val="bg2"/>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marL="111125" indent="-111125">
                <a:defRPr sz="6000">
                  <a:solidFill>
                    <a:schemeClr val="tx1"/>
                  </a:solidFill>
                  <a:latin typeface="Arial" charset="0"/>
                  <a:ea typeface="ヒラギノ角ゴ Pro W3" pitchFamily="84" charset="-128"/>
                </a:defRPr>
              </a:lvl1pPr>
              <a:lvl2pPr marL="742950" indent="-285750">
                <a:defRPr sz="6000">
                  <a:solidFill>
                    <a:schemeClr val="tx1"/>
                  </a:solidFill>
                  <a:latin typeface="Arial" charset="0"/>
                  <a:ea typeface="ヒラギノ角ゴ Pro W3" pitchFamily="84" charset="-128"/>
                </a:defRPr>
              </a:lvl2pPr>
              <a:lvl3pPr marL="1143000" indent="-228600">
                <a:defRPr sz="6000">
                  <a:solidFill>
                    <a:schemeClr val="tx1"/>
                  </a:solidFill>
                  <a:latin typeface="Arial" charset="0"/>
                  <a:ea typeface="ヒラギノ角ゴ Pro W3" pitchFamily="84" charset="-128"/>
                </a:defRPr>
              </a:lvl3pPr>
              <a:lvl4pPr marL="1600200" indent="-228600">
                <a:defRPr sz="6000">
                  <a:solidFill>
                    <a:schemeClr val="tx1"/>
                  </a:solidFill>
                  <a:latin typeface="Arial" charset="0"/>
                  <a:ea typeface="ヒラギノ角ゴ Pro W3" pitchFamily="84" charset="-128"/>
                </a:defRPr>
              </a:lvl4pPr>
              <a:lvl5pPr marL="2057400" indent="-228600">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pancreas</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produces enzymes to </a:t>
              </a:r>
            </a:p>
            <a:p>
              <a:pPr>
                <a:lnSpc>
                  <a:spcPct val="50000"/>
                </a:lnSpc>
                <a:spcBef>
                  <a:spcPct val="50000"/>
                </a:spcBef>
              </a:pPr>
              <a:r>
                <a:rPr lang="en-US" sz="2000" b="1">
                  <a:solidFill>
                    <a:srgbClr val="0F116A"/>
                  </a:solidFill>
                </a:rPr>
                <a:t>	digest proteins &amp; starch</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99335"/>
                                        </p:tgtEl>
                                        <p:attrNameLst>
                                          <p:attrName>style.visibility</p:attrName>
                                        </p:attrNameLst>
                                      </p:cBhvr>
                                      <p:to>
                                        <p:strVal val="visible"/>
                                      </p:to>
                                    </p:set>
                                    <p:anim calcmode="lin" valueType="num">
                                      <p:cBhvr>
                                        <p:cTn id="7" dur="500" fill="hold"/>
                                        <p:tgtEl>
                                          <p:spTgt spid="99335"/>
                                        </p:tgtEl>
                                        <p:attrNameLst>
                                          <p:attrName>ppt_w</p:attrName>
                                        </p:attrNameLst>
                                      </p:cBhvr>
                                      <p:tavLst>
                                        <p:tav tm="0">
                                          <p:val>
                                            <p:fltVal val="0"/>
                                          </p:val>
                                        </p:tav>
                                        <p:tav tm="100000">
                                          <p:val>
                                            <p:strVal val="#ppt_w"/>
                                          </p:val>
                                        </p:tav>
                                      </p:tavLst>
                                    </p:anim>
                                    <p:anim calcmode="lin" valueType="num">
                                      <p:cBhvr>
                                        <p:cTn id="8" dur="500" fill="hold"/>
                                        <p:tgtEl>
                                          <p:spTgt spid="99335"/>
                                        </p:tgtEl>
                                        <p:attrNameLst>
                                          <p:attrName>ppt_h</p:attrName>
                                        </p:attrNameLst>
                                      </p:cBhvr>
                                      <p:tavLst>
                                        <p:tav tm="0">
                                          <p:val>
                                            <p:fltVal val="0"/>
                                          </p:val>
                                        </p:tav>
                                        <p:tav tm="100000">
                                          <p:val>
                                            <p:strVal val="#ppt_h"/>
                                          </p:val>
                                        </p:tav>
                                      </p:tavLst>
                                    </p:anim>
                                    <p:anim calcmode="lin" valueType="num">
                                      <p:cBhvr>
                                        <p:cTn id="9" dur="500" fill="hold"/>
                                        <p:tgtEl>
                                          <p:spTgt spid="99335"/>
                                        </p:tgtEl>
                                        <p:attrNameLst>
                                          <p:attrName>ppt_x</p:attrName>
                                        </p:attrNameLst>
                                      </p:cBhvr>
                                      <p:tavLst>
                                        <p:tav tm="0">
                                          <p:val>
                                            <p:fltVal val="0.5"/>
                                          </p:val>
                                        </p:tav>
                                        <p:tav tm="100000">
                                          <p:val>
                                            <p:strVal val="#ppt_x"/>
                                          </p:val>
                                        </p:tav>
                                      </p:tavLst>
                                    </p:anim>
                                    <p:anim calcmode="lin" valueType="num">
                                      <p:cBhvr>
                                        <p:cTn id="10" dur="500" fill="hold"/>
                                        <p:tgtEl>
                                          <p:spTgt spid="99335"/>
                                        </p:tgtEl>
                                        <p:attrNameLst>
                                          <p:attrName>ppt_y</p:attrName>
                                        </p:attrNameLst>
                                      </p:cBhvr>
                                      <p:tavLst>
                                        <p:tav tm="0">
                                          <p:val>
                                            <p:fltVal val="0.5"/>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777875"/>
            <a:ext cx="7772400" cy="850900"/>
          </a:xfrm>
        </p:spPr>
        <p:txBody>
          <a:bodyPr/>
          <a:lstStyle/>
          <a:p>
            <a:pPr eaLnBrk="1" hangingPunct="1"/>
            <a:r>
              <a:rPr lang="en-US" smtClean="0"/>
              <a:t>Absorption in the SI </a:t>
            </a:r>
          </a:p>
        </p:txBody>
      </p:sp>
      <p:sp>
        <p:nvSpPr>
          <p:cNvPr id="32771" name="Rectangle 3"/>
          <p:cNvSpPr>
            <a:spLocks noGrp="1" noChangeArrowheads="1"/>
          </p:cNvSpPr>
          <p:nvPr>
            <p:ph type="body" idx="1"/>
          </p:nvPr>
        </p:nvSpPr>
        <p:spPr>
          <a:xfrm>
            <a:off x="228600" y="1828800"/>
            <a:ext cx="8763000" cy="4800600"/>
          </a:xfrm>
        </p:spPr>
        <p:txBody>
          <a:bodyPr/>
          <a:lstStyle/>
          <a:p>
            <a:pPr marL="447675" indent="-447675" eaLnBrk="1" hangingPunct="1"/>
            <a:r>
              <a:rPr lang="en-US" sz="2400" smtClean="0"/>
              <a:t>Much absorption is thought to occur directly through the wall without the need for special adaptations </a:t>
            </a:r>
          </a:p>
          <a:p>
            <a:pPr marL="447675" indent="-447675" eaLnBrk="1" hangingPunct="1"/>
            <a:endParaRPr lang="en-US" sz="2400" smtClean="0"/>
          </a:p>
          <a:p>
            <a:pPr marL="447675" indent="-447675" eaLnBrk="1" hangingPunct="1"/>
            <a:r>
              <a:rPr lang="en-US" sz="2400" smtClean="0"/>
              <a:t>Almost 90% of our daily fluid intake is absorbed in the small intestine.</a:t>
            </a:r>
          </a:p>
          <a:p>
            <a:pPr marL="447675" indent="-447675" eaLnBrk="1" hangingPunct="1"/>
            <a:endParaRPr lang="en-US" sz="2400" smtClean="0"/>
          </a:p>
          <a:p>
            <a:pPr marL="447675" indent="-447675" eaLnBrk="1" hangingPunct="1"/>
            <a:r>
              <a:rPr lang="en-US" sz="2400" b="1" smtClean="0"/>
              <a:t>Villi </a:t>
            </a:r>
            <a:r>
              <a:rPr lang="en-US" sz="2400" smtClean="0"/>
              <a:t>- increase the surface area of the small intestines, thus providing better absorption of materials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026"/>
          <p:cNvSpPr>
            <a:spLocks noGrp="1" noChangeArrowheads="1"/>
          </p:cNvSpPr>
          <p:nvPr>
            <p:ph type="title"/>
          </p:nvPr>
        </p:nvSpPr>
        <p:spPr>
          <a:xfrm>
            <a:off x="685800" y="228600"/>
            <a:ext cx="7772400" cy="990600"/>
          </a:xfrm>
        </p:spPr>
        <p:txBody>
          <a:bodyPr/>
          <a:lstStyle/>
          <a:p>
            <a:pPr eaLnBrk="1" hangingPunct="1"/>
            <a:r>
              <a:rPr lang="en-US" smtClean="0"/>
              <a:t>Absorption by Small Intestines</a:t>
            </a:r>
          </a:p>
        </p:txBody>
      </p:sp>
      <p:sp>
        <p:nvSpPr>
          <p:cNvPr id="101379" name="Rectangle 1027"/>
          <p:cNvSpPr>
            <a:spLocks noGrp="1" noChangeArrowheads="1"/>
          </p:cNvSpPr>
          <p:nvPr>
            <p:ph type="body" idx="1"/>
          </p:nvPr>
        </p:nvSpPr>
        <p:spPr>
          <a:xfrm>
            <a:off x="685800" y="1066800"/>
            <a:ext cx="7772400" cy="2403475"/>
          </a:xfrm>
        </p:spPr>
        <p:txBody>
          <a:bodyPr/>
          <a:lstStyle/>
          <a:p>
            <a:pPr eaLnBrk="1" hangingPunct="1"/>
            <a:r>
              <a:rPr lang="en-US" u="sng" smtClean="0">
                <a:solidFill>
                  <a:srgbClr val="CC0000"/>
                </a:solidFill>
              </a:rPr>
              <a:t>Absorption through villi &amp; microvilli</a:t>
            </a:r>
            <a:endParaRPr lang="en-US" smtClean="0"/>
          </a:p>
          <a:p>
            <a:pPr lvl="1" eaLnBrk="1" hangingPunct="1">
              <a:lnSpc>
                <a:spcPct val="90000"/>
              </a:lnSpc>
            </a:pPr>
            <a:r>
              <a:rPr lang="en-US" smtClean="0"/>
              <a:t>finger-like projections</a:t>
            </a:r>
          </a:p>
          <a:p>
            <a:pPr lvl="1" eaLnBrk="1" hangingPunct="1">
              <a:lnSpc>
                <a:spcPct val="90000"/>
              </a:lnSpc>
            </a:pPr>
            <a:r>
              <a:rPr lang="en-US" u="sng" smtClean="0">
                <a:solidFill>
                  <a:srgbClr val="CC0000"/>
                </a:solidFill>
              </a:rPr>
              <a:t>increase surface area for absorption</a:t>
            </a:r>
            <a:endParaRPr lang="en-US" smtClean="0"/>
          </a:p>
        </p:txBody>
      </p:sp>
      <p:pic>
        <p:nvPicPr>
          <p:cNvPr id="33796" name="Picture 1028"/>
          <p:cNvPicPr>
            <a:picLocks noChangeAspect="1" noChangeArrowheads="1"/>
          </p:cNvPicPr>
          <p:nvPr/>
        </p:nvPicPr>
        <p:blipFill>
          <a:blip r:embed="rId4">
            <a:extLst>
              <a:ext uri="{28A0092B-C50C-407E-A947-70E740481C1C}">
                <a14:useLocalDpi xmlns:a14="http://schemas.microsoft.com/office/drawing/2010/main" val="0"/>
              </a:ext>
            </a:extLst>
          </a:blip>
          <a:srcRect b="4517"/>
          <a:stretch>
            <a:fillRect/>
          </a:stretch>
        </p:blipFill>
        <p:spPr bwMode="auto">
          <a:xfrm>
            <a:off x="1295400" y="2882900"/>
            <a:ext cx="6858000" cy="397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 calcmode="lin" valueType="num">
                                      <p:cBhvr additive="base">
                                        <p:cTn id="7" dur="500" fill="hold"/>
                                        <p:tgtEl>
                                          <p:spTgt spid="1013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137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1379">
                                            <p:txEl>
                                              <p:pRg st="1" end="1"/>
                                            </p:txEl>
                                          </p:spTgt>
                                        </p:tgtEl>
                                        <p:attrNameLst>
                                          <p:attrName>style.visibility</p:attrName>
                                        </p:attrNameLst>
                                      </p:cBhvr>
                                      <p:to>
                                        <p:strVal val="visible"/>
                                      </p:to>
                                    </p:set>
                                    <p:anim calcmode="lin" valueType="num">
                                      <p:cBhvr additive="base">
                                        <p:cTn id="13" dur="500" fill="hold"/>
                                        <p:tgtEl>
                                          <p:spTgt spid="1013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137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1379">
                                            <p:txEl>
                                              <p:pRg st="2" end="2"/>
                                            </p:txEl>
                                          </p:spTgt>
                                        </p:tgtEl>
                                        <p:attrNameLst>
                                          <p:attrName>style.visibility</p:attrName>
                                        </p:attrNameLst>
                                      </p:cBhvr>
                                      <p:to>
                                        <p:strVal val="visible"/>
                                      </p:to>
                                    </p:set>
                                    <p:anim calcmode="lin" valueType="num">
                                      <p:cBhvr additive="base">
                                        <p:cTn id="19" dur="500" fill="hold"/>
                                        <p:tgtEl>
                                          <p:spTgt spid="1013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137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Ileum-for%20villi-40x-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57350"/>
            <a:ext cx="66294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3"/>
          <p:cNvSpPr>
            <a:spLocks noGrp="1" noChangeArrowheads="1"/>
          </p:cNvSpPr>
          <p:nvPr>
            <p:ph type="title"/>
          </p:nvPr>
        </p:nvSpPr>
        <p:spPr>
          <a:xfrm>
            <a:off x="685800" y="901700"/>
            <a:ext cx="7772400" cy="727075"/>
          </a:xfrm>
        </p:spPr>
        <p:txBody>
          <a:bodyPr/>
          <a:lstStyle/>
          <a:p>
            <a:pPr eaLnBrk="1" hangingPunct="1"/>
            <a:r>
              <a:rPr lang="en-US" smtClean="0"/>
              <a:t>VILLI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1026"/>
          <p:cNvSpPr>
            <a:spLocks noGrp="1" noChangeArrowheads="1"/>
          </p:cNvSpPr>
          <p:nvPr>
            <p:ph type="title"/>
          </p:nvPr>
        </p:nvSpPr>
        <p:spPr>
          <a:xfrm>
            <a:off x="685800" y="609600"/>
            <a:ext cx="5105400" cy="1143000"/>
          </a:xfrm>
        </p:spPr>
        <p:txBody>
          <a:bodyPr/>
          <a:lstStyle/>
          <a:p>
            <a:pPr eaLnBrk="1" hangingPunct="1"/>
            <a:r>
              <a:rPr lang="en-US" smtClean="0"/>
              <a:t>Large intestines (colon)</a:t>
            </a:r>
          </a:p>
        </p:txBody>
      </p:sp>
      <p:pic>
        <p:nvPicPr>
          <p:cNvPr id="35843"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6788" y="457200"/>
            <a:ext cx="3097212" cy="4148138"/>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2" name="Rectangle 1028" descr="Rectangle: Click to edit Master text styles&#10;Second level&#10;Third level&#10;Fourth level&#10;Fifth level"/>
          <p:cNvSpPr>
            <a:spLocks noGrp="1" noChangeArrowheads="1"/>
          </p:cNvSpPr>
          <p:nvPr>
            <p:ph type="body" idx="1"/>
          </p:nvPr>
        </p:nvSpPr>
        <p:spPr>
          <a:xfrm>
            <a:off x="685800" y="1905000"/>
            <a:ext cx="5410200" cy="4419600"/>
          </a:xfrm>
          <a:noFill/>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smtClean="0"/>
              <a:t>Function</a:t>
            </a:r>
          </a:p>
          <a:p>
            <a:pPr lvl="1" eaLnBrk="1" hangingPunct="1"/>
            <a:r>
              <a:rPr lang="en-US" u="sng" smtClean="0">
                <a:solidFill>
                  <a:srgbClr val="CC0000"/>
                </a:solidFill>
              </a:rPr>
              <a:t>re-absorb water</a:t>
            </a:r>
            <a:endParaRPr lang="en-US" smtClean="0"/>
          </a:p>
          <a:p>
            <a:pPr lvl="2" eaLnBrk="1" hangingPunct="1"/>
            <a:r>
              <a:rPr lang="en-US" smtClean="0"/>
              <a:t>use ~9 liters of water every </a:t>
            </a:r>
            <a:br>
              <a:rPr lang="en-US" smtClean="0"/>
            </a:br>
            <a:r>
              <a:rPr lang="en-US" smtClean="0"/>
              <a:t>day in digestive juices	</a:t>
            </a:r>
          </a:p>
          <a:p>
            <a:pPr lvl="2" eaLnBrk="1" hangingPunct="1"/>
            <a:r>
              <a:rPr lang="en-US" smtClean="0"/>
              <a:t>&gt; 90% of water reabsorbed</a:t>
            </a:r>
          </a:p>
          <a:p>
            <a:pPr lvl="3" eaLnBrk="1" hangingPunct="1"/>
            <a:r>
              <a:rPr lang="en-US" sz="2200" smtClean="0"/>
              <a:t>not enough water absorbed </a:t>
            </a:r>
          </a:p>
          <a:p>
            <a:pPr lvl="4" eaLnBrk="1" hangingPunct="1"/>
            <a:r>
              <a:rPr lang="en-US" sz="2200" u="sng" smtClean="0">
                <a:solidFill>
                  <a:srgbClr val="CC0000"/>
                </a:solidFill>
              </a:rPr>
              <a:t>diarrhea</a:t>
            </a:r>
            <a:r>
              <a:rPr lang="en-US" sz="2200" smtClean="0"/>
              <a:t> </a:t>
            </a:r>
          </a:p>
          <a:p>
            <a:pPr lvl="3" eaLnBrk="1" hangingPunct="1"/>
            <a:r>
              <a:rPr lang="en-US" sz="2200" smtClean="0"/>
              <a:t>too much water absorbed</a:t>
            </a:r>
          </a:p>
          <a:p>
            <a:pPr lvl="4" eaLnBrk="1" hangingPunct="1"/>
            <a:r>
              <a:rPr lang="en-US" sz="2200" u="sng" smtClean="0">
                <a:solidFill>
                  <a:srgbClr val="CC0000"/>
                </a:solidFill>
              </a:rPr>
              <a:t>constipation</a:t>
            </a:r>
            <a:endParaRPr lang="en-US" sz="2200" smtClean="0"/>
          </a:p>
          <a:p>
            <a:pPr lvl="4" eaLnBrk="1" hangingPunct="1"/>
            <a:endParaRPr lang="en-US" sz="22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9572">
                                            <p:txEl>
                                              <p:pRg st="1" end="1"/>
                                            </p:txEl>
                                          </p:spTgt>
                                        </p:tgtEl>
                                        <p:attrNameLst>
                                          <p:attrName>style.visibility</p:attrName>
                                        </p:attrNameLst>
                                      </p:cBhvr>
                                      <p:to>
                                        <p:strVal val="visible"/>
                                      </p:to>
                                    </p:set>
                                    <p:anim calcmode="lin" valueType="num">
                                      <p:cBhvr additive="base">
                                        <p:cTn id="7" dur="500" fill="hold"/>
                                        <p:tgtEl>
                                          <p:spTgt spid="10957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9572">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9572">
                                            <p:txEl>
                                              <p:pRg st="2" end="2"/>
                                            </p:txEl>
                                          </p:spTgt>
                                        </p:tgtEl>
                                        <p:attrNameLst>
                                          <p:attrName>style.visibility</p:attrName>
                                        </p:attrNameLst>
                                      </p:cBhvr>
                                      <p:to>
                                        <p:strVal val="visible"/>
                                      </p:to>
                                    </p:set>
                                    <p:anim calcmode="lin" valueType="num">
                                      <p:cBhvr additive="base">
                                        <p:cTn id="12" dur="500" fill="hold"/>
                                        <p:tgtEl>
                                          <p:spTgt spid="109572">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9572">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9572">
                                            <p:txEl>
                                              <p:pRg st="3" end="3"/>
                                            </p:txEl>
                                          </p:spTgt>
                                        </p:tgtEl>
                                        <p:attrNameLst>
                                          <p:attrName>style.visibility</p:attrName>
                                        </p:attrNameLst>
                                      </p:cBhvr>
                                      <p:to>
                                        <p:strVal val="visible"/>
                                      </p:to>
                                    </p:set>
                                    <p:anim calcmode="lin" valueType="num">
                                      <p:cBhvr additive="base">
                                        <p:cTn id="18" dur="500" fill="hold"/>
                                        <p:tgtEl>
                                          <p:spTgt spid="109572">
                                            <p:txEl>
                                              <p:pRg st="3" end="3"/>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9572">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9572">
                                            <p:txEl>
                                              <p:pRg st="4" end="4"/>
                                            </p:txEl>
                                          </p:spTgt>
                                        </p:tgtEl>
                                        <p:attrNameLst>
                                          <p:attrName>style.visibility</p:attrName>
                                        </p:attrNameLst>
                                      </p:cBhvr>
                                      <p:to>
                                        <p:strVal val="visible"/>
                                      </p:to>
                                    </p:set>
                                    <p:anim calcmode="lin" valueType="num">
                                      <p:cBhvr additive="base">
                                        <p:cTn id="24" dur="500" fill="hold"/>
                                        <p:tgtEl>
                                          <p:spTgt spid="109572">
                                            <p:txEl>
                                              <p:pRg st="4" end="4"/>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9572">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09572">
                                            <p:txEl>
                                              <p:pRg st="5" end="5"/>
                                            </p:txEl>
                                          </p:spTgt>
                                        </p:tgtEl>
                                        <p:attrNameLst>
                                          <p:attrName>style.visibility</p:attrName>
                                        </p:attrNameLst>
                                      </p:cBhvr>
                                      <p:to>
                                        <p:strVal val="visible"/>
                                      </p:to>
                                    </p:set>
                                    <p:anim calcmode="lin" valueType="num">
                                      <p:cBhvr additive="base">
                                        <p:cTn id="30" dur="500" fill="hold"/>
                                        <p:tgtEl>
                                          <p:spTgt spid="109572">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9572">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09572">
                                            <p:txEl>
                                              <p:pRg st="6" end="6"/>
                                            </p:txEl>
                                          </p:spTgt>
                                        </p:tgtEl>
                                        <p:attrNameLst>
                                          <p:attrName>style.visibility</p:attrName>
                                        </p:attrNameLst>
                                      </p:cBhvr>
                                      <p:to>
                                        <p:strVal val="visible"/>
                                      </p:to>
                                    </p:set>
                                    <p:anim calcmode="lin" valueType="num">
                                      <p:cBhvr additive="base">
                                        <p:cTn id="36" dur="500" fill="hold"/>
                                        <p:tgtEl>
                                          <p:spTgt spid="109572">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09572">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Whoosh"/>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09572">
                                            <p:txEl>
                                              <p:pRg st="7" end="7"/>
                                            </p:txEl>
                                          </p:spTgt>
                                        </p:tgtEl>
                                        <p:attrNameLst>
                                          <p:attrName>style.visibility</p:attrName>
                                        </p:attrNameLst>
                                      </p:cBhvr>
                                      <p:to>
                                        <p:strVal val="visible"/>
                                      </p:to>
                                    </p:set>
                                    <p:anim calcmode="lin" valueType="num">
                                      <p:cBhvr additive="base">
                                        <p:cTn id="42" dur="500" fill="hold"/>
                                        <p:tgtEl>
                                          <p:spTgt spid="109572">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09572">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0"/>
            <a:ext cx="7772400" cy="1295400"/>
          </a:xfrm>
        </p:spPr>
        <p:txBody>
          <a:bodyPr/>
          <a:lstStyle/>
          <a:p>
            <a:pPr eaLnBrk="1" hangingPunct="1"/>
            <a:r>
              <a:rPr lang="en-US" sz="6000" smtClean="0"/>
              <a:t>Large Intestine</a:t>
            </a:r>
          </a:p>
        </p:txBody>
      </p:sp>
      <p:sp>
        <p:nvSpPr>
          <p:cNvPr id="10243" name="Rectangle 3"/>
          <p:cNvSpPr>
            <a:spLocks noGrp="1" noChangeArrowheads="1"/>
          </p:cNvSpPr>
          <p:nvPr>
            <p:ph type="body" idx="1"/>
          </p:nvPr>
        </p:nvSpPr>
        <p:spPr>
          <a:xfrm>
            <a:off x="685800" y="1219200"/>
            <a:ext cx="5181600" cy="5181600"/>
          </a:xfrm>
        </p:spPr>
        <p:txBody>
          <a:bodyPr/>
          <a:lstStyle/>
          <a:p>
            <a:pPr eaLnBrk="1" hangingPunct="1">
              <a:lnSpc>
                <a:spcPct val="90000"/>
              </a:lnSpc>
            </a:pPr>
            <a:r>
              <a:rPr lang="en-US" b="1" smtClean="0"/>
              <a:t>Solid materials</a:t>
            </a:r>
            <a:r>
              <a:rPr lang="en-US" smtClean="0"/>
              <a:t> pass through the large intestine.</a:t>
            </a:r>
          </a:p>
          <a:p>
            <a:pPr eaLnBrk="1" hangingPunct="1">
              <a:lnSpc>
                <a:spcPct val="90000"/>
              </a:lnSpc>
            </a:pPr>
            <a:r>
              <a:rPr lang="en-US" smtClean="0"/>
              <a:t>These are </a:t>
            </a:r>
            <a:r>
              <a:rPr lang="en-US" b="1" smtClean="0"/>
              <a:t>undigestible</a:t>
            </a:r>
            <a:r>
              <a:rPr lang="en-US" smtClean="0"/>
              <a:t> solids (fibers).</a:t>
            </a:r>
          </a:p>
          <a:p>
            <a:pPr eaLnBrk="1" hangingPunct="1">
              <a:lnSpc>
                <a:spcPct val="90000"/>
              </a:lnSpc>
            </a:pPr>
            <a:r>
              <a:rPr lang="en-US" smtClean="0"/>
              <a:t>Water is absorbed.</a:t>
            </a:r>
          </a:p>
          <a:p>
            <a:pPr eaLnBrk="1" hangingPunct="1">
              <a:lnSpc>
                <a:spcPct val="90000"/>
              </a:lnSpc>
            </a:pPr>
            <a:r>
              <a:rPr lang="en-US" b="1" smtClean="0"/>
              <a:t>Vitamins K and B</a:t>
            </a:r>
            <a:r>
              <a:rPr lang="en-US" smtClean="0"/>
              <a:t> are reabsorbed with the water.</a:t>
            </a:r>
          </a:p>
          <a:p>
            <a:pPr eaLnBrk="1" hangingPunct="1">
              <a:lnSpc>
                <a:spcPct val="90000"/>
              </a:lnSpc>
            </a:pPr>
            <a:r>
              <a:rPr lang="en-US" b="1" smtClean="0"/>
              <a:t>Rectum</a:t>
            </a:r>
            <a:r>
              <a:rPr lang="en-US" smtClean="0"/>
              <a:t>- solid wastes exit the body.</a:t>
            </a:r>
            <a:endParaRPr lang="en-US" sz="2800" smtClean="0"/>
          </a:p>
        </p:txBody>
      </p:sp>
      <p:pic>
        <p:nvPicPr>
          <p:cNvPr id="36868" name="Picture 4" descr="images-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828800"/>
            <a:ext cx="23622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descr="images-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41910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dissolve">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dissolve">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dissolve">
                                      <p:cBhvr>
                                        <p:cTn id="17" dur="500"/>
                                        <p:tgtEl>
                                          <p:spTgt spid="102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dissolve">
                                      <p:cBhvr>
                                        <p:cTn id="22" dur="500"/>
                                        <p:tgtEl>
                                          <p:spTgt spid="102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243">
                                            <p:txEl>
                                              <p:pRg st="4" end="4"/>
                                            </p:txEl>
                                          </p:spTgt>
                                        </p:tgtEl>
                                        <p:attrNameLst>
                                          <p:attrName>style.visibility</p:attrName>
                                        </p:attrNameLst>
                                      </p:cBhvr>
                                      <p:to>
                                        <p:strVal val="visible"/>
                                      </p:to>
                                    </p:set>
                                    <p:animEffect transition="in" filter="dissolve">
                                      <p:cBhvr>
                                        <p:cTn id="27" dur="5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a:xfrm>
            <a:off x="685800" y="0"/>
            <a:ext cx="7772400" cy="1752600"/>
          </a:xfrm>
        </p:spPr>
        <p:txBody>
          <a:bodyPr/>
          <a:lstStyle/>
          <a:p>
            <a:pPr eaLnBrk="1" hangingPunct="1"/>
            <a:r>
              <a:rPr lang="en-US" smtClean="0"/>
              <a:t>You’ve got company!</a:t>
            </a:r>
          </a:p>
        </p:txBody>
      </p:sp>
      <p:sp>
        <p:nvSpPr>
          <p:cNvPr id="107523" name="Rectangle 1027"/>
          <p:cNvSpPr>
            <a:spLocks noGrp="1" noChangeArrowheads="1"/>
          </p:cNvSpPr>
          <p:nvPr>
            <p:ph type="body" idx="1"/>
          </p:nvPr>
        </p:nvSpPr>
        <p:spPr>
          <a:xfrm>
            <a:off x="830263" y="1371600"/>
            <a:ext cx="7772400" cy="3802063"/>
          </a:xfrm>
        </p:spPr>
        <p:txBody>
          <a:bodyPr/>
          <a:lstStyle/>
          <a:p>
            <a:pPr eaLnBrk="1" hangingPunct="1"/>
            <a:r>
              <a:rPr lang="en-US" smtClean="0"/>
              <a:t>Living in the large intestine is a community of helpful bacteria</a:t>
            </a:r>
          </a:p>
          <a:p>
            <a:pPr lvl="1" eaLnBrk="1" hangingPunct="1"/>
            <a:r>
              <a:rPr lang="en-US" i="1" u="sng" smtClean="0">
                <a:solidFill>
                  <a:srgbClr val="CC0000"/>
                </a:solidFill>
              </a:rPr>
              <a:t>Escherichia</a:t>
            </a:r>
            <a:r>
              <a:rPr lang="en-US" u="sng" smtClean="0">
                <a:solidFill>
                  <a:srgbClr val="CC0000"/>
                </a:solidFill>
              </a:rPr>
              <a:t> </a:t>
            </a:r>
            <a:r>
              <a:rPr lang="en-US" i="1" u="sng" smtClean="0">
                <a:solidFill>
                  <a:srgbClr val="CC0000"/>
                </a:solidFill>
              </a:rPr>
              <a:t>coli</a:t>
            </a:r>
            <a:r>
              <a:rPr lang="en-US" i="1" smtClean="0">
                <a:solidFill>
                  <a:srgbClr val="CC0000"/>
                </a:solidFill>
              </a:rPr>
              <a:t> (</a:t>
            </a:r>
            <a:r>
              <a:rPr lang="en-US" i="1" u="sng" smtClean="0">
                <a:solidFill>
                  <a:srgbClr val="CC0000"/>
                </a:solidFill>
              </a:rPr>
              <a:t>E. coli</a:t>
            </a:r>
            <a:r>
              <a:rPr lang="en-US" i="1" smtClean="0">
                <a:solidFill>
                  <a:srgbClr val="CC0000"/>
                </a:solidFill>
              </a:rPr>
              <a:t>)</a:t>
            </a:r>
            <a:endParaRPr lang="en-US" smtClean="0"/>
          </a:p>
          <a:p>
            <a:pPr lvl="2" eaLnBrk="1" hangingPunct="1"/>
            <a:r>
              <a:rPr lang="en-US" u="sng" smtClean="0">
                <a:solidFill>
                  <a:srgbClr val="CC0000"/>
                </a:solidFill>
              </a:rPr>
              <a:t>produce vitamins</a:t>
            </a:r>
            <a:r>
              <a:rPr lang="en-US" smtClean="0"/>
              <a:t> </a:t>
            </a:r>
          </a:p>
          <a:p>
            <a:pPr lvl="3" eaLnBrk="1" hangingPunct="1"/>
            <a:r>
              <a:rPr lang="en-US" smtClean="0"/>
              <a:t>vitamin K; B vitamins</a:t>
            </a:r>
          </a:p>
          <a:p>
            <a:pPr lvl="2" eaLnBrk="1" hangingPunct="1"/>
            <a:r>
              <a:rPr lang="en-US" u="sng" smtClean="0">
                <a:solidFill>
                  <a:srgbClr val="CC0000"/>
                </a:solidFill>
              </a:rPr>
              <a:t>generate gases</a:t>
            </a:r>
            <a:endParaRPr lang="en-US" smtClean="0"/>
          </a:p>
          <a:p>
            <a:pPr lvl="3" eaLnBrk="1" hangingPunct="1"/>
            <a:r>
              <a:rPr lang="en-US" smtClean="0"/>
              <a:t>by-product of bacterial metabolism </a:t>
            </a:r>
          </a:p>
          <a:p>
            <a:pPr lvl="3" eaLnBrk="1" hangingPunct="1"/>
            <a:r>
              <a:rPr lang="en-US" smtClean="0"/>
              <a:t>methane, hydrogen sulfide</a:t>
            </a:r>
          </a:p>
        </p:txBody>
      </p:sp>
      <p:pic>
        <p:nvPicPr>
          <p:cNvPr id="37892" name="Picture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663" y="4729163"/>
            <a:ext cx="2489200" cy="1866900"/>
          </a:xfrm>
          <a:prstGeom prst="rect">
            <a:avLst/>
          </a:prstGeom>
          <a:noFill/>
          <a:ln>
            <a:noFill/>
          </a:ln>
          <a:effectLst>
            <a:outerShdw dist="35921" dir="2700000" algn="ctr" rotWithShape="0">
              <a:srgbClr val="808080">
                <a:alpha val="75000"/>
              </a:srgbClr>
            </a:outerShdw>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anim calcmode="lin" valueType="num">
                                      <p:cBhvr additive="base">
                                        <p:cTn id="7" dur="500" fill="hold"/>
                                        <p:tgtEl>
                                          <p:spTgt spid="10752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752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7523">
                                            <p:txEl>
                                              <p:pRg st="2" end="2"/>
                                            </p:txEl>
                                          </p:spTgt>
                                        </p:tgtEl>
                                        <p:attrNameLst>
                                          <p:attrName>style.visibility</p:attrName>
                                        </p:attrNameLst>
                                      </p:cBhvr>
                                      <p:to>
                                        <p:strVal val="visible"/>
                                      </p:to>
                                    </p:set>
                                    <p:anim calcmode="lin" valueType="num">
                                      <p:cBhvr additive="base">
                                        <p:cTn id="13" dur="500" fill="hold"/>
                                        <p:tgtEl>
                                          <p:spTgt spid="10752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752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7523">
                                            <p:txEl>
                                              <p:pRg st="3" end="3"/>
                                            </p:txEl>
                                          </p:spTgt>
                                        </p:tgtEl>
                                        <p:attrNameLst>
                                          <p:attrName>style.visibility</p:attrName>
                                        </p:attrNameLst>
                                      </p:cBhvr>
                                      <p:to>
                                        <p:strVal val="visible"/>
                                      </p:to>
                                    </p:set>
                                    <p:anim calcmode="lin" valueType="num">
                                      <p:cBhvr additive="base">
                                        <p:cTn id="19" dur="500" fill="hold"/>
                                        <p:tgtEl>
                                          <p:spTgt spid="10752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752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7523">
                                            <p:txEl>
                                              <p:pRg st="4" end="4"/>
                                            </p:txEl>
                                          </p:spTgt>
                                        </p:tgtEl>
                                        <p:attrNameLst>
                                          <p:attrName>style.visibility</p:attrName>
                                        </p:attrNameLst>
                                      </p:cBhvr>
                                      <p:to>
                                        <p:strVal val="visible"/>
                                      </p:to>
                                    </p:set>
                                    <p:anim calcmode="lin" valueType="num">
                                      <p:cBhvr additive="base">
                                        <p:cTn id="25" dur="500" fill="hold"/>
                                        <p:tgtEl>
                                          <p:spTgt spid="10752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752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par>
                          <p:cTn id="27" fill="hold" nodeType="afterGroup">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107523">
                                            <p:txEl>
                                              <p:pRg st="5" end="5"/>
                                            </p:txEl>
                                          </p:spTgt>
                                        </p:tgtEl>
                                        <p:attrNameLst>
                                          <p:attrName>style.visibility</p:attrName>
                                        </p:attrNameLst>
                                      </p:cBhvr>
                                      <p:to>
                                        <p:strVal val="visible"/>
                                      </p:to>
                                    </p:set>
                                    <p:anim calcmode="lin" valueType="num">
                                      <p:cBhvr additive="base">
                                        <p:cTn id="30" dur="500" fill="hold"/>
                                        <p:tgtEl>
                                          <p:spTgt spid="107523">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10752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
                                        </p:tgtEl>
                                      </p:cMediaNode>
                                    </p:audio>
                                  </p:subTnLst>
                                </p:cTn>
                              </p:par>
                            </p:childTnLst>
                          </p:cTn>
                        </p:par>
                        <p:par>
                          <p:cTn id="32" fill="hold" nodeType="afterGroup">
                            <p:stCondLst>
                              <p:cond delay="1000"/>
                            </p:stCondLst>
                            <p:childTnLst>
                              <p:par>
                                <p:cTn id="33" presetID="2" presetClass="entr" presetSubtype="8" fill="hold" grpId="0" nodeType="afterEffect">
                                  <p:stCondLst>
                                    <p:cond delay="0"/>
                                  </p:stCondLst>
                                  <p:childTnLst>
                                    <p:set>
                                      <p:cBhvr>
                                        <p:cTn id="34" dur="1" fill="hold">
                                          <p:stCondLst>
                                            <p:cond delay="0"/>
                                          </p:stCondLst>
                                        </p:cTn>
                                        <p:tgtEl>
                                          <p:spTgt spid="107523">
                                            <p:txEl>
                                              <p:pRg st="6" end="6"/>
                                            </p:txEl>
                                          </p:spTgt>
                                        </p:tgtEl>
                                        <p:attrNameLst>
                                          <p:attrName>style.visibility</p:attrName>
                                        </p:attrNameLst>
                                      </p:cBhvr>
                                      <p:to>
                                        <p:strVal val="visible"/>
                                      </p:to>
                                    </p:set>
                                    <p:anim calcmode="lin" valueType="num">
                                      <p:cBhvr additive="base">
                                        <p:cTn id="35" dur="500" fill="hold"/>
                                        <p:tgtEl>
                                          <p:spTgt spid="10752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10752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noFill/>
        </p:spPr>
        <p:txBody>
          <a:bodyPr/>
          <a:lstStyle/>
          <a:p>
            <a:pPr eaLnBrk="1" hangingPunct="1"/>
            <a:r>
              <a:rPr lang="en-US" smtClean="0"/>
              <a:t>Appendix</a:t>
            </a:r>
          </a:p>
        </p:txBody>
      </p:sp>
      <p:pic>
        <p:nvPicPr>
          <p:cNvPr id="38915" name="Picture 1027"/>
          <p:cNvPicPr>
            <a:picLocks noChangeAspect="1" noChangeArrowheads="1"/>
          </p:cNvPicPr>
          <p:nvPr/>
        </p:nvPicPr>
        <p:blipFill>
          <a:blip r:embed="rId5">
            <a:extLst>
              <a:ext uri="{28A0092B-C50C-407E-A947-70E740481C1C}">
                <a14:useLocalDpi xmlns:a14="http://schemas.microsoft.com/office/drawing/2010/main" val="0"/>
              </a:ext>
            </a:extLst>
          </a:blip>
          <a:srcRect t="39600" r="23286" b="3000"/>
          <a:stretch>
            <a:fillRect/>
          </a:stretch>
        </p:blipFill>
        <p:spPr bwMode="auto">
          <a:xfrm>
            <a:off x="228600" y="1543050"/>
            <a:ext cx="89154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6" name="Rectangle 1028"/>
          <p:cNvSpPr>
            <a:spLocks noChangeArrowheads="1"/>
          </p:cNvSpPr>
          <p:nvPr/>
        </p:nvSpPr>
        <p:spPr bwMode="auto">
          <a:xfrm>
            <a:off x="585788" y="1320800"/>
            <a:ext cx="2914650" cy="549275"/>
          </a:xfrm>
          <a:prstGeom prst="rect">
            <a:avLst/>
          </a:prstGeom>
          <a:solidFill>
            <a:srgbClr val="FFCC18"/>
          </a:solidFill>
          <a:ln>
            <a:noFill/>
          </a:ln>
          <a:effectLst>
            <a:outerShdw dist="35921" dir="2700000" algn="ctr" rotWithShape="0">
              <a:srgbClr val="808080">
                <a:alpha val="75000"/>
              </a:srgbClr>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r>
              <a:rPr lang="en-US" sz="3000" b="1">
                <a:solidFill>
                  <a:srgbClr val="0F116A"/>
                </a:solidFill>
              </a:rPr>
              <a:t>Vestigial organ</a:t>
            </a:r>
          </a:p>
        </p:txBody>
      </p:sp>
      <p:sp>
        <p:nvSpPr>
          <p:cNvPr id="105477" name="Oval 1029"/>
          <p:cNvSpPr>
            <a:spLocks noChangeArrowheads="1"/>
          </p:cNvSpPr>
          <p:nvPr/>
        </p:nvSpPr>
        <p:spPr bwMode="auto">
          <a:xfrm>
            <a:off x="4779963" y="5256213"/>
            <a:ext cx="819150" cy="819150"/>
          </a:xfrm>
          <a:prstGeom prst="ellipse">
            <a:avLst/>
          </a:prstGeom>
          <a:noFill/>
          <a:ln w="38100">
            <a:solidFill>
              <a:srgbClr val="CC0000"/>
            </a:solidFill>
            <a:round/>
            <a:headEnd/>
            <a:tailEnd/>
          </a:ln>
          <a:effectLst/>
          <a:extLst>
            <a:ext uri="{909E8E84-426E-40DD-AFC4-6F175D3DCCD1}">
              <a14:hiddenFill xmlns:a14="http://schemas.microsoft.com/office/drawing/2010/main">
                <a:solidFill>
                  <a:srgbClr val="FFEA1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78" name="Oval 1030"/>
          <p:cNvSpPr>
            <a:spLocks noChangeArrowheads="1"/>
          </p:cNvSpPr>
          <p:nvPr/>
        </p:nvSpPr>
        <p:spPr bwMode="auto">
          <a:xfrm>
            <a:off x="1530350" y="4956175"/>
            <a:ext cx="1514475" cy="1514475"/>
          </a:xfrm>
          <a:prstGeom prst="ellipse">
            <a:avLst/>
          </a:prstGeom>
          <a:noFill/>
          <a:ln w="38100">
            <a:solidFill>
              <a:srgbClr val="CC0000"/>
            </a:solidFill>
            <a:round/>
            <a:headEnd/>
            <a:tailEnd/>
          </a:ln>
          <a:effectLst/>
          <a:extLst>
            <a:ext uri="{909E8E84-426E-40DD-AFC4-6F175D3DCCD1}">
              <a14:hiddenFill xmlns:a14="http://schemas.microsoft.com/office/drawing/2010/main">
                <a:solidFill>
                  <a:srgbClr val="FFEA1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5476"/>
                                        </p:tgtEl>
                                        <p:attrNameLst>
                                          <p:attrName>style.visibility</p:attrName>
                                        </p:attrNameLst>
                                      </p:cBhvr>
                                      <p:to>
                                        <p:strVal val="visible"/>
                                      </p:to>
                                    </p:set>
                                    <p:anim calcmode="lin" valueType="num">
                                      <p:cBhvr additive="base">
                                        <p:cTn id="7" dur="500" fill="hold"/>
                                        <p:tgtEl>
                                          <p:spTgt spid="105476"/>
                                        </p:tgtEl>
                                        <p:attrNameLst>
                                          <p:attrName>ppt_x</p:attrName>
                                        </p:attrNameLst>
                                      </p:cBhvr>
                                      <p:tavLst>
                                        <p:tav tm="0">
                                          <p:val>
                                            <p:strVal val="0-#ppt_w/2"/>
                                          </p:val>
                                        </p:tav>
                                        <p:tav tm="100000">
                                          <p:val>
                                            <p:strVal val="#ppt_x"/>
                                          </p:val>
                                        </p:tav>
                                      </p:tavLst>
                                    </p:anim>
                                    <p:anim calcmode="lin" valueType="num">
                                      <p:cBhvr additive="base">
                                        <p:cTn id="8" dur="500" fill="hold"/>
                                        <p:tgtEl>
                                          <p:spTgt spid="10547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105477"/>
                                        </p:tgtEl>
                                        <p:attrNameLst>
                                          <p:attrName>style.visibility</p:attrName>
                                        </p:attrNameLst>
                                      </p:cBhvr>
                                      <p:to>
                                        <p:strVal val="visible"/>
                                      </p:to>
                                    </p:set>
                                    <p:animEffect transition="in" filter="circle(out)">
                                      <p:cBhvr>
                                        <p:cTn id="13" dur="2000"/>
                                        <p:tgtEl>
                                          <p:spTgt spid="105477"/>
                                        </p:tgtEl>
                                      </p:cBhvr>
                                    </p:animEffect>
                                  </p:childTnLst>
                                  <p:subTnLst>
                                    <p:audio>
                                      <p:cMediaNode>
                                        <p:cTn display="0" masterRel="sameClick">
                                          <p:stCondLst>
                                            <p:cond evt="begin" delay="0">
                                              <p:tn val="11"/>
                                            </p:cond>
                                          </p:stCondLst>
                                          <p:endCondLst>
                                            <p:cond evt="onStopAudio" delay="0">
                                              <p:tgtEl>
                                                <p:sldTgt/>
                                              </p:tgtEl>
                                            </p:cond>
                                          </p:endCondLst>
                                        </p:cTn>
                                        <p:tgtEl>
                                          <p:sndTgt r:embed="rId4" name="Vibro Up"/>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32" fill="hold" grpId="0" nodeType="clickEffect">
                                  <p:stCondLst>
                                    <p:cond delay="0"/>
                                  </p:stCondLst>
                                  <p:childTnLst>
                                    <p:set>
                                      <p:cBhvr>
                                        <p:cTn id="17" dur="1" fill="hold">
                                          <p:stCondLst>
                                            <p:cond delay="0"/>
                                          </p:stCondLst>
                                        </p:cTn>
                                        <p:tgtEl>
                                          <p:spTgt spid="105478"/>
                                        </p:tgtEl>
                                        <p:attrNameLst>
                                          <p:attrName>style.visibility</p:attrName>
                                        </p:attrNameLst>
                                      </p:cBhvr>
                                      <p:to>
                                        <p:strVal val="visible"/>
                                      </p:to>
                                    </p:set>
                                    <p:animEffect transition="in" filter="circle(out)">
                                      <p:cBhvr>
                                        <p:cTn id="18" dur="2000"/>
                                        <p:tgtEl>
                                          <p:spTgt spid="105478"/>
                                        </p:tgtEl>
                                      </p:cBhvr>
                                    </p:animEffect>
                                  </p:childTnLst>
                                  <p:subTnLst>
                                    <p:audio>
                                      <p:cMediaNode>
                                        <p:cTn display="0" masterRel="sameClick">
                                          <p:stCondLst>
                                            <p:cond evt="begin" delay="0">
                                              <p:tn val="16"/>
                                            </p:cond>
                                          </p:stCondLst>
                                          <p:endCondLst>
                                            <p:cond evt="onStopAudio" delay="0">
                                              <p:tgtEl>
                                                <p:sldTgt/>
                                              </p:tgtEl>
                                            </p:cond>
                                          </p:endCondLst>
                                        </p:cTn>
                                        <p:tgtEl>
                                          <p:sndTgt r:embed="rId4" name="Vibro Up"/>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animBg="1" autoUpdateAnimBg="0"/>
      <p:bldP spid="105477" grpId="0" animBg="1"/>
      <p:bldP spid="10547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26"/>
          <p:cNvSpPr>
            <a:spLocks noGrp="1" noChangeArrowheads="1"/>
          </p:cNvSpPr>
          <p:nvPr>
            <p:ph type="title"/>
          </p:nvPr>
        </p:nvSpPr>
        <p:spPr>
          <a:xfrm>
            <a:off x="685800" y="152400"/>
            <a:ext cx="7772400" cy="1295400"/>
          </a:xfrm>
        </p:spPr>
        <p:txBody>
          <a:bodyPr/>
          <a:lstStyle/>
          <a:p>
            <a:pPr eaLnBrk="1" hangingPunct="1"/>
            <a:r>
              <a:rPr lang="en-US" smtClean="0"/>
              <a:t>Rectum </a:t>
            </a:r>
          </a:p>
        </p:txBody>
      </p:sp>
      <p:pic>
        <p:nvPicPr>
          <p:cNvPr id="39939"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2375" y="1752600"/>
            <a:ext cx="4111625" cy="2552700"/>
          </a:xfrm>
          <a:prstGeom prst="rect">
            <a:avLst/>
          </a:prstGeom>
          <a:noFill/>
          <a:ln>
            <a:noFill/>
          </a:ln>
          <a:effectLst/>
          <a:extLst>
            <a:ext uri="{909E8E84-426E-40DD-AFC4-6F175D3DCCD1}">
              <a14:hiddenFill xmlns:a14="http://schemas.microsoft.com/office/drawing/2010/main">
                <a:solidFill>
                  <a:srgbClr val="FFEA1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8" name="Rectangle 1028"/>
          <p:cNvSpPr>
            <a:spLocks noGrp="1" noChangeArrowheads="1"/>
          </p:cNvSpPr>
          <p:nvPr>
            <p:ph type="body" idx="1"/>
          </p:nvPr>
        </p:nvSpPr>
        <p:spPr>
          <a:xfrm>
            <a:off x="152400" y="1600200"/>
            <a:ext cx="4724400" cy="4724400"/>
          </a:xfrm>
        </p:spPr>
        <p:txBody>
          <a:bodyPr/>
          <a:lstStyle/>
          <a:p>
            <a:pPr eaLnBrk="1" hangingPunct="1"/>
            <a:r>
              <a:rPr lang="en-US" smtClean="0"/>
              <a:t>Last section of colon (large intestines)</a:t>
            </a:r>
          </a:p>
          <a:p>
            <a:pPr lvl="1" eaLnBrk="1" hangingPunct="1"/>
            <a:r>
              <a:rPr lang="en-US" smtClean="0"/>
              <a:t>eliminate feces</a:t>
            </a:r>
          </a:p>
          <a:p>
            <a:pPr lvl="2" eaLnBrk="1" hangingPunct="1"/>
            <a:r>
              <a:rPr lang="en-US" sz="2600" u="sng" smtClean="0">
                <a:solidFill>
                  <a:srgbClr val="CC0000"/>
                </a:solidFill>
              </a:rPr>
              <a:t>undigested materials</a:t>
            </a:r>
            <a:endParaRPr lang="en-US" smtClean="0"/>
          </a:p>
          <a:p>
            <a:pPr lvl="3" eaLnBrk="1" hangingPunct="1"/>
            <a:r>
              <a:rPr lang="en-US" sz="2400" u="sng" smtClean="0">
                <a:solidFill>
                  <a:srgbClr val="CC0000"/>
                </a:solidFill>
              </a:rPr>
              <a:t>extracellular waste</a:t>
            </a:r>
            <a:endParaRPr lang="en-US" sz="2400" smtClean="0"/>
          </a:p>
          <a:p>
            <a:pPr lvl="4" eaLnBrk="1" hangingPunct="1"/>
            <a:r>
              <a:rPr lang="en-US" sz="2400" smtClean="0"/>
              <a:t>mainly cellulose from plants</a:t>
            </a:r>
            <a:endParaRPr lang="en-US" smtClean="0"/>
          </a:p>
          <a:p>
            <a:pPr lvl="4" eaLnBrk="1" hangingPunct="1"/>
            <a:r>
              <a:rPr lang="en-US" sz="2400" u="sng" smtClean="0">
                <a:solidFill>
                  <a:srgbClr val="CC0000"/>
                </a:solidFill>
              </a:rPr>
              <a:t>roughage or fiber</a:t>
            </a:r>
            <a:r>
              <a:rPr lang="en-US" sz="2400" smtClean="0"/>
              <a:t> </a:t>
            </a:r>
          </a:p>
          <a:p>
            <a:pPr lvl="3" eaLnBrk="1" hangingPunct="1"/>
            <a:r>
              <a:rPr lang="en-US" sz="2400" smtClean="0"/>
              <a:t>masses of bacteria</a:t>
            </a:r>
            <a:endParaRPr lang="en-US" smtClean="0"/>
          </a:p>
          <a:p>
            <a:pPr lvl="2" eaLnBrk="1" hangingPunct="1"/>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3428">
                                            <p:txEl>
                                              <p:pRg st="1" end="1"/>
                                            </p:txEl>
                                          </p:spTgt>
                                        </p:tgtEl>
                                        <p:attrNameLst>
                                          <p:attrName>style.visibility</p:attrName>
                                        </p:attrNameLst>
                                      </p:cBhvr>
                                      <p:to>
                                        <p:strVal val="visible"/>
                                      </p:to>
                                    </p:set>
                                    <p:anim calcmode="lin" valueType="num">
                                      <p:cBhvr additive="base">
                                        <p:cTn id="7" dur="500" fill="hold"/>
                                        <p:tgtEl>
                                          <p:spTgt spid="103428">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3428">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3428">
                                            <p:txEl>
                                              <p:pRg st="2" end="2"/>
                                            </p:txEl>
                                          </p:spTgt>
                                        </p:tgtEl>
                                        <p:attrNameLst>
                                          <p:attrName>style.visibility</p:attrName>
                                        </p:attrNameLst>
                                      </p:cBhvr>
                                      <p:to>
                                        <p:strVal val="visible"/>
                                      </p:to>
                                    </p:set>
                                    <p:anim calcmode="lin" valueType="num">
                                      <p:cBhvr additive="base">
                                        <p:cTn id="13" dur="500" fill="hold"/>
                                        <p:tgtEl>
                                          <p:spTgt spid="103428">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3428">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3428">
                                            <p:txEl>
                                              <p:pRg st="3" end="3"/>
                                            </p:txEl>
                                          </p:spTgt>
                                        </p:tgtEl>
                                        <p:attrNameLst>
                                          <p:attrName>style.visibility</p:attrName>
                                        </p:attrNameLst>
                                      </p:cBhvr>
                                      <p:to>
                                        <p:strVal val="visible"/>
                                      </p:to>
                                    </p:set>
                                    <p:anim calcmode="lin" valueType="num">
                                      <p:cBhvr additive="base">
                                        <p:cTn id="19" dur="500" fill="hold"/>
                                        <p:tgtEl>
                                          <p:spTgt spid="103428">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3428">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par>
                                <p:cTn id="21" presetID="2" presetClass="entr" presetSubtype="8" fill="hold" grpId="0" nodeType="withEffect">
                                  <p:stCondLst>
                                    <p:cond delay="0"/>
                                  </p:stCondLst>
                                  <p:childTnLst>
                                    <p:set>
                                      <p:cBhvr>
                                        <p:cTn id="22" dur="1" fill="hold">
                                          <p:stCondLst>
                                            <p:cond delay="0"/>
                                          </p:stCondLst>
                                        </p:cTn>
                                        <p:tgtEl>
                                          <p:spTgt spid="103428">
                                            <p:txEl>
                                              <p:pRg st="4" end="4"/>
                                            </p:txEl>
                                          </p:spTgt>
                                        </p:tgtEl>
                                        <p:attrNameLst>
                                          <p:attrName>style.visibility</p:attrName>
                                        </p:attrNameLst>
                                      </p:cBhvr>
                                      <p:to>
                                        <p:strVal val="visible"/>
                                      </p:to>
                                    </p:set>
                                    <p:anim calcmode="lin" valueType="num">
                                      <p:cBhvr additive="base">
                                        <p:cTn id="23" dur="500" fill="hold"/>
                                        <p:tgtEl>
                                          <p:spTgt spid="103428">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03428">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Whoosh"/>
                                        </p:tgtEl>
                                      </p:cMediaNode>
                                    </p:audio>
                                  </p:subTnLst>
                                </p:cTn>
                              </p:par>
                              <p:par>
                                <p:cTn id="25" presetID="2" presetClass="entr" presetSubtype="8" fill="hold" grpId="0" nodeType="withEffect">
                                  <p:stCondLst>
                                    <p:cond delay="0"/>
                                  </p:stCondLst>
                                  <p:childTnLst>
                                    <p:set>
                                      <p:cBhvr>
                                        <p:cTn id="26" dur="1" fill="hold">
                                          <p:stCondLst>
                                            <p:cond delay="0"/>
                                          </p:stCondLst>
                                        </p:cTn>
                                        <p:tgtEl>
                                          <p:spTgt spid="103428">
                                            <p:txEl>
                                              <p:pRg st="5" end="5"/>
                                            </p:txEl>
                                          </p:spTgt>
                                        </p:tgtEl>
                                        <p:attrNameLst>
                                          <p:attrName>style.visibility</p:attrName>
                                        </p:attrNameLst>
                                      </p:cBhvr>
                                      <p:to>
                                        <p:strVal val="visible"/>
                                      </p:to>
                                    </p:set>
                                    <p:anim calcmode="lin" valueType="num">
                                      <p:cBhvr additive="base">
                                        <p:cTn id="27" dur="500" fill="hold"/>
                                        <p:tgtEl>
                                          <p:spTgt spid="103428">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03428">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3428">
                                            <p:txEl>
                                              <p:pRg st="6" end="6"/>
                                            </p:txEl>
                                          </p:spTgt>
                                        </p:tgtEl>
                                        <p:attrNameLst>
                                          <p:attrName>style.visibility</p:attrName>
                                        </p:attrNameLst>
                                      </p:cBhvr>
                                      <p:to>
                                        <p:strVal val="visible"/>
                                      </p:to>
                                    </p:set>
                                    <p:anim calcmode="lin" valueType="num">
                                      <p:cBhvr additive="base">
                                        <p:cTn id="33" dur="500" fill="hold"/>
                                        <p:tgtEl>
                                          <p:spTgt spid="103428">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03428">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85800" y="777875"/>
            <a:ext cx="7772400" cy="790575"/>
          </a:xfrm>
        </p:spPr>
        <p:txBody>
          <a:bodyPr/>
          <a:lstStyle/>
          <a:p>
            <a:pPr eaLnBrk="1" hangingPunct="1"/>
            <a:r>
              <a:rPr lang="en-US" sz="4000" u="sng" smtClean="0"/>
              <a:t>Digestive Homeostasis Disorders</a:t>
            </a:r>
          </a:p>
        </p:txBody>
      </p:sp>
      <p:sp>
        <p:nvSpPr>
          <p:cNvPr id="40963" name="Rectangle 3"/>
          <p:cNvSpPr>
            <a:spLocks noGrp="1" noChangeArrowheads="1"/>
          </p:cNvSpPr>
          <p:nvPr>
            <p:ph type="body" idx="1"/>
          </p:nvPr>
        </p:nvSpPr>
        <p:spPr>
          <a:xfrm>
            <a:off x="949325" y="1752600"/>
            <a:ext cx="7661275" cy="4114800"/>
          </a:xfrm>
        </p:spPr>
        <p:txBody>
          <a:bodyPr/>
          <a:lstStyle/>
          <a:p>
            <a:pPr eaLnBrk="1" hangingPunct="1"/>
            <a:r>
              <a:rPr lang="en-US" smtClean="0"/>
              <a:t>ULCERS – erosion of the surface of the alimentary canal generally associated with some kind of irritant</a:t>
            </a:r>
            <a:endParaRPr lang="en-US" smtClean="0">
              <a:solidFill>
                <a:schemeClr val="accent1"/>
              </a:solidFill>
            </a:endParaRPr>
          </a:p>
        </p:txBody>
      </p:sp>
      <p:pic>
        <p:nvPicPr>
          <p:cNvPr id="40964" name="Picture 4" descr="peptic_ulc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581400"/>
            <a:ext cx="45720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026"/>
          <p:cNvPicPr>
            <a:picLocks noChangeAspect="1" noChangeArrowheads="1"/>
          </p:cNvPicPr>
          <p:nvPr/>
        </p:nvPicPr>
        <p:blipFill>
          <a:blip r:embed="rId3">
            <a:extLst>
              <a:ext uri="{28A0092B-C50C-407E-A947-70E740481C1C}">
                <a14:useLocalDpi xmlns:a14="http://schemas.microsoft.com/office/drawing/2010/main" val="0"/>
              </a:ext>
            </a:extLst>
          </a:blip>
          <a:srcRect b="3000"/>
          <a:stretch>
            <a:fillRect/>
          </a:stretch>
        </p:blipFill>
        <p:spPr bwMode="auto">
          <a:xfrm>
            <a:off x="236538" y="395288"/>
            <a:ext cx="8458200" cy="636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027"/>
          <p:cNvSpPr>
            <a:spLocks noGrp="1" noChangeArrowheads="1"/>
          </p:cNvSpPr>
          <p:nvPr>
            <p:ph type="title"/>
          </p:nvPr>
        </p:nvSpPr>
        <p:spPr>
          <a:xfrm>
            <a:off x="5276850" y="388938"/>
            <a:ext cx="3760788" cy="438150"/>
          </a:xfrm>
          <a:solidFill>
            <a:srgbClr val="FFCC18"/>
          </a:solidFill>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eaLnBrk="1" hangingPunct="1"/>
            <a:r>
              <a:rPr lang="en-US" sz="3200" smtClean="0"/>
              <a:t>Human digestive system</a:t>
            </a:r>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a:xfrm>
            <a:off x="685800" y="1981200"/>
            <a:ext cx="5029200" cy="4114800"/>
          </a:xfrm>
        </p:spPr>
        <p:txBody>
          <a:bodyPr/>
          <a:lstStyle/>
          <a:p>
            <a:pPr eaLnBrk="1" hangingPunct="1">
              <a:lnSpc>
                <a:spcPct val="90000"/>
              </a:lnSpc>
              <a:defRPr/>
            </a:pPr>
            <a:r>
              <a:rPr lang="en-US" smtClean="0">
                <a:effectLst>
                  <a:outerShdw blurRad="38100" dist="38100" dir="2700000" algn="tl">
                    <a:srgbClr val="C0C0C0"/>
                  </a:outerShdw>
                </a:effectLst>
              </a:rPr>
              <a:t>CONSTIPATION</a:t>
            </a:r>
            <a:r>
              <a:rPr lang="en-US" smtClean="0"/>
              <a:t> – a condition in which the large intestine is emptied with difficulty. </a:t>
            </a:r>
          </a:p>
          <a:p>
            <a:pPr eaLnBrk="1" hangingPunct="1">
              <a:lnSpc>
                <a:spcPct val="90000"/>
              </a:lnSpc>
              <a:defRPr/>
            </a:pPr>
            <a:r>
              <a:rPr lang="en-US" smtClean="0"/>
              <a:t>Too much water is reabsorbed</a:t>
            </a:r>
          </a:p>
          <a:p>
            <a:pPr eaLnBrk="1" hangingPunct="1">
              <a:lnSpc>
                <a:spcPct val="90000"/>
              </a:lnSpc>
              <a:defRPr/>
            </a:pPr>
            <a:r>
              <a:rPr lang="en-US" smtClean="0"/>
              <a:t> and the solid waste hardens</a:t>
            </a:r>
            <a:endParaRPr lang="en-US" smtClean="0">
              <a:solidFill>
                <a:schemeClr val="accent1"/>
              </a:solidFill>
            </a:endParaRPr>
          </a:p>
        </p:txBody>
      </p:sp>
      <p:sp>
        <p:nvSpPr>
          <p:cNvPr id="41987" name="Rectangle 3"/>
          <p:cNvSpPr>
            <a:spLocks noGrp="1" noChangeArrowheads="1"/>
          </p:cNvSpPr>
          <p:nvPr>
            <p:ph type="title"/>
          </p:nvPr>
        </p:nvSpPr>
        <p:spPr>
          <a:xfrm>
            <a:off x="685800" y="777875"/>
            <a:ext cx="7772400" cy="790575"/>
          </a:xfrm>
          <a:noFill/>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eaLnBrk="1" hangingPunct="1"/>
            <a:r>
              <a:rPr lang="en-US" sz="4000" u="sng" smtClean="0"/>
              <a:t>Digestive Homeostasis Disorders</a:t>
            </a:r>
          </a:p>
        </p:txBody>
      </p:sp>
      <p:pic>
        <p:nvPicPr>
          <p:cNvPr id="41988" name="Picture 4" descr="4_4_powder_pic"/>
          <p:cNvPicPr>
            <a:picLocks noChangeAspect="1" noChangeArrowheads="1"/>
          </p:cNvPicPr>
          <p:nvPr/>
        </p:nvPicPr>
        <p:blipFill>
          <a:blip r:embed="rId3">
            <a:lum bright="-18000" contrast="12000"/>
            <a:extLst>
              <a:ext uri="{28A0092B-C50C-407E-A947-70E740481C1C}">
                <a14:useLocalDpi xmlns:a14="http://schemas.microsoft.com/office/drawing/2010/main" val="0"/>
              </a:ext>
            </a:extLst>
          </a:blip>
          <a:srcRect/>
          <a:stretch>
            <a:fillRect/>
          </a:stretch>
        </p:blipFill>
        <p:spPr bwMode="auto">
          <a:xfrm>
            <a:off x="5867400" y="1763713"/>
            <a:ext cx="2938463" cy="433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31863" y="-76200"/>
            <a:ext cx="7158037" cy="1412875"/>
          </a:xfrm>
        </p:spPr>
        <p:txBody>
          <a:bodyPr/>
          <a:lstStyle/>
          <a:p>
            <a:pPr eaLnBrk="1" hangingPunct="1"/>
            <a:r>
              <a:rPr lang="en-US" sz="4000" smtClean="0"/>
              <a:t>Digestive Homeostasis Disorders</a:t>
            </a:r>
          </a:p>
        </p:txBody>
      </p:sp>
      <p:sp>
        <p:nvSpPr>
          <p:cNvPr id="43011" name="Rectangle 3"/>
          <p:cNvSpPr>
            <a:spLocks noGrp="1" noChangeArrowheads="1"/>
          </p:cNvSpPr>
          <p:nvPr>
            <p:ph type="body" idx="1"/>
          </p:nvPr>
        </p:nvSpPr>
        <p:spPr>
          <a:xfrm>
            <a:off x="304800" y="1524000"/>
            <a:ext cx="6553200" cy="4953000"/>
          </a:xfrm>
        </p:spPr>
        <p:txBody>
          <a:bodyPr/>
          <a:lstStyle/>
          <a:p>
            <a:pPr eaLnBrk="1" hangingPunct="1">
              <a:lnSpc>
                <a:spcPct val="90000"/>
              </a:lnSpc>
            </a:pPr>
            <a:r>
              <a:rPr lang="en-US" smtClean="0"/>
              <a:t>DIARRHEA – a gastrointestinal disturbance characterized by decreased water absorption and increased peristaltic activity of the large intestine. </a:t>
            </a:r>
          </a:p>
          <a:p>
            <a:pPr eaLnBrk="1" hangingPunct="1">
              <a:lnSpc>
                <a:spcPct val="90000"/>
              </a:lnSpc>
            </a:pPr>
            <a:r>
              <a:rPr lang="en-US" smtClean="0"/>
              <a:t>This results in increased, multiple, watery feces. </a:t>
            </a:r>
          </a:p>
          <a:p>
            <a:pPr eaLnBrk="1" hangingPunct="1">
              <a:lnSpc>
                <a:spcPct val="90000"/>
              </a:lnSpc>
            </a:pPr>
            <a:r>
              <a:rPr lang="en-US" smtClean="0"/>
              <a:t>This condition may result in severe dehydration, especially in infants</a:t>
            </a:r>
            <a:endParaRPr lang="en-US" smtClean="0">
              <a:solidFill>
                <a:schemeClr val="accent1"/>
              </a:solidFill>
            </a:endParaRPr>
          </a:p>
        </p:txBody>
      </p:sp>
      <p:pic>
        <p:nvPicPr>
          <p:cNvPr id="43012" name="Picture 4" descr="0300450295125">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289560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31863" y="-76200"/>
            <a:ext cx="7158037" cy="1412875"/>
          </a:xfrm>
        </p:spPr>
        <p:txBody>
          <a:bodyPr/>
          <a:lstStyle/>
          <a:p>
            <a:pPr eaLnBrk="1" hangingPunct="1"/>
            <a:r>
              <a:rPr lang="en-US" sz="4000" smtClean="0"/>
              <a:t>Digestive Homeostasis Disorders</a:t>
            </a:r>
          </a:p>
        </p:txBody>
      </p:sp>
      <p:sp>
        <p:nvSpPr>
          <p:cNvPr id="44035" name="Rectangle 3"/>
          <p:cNvSpPr>
            <a:spLocks noGrp="1" noChangeArrowheads="1"/>
          </p:cNvSpPr>
          <p:nvPr>
            <p:ph type="body" idx="1"/>
          </p:nvPr>
        </p:nvSpPr>
        <p:spPr/>
        <p:txBody>
          <a:bodyPr/>
          <a:lstStyle/>
          <a:p>
            <a:pPr eaLnBrk="1" hangingPunct="1"/>
            <a:r>
              <a:rPr lang="en-US" smtClean="0"/>
              <a:t>APPENDICITIS – an inflammation of the appendix due to infection</a:t>
            </a:r>
          </a:p>
          <a:p>
            <a:pPr eaLnBrk="1" hangingPunct="1"/>
            <a:r>
              <a:rPr lang="en-US" smtClean="0"/>
              <a:t>Common treatment is removal of the appendix via surgery</a:t>
            </a:r>
            <a:endParaRPr lang="en-US" smtClean="0">
              <a:solidFill>
                <a:schemeClr val="accent1"/>
              </a:solidFill>
            </a:endParaRPr>
          </a:p>
        </p:txBody>
      </p:sp>
      <p:pic>
        <p:nvPicPr>
          <p:cNvPr id="44036" name="Picture 4" descr="hdc_0001_0001_0_img0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886200"/>
            <a:ext cx="3657600" cy="278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31863" y="-117475"/>
            <a:ext cx="7158037" cy="1412875"/>
          </a:xfrm>
        </p:spPr>
        <p:txBody>
          <a:bodyPr/>
          <a:lstStyle/>
          <a:p>
            <a:pPr eaLnBrk="1" hangingPunct="1"/>
            <a:r>
              <a:rPr lang="en-US" sz="4000" smtClean="0"/>
              <a:t>Digestive Homeostasis Disorders</a:t>
            </a:r>
          </a:p>
        </p:txBody>
      </p:sp>
      <p:sp>
        <p:nvSpPr>
          <p:cNvPr id="45059" name="Rectangle 3"/>
          <p:cNvSpPr>
            <a:spLocks noGrp="1" noChangeArrowheads="1"/>
          </p:cNvSpPr>
          <p:nvPr>
            <p:ph type="body" idx="1"/>
          </p:nvPr>
        </p:nvSpPr>
        <p:spPr>
          <a:xfrm>
            <a:off x="949325" y="1828800"/>
            <a:ext cx="7661275" cy="4114800"/>
          </a:xfrm>
        </p:spPr>
        <p:txBody>
          <a:bodyPr/>
          <a:lstStyle/>
          <a:p>
            <a:pPr eaLnBrk="1" hangingPunct="1"/>
            <a:r>
              <a:rPr lang="en-US" smtClean="0"/>
              <a:t>GALLSTONES – an accumulation of hardened cholesterol and/or calcium deposits in the gallbladder</a:t>
            </a:r>
          </a:p>
          <a:p>
            <a:pPr eaLnBrk="1" hangingPunct="1"/>
            <a:r>
              <a:rPr lang="en-US" smtClean="0"/>
              <a:t>Can either be “passed” (OUCH!!) or surgically removed</a:t>
            </a:r>
          </a:p>
        </p:txBody>
      </p:sp>
      <p:pic>
        <p:nvPicPr>
          <p:cNvPr id="45060" name="Picture 4" descr="st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419600"/>
            <a:ext cx="285750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5" descr="CASE7D-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724400"/>
            <a:ext cx="2743200"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931863" y="-76200"/>
            <a:ext cx="7158037" cy="1412875"/>
          </a:xfrm>
        </p:spPr>
        <p:txBody>
          <a:bodyPr/>
          <a:lstStyle/>
          <a:p>
            <a:pPr eaLnBrk="1" hangingPunct="1"/>
            <a:r>
              <a:rPr lang="en-US" sz="4000" smtClean="0"/>
              <a:t>Digestive Homeostasis Disorders</a:t>
            </a:r>
          </a:p>
        </p:txBody>
      </p:sp>
      <p:sp>
        <p:nvSpPr>
          <p:cNvPr id="46083" name="Rectangle 3"/>
          <p:cNvSpPr>
            <a:spLocks noGrp="1" noChangeArrowheads="1"/>
          </p:cNvSpPr>
          <p:nvPr>
            <p:ph type="body" idx="1"/>
          </p:nvPr>
        </p:nvSpPr>
        <p:spPr>
          <a:xfrm>
            <a:off x="381000" y="1828800"/>
            <a:ext cx="8458200" cy="4648200"/>
          </a:xfrm>
        </p:spPr>
        <p:txBody>
          <a:bodyPr/>
          <a:lstStyle/>
          <a:p>
            <a:pPr marL="609600" indent="-609600" eaLnBrk="1" hangingPunct="1"/>
            <a:r>
              <a:rPr lang="en-US" smtClean="0"/>
              <a:t>ANOREXIA NERVOSA - a psychological condition where an individual thinks they appear overweight and refuses to eat.</a:t>
            </a:r>
          </a:p>
          <a:p>
            <a:pPr marL="609600" indent="-609600" eaLnBrk="1" hangingPunct="1"/>
            <a:r>
              <a:rPr lang="en-US" smtClean="0"/>
              <a:t>Weighs 85% or less than what is developmentally expected for age and height </a:t>
            </a:r>
          </a:p>
          <a:p>
            <a:pPr marL="609600" indent="-609600" eaLnBrk="1" hangingPunct="1"/>
            <a:r>
              <a:rPr lang="en-US" smtClean="0"/>
              <a:t>Young girls do not begin to menstruate at the appropriate age.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p:cNvSpPr>
            <a:spLocks noGrp="1" noChangeArrowheads="1"/>
          </p:cNvSpPr>
          <p:nvPr>
            <p:ph type="title"/>
          </p:nvPr>
        </p:nvSpPr>
        <p:spPr>
          <a:xfrm>
            <a:off x="931863" y="-76200"/>
            <a:ext cx="7158037" cy="1412875"/>
          </a:xfrm>
        </p:spPr>
        <p:txBody>
          <a:bodyPr/>
          <a:lstStyle/>
          <a:p>
            <a:pPr eaLnBrk="1" hangingPunct="1"/>
            <a:r>
              <a:rPr lang="en-US" sz="4000" smtClean="0"/>
              <a:t>Digestive Homeostasis Disorders</a:t>
            </a:r>
          </a:p>
        </p:txBody>
      </p:sp>
      <p:sp>
        <p:nvSpPr>
          <p:cNvPr id="47107" name="Rectangle 1027"/>
          <p:cNvSpPr>
            <a:spLocks noGrp="1" noChangeArrowheads="1"/>
          </p:cNvSpPr>
          <p:nvPr>
            <p:ph type="body" idx="1"/>
          </p:nvPr>
        </p:nvSpPr>
        <p:spPr>
          <a:xfrm>
            <a:off x="949325" y="1828800"/>
            <a:ext cx="7661275" cy="4114800"/>
          </a:xfrm>
        </p:spPr>
        <p:txBody>
          <a:bodyPr/>
          <a:lstStyle/>
          <a:p>
            <a:pPr eaLnBrk="1" hangingPunct="1"/>
            <a:r>
              <a:rPr lang="en-US" smtClean="0"/>
              <a:t>HEART BURN – ACID from the stomach backs up into the esophagus. </a:t>
            </a:r>
          </a:p>
        </p:txBody>
      </p:sp>
      <p:pic>
        <p:nvPicPr>
          <p:cNvPr id="47108" name="Picture 1028" descr="aci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200400"/>
            <a:ext cx="2363788"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1029"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3124200"/>
            <a:ext cx="2428875"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0"/>
            <a:ext cx="7772400" cy="838200"/>
          </a:xfrm>
        </p:spPr>
        <p:txBody>
          <a:bodyPr/>
          <a:lstStyle/>
          <a:p>
            <a:pPr eaLnBrk="1" hangingPunct="1"/>
            <a:r>
              <a:rPr lang="en-US" sz="6000" smtClean="0"/>
              <a:t>Let’s go to the Video!</a:t>
            </a:r>
          </a:p>
        </p:txBody>
      </p:sp>
      <p:sp>
        <p:nvSpPr>
          <p:cNvPr id="48131" name="Rectangle 3"/>
          <p:cNvSpPr>
            <a:spLocks noGrp="1" noChangeArrowheads="1"/>
          </p:cNvSpPr>
          <p:nvPr>
            <p:ph type="body" idx="1"/>
          </p:nvPr>
        </p:nvSpPr>
        <p:spPr/>
        <p:txBody>
          <a:bodyPr/>
          <a:lstStyle/>
          <a:p>
            <a:pPr eaLnBrk="1" hangingPunct="1">
              <a:buFontTx/>
              <a:buNone/>
            </a:pPr>
            <a:endParaRPr lang="en-US" smtClean="0"/>
          </a:p>
        </p:txBody>
      </p:sp>
      <p:pic>
        <p:nvPicPr>
          <p:cNvPr id="28677" name="video-2.mp4" descr="Macintosh HD:Users:marian:Desktop:video-2.mp4">
            <a:hlinkClick r:id="" action="ppaction://media"/>
          </p:cNvPr>
          <p:cNvPicPr>
            <a:picLocks noChangeAspect="1" noChangeArrowheads="1"/>
          </p:cNvPicPr>
          <p:nvPr>
            <a:quickTimeFile r:link="rId1"/>
          </p:nvPr>
        </p:nvPicPr>
        <p:blipFill>
          <a:blip r:embed="rId4">
            <a:extLst>
              <a:ext uri="{28A0092B-C50C-407E-A947-70E740481C1C}">
                <a14:useLocalDpi xmlns:a14="http://schemas.microsoft.com/office/drawing/2010/main" val="0"/>
              </a:ext>
            </a:extLst>
          </a:blip>
          <a:srcRect/>
          <a:stretch>
            <a:fillRect/>
          </a:stretch>
        </p:blipFill>
        <p:spPr bwMode="auto">
          <a:xfrm>
            <a:off x="609600" y="914400"/>
            <a:ext cx="7696200" cy="561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67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8677"/>
                                        </p:tgtEl>
                                      </p:cBhvr>
                                    </p:cmd>
                                  </p:childTnLst>
                                </p:cTn>
                              </p:par>
                            </p:childTnLst>
                          </p:cTn>
                        </p:par>
                      </p:childTnLst>
                    </p:cTn>
                  </p:par>
                </p:childTnLst>
              </p:cTn>
              <p:nextCondLst>
                <p:cond evt="onClick" delay="0">
                  <p:tgtEl>
                    <p:spTgt spid="28677"/>
                  </p:tgtEl>
                </p:cond>
              </p:nextCondLst>
            </p:seq>
            <p:video>
              <p:cMediaNode>
                <p:cTn id="7" fill="hold" display="0">
                  <p:stCondLst>
                    <p:cond delay="indefinite"/>
                  </p:stCondLst>
                  <p:endCondLst>
                    <p:cond evt="onNext" delay="0">
                      <p:tgtEl>
                        <p:sldTgt/>
                      </p:tgtEl>
                    </p:cond>
                    <p:cond evt="onPrev" delay="0">
                      <p:tgtEl>
                        <p:sldTgt/>
                      </p:tgtEl>
                    </p:cond>
                  </p:endCondLst>
                </p:cTn>
                <p:tgtEl>
                  <p:spTgt spid="28677"/>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0"/>
            <a:ext cx="7772400" cy="914400"/>
          </a:xfrm>
        </p:spPr>
        <p:txBody>
          <a:bodyPr/>
          <a:lstStyle/>
          <a:p>
            <a:pPr eaLnBrk="1" hangingPunct="1"/>
            <a:r>
              <a:rPr lang="en-US" smtClean="0"/>
              <a:t>Digestive System Cadaver</a:t>
            </a:r>
          </a:p>
        </p:txBody>
      </p:sp>
      <p:sp>
        <p:nvSpPr>
          <p:cNvPr id="49155" name="Rectangle 3"/>
          <p:cNvSpPr>
            <a:spLocks noGrp="1" noChangeArrowheads="1"/>
          </p:cNvSpPr>
          <p:nvPr>
            <p:ph type="body" idx="1"/>
          </p:nvPr>
        </p:nvSpPr>
        <p:spPr/>
        <p:txBody>
          <a:bodyPr/>
          <a:lstStyle/>
          <a:p>
            <a:pPr eaLnBrk="1" hangingPunct="1"/>
            <a:endParaRPr lang="en-US" smtClean="0"/>
          </a:p>
        </p:txBody>
      </p:sp>
      <p:pic>
        <p:nvPicPr>
          <p:cNvPr id="115723" name="video-1.mp4" descr="Macintosh HD:Users:marian:Desktop:video-1.mp4">
            <a:hlinkClick r:id="" action="ppaction://media"/>
          </p:cNvPr>
          <p:cNvPicPr>
            <a:picLocks noChangeAspect="1" noChangeArrowheads="1"/>
          </p:cNvPicPr>
          <p:nvPr>
            <a:quickTimeFile r:link="rId1"/>
          </p:nvPr>
        </p:nvPicPr>
        <p:blipFill>
          <a:blip r:embed="rId3">
            <a:extLst>
              <a:ext uri="{28A0092B-C50C-407E-A947-70E740481C1C}">
                <a14:useLocalDpi xmlns:a14="http://schemas.microsoft.com/office/drawing/2010/main" val="0"/>
              </a:ext>
            </a:extLst>
          </a:blip>
          <a:srcRect/>
          <a:stretch>
            <a:fillRect/>
          </a:stretch>
        </p:blipFill>
        <p:spPr bwMode="auto">
          <a:xfrm>
            <a:off x="609600" y="914400"/>
            <a:ext cx="7543800" cy="565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57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15723"/>
                                        </p:tgtEl>
                                      </p:cBhvr>
                                    </p:cmd>
                                  </p:childTnLst>
                                </p:cTn>
                              </p:par>
                            </p:childTnLst>
                          </p:cTn>
                        </p:par>
                      </p:childTnLst>
                    </p:cTn>
                  </p:par>
                </p:childTnLst>
              </p:cTn>
              <p:nextCondLst>
                <p:cond evt="onClick" delay="0">
                  <p:tgtEl>
                    <p:spTgt spid="115723"/>
                  </p:tgtEl>
                </p:cond>
              </p:nextCondLst>
            </p:seq>
            <p:video>
              <p:cMediaNode>
                <p:cTn id="7" fill="hold" display="0">
                  <p:stCondLst>
                    <p:cond delay="indefinite"/>
                  </p:stCondLst>
                  <p:endCondLst>
                    <p:cond evt="onNext" delay="0">
                      <p:tgtEl>
                        <p:sldTgt/>
                      </p:tgtEl>
                    </p:cond>
                    <p:cond evt="onPrev" delay="0">
                      <p:tgtEl>
                        <p:sldTgt/>
                      </p:tgtEl>
                    </p:cond>
                  </p:endCondLst>
                </p:cTn>
                <p:tgtEl>
                  <p:spTgt spid="115723"/>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228600"/>
            <a:ext cx="7696200" cy="1143000"/>
          </a:xfrm>
        </p:spPr>
        <p:txBody>
          <a:bodyPr/>
          <a:lstStyle/>
          <a:p>
            <a:pPr eaLnBrk="1" hangingPunct="1"/>
            <a:r>
              <a:rPr lang="en-US" smtClean="0"/>
              <a:t>Travel Through the Digestive System</a:t>
            </a:r>
          </a:p>
        </p:txBody>
      </p:sp>
      <p:sp>
        <p:nvSpPr>
          <p:cNvPr id="50179" name="Rectangle 3"/>
          <p:cNvSpPr>
            <a:spLocks noGrp="1" noChangeArrowheads="1"/>
          </p:cNvSpPr>
          <p:nvPr>
            <p:ph type="body" idx="1"/>
          </p:nvPr>
        </p:nvSpPr>
        <p:spPr/>
        <p:txBody>
          <a:bodyPr/>
          <a:lstStyle/>
          <a:p>
            <a:pPr eaLnBrk="1" hangingPunct="1"/>
            <a:endParaRPr lang="en-US" smtClean="0"/>
          </a:p>
        </p:txBody>
      </p:sp>
      <p:pic>
        <p:nvPicPr>
          <p:cNvPr id="116740" name="video-3.mp4" descr="Macintosh HD:Users:marian:Desktop:video-3.mp4">
            <a:hlinkClick r:id="" action="ppaction://media"/>
          </p:cNvPr>
          <p:cNvPicPr>
            <a:picLocks noChangeAspect="1" noChangeArrowheads="1"/>
          </p:cNvPicPr>
          <p:nvPr>
            <a:quickTimeFile r:link="rId1"/>
          </p:nvPr>
        </p:nvPicPr>
        <p:blipFill>
          <a:blip r:embed="rId4">
            <a:extLst>
              <a:ext uri="{28A0092B-C50C-407E-A947-70E740481C1C}">
                <a14:useLocalDpi xmlns:a14="http://schemas.microsoft.com/office/drawing/2010/main" val="0"/>
              </a:ext>
            </a:extLst>
          </a:blip>
          <a:srcRect/>
          <a:stretch>
            <a:fillRect/>
          </a:stretch>
        </p:blipFill>
        <p:spPr bwMode="auto">
          <a:xfrm>
            <a:off x="508000" y="1600200"/>
            <a:ext cx="7569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674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16740"/>
                                        </p:tgtEl>
                                      </p:cBhvr>
                                    </p:cmd>
                                  </p:childTnLst>
                                </p:cTn>
                              </p:par>
                            </p:childTnLst>
                          </p:cTn>
                        </p:par>
                      </p:childTnLst>
                    </p:cTn>
                  </p:par>
                </p:childTnLst>
              </p:cTn>
              <p:nextCondLst>
                <p:cond evt="onClick" delay="0">
                  <p:tgtEl>
                    <p:spTgt spid="116740"/>
                  </p:tgtEl>
                </p:cond>
              </p:nextCondLst>
            </p:seq>
            <p:video>
              <p:cMediaNode>
                <p:cTn id="7" fill="hold" display="0">
                  <p:stCondLst>
                    <p:cond delay="indefinite"/>
                  </p:stCondLst>
                  <p:endCondLst>
                    <p:cond evt="onNext" delay="0">
                      <p:tgtEl>
                        <p:sldTgt/>
                      </p:tgtEl>
                    </p:cond>
                    <p:cond evt="onPrev" delay="0">
                      <p:tgtEl>
                        <p:sldTgt/>
                      </p:tgtEl>
                    </p:cond>
                  </p:endCondLst>
                </p:cTn>
                <p:tgtEl>
                  <p:spTgt spid="11674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body" idx="1"/>
          </p:nvPr>
        </p:nvSpPr>
        <p:spPr>
          <a:xfrm>
            <a:off x="838200" y="762000"/>
            <a:ext cx="7620000" cy="685800"/>
          </a:xfrm>
        </p:spPr>
        <p:txBody>
          <a:bodyPr/>
          <a:lstStyle/>
          <a:p>
            <a:pPr marL="447675" indent="-447675" eaLnBrk="1" hangingPunct="1">
              <a:buFontTx/>
              <a:buNone/>
            </a:pPr>
            <a:r>
              <a:rPr lang="en-US" sz="2400" b="1" smtClean="0"/>
              <a:t>GI (gastrointestinal) tract = alimentary canal </a:t>
            </a:r>
          </a:p>
        </p:txBody>
      </p:sp>
    </p:spTree>
    <p:controls>
      <mc:AlternateContent xmlns:mc="http://schemas.openxmlformats.org/markup-compatibility/2006">
        <mc:Choice xmlns:v="urn:schemas-microsoft-com:vml" Requires="v">
          <p:control spid="1026" r:id="rId2" imgW="7238095" imgH="5265274"/>
        </mc:Choice>
        <mc:Fallback>
          <p:control r:id="rId2" imgW="7238095" imgH="5265274">
            <p:pic>
              <p:nvPicPr>
                <p:cNvPr id="0" name="FOfficeDoc1"/>
                <p:cNvPicPr preferRelativeResize="0">
                  <a:picLocks noChangeAspect="1"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600200"/>
                  <a:ext cx="7239000" cy="5265738"/>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609600"/>
            <a:ext cx="6172200" cy="1143000"/>
          </a:xfrm>
        </p:spPr>
        <p:txBody>
          <a:bodyPr/>
          <a:lstStyle/>
          <a:p>
            <a:pPr eaLnBrk="1" hangingPunct="1"/>
            <a:r>
              <a:rPr lang="en-US" smtClean="0"/>
              <a:t>Ingestion</a:t>
            </a:r>
          </a:p>
        </p:txBody>
      </p:sp>
      <p:sp>
        <p:nvSpPr>
          <p:cNvPr id="82947" name="Rectangle 3"/>
          <p:cNvSpPr>
            <a:spLocks noGrp="1" noChangeArrowheads="1"/>
          </p:cNvSpPr>
          <p:nvPr>
            <p:ph type="body" idx="1"/>
          </p:nvPr>
        </p:nvSpPr>
        <p:spPr>
          <a:xfrm>
            <a:off x="685800" y="1371600"/>
            <a:ext cx="7772400" cy="5257800"/>
          </a:xfrm>
        </p:spPr>
        <p:txBody>
          <a:bodyPr/>
          <a:lstStyle/>
          <a:p>
            <a:pPr eaLnBrk="1" hangingPunct="1">
              <a:lnSpc>
                <a:spcPct val="90000"/>
              </a:lnSpc>
            </a:pPr>
            <a:r>
              <a:rPr lang="en-US" sz="2800" u="sng" smtClean="0">
                <a:solidFill>
                  <a:srgbClr val="CC0000"/>
                </a:solidFill>
              </a:rPr>
              <a:t>Mouth</a:t>
            </a:r>
            <a:endParaRPr lang="en-US" sz="2400" smtClean="0"/>
          </a:p>
          <a:p>
            <a:pPr lvl="1" eaLnBrk="1" hangingPunct="1">
              <a:lnSpc>
                <a:spcPct val="90000"/>
              </a:lnSpc>
            </a:pPr>
            <a:r>
              <a:rPr lang="en-US" sz="2000" u="sng" smtClean="0">
                <a:solidFill>
                  <a:srgbClr val="CC0000"/>
                </a:solidFill>
              </a:rPr>
              <a:t>mechanical digestion</a:t>
            </a:r>
            <a:endParaRPr lang="en-US" sz="2000" smtClean="0"/>
          </a:p>
          <a:p>
            <a:pPr lvl="2" eaLnBrk="1" hangingPunct="1">
              <a:lnSpc>
                <a:spcPct val="90000"/>
              </a:lnSpc>
            </a:pPr>
            <a:r>
              <a:rPr lang="en-US" sz="1800" u="sng" smtClean="0">
                <a:solidFill>
                  <a:srgbClr val="CC0000"/>
                </a:solidFill>
              </a:rPr>
              <a:t>teeth</a:t>
            </a:r>
            <a:endParaRPr lang="en-US" sz="1800" smtClean="0"/>
          </a:p>
          <a:p>
            <a:pPr lvl="3" eaLnBrk="1" hangingPunct="1">
              <a:lnSpc>
                <a:spcPct val="90000"/>
              </a:lnSpc>
            </a:pPr>
            <a:r>
              <a:rPr lang="en-US" sz="1600" smtClean="0"/>
              <a:t>breaking up food</a:t>
            </a:r>
          </a:p>
          <a:p>
            <a:pPr lvl="1" eaLnBrk="1" hangingPunct="1">
              <a:lnSpc>
                <a:spcPct val="90000"/>
              </a:lnSpc>
            </a:pPr>
            <a:r>
              <a:rPr lang="en-US" sz="2000" u="sng" smtClean="0">
                <a:solidFill>
                  <a:srgbClr val="CC0000"/>
                </a:solidFill>
              </a:rPr>
              <a:t>chemical digestion</a:t>
            </a:r>
            <a:endParaRPr lang="en-US" sz="2000" smtClean="0"/>
          </a:p>
          <a:p>
            <a:pPr lvl="2" eaLnBrk="1" hangingPunct="1">
              <a:lnSpc>
                <a:spcPct val="90000"/>
              </a:lnSpc>
            </a:pPr>
            <a:r>
              <a:rPr lang="en-US" sz="1800" u="sng" smtClean="0">
                <a:solidFill>
                  <a:srgbClr val="CC0000"/>
                </a:solidFill>
              </a:rPr>
              <a:t>saliva</a:t>
            </a:r>
            <a:endParaRPr lang="en-US" sz="1800" smtClean="0"/>
          </a:p>
          <a:p>
            <a:pPr lvl="3" eaLnBrk="1" hangingPunct="1">
              <a:lnSpc>
                <a:spcPct val="90000"/>
              </a:lnSpc>
            </a:pPr>
            <a:r>
              <a:rPr lang="en-US" sz="1600" u="sng" smtClean="0">
                <a:solidFill>
                  <a:srgbClr val="CC0000"/>
                </a:solidFill>
              </a:rPr>
              <a:t>amylase</a:t>
            </a:r>
            <a:endParaRPr lang="en-US" sz="1600" u="sng" smtClean="0">
              <a:solidFill>
                <a:schemeClr val="tx2"/>
              </a:solidFill>
            </a:endParaRPr>
          </a:p>
          <a:p>
            <a:pPr lvl="4" eaLnBrk="1" hangingPunct="1">
              <a:lnSpc>
                <a:spcPct val="90000"/>
              </a:lnSpc>
            </a:pPr>
            <a:r>
              <a:rPr lang="en-US" sz="1600" u="sng" smtClean="0">
                <a:solidFill>
                  <a:srgbClr val="CC0000"/>
                </a:solidFill>
              </a:rPr>
              <a:t>enzyme digests starch</a:t>
            </a:r>
            <a:endParaRPr lang="en-US" sz="1600" smtClean="0"/>
          </a:p>
          <a:p>
            <a:pPr lvl="3" eaLnBrk="1" hangingPunct="1">
              <a:lnSpc>
                <a:spcPct val="90000"/>
              </a:lnSpc>
            </a:pPr>
            <a:r>
              <a:rPr lang="en-US" sz="1600" u="sng" smtClean="0">
                <a:solidFill>
                  <a:srgbClr val="CC0000"/>
                </a:solidFill>
              </a:rPr>
              <a:t>mucin</a:t>
            </a:r>
            <a:r>
              <a:rPr lang="en-US" sz="1600" smtClean="0"/>
              <a:t> </a:t>
            </a:r>
          </a:p>
          <a:p>
            <a:pPr lvl="4" eaLnBrk="1" hangingPunct="1">
              <a:lnSpc>
                <a:spcPct val="90000"/>
              </a:lnSpc>
            </a:pPr>
            <a:r>
              <a:rPr lang="en-US" sz="1600" smtClean="0"/>
              <a:t>slippery protein (mucus)</a:t>
            </a:r>
          </a:p>
          <a:p>
            <a:pPr lvl="4" eaLnBrk="1" hangingPunct="1">
              <a:lnSpc>
                <a:spcPct val="90000"/>
              </a:lnSpc>
            </a:pPr>
            <a:r>
              <a:rPr lang="en-US" sz="1600" smtClean="0"/>
              <a:t>protects soft lining of digestive system</a:t>
            </a:r>
          </a:p>
          <a:p>
            <a:pPr lvl="4" eaLnBrk="1" hangingPunct="1">
              <a:lnSpc>
                <a:spcPct val="90000"/>
              </a:lnSpc>
            </a:pPr>
            <a:r>
              <a:rPr lang="en-US" sz="1600" smtClean="0"/>
              <a:t>lubricates food for easier swallowing</a:t>
            </a:r>
          </a:p>
          <a:p>
            <a:pPr lvl="3" eaLnBrk="1" hangingPunct="1">
              <a:lnSpc>
                <a:spcPct val="90000"/>
              </a:lnSpc>
            </a:pPr>
            <a:r>
              <a:rPr lang="en-US" sz="1600" u="sng" smtClean="0">
                <a:solidFill>
                  <a:srgbClr val="CC0000"/>
                </a:solidFill>
              </a:rPr>
              <a:t>buffers</a:t>
            </a:r>
            <a:r>
              <a:rPr lang="en-US" sz="1600" smtClean="0"/>
              <a:t> </a:t>
            </a:r>
          </a:p>
          <a:p>
            <a:pPr lvl="4" eaLnBrk="1" hangingPunct="1">
              <a:lnSpc>
                <a:spcPct val="90000"/>
              </a:lnSpc>
            </a:pPr>
            <a:r>
              <a:rPr lang="en-US" sz="1600" smtClean="0"/>
              <a:t>neutralizes acid to prevent tooth decay</a:t>
            </a:r>
          </a:p>
          <a:p>
            <a:pPr lvl="3" eaLnBrk="1" hangingPunct="1">
              <a:lnSpc>
                <a:spcPct val="90000"/>
              </a:lnSpc>
            </a:pPr>
            <a:r>
              <a:rPr lang="en-US" sz="1600" u="sng" smtClean="0">
                <a:solidFill>
                  <a:srgbClr val="CC0000"/>
                </a:solidFill>
              </a:rPr>
              <a:t>anti-bacterial chemicals</a:t>
            </a:r>
            <a:r>
              <a:rPr lang="en-US" sz="1600" smtClean="0"/>
              <a:t> </a:t>
            </a:r>
          </a:p>
          <a:p>
            <a:pPr lvl="4" eaLnBrk="1" hangingPunct="1">
              <a:lnSpc>
                <a:spcPct val="90000"/>
              </a:lnSpc>
            </a:pPr>
            <a:r>
              <a:rPr lang="en-US" sz="1600" smtClean="0"/>
              <a:t>kill bacteria that enter mouth with food</a:t>
            </a:r>
          </a:p>
        </p:txBody>
      </p:sp>
      <p:grpSp>
        <p:nvGrpSpPr>
          <p:cNvPr id="7172" name="Group 4"/>
          <p:cNvGrpSpPr>
            <a:grpSpLocks/>
          </p:cNvGrpSpPr>
          <p:nvPr/>
        </p:nvGrpSpPr>
        <p:grpSpPr bwMode="auto">
          <a:xfrm>
            <a:off x="5562600" y="838200"/>
            <a:ext cx="3505200" cy="2743200"/>
            <a:chOff x="3360" y="288"/>
            <a:chExt cx="2208" cy="1728"/>
          </a:xfrm>
        </p:grpSpPr>
        <p:grpSp>
          <p:nvGrpSpPr>
            <p:cNvPr id="7173" name="Group 5"/>
            <p:cNvGrpSpPr>
              <a:grpSpLocks/>
            </p:cNvGrpSpPr>
            <p:nvPr/>
          </p:nvGrpSpPr>
          <p:grpSpPr bwMode="auto">
            <a:xfrm>
              <a:off x="3360" y="288"/>
              <a:ext cx="2208" cy="1652"/>
              <a:chOff x="3360" y="288"/>
              <a:chExt cx="2208" cy="1652"/>
            </a:xfrm>
          </p:grpSpPr>
          <p:pic>
            <p:nvPicPr>
              <p:cNvPr id="7175" name="Picture 6"/>
              <p:cNvPicPr>
                <a:picLocks noChangeAspect="1" noChangeArrowheads="1"/>
              </p:cNvPicPr>
              <p:nvPr/>
            </p:nvPicPr>
            <p:blipFill>
              <a:blip r:embed="rId4">
                <a:extLst>
                  <a:ext uri="{28A0092B-C50C-407E-A947-70E740481C1C}">
                    <a14:useLocalDpi xmlns:a14="http://schemas.microsoft.com/office/drawing/2010/main" val="0"/>
                  </a:ext>
                </a:extLst>
              </a:blip>
              <a:srcRect r="62100" b="55814"/>
              <a:stretch>
                <a:fillRect/>
              </a:stretch>
            </p:blipFill>
            <p:spPr bwMode="auto">
              <a:xfrm>
                <a:off x="3360" y="288"/>
                <a:ext cx="2194" cy="1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7"/>
              <p:cNvSpPr>
                <a:spLocks noChangeArrowheads="1"/>
              </p:cNvSpPr>
              <p:nvPr/>
            </p:nvSpPr>
            <p:spPr bwMode="auto">
              <a:xfrm>
                <a:off x="5184" y="1056"/>
                <a:ext cx="384"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174" name="Rectangle 8"/>
            <p:cNvSpPr>
              <a:spLocks noChangeArrowheads="1"/>
            </p:cNvSpPr>
            <p:nvPr/>
          </p:nvSpPr>
          <p:spPr bwMode="auto">
            <a:xfrm>
              <a:off x="4368" y="1824"/>
              <a:ext cx="576"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2947">
                                            <p:txEl>
                                              <p:pRg st="2" end="2"/>
                                            </p:txEl>
                                          </p:spTgt>
                                        </p:tgtEl>
                                        <p:attrNameLst>
                                          <p:attrName>style.visibility</p:attrName>
                                        </p:attrNameLst>
                                      </p:cBhvr>
                                      <p:to>
                                        <p:strVal val="visible"/>
                                      </p:to>
                                    </p:set>
                                    <p:anim calcmode="lin" valueType="num">
                                      <p:cBhvr additive="base">
                                        <p:cTn id="7" dur="500" fill="hold"/>
                                        <p:tgtEl>
                                          <p:spTgt spid="82947">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29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2947">
                                            <p:txEl>
                                              <p:pRg st="3" end="3"/>
                                            </p:txEl>
                                          </p:spTgt>
                                        </p:tgtEl>
                                        <p:attrNameLst>
                                          <p:attrName>style.visibility</p:attrName>
                                        </p:attrNameLst>
                                      </p:cBhvr>
                                      <p:to>
                                        <p:strVal val="visible"/>
                                      </p:to>
                                    </p:set>
                                    <p:anim calcmode="lin" valueType="num">
                                      <p:cBhvr additive="base">
                                        <p:cTn id="12" dur="500" fill="hold"/>
                                        <p:tgtEl>
                                          <p:spTgt spid="82947">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29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Whoosh"/>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82947">
                                            <p:txEl>
                                              <p:pRg st="5" end="5"/>
                                            </p:txEl>
                                          </p:spTgt>
                                        </p:tgtEl>
                                        <p:attrNameLst>
                                          <p:attrName>style.visibility</p:attrName>
                                        </p:attrNameLst>
                                      </p:cBhvr>
                                      <p:to>
                                        <p:strVal val="visible"/>
                                      </p:to>
                                    </p:set>
                                    <p:anim calcmode="lin" valueType="num">
                                      <p:cBhvr additive="base">
                                        <p:cTn id="18" dur="500" fill="hold"/>
                                        <p:tgtEl>
                                          <p:spTgt spid="82947">
                                            <p:txEl>
                                              <p:pRg st="5" end="5"/>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8294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Whoosh"/>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2947">
                                            <p:txEl>
                                              <p:pRg st="6" end="6"/>
                                            </p:txEl>
                                          </p:spTgt>
                                        </p:tgtEl>
                                        <p:attrNameLst>
                                          <p:attrName>style.visibility</p:attrName>
                                        </p:attrNameLst>
                                      </p:cBhvr>
                                      <p:to>
                                        <p:strVal val="visible"/>
                                      </p:to>
                                    </p:set>
                                    <p:anim calcmode="lin" valueType="num">
                                      <p:cBhvr additive="base">
                                        <p:cTn id="24" dur="500" fill="hold"/>
                                        <p:tgtEl>
                                          <p:spTgt spid="82947">
                                            <p:txEl>
                                              <p:pRg st="6" end="6"/>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8294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Whoosh"/>
                                        </p:tgtEl>
                                      </p:cMediaNode>
                                    </p:audio>
                                  </p:subTnLst>
                                </p:cTn>
                              </p:par>
                            </p:childTnLst>
                          </p:cTn>
                        </p:par>
                        <p:par>
                          <p:cTn id="26" fill="hold" nodeType="afterGroup">
                            <p:stCondLst>
                              <p:cond delay="500"/>
                            </p:stCondLst>
                            <p:childTnLst>
                              <p:par>
                                <p:cTn id="27" presetID="2" presetClass="entr" presetSubtype="8" fill="hold" grpId="0" nodeType="afterEffect">
                                  <p:stCondLst>
                                    <p:cond delay="0"/>
                                  </p:stCondLst>
                                  <p:childTnLst>
                                    <p:set>
                                      <p:cBhvr>
                                        <p:cTn id="28" dur="1" fill="hold">
                                          <p:stCondLst>
                                            <p:cond delay="0"/>
                                          </p:stCondLst>
                                        </p:cTn>
                                        <p:tgtEl>
                                          <p:spTgt spid="82947">
                                            <p:txEl>
                                              <p:pRg st="7" end="7"/>
                                            </p:txEl>
                                          </p:spTgt>
                                        </p:tgtEl>
                                        <p:attrNameLst>
                                          <p:attrName>style.visibility</p:attrName>
                                        </p:attrNameLst>
                                      </p:cBhvr>
                                      <p:to>
                                        <p:strVal val="visible"/>
                                      </p:to>
                                    </p:set>
                                    <p:anim calcmode="lin" valueType="num">
                                      <p:cBhvr additive="base">
                                        <p:cTn id="29" dur="500" fill="hold"/>
                                        <p:tgtEl>
                                          <p:spTgt spid="82947">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8294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Whoosh"/>
                                        </p:tgtEl>
                                      </p:cMediaNode>
                                    </p:audio>
                                  </p:sub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82947">
                                            <p:txEl>
                                              <p:pRg st="8" end="8"/>
                                            </p:txEl>
                                          </p:spTgt>
                                        </p:tgtEl>
                                        <p:attrNameLst>
                                          <p:attrName>style.visibility</p:attrName>
                                        </p:attrNameLst>
                                      </p:cBhvr>
                                      <p:to>
                                        <p:strVal val="visible"/>
                                      </p:to>
                                    </p:set>
                                    <p:anim calcmode="lin" valueType="num">
                                      <p:cBhvr additive="base">
                                        <p:cTn id="35" dur="500" fill="hold"/>
                                        <p:tgtEl>
                                          <p:spTgt spid="82947">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8294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Whoosh"/>
                                        </p:tgtEl>
                                      </p:cMediaNode>
                                    </p:audio>
                                  </p:subTnLst>
                                </p:cTn>
                              </p:par>
                            </p:childTnLst>
                          </p:cTn>
                        </p:par>
                        <p:par>
                          <p:cTn id="37" fill="hold" nodeType="afterGroup">
                            <p:stCondLst>
                              <p:cond delay="500"/>
                            </p:stCondLst>
                            <p:childTnLst>
                              <p:par>
                                <p:cTn id="38" presetID="2" presetClass="entr" presetSubtype="8" fill="hold" grpId="0" nodeType="afterEffect">
                                  <p:stCondLst>
                                    <p:cond delay="0"/>
                                  </p:stCondLst>
                                  <p:childTnLst>
                                    <p:set>
                                      <p:cBhvr>
                                        <p:cTn id="39" dur="1" fill="hold">
                                          <p:stCondLst>
                                            <p:cond delay="0"/>
                                          </p:stCondLst>
                                        </p:cTn>
                                        <p:tgtEl>
                                          <p:spTgt spid="82947">
                                            <p:txEl>
                                              <p:pRg st="9" end="9"/>
                                            </p:txEl>
                                          </p:spTgt>
                                        </p:tgtEl>
                                        <p:attrNameLst>
                                          <p:attrName>style.visibility</p:attrName>
                                        </p:attrNameLst>
                                      </p:cBhvr>
                                      <p:to>
                                        <p:strVal val="visible"/>
                                      </p:to>
                                    </p:set>
                                    <p:anim calcmode="lin" valueType="num">
                                      <p:cBhvr additive="base">
                                        <p:cTn id="40" dur="500" fill="hold"/>
                                        <p:tgtEl>
                                          <p:spTgt spid="82947">
                                            <p:txEl>
                                              <p:pRg st="9" end="9"/>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82947">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3" name="Whoosh"/>
                                        </p:tgtEl>
                                      </p:cMediaNode>
                                    </p:audio>
                                  </p:subTnLst>
                                </p:cTn>
                              </p:par>
                            </p:childTnLst>
                          </p:cTn>
                        </p:par>
                        <p:par>
                          <p:cTn id="42" fill="hold" nodeType="afterGroup">
                            <p:stCondLst>
                              <p:cond delay="1000"/>
                            </p:stCondLst>
                            <p:childTnLst>
                              <p:par>
                                <p:cTn id="43" presetID="2" presetClass="entr" presetSubtype="8" fill="hold" grpId="0" nodeType="afterEffect">
                                  <p:stCondLst>
                                    <p:cond delay="0"/>
                                  </p:stCondLst>
                                  <p:childTnLst>
                                    <p:set>
                                      <p:cBhvr>
                                        <p:cTn id="44" dur="1" fill="hold">
                                          <p:stCondLst>
                                            <p:cond delay="0"/>
                                          </p:stCondLst>
                                        </p:cTn>
                                        <p:tgtEl>
                                          <p:spTgt spid="82947">
                                            <p:txEl>
                                              <p:pRg st="10" end="10"/>
                                            </p:txEl>
                                          </p:spTgt>
                                        </p:tgtEl>
                                        <p:attrNameLst>
                                          <p:attrName>style.visibility</p:attrName>
                                        </p:attrNameLst>
                                      </p:cBhvr>
                                      <p:to>
                                        <p:strVal val="visible"/>
                                      </p:to>
                                    </p:set>
                                    <p:anim calcmode="lin" valueType="num">
                                      <p:cBhvr additive="base">
                                        <p:cTn id="45" dur="500" fill="hold"/>
                                        <p:tgtEl>
                                          <p:spTgt spid="82947">
                                            <p:txEl>
                                              <p:pRg st="10" end="1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82947">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3"/>
                                            </p:cond>
                                          </p:stCondLst>
                                          <p:endCondLst>
                                            <p:cond evt="onStopAudio" delay="0">
                                              <p:tgtEl>
                                                <p:sldTgt/>
                                              </p:tgtEl>
                                            </p:cond>
                                          </p:endCondLst>
                                        </p:cTn>
                                        <p:tgtEl>
                                          <p:sndTgt r:embed="rId3" name="Whoosh"/>
                                        </p:tgtEl>
                                      </p:cMediaNode>
                                    </p:audio>
                                  </p:subTnLst>
                                </p:cTn>
                              </p:par>
                            </p:childTnLst>
                          </p:cTn>
                        </p:par>
                        <p:par>
                          <p:cTn id="47" fill="hold" nodeType="afterGroup">
                            <p:stCondLst>
                              <p:cond delay="1500"/>
                            </p:stCondLst>
                            <p:childTnLst>
                              <p:par>
                                <p:cTn id="48" presetID="2" presetClass="entr" presetSubtype="8" fill="hold" grpId="0" nodeType="afterEffect">
                                  <p:stCondLst>
                                    <p:cond delay="0"/>
                                  </p:stCondLst>
                                  <p:childTnLst>
                                    <p:set>
                                      <p:cBhvr>
                                        <p:cTn id="49" dur="1" fill="hold">
                                          <p:stCondLst>
                                            <p:cond delay="0"/>
                                          </p:stCondLst>
                                        </p:cTn>
                                        <p:tgtEl>
                                          <p:spTgt spid="82947">
                                            <p:txEl>
                                              <p:pRg st="11" end="11"/>
                                            </p:txEl>
                                          </p:spTgt>
                                        </p:tgtEl>
                                        <p:attrNameLst>
                                          <p:attrName>style.visibility</p:attrName>
                                        </p:attrNameLst>
                                      </p:cBhvr>
                                      <p:to>
                                        <p:strVal val="visible"/>
                                      </p:to>
                                    </p:set>
                                    <p:anim calcmode="lin" valueType="num">
                                      <p:cBhvr additive="base">
                                        <p:cTn id="50" dur="500" fill="hold"/>
                                        <p:tgtEl>
                                          <p:spTgt spid="82947">
                                            <p:txEl>
                                              <p:pRg st="11" end="11"/>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82947">
                                            <p:txEl>
                                              <p:pRg st="11" end="1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3" name="Whoosh"/>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82947">
                                            <p:txEl>
                                              <p:pRg st="12" end="12"/>
                                            </p:txEl>
                                          </p:spTgt>
                                        </p:tgtEl>
                                        <p:attrNameLst>
                                          <p:attrName>style.visibility</p:attrName>
                                        </p:attrNameLst>
                                      </p:cBhvr>
                                      <p:to>
                                        <p:strVal val="visible"/>
                                      </p:to>
                                    </p:set>
                                    <p:anim calcmode="lin" valueType="num">
                                      <p:cBhvr additive="base">
                                        <p:cTn id="56" dur="500" fill="hold"/>
                                        <p:tgtEl>
                                          <p:spTgt spid="82947">
                                            <p:txEl>
                                              <p:pRg st="12" end="12"/>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82947">
                                            <p:txEl>
                                              <p:pRg st="12" end="1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3" name="Whoosh"/>
                                        </p:tgtEl>
                                      </p:cMediaNode>
                                    </p:audio>
                                  </p:subTnLst>
                                </p:cTn>
                              </p:par>
                            </p:childTnLst>
                          </p:cTn>
                        </p:par>
                        <p:par>
                          <p:cTn id="58" fill="hold" nodeType="afterGroup">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82947">
                                            <p:txEl>
                                              <p:pRg st="13" end="13"/>
                                            </p:txEl>
                                          </p:spTgt>
                                        </p:tgtEl>
                                        <p:attrNameLst>
                                          <p:attrName>style.visibility</p:attrName>
                                        </p:attrNameLst>
                                      </p:cBhvr>
                                      <p:to>
                                        <p:strVal val="visible"/>
                                      </p:to>
                                    </p:set>
                                    <p:anim calcmode="lin" valueType="num">
                                      <p:cBhvr additive="base">
                                        <p:cTn id="61" dur="500" fill="hold"/>
                                        <p:tgtEl>
                                          <p:spTgt spid="82947">
                                            <p:txEl>
                                              <p:pRg st="13" end="13"/>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82947">
                                            <p:txEl>
                                              <p:pRg st="13" end="1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3" name="Whoosh"/>
                                        </p:tgtEl>
                                      </p:cMediaNode>
                                    </p:audio>
                                  </p:sub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82947">
                                            <p:txEl>
                                              <p:pRg st="14" end="14"/>
                                            </p:txEl>
                                          </p:spTgt>
                                        </p:tgtEl>
                                        <p:attrNameLst>
                                          <p:attrName>style.visibility</p:attrName>
                                        </p:attrNameLst>
                                      </p:cBhvr>
                                      <p:to>
                                        <p:strVal val="visible"/>
                                      </p:to>
                                    </p:set>
                                    <p:anim calcmode="lin" valueType="num">
                                      <p:cBhvr additive="base">
                                        <p:cTn id="67" dur="500" fill="hold"/>
                                        <p:tgtEl>
                                          <p:spTgt spid="82947">
                                            <p:txEl>
                                              <p:pRg st="14" end="14"/>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82947">
                                            <p:txEl>
                                              <p:pRg st="14" end="1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5"/>
                                            </p:cond>
                                          </p:stCondLst>
                                          <p:endCondLst>
                                            <p:cond evt="onStopAudio" delay="0">
                                              <p:tgtEl>
                                                <p:sldTgt/>
                                              </p:tgtEl>
                                            </p:cond>
                                          </p:endCondLst>
                                        </p:cTn>
                                        <p:tgtEl>
                                          <p:sndTgt r:embed="rId3" name="Whoosh"/>
                                        </p:tgtEl>
                                      </p:cMediaNode>
                                    </p:audio>
                                  </p:subTnLst>
                                </p:cTn>
                              </p:par>
                            </p:childTnLst>
                          </p:cTn>
                        </p:par>
                        <p:par>
                          <p:cTn id="69" fill="hold" nodeType="afterGroup">
                            <p:stCondLst>
                              <p:cond delay="500"/>
                            </p:stCondLst>
                            <p:childTnLst>
                              <p:par>
                                <p:cTn id="70" presetID="2" presetClass="entr" presetSubtype="8" fill="hold" grpId="0" nodeType="afterEffect">
                                  <p:stCondLst>
                                    <p:cond delay="0"/>
                                  </p:stCondLst>
                                  <p:childTnLst>
                                    <p:set>
                                      <p:cBhvr>
                                        <p:cTn id="71" dur="1" fill="hold">
                                          <p:stCondLst>
                                            <p:cond delay="0"/>
                                          </p:stCondLst>
                                        </p:cTn>
                                        <p:tgtEl>
                                          <p:spTgt spid="82947">
                                            <p:txEl>
                                              <p:pRg st="15" end="15"/>
                                            </p:txEl>
                                          </p:spTgt>
                                        </p:tgtEl>
                                        <p:attrNameLst>
                                          <p:attrName>style.visibility</p:attrName>
                                        </p:attrNameLst>
                                      </p:cBhvr>
                                      <p:to>
                                        <p:strVal val="visible"/>
                                      </p:to>
                                    </p:set>
                                    <p:anim calcmode="lin" valueType="num">
                                      <p:cBhvr additive="base">
                                        <p:cTn id="72" dur="500" fill="hold"/>
                                        <p:tgtEl>
                                          <p:spTgt spid="82947">
                                            <p:txEl>
                                              <p:pRg st="15" end="15"/>
                                            </p:txEl>
                                          </p:spTgt>
                                        </p:tgtEl>
                                        <p:attrNameLst>
                                          <p:attrName>ppt_x</p:attrName>
                                        </p:attrNameLst>
                                      </p:cBhvr>
                                      <p:tavLst>
                                        <p:tav tm="0">
                                          <p:val>
                                            <p:strVal val="0-#ppt_w/2"/>
                                          </p:val>
                                        </p:tav>
                                        <p:tav tm="100000">
                                          <p:val>
                                            <p:strVal val="#ppt_x"/>
                                          </p:val>
                                        </p:tav>
                                      </p:tavLst>
                                    </p:anim>
                                    <p:anim calcmode="lin" valueType="num">
                                      <p:cBhvr additive="base">
                                        <p:cTn id="73" dur="500" fill="hold"/>
                                        <p:tgtEl>
                                          <p:spTgt spid="82947">
                                            <p:txEl>
                                              <p:pRg st="15" end="1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026" descr="41-13-HumanDigestiveSys-NL"/>
          <p:cNvPicPr>
            <a:picLocks noChangeAspect="1" noChangeArrowheads="1"/>
          </p:cNvPicPr>
          <p:nvPr/>
        </p:nvPicPr>
        <p:blipFill>
          <a:blip r:embed="rId4">
            <a:extLst>
              <a:ext uri="{28A0092B-C50C-407E-A947-70E740481C1C}">
                <a14:useLocalDpi xmlns:a14="http://schemas.microsoft.com/office/drawing/2010/main" val="0"/>
              </a:ext>
            </a:extLst>
          </a:blip>
          <a:srcRect b="3600"/>
          <a:stretch>
            <a:fillRect/>
          </a:stretch>
        </p:blipFill>
        <p:spPr bwMode="auto">
          <a:xfrm>
            <a:off x="304800" y="481013"/>
            <a:ext cx="8521700" cy="637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4995" name="Group 1027"/>
          <p:cNvGrpSpPr>
            <a:grpSpLocks/>
          </p:cNvGrpSpPr>
          <p:nvPr/>
        </p:nvGrpSpPr>
        <p:grpSpPr bwMode="auto">
          <a:xfrm>
            <a:off x="585788" y="412750"/>
            <a:ext cx="3224212" cy="1568450"/>
            <a:chOff x="369" y="260"/>
            <a:chExt cx="2031" cy="988"/>
          </a:xfrm>
        </p:grpSpPr>
        <p:sp>
          <p:nvSpPr>
            <p:cNvPr id="8196" name="Line 1028"/>
            <p:cNvSpPr>
              <a:spLocks noChangeShapeType="1"/>
            </p:cNvSpPr>
            <p:nvPr/>
          </p:nvSpPr>
          <p:spPr bwMode="auto">
            <a:xfrm flipH="1" flipV="1">
              <a:off x="1445" y="964"/>
              <a:ext cx="955" cy="284"/>
            </a:xfrm>
            <a:prstGeom prst="line">
              <a:avLst/>
            </a:prstGeom>
            <a:noFill/>
            <a:ln w="5715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7" name="Text Box 1029"/>
            <p:cNvSpPr txBox="1">
              <a:spLocks noChangeArrowheads="1"/>
            </p:cNvSpPr>
            <p:nvPr/>
          </p:nvSpPr>
          <p:spPr bwMode="auto">
            <a:xfrm>
              <a:off x="369" y="260"/>
              <a:ext cx="1482" cy="975"/>
            </a:xfrm>
            <a:prstGeom prst="rect">
              <a:avLst/>
            </a:prstGeom>
            <a:solidFill>
              <a:schemeClr val="bg2"/>
            </a:solidFill>
            <a:ln w="38100">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a:spAutoFit/>
            </a:bodyPr>
            <a:lstStyle>
              <a:lvl1pPr>
                <a:tabLst>
                  <a:tab pos="225425" algn="l"/>
                </a:tabLst>
                <a:defRPr sz="6000">
                  <a:solidFill>
                    <a:schemeClr val="tx1"/>
                  </a:solidFill>
                  <a:latin typeface="Arial" charset="0"/>
                  <a:ea typeface="ヒラギノ角ゴ Pro W3" pitchFamily="84" charset="-128"/>
                </a:defRPr>
              </a:lvl1pPr>
              <a:lvl2pPr marL="742950" indent="-285750">
                <a:tabLst>
                  <a:tab pos="225425" algn="l"/>
                </a:tabLst>
                <a:defRPr sz="6000">
                  <a:solidFill>
                    <a:schemeClr val="tx1"/>
                  </a:solidFill>
                  <a:latin typeface="Arial" charset="0"/>
                  <a:ea typeface="ヒラギノ角ゴ Pro W3" pitchFamily="84" charset="-128"/>
                </a:defRPr>
              </a:lvl2pPr>
              <a:lvl3pPr marL="1143000" indent="-228600">
                <a:tabLst>
                  <a:tab pos="225425" algn="l"/>
                </a:tabLst>
                <a:defRPr sz="6000">
                  <a:solidFill>
                    <a:schemeClr val="tx1"/>
                  </a:solidFill>
                  <a:latin typeface="Arial" charset="0"/>
                  <a:ea typeface="ヒラギノ角ゴ Pro W3" pitchFamily="84" charset="-128"/>
                </a:defRPr>
              </a:lvl3pPr>
              <a:lvl4pPr marL="1600200" indent="-228600">
                <a:tabLst>
                  <a:tab pos="225425" algn="l"/>
                </a:tabLst>
                <a:defRPr sz="6000">
                  <a:solidFill>
                    <a:schemeClr val="tx1"/>
                  </a:solidFill>
                  <a:latin typeface="Arial" charset="0"/>
                  <a:ea typeface="ヒラギノ角ゴ Pro W3" pitchFamily="84" charset="-128"/>
                </a:defRPr>
              </a:lvl4pPr>
              <a:lvl5pPr marL="2057400" indent="-228600">
                <a:tabLst>
                  <a:tab pos="225425" algn="l"/>
                </a:tabLst>
                <a:defRPr sz="6000">
                  <a:solidFill>
                    <a:schemeClr val="tx1"/>
                  </a:solidFill>
                  <a:latin typeface="Arial" charset="0"/>
                  <a:ea typeface="ヒラギノ角ゴ Pro W3" pitchFamily="84" charset="-128"/>
                </a:defRPr>
              </a:lvl5pPr>
              <a:lvl6pPr marL="25146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6pPr>
              <a:lvl7pPr marL="29718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7pPr>
              <a:lvl8pPr marL="34290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8pPr>
              <a:lvl9pPr marL="3886200" indent="-228600" eaLnBrk="0" fontAlgn="base" hangingPunct="0">
                <a:spcBef>
                  <a:spcPct val="0"/>
                </a:spcBef>
                <a:spcAft>
                  <a:spcPct val="0"/>
                </a:spcAft>
                <a:tabLst>
                  <a:tab pos="225425" algn="l"/>
                </a:tabLst>
                <a:defRPr sz="6000">
                  <a:solidFill>
                    <a:schemeClr val="tx1"/>
                  </a:solidFill>
                  <a:latin typeface="Arial" charset="0"/>
                  <a:ea typeface="ヒラギノ角ゴ Pro W3" pitchFamily="84" charset="-128"/>
                </a:defRPr>
              </a:lvl9pPr>
            </a:lstStyle>
            <a:p>
              <a:pPr>
                <a:lnSpc>
                  <a:spcPct val="50000"/>
                </a:lnSpc>
                <a:spcBef>
                  <a:spcPct val="50000"/>
                </a:spcBef>
              </a:pPr>
              <a:r>
                <a:rPr lang="en-US" sz="2000" b="1" u="sng">
                  <a:solidFill>
                    <a:srgbClr val="CC0000"/>
                  </a:solidFill>
                </a:rPr>
                <a:t>mouth</a:t>
              </a:r>
              <a:endParaRPr lang="en-US" sz="2000" b="1" u="sng">
                <a:solidFill>
                  <a:srgbClr val="0F116A"/>
                </a:solidFill>
              </a:endParaRP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break up food</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digest starch</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kill germs</a:t>
              </a:r>
            </a:p>
            <a:p>
              <a:pPr>
                <a:lnSpc>
                  <a:spcPct val="50000"/>
                </a:lnSpc>
                <a:spcBef>
                  <a:spcPct val="50000"/>
                </a:spcBef>
              </a:pPr>
              <a:r>
                <a:rPr lang="en-US" sz="2000" b="1">
                  <a:solidFill>
                    <a:srgbClr val="0F116A"/>
                  </a:solidFill>
                  <a:sym typeface="Wingdings" pitchFamily="84" charset="2"/>
                </a:rPr>
                <a:t></a:t>
              </a:r>
              <a:r>
                <a:rPr lang="en-US" sz="2000" b="1">
                  <a:solidFill>
                    <a:srgbClr val="0F116A"/>
                  </a:solidFill>
                </a:rPr>
                <a:t>moisten food</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84995"/>
                                        </p:tgtEl>
                                        <p:attrNameLst>
                                          <p:attrName>style.visibility</p:attrName>
                                        </p:attrNameLst>
                                      </p:cBhvr>
                                      <p:to>
                                        <p:strVal val="visible"/>
                                      </p:to>
                                    </p:set>
                                    <p:anim calcmode="lin" valueType="num">
                                      <p:cBhvr>
                                        <p:cTn id="7" dur="500" fill="hold"/>
                                        <p:tgtEl>
                                          <p:spTgt spid="84995"/>
                                        </p:tgtEl>
                                        <p:attrNameLst>
                                          <p:attrName>ppt_w</p:attrName>
                                        </p:attrNameLst>
                                      </p:cBhvr>
                                      <p:tavLst>
                                        <p:tav tm="0">
                                          <p:val>
                                            <p:fltVal val="0"/>
                                          </p:val>
                                        </p:tav>
                                        <p:tav tm="100000">
                                          <p:val>
                                            <p:strVal val="#ppt_w"/>
                                          </p:val>
                                        </p:tav>
                                      </p:tavLst>
                                    </p:anim>
                                    <p:anim calcmode="lin" valueType="num">
                                      <p:cBhvr>
                                        <p:cTn id="8" dur="500" fill="hold"/>
                                        <p:tgtEl>
                                          <p:spTgt spid="8499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Laser"/>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0"/>
            <a:ext cx="7772400" cy="1219200"/>
          </a:xfrm>
        </p:spPr>
        <p:txBody>
          <a:bodyPr/>
          <a:lstStyle/>
          <a:p>
            <a:pPr eaLnBrk="1" hangingPunct="1"/>
            <a:r>
              <a:rPr lang="en-US" sz="6000" smtClean="0"/>
              <a:t>Mouth</a:t>
            </a:r>
          </a:p>
        </p:txBody>
      </p:sp>
      <p:sp>
        <p:nvSpPr>
          <p:cNvPr id="5123" name="Rectangle 3"/>
          <p:cNvSpPr>
            <a:spLocks noGrp="1" noChangeArrowheads="1"/>
          </p:cNvSpPr>
          <p:nvPr>
            <p:ph type="body" idx="1"/>
          </p:nvPr>
        </p:nvSpPr>
        <p:spPr>
          <a:xfrm>
            <a:off x="685800" y="1295400"/>
            <a:ext cx="4800600" cy="4800600"/>
          </a:xfrm>
        </p:spPr>
        <p:txBody>
          <a:bodyPr/>
          <a:lstStyle/>
          <a:p>
            <a:pPr eaLnBrk="1" hangingPunct="1">
              <a:lnSpc>
                <a:spcPct val="90000"/>
              </a:lnSpc>
            </a:pPr>
            <a:r>
              <a:rPr lang="en-US" sz="3600" b="1" smtClean="0"/>
              <a:t>Chemical</a:t>
            </a:r>
            <a:r>
              <a:rPr lang="en-US" sz="3600" smtClean="0"/>
              <a:t> and </a:t>
            </a:r>
            <a:r>
              <a:rPr lang="en-US" sz="3600" b="1" smtClean="0"/>
              <a:t>mechanical</a:t>
            </a:r>
            <a:r>
              <a:rPr lang="en-US" sz="3600" smtClean="0"/>
              <a:t> digestion.</a:t>
            </a:r>
          </a:p>
          <a:p>
            <a:pPr eaLnBrk="1" hangingPunct="1">
              <a:lnSpc>
                <a:spcPct val="90000"/>
              </a:lnSpc>
            </a:pPr>
            <a:r>
              <a:rPr lang="en-US" sz="3600" smtClean="0"/>
              <a:t>Food is chewed (masticated) mechanically.</a:t>
            </a:r>
          </a:p>
          <a:p>
            <a:pPr eaLnBrk="1" hangingPunct="1">
              <a:lnSpc>
                <a:spcPct val="90000"/>
              </a:lnSpc>
            </a:pPr>
            <a:r>
              <a:rPr lang="en-US" sz="3600" smtClean="0"/>
              <a:t>A </a:t>
            </a:r>
            <a:r>
              <a:rPr lang="en-US" sz="3600" b="1" smtClean="0"/>
              <a:t>bolus </a:t>
            </a:r>
            <a:r>
              <a:rPr lang="en-US" sz="3600" smtClean="0"/>
              <a:t>(lump) is formed with saliva and the tongue.</a:t>
            </a:r>
            <a:endParaRPr lang="en-US" sz="2800" smtClean="0"/>
          </a:p>
        </p:txBody>
      </p:sp>
      <p:pic>
        <p:nvPicPr>
          <p:cNvPr id="9220" name="Picture 4" descr="images-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143000"/>
            <a:ext cx="3962400"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images-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4419600"/>
            <a:ext cx="1309688"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dissolve">
                                      <p:cBhvr>
                                        <p:cTn id="7" dur="500"/>
                                        <p:tgtEl>
                                          <p:spTgt spid="5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dissolve">
                                      <p:cBhvr>
                                        <p:cTn id="12" dur="500"/>
                                        <p:tgtEl>
                                          <p:spTgt spid="5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dissolve">
                                      <p:cBhvr>
                                        <p:cTn id="17" dur="500"/>
                                        <p:tgtEl>
                                          <p:spTgt spid="5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6"/>
          <p:cNvSpPr>
            <a:spLocks noChangeArrowheads="1"/>
          </p:cNvSpPr>
          <p:nvPr/>
        </p:nvSpPr>
        <p:spPr bwMode="auto">
          <a:xfrm>
            <a:off x="190500" y="6389688"/>
            <a:ext cx="1825625" cy="4683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243" name="Picture 1027"/>
          <p:cNvPicPr>
            <a:picLocks noChangeAspect="1" noChangeArrowheads="1"/>
          </p:cNvPicPr>
          <p:nvPr/>
        </p:nvPicPr>
        <p:blipFill>
          <a:blip r:embed="rId6">
            <a:extLst>
              <a:ext uri="{28A0092B-C50C-407E-A947-70E740481C1C}">
                <a14:useLocalDpi xmlns:a14="http://schemas.microsoft.com/office/drawing/2010/main" val="0"/>
              </a:ext>
            </a:extLst>
          </a:blip>
          <a:srcRect b="3877"/>
          <a:stretch>
            <a:fillRect/>
          </a:stretch>
        </p:blipFill>
        <p:spPr bwMode="auto">
          <a:xfrm>
            <a:off x="441325" y="922338"/>
            <a:ext cx="8393113" cy="520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1028"/>
          <p:cNvSpPr>
            <a:spLocks noGrp="1" noChangeArrowheads="1"/>
          </p:cNvSpPr>
          <p:nvPr>
            <p:ph type="title"/>
          </p:nvPr>
        </p:nvSpPr>
        <p:spPr>
          <a:xfrm>
            <a:off x="428625" y="368300"/>
            <a:ext cx="8181975" cy="762000"/>
          </a:xfrm>
          <a:noFill/>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smtClean="0"/>
              <a:t>Swallowing (&amp; </a:t>
            </a:r>
            <a:r>
              <a:rPr lang="en-US" u="sng" smtClean="0"/>
              <a:t>not</a:t>
            </a:r>
            <a:r>
              <a:rPr lang="en-US" smtClean="0"/>
              <a:t> choking) </a:t>
            </a:r>
          </a:p>
        </p:txBody>
      </p:sp>
      <p:sp>
        <p:nvSpPr>
          <p:cNvPr id="80901" name="Rectangle 1029" descr="Rectangle: Click to edit Master text styles&#10;Second level&#10;Third level&#10;Fourth level&#10;Fifth level"/>
          <p:cNvSpPr>
            <a:spLocks noGrp="1" noChangeArrowheads="1"/>
          </p:cNvSpPr>
          <p:nvPr>
            <p:ph type="body" idx="1"/>
          </p:nvPr>
        </p:nvSpPr>
        <p:spPr>
          <a:xfrm>
            <a:off x="0" y="4006850"/>
            <a:ext cx="8658225" cy="2755900"/>
          </a:xfrm>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8925" indent="-288925" eaLnBrk="1" hangingPunct="1">
              <a:lnSpc>
                <a:spcPct val="90000"/>
              </a:lnSpc>
            </a:pPr>
            <a:r>
              <a:rPr lang="en-US" sz="2800" u="sng" smtClean="0">
                <a:solidFill>
                  <a:srgbClr val="CC0000"/>
                </a:solidFill>
              </a:rPr>
              <a:t>Epiglottis</a:t>
            </a:r>
            <a:r>
              <a:rPr lang="en-US" sz="2600" smtClean="0"/>
              <a:t> </a:t>
            </a:r>
          </a:p>
          <a:p>
            <a:pPr marL="684213" lvl="1" indent="-276225" eaLnBrk="1" hangingPunct="1">
              <a:lnSpc>
                <a:spcPct val="90000"/>
              </a:lnSpc>
            </a:pPr>
            <a:r>
              <a:rPr lang="en-US" sz="2400" smtClean="0"/>
              <a:t>flap of cartilage</a:t>
            </a:r>
          </a:p>
          <a:p>
            <a:pPr marL="684213" lvl="1" indent="-276225" eaLnBrk="1" hangingPunct="1">
              <a:lnSpc>
                <a:spcPct val="90000"/>
              </a:lnSpc>
            </a:pPr>
            <a:r>
              <a:rPr lang="en-US" sz="2400" smtClean="0"/>
              <a:t>closes </a:t>
            </a:r>
            <a:r>
              <a:rPr lang="en-US" sz="2400" u="sng" smtClean="0">
                <a:solidFill>
                  <a:srgbClr val="CC0000"/>
                </a:solidFill>
              </a:rPr>
              <a:t>trachea</a:t>
            </a:r>
            <a:r>
              <a:rPr lang="en-US" sz="2400" smtClean="0"/>
              <a:t> (windpipe) when swallowing</a:t>
            </a:r>
          </a:p>
          <a:p>
            <a:pPr marL="684213" lvl="1" indent="-276225" eaLnBrk="1" hangingPunct="1">
              <a:lnSpc>
                <a:spcPct val="90000"/>
              </a:lnSpc>
            </a:pPr>
            <a:r>
              <a:rPr lang="en-US" sz="2400" smtClean="0"/>
              <a:t>food travels down </a:t>
            </a:r>
            <a:r>
              <a:rPr lang="en-US" sz="2400" u="sng" smtClean="0">
                <a:solidFill>
                  <a:srgbClr val="CC0000"/>
                </a:solidFill>
              </a:rPr>
              <a:t>esophagus</a:t>
            </a:r>
            <a:endParaRPr lang="en-US" sz="2400" smtClean="0"/>
          </a:p>
          <a:p>
            <a:pPr marL="288925" indent="-288925" eaLnBrk="1" hangingPunct="1">
              <a:lnSpc>
                <a:spcPct val="90000"/>
              </a:lnSpc>
            </a:pPr>
            <a:r>
              <a:rPr lang="en-US" sz="2800" u="sng" smtClean="0">
                <a:solidFill>
                  <a:srgbClr val="CC0000"/>
                </a:solidFill>
              </a:rPr>
              <a:t>Peristalsis</a:t>
            </a:r>
            <a:r>
              <a:rPr lang="en-US" sz="2200" smtClean="0"/>
              <a:t> </a:t>
            </a:r>
          </a:p>
          <a:p>
            <a:pPr marL="684213" lvl="1" indent="-276225" eaLnBrk="1" hangingPunct="1">
              <a:lnSpc>
                <a:spcPct val="90000"/>
              </a:lnSpc>
            </a:pPr>
            <a:r>
              <a:rPr lang="en-US" sz="2400" smtClean="0"/>
              <a:t>involuntary muscle contractions to move food along </a:t>
            </a:r>
          </a:p>
        </p:txBody>
      </p:sp>
      <p:sp>
        <p:nvSpPr>
          <p:cNvPr id="80902" name="AutoShape 1030"/>
          <p:cNvSpPr>
            <a:spLocks noChangeArrowheads="1"/>
          </p:cNvSpPr>
          <p:nvPr/>
        </p:nvSpPr>
        <p:spPr bwMode="auto">
          <a:xfrm>
            <a:off x="7543800" y="4038600"/>
            <a:ext cx="381000" cy="1447800"/>
          </a:xfrm>
          <a:prstGeom prst="downArrow">
            <a:avLst>
              <a:gd name="adj1" fmla="val 50000"/>
              <a:gd name="adj2" fmla="val 9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3" name="Oval 1031"/>
          <p:cNvSpPr>
            <a:spLocks noChangeArrowheads="1"/>
          </p:cNvSpPr>
          <p:nvPr/>
        </p:nvSpPr>
        <p:spPr bwMode="auto">
          <a:xfrm>
            <a:off x="4311650" y="2076450"/>
            <a:ext cx="941388" cy="941388"/>
          </a:xfrm>
          <a:prstGeom prst="ellipse">
            <a:avLst/>
          </a:prstGeom>
          <a:solidFill>
            <a:srgbClr val="FFEA18">
              <a:alpha val="50195"/>
            </a:srgbClr>
          </a:solidFill>
          <a:ln w="38100">
            <a:solidFill>
              <a:srgbClr val="FFEA1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4" name="Oval 1032"/>
          <p:cNvSpPr>
            <a:spLocks noChangeArrowheads="1"/>
          </p:cNvSpPr>
          <p:nvPr/>
        </p:nvSpPr>
        <p:spPr bwMode="auto">
          <a:xfrm>
            <a:off x="4311650" y="2078038"/>
            <a:ext cx="941388" cy="941387"/>
          </a:xfrm>
          <a:prstGeom prst="ellipse">
            <a:avLst/>
          </a:prstGeom>
          <a:noFill/>
          <a:ln w="38100">
            <a:solidFill>
              <a:srgbClr val="0F116A"/>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901">
                                            <p:txEl>
                                              <p:pRg st="0" end="0"/>
                                            </p:txEl>
                                          </p:spTgt>
                                        </p:tgtEl>
                                        <p:attrNameLst>
                                          <p:attrName>style.visibility</p:attrName>
                                        </p:attrNameLst>
                                      </p:cBhvr>
                                      <p:to>
                                        <p:strVal val="visible"/>
                                      </p:to>
                                    </p:set>
                                    <p:anim calcmode="lin" valueType="num">
                                      <p:cBhvr additive="base">
                                        <p:cTn id="7" dur="500" fill="hold"/>
                                        <p:tgtEl>
                                          <p:spTgt spid="8090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90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80904"/>
                                        </p:tgtEl>
                                        <p:attrNameLst>
                                          <p:attrName>style.visibility</p:attrName>
                                        </p:attrNameLst>
                                      </p:cBhvr>
                                      <p:to>
                                        <p:strVal val="visible"/>
                                      </p:to>
                                    </p:set>
                                    <p:animEffect transition="in" filter="circle(out)">
                                      <p:cBhvr>
                                        <p:cTn id="13" dur="1000"/>
                                        <p:tgtEl>
                                          <p:spTgt spid="80904"/>
                                        </p:tgtEl>
                                      </p:cBhvr>
                                    </p:animEffect>
                                  </p:childTnLst>
                                </p:cTn>
                              </p:par>
                              <p:par>
                                <p:cTn id="14" presetID="6" presetClass="entr" presetSubtype="32" fill="hold" grpId="0" nodeType="withEffect">
                                  <p:stCondLst>
                                    <p:cond delay="0"/>
                                  </p:stCondLst>
                                  <p:childTnLst>
                                    <p:set>
                                      <p:cBhvr>
                                        <p:cTn id="15" dur="1" fill="hold">
                                          <p:stCondLst>
                                            <p:cond delay="0"/>
                                          </p:stCondLst>
                                        </p:cTn>
                                        <p:tgtEl>
                                          <p:spTgt spid="80903"/>
                                        </p:tgtEl>
                                        <p:attrNameLst>
                                          <p:attrName>style.visibility</p:attrName>
                                        </p:attrNameLst>
                                      </p:cBhvr>
                                      <p:to>
                                        <p:strVal val="visible"/>
                                      </p:to>
                                    </p:set>
                                    <p:animEffect transition="in" filter="circle(out)">
                                      <p:cBhvr>
                                        <p:cTn id="16" dur="2000"/>
                                        <p:tgtEl>
                                          <p:spTgt spid="80903"/>
                                        </p:tgtEl>
                                      </p:cBhvr>
                                    </p:animEffect>
                                  </p:childTnLst>
                                  <p:subTnLst>
                                    <p:audio>
                                      <p:cMediaNode>
                                        <p:cTn display="0" masterRel="sameClick">
                                          <p:stCondLst>
                                            <p:cond evt="begin" delay="0">
                                              <p:tn val="14"/>
                                            </p:cond>
                                          </p:stCondLst>
                                          <p:endCondLst>
                                            <p:cond evt="onStopAudio" delay="0">
                                              <p:tgtEl>
                                                <p:sldTgt/>
                                              </p:tgtEl>
                                            </p:cond>
                                          </p:endCondLst>
                                        </p:cTn>
                                        <p:tgtEl>
                                          <p:sndTgt r:embed="rId4" name="Vibro Up"/>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0901">
                                            <p:txEl>
                                              <p:pRg st="1" end="1"/>
                                            </p:txEl>
                                          </p:spTgt>
                                        </p:tgtEl>
                                        <p:attrNameLst>
                                          <p:attrName>style.visibility</p:attrName>
                                        </p:attrNameLst>
                                      </p:cBhvr>
                                      <p:to>
                                        <p:strVal val="visible"/>
                                      </p:to>
                                    </p:set>
                                    <p:anim calcmode="lin" valueType="num">
                                      <p:cBhvr additive="base">
                                        <p:cTn id="21" dur="500" fill="hold"/>
                                        <p:tgtEl>
                                          <p:spTgt spid="80901">
                                            <p:txEl>
                                              <p:pRg st="1" end="1"/>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8090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Whoosh"/>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xit" presetSubtype="0" fill="hold" grpId="1" nodeType="clickEffect">
                                  <p:stCondLst>
                                    <p:cond delay="0"/>
                                  </p:stCondLst>
                                  <p:childTnLst>
                                    <p:animEffect transition="out" filter="dissolve">
                                      <p:cBhvr>
                                        <p:cTn id="26" dur="500"/>
                                        <p:tgtEl>
                                          <p:spTgt spid="80903"/>
                                        </p:tgtEl>
                                      </p:cBhvr>
                                    </p:animEffect>
                                    <p:set>
                                      <p:cBhvr>
                                        <p:cTn id="27" dur="1" fill="hold">
                                          <p:stCondLst>
                                            <p:cond delay="499"/>
                                          </p:stCondLst>
                                        </p:cTn>
                                        <p:tgtEl>
                                          <p:spTgt spid="80903"/>
                                        </p:tgtEl>
                                        <p:attrNameLst>
                                          <p:attrName>style.visibility</p:attrName>
                                        </p:attrNameLst>
                                      </p:cBhvr>
                                      <p:to>
                                        <p:strVal val="hidden"/>
                                      </p:to>
                                    </p:set>
                                  </p:childTnLst>
                                </p:cTn>
                              </p:par>
                              <p:par>
                                <p:cTn id="28" presetID="2" presetClass="entr" presetSubtype="8" fill="hold" grpId="0" nodeType="withEffect">
                                  <p:stCondLst>
                                    <p:cond delay="0"/>
                                  </p:stCondLst>
                                  <p:childTnLst>
                                    <p:set>
                                      <p:cBhvr>
                                        <p:cTn id="29" dur="1" fill="hold">
                                          <p:stCondLst>
                                            <p:cond delay="0"/>
                                          </p:stCondLst>
                                        </p:cTn>
                                        <p:tgtEl>
                                          <p:spTgt spid="80901">
                                            <p:txEl>
                                              <p:pRg st="2" end="2"/>
                                            </p:txEl>
                                          </p:spTgt>
                                        </p:tgtEl>
                                        <p:attrNameLst>
                                          <p:attrName>style.visibility</p:attrName>
                                        </p:attrNameLst>
                                      </p:cBhvr>
                                      <p:to>
                                        <p:strVal val="visible"/>
                                      </p:to>
                                    </p:set>
                                    <p:anim calcmode="lin" valueType="num">
                                      <p:cBhvr additive="base">
                                        <p:cTn id="30" dur="500" fill="hold"/>
                                        <p:tgtEl>
                                          <p:spTgt spid="80901">
                                            <p:txEl>
                                              <p:pRg st="2" end="2"/>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8090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3" name="Whoosh"/>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80901">
                                            <p:txEl>
                                              <p:pRg st="3" end="3"/>
                                            </p:txEl>
                                          </p:spTgt>
                                        </p:tgtEl>
                                        <p:attrNameLst>
                                          <p:attrName>style.visibility</p:attrName>
                                        </p:attrNameLst>
                                      </p:cBhvr>
                                      <p:to>
                                        <p:strVal val="visible"/>
                                      </p:to>
                                    </p:set>
                                    <p:anim calcmode="lin" valueType="num">
                                      <p:cBhvr additive="base">
                                        <p:cTn id="36" dur="500" fill="hold"/>
                                        <p:tgtEl>
                                          <p:spTgt spid="80901">
                                            <p:txEl>
                                              <p:pRg st="3" end="3"/>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8090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4"/>
                                            </p:cond>
                                          </p:stCondLst>
                                          <p:endCondLst>
                                            <p:cond evt="onStopAudio" delay="0">
                                              <p:tgtEl>
                                                <p:sldTgt/>
                                              </p:tgtEl>
                                            </p:cond>
                                          </p:endCondLst>
                                        </p:cTn>
                                        <p:tgtEl>
                                          <p:sndTgt r:embed="rId3" name="Whoosh"/>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80901">
                                            <p:txEl>
                                              <p:pRg st="4" end="4"/>
                                            </p:txEl>
                                          </p:spTgt>
                                        </p:tgtEl>
                                        <p:attrNameLst>
                                          <p:attrName>style.visibility</p:attrName>
                                        </p:attrNameLst>
                                      </p:cBhvr>
                                      <p:to>
                                        <p:strVal val="visible"/>
                                      </p:to>
                                    </p:set>
                                    <p:anim calcmode="lin" valueType="num">
                                      <p:cBhvr additive="base">
                                        <p:cTn id="42" dur="500" fill="hold"/>
                                        <p:tgtEl>
                                          <p:spTgt spid="80901">
                                            <p:txEl>
                                              <p:pRg st="4" end="4"/>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8090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Whoosh"/>
                                        </p:tgtEl>
                                      </p:cMediaNode>
                                    </p:audio>
                                  </p:sub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80901">
                                            <p:txEl>
                                              <p:pRg st="5" end="5"/>
                                            </p:txEl>
                                          </p:spTgt>
                                        </p:tgtEl>
                                        <p:attrNameLst>
                                          <p:attrName>style.visibility</p:attrName>
                                        </p:attrNameLst>
                                      </p:cBhvr>
                                      <p:to>
                                        <p:strVal val="visible"/>
                                      </p:to>
                                    </p:set>
                                    <p:anim calcmode="lin" valueType="num">
                                      <p:cBhvr additive="base">
                                        <p:cTn id="48" dur="500" fill="hold"/>
                                        <p:tgtEl>
                                          <p:spTgt spid="80901">
                                            <p:txEl>
                                              <p:pRg st="5" end="5"/>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80901">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6"/>
                                            </p:cond>
                                          </p:stCondLst>
                                          <p:endCondLst>
                                            <p:cond evt="onStopAudio" delay="0">
                                              <p:tgtEl>
                                                <p:sldTgt/>
                                              </p:tgtEl>
                                            </p:cond>
                                          </p:endCondLst>
                                        </p:cTn>
                                        <p:tgtEl>
                                          <p:sndTgt r:embed="rId3" name="Whoosh"/>
                                        </p:tgtEl>
                                      </p:cMediaNode>
                                    </p:audio>
                                  </p:sub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1" fill="hold" grpId="0" nodeType="clickEffect">
                                  <p:stCondLst>
                                    <p:cond delay="0"/>
                                  </p:stCondLst>
                                  <p:childTnLst>
                                    <p:set>
                                      <p:cBhvr>
                                        <p:cTn id="53" dur="1" fill="hold">
                                          <p:stCondLst>
                                            <p:cond delay="0"/>
                                          </p:stCondLst>
                                        </p:cTn>
                                        <p:tgtEl>
                                          <p:spTgt spid="80902"/>
                                        </p:tgtEl>
                                        <p:attrNameLst>
                                          <p:attrName>style.visibility</p:attrName>
                                        </p:attrNameLst>
                                      </p:cBhvr>
                                      <p:to>
                                        <p:strVal val="visible"/>
                                      </p:to>
                                    </p:set>
                                    <p:anim calcmode="lin" valueType="num">
                                      <p:cBhvr additive="base">
                                        <p:cTn id="54" dur="500" fill="hold"/>
                                        <p:tgtEl>
                                          <p:spTgt spid="80902"/>
                                        </p:tgtEl>
                                        <p:attrNameLst>
                                          <p:attrName>ppt_x</p:attrName>
                                        </p:attrNameLst>
                                      </p:cBhvr>
                                      <p:tavLst>
                                        <p:tav tm="0">
                                          <p:val>
                                            <p:strVal val="#ppt_x"/>
                                          </p:val>
                                        </p:tav>
                                        <p:tav tm="100000">
                                          <p:val>
                                            <p:strVal val="#ppt_x"/>
                                          </p:val>
                                        </p:tav>
                                      </p:tavLst>
                                    </p:anim>
                                    <p:anim calcmode="lin" valueType="num">
                                      <p:cBhvr additive="base">
                                        <p:cTn id="55" dur="500" fill="hold"/>
                                        <p:tgtEl>
                                          <p:spTgt spid="8090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2"/>
                                            </p:cond>
                                          </p:stCondLst>
                                          <p:endCondLst>
                                            <p:cond evt="onStopAudio" delay="0">
                                              <p:tgtEl>
                                                <p:sldTgt/>
                                              </p:tgtEl>
                                            </p:cond>
                                          </p:endCondLst>
                                        </p:cTn>
                                        <p:tgtEl>
                                          <p:sndTgt r:embed="rId5" name="Arrow"/>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build="p" autoUpdateAnimBg="0"/>
      <p:bldP spid="80902" grpId="0" animBg="1"/>
      <p:bldP spid="80903" grpId="0" animBg="1"/>
      <p:bldP spid="80903" grpId="1" animBg="1"/>
      <p:bldP spid="80904" grpId="0" animBg="1"/>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Arial" charset="0"/>
            <a:ea typeface="ヒラギノ角ゴ Pro W3" pitchFamily="8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0" b="0" i="0" u="none" strike="noStrike" cap="none" normalizeH="0" baseline="0" smtClean="0">
            <a:ln>
              <a:noFill/>
            </a:ln>
            <a:solidFill>
              <a:schemeClr val="tx1"/>
            </a:solidFill>
            <a:effectLst/>
            <a:latin typeface="Arial" charset="0"/>
            <a:ea typeface="ヒラギノ角ゴ Pro W3" pitchFamily="8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TotalTime>
  <Words>1552</Words>
  <Application>Microsoft Office PowerPoint</Application>
  <PresentationFormat>On-screen Show (4:3)</PresentationFormat>
  <Paragraphs>323</Paragraphs>
  <Slides>48</Slides>
  <Notes>47</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ヒラギノ角ゴ Pro W3</vt:lpstr>
      <vt:lpstr>Arial Rounded MT Bold</vt:lpstr>
      <vt:lpstr>Wingdings</vt:lpstr>
      <vt:lpstr>Blank Presentation</vt:lpstr>
      <vt:lpstr>Human Digestion</vt:lpstr>
      <vt:lpstr>Nutrition </vt:lpstr>
      <vt:lpstr>Types of Nutrients </vt:lpstr>
      <vt:lpstr>Human digestive system</vt:lpstr>
      <vt:lpstr>PowerPoint Presentation</vt:lpstr>
      <vt:lpstr>Ingestion</vt:lpstr>
      <vt:lpstr>PowerPoint Presentation</vt:lpstr>
      <vt:lpstr>Mouth</vt:lpstr>
      <vt:lpstr>Swallowing (&amp; not choking) </vt:lpstr>
      <vt:lpstr>Which type of digestion is the following? </vt:lpstr>
      <vt:lpstr>Pharynx</vt:lpstr>
      <vt:lpstr>Digestive Glands</vt:lpstr>
      <vt:lpstr>PowerPoint Presentation</vt:lpstr>
      <vt:lpstr>Stomach</vt:lpstr>
      <vt:lpstr>Stomach</vt:lpstr>
      <vt:lpstr>PowerPoint Presentation</vt:lpstr>
      <vt:lpstr>Gastric Juices</vt:lpstr>
      <vt:lpstr>PowerPoint Presentation</vt:lpstr>
      <vt:lpstr>Accessory Organs</vt:lpstr>
      <vt:lpstr>Gall bladder </vt:lpstr>
      <vt:lpstr>BILE</vt:lpstr>
      <vt:lpstr>Pancreas </vt:lpstr>
      <vt:lpstr>Pancreas </vt:lpstr>
      <vt:lpstr>PowerPoint Presentation</vt:lpstr>
      <vt:lpstr>Liver </vt:lpstr>
      <vt:lpstr>PowerPoint Presentation</vt:lpstr>
      <vt:lpstr>Small Intestine</vt:lpstr>
      <vt:lpstr>Small intestine</vt:lpstr>
      <vt:lpstr>Duodenum </vt:lpstr>
      <vt:lpstr>PowerPoint Presentation</vt:lpstr>
      <vt:lpstr>Absorption in the SI </vt:lpstr>
      <vt:lpstr>Absorption by Small Intestines</vt:lpstr>
      <vt:lpstr>VILLI</vt:lpstr>
      <vt:lpstr>Large intestines (colon)</vt:lpstr>
      <vt:lpstr>Large Intestine</vt:lpstr>
      <vt:lpstr>You’ve got company!</vt:lpstr>
      <vt:lpstr>Appendix</vt:lpstr>
      <vt:lpstr>Rectum </vt:lpstr>
      <vt:lpstr>Digestive Homeostasis Disorders</vt:lpstr>
      <vt:lpstr>Digestive Homeostasis Disorders</vt:lpstr>
      <vt:lpstr>Digestive Homeostasis Disorders</vt:lpstr>
      <vt:lpstr>Digestive Homeostasis Disorders</vt:lpstr>
      <vt:lpstr>Digestive Homeostasis Disorders</vt:lpstr>
      <vt:lpstr>Digestive Homeostasis Disorders</vt:lpstr>
      <vt:lpstr>Digestive Homeostasis Disorders</vt:lpstr>
      <vt:lpstr>Let’s go to the Video!</vt:lpstr>
      <vt:lpstr>Digestive System Cadaver</vt:lpstr>
      <vt:lpstr>Travel Through the Digestive System</vt:lpstr>
    </vt:vector>
  </TitlesOfParts>
  <Company>Marian Weber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Digestion</dc:title>
  <dc:creator>Marian Weber</dc:creator>
  <cp:lastModifiedBy>Teacher E-Solutions</cp:lastModifiedBy>
  <cp:revision>20</cp:revision>
  <dcterms:created xsi:type="dcterms:W3CDTF">2007-12-11T02:19:19Z</dcterms:created>
  <dcterms:modified xsi:type="dcterms:W3CDTF">2019-01-18T16:34:22Z</dcterms:modified>
</cp:coreProperties>
</file>