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36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73" r:id="rId16"/>
    <p:sldId id="271" r:id="rId17"/>
    <p:sldId id="286" r:id="rId18"/>
    <p:sldId id="283" r:id="rId19"/>
    <p:sldId id="285" r:id="rId20"/>
    <p:sldId id="293" r:id="rId21"/>
    <p:sldId id="272" r:id="rId22"/>
    <p:sldId id="274" r:id="rId23"/>
    <p:sldId id="275" r:id="rId24"/>
    <p:sldId id="276" r:id="rId25"/>
    <p:sldId id="284" r:id="rId26"/>
    <p:sldId id="277" r:id="rId27"/>
    <p:sldId id="278" r:id="rId28"/>
    <p:sldId id="280" r:id="rId29"/>
    <p:sldId id="287" r:id="rId30"/>
    <p:sldId id="288" r:id="rId31"/>
    <p:sldId id="289" r:id="rId32"/>
    <p:sldId id="292" r:id="rId33"/>
    <p:sldId id="290" r:id="rId34"/>
    <p:sldId id="294" r:id="rId35"/>
  </p:sldIdLst>
  <p:sldSz cx="10058400" cy="7772400"/>
  <p:notesSz cx="10972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66"/>
    <a:srgbClr val="CC00CC"/>
    <a:srgbClr val="9900FF"/>
    <a:srgbClr val="0066FF"/>
    <a:srgbClr val="CC6600"/>
    <a:srgbClr val="FF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8" autoAdjust="0"/>
    <p:restoredTop sz="93976" autoAdjust="0"/>
  </p:normalViewPr>
  <p:slideViewPr>
    <p:cSldViewPr>
      <p:cViewPr>
        <p:scale>
          <a:sx n="67" d="100"/>
          <a:sy n="67" d="100"/>
        </p:scale>
        <p:origin x="-58" y="-58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7561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2809" tIns="56404" rIns="112809" bIns="56404" numCol="1" anchor="t" anchorCtr="0" compatLnSpc="1">
            <a:prstTxWarp prst="textNoShape">
              <a:avLst/>
            </a:prstTxWarp>
          </a:bodyPr>
          <a:lstStyle>
            <a:lvl1pPr defTabSz="1127125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215063" y="0"/>
            <a:ext cx="47561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2809" tIns="56404" rIns="112809" bIns="56404" numCol="1" anchor="t" anchorCtr="0" compatLnSpc="1">
            <a:prstTxWarp prst="textNoShape">
              <a:avLst/>
            </a:prstTxWarp>
          </a:bodyPr>
          <a:lstStyle>
            <a:lvl1pPr algn="r" defTabSz="1127125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0238"/>
            <a:ext cx="47561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2809" tIns="56404" rIns="112809" bIns="56404" numCol="1" anchor="b" anchorCtr="0" compatLnSpc="1">
            <a:prstTxWarp prst="textNoShape">
              <a:avLst/>
            </a:prstTxWarp>
          </a:bodyPr>
          <a:lstStyle>
            <a:lvl1pPr defTabSz="1127125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15063" y="8250238"/>
            <a:ext cx="47561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2809" tIns="56404" rIns="112809" bIns="56404" numCol="1" anchor="b" anchorCtr="0" compatLnSpc="1">
            <a:prstTxWarp prst="textNoShape">
              <a:avLst/>
            </a:prstTxWarp>
          </a:bodyPr>
          <a:lstStyle>
            <a:lvl1pPr algn="r" defTabSz="1127125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476E0683-7038-472B-B385-D1AF7E158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19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F4689-F4E8-4A3B-BF74-383F3F94B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6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CCF17-8E26-41D8-9777-A4898187C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3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3BFBD-5A73-4B0B-AA79-05CB21920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04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B2F21-10B0-4B42-9D7C-E09FCD375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510D3-BA97-4898-BFDF-5064FBD0A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8F2E9-63C9-490E-93B3-026DE0D6E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5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F4B2C-BF45-4D35-96FB-BFE8348F6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3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4D87C-F7E9-4A88-9F86-4168AFF04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3F80C-12D1-490D-85BB-F011D73A9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9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44394-F8B3-4CF4-97D8-8E62D1D35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3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6E5B2-A8FA-4287-B1CC-6DA63E96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19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18798-B0F6-4004-B1F2-02167A1A8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4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11150"/>
            <a:ext cx="90519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12925"/>
            <a:ext cx="9051925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7078663"/>
            <a:ext cx="234632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defTabSz="1019175">
              <a:defRPr sz="16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7078663"/>
            <a:ext cx="318452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ctr" defTabSz="1019175">
              <a:defRPr sz="16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7078663"/>
            <a:ext cx="234632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 defTabSz="1019175"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FB94354D-9D87-4F61-81D3-7D0C50CDF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2pPr>
      <a:lvl3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3pPr>
      <a:lvl4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4pPr>
      <a:lvl5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pPr eaLnBrk="1" hangingPunct="1"/>
            <a:r>
              <a:rPr lang="en-US" sz="6000" smtClean="0">
                <a:solidFill>
                  <a:schemeClr val="accent2"/>
                </a:solidFill>
                <a:latin typeface="Comic Sans MS" pitchFamily="66" charset="0"/>
              </a:rPr>
              <a:t>LCMs and GCFs</a:t>
            </a:r>
            <a:br>
              <a:rPr lang="en-US" sz="6000" smtClean="0">
                <a:solidFill>
                  <a:schemeClr val="accent2"/>
                </a:solidFill>
                <a:latin typeface="Comic Sans MS" pitchFamily="66" charset="0"/>
              </a:rPr>
            </a:br>
            <a:endParaRPr lang="en-US" sz="3600" smtClean="0">
              <a:latin typeface="Comic Sans MS" pitchFamily="66" charset="0"/>
            </a:endParaRPr>
          </a:p>
        </p:txBody>
      </p:sp>
      <p:pic>
        <p:nvPicPr>
          <p:cNvPr id="2051" name="Picture 4" descr="j021769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3108325"/>
            <a:ext cx="192246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Grp="1" noChangeArrowheads="1"/>
          </p:cNvSpPr>
          <p:nvPr/>
        </p:nvSpPr>
        <p:spPr bwMode="auto">
          <a:xfrm>
            <a:off x="1508125" y="5095875"/>
            <a:ext cx="7042150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/>
          <a:p>
            <a:pPr algn="ctr" defTabSz="1019175">
              <a:spcBef>
                <a:spcPct val="20000"/>
              </a:spcBef>
            </a:pPr>
            <a:r>
              <a:rPr lang="en-US" sz="3600">
                <a:solidFill>
                  <a:srgbClr val="FF0000"/>
                </a:solidFill>
                <a:latin typeface="Comic Sans MS" pitchFamily="66" charset="0"/>
              </a:rPr>
              <a:t>MSJC ~ San Jacinto Campus</a:t>
            </a:r>
          </a:p>
          <a:p>
            <a:pPr algn="ctr" defTabSz="1019175">
              <a:spcBef>
                <a:spcPct val="20000"/>
              </a:spcBef>
            </a:pPr>
            <a:r>
              <a:rPr lang="en-US" sz="3600">
                <a:latin typeface="Comic Sans MS" pitchFamily="66" charset="0"/>
              </a:rPr>
              <a:t>Math Center Workshop Series</a:t>
            </a:r>
            <a:endParaRPr lang="en-US">
              <a:latin typeface="Comic Sans MS" pitchFamily="66" charset="0"/>
            </a:endParaRPr>
          </a:p>
          <a:p>
            <a:pPr algn="r" defTabSz="1019175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Janice Levasseur</a:t>
            </a:r>
          </a:p>
          <a:p>
            <a:pPr algn="r" defTabSz="1019175">
              <a:spcBef>
                <a:spcPct val="20000"/>
              </a:spcBef>
            </a:pPr>
            <a:endParaRPr lang="en-US" sz="36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11150"/>
            <a:ext cx="9051925" cy="725488"/>
          </a:xfrm>
        </p:spPr>
        <p:txBody>
          <a:bodyPr/>
          <a:lstStyle/>
          <a:p>
            <a:pPr eaLnBrk="1" hangingPunct="1"/>
            <a:r>
              <a:rPr lang="en-US" sz="4500" smtClean="0"/>
              <a:t>Note: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122363"/>
            <a:ext cx="9051925" cy="6391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exponent represents the number of times that factor appears in the prime factorization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 the prime factorization of the LCM of two numbers we can find the prime factorization of each of the numbers: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</a:t>
            </a:r>
            <a:r>
              <a:rPr lang="en-US" smtClean="0">
                <a:solidFill>
                  <a:srgbClr val="FF00FF"/>
                </a:solidFill>
              </a:rPr>
              <a:t>24 = 2*2*2*3</a:t>
            </a:r>
            <a:r>
              <a:rPr lang="en-US" smtClean="0"/>
              <a:t> and </a:t>
            </a:r>
            <a:r>
              <a:rPr lang="en-US" smtClean="0">
                <a:solidFill>
                  <a:srgbClr val="9900FF"/>
                </a:solidFill>
              </a:rPr>
              <a:t>50 = 2*5*5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LCM(24, 50) = 600 = 2*2*2*3*5*5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                             = (</a:t>
            </a:r>
            <a:r>
              <a:rPr lang="en-US" smtClean="0">
                <a:solidFill>
                  <a:srgbClr val="FF00FF"/>
                </a:solidFill>
              </a:rPr>
              <a:t>2*2*2*3</a:t>
            </a:r>
            <a:r>
              <a:rPr lang="en-US" smtClean="0"/>
              <a:t>)*5*5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                             = (</a:t>
            </a:r>
            <a:r>
              <a:rPr lang="en-US" smtClean="0">
                <a:solidFill>
                  <a:srgbClr val="9900FF"/>
                </a:solidFill>
              </a:rPr>
              <a:t>2*5*5</a:t>
            </a:r>
            <a:r>
              <a:rPr lang="en-US" smtClean="0"/>
              <a:t>)*2*2*3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600 is a multiple of both 24 and 50!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11150"/>
            <a:ext cx="9051925" cy="2279650"/>
          </a:xfrm>
        </p:spPr>
        <p:txBody>
          <a:bodyPr/>
          <a:lstStyle/>
          <a:p>
            <a:pPr eaLnBrk="1" hangingPunct="1"/>
            <a:r>
              <a:rPr lang="en-US" smtClean="0"/>
              <a:t>Ex:  Find the LCM(44, 60) </a:t>
            </a:r>
            <a:br>
              <a:rPr lang="en-US" smtClean="0"/>
            </a:br>
            <a:r>
              <a:rPr lang="en-US" sz="4500" smtClean="0"/>
              <a:t>Prime Factorizations</a:t>
            </a:r>
          </a:p>
        </p:txBody>
      </p:sp>
      <p:sp>
        <p:nvSpPr>
          <p:cNvPr id="12291" name="Line 4"/>
          <p:cNvSpPr>
            <a:spLocks noChangeShapeType="1"/>
          </p:cNvSpPr>
          <p:nvPr/>
        </p:nvSpPr>
        <p:spPr bwMode="auto">
          <a:xfrm>
            <a:off x="2011363" y="2936875"/>
            <a:ext cx="0" cy="1381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5"/>
          <p:cNvSpPr>
            <a:spLocks noChangeShapeType="1"/>
          </p:cNvSpPr>
          <p:nvPr/>
        </p:nvSpPr>
        <p:spPr bwMode="auto">
          <a:xfrm>
            <a:off x="7124700" y="2936875"/>
            <a:ext cx="0" cy="1812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Line 6"/>
          <p:cNvSpPr>
            <a:spLocks noChangeShapeType="1"/>
          </p:cNvSpPr>
          <p:nvPr/>
        </p:nvSpPr>
        <p:spPr bwMode="auto">
          <a:xfrm>
            <a:off x="12573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1676400" y="23320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44</a:t>
            </a: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12573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3320" name="Text Box 9"/>
          <p:cNvSpPr txBox="1">
            <a:spLocks noChangeArrowheads="1"/>
          </p:cNvSpPr>
          <p:nvPr/>
        </p:nvSpPr>
        <p:spPr bwMode="auto">
          <a:xfrm>
            <a:off x="1257300" y="3540125"/>
            <a:ext cx="5032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3321" name="Text Box 10"/>
          <p:cNvSpPr txBox="1">
            <a:spLocks noChangeArrowheads="1"/>
          </p:cNvSpPr>
          <p:nvPr/>
        </p:nvSpPr>
        <p:spPr bwMode="auto">
          <a:xfrm>
            <a:off x="2095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22</a:t>
            </a:r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2095500" y="3540125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11</a:t>
            </a:r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1173163" y="4749800"/>
            <a:ext cx="29337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44 = 2 *  2 * 11</a:t>
            </a:r>
          </a:p>
        </p:txBody>
      </p:sp>
      <p:sp>
        <p:nvSpPr>
          <p:cNvPr id="12300" name="Line 13"/>
          <p:cNvSpPr>
            <a:spLocks noChangeShapeType="1"/>
          </p:cNvSpPr>
          <p:nvPr/>
        </p:nvSpPr>
        <p:spPr bwMode="auto">
          <a:xfrm>
            <a:off x="62865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Text Box 14"/>
          <p:cNvSpPr txBox="1">
            <a:spLocks noChangeArrowheads="1"/>
          </p:cNvSpPr>
          <p:nvPr/>
        </p:nvSpPr>
        <p:spPr bwMode="auto">
          <a:xfrm>
            <a:off x="6789738" y="2332038"/>
            <a:ext cx="75406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60</a:t>
            </a:r>
          </a:p>
        </p:txBody>
      </p:sp>
      <p:sp>
        <p:nvSpPr>
          <p:cNvPr id="13326" name="Text Box 15"/>
          <p:cNvSpPr txBox="1">
            <a:spLocks noChangeArrowheads="1"/>
          </p:cNvSpPr>
          <p:nvPr/>
        </p:nvSpPr>
        <p:spPr bwMode="auto">
          <a:xfrm>
            <a:off x="6286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7208838" y="3022600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30</a:t>
            </a:r>
          </a:p>
        </p:txBody>
      </p:sp>
      <p:sp>
        <p:nvSpPr>
          <p:cNvPr id="13328" name="Text Box 17"/>
          <p:cNvSpPr txBox="1">
            <a:spLocks noChangeArrowheads="1"/>
          </p:cNvSpPr>
          <p:nvPr/>
        </p:nvSpPr>
        <p:spPr bwMode="auto">
          <a:xfrm>
            <a:off x="6286500" y="3540125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3329" name="Text Box 18"/>
          <p:cNvSpPr txBox="1">
            <a:spLocks noChangeArrowheads="1"/>
          </p:cNvSpPr>
          <p:nvPr/>
        </p:nvSpPr>
        <p:spPr bwMode="auto">
          <a:xfrm>
            <a:off x="7208838" y="3540125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15</a:t>
            </a:r>
          </a:p>
        </p:txBody>
      </p:sp>
      <p:sp>
        <p:nvSpPr>
          <p:cNvPr id="13330" name="Text Box 19"/>
          <p:cNvSpPr txBox="1">
            <a:spLocks noChangeArrowheads="1"/>
          </p:cNvSpPr>
          <p:nvPr/>
        </p:nvSpPr>
        <p:spPr bwMode="auto">
          <a:xfrm>
            <a:off x="6286500" y="40592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</a:t>
            </a:r>
          </a:p>
        </p:txBody>
      </p:sp>
      <p:sp>
        <p:nvSpPr>
          <p:cNvPr id="13331" name="Text Box 20"/>
          <p:cNvSpPr txBox="1">
            <a:spLocks noChangeArrowheads="1"/>
          </p:cNvSpPr>
          <p:nvPr/>
        </p:nvSpPr>
        <p:spPr bwMode="auto">
          <a:xfrm>
            <a:off x="7292975" y="40592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</a:t>
            </a:r>
          </a:p>
        </p:txBody>
      </p:sp>
      <p:sp>
        <p:nvSpPr>
          <p:cNvPr id="13332" name="Text Box 21"/>
          <p:cNvSpPr txBox="1">
            <a:spLocks noChangeArrowheads="1"/>
          </p:cNvSpPr>
          <p:nvPr/>
        </p:nvSpPr>
        <p:spPr bwMode="auto">
          <a:xfrm>
            <a:off x="5867400" y="5095875"/>
            <a:ext cx="36036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60 = 2 *  2</a:t>
            </a:r>
            <a:r>
              <a:rPr lang="en-US"/>
              <a:t> </a:t>
            </a:r>
            <a:r>
              <a:rPr lang="en-US" sz="3100"/>
              <a:t> * 3 *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20" grpId="0"/>
      <p:bldP spid="13321" grpId="0"/>
      <p:bldP spid="13322" grpId="0"/>
      <p:bldP spid="13326" grpId="0"/>
      <p:bldP spid="13329" grpId="0"/>
      <p:bldP spid="13331" grpId="0"/>
      <p:bldP spid="133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/>
          <a:p>
            <a:pPr eaLnBrk="1" hangingPunct="1"/>
            <a:r>
              <a:rPr lang="en-US" smtClean="0"/>
              <a:t>Ex:  Find the LCM(44, 60)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468438"/>
            <a:ext cx="9556750" cy="4491037"/>
          </a:xfrm>
        </p:spPr>
        <p:txBody>
          <a:bodyPr/>
          <a:lstStyle/>
          <a:p>
            <a:pPr eaLnBrk="1" hangingPunct="1"/>
            <a:r>
              <a:rPr lang="en-US" sz="3100" smtClean="0"/>
              <a:t>M:  Find the prime factorization of each number:</a:t>
            </a:r>
          </a:p>
          <a:p>
            <a:pPr algn="ctr" eaLnBrk="1" hangingPunct="1">
              <a:buFontTx/>
              <a:buNone/>
            </a:pPr>
            <a:r>
              <a:rPr lang="en-US" sz="3100" smtClean="0"/>
              <a:t>   </a:t>
            </a:r>
            <a:r>
              <a:rPr lang="en-US" sz="3100" smtClean="0">
                <a:solidFill>
                  <a:srgbClr val="FF00FF"/>
                </a:solidFill>
              </a:rPr>
              <a:t>44 = 2*2*11    </a:t>
            </a:r>
            <a:r>
              <a:rPr lang="en-US" sz="3100" smtClean="0"/>
              <a:t>and	</a:t>
            </a:r>
            <a:r>
              <a:rPr lang="en-US" sz="3100" smtClean="0">
                <a:solidFill>
                  <a:srgbClr val="0066FF"/>
                </a:solidFill>
              </a:rPr>
              <a:t>60 = 2*2*3*5</a:t>
            </a:r>
            <a:endParaRPr lang="en-US" sz="3100" smtClean="0">
              <a:solidFill>
                <a:srgbClr val="9900FF"/>
              </a:solidFill>
            </a:endParaRPr>
          </a:p>
          <a:p>
            <a:pPr algn="ctr" eaLnBrk="1" hangingPunct="1">
              <a:buFontTx/>
              <a:buNone/>
            </a:pPr>
            <a:endParaRPr lang="en-US" sz="3100" baseline="30000" smtClean="0">
              <a:solidFill>
                <a:srgbClr val="9900FF"/>
              </a:solidFill>
            </a:endParaRPr>
          </a:p>
          <a:p>
            <a:pPr eaLnBrk="1" hangingPunct="1"/>
            <a:r>
              <a:rPr lang="en-US" sz="3100" smtClean="0"/>
              <a:t>C:  Find the common factors: </a:t>
            </a:r>
            <a:r>
              <a:rPr lang="en-US" sz="3100" smtClean="0">
                <a:solidFill>
                  <a:srgbClr val="FF0000"/>
                </a:solidFill>
              </a:rPr>
              <a:t>2 * 2</a:t>
            </a:r>
            <a:endParaRPr lang="en-US" sz="3100" smtClean="0">
              <a:solidFill>
                <a:srgbClr val="00FF00"/>
              </a:solidFill>
            </a:endParaRPr>
          </a:p>
          <a:p>
            <a:pPr eaLnBrk="1" hangingPunct="1"/>
            <a:endParaRPr lang="en-US" sz="3100" smtClean="0"/>
          </a:p>
          <a:p>
            <a:pPr eaLnBrk="1" hangingPunct="1"/>
            <a:r>
              <a:rPr lang="en-US" sz="3100" smtClean="0"/>
              <a:t>L:  Include all the “leftovers”: 3 * 5 * 11</a:t>
            </a: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334963" y="5613400"/>
            <a:ext cx="92202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100"/>
              <a:t> The LCM(44, 60) =  </a:t>
            </a:r>
            <a:r>
              <a:rPr lang="en-US" sz="3100">
                <a:solidFill>
                  <a:srgbClr val="FF0000"/>
                </a:solidFill>
              </a:rPr>
              <a:t>2</a:t>
            </a:r>
            <a:r>
              <a:rPr lang="en-US" sz="3100"/>
              <a:t> * </a:t>
            </a:r>
            <a:r>
              <a:rPr lang="en-US" sz="3100">
                <a:solidFill>
                  <a:srgbClr val="FF0000"/>
                </a:solidFill>
              </a:rPr>
              <a:t>2</a:t>
            </a:r>
            <a:r>
              <a:rPr lang="en-US" sz="3100"/>
              <a:t> * 3 * 5 * 11 = 660</a:t>
            </a:r>
          </a:p>
        </p:txBody>
      </p:sp>
      <p:sp>
        <p:nvSpPr>
          <p:cNvPr id="16460" name="Line 76"/>
          <p:cNvSpPr>
            <a:spLocks noChangeShapeType="1"/>
          </p:cNvSpPr>
          <p:nvPr/>
        </p:nvSpPr>
        <p:spPr bwMode="auto">
          <a:xfrm>
            <a:off x="5783263" y="3540125"/>
            <a:ext cx="10064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1" name="Line 77"/>
          <p:cNvSpPr>
            <a:spLocks noChangeShapeType="1"/>
          </p:cNvSpPr>
          <p:nvPr/>
        </p:nvSpPr>
        <p:spPr bwMode="auto">
          <a:xfrm>
            <a:off x="3017838" y="2590800"/>
            <a:ext cx="7540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3" name="Line 79"/>
          <p:cNvSpPr>
            <a:spLocks noChangeShapeType="1"/>
          </p:cNvSpPr>
          <p:nvPr/>
        </p:nvSpPr>
        <p:spPr bwMode="auto">
          <a:xfrm>
            <a:off x="6621463" y="259080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95255" grpId="0"/>
      <p:bldP spid="16460" grpId="0" animBg="1"/>
      <p:bldP spid="16461" grpId="0" animBg="1"/>
      <p:bldP spid="164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73038"/>
            <a:ext cx="9304337" cy="2159000"/>
          </a:xfrm>
        </p:spPr>
        <p:txBody>
          <a:bodyPr/>
          <a:lstStyle/>
          <a:p>
            <a:pPr eaLnBrk="1" hangingPunct="1"/>
            <a:r>
              <a:rPr lang="en-US" sz="5300" smtClean="0"/>
              <a:t>Ex:  Find the LCM(102, 184)</a:t>
            </a:r>
            <a:r>
              <a:rPr lang="en-US" smtClean="0"/>
              <a:t> </a:t>
            </a:r>
            <a:r>
              <a:rPr lang="en-US" sz="4500" smtClean="0"/>
              <a:t>Prime Factorizations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2011363" y="2936875"/>
            <a:ext cx="0" cy="1381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7124700" y="2936875"/>
            <a:ext cx="0" cy="1812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2573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676400" y="2332038"/>
            <a:ext cx="9223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102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2573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257300" y="3540125"/>
            <a:ext cx="5032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095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51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095500" y="3540125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17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173163" y="4749800"/>
            <a:ext cx="29337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102 = 2 * 3 * 17</a:t>
            </a:r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62865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789738" y="2332038"/>
            <a:ext cx="100488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184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6286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7208838" y="3022600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92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6286500" y="3540125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208838" y="3540125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46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6286500" y="40592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7208838" y="4059238"/>
            <a:ext cx="75406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23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5783263" y="5095875"/>
            <a:ext cx="368776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184 = 2 * 2 * 2 * 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  <p:bldP spid="15369" grpId="0"/>
      <p:bldP spid="15370" grpId="0"/>
      <p:bldP spid="15371" grpId="0"/>
      <p:bldP spid="15374" grpId="0"/>
      <p:bldP spid="15375" grpId="0"/>
      <p:bldP spid="15376" grpId="0"/>
      <p:bldP spid="15377" grpId="0"/>
      <p:bldP spid="15378" grpId="0"/>
      <p:bldP spid="15379" grpId="0"/>
      <p:bldP spid="153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Ex:  Find the LCM(102, 184)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0825" y="1468438"/>
            <a:ext cx="9556750" cy="4491037"/>
          </a:xfrm>
        </p:spPr>
        <p:txBody>
          <a:bodyPr/>
          <a:lstStyle/>
          <a:p>
            <a:pPr eaLnBrk="1" hangingPunct="1"/>
            <a:r>
              <a:rPr lang="en-US" sz="3100" smtClean="0"/>
              <a:t>M:  Find the prime factorization of each number:</a:t>
            </a:r>
          </a:p>
          <a:p>
            <a:pPr algn="ctr" eaLnBrk="1" hangingPunct="1">
              <a:buFontTx/>
              <a:buNone/>
            </a:pPr>
            <a:r>
              <a:rPr lang="en-US" sz="3100" smtClean="0"/>
              <a:t>   </a:t>
            </a:r>
            <a:r>
              <a:rPr lang="en-US" sz="3100" smtClean="0">
                <a:solidFill>
                  <a:srgbClr val="FF00FF"/>
                </a:solidFill>
              </a:rPr>
              <a:t>102 = 2*3*17    </a:t>
            </a:r>
            <a:r>
              <a:rPr lang="en-US" sz="3100" smtClean="0"/>
              <a:t>and	</a:t>
            </a:r>
            <a:r>
              <a:rPr lang="en-US" sz="3100" smtClean="0">
                <a:solidFill>
                  <a:srgbClr val="0066FF"/>
                </a:solidFill>
              </a:rPr>
              <a:t>184 = 2*2*2*23</a:t>
            </a:r>
            <a:endParaRPr lang="en-US" sz="3100" smtClean="0">
              <a:solidFill>
                <a:srgbClr val="9900FF"/>
              </a:solidFill>
            </a:endParaRPr>
          </a:p>
          <a:p>
            <a:pPr algn="ctr" eaLnBrk="1" hangingPunct="1">
              <a:buFontTx/>
              <a:buNone/>
            </a:pPr>
            <a:endParaRPr lang="en-US" sz="3100" baseline="30000" smtClean="0">
              <a:solidFill>
                <a:srgbClr val="9900FF"/>
              </a:solidFill>
            </a:endParaRPr>
          </a:p>
          <a:p>
            <a:pPr eaLnBrk="1" hangingPunct="1"/>
            <a:r>
              <a:rPr lang="en-US" sz="3100" smtClean="0"/>
              <a:t>C:  Find the common factors: </a:t>
            </a:r>
            <a:r>
              <a:rPr lang="en-US" sz="3100" smtClean="0">
                <a:solidFill>
                  <a:srgbClr val="FF0000"/>
                </a:solidFill>
              </a:rPr>
              <a:t>2 </a:t>
            </a:r>
            <a:endParaRPr lang="en-US" sz="3100" smtClean="0">
              <a:solidFill>
                <a:srgbClr val="00FF00"/>
              </a:solidFill>
            </a:endParaRPr>
          </a:p>
          <a:p>
            <a:pPr eaLnBrk="1" hangingPunct="1"/>
            <a:endParaRPr lang="en-US" sz="3100" smtClean="0"/>
          </a:p>
          <a:p>
            <a:pPr eaLnBrk="1" hangingPunct="1"/>
            <a:r>
              <a:rPr lang="en-US" sz="3100" smtClean="0"/>
              <a:t>L:  Include all the “leftovers”: 2 * 2 * 3 * 17 * 23</a:t>
            </a: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250825" y="5613400"/>
            <a:ext cx="97234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100"/>
              <a:t> The LCM(44, 60) =  </a:t>
            </a:r>
            <a:r>
              <a:rPr lang="en-US" sz="3100">
                <a:solidFill>
                  <a:srgbClr val="FF0000"/>
                </a:solidFill>
              </a:rPr>
              <a:t>2</a:t>
            </a:r>
            <a:r>
              <a:rPr lang="en-US" sz="3100"/>
              <a:t> * 2 * 2 * 3 * 17 * 23 = 9384</a:t>
            </a: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5783263" y="3540125"/>
            <a:ext cx="3349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3017838" y="2590800"/>
            <a:ext cx="3349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6705600" y="2590800"/>
            <a:ext cx="3349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  <p:bldP spid="95255" grpId="0"/>
      <p:bldP spid="45061" grpId="0" animBg="1"/>
      <p:bldP spid="45062" grpId="0" animBg="1"/>
      <p:bldP spid="4506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11150"/>
            <a:ext cx="9051925" cy="1847850"/>
          </a:xfrm>
        </p:spPr>
        <p:txBody>
          <a:bodyPr/>
          <a:lstStyle/>
          <a:p>
            <a:pPr eaLnBrk="1" hangingPunct="1"/>
            <a:r>
              <a:rPr lang="en-US" sz="5300" smtClean="0"/>
              <a:t>Ex:  Find the LCM(16, 30, 84)</a:t>
            </a:r>
            <a:r>
              <a:rPr lang="en-US" smtClean="0"/>
              <a:t> </a:t>
            </a:r>
            <a:r>
              <a:rPr lang="en-US" sz="4500" smtClean="0"/>
              <a:t>Prime Factorizations</a:t>
            </a: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2011363" y="2936875"/>
            <a:ext cx="0" cy="1639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7124700" y="2936875"/>
            <a:ext cx="0" cy="1812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2573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676400" y="23320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16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2573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257300" y="3540125"/>
            <a:ext cx="5032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095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8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095500" y="3540125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4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838200" y="4749800"/>
            <a:ext cx="29337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16 = 2*2*2*2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62865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6789738" y="2332038"/>
            <a:ext cx="75406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84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6286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7208838" y="3022600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42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6286500" y="3540125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7208838" y="3540125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21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6286500" y="40592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7292975" y="40592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7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6537325" y="4749800"/>
            <a:ext cx="33528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84 = 2 * 2 * 3 * 7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257300" y="4059238"/>
            <a:ext cx="5032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095500" y="4059238"/>
            <a:ext cx="5032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6407" name="Line 24"/>
          <p:cNvSpPr>
            <a:spLocks noChangeShapeType="1"/>
          </p:cNvSpPr>
          <p:nvPr/>
        </p:nvSpPr>
        <p:spPr bwMode="auto">
          <a:xfrm>
            <a:off x="3603625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25"/>
          <p:cNvSpPr>
            <a:spLocks noChangeShapeType="1"/>
          </p:cNvSpPr>
          <p:nvPr/>
        </p:nvSpPr>
        <p:spPr bwMode="auto">
          <a:xfrm>
            <a:off x="4441825" y="2936875"/>
            <a:ext cx="0" cy="1639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Text Box 26"/>
          <p:cNvSpPr txBox="1">
            <a:spLocks noChangeArrowheads="1"/>
          </p:cNvSpPr>
          <p:nvPr/>
        </p:nvSpPr>
        <p:spPr bwMode="auto">
          <a:xfrm>
            <a:off x="4106863" y="2332038"/>
            <a:ext cx="75406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30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3603625" y="3022600"/>
            <a:ext cx="75565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3603625" y="3627438"/>
            <a:ext cx="7556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4525963" y="3022600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15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4610100" y="36274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</a:t>
            </a:r>
          </a:p>
        </p:txBody>
      </p:sp>
      <p:sp>
        <p:nvSpPr>
          <p:cNvPr id="17439" name="Text Box 32"/>
          <p:cNvSpPr txBox="1">
            <a:spLocks noChangeArrowheads="1"/>
          </p:cNvSpPr>
          <p:nvPr/>
        </p:nvSpPr>
        <p:spPr bwMode="auto">
          <a:xfrm>
            <a:off x="3687763" y="4749800"/>
            <a:ext cx="29337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30 = 2 * 3 *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  <p:bldP spid="17417" grpId="0"/>
      <p:bldP spid="17418" grpId="0"/>
      <p:bldP spid="17422" grpId="0"/>
      <p:bldP spid="17423" grpId="0"/>
      <p:bldP spid="17424" grpId="0"/>
      <p:bldP spid="17425" grpId="0"/>
      <p:bldP spid="17426" grpId="0"/>
      <p:bldP spid="17428" grpId="0"/>
      <p:bldP spid="17430" grpId="0"/>
      <p:bldP spid="17431" grpId="0"/>
      <p:bldP spid="17435" grpId="0"/>
      <p:bldP spid="17436" grpId="0"/>
      <p:bldP spid="17437" grpId="0"/>
      <p:bldP spid="174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Ex:  Find the LCM(16, 30, 84)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0825" y="1468438"/>
            <a:ext cx="9556750" cy="4491037"/>
          </a:xfrm>
        </p:spPr>
        <p:txBody>
          <a:bodyPr/>
          <a:lstStyle/>
          <a:p>
            <a:pPr eaLnBrk="1" hangingPunct="1"/>
            <a:r>
              <a:rPr lang="en-US" sz="3100" smtClean="0"/>
              <a:t>M:  Find the prime factorization of each number:</a:t>
            </a:r>
          </a:p>
          <a:p>
            <a:pPr algn="ctr" eaLnBrk="1" hangingPunct="1">
              <a:buFontTx/>
              <a:buNone/>
            </a:pPr>
            <a:r>
              <a:rPr lang="en-US" sz="3100" smtClean="0"/>
              <a:t>   </a:t>
            </a:r>
            <a:r>
              <a:rPr lang="en-US" sz="3100" smtClean="0">
                <a:solidFill>
                  <a:srgbClr val="FF00FF"/>
                </a:solidFill>
              </a:rPr>
              <a:t>16 = 2*2*2*2 </a:t>
            </a:r>
            <a:r>
              <a:rPr lang="en-US" sz="3100" smtClean="0"/>
              <a:t>	</a:t>
            </a:r>
            <a:r>
              <a:rPr lang="en-US" sz="3100" smtClean="0">
                <a:solidFill>
                  <a:srgbClr val="0066FF"/>
                </a:solidFill>
              </a:rPr>
              <a:t>30 = 2*3*5</a:t>
            </a:r>
            <a:r>
              <a:rPr lang="en-US" sz="3100" smtClean="0"/>
              <a:t>	and </a:t>
            </a:r>
            <a:r>
              <a:rPr lang="en-US" sz="3100" smtClean="0">
                <a:solidFill>
                  <a:srgbClr val="9900FF"/>
                </a:solidFill>
              </a:rPr>
              <a:t>84 = 2*2*3*7</a:t>
            </a:r>
          </a:p>
          <a:p>
            <a:pPr algn="ctr" eaLnBrk="1" hangingPunct="1">
              <a:buFontTx/>
              <a:buNone/>
            </a:pPr>
            <a:endParaRPr lang="en-US" sz="3100" baseline="30000" smtClean="0">
              <a:solidFill>
                <a:srgbClr val="9900FF"/>
              </a:solidFill>
            </a:endParaRPr>
          </a:p>
          <a:p>
            <a:pPr eaLnBrk="1" hangingPunct="1"/>
            <a:r>
              <a:rPr lang="en-US" sz="3100" smtClean="0"/>
              <a:t>C:  Find the common factors: </a:t>
            </a:r>
            <a:r>
              <a:rPr lang="en-US" sz="3100" smtClean="0">
                <a:solidFill>
                  <a:srgbClr val="FF0000"/>
                </a:solidFill>
              </a:rPr>
              <a:t>2</a:t>
            </a:r>
          </a:p>
          <a:p>
            <a:pPr eaLnBrk="1" hangingPunct="1"/>
            <a:r>
              <a:rPr lang="en-US" sz="2200" smtClean="0"/>
              <a:t>Continue to find factors that are common to some</a:t>
            </a:r>
            <a:r>
              <a:rPr lang="en-US" sz="3100" smtClean="0"/>
              <a:t>: </a:t>
            </a:r>
            <a:r>
              <a:rPr lang="en-US" sz="3100" smtClean="0">
                <a:solidFill>
                  <a:srgbClr val="00FF00"/>
                </a:solidFill>
              </a:rPr>
              <a:t>2</a:t>
            </a:r>
            <a:r>
              <a:rPr lang="en-US" sz="3100" smtClean="0"/>
              <a:t> * </a:t>
            </a:r>
            <a:r>
              <a:rPr lang="en-US" sz="3100" smtClean="0">
                <a:solidFill>
                  <a:srgbClr val="00FF00"/>
                </a:solidFill>
              </a:rPr>
              <a:t>3</a:t>
            </a:r>
          </a:p>
          <a:p>
            <a:pPr eaLnBrk="1" hangingPunct="1"/>
            <a:endParaRPr lang="en-US" sz="1600" smtClean="0"/>
          </a:p>
          <a:p>
            <a:pPr eaLnBrk="1" hangingPunct="1"/>
            <a:r>
              <a:rPr lang="en-US" sz="3100" smtClean="0"/>
              <a:t>L:  Include all the “leftovers”: 2 * 2 * 5 * 7</a:t>
            </a: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0" y="5613400"/>
            <a:ext cx="97234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100"/>
              <a:t> The LCM(16, 30, 84) =  </a:t>
            </a:r>
            <a:r>
              <a:rPr lang="en-US" sz="3100">
                <a:solidFill>
                  <a:srgbClr val="FF0000"/>
                </a:solidFill>
              </a:rPr>
              <a:t>2</a:t>
            </a:r>
            <a:r>
              <a:rPr lang="en-US" sz="3100"/>
              <a:t> * </a:t>
            </a:r>
            <a:r>
              <a:rPr lang="en-US" sz="3100">
                <a:solidFill>
                  <a:srgbClr val="00FF00"/>
                </a:solidFill>
              </a:rPr>
              <a:t>2</a:t>
            </a:r>
            <a:r>
              <a:rPr lang="en-US" sz="3100"/>
              <a:t> * 2 * 2 * </a:t>
            </a:r>
            <a:r>
              <a:rPr lang="en-US" sz="3100">
                <a:solidFill>
                  <a:srgbClr val="00FF00"/>
                </a:solidFill>
              </a:rPr>
              <a:t>3</a:t>
            </a:r>
            <a:r>
              <a:rPr lang="en-US" sz="3100"/>
              <a:t> * 5 * 7 = 1680</a:t>
            </a:r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5783263" y="3540125"/>
            <a:ext cx="4191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2095500" y="2590800"/>
            <a:ext cx="4191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4778375" y="2590800"/>
            <a:ext cx="4191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7543800" y="2590800"/>
            <a:ext cx="4191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7040563" y="4144963"/>
            <a:ext cx="8382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7962900" y="2590800"/>
            <a:ext cx="4191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5197475" y="2590800"/>
            <a:ext cx="4191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>
            <a:off x="2514600" y="2590800"/>
            <a:ext cx="4191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V="1">
            <a:off x="8213725" y="2590800"/>
            <a:ext cx="503238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2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2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2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2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95255" grpId="0"/>
      <p:bldP spid="44037" grpId="0" animBg="1"/>
      <p:bldP spid="44038" grpId="0" animBg="1"/>
      <p:bldP spid="44039" grpId="0" animBg="1"/>
      <p:bldP spid="44040" grpId="0" animBg="1"/>
      <p:bldP spid="44041" grpId="0" animBg="1"/>
      <p:bldP spid="44042" grpId="0" animBg="1"/>
      <p:bldP spid="44043" grpId="0" animBg="1"/>
      <p:bldP spid="44044" grpId="0" animBg="1"/>
      <p:bldP spid="440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5300" smtClean="0"/>
              <a:t>Try a few problems </a:t>
            </a:r>
          </a:p>
          <a:p>
            <a:pPr algn="ctr">
              <a:buFontTx/>
              <a:buNone/>
            </a:pPr>
            <a:r>
              <a:rPr lang="en-US" sz="5300" smtClean="0"/>
              <a:t>on the handout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Greatest Common Factors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u="sng" smtClean="0"/>
              <a:t>factors</a:t>
            </a:r>
            <a:r>
              <a:rPr lang="en-US" smtClean="0"/>
              <a:t> of a number are the numbers that divide the original number evenly</a:t>
            </a:r>
          </a:p>
          <a:p>
            <a:pPr eaLnBrk="1" hangingPunct="1"/>
            <a:r>
              <a:rPr lang="en-US" smtClean="0"/>
              <a:t>A number that is a factor of two or more numbers is a </a:t>
            </a:r>
            <a:r>
              <a:rPr lang="en-US" u="sng" smtClean="0"/>
              <a:t>common factor</a:t>
            </a:r>
            <a:r>
              <a:rPr lang="en-US" smtClean="0"/>
              <a:t> of those numbers</a:t>
            </a:r>
          </a:p>
          <a:p>
            <a:pPr eaLnBrk="1" hangingPunct="1"/>
            <a:r>
              <a:rPr lang="en-US" smtClean="0"/>
              <a:t>The </a:t>
            </a:r>
            <a:r>
              <a:rPr lang="en-US" u="sng" smtClean="0"/>
              <a:t>Greatest Common Factor</a:t>
            </a:r>
            <a:r>
              <a:rPr lang="en-US" smtClean="0"/>
              <a:t> (</a:t>
            </a:r>
            <a:r>
              <a:rPr lang="en-US" u="sng" smtClean="0"/>
              <a:t>GCF</a:t>
            </a:r>
            <a:r>
              <a:rPr lang="en-US" smtClean="0"/>
              <a:t>) is the largest common factor of two or more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8" y="1812925"/>
            <a:ext cx="9974262" cy="5700713"/>
          </a:xfrm>
        </p:spPr>
        <p:txBody>
          <a:bodyPr/>
          <a:lstStyle/>
          <a:p>
            <a:pPr eaLnBrk="1" hangingPunct="1"/>
            <a:r>
              <a:rPr lang="en-US" smtClean="0"/>
              <a:t>The factors of 24 are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smtClean="0">
                <a:solidFill>
                  <a:srgbClr val="FF0000"/>
                </a:solidFill>
              </a:rPr>
              <a:t>1, 2, 3, 4, 6, 8, 12, 24</a:t>
            </a:r>
          </a:p>
          <a:p>
            <a:pPr eaLnBrk="1" hangingPunct="1"/>
            <a:r>
              <a:rPr lang="en-US" smtClean="0"/>
              <a:t>The factors of 36 are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smtClean="0">
                <a:solidFill>
                  <a:srgbClr val="0066FF"/>
                </a:solidFill>
              </a:rPr>
              <a:t>1, 2, 3, 4, 6, 9, 12, 18, 36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The common factors of 24 and 36 are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smtClean="0">
                <a:solidFill>
                  <a:srgbClr val="9900FF"/>
                </a:solidFill>
              </a:rPr>
              <a:t>1, 2, 3, 4, 6, 12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The GreatestCommonFactor of 24 and 36 is </a:t>
            </a:r>
            <a:r>
              <a:rPr lang="en-US" smtClean="0">
                <a:solidFill>
                  <a:srgbClr val="9900FF"/>
                </a:solidFill>
              </a:rPr>
              <a:t>12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mtClean="0"/>
              <a:t>Notation:  GCF(24, 36) =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1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1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1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1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1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1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258763"/>
            <a:ext cx="9051925" cy="19002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u="sng" smtClean="0"/>
              <a:t>Least Common Multiples</a:t>
            </a:r>
            <a:r>
              <a:rPr lang="en-US" smtClean="0"/>
              <a:t> (LCMs) and </a:t>
            </a:r>
            <a:r>
              <a:rPr lang="en-US" u="sng" smtClean="0"/>
              <a:t>Greatest Common Factors</a:t>
            </a:r>
            <a:r>
              <a:rPr lang="en-US" smtClean="0"/>
              <a:t> (GCFs) play a big role in mathematics involving fractions 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250825" y="2505075"/>
            <a:ext cx="9472613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/>
          <a:p>
            <a:pPr marL="382588" indent="-382588" defTabSz="1019175">
              <a:spcBef>
                <a:spcPct val="20000"/>
              </a:spcBef>
              <a:buFontTx/>
              <a:buChar char="•"/>
            </a:pPr>
            <a:r>
              <a:rPr lang="en-US" sz="3600"/>
              <a:t>When adding fractions, it is necessary to find a common denominator.  We use the LCM as the smallest denominator.</a:t>
            </a:r>
          </a:p>
          <a:p>
            <a:pPr marL="382588" indent="-382588" defTabSz="1019175">
              <a:spcBef>
                <a:spcPct val="20000"/>
              </a:spcBef>
            </a:pPr>
            <a:endParaRPr lang="en-US" sz="3600"/>
          </a:p>
          <a:p>
            <a:pPr marL="382588" indent="-382588" defTabSz="1019175">
              <a:spcBef>
                <a:spcPct val="20000"/>
              </a:spcBef>
              <a:buFontTx/>
              <a:buChar char="•"/>
            </a:pPr>
            <a:r>
              <a:rPr lang="en-US" sz="3600"/>
              <a:t>To reduce fraction, we need to find the GCF.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Finding the GCF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We can find the GCF of two or more numbers by listing out the factors of each and identifying the largest common factor</a:t>
            </a:r>
          </a:p>
          <a:p>
            <a:pPr eaLnBrk="1" hangingPunct="1">
              <a:buFontTx/>
              <a:buNone/>
            </a:pPr>
            <a:r>
              <a:rPr lang="en-US" smtClean="0"/>
              <a:t>But, this could be difficult  when the numbers are very large.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431800"/>
            <a:ext cx="9051925" cy="431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We need a more systematic approach to finding GCFs</a:t>
            </a:r>
          </a:p>
          <a:p>
            <a:pPr eaLnBrk="1" hangingPunct="1">
              <a:buFontTx/>
              <a:buNone/>
            </a:pPr>
            <a:r>
              <a:rPr lang="en-US" smtClean="0"/>
              <a:t>We will find the GCF or two or more numbers using the </a:t>
            </a:r>
            <a:r>
              <a:rPr lang="en-US" i="1" smtClean="0"/>
              <a:t>prime factorization</a:t>
            </a:r>
            <a:r>
              <a:rPr lang="en-US" smtClean="0"/>
              <a:t> of each number and using a process nearly identical to the one we used to find LCMs of two or more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Ex:  Find the GCF(24, 40)</a:t>
            </a:r>
            <a:r>
              <a:rPr lang="en-US" sz="4500" smtClean="0"/>
              <a:t> </a:t>
            </a:r>
            <a:br>
              <a:rPr lang="en-US" sz="4500" smtClean="0"/>
            </a:br>
            <a:r>
              <a:rPr lang="en-US" sz="4000" smtClean="0"/>
              <a:t>Prime Factorizations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2011363" y="2936875"/>
            <a:ext cx="0" cy="1639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7124700" y="2936875"/>
            <a:ext cx="0" cy="1812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12573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676400" y="23320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24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2573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257300" y="3540125"/>
            <a:ext cx="5032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2095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12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2095500" y="3540125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6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1173163" y="4749800"/>
            <a:ext cx="3521075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24 = 2 * 2 * 2 * 3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62865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6789738" y="2332038"/>
            <a:ext cx="75406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40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6286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7208838" y="3022600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20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6286500" y="3540125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7208838" y="3540125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10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6286500" y="40592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7292975" y="40592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5699125" y="5095875"/>
            <a:ext cx="33528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40 = 2 * 2 * 2 * 5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1257300" y="4059238"/>
            <a:ext cx="5032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2179638" y="4059238"/>
            <a:ext cx="5032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/>
      <p:bldP spid="23563" grpId="0"/>
      <p:bldP spid="23566" grpId="0"/>
      <p:bldP spid="23568" grpId="0"/>
      <p:bldP spid="23570" grpId="0"/>
      <p:bldP spid="23571" grpId="0"/>
      <p:bldP spid="23572" grpId="0"/>
      <p:bldP spid="2357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/>
          <a:p>
            <a:pPr eaLnBrk="1" hangingPunct="1"/>
            <a:r>
              <a:rPr lang="en-US" smtClean="0"/>
              <a:t>Ex:  Find the GCF(24, 40)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4063" y="1468438"/>
            <a:ext cx="8634412" cy="2071687"/>
          </a:xfrm>
        </p:spPr>
        <p:txBody>
          <a:bodyPr/>
          <a:lstStyle/>
          <a:p>
            <a:pPr eaLnBrk="1" hangingPunct="1"/>
            <a:r>
              <a:rPr lang="en-US" sz="3100" smtClean="0"/>
              <a:t>Find the prime factorization of each number:</a:t>
            </a:r>
          </a:p>
          <a:p>
            <a:pPr eaLnBrk="1" hangingPunct="1">
              <a:buFontTx/>
              <a:buNone/>
            </a:pPr>
            <a:r>
              <a:rPr lang="en-US" sz="3100" smtClean="0"/>
              <a:t>   </a:t>
            </a:r>
            <a:r>
              <a:rPr lang="en-US" sz="3100" smtClean="0">
                <a:solidFill>
                  <a:srgbClr val="FF00FF"/>
                </a:solidFill>
              </a:rPr>
              <a:t>24 = 2 * 2 * 2 * 3</a:t>
            </a:r>
            <a:r>
              <a:rPr lang="en-US" sz="3100" smtClean="0"/>
              <a:t>	and     </a:t>
            </a:r>
            <a:r>
              <a:rPr lang="en-US" sz="3100" smtClean="0">
                <a:solidFill>
                  <a:srgbClr val="9900FF"/>
                </a:solidFill>
              </a:rPr>
              <a:t>40 = 2 * 2 * 2 * 5</a:t>
            </a:r>
            <a:endParaRPr lang="en-US" sz="3100" baseline="30000" smtClean="0">
              <a:solidFill>
                <a:srgbClr val="9900FF"/>
              </a:solidFill>
            </a:endParaRPr>
          </a:p>
          <a:p>
            <a:pPr eaLnBrk="1" hangingPunct="1"/>
            <a:r>
              <a:rPr lang="en-US" sz="3100" smtClean="0"/>
              <a:t>Arrange the factorizations in a table</a:t>
            </a:r>
          </a:p>
        </p:txBody>
      </p:sp>
      <p:graphicFrame>
        <p:nvGraphicFramePr>
          <p:cNvPr id="22583" name="Group 55"/>
          <p:cNvGraphicFramePr>
            <a:graphicFrameLocks noGrp="1"/>
          </p:cNvGraphicFramePr>
          <p:nvPr>
            <p:ph sz="half" idx="2"/>
          </p:nvPr>
        </p:nvGraphicFramePr>
        <p:xfrm>
          <a:off x="669925" y="3281363"/>
          <a:ext cx="8801100" cy="2678112"/>
        </p:xfrm>
        <a:graphic>
          <a:graphicData uri="http://schemas.openxmlformats.org/drawingml/2006/table">
            <a:tbl>
              <a:tblPr/>
              <a:tblGrid>
                <a:gridCol w="2200275"/>
                <a:gridCol w="2200275"/>
                <a:gridCol w="2200275"/>
                <a:gridCol w="2200275"/>
              </a:tblGrid>
              <a:tr h="669925"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9359" name="Text Box 31"/>
          <p:cNvSpPr txBox="1">
            <a:spLocks noChangeArrowheads="1"/>
          </p:cNvSpPr>
          <p:nvPr/>
        </p:nvSpPr>
        <p:spPr bwMode="auto">
          <a:xfrm>
            <a:off x="1006475" y="5354638"/>
            <a:ext cx="15922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GCF</a:t>
            </a:r>
          </a:p>
        </p:txBody>
      </p:sp>
      <p:sp>
        <p:nvSpPr>
          <p:cNvPr id="99360" name="Line 32"/>
          <p:cNvSpPr>
            <a:spLocks noChangeShapeType="1"/>
          </p:cNvSpPr>
          <p:nvPr/>
        </p:nvSpPr>
        <p:spPr bwMode="auto">
          <a:xfrm>
            <a:off x="669925" y="3281363"/>
            <a:ext cx="2179638" cy="604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61" name="Text Box 33"/>
          <p:cNvSpPr txBox="1">
            <a:spLocks noChangeArrowheads="1"/>
          </p:cNvSpPr>
          <p:nvPr/>
        </p:nvSpPr>
        <p:spPr bwMode="auto">
          <a:xfrm>
            <a:off x="838200" y="3454400"/>
            <a:ext cx="4191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#</a:t>
            </a:r>
          </a:p>
        </p:txBody>
      </p:sp>
      <p:sp>
        <p:nvSpPr>
          <p:cNvPr id="99362" name="Text Box 34"/>
          <p:cNvSpPr txBox="1">
            <a:spLocks noChangeArrowheads="1"/>
          </p:cNvSpPr>
          <p:nvPr/>
        </p:nvSpPr>
        <p:spPr bwMode="auto">
          <a:xfrm>
            <a:off x="1844675" y="3281363"/>
            <a:ext cx="100488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primes</a:t>
            </a:r>
          </a:p>
        </p:txBody>
      </p:sp>
      <p:sp>
        <p:nvSpPr>
          <p:cNvPr id="99363" name="Text Box 35"/>
          <p:cNvSpPr txBox="1">
            <a:spLocks noChangeArrowheads="1"/>
          </p:cNvSpPr>
          <p:nvPr/>
        </p:nvSpPr>
        <p:spPr bwMode="auto">
          <a:xfrm>
            <a:off x="3687763" y="3368675"/>
            <a:ext cx="5032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99364" name="Text Box 36"/>
          <p:cNvSpPr txBox="1">
            <a:spLocks noChangeArrowheads="1"/>
          </p:cNvSpPr>
          <p:nvPr/>
        </p:nvSpPr>
        <p:spPr bwMode="auto">
          <a:xfrm>
            <a:off x="5783263" y="3281363"/>
            <a:ext cx="503237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</a:t>
            </a:r>
          </a:p>
        </p:txBody>
      </p:sp>
      <p:sp>
        <p:nvSpPr>
          <p:cNvPr id="99365" name="Text Box 37"/>
          <p:cNvSpPr txBox="1">
            <a:spLocks noChangeArrowheads="1"/>
          </p:cNvSpPr>
          <p:nvPr/>
        </p:nvSpPr>
        <p:spPr bwMode="auto">
          <a:xfrm>
            <a:off x="8047038" y="3281363"/>
            <a:ext cx="503237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</a:t>
            </a:r>
          </a:p>
        </p:txBody>
      </p:sp>
      <p:sp>
        <p:nvSpPr>
          <p:cNvPr id="99366" name="Text Box 38"/>
          <p:cNvSpPr txBox="1">
            <a:spLocks noChangeArrowheads="1"/>
          </p:cNvSpPr>
          <p:nvPr/>
        </p:nvSpPr>
        <p:spPr bwMode="auto">
          <a:xfrm>
            <a:off x="1257300" y="3971925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FF00FF"/>
                </a:solidFill>
              </a:rPr>
              <a:t>24</a:t>
            </a:r>
          </a:p>
        </p:txBody>
      </p:sp>
      <p:sp>
        <p:nvSpPr>
          <p:cNvPr id="99367" name="Text Box 39"/>
          <p:cNvSpPr txBox="1">
            <a:spLocks noChangeArrowheads="1"/>
          </p:cNvSpPr>
          <p:nvPr/>
        </p:nvSpPr>
        <p:spPr bwMode="auto">
          <a:xfrm>
            <a:off x="1257300" y="4664075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9900FF"/>
                </a:solidFill>
              </a:rPr>
              <a:t>40</a:t>
            </a:r>
          </a:p>
        </p:txBody>
      </p:sp>
      <p:sp>
        <p:nvSpPr>
          <p:cNvPr id="99368" name="Text Box 40"/>
          <p:cNvSpPr txBox="1">
            <a:spLocks noChangeArrowheads="1"/>
          </p:cNvSpPr>
          <p:nvPr/>
        </p:nvSpPr>
        <p:spPr bwMode="auto">
          <a:xfrm>
            <a:off x="3352800" y="3971925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FF00FF"/>
                </a:solidFill>
              </a:rPr>
              <a:t>2</a:t>
            </a:r>
            <a:r>
              <a:rPr lang="en-US" sz="3100" baseline="30000">
                <a:solidFill>
                  <a:srgbClr val="FF00FF"/>
                </a:solidFill>
              </a:rPr>
              <a:t>3</a:t>
            </a:r>
          </a:p>
        </p:txBody>
      </p:sp>
      <p:sp>
        <p:nvSpPr>
          <p:cNvPr id="99369" name="Text Box 41"/>
          <p:cNvSpPr txBox="1">
            <a:spLocks noChangeArrowheads="1"/>
          </p:cNvSpPr>
          <p:nvPr/>
        </p:nvSpPr>
        <p:spPr bwMode="auto">
          <a:xfrm>
            <a:off x="5699125" y="3971925"/>
            <a:ext cx="75565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FF00FF"/>
                </a:solidFill>
              </a:rPr>
              <a:t>3</a:t>
            </a:r>
            <a:r>
              <a:rPr lang="en-US" sz="3100" baseline="30000">
                <a:solidFill>
                  <a:srgbClr val="FF00FF"/>
                </a:solidFill>
              </a:rPr>
              <a:t>1</a:t>
            </a:r>
          </a:p>
        </p:txBody>
      </p:sp>
      <p:sp>
        <p:nvSpPr>
          <p:cNvPr id="99370" name="Text Box 42"/>
          <p:cNvSpPr txBox="1">
            <a:spLocks noChangeArrowheads="1"/>
          </p:cNvSpPr>
          <p:nvPr/>
        </p:nvSpPr>
        <p:spPr bwMode="auto">
          <a:xfrm>
            <a:off x="7878763" y="3971925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FF00FF"/>
                </a:solidFill>
              </a:rPr>
              <a:t>5</a:t>
            </a:r>
            <a:r>
              <a:rPr lang="en-US" sz="3100" baseline="30000">
                <a:solidFill>
                  <a:srgbClr val="FF00FF"/>
                </a:solidFill>
              </a:rPr>
              <a:t>0</a:t>
            </a:r>
          </a:p>
        </p:txBody>
      </p:sp>
      <p:sp>
        <p:nvSpPr>
          <p:cNvPr id="99371" name="Text Box 43"/>
          <p:cNvSpPr txBox="1">
            <a:spLocks noChangeArrowheads="1"/>
          </p:cNvSpPr>
          <p:nvPr/>
        </p:nvSpPr>
        <p:spPr bwMode="auto">
          <a:xfrm>
            <a:off x="3268663" y="4664075"/>
            <a:ext cx="75406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9900FF"/>
                </a:solidFill>
              </a:rPr>
              <a:t>2</a:t>
            </a:r>
            <a:r>
              <a:rPr lang="en-US" sz="3100" baseline="30000">
                <a:solidFill>
                  <a:srgbClr val="9900FF"/>
                </a:solidFill>
              </a:rPr>
              <a:t>3</a:t>
            </a:r>
          </a:p>
        </p:txBody>
      </p:sp>
      <p:sp>
        <p:nvSpPr>
          <p:cNvPr id="99372" name="Text Box 44"/>
          <p:cNvSpPr txBox="1">
            <a:spLocks noChangeArrowheads="1"/>
          </p:cNvSpPr>
          <p:nvPr/>
        </p:nvSpPr>
        <p:spPr bwMode="auto">
          <a:xfrm>
            <a:off x="5616575" y="4664075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9900FF"/>
                </a:solidFill>
              </a:rPr>
              <a:t>3</a:t>
            </a:r>
            <a:r>
              <a:rPr lang="en-US" sz="3100" baseline="30000">
                <a:solidFill>
                  <a:srgbClr val="9900FF"/>
                </a:solidFill>
              </a:rPr>
              <a:t>0</a:t>
            </a:r>
          </a:p>
        </p:txBody>
      </p:sp>
      <p:sp>
        <p:nvSpPr>
          <p:cNvPr id="99373" name="Text Box 45"/>
          <p:cNvSpPr txBox="1">
            <a:spLocks noChangeArrowheads="1"/>
          </p:cNvSpPr>
          <p:nvPr/>
        </p:nvSpPr>
        <p:spPr bwMode="auto">
          <a:xfrm>
            <a:off x="7878763" y="4664075"/>
            <a:ext cx="75406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9900FF"/>
                </a:solidFill>
              </a:rPr>
              <a:t>5</a:t>
            </a:r>
            <a:r>
              <a:rPr lang="en-US" sz="3100" baseline="30000">
                <a:solidFill>
                  <a:srgbClr val="9900FF"/>
                </a:solidFill>
              </a:rPr>
              <a:t>1</a:t>
            </a:r>
          </a:p>
        </p:txBody>
      </p:sp>
      <p:sp>
        <p:nvSpPr>
          <p:cNvPr id="99374" name="Text Box 46"/>
          <p:cNvSpPr txBox="1">
            <a:spLocks noChangeArrowheads="1"/>
          </p:cNvSpPr>
          <p:nvPr/>
        </p:nvSpPr>
        <p:spPr bwMode="auto">
          <a:xfrm>
            <a:off x="754063" y="6045200"/>
            <a:ext cx="88011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100"/>
              <a:t> Circle the Smallest product in each column</a:t>
            </a:r>
          </a:p>
        </p:txBody>
      </p:sp>
      <p:sp>
        <p:nvSpPr>
          <p:cNvPr id="99375" name="Oval 47"/>
          <p:cNvSpPr>
            <a:spLocks noChangeArrowheads="1"/>
          </p:cNvSpPr>
          <p:nvPr/>
        </p:nvSpPr>
        <p:spPr bwMode="auto">
          <a:xfrm>
            <a:off x="3268663" y="3971925"/>
            <a:ext cx="671512" cy="69215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/>
          <a:p>
            <a:pPr defTabSz="1019175"/>
            <a:endParaRPr lang="en-US"/>
          </a:p>
        </p:txBody>
      </p:sp>
      <p:sp>
        <p:nvSpPr>
          <p:cNvPr id="99376" name="Oval 48"/>
          <p:cNvSpPr>
            <a:spLocks noChangeArrowheads="1"/>
          </p:cNvSpPr>
          <p:nvPr/>
        </p:nvSpPr>
        <p:spPr bwMode="auto">
          <a:xfrm>
            <a:off x="5616575" y="4576763"/>
            <a:ext cx="669925" cy="6905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/>
          <a:p>
            <a:pPr defTabSz="1019175"/>
            <a:endParaRPr lang="en-US"/>
          </a:p>
        </p:txBody>
      </p:sp>
      <p:sp>
        <p:nvSpPr>
          <p:cNvPr id="99377" name="Oval 49"/>
          <p:cNvSpPr>
            <a:spLocks noChangeArrowheads="1"/>
          </p:cNvSpPr>
          <p:nvPr/>
        </p:nvSpPr>
        <p:spPr bwMode="auto">
          <a:xfrm>
            <a:off x="7794625" y="3971925"/>
            <a:ext cx="671513" cy="69215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/>
          <a:p>
            <a:pPr defTabSz="1019175"/>
            <a:endParaRPr lang="en-US"/>
          </a:p>
        </p:txBody>
      </p:sp>
      <p:sp>
        <p:nvSpPr>
          <p:cNvPr id="99378" name="Text Box 50"/>
          <p:cNvSpPr txBox="1">
            <a:spLocks noChangeArrowheads="1"/>
          </p:cNvSpPr>
          <p:nvPr/>
        </p:nvSpPr>
        <p:spPr bwMode="auto">
          <a:xfrm>
            <a:off x="754063" y="6650038"/>
            <a:ext cx="8801100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100"/>
              <a:t> The GCF(24, 40) is the product of the circled numbers:   8 * 1 * 1 = 8</a:t>
            </a:r>
          </a:p>
        </p:txBody>
      </p:sp>
      <p:sp>
        <p:nvSpPr>
          <p:cNvPr id="99379" name="Text Box 51"/>
          <p:cNvSpPr txBox="1">
            <a:spLocks noChangeArrowheads="1"/>
          </p:cNvSpPr>
          <p:nvPr/>
        </p:nvSpPr>
        <p:spPr bwMode="auto">
          <a:xfrm>
            <a:off x="3436938" y="5440363"/>
            <a:ext cx="585787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8</a:t>
            </a:r>
          </a:p>
        </p:txBody>
      </p:sp>
      <p:sp>
        <p:nvSpPr>
          <p:cNvPr id="99380" name="Text Box 52"/>
          <p:cNvSpPr txBox="1">
            <a:spLocks noChangeArrowheads="1"/>
          </p:cNvSpPr>
          <p:nvPr/>
        </p:nvSpPr>
        <p:spPr bwMode="auto">
          <a:xfrm>
            <a:off x="5616575" y="5354638"/>
            <a:ext cx="58578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</a:t>
            </a:r>
          </a:p>
        </p:txBody>
      </p:sp>
      <p:sp>
        <p:nvSpPr>
          <p:cNvPr id="99381" name="Text Box 53"/>
          <p:cNvSpPr txBox="1">
            <a:spLocks noChangeArrowheads="1"/>
          </p:cNvSpPr>
          <p:nvPr/>
        </p:nvSpPr>
        <p:spPr bwMode="auto">
          <a:xfrm>
            <a:off x="7794625" y="5354638"/>
            <a:ext cx="9223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1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1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9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9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9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9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39" presetID="8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3" presetID="8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9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47" presetID="8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9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9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8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500"/>
                                        <p:tgtEl>
                                          <p:spTgt spid="9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60" presetID="8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9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64" presetID="8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9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9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99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"/>
                                        <p:tgtEl>
                                          <p:spTgt spid="99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500"/>
                                        <p:tgtEl>
                                          <p:spTgt spid="99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9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49" presetClass="entr" presetSubtype="0" decel="10000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9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9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93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9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97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01" presetID="49" presetClass="entr" presetSubtype="0" decel="10000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9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9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93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9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08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9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12" presetID="49" presetClass="entr" presetSubtype="0" decel="10000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9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9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93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9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9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123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9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99359" grpId="0"/>
      <p:bldP spid="99360" grpId="0" animBg="1"/>
      <p:bldP spid="99361" grpId="0"/>
      <p:bldP spid="99362" grpId="0"/>
      <p:bldP spid="99363" grpId="0"/>
      <p:bldP spid="99364" grpId="0"/>
      <p:bldP spid="99365" grpId="0"/>
      <p:bldP spid="99366" grpId="0"/>
      <p:bldP spid="99367" grpId="0"/>
      <p:bldP spid="99368" grpId="0"/>
      <p:bldP spid="99369" grpId="0"/>
      <p:bldP spid="99370" grpId="0"/>
      <p:bldP spid="99371" grpId="0"/>
      <p:bldP spid="99372" grpId="0"/>
      <p:bldP spid="99373" grpId="0"/>
      <p:bldP spid="99374" grpId="0"/>
      <p:bldP spid="99375" grpId="0" animBg="1"/>
      <p:bldP spid="99376" grpId="0" animBg="1"/>
      <p:bldP spid="99377" grpId="0" animBg="1"/>
      <p:bldP spid="99378" grpId="0"/>
      <p:bldP spid="99379" grpId="0"/>
      <p:bldP spid="99380" grpId="0"/>
      <p:bldP spid="9938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11150"/>
            <a:ext cx="9051925" cy="725488"/>
          </a:xfrm>
        </p:spPr>
        <p:txBody>
          <a:bodyPr/>
          <a:lstStyle/>
          <a:p>
            <a:pPr eaLnBrk="1" hangingPunct="1"/>
            <a:r>
              <a:rPr lang="en-US" sz="4500" smtClean="0"/>
              <a:t>Note: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122363"/>
            <a:ext cx="9051925" cy="6391275"/>
          </a:xfrm>
        </p:spPr>
        <p:txBody>
          <a:bodyPr/>
          <a:lstStyle/>
          <a:p>
            <a:pPr eaLnBrk="1" hangingPunct="1"/>
            <a:r>
              <a:rPr lang="en-US" smtClean="0"/>
              <a:t>The exponent represents the number of times that factor appears in the prime factorization</a:t>
            </a:r>
          </a:p>
          <a:p>
            <a:pPr eaLnBrk="1" hangingPunct="1"/>
            <a:r>
              <a:rPr lang="en-US" smtClean="0"/>
              <a:t>In the prime factorization of the numbers, we can find the prime factorization of the GCF:</a:t>
            </a:r>
          </a:p>
          <a:p>
            <a:pPr eaLnBrk="1" hangingPunct="1">
              <a:buFontTx/>
              <a:buNone/>
            </a:pPr>
            <a:r>
              <a:rPr lang="en-US" smtClean="0"/>
              <a:t>   GCF(</a:t>
            </a:r>
            <a:r>
              <a:rPr lang="en-US" smtClean="0">
                <a:solidFill>
                  <a:srgbClr val="FF00FF"/>
                </a:solidFill>
              </a:rPr>
              <a:t>24</a:t>
            </a:r>
            <a:r>
              <a:rPr lang="en-US" smtClean="0"/>
              <a:t>, </a:t>
            </a:r>
            <a:r>
              <a:rPr lang="en-US" smtClean="0">
                <a:solidFill>
                  <a:srgbClr val="9900FF"/>
                </a:solidFill>
              </a:rPr>
              <a:t>40</a:t>
            </a:r>
            <a:r>
              <a:rPr lang="en-US" smtClean="0"/>
              <a:t>) =</a:t>
            </a:r>
            <a:r>
              <a:rPr lang="en-US" smtClean="0">
                <a:solidFill>
                  <a:srgbClr val="00FF00"/>
                </a:solidFill>
              </a:rPr>
              <a:t> 8 </a:t>
            </a:r>
            <a:r>
              <a:rPr lang="en-US" smtClean="0"/>
              <a:t>=</a:t>
            </a:r>
            <a:r>
              <a:rPr lang="en-US" smtClean="0">
                <a:solidFill>
                  <a:srgbClr val="00FF00"/>
                </a:solidFill>
              </a:rPr>
              <a:t> 2*2*2</a:t>
            </a:r>
            <a:r>
              <a:rPr lang="en-US" smtClean="0"/>
              <a:t>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FF00FF"/>
                </a:solidFill>
              </a:rPr>
              <a:t>   24 = 2*2*2*3</a:t>
            </a:r>
            <a:r>
              <a:rPr lang="en-US" smtClean="0"/>
              <a:t> = (</a:t>
            </a:r>
            <a:r>
              <a:rPr lang="en-US" smtClean="0">
                <a:solidFill>
                  <a:srgbClr val="00FF00"/>
                </a:solidFill>
              </a:rPr>
              <a:t>2*2*2</a:t>
            </a:r>
            <a:r>
              <a:rPr lang="en-US" smtClean="0"/>
              <a:t>)*3</a:t>
            </a:r>
          </a:p>
          <a:p>
            <a:pPr eaLnBrk="1" hangingPunct="1">
              <a:buFontTx/>
              <a:buNone/>
            </a:pPr>
            <a:r>
              <a:rPr lang="en-US" smtClean="0"/>
              <a:t>   </a:t>
            </a:r>
            <a:r>
              <a:rPr lang="en-US" smtClean="0">
                <a:solidFill>
                  <a:srgbClr val="9900FF"/>
                </a:solidFill>
              </a:rPr>
              <a:t>40 = 2*2*2*5	</a:t>
            </a:r>
            <a:r>
              <a:rPr lang="en-US" smtClean="0"/>
              <a:t>= (</a:t>
            </a:r>
            <a:r>
              <a:rPr lang="en-US" smtClean="0">
                <a:solidFill>
                  <a:srgbClr val="00FF00"/>
                </a:solidFill>
              </a:rPr>
              <a:t>2*2*2</a:t>
            </a:r>
            <a:r>
              <a:rPr lang="en-US" smtClean="0"/>
              <a:t>)*5 </a:t>
            </a:r>
          </a:p>
          <a:p>
            <a:pPr eaLnBrk="1" hangingPunct="1">
              <a:buFontTx/>
              <a:buNone/>
            </a:pPr>
            <a:r>
              <a:rPr lang="en-US" smtClean="0"/>
              <a:t>8 is a factor of both 24 and 40!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31800"/>
            <a:ext cx="9304338" cy="1727200"/>
          </a:xfrm>
        </p:spPr>
        <p:txBody>
          <a:bodyPr/>
          <a:lstStyle/>
          <a:p>
            <a:pPr eaLnBrk="1" hangingPunct="1"/>
            <a:r>
              <a:rPr lang="en-US" sz="4500" smtClean="0"/>
              <a:t>Ex:  Find the GCF(32, 51)</a:t>
            </a:r>
            <a:br>
              <a:rPr lang="en-US" sz="4500" smtClean="0"/>
            </a:br>
            <a:r>
              <a:rPr lang="en-US" sz="1600" smtClean="0"/>
              <a:t/>
            </a:r>
            <a:br>
              <a:rPr lang="en-US" sz="1600" smtClean="0"/>
            </a:br>
            <a:r>
              <a:rPr lang="en-US" sz="3600" smtClean="0"/>
              <a:t>Prime Factorization: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2011363" y="2936875"/>
            <a:ext cx="0" cy="2330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7124700" y="2936875"/>
            <a:ext cx="0" cy="12080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12573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676400" y="2332038"/>
            <a:ext cx="9223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32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2573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257300" y="3540125"/>
            <a:ext cx="5032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095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16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095500" y="3540125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8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089025" y="5613400"/>
            <a:ext cx="37719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32 = 2 * 2 * 2 * 2 * 2</a:t>
            </a:r>
            <a:endParaRPr lang="en-US" sz="3100" baseline="30000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62865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6789738" y="2332038"/>
            <a:ext cx="100488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51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6286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7208838" y="3022600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17</a:t>
            </a:r>
          </a:p>
        </p:txBody>
      </p:sp>
      <p:sp>
        <p:nvSpPr>
          <p:cNvPr id="26640" name="Text Box 20"/>
          <p:cNvSpPr txBox="1">
            <a:spLocks noChangeArrowheads="1"/>
          </p:cNvSpPr>
          <p:nvPr/>
        </p:nvSpPr>
        <p:spPr bwMode="auto">
          <a:xfrm>
            <a:off x="5951538" y="4318000"/>
            <a:ext cx="29337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51 = 3 * 17</a:t>
            </a:r>
          </a:p>
        </p:txBody>
      </p:sp>
      <p:sp>
        <p:nvSpPr>
          <p:cNvPr id="26642" name="Text Box 22"/>
          <p:cNvSpPr txBox="1">
            <a:spLocks noChangeArrowheads="1"/>
          </p:cNvSpPr>
          <p:nvPr/>
        </p:nvSpPr>
        <p:spPr bwMode="auto">
          <a:xfrm>
            <a:off x="1257300" y="4144963"/>
            <a:ext cx="5032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26643" name="Text Box 23"/>
          <p:cNvSpPr txBox="1">
            <a:spLocks noChangeArrowheads="1"/>
          </p:cNvSpPr>
          <p:nvPr/>
        </p:nvSpPr>
        <p:spPr bwMode="auto">
          <a:xfrm>
            <a:off x="2095500" y="4144963"/>
            <a:ext cx="5032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4</a:t>
            </a:r>
          </a:p>
        </p:txBody>
      </p:sp>
      <p:sp>
        <p:nvSpPr>
          <p:cNvPr id="26644" name="Text Box 24"/>
          <p:cNvSpPr txBox="1">
            <a:spLocks noChangeArrowheads="1"/>
          </p:cNvSpPr>
          <p:nvPr/>
        </p:nvSpPr>
        <p:spPr bwMode="auto">
          <a:xfrm>
            <a:off x="1257300" y="4664075"/>
            <a:ext cx="5032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26645" name="Text Box 25"/>
          <p:cNvSpPr txBox="1">
            <a:spLocks noChangeArrowheads="1"/>
          </p:cNvSpPr>
          <p:nvPr/>
        </p:nvSpPr>
        <p:spPr bwMode="auto">
          <a:xfrm>
            <a:off x="2095500" y="4664075"/>
            <a:ext cx="5032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/>
      <p:bldP spid="26632" grpId="0"/>
      <p:bldP spid="26633" grpId="0"/>
      <p:bldP spid="26635" grpId="0"/>
      <p:bldP spid="26638" grpId="0"/>
      <p:bldP spid="26639" grpId="0"/>
      <p:bldP spid="26640" grpId="0"/>
      <p:bldP spid="26642" grpId="0"/>
      <p:bldP spid="26643" grpId="0"/>
      <p:bldP spid="2664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Ex:  Find the GCF(32, 51)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0825" y="1468438"/>
            <a:ext cx="9556750" cy="4491037"/>
          </a:xfrm>
        </p:spPr>
        <p:txBody>
          <a:bodyPr/>
          <a:lstStyle/>
          <a:p>
            <a:pPr eaLnBrk="1" hangingPunct="1"/>
            <a:r>
              <a:rPr lang="en-US" sz="3100" smtClean="0"/>
              <a:t>M:  Find the prime factorization of each number:</a:t>
            </a:r>
          </a:p>
          <a:p>
            <a:pPr algn="ctr" eaLnBrk="1" hangingPunct="1">
              <a:buFontTx/>
              <a:buNone/>
            </a:pPr>
            <a:r>
              <a:rPr lang="en-US" sz="3100" smtClean="0"/>
              <a:t>   </a:t>
            </a:r>
            <a:r>
              <a:rPr lang="en-US" sz="3100" smtClean="0">
                <a:solidFill>
                  <a:srgbClr val="FF00FF"/>
                </a:solidFill>
              </a:rPr>
              <a:t>32 = 2*2*2*2*2    </a:t>
            </a:r>
            <a:r>
              <a:rPr lang="en-US" sz="3100" smtClean="0"/>
              <a:t>and	      </a:t>
            </a:r>
            <a:r>
              <a:rPr lang="en-US" sz="3100" smtClean="0">
                <a:solidFill>
                  <a:srgbClr val="0066FF"/>
                </a:solidFill>
              </a:rPr>
              <a:t>51 = 3*17</a:t>
            </a:r>
            <a:endParaRPr lang="en-US" sz="3100" smtClean="0">
              <a:solidFill>
                <a:srgbClr val="9900FF"/>
              </a:solidFill>
            </a:endParaRPr>
          </a:p>
          <a:p>
            <a:pPr algn="ctr" eaLnBrk="1" hangingPunct="1">
              <a:buFontTx/>
              <a:buNone/>
            </a:pPr>
            <a:endParaRPr lang="en-US" sz="3100" baseline="30000" smtClean="0">
              <a:solidFill>
                <a:srgbClr val="9900FF"/>
              </a:solidFill>
            </a:endParaRPr>
          </a:p>
          <a:p>
            <a:pPr eaLnBrk="1" hangingPunct="1"/>
            <a:r>
              <a:rPr lang="en-US" sz="3100" smtClean="0"/>
              <a:t>C:  Find the common factors: </a:t>
            </a:r>
            <a:r>
              <a:rPr lang="en-US" sz="3100" smtClean="0">
                <a:solidFill>
                  <a:srgbClr val="FF0000"/>
                </a:solidFill>
              </a:rPr>
              <a:t>1 </a:t>
            </a:r>
            <a:endParaRPr lang="en-US" sz="3100" smtClean="0">
              <a:solidFill>
                <a:srgbClr val="00FF00"/>
              </a:solidFill>
            </a:endParaRPr>
          </a:p>
          <a:p>
            <a:pPr eaLnBrk="1" hangingPunct="1"/>
            <a:endParaRPr lang="en-US" sz="3100" smtClean="0"/>
          </a:p>
          <a:p>
            <a:pPr eaLnBrk="1" hangingPunct="1"/>
            <a:r>
              <a:rPr lang="en-US" sz="3100" smtClean="0"/>
              <a:t>G:  Multiply all the common factors together: </a:t>
            </a:r>
            <a:r>
              <a:rPr lang="en-US" sz="310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2263775" y="5440363"/>
            <a:ext cx="569912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100"/>
              <a:t> The GCM(32, 51) =  </a:t>
            </a:r>
            <a:r>
              <a:rPr lang="en-US" sz="3100">
                <a:solidFill>
                  <a:srgbClr val="FF0000"/>
                </a:solidFill>
              </a:rPr>
              <a:t>1</a:t>
            </a:r>
            <a:r>
              <a:rPr lang="en-US" sz="31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  <p:bldP spid="9525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431800"/>
            <a:ext cx="9304338" cy="1727200"/>
          </a:xfrm>
        </p:spPr>
        <p:txBody>
          <a:bodyPr/>
          <a:lstStyle/>
          <a:p>
            <a:pPr eaLnBrk="1" hangingPunct="1"/>
            <a:r>
              <a:rPr lang="en-US" sz="4500" smtClean="0"/>
              <a:t>Ex:  Find the GCF(102, 84)</a:t>
            </a:r>
            <a:br>
              <a:rPr lang="en-US" sz="4500" smtClean="0"/>
            </a:br>
            <a:r>
              <a:rPr lang="en-US" sz="1600" smtClean="0"/>
              <a:t/>
            </a:r>
            <a:br>
              <a:rPr lang="en-US" sz="1600" smtClean="0"/>
            </a:br>
            <a:r>
              <a:rPr lang="en-US" sz="3600" smtClean="0"/>
              <a:t>Prime Factorization: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2011363" y="2936875"/>
            <a:ext cx="0" cy="1381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7124700" y="2936875"/>
            <a:ext cx="0" cy="2330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2573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676400" y="2332038"/>
            <a:ext cx="9223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102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12573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257300" y="3540125"/>
            <a:ext cx="5032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095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51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2095500" y="3540125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17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1006475" y="4491038"/>
            <a:ext cx="30162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32 = 2 * 3 * 17</a:t>
            </a:r>
            <a:endParaRPr lang="en-US" sz="3100" baseline="30000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62865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6789738" y="2332038"/>
            <a:ext cx="100488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84</a:t>
            </a: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6286500" y="4160838"/>
            <a:ext cx="754063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7208838" y="3022600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42</a:t>
            </a:r>
          </a:p>
        </p:txBody>
      </p:sp>
      <p:sp>
        <p:nvSpPr>
          <p:cNvPr id="47120" name="Text Box 20"/>
          <p:cNvSpPr txBox="1">
            <a:spLocks noChangeArrowheads="1"/>
          </p:cNvSpPr>
          <p:nvPr/>
        </p:nvSpPr>
        <p:spPr bwMode="auto">
          <a:xfrm>
            <a:off x="5951538" y="5527675"/>
            <a:ext cx="351948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51 = 2 * 2 *3 * 7</a:t>
            </a:r>
          </a:p>
        </p:txBody>
      </p:sp>
      <p:sp>
        <p:nvSpPr>
          <p:cNvPr id="47125" name="Text Box 7"/>
          <p:cNvSpPr txBox="1">
            <a:spLocks noChangeArrowheads="1"/>
          </p:cNvSpPr>
          <p:nvPr/>
        </p:nvSpPr>
        <p:spPr bwMode="auto">
          <a:xfrm>
            <a:off x="6286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47126" name="Text Box 7"/>
          <p:cNvSpPr txBox="1">
            <a:spLocks noChangeArrowheads="1"/>
          </p:cNvSpPr>
          <p:nvPr/>
        </p:nvSpPr>
        <p:spPr bwMode="auto">
          <a:xfrm>
            <a:off x="6286500" y="3643313"/>
            <a:ext cx="754063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47127" name="Text Box 7"/>
          <p:cNvSpPr txBox="1">
            <a:spLocks noChangeArrowheads="1"/>
          </p:cNvSpPr>
          <p:nvPr/>
        </p:nvSpPr>
        <p:spPr bwMode="auto">
          <a:xfrm>
            <a:off x="7208838" y="3643313"/>
            <a:ext cx="754062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21</a:t>
            </a:r>
          </a:p>
        </p:txBody>
      </p:sp>
      <p:sp>
        <p:nvSpPr>
          <p:cNvPr id="47128" name="Text Box 7"/>
          <p:cNvSpPr txBox="1">
            <a:spLocks noChangeArrowheads="1"/>
          </p:cNvSpPr>
          <p:nvPr/>
        </p:nvSpPr>
        <p:spPr bwMode="auto">
          <a:xfrm>
            <a:off x="7208838" y="4144963"/>
            <a:ext cx="754062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1" grpId="0"/>
      <p:bldP spid="47112" grpId="0"/>
      <p:bldP spid="47113" grpId="0"/>
      <p:bldP spid="47115" grpId="0"/>
      <p:bldP spid="47118" grpId="0"/>
      <p:bldP spid="47119" grpId="0"/>
      <p:bldP spid="47120" grpId="0"/>
      <p:bldP spid="47125" grpId="0"/>
      <p:bldP spid="47126" grpId="0"/>
      <p:bldP spid="47127" grpId="0"/>
      <p:bldP spid="4712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Ex:  Find the GCF(102, 84)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0825" y="1468438"/>
            <a:ext cx="9556750" cy="4491037"/>
          </a:xfrm>
        </p:spPr>
        <p:txBody>
          <a:bodyPr/>
          <a:lstStyle/>
          <a:p>
            <a:pPr eaLnBrk="1" hangingPunct="1"/>
            <a:r>
              <a:rPr lang="en-US" sz="3100" smtClean="0"/>
              <a:t>M:  Find the prime factorization of each number:</a:t>
            </a:r>
          </a:p>
          <a:p>
            <a:pPr algn="ctr" eaLnBrk="1" hangingPunct="1">
              <a:buFontTx/>
              <a:buNone/>
            </a:pPr>
            <a:r>
              <a:rPr lang="en-US" sz="3100" smtClean="0"/>
              <a:t>   </a:t>
            </a:r>
            <a:r>
              <a:rPr lang="en-US" sz="3100" smtClean="0">
                <a:solidFill>
                  <a:srgbClr val="FF00FF"/>
                </a:solidFill>
              </a:rPr>
              <a:t>102 = 2 * 3 * 17    </a:t>
            </a:r>
            <a:r>
              <a:rPr lang="en-US" sz="3100" smtClean="0"/>
              <a:t>and      </a:t>
            </a:r>
            <a:r>
              <a:rPr lang="en-US" sz="3100" smtClean="0">
                <a:solidFill>
                  <a:srgbClr val="0066FF"/>
                </a:solidFill>
              </a:rPr>
              <a:t>84 = 2 * 2 * 3 * 7</a:t>
            </a:r>
            <a:endParaRPr lang="en-US" sz="3100" smtClean="0">
              <a:solidFill>
                <a:srgbClr val="9900FF"/>
              </a:solidFill>
            </a:endParaRPr>
          </a:p>
          <a:p>
            <a:pPr algn="ctr" eaLnBrk="1" hangingPunct="1">
              <a:buFontTx/>
              <a:buNone/>
            </a:pPr>
            <a:endParaRPr lang="en-US" sz="3100" baseline="30000" smtClean="0">
              <a:solidFill>
                <a:srgbClr val="9900FF"/>
              </a:solidFill>
            </a:endParaRPr>
          </a:p>
          <a:p>
            <a:pPr eaLnBrk="1" hangingPunct="1"/>
            <a:r>
              <a:rPr lang="en-US" sz="3100" smtClean="0"/>
              <a:t>C:  Find the common factors: </a:t>
            </a:r>
            <a:r>
              <a:rPr lang="en-US" sz="3100" smtClean="0">
                <a:solidFill>
                  <a:srgbClr val="FF0000"/>
                </a:solidFill>
              </a:rPr>
              <a:t>2 * 3  </a:t>
            </a:r>
            <a:endParaRPr lang="en-US" sz="3100" smtClean="0">
              <a:solidFill>
                <a:srgbClr val="00FF00"/>
              </a:solidFill>
            </a:endParaRPr>
          </a:p>
          <a:p>
            <a:pPr eaLnBrk="1" hangingPunct="1"/>
            <a:endParaRPr lang="en-US" sz="3100" smtClean="0"/>
          </a:p>
          <a:p>
            <a:pPr eaLnBrk="1" hangingPunct="1"/>
            <a:r>
              <a:rPr lang="en-US" sz="3100" smtClean="0"/>
              <a:t>G:  Multiply all the common factors together: </a:t>
            </a:r>
            <a:r>
              <a:rPr lang="en-US" sz="3100" smtClean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2263775" y="5440363"/>
            <a:ext cx="569912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100"/>
              <a:t> The GCM(102, 84) =  </a:t>
            </a:r>
            <a:r>
              <a:rPr lang="en-US" sz="3100">
                <a:solidFill>
                  <a:srgbClr val="FF0000"/>
                </a:solidFill>
              </a:rPr>
              <a:t>6</a:t>
            </a:r>
            <a:r>
              <a:rPr lang="en-US" sz="3100"/>
              <a:t> </a:t>
            </a:r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2682875" y="2676525"/>
            <a:ext cx="7540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7543800" y="2676525"/>
            <a:ext cx="6699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5867400" y="3627438"/>
            <a:ext cx="7540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  <p:bldP spid="95255" grpId="0"/>
      <p:bldP spid="48133" grpId="0" animBg="1"/>
      <p:bldP spid="48134" grpId="0" animBg="1"/>
      <p:bldP spid="4813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11150"/>
            <a:ext cx="9051925" cy="1762125"/>
          </a:xfrm>
        </p:spPr>
        <p:txBody>
          <a:bodyPr/>
          <a:lstStyle/>
          <a:p>
            <a:pPr eaLnBrk="1" hangingPunct="1"/>
            <a:r>
              <a:rPr lang="en-US" smtClean="0"/>
              <a:t>Ex:  Find the GCF(14, 42, 84)</a:t>
            </a:r>
            <a:r>
              <a:rPr lang="en-US" sz="4500" smtClean="0"/>
              <a:t> </a:t>
            </a:r>
            <a:br>
              <a:rPr lang="en-US" sz="4500" smtClean="0"/>
            </a:br>
            <a:r>
              <a:rPr lang="en-US" sz="1600" smtClean="0"/>
              <a:t/>
            </a:r>
            <a:br>
              <a:rPr lang="en-US" sz="1600" smtClean="0"/>
            </a:br>
            <a:r>
              <a:rPr lang="en-US" sz="4500" smtClean="0"/>
              <a:t>Prime Factorizations</a:t>
            </a: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2011363" y="2936875"/>
            <a:ext cx="0" cy="7762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7124700" y="2936875"/>
            <a:ext cx="0" cy="1812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12573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676400" y="23320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14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12573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2095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7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838200" y="3971925"/>
            <a:ext cx="1844675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14 = 2*7</a:t>
            </a:r>
          </a:p>
        </p:txBody>
      </p:sp>
      <p:sp>
        <p:nvSpPr>
          <p:cNvPr id="30730" name="Line 12"/>
          <p:cNvSpPr>
            <a:spLocks noChangeShapeType="1"/>
          </p:cNvSpPr>
          <p:nvPr/>
        </p:nvSpPr>
        <p:spPr bwMode="auto">
          <a:xfrm>
            <a:off x="6286500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Text Box 13"/>
          <p:cNvSpPr txBox="1">
            <a:spLocks noChangeArrowheads="1"/>
          </p:cNvSpPr>
          <p:nvPr/>
        </p:nvSpPr>
        <p:spPr bwMode="auto">
          <a:xfrm>
            <a:off x="6789738" y="2332038"/>
            <a:ext cx="75406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84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6286500" y="3022600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7208838" y="3022600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42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6286500" y="3540125"/>
            <a:ext cx="754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7208838" y="3540125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21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6286500" y="40592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7292975" y="40592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7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6286500" y="4749800"/>
            <a:ext cx="33528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84 = 2 * 2 * 3 * 7</a:t>
            </a:r>
          </a:p>
        </p:txBody>
      </p:sp>
      <p:sp>
        <p:nvSpPr>
          <p:cNvPr id="30739" name="Line 24"/>
          <p:cNvSpPr>
            <a:spLocks noChangeShapeType="1"/>
          </p:cNvSpPr>
          <p:nvPr/>
        </p:nvSpPr>
        <p:spPr bwMode="auto">
          <a:xfrm>
            <a:off x="3603625" y="2936875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5"/>
          <p:cNvSpPr>
            <a:spLocks noChangeShapeType="1"/>
          </p:cNvSpPr>
          <p:nvPr/>
        </p:nvSpPr>
        <p:spPr bwMode="auto">
          <a:xfrm>
            <a:off x="4441825" y="2936875"/>
            <a:ext cx="0" cy="1122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Text Box 26"/>
          <p:cNvSpPr txBox="1">
            <a:spLocks noChangeArrowheads="1"/>
          </p:cNvSpPr>
          <p:nvPr/>
        </p:nvSpPr>
        <p:spPr bwMode="auto">
          <a:xfrm>
            <a:off x="4106863" y="2332038"/>
            <a:ext cx="75406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42</a:t>
            </a:r>
          </a:p>
        </p:txBody>
      </p:sp>
      <p:sp>
        <p:nvSpPr>
          <p:cNvPr id="51226" name="Text Box 27"/>
          <p:cNvSpPr txBox="1">
            <a:spLocks noChangeArrowheads="1"/>
          </p:cNvSpPr>
          <p:nvPr/>
        </p:nvSpPr>
        <p:spPr bwMode="auto">
          <a:xfrm>
            <a:off x="3603625" y="3022600"/>
            <a:ext cx="75565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51227" name="Text Box 28"/>
          <p:cNvSpPr txBox="1">
            <a:spLocks noChangeArrowheads="1"/>
          </p:cNvSpPr>
          <p:nvPr/>
        </p:nvSpPr>
        <p:spPr bwMode="auto">
          <a:xfrm>
            <a:off x="3603625" y="3627438"/>
            <a:ext cx="7556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</a:t>
            </a:r>
          </a:p>
        </p:txBody>
      </p:sp>
      <p:sp>
        <p:nvSpPr>
          <p:cNvPr id="51228" name="Text Box 29"/>
          <p:cNvSpPr txBox="1">
            <a:spLocks noChangeArrowheads="1"/>
          </p:cNvSpPr>
          <p:nvPr/>
        </p:nvSpPr>
        <p:spPr bwMode="auto">
          <a:xfrm>
            <a:off x="4525963" y="3022600"/>
            <a:ext cx="754062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21</a:t>
            </a:r>
          </a:p>
        </p:txBody>
      </p:sp>
      <p:sp>
        <p:nvSpPr>
          <p:cNvPr id="51229" name="Text Box 30"/>
          <p:cNvSpPr txBox="1">
            <a:spLocks noChangeArrowheads="1"/>
          </p:cNvSpPr>
          <p:nvPr/>
        </p:nvSpPr>
        <p:spPr bwMode="auto">
          <a:xfrm>
            <a:off x="4610100" y="3627438"/>
            <a:ext cx="7540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7</a:t>
            </a:r>
          </a:p>
        </p:txBody>
      </p:sp>
      <p:sp>
        <p:nvSpPr>
          <p:cNvPr id="51230" name="Text Box 32"/>
          <p:cNvSpPr txBox="1">
            <a:spLocks noChangeArrowheads="1"/>
          </p:cNvSpPr>
          <p:nvPr/>
        </p:nvSpPr>
        <p:spPr bwMode="auto">
          <a:xfrm>
            <a:off x="3101975" y="4403725"/>
            <a:ext cx="29337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42 = 2 * 3 *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9" grpId="0"/>
      <p:bldP spid="51214" grpId="0"/>
      <p:bldP spid="51215" grpId="0"/>
      <p:bldP spid="51216" grpId="0"/>
      <p:bldP spid="51217" grpId="0"/>
      <p:bldP spid="51218" grpId="0"/>
      <p:bldP spid="51220" grpId="0"/>
      <p:bldP spid="51226" grpId="0"/>
      <p:bldP spid="51227" grpId="0"/>
      <p:bldP spid="51228" grpId="0"/>
      <p:bldP spid="512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Least Common Multiples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812925"/>
            <a:ext cx="9051925" cy="5613400"/>
          </a:xfrm>
        </p:spPr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u="sng" smtClean="0"/>
              <a:t>multiples</a:t>
            </a:r>
            <a:r>
              <a:rPr lang="en-US" smtClean="0"/>
              <a:t> of a number are the products of that number and the Natural numbers (1, 2, 3, 4, . . . )</a:t>
            </a:r>
          </a:p>
          <a:p>
            <a:pPr eaLnBrk="1" hangingPunct="1"/>
            <a:r>
              <a:rPr lang="en-US" smtClean="0"/>
              <a:t>The number that is a multiple of two or more numbers is a </a:t>
            </a:r>
            <a:r>
              <a:rPr lang="en-US" u="sng" smtClean="0"/>
              <a:t>common multiple</a:t>
            </a:r>
            <a:r>
              <a:rPr lang="en-US" smtClean="0"/>
              <a:t> of those numbers.</a:t>
            </a:r>
          </a:p>
          <a:p>
            <a:pPr eaLnBrk="1" hangingPunct="1"/>
            <a:r>
              <a:rPr lang="en-US" smtClean="0"/>
              <a:t>The </a:t>
            </a:r>
            <a:r>
              <a:rPr lang="en-US" u="sng" smtClean="0"/>
              <a:t>Least Common Multiple</a:t>
            </a:r>
            <a:r>
              <a:rPr lang="en-US" smtClean="0"/>
              <a:t> (</a:t>
            </a:r>
            <a:r>
              <a:rPr lang="en-US" u="sng" smtClean="0"/>
              <a:t>LCM</a:t>
            </a:r>
            <a:r>
              <a:rPr lang="en-US" smtClean="0"/>
              <a:t>) is the smallest common multiple of two or more numbers.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Ex:  Find the GCF(14, 42, 84)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0825" y="1468438"/>
            <a:ext cx="9556750" cy="4491037"/>
          </a:xfrm>
        </p:spPr>
        <p:txBody>
          <a:bodyPr/>
          <a:lstStyle/>
          <a:p>
            <a:pPr eaLnBrk="1" hangingPunct="1"/>
            <a:r>
              <a:rPr lang="en-US" sz="3100" smtClean="0"/>
              <a:t>M:  Find the prime factorization of each number:</a:t>
            </a:r>
          </a:p>
          <a:p>
            <a:pPr eaLnBrk="1" hangingPunct="1">
              <a:buFontTx/>
              <a:buNone/>
            </a:pPr>
            <a:r>
              <a:rPr lang="en-US" sz="3100" smtClean="0">
                <a:solidFill>
                  <a:srgbClr val="FF00FF"/>
                </a:solidFill>
              </a:rPr>
              <a:t>    14 = 2*7 </a:t>
            </a:r>
            <a:r>
              <a:rPr lang="en-US" sz="3100" smtClean="0"/>
              <a:t>	</a:t>
            </a:r>
            <a:r>
              <a:rPr lang="en-US" sz="3100" smtClean="0">
                <a:solidFill>
                  <a:srgbClr val="0066FF"/>
                </a:solidFill>
              </a:rPr>
              <a:t>42 = 2*3*7</a:t>
            </a:r>
            <a:r>
              <a:rPr lang="en-US" sz="3100" smtClean="0"/>
              <a:t>	  and    </a:t>
            </a:r>
            <a:r>
              <a:rPr lang="en-US" sz="3100" smtClean="0">
                <a:solidFill>
                  <a:srgbClr val="9900FF"/>
                </a:solidFill>
              </a:rPr>
              <a:t>84 = 2*2*3*7</a:t>
            </a:r>
          </a:p>
          <a:p>
            <a:pPr algn="ctr" eaLnBrk="1" hangingPunct="1">
              <a:buFontTx/>
              <a:buNone/>
            </a:pPr>
            <a:endParaRPr lang="en-US" sz="3100" baseline="30000" smtClean="0">
              <a:solidFill>
                <a:srgbClr val="9900FF"/>
              </a:solidFill>
            </a:endParaRPr>
          </a:p>
          <a:p>
            <a:pPr eaLnBrk="1" hangingPunct="1"/>
            <a:r>
              <a:rPr lang="en-US" sz="3100" smtClean="0"/>
              <a:t>C:  Find the common factors: </a:t>
            </a:r>
            <a:r>
              <a:rPr lang="en-US" sz="3100" smtClean="0">
                <a:solidFill>
                  <a:srgbClr val="FF0000"/>
                </a:solidFill>
              </a:rPr>
              <a:t>2 * </a:t>
            </a:r>
            <a:r>
              <a:rPr lang="en-US" sz="3100" smtClean="0">
                <a:solidFill>
                  <a:srgbClr val="008000"/>
                </a:solidFill>
              </a:rPr>
              <a:t>7</a:t>
            </a:r>
            <a:r>
              <a:rPr lang="en-US" sz="3100" smtClean="0">
                <a:solidFill>
                  <a:srgbClr val="FF0000"/>
                </a:solidFill>
              </a:rPr>
              <a:t> </a:t>
            </a:r>
            <a:endParaRPr lang="en-US" sz="3100" smtClean="0">
              <a:solidFill>
                <a:srgbClr val="00FF00"/>
              </a:solidFill>
            </a:endParaRPr>
          </a:p>
          <a:p>
            <a:pPr eaLnBrk="1" hangingPunct="1"/>
            <a:endParaRPr lang="en-US" sz="3100" smtClean="0"/>
          </a:p>
          <a:p>
            <a:pPr eaLnBrk="1" hangingPunct="1"/>
            <a:r>
              <a:rPr lang="en-US" sz="3100" smtClean="0"/>
              <a:t>G:  Multiply all the common factors together: </a:t>
            </a:r>
            <a:r>
              <a:rPr lang="en-US" sz="3100" smtClean="0">
                <a:solidFill>
                  <a:srgbClr val="CC6600"/>
                </a:solidFill>
              </a:rPr>
              <a:t>14</a:t>
            </a: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2263775" y="5440363"/>
            <a:ext cx="569912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100"/>
              <a:t> The GCM(14, 42, 84) =  </a:t>
            </a:r>
            <a:r>
              <a:rPr lang="en-US" sz="3100">
                <a:solidFill>
                  <a:srgbClr val="CC6600"/>
                </a:solidFill>
              </a:rPr>
              <a:t>14</a:t>
            </a:r>
            <a:r>
              <a:rPr lang="en-US" sz="3100"/>
              <a:t> 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1592263" y="2590800"/>
            <a:ext cx="334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4191000" y="2590800"/>
            <a:ext cx="3349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5783263" y="3627438"/>
            <a:ext cx="334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2011363" y="2590800"/>
            <a:ext cx="334962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4945063" y="2590800"/>
            <a:ext cx="334962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8550275" y="2590800"/>
            <a:ext cx="334963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6454775" y="3627438"/>
            <a:ext cx="334963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>
            <a:off x="7459663" y="2590800"/>
            <a:ext cx="334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80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  <p:bldP spid="95255" grpId="0"/>
      <p:bldP spid="49157" grpId="0" animBg="1"/>
      <p:bldP spid="49158" grpId="0" animBg="1"/>
      <p:bldP spid="49159" grpId="0" animBg="1"/>
      <p:bldP spid="49160" grpId="0" animBg="1"/>
      <p:bldP spid="49161" grpId="0" animBg="1"/>
      <p:bldP spid="49162" grpId="0" animBg="1"/>
      <p:bldP spid="49163" grpId="0" animBg="1"/>
      <p:bldP spid="4916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5300" smtClean="0"/>
              <a:t>Try a few problems </a:t>
            </a:r>
          </a:p>
          <a:p>
            <a:pPr algn="ctr">
              <a:buFontTx/>
              <a:buNone/>
            </a:pPr>
            <a:r>
              <a:rPr lang="en-US" sz="5300" smtClean="0"/>
              <a:t>on the handout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812925"/>
            <a:ext cx="9051925" cy="5700713"/>
          </a:xfrm>
        </p:spPr>
        <p:txBody>
          <a:bodyPr/>
          <a:lstStyle/>
          <a:p>
            <a:pPr eaLnBrk="1" hangingPunct="1"/>
            <a:r>
              <a:rPr lang="en-US" sz="3100" smtClean="0"/>
              <a:t>The multiples of 4 are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100" smtClean="0">
                <a:solidFill>
                  <a:srgbClr val="FF0000"/>
                </a:solidFill>
              </a:rPr>
              <a:t>4, 8, 12, 16, 20, 24, 28, 32, 36, 40, 44, 48, . . .</a:t>
            </a:r>
          </a:p>
          <a:p>
            <a:pPr eaLnBrk="1" hangingPunct="1"/>
            <a:r>
              <a:rPr lang="en-US" sz="3100" smtClean="0"/>
              <a:t>The multiples of 6 are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100" smtClean="0">
                <a:solidFill>
                  <a:srgbClr val="0066FF"/>
                </a:solidFill>
              </a:rPr>
              <a:t>6, 12, 18, 24, 30, 36, 42, 48, 54, 60, 66, . . .</a:t>
            </a:r>
            <a:r>
              <a:rPr lang="en-US" sz="3100" smtClean="0"/>
              <a:t> </a:t>
            </a:r>
          </a:p>
          <a:p>
            <a:pPr eaLnBrk="1" hangingPunct="1"/>
            <a:r>
              <a:rPr lang="en-US" sz="3100" smtClean="0"/>
              <a:t>The common multiples of 4 and 6 are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100" smtClean="0">
                <a:solidFill>
                  <a:srgbClr val="9900FF"/>
                </a:solidFill>
              </a:rPr>
              <a:t>12, 24, 36, 48, . . .</a:t>
            </a:r>
            <a:r>
              <a:rPr lang="en-US" sz="3100" smtClean="0"/>
              <a:t> </a:t>
            </a:r>
          </a:p>
          <a:p>
            <a:pPr eaLnBrk="1" hangingPunct="1"/>
            <a:r>
              <a:rPr lang="en-US" sz="3100" smtClean="0"/>
              <a:t>The LeastCommonMultiples of 4 and 6 is </a:t>
            </a:r>
            <a:r>
              <a:rPr lang="en-US" sz="3100" smtClean="0">
                <a:solidFill>
                  <a:srgbClr val="9900FF"/>
                </a:solidFill>
              </a:rPr>
              <a:t>12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3100" smtClean="0"/>
              <a:t>Notation:  LCM(4, 6) = 12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1760538" y="2936875"/>
            <a:ext cx="585787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687763" y="2936875"/>
            <a:ext cx="587375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5699125" y="2936875"/>
            <a:ext cx="587375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940175" y="4144963"/>
            <a:ext cx="585788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627938" y="2936875"/>
            <a:ext cx="585787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5280025" y="4144963"/>
            <a:ext cx="587375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2598738" y="4144963"/>
            <a:ext cx="585787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1425575" y="4144963"/>
            <a:ext cx="585788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4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4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4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840"/>
                            </p:stCondLst>
                            <p:childTnLst>
                              <p:par>
                                <p:cTn id="52" presetID="1" presetClass="entr" presetSubtype="0" fill="hold" grpId="1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94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5" grpId="0" animBg="1"/>
      <p:bldP spid="5126" grpId="0" animBg="1"/>
      <p:bldP spid="5127" grpId="0" animBg="1"/>
      <p:bldP spid="5127" grpId="1" animBg="1"/>
      <p:bldP spid="5128" grpId="0" animBg="1"/>
      <p:bldP spid="5128" grpId="1" animBg="1"/>
      <p:bldP spid="5129" grpId="0" animBg="1"/>
      <p:bldP spid="5130" grpId="0" animBg="1"/>
      <p:bldP spid="5131" grpId="0" animBg="1"/>
      <p:bldP spid="51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Finding the LCM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We can find the LCM of two or more numbers by listing out the multiples of each and identifying the smallest common multiple</a:t>
            </a:r>
          </a:p>
          <a:p>
            <a:pPr eaLnBrk="1" hangingPunct="1">
              <a:buFontTx/>
              <a:buNone/>
            </a:pPr>
            <a:r>
              <a:rPr lang="en-US" smtClean="0"/>
              <a:t>But, this could be difficult . . 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Ex:  Find LCM(24, 50)</a:t>
            </a:r>
          </a:p>
          <a:p>
            <a:pPr eaLnBrk="1" hangingPunct="1">
              <a:buFontTx/>
              <a:buNone/>
            </a:pPr>
            <a:r>
              <a:rPr lang="en-US" smtClean="0"/>
              <a:t>   Do you know your multiples of 24 and 50 easily?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431800"/>
            <a:ext cx="9051925" cy="31083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We need a more systematic approach to finding LCMs</a:t>
            </a:r>
          </a:p>
          <a:p>
            <a:pPr eaLnBrk="1" hangingPunct="1">
              <a:buFontTx/>
              <a:buNone/>
            </a:pPr>
            <a:r>
              <a:rPr lang="en-US" smtClean="0"/>
              <a:t>We will find the LCM or two or more numbers using the </a:t>
            </a:r>
            <a:r>
              <a:rPr lang="en-US" i="1" smtClean="0"/>
              <a:t>prime factorization</a:t>
            </a:r>
            <a:r>
              <a:rPr lang="en-US" smtClean="0"/>
              <a:t> of each number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587375" y="4059238"/>
            <a:ext cx="905192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/>
          <a:p>
            <a:pPr marL="382588" indent="-382588" defTabSz="1019175">
              <a:spcBef>
                <a:spcPct val="20000"/>
              </a:spcBef>
            </a:pPr>
            <a:r>
              <a:rPr lang="en-US" sz="3600"/>
              <a:t>Review:  the </a:t>
            </a:r>
            <a:r>
              <a:rPr lang="en-US" sz="3600" i="1"/>
              <a:t>prime factorization</a:t>
            </a:r>
            <a:r>
              <a:rPr lang="en-US" sz="3600"/>
              <a:t> of a number is that number written solely as a product of prime numbers.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  <p:bldP spid="829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500" smtClean="0"/>
              <a:t>Ex:  Find the prime factorization of 24</a:t>
            </a:r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1173163" y="2676525"/>
            <a:ext cx="19288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>
            <a:off x="2095500" y="2676525"/>
            <a:ext cx="0" cy="22463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760538" y="2073275"/>
            <a:ext cx="6699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24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1173163" y="2936875"/>
            <a:ext cx="4191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100"/>
              <a:t>2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2263775" y="2936875"/>
            <a:ext cx="7540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100"/>
              <a:t>12</a:t>
            </a:r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1173163" y="3627438"/>
            <a:ext cx="4191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100"/>
              <a:t>2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2430463" y="3627438"/>
            <a:ext cx="75406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100"/>
              <a:t>6</a:t>
            </a:r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1173163" y="4318000"/>
            <a:ext cx="4191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100"/>
              <a:t>2</a:t>
            </a: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2430463" y="4318000"/>
            <a:ext cx="75406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100"/>
              <a:t>3</a:t>
            </a:r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4860925" y="2763838"/>
            <a:ext cx="276701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24 = 2 * 12</a:t>
            </a: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4860925" y="3540125"/>
            <a:ext cx="276701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24 = 2 * 2 * 6</a:t>
            </a:r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4860925" y="4232275"/>
            <a:ext cx="327025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24 = 2 * 2 * 2 * 3</a:t>
            </a:r>
          </a:p>
        </p:txBody>
      </p:sp>
      <p:sp>
        <p:nvSpPr>
          <p:cNvPr id="83984" name="Line 16"/>
          <p:cNvSpPr>
            <a:spLocks noChangeShapeType="1"/>
          </p:cNvSpPr>
          <p:nvPr/>
        </p:nvSpPr>
        <p:spPr bwMode="auto">
          <a:xfrm flipH="1">
            <a:off x="3017838" y="3195638"/>
            <a:ext cx="108902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5" name="Line 17"/>
          <p:cNvSpPr>
            <a:spLocks noChangeShapeType="1"/>
          </p:cNvSpPr>
          <p:nvPr/>
        </p:nvSpPr>
        <p:spPr bwMode="auto">
          <a:xfrm>
            <a:off x="5867400" y="3281363"/>
            <a:ext cx="108902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6" name="Line 18"/>
          <p:cNvSpPr>
            <a:spLocks noChangeShapeType="1"/>
          </p:cNvSpPr>
          <p:nvPr/>
        </p:nvSpPr>
        <p:spPr bwMode="auto">
          <a:xfrm flipH="1">
            <a:off x="3017838" y="3886200"/>
            <a:ext cx="1089025" cy="0"/>
          </a:xfrm>
          <a:prstGeom prst="line">
            <a:avLst/>
          </a:prstGeom>
          <a:noFill/>
          <a:ln w="25400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6286500" y="4059238"/>
            <a:ext cx="1089025" cy="0"/>
          </a:xfrm>
          <a:prstGeom prst="line">
            <a:avLst/>
          </a:prstGeom>
          <a:noFill/>
          <a:ln w="25400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8" name="Line 20"/>
          <p:cNvSpPr>
            <a:spLocks noChangeShapeType="1"/>
          </p:cNvSpPr>
          <p:nvPr/>
        </p:nvSpPr>
        <p:spPr bwMode="auto">
          <a:xfrm flipH="1">
            <a:off x="3017838" y="4576763"/>
            <a:ext cx="1089025" cy="0"/>
          </a:xfrm>
          <a:prstGeom prst="line">
            <a:avLst/>
          </a:prstGeom>
          <a:noFill/>
          <a:ln w="2540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9" name="Line 21"/>
          <p:cNvSpPr>
            <a:spLocks noChangeShapeType="1"/>
          </p:cNvSpPr>
          <p:nvPr/>
        </p:nvSpPr>
        <p:spPr bwMode="auto">
          <a:xfrm>
            <a:off x="6956425" y="4749800"/>
            <a:ext cx="1090613" cy="0"/>
          </a:xfrm>
          <a:prstGeom prst="line">
            <a:avLst/>
          </a:prstGeom>
          <a:noFill/>
          <a:ln w="254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90" name="Line 22"/>
          <p:cNvSpPr>
            <a:spLocks noChangeShapeType="1"/>
          </p:cNvSpPr>
          <p:nvPr/>
        </p:nvSpPr>
        <p:spPr bwMode="auto">
          <a:xfrm>
            <a:off x="754063" y="1900238"/>
            <a:ext cx="334962" cy="604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91" name="Text Box 23"/>
          <p:cNvSpPr txBox="1">
            <a:spLocks noChangeArrowheads="1"/>
          </p:cNvSpPr>
          <p:nvPr/>
        </p:nvSpPr>
        <p:spPr bwMode="auto">
          <a:xfrm>
            <a:off x="334963" y="1381125"/>
            <a:ext cx="109061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Primes</a:t>
            </a:r>
          </a:p>
        </p:txBody>
      </p:sp>
      <p:sp>
        <p:nvSpPr>
          <p:cNvPr id="83992" name="Line 24"/>
          <p:cNvSpPr>
            <a:spLocks noChangeShapeType="1"/>
          </p:cNvSpPr>
          <p:nvPr/>
        </p:nvSpPr>
        <p:spPr bwMode="auto">
          <a:xfrm flipH="1">
            <a:off x="2598738" y="2159000"/>
            <a:ext cx="754062" cy="346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93" name="Text Box 25"/>
          <p:cNvSpPr txBox="1">
            <a:spLocks noChangeArrowheads="1"/>
          </p:cNvSpPr>
          <p:nvPr/>
        </p:nvSpPr>
        <p:spPr bwMode="auto">
          <a:xfrm>
            <a:off x="3521075" y="1812925"/>
            <a:ext cx="27654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Quotient (composites)</a:t>
            </a:r>
          </a:p>
        </p:txBody>
      </p:sp>
      <p:sp>
        <p:nvSpPr>
          <p:cNvPr id="83994" name="Line 26"/>
          <p:cNvSpPr>
            <a:spLocks noChangeShapeType="1"/>
          </p:cNvSpPr>
          <p:nvPr/>
        </p:nvSpPr>
        <p:spPr bwMode="auto">
          <a:xfrm>
            <a:off x="6454775" y="3368675"/>
            <a:ext cx="585788" cy="0"/>
          </a:xfrm>
          <a:prstGeom prst="line">
            <a:avLst/>
          </a:prstGeom>
          <a:noFill/>
          <a:ln w="25400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95" name="Line 27"/>
          <p:cNvSpPr>
            <a:spLocks noChangeShapeType="1"/>
          </p:cNvSpPr>
          <p:nvPr/>
        </p:nvSpPr>
        <p:spPr bwMode="auto">
          <a:xfrm>
            <a:off x="6956425" y="4144963"/>
            <a:ext cx="503238" cy="0"/>
          </a:xfrm>
          <a:prstGeom prst="line">
            <a:avLst/>
          </a:prstGeom>
          <a:noFill/>
          <a:ln w="254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96" name="Line 28"/>
          <p:cNvSpPr>
            <a:spLocks noChangeShapeType="1"/>
          </p:cNvSpPr>
          <p:nvPr/>
        </p:nvSpPr>
        <p:spPr bwMode="auto">
          <a:xfrm flipV="1">
            <a:off x="2598738" y="4922838"/>
            <a:ext cx="0" cy="776287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97" name="Text Box 29"/>
          <p:cNvSpPr txBox="1">
            <a:spLocks noChangeArrowheads="1"/>
          </p:cNvSpPr>
          <p:nvPr/>
        </p:nvSpPr>
        <p:spPr bwMode="auto">
          <a:xfrm>
            <a:off x="1760538" y="5786438"/>
            <a:ext cx="56991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Prime on the right </a:t>
            </a:r>
            <a:r>
              <a:rPr lang="en-US" sz="3100">
                <a:sym typeface="Wingdings" pitchFamily="2" charset="2"/>
              </a:rPr>
              <a:t> done  clean it up</a:t>
            </a:r>
            <a:endParaRPr lang="en-US" sz="3100"/>
          </a:p>
        </p:txBody>
      </p:sp>
      <p:sp>
        <p:nvSpPr>
          <p:cNvPr id="83998" name="Line 30"/>
          <p:cNvSpPr>
            <a:spLocks noChangeShapeType="1"/>
          </p:cNvSpPr>
          <p:nvPr/>
        </p:nvSpPr>
        <p:spPr bwMode="auto">
          <a:xfrm>
            <a:off x="3940175" y="6650038"/>
            <a:ext cx="585788" cy="43180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01" name="Text Box 33"/>
          <p:cNvSpPr txBox="1">
            <a:spLocks noChangeArrowheads="1"/>
          </p:cNvSpPr>
          <p:nvPr/>
        </p:nvSpPr>
        <p:spPr bwMode="auto">
          <a:xfrm>
            <a:off x="4860925" y="6650038"/>
            <a:ext cx="327025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24 = 2</a:t>
            </a:r>
            <a:r>
              <a:rPr lang="en-US" sz="3100" baseline="30000"/>
              <a:t>3</a:t>
            </a:r>
            <a:r>
              <a:rPr lang="en-US" sz="3100"/>
              <a:t> *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7" presetClass="entr" presetSubtype="1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3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3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28" presetID="7" presetClass="entr" presetSubtype="1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3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3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8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3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74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83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83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3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99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83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107" presetID="2" presetClass="entr" presetSubtype="4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3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3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2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3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3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3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4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nimBg="1"/>
      <p:bldP spid="83973" grpId="0" animBg="1"/>
      <p:bldP spid="83974" grpId="0"/>
      <p:bldP spid="83975" grpId="0"/>
      <p:bldP spid="83976" grpId="0"/>
      <p:bldP spid="83977" grpId="0"/>
      <p:bldP spid="83978" grpId="0"/>
      <p:bldP spid="83979" grpId="0"/>
      <p:bldP spid="83980" grpId="0"/>
      <p:bldP spid="83981" grpId="0"/>
      <p:bldP spid="83982" grpId="0"/>
      <p:bldP spid="83983" grpId="0"/>
      <p:bldP spid="83984" grpId="0" animBg="1"/>
      <p:bldP spid="83985" grpId="0" animBg="1"/>
      <p:bldP spid="83986" grpId="0" animBg="1"/>
      <p:bldP spid="83987" grpId="0" animBg="1"/>
      <p:bldP spid="83988" grpId="0" animBg="1"/>
      <p:bldP spid="83989" grpId="0" animBg="1"/>
      <p:bldP spid="83990" grpId="0" animBg="1"/>
      <p:bldP spid="83991" grpId="0"/>
      <p:bldP spid="83992" grpId="0" animBg="1"/>
      <p:bldP spid="83993" grpId="0"/>
      <p:bldP spid="83994" grpId="0" animBg="1"/>
      <p:bldP spid="83995" grpId="0" animBg="1"/>
      <p:bldP spid="83996" grpId="0" animBg="1"/>
      <p:bldP spid="83997" grpId="0"/>
      <p:bldP spid="83998" grpId="0" animBg="1"/>
      <p:bldP spid="840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500" smtClean="0"/>
              <a:t>Ex:  Find the prime factorization of 50</a:t>
            </a:r>
          </a:p>
        </p:txBody>
      </p:sp>
      <p:sp>
        <p:nvSpPr>
          <p:cNvPr id="84995" name="Line 3"/>
          <p:cNvSpPr>
            <a:spLocks noChangeShapeType="1"/>
          </p:cNvSpPr>
          <p:nvPr/>
        </p:nvSpPr>
        <p:spPr bwMode="auto">
          <a:xfrm>
            <a:off x="1173163" y="2676525"/>
            <a:ext cx="19288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2095500" y="2676525"/>
            <a:ext cx="0" cy="1641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1760538" y="2073275"/>
            <a:ext cx="6699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50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1173163" y="2936875"/>
            <a:ext cx="4191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100"/>
              <a:t>2</a:t>
            </a: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2263775" y="2936875"/>
            <a:ext cx="7540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100"/>
              <a:t>25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1173163" y="3627438"/>
            <a:ext cx="4191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100"/>
              <a:t>5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2430463" y="3627438"/>
            <a:ext cx="75406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100"/>
              <a:t>5</a:t>
            </a: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4860925" y="2763838"/>
            <a:ext cx="276701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50 = 2 * 25</a:t>
            </a: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4860925" y="3540125"/>
            <a:ext cx="276701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50 = 2 * 5 * 5</a:t>
            </a:r>
          </a:p>
        </p:txBody>
      </p:sp>
      <p:sp>
        <p:nvSpPr>
          <p:cNvPr id="85007" name="Line 15"/>
          <p:cNvSpPr>
            <a:spLocks noChangeShapeType="1"/>
          </p:cNvSpPr>
          <p:nvPr/>
        </p:nvSpPr>
        <p:spPr bwMode="auto">
          <a:xfrm flipH="1">
            <a:off x="3017838" y="3195638"/>
            <a:ext cx="108902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8" name="Line 16"/>
          <p:cNvSpPr>
            <a:spLocks noChangeShapeType="1"/>
          </p:cNvSpPr>
          <p:nvPr/>
        </p:nvSpPr>
        <p:spPr bwMode="auto">
          <a:xfrm>
            <a:off x="5867400" y="3281363"/>
            <a:ext cx="108902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 flipH="1">
            <a:off x="3017838" y="3886200"/>
            <a:ext cx="1089025" cy="0"/>
          </a:xfrm>
          <a:prstGeom prst="line">
            <a:avLst/>
          </a:prstGeom>
          <a:noFill/>
          <a:ln w="25400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0" name="Line 18"/>
          <p:cNvSpPr>
            <a:spLocks noChangeShapeType="1"/>
          </p:cNvSpPr>
          <p:nvPr/>
        </p:nvSpPr>
        <p:spPr bwMode="auto">
          <a:xfrm>
            <a:off x="6286500" y="4059238"/>
            <a:ext cx="1089025" cy="0"/>
          </a:xfrm>
          <a:prstGeom prst="line">
            <a:avLst/>
          </a:prstGeom>
          <a:noFill/>
          <a:ln w="25400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3" name="Line 21"/>
          <p:cNvSpPr>
            <a:spLocks noChangeShapeType="1"/>
          </p:cNvSpPr>
          <p:nvPr/>
        </p:nvSpPr>
        <p:spPr bwMode="auto">
          <a:xfrm>
            <a:off x="754063" y="1900238"/>
            <a:ext cx="334962" cy="604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4" name="Text Box 22"/>
          <p:cNvSpPr txBox="1">
            <a:spLocks noChangeArrowheads="1"/>
          </p:cNvSpPr>
          <p:nvPr/>
        </p:nvSpPr>
        <p:spPr bwMode="auto">
          <a:xfrm>
            <a:off x="334963" y="1381125"/>
            <a:ext cx="109061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Primes</a:t>
            </a:r>
          </a:p>
        </p:txBody>
      </p:sp>
      <p:sp>
        <p:nvSpPr>
          <p:cNvPr id="85015" name="Line 23"/>
          <p:cNvSpPr>
            <a:spLocks noChangeShapeType="1"/>
          </p:cNvSpPr>
          <p:nvPr/>
        </p:nvSpPr>
        <p:spPr bwMode="auto">
          <a:xfrm flipH="1">
            <a:off x="2598738" y="2159000"/>
            <a:ext cx="754062" cy="346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6" name="Text Box 24"/>
          <p:cNvSpPr txBox="1">
            <a:spLocks noChangeArrowheads="1"/>
          </p:cNvSpPr>
          <p:nvPr/>
        </p:nvSpPr>
        <p:spPr bwMode="auto">
          <a:xfrm>
            <a:off x="3521075" y="1812925"/>
            <a:ext cx="27654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Quotient (composites)</a:t>
            </a:r>
          </a:p>
        </p:txBody>
      </p:sp>
      <p:sp>
        <p:nvSpPr>
          <p:cNvPr id="85017" name="Line 25"/>
          <p:cNvSpPr>
            <a:spLocks noChangeShapeType="1"/>
          </p:cNvSpPr>
          <p:nvPr/>
        </p:nvSpPr>
        <p:spPr bwMode="auto">
          <a:xfrm>
            <a:off x="6454775" y="3368675"/>
            <a:ext cx="585788" cy="0"/>
          </a:xfrm>
          <a:prstGeom prst="line">
            <a:avLst/>
          </a:prstGeom>
          <a:noFill/>
          <a:ln w="25400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9" name="Line 27"/>
          <p:cNvSpPr>
            <a:spLocks noChangeShapeType="1"/>
          </p:cNvSpPr>
          <p:nvPr/>
        </p:nvSpPr>
        <p:spPr bwMode="auto">
          <a:xfrm flipV="1">
            <a:off x="2598738" y="4232275"/>
            <a:ext cx="0" cy="776288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0" name="Text Box 28"/>
          <p:cNvSpPr txBox="1">
            <a:spLocks noChangeArrowheads="1"/>
          </p:cNvSpPr>
          <p:nvPr/>
        </p:nvSpPr>
        <p:spPr bwMode="auto">
          <a:xfrm>
            <a:off x="1760538" y="5008563"/>
            <a:ext cx="56991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Prime on the right </a:t>
            </a:r>
            <a:r>
              <a:rPr lang="en-US" sz="3100">
                <a:sym typeface="Wingdings" pitchFamily="2" charset="2"/>
              </a:rPr>
              <a:t> done  just clean it up</a:t>
            </a:r>
            <a:endParaRPr lang="en-US" sz="3100"/>
          </a:p>
        </p:txBody>
      </p:sp>
      <p:sp>
        <p:nvSpPr>
          <p:cNvPr id="85021" name="Line 29"/>
          <p:cNvSpPr>
            <a:spLocks noChangeShapeType="1"/>
          </p:cNvSpPr>
          <p:nvPr/>
        </p:nvSpPr>
        <p:spPr bwMode="auto">
          <a:xfrm>
            <a:off x="4610100" y="5959475"/>
            <a:ext cx="669925" cy="344488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2" name="Text Box 30"/>
          <p:cNvSpPr txBox="1">
            <a:spLocks noChangeArrowheads="1"/>
          </p:cNvSpPr>
          <p:nvPr/>
        </p:nvSpPr>
        <p:spPr bwMode="auto">
          <a:xfrm>
            <a:off x="4945063" y="6477000"/>
            <a:ext cx="276701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50 = 2 * 5</a:t>
            </a:r>
            <a:r>
              <a:rPr lang="en-US" sz="3100" baseline="30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9" presetID="7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5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28" presetID="7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5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5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5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5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5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5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8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5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5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5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5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animBg="1"/>
      <p:bldP spid="84996" grpId="0" animBg="1"/>
      <p:bldP spid="84997" grpId="0"/>
      <p:bldP spid="84998" grpId="0"/>
      <p:bldP spid="84999" grpId="0"/>
      <p:bldP spid="85000" grpId="0"/>
      <p:bldP spid="85001" grpId="0"/>
      <p:bldP spid="85004" grpId="0"/>
      <p:bldP spid="85005" grpId="0"/>
      <p:bldP spid="85007" grpId="0" animBg="1"/>
      <p:bldP spid="85008" grpId="0" animBg="1"/>
      <p:bldP spid="85009" grpId="0" animBg="1"/>
      <p:bldP spid="85010" grpId="0" animBg="1"/>
      <p:bldP spid="85013" grpId="0" animBg="1"/>
      <p:bldP spid="85014" grpId="0"/>
      <p:bldP spid="85015" grpId="0" animBg="1"/>
      <p:bldP spid="85016" grpId="0"/>
      <p:bldP spid="85017" grpId="0" animBg="1"/>
      <p:bldP spid="85019" grpId="0" animBg="1"/>
      <p:bldP spid="85020" grpId="0"/>
      <p:bldP spid="85021" grpId="0" animBg="1"/>
      <p:bldP spid="850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/>
          <a:p>
            <a:pPr eaLnBrk="1" hangingPunct="1"/>
            <a:r>
              <a:rPr lang="en-US" smtClean="0"/>
              <a:t>Ex:  Find the LCM(24, 50)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4063" y="1468438"/>
            <a:ext cx="8634412" cy="2071687"/>
          </a:xfrm>
        </p:spPr>
        <p:txBody>
          <a:bodyPr/>
          <a:lstStyle/>
          <a:p>
            <a:pPr eaLnBrk="1" hangingPunct="1"/>
            <a:r>
              <a:rPr lang="en-US" sz="3100" smtClean="0"/>
              <a:t>Find the prime factorization of each number:</a:t>
            </a:r>
          </a:p>
          <a:p>
            <a:pPr eaLnBrk="1" hangingPunct="1">
              <a:buFontTx/>
              <a:buNone/>
            </a:pPr>
            <a:r>
              <a:rPr lang="en-US" sz="3100" smtClean="0"/>
              <a:t>   </a:t>
            </a:r>
            <a:r>
              <a:rPr lang="en-US" sz="3100" smtClean="0">
                <a:solidFill>
                  <a:srgbClr val="FF00FF"/>
                </a:solidFill>
              </a:rPr>
              <a:t>24 = 2</a:t>
            </a:r>
            <a:r>
              <a:rPr lang="en-US" sz="3100" baseline="30000" smtClean="0">
                <a:solidFill>
                  <a:srgbClr val="FF00FF"/>
                </a:solidFill>
              </a:rPr>
              <a:t>3</a:t>
            </a:r>
            <a:r>
              <a:rPr lang="en-US" sz="3100" smtClean="0">
                <a:solidFill>
                  <a:srgbClr val="FF00FF"/>
                </a:solidFill>
              </a:rPr>
              <a:t> * 3</a:t>
            </a:r>
            <a:r>
              <a:rPr lang="en-US" sz="3100" smtClean="0"/>
              <a:t>		and </a:t>
            </a:r>
            <a:r>
              <a:rPr lang="en-US" sz="3100" smtClean="0">
                <a:solidFill>
                  <a:srgbClr val="9900FF"/>
                </a:solidFill>
              </a:rPr>
              <a:t>50 = 2 * 5</a:t>
            </a:r>
            <a:r>
              <a:rPr lang="en-US" sz="3100" baseline="30000" smtClean="0">
                <a:solidFill>
                  <a:srgbClr val="9900FF"/>
                </a:solidFill>
              </a:rPr>
              <a:t>2</a:t>
            </a:r>
          </a:p>
          <a:p>
            <a:pPr eaLnBrk="1" hangingPunct="1"/>
            <a:r>
              <a:rPr lang="en-US" sz="3100" smtClean="0"/>
              <a:t>Arrange the factorizations in a table</a:t>
            </a:r>
          </a:p>
        </p:txBody>
      </p:sp>
      <p:graphicFrame>
        <p:nvGraphicFramePr>
          <p:cNvPr id="10295" name="Group 55"/>
          <p:cNvGraphicFramePr>
            <a:graphicFrameLocks noGrp="1"/>
          </p:cNvGraphicFramePr>
          <p:nvPr>
            <p:ph sz="half" idx="2"/>
          </p:nvPr>
        </p:nvGraphicFramePr>
        <p:xfrm>
          <a:off x="669925" y="3281363"/>
          <a:ext cx="8801100" cy="2678112"/>
        </p:xfrm>
        <a:graphic>
          <a:graphicData uri="http://schemas.openxmlformats.org/drawingml/2006/table">
            <a:tbl>
              <a:tblPr/>
              <a:tblGrid>
                <a:gridCol w="2200275"/>
                <a:gridCol w="2200275"/>
                <a:gridCol w="2200275"/>
                <a:gridCol w="2200275"/>
              </a:tblGrid>
              <a:tr h="669925"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2588" marR="0" lvl="0" indent="-382588" algn="l" defTabSz="1019175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1882" marR="101882" marT="50941" marB="5094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6096" name="Text Box 80"/>
          <p:cNvSpPr txBox="1">
            <a:spLocks noChangeArrowheads="1"/>
          </p:cNvSpPr>
          <p:nvPr/>
        </p:nvSpPr>
        <p:spPr bwMode="auto">
          <a:xfrm>
            <a:off x="1006475" y="5354638"/>
            <a:ext cx="15922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LCM</a:t>
            </a:r>
          </a:p>
        </p:txBody>
      </p:sp>
      <p:sp>
        <p:nvSpPr>
          <p:cNvPr id="86097" name="Line 81"/>
          <p:cNvSpPr>
            <a:spLocks noChangeShapeType="1"/>
          </p:cNvSpPr>
          <p:nvPr/>
        </p:nvSpPr>
        <p:spPr bwMode="auto">
          <a:xfrm>
            <a:off x="669925" y="3281363"/>
            <a:ext cx="2179638" cy="604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98" name="Text Box 82"/>
          <p:cNvSpPr txBox="1">
            <a:spLocks noChangeArrowheads="1"/>
          </p:cNvSpPr>
          <p:nvPr/>
        </p:nvSpPr>
        <p:spPr bwMode="auto">
          <a:xfrm>
            <a:off x="838200" y="3454400"/>
            <a:ext cx="4191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#</a:t>
            </a:r>
          </a:p>
        </p:txBody>
      </p:sp>
      <p:sp>
        <p:nvSpPr>
          <p:cNvPr id="86099" name="Text Box 83"/>
          <p:cNvSpPr txBox="1">
            <a:spLocks noChangeArrowheads="1"/>
          </p:cNvSpPr>
          <p:nvPr/>
        </p:nvSpPr>
        <p:spPr bwMode="auto">
          <a:xfrm>
            <a:off x="1844675" y="3281363"/>
            <a:ext cx="1004888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primes</a:t>
            </a:r>
          </a:p>
        </p:txBody>
      </p:sp>
      <p:sp>
        <p:nvSpPr>
          <p:cNvPr id="86100" name="Text Box 84"/>
          <p:cNvSpPr txBox="1">
            <a:spLocks noChangeArrowheads="1"/>
          </p:cNvSpPr>
          <p:nvPr/>
        </p:nvSpPr>
        <p:spPr bwMode="auto">
          <a:xfrm>
            <a:off x="3687763" y="3368675"/>
            <a:ext cx="5032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</a:t>
            </a:r>
          </a:p>
        </p:txBody>
      </p:sp>
      <p:sp>
        <p:nvSpPr>
          <p:cNvPr id="86101" name="Text Box 85"/>
          <p:cNvSpPr txBox="1">
            <a:spLocks noChangeArrowheads="1"/>
          </p:cNvSpPr>
          <p:nvPr/>
        </p:nvSpPr>
        <p:spPr bwMode="auto">
          <a:xfrm>
            <a:off x="5783263" y="3281363"/>
            <a:ext cx="5032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</a:t>
            </a:r>
          </a:p>
        </p:txBody>
      </p:sp>
      <p:sp>
        <p:nvSpPr>
          <p:cNvPr id="86102" name="Text Box 86"/>
          <p:cNvSpPr txBox="1">
            <a:spLocks noChangeArrowheads="1"/>
          </p:cNvSpPr>
          <p:nvPr/>
        </p:nvSpPr>
        <p:spPr bwMode="auto">
          <a:xfrm>
            <a:off x="8047038" y="3281363"/>
            <a:ext cx="5032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5</a:t>
            </a:r>
          </a:p>
        </p:txBody>
      </p:sp>
      <p:sp>
        <p:nvSpPr>
          <p:cNvPr id="86103" name="Text Box 87"/>
          <p:cNvSpPr txBox="1">
            <a:spLocks noChangeArrowheads="1"/>
          </p:cNvSpPr>
          <p:nvPr/>
        </p:nvSpPr>
        <p:spPr bwMode="auto">
          <a:xfrm>
            <a:off x="1257300" y="3971925"/>
            <a:ext cx="7540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FF00FF"/>
                </a:solidFill>
              </a:rPr>
              <a:t>24</a:t>
            </a:r>
          </a:p>
        </p:txBody>
      </p:sp>
      <p:sp>
        <p:nvSpPr>
          <p:cNvPr id="86104" name="Text Box 88"/>
          <p:cNvSpPr txBox="1">
            <a:spLocks noChangeArrowheads="1"/>
          </p:cNvSpPr>
          <p:nvPr/>
        </p:nvSpPr>
        <p:spPr bwMode="auto">
          <a:xfrm>
            <a:off x="1257300" y="4664075"/>
            <a:ext cx="7540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9900FF"/>
                </a:solidFill>
              </a:rPr>
              <a:t>50</a:t>
            </a:r>
          </a:p>
        </p:txBody>
      </p:sp>
      <p:sp>
        <p:nvSpPr>
          <p:cNvPr id="86105" name="Text Box 89"/>
          <p:cNvSpPr txBox="1">
            <a:spLocks noChangeArrowheads="1"/>
          </p:cNvSpPr>
          <p:nvPr/>
        </p:nvSpPr>
        <p:spPr bwMode="auto">
          <a:xfrm>
            <a:off x="3352800" y="3971925"/>
            <a:ext cx="7540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FF00FF"/>
                </a:solidFill>
              </a:rPr>
              <a:t>2</a:t>
            </a:r>
            <a:r>
              <a:rPr lang="en-US" sz="3100" baseline="30000">
                <a:solidFill>
                  <a:srgbClr val="FF00FF"/>
                </a:solidFill>
              </a:rPr>
              <a:t>3</a:t>
            </a:r>
          </a:p>
        </p:txBody>
      </p:sp>
      <p:sp>
        <p:nvSpPr>
          <p:cNvPr id="86106" name="Text Box 90"/>
          <p:cNvSpPr txBox="1">
            <a:spLocks noChangeArrowheads="1"/>
          </p:cNvSpPr>
          <p:nvPr/>
        </p:nvSpPr>
        <p:spPr bwMode="auto">
          <a:xfrm>
            <a:off x="5699125" y="3971925"/>
            <a:ext cx="75565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FF00FF"/>
                </a:solidFill>
              </a:rPr>
              <a:t>3</a:t>
            </a:r>
            <a:r>
              <a:rPr lang="en-US" sz="3100" baseline="30000">
                <a:solidFill>
                  <a:srgbClr val="FF00FF"/>
                </a:solidFill>
              </a:rPr>
              <a:t>1</a:t>
            </a:r>
          </a:p>
        </p:txBody>
      </p:sp>
      <p:sp>
        <p:nvSpPr>
          <p:cNvPr id="86107" name="Text Box 91"/>
          <p:cNvSpPr txBox="1">
            <a:spLocks noChangeArrowheads="1"/>
          </p:cNvSpPr>
          <p:nvPr/>
        </p:nvSpPr>
        <p:spPr bwMode="auto">
          <a:xfrm>
            <a:off x="7878763" y="3971925"/>
            <a:ext cx="75406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FF00FF"/>
                </a:solidFill>
              </a:rPr>
              <a:t>5</a:t>
            </a:r>
            <a:r>
              <a:rPr lang="en-US" sz="3100" baseline="30000">
                <a:solidFill>
                  <a:srgbClr val="FF00FF"/>
                </a:solidFill>
              </a:rPr>
              <a:t>0</a:t>
            </a:r>
          </a:p>
        </p:txBody>
      </p:sp>
      <p:sp>
        <p:nvSpPr>
          <p:cNvPr id="86108" name="Text Box 92"/>
          <p:cNvSpPr txBox="1">
            <a:spLocks noChangeArrowheads="1"/>
          </p:cNvSpPr>
          <p:nvPr/>
        </p:nvSpPr>
        <p:spPr bwMode="auto">
          <a:xfrm>
            <a:off x="3268663" y="4664075"/>
            <a:ext cx="75406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9900FF"/>
                </a:solidFill>
              </a:rPr>
              <a:t>2</a:t>
            </a:r>
            <a:r>
              <a:rPr lang="en-US" sz="3100" baseline="30000">
                <a:solidFill>
                  <a:srgbClr val="9900FF"/>
                </a:solidFill>
              </a:rPr>
              <a:t>1</a:t>
            </a:r>
          </a:p>
        </p:txBody>
      </p:sp>
      <p:sp>
        <p:nvSpPr>
          <p:cNvPr id="86109" name="Text Box 93"/>
          <p:cNvSpPr txBox="1">
            <a:spLocks noChangeArrowheads="1"/>
          </p:cNvSpPr>
          <p:nvPr/>
        </p:nvSpPr>
        <p:spPr bwMode="auto">
          <a:xfrm>
            <a:off x="5616575" y="4664075"/>
            <a:ext cx="7540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9900FF"/>
                </a:solidFill>
              </a:rPr>
              <a:t>3</a:t>
            </a:r>
            <a:r>
              <a:rPr lang="en-US" sz="3100" baseline="30000">
                <a:solidFill>
                  <a:srgbClr val="9900FF"/>
                </a:solidFill>
              </a:rPr>
              <a:t>0</a:t>
            </a:r>
          </a:p>
        </p:txBody>
      </p:sp>
      <p:sp>
        <p:nvSpPr>
          <p:cNvPr id="86110" name="Text Box 94"/>
          <p:cNvSpPr txBox="1">
            <a:spLocks noChangeArrowheads="1"/>
          </p:cNvSpPr>
          <p:nvPr/>
        </p:nvSpPr>
        <p:spPr bwMode="auto">
          <a:xfrm>
            <a:off x="7878763" y="4664075"/>
            <a:ext cx="75406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>
                <a:solidFill>
                  <a:srgbClr val="9900FF"/>
                </a:solidFill>
              </a:rPr>
              <a:t>5</a:t>
            </a:r>
            <a:r>
              <a:rPr lang="en-US" sz="3100" baseline="30000">
                <a:solidFill>
                  <a:srgbClr val="9900FF"/>
                </a:solidFill>
              </a:rPr>
              <a:t>2</a:t>
            </a:r>
          </a:p>
        </p:txBody>
      </p:sp>
      <p:sp>
        <p:nvSpPr>
          <p:cNvPr id="86111" name="Text Box 95"/>
          <p:cNvSpPr txBox="1">
            <a:spLocks noChangeArrowheads="1"/>
          </p:cNvSpPr>
          <p:nvPr/>
        </p:nvSpPr>
        <p:spPr bwMode="auto">
          <a:xfrm>
            <a:off x="754063" y="6045200"/>
            <a:ext cx="88011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100"/>
              <a:t> Circle the Largest product in each column</a:t>
            </a:r>
          </a:p>
        </p:txBody>
      </p:sp>
      <p:sp>
        <p:nvSpPr>
          <p:cNvPr id="86112" name="Oval 96"/>
          <p:cNvSpPr>
            <a:spLocks noChangeArrowheads="1"/>
          </p:cNvSpPr>
          <p:nvPr/>
        </p:nvSpPr>
        <p:spPr bwMode="auto">
          <a:xfrm>
            <a:off x="3268663" y="3971925"/>
            <a:ext cx="671512" cy="69215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/>
          <a:p>
            <a:pPr defTabSz="1019175"/>
            <a:endParaRPr lang="en-US"/>
          </a:p>
        </p:txBody>
      </p:sp>
      <p:sp>
        <p:nvSpPr>
          <p:cNvPr id="86113" name="Oval 97"/>
          <p:cNvSpPr>
            <a:spLocks noChangeArrowheads="1"/>
          </p:cNvSpPr>
          <p:nvPr/>
        </p:nvSpPr>
        <p:spPr bwMode="auto">
          <a:xfrm>
            <a:off x="5616575" y="3971925"/>
            <a:ext cx="669925" cy="69215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/>
          <a:p>
            <a:pPr defTabSz="1019175"/>
            <a:endParaRPr lang="en-US"/>
          </a:p>
        </p:txBody>
      </p:sp>
      <p:sp>
        <p:nvSpPr>
          <p:cNvPr id="86114" name="Oval 98"/>
          <p:cNvSpPr>
            <a:spLocks noChangeArrowheads="1"/>
          </p:cNvSpPr>
          <p:nvPr/>
        </p:nvSpPr>
        <p:spPr bwMode="auto">
          <a:xfrm>
            <a:off x="7794625" y="4576763"/>
            <a:ext cx="671513" cy="6905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/>
          <a:p>
            <a:pPr defTabSz="1019175"/>
            <a:endParaRPr lang="en-US"/>
          </a:p>
        </p:txBody>
      </p:sp>
      <p:sp>
        <p:nvSpPr>
          <p:cNvPr id="86115" name="Text Box 99"/>
          <p:cNvSpPr txBox="1">
            <a:spLocks noChangeArrowheads="1"/>
          </p:cNvSpPr>
          <p:nvPr/>
        </p:nvSpPr>
        <p:spPr bwMode="auto">
          <a:xfrm>
            <a:off x="754063" y="6650038"/>
            <a:ext cx="88011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100"/>
              <a:t> The LCM(24, 50) is the product of the circled numbers:   8 * 3 * 25 = 600</a:t>
            </a:r>
          </a:p>
        </p:txBody>
      </p:sp>
      <p:sp>
        <p:nvSpPr>
          <p:cNvPr id="86116" name="Text Box 100"/>
          <p:cNvSpPr txBox="1">
            <a:spLocks noChangeArrowheads="1"/>
          </p:cNvSpPr>
          <p:nvPr/>
        </p:nvSpPr>
        <p:spPr bwMode="auto">
          <a:xfrm>
            <a:off x="3436938" y="5440363"/>
            <a:ext cx="58578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8</a:t>
            </a:r>
          </a:p>
        </p:txBody>
      </p:sp>
      <p:sp>
        <p:nvSpPr>
          <p:cNvPr id="86117" name="Text Box 101"/>
          <p:cNvSpPr txBox="1">
            <a:spLocks noChangeArrowheads="1"/>
          </p:cNvSpPr>
          <p:nvPr/>
        </p:nvSpPr>
        <p:spPr bwMode="auto">
          <a:xfrm>
            <a:off x="5616575" y="5354638"/>
            <a:ext cx="5857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3</a:t>
            </a:r>
          </a:p>
        </p:txBody>
      </p:sp>
      <p:sp>
        <p:nvSpPr>
          <p:cNvPr id="86118" name="Text Box 102"/>
          <p:cNvSpPr txBox="1">
            <a:spLocks noChangeArrowheads="1"/>
          </p:cNvSpPr>
          <p:nvPr/>
        </p:nvSpPr>
        <p:spPr bwMode="auto">
          <a:xfrm>
            <a:off x="7794625" y="5354638"/>
            <a:ext cx="9223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19175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/>
              <a:t>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6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6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8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41" presetID="8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8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45" presetID="8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8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8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8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8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58" presetID="8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8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62" presetID="8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8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8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8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500"/>
                                        <p:tgtEl>
                                          <p:spTgt spid="8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75" presetID="8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8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79" presetID="8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8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49" presetClass="entr" presetSubtype="0" decel="10000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6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6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6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95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99" presetID="49" presetClass="entr" presetSubtype="0" decel="10000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6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6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6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06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10" presetID="49" presetClass="entr" presetSubtype="0" decel="10000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86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6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6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7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12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86096" grpId="0"/>
      <p:bldP spid="86097" grpId="0" animBg="1"/>
      <p:bldP spid="86098" grpId="0"/>
      <p:bldP spid="86099" grpId="0"/>
      <p:bldP spid="86100" grpId="0"/>
      <p:bldP spid="86101" grpId="0"/>
      <p:bldP spid="86102" grpId="0"/>
      <p:bldP spid="86103" grpId="0"/>
      <p:bldP spid="86104" grpId="0"/>
      <p:bldP spid="86105" grpId="0"/>
      <p:bldP spid="86106" grpId="0"/>
      <p:bldP spid="86107" grpId="0"/>
      <p:bldP spid="86108" grpId="0"/>
      <p:bldP spid="86109" grpId="0"/>
      <p:bldP spid="86110" grpId="0"/>
      <p:bldP spid="86111" grpId="0"/>
      <p:bldP spid="86112" grpId="0" animBg="1"/>
      <p:bldP spid="86113" grpId="0" animBg="1"/>
      <p:bldP spid="86114" grpId="0" animBg="1"/>
      <p:bldP spid="86115" grpId="0"/>
      <p:bldP spid="86116" grpId="0"/>
      <p:bldP spid="86117" grpId="0"/>
      <p:bldP spid="8611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0BF031E45CD944ACFF6DBB0C32236C" ma:contentTypeVersion="1" ma:contentTypeDescription="Create a new document." ma:contentTypeScope="" ma:versionID="081c69fabc00102b32dffcfbfe096c8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A176543-3043-472B-885D-2DF82AFC7C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152CF0-0567-490C-AEC9-1529F4AEC0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D4326E-13E4-485D-9629-8D1E487802B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1482</Words>
  <Application>Microsoft Office PowerPoint</Application>
  <PresentationFormat>Custom</PresentationFormat>
  <Paragraphs>341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Comic Sans MS</vt:lpstr>
      <vt:lpstr>Wingdings</vt:lpstr>
      <vt:lpstr>Default Design</vt:lpstr>
      <vt:lpstr>LCMs and GCFs </vt:lpstr>
      <vt:lpstr>PowerPoint Presentation</vt:lpstr>
      <vt:lpstr>Least Common Multiples</vt:lpstr>
      <vt:lpstr>Example:</vt:lpstr>
      <vt:lpstr>Finding the LCM</vt:lpstr>
      <vt:lpstr>PowerPoint Presentation</vt:lpstr>
      <vt:lpstr>Ex:  Find the prime factorization of 24</vt:lpstr>
      <vt:lpstr>Ex:  Find the prime factorization of 50</vt:lpstr>
      <vt:lpstr>Ex:  Find the LCM(24, 50)</vt:lpstr>
      <vt:lpstr>Note:</vt:lpstr>
      <vt:lpstr>Ex:  Find the LCM(44, 60)  Prime Factorizations</vt:lpstr>
      <vt:lpstr>Ex:  Find the LCM(44, 60)</vt:lpstr>
      <vt:lpstr>Ex:  Find the LCM(102, 184) Prime Factorizations</vt:lpstr>
      <vt:lpstr>Ex:  Find the LCM(102, 184)</vt:lpstr>
      <vt:lpstr>Ex:  Find the LCM(16, 30, 84) Prime Factorizations</vt:lpstr>
      <vt:lpstr>Ex:  Find the LCM(16, 30, 84)</vt:lpstr>
      <vt:lpstr>PowerPoint Presentation</vt:lpstr>
      <vt:lpstr>Greatest Common Factors</vt:lpstr>
      <vt:lpstr>Example:</vt:lpstr>
      <vt:lpstr>Finding the GCF</vt:lpstr>
      <vt:lpstr>PowerPoint Presentation</vt:lpstr>
      <vt:lpstr>Ex:  Find the GCF(24, 40)  Prime Factorizations</vt:lpstr>
      <vt:lpstr>Ex:  Find the GCF(24, 40)</vt:lpstr>
      <vt:lpstr>Note:</vt:lpstr>
      <vt:lpstr>Ex:  Find the GCF(32, 51)  Prime Factorization:</vt:lpstr>
      <vt:lpstr>Ex:  Find the GCF(32, 51)</vt:lpstr>
      <vt:lpstr>Ex:  Find the GCF(102, 84)  Prime Factorization:</vt:lpstr>
      <vt:lpstr>Ex:  Find the GCF(102, 84)</vt:lpstr>
      <vt:lpstr>Ex:  Find the GCF(14, 42, 84)   Prime Factorizations</vt:lpstr>
      <vt:lpstr>Ex:  Find the GCF(14, 42, 84)</vt:lpstr>
      <vt:lpstr>PowerPoint Presentation</vt:lpstr>
    </vt:vector>
  </TitlesOfParts>
  <Company>Mt. San Jacinto College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TAKING TIPS  Presented by  Janice Levasseur</dc:title>
  <dc:creator>TitleV User</dc:creator>
  <cp:lastModifiedBy>Teacher E-Solutions</cp:lastModifiedBy>
  <cp:revision>42</cp:revision>
  <dcterms:created xsi:type="dcterms:W3CDTF">2008-06-19T00:49:24Z</dcterms:created>
  <dcterms:modified xsi:type="dcterms:W3CDTF">2019-01-18T17:01:57Z</dcterms:modified>
</cp:coreProperties>
</file>