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4" r:id="rId28"/>
    <p:sldId id="283" r:id="rId29"/>
    <p:sldId id="285" r:id="rId3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itchFamily="34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itchFamily="34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itchFamily="34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itchFamily="34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ahoma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ahoma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ahoma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ahoma" pitchFamily="34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FF3300"/>
    <a:srgbClr val="00FF00"/>
    <a:srgbClr val="FFFF66"/>
    <a:srgbClr val="66FFFF"/>
    <a:srgbClr val="8000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356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304800"/>
            <a:ext cx="7772400" cy="1143000"/>
          </a:xfrm>
        </p:spPr>
        <p:txBody>
          <a:bodyPr/>
          <a:lstStyle>
            <a:lvl1pPr>
              <a:defRPr b="1">
                <a:latin typeface="Comic Sans MS" pitchFamily="66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2356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solidFill>
                  <a:schemeClr val="hlink"/>
                </a:solidFill>
                <a:latin typeface="Arial" charset="0"/>
              </a:defRPr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A68E6EDA-254B-4795-A9E0-73A8B1A1CA6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7118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E82760-5FB7-449F-B2FB-39C49A711D3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0085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617538"/>
            <a:ext cx="1951038" cy="5514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617538"/>
            <a:ext cx="5700712" cy="5514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8FD28-0E77-47C5-820E-FD3E6E6BA9F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1153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4E3EF-4BE8-4564-BC22-8DA7495157A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5042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5F2CE-A6F8-46B5-9912-43346BAEAA2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9210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433904-D7A6-413E-B1AB-2B4734C1AE8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8886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3C1C93-FC41-4DDE-BA44-9B724C72BCC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9593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D83984-79B3-4BC0-92DD-004CAEB48EB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1608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88F8A-F3B7-40E3-AE8D-D6CF7186B75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2590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877E7F-82A0-464B-B6E7-FF9AA165FD5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2892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22877D-81EE-454B-93F9-1A5D64F1C38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6571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617538"/>
            <a:ext cx="779303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2253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400" smtClean="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2254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400" smtClean="0"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2254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400" smtClean="0"/>
            </a:lvl1pPr>
          </a:lstStyle>
          <a:p>
            <a:pPr>
              <a:defRPr/>
            </a:pPr>
            <a:fld id="{942F1F05-1C3F-4D0F-B94E-B2284C535E3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&#26446;&#32996;&#37586;\BIOLOGY\FORM%206-7\04.%20NUTRITION%20IN%20MAMMALS\drill.avi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&#26446;&#32996;&#37586;\BIOLOGY\FORM%206-7\04.%20NUTRITION%20IN%20MAMMALS\fillup.avi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&#26446;&#32996;&#37586;\BIOLOGY\FORM%206-7\04.%20NUTRITION%20IN%20MAMMALS\emerge.avi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photo.avi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Modes of Nutrition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3076" name="Picture 4" descr="I:\Clipart\People1\Menprof\PE17159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038" y="2133600"/>
            <a:ext cx="3970337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Importance of saprophytes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As decomposers</a:t>
            </a:r>
          </a:p>
          <a:p>
            <a:pPr lvl="1" eaLnBrk="1" hangingPunct="1"/>
            <a:r>
              <a:rPr lang="en-US" altLang="zh-TW" smtClean="0"/>
              <a:t>Allow essential materials (e.g. C, N) to be recycled in the ecosystem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Parasitic nutrition</a:t>
            </a:r>
            <a:br>
              <a:rPr lang="en-US" altLang="zh-TW" smtClean="0"/>
            </a:br>
            <a:r>
              <a:rPr lang="en-US" altLang="zh-TW" smtClean="0"/>
              <a:t>(Parasitism)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Organisms (</a:t>
            </a:r>
            <a:r>
              <a:rPr lang="en-US" altLang="zh-TW" smtClean="0">
                <a:solidFill>
                  <a:schemeClr val="hlink"/>
                </a:solidFill>
              </a:rPr>
              <a:t>parasite</a:t>
            </a:r>
            <a:r>
              <a:rPr lang="en-US" altLang="zh-TW" smtClean="0"/>
              <a:t>) obtain organic compounds from another living organism of a different species (</a:t>
            </a:r>
            <a:r>
              <a:rPr lang="en-US" altLang="zh-TW" smtClean="0">
                <a:solidFill>
                  <a:schemeClr val="hlink"/>
                </a:solidFill>
              </a:rPr>
              <a:t>host</a:t>
            </a:r>
            <a:r>
              <a:rPr lang="en-US" altLang="zh-TW" smtClean="0"/>
              <a:t>)</a:t>
            </a:r>
          </a:p>
          <a:p>
            <a:pPr lvl="1" eaLnBrk="1" hangingPunct="1"/>
            <a:r>
              <a:rPr lang="en-US" altLang="zh-TW" smtClean="0"/>
              <a:t>Parasite is benefited</a:t>
            </a:r>
          </a:p>
          <a:p>
            <a:pPr lvl="1" eaLnBrk="1" hangingPunct="1"/>
            <a:r>
              <a:rPr lang="en-US" altLang="zh-TW" smtClean="0"/>
              <a:t>Host is harmed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 bldLvl="2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How a tapeworm obtains its nutrient?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8288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zh-TW" sz="2800" smtClean="0"/>
              <a:t>Live inside the small intestine of human</a:t>
            </a:r>
          </a:p>
          <a:p>
            <a:pPr eaLnBrk="1" hangingPunct="1"/>
            <a:r>
              <a:rPr lang="en-US" altLang="zh-TW" sz="2800" smtClean="0"/>
              <a:t>Food in small intestine is already digested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zh-TW" sz="2800" smtClean="0">
                <a:sym typeface="Symbol" pitchFamily="18" charset="2"/>
              </a:rPr>
              <a:t></a:t>
            </a:r>
            <a:r>
              <a:rPr lang="en-US" altLang="zh-TW" sz="2800" smtClean="0"/>
              <a:t>Can be absorbed directly through the body wall of tapeworm by diffusion</a:t>
            </a:r>
          </a:p>
        </p:txBody>
      </p:sp>
      <p:pic>
        <p:nvPicPr>
          <p:cNvPr id="14340" name="Picture 4" descr="C:\Biology\Modes of nutrition\tapeworm structur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765550"/>
            <a:ext cx="5410200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Structural adaptations of tapeworm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3990975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mtClean="0"/>
              <a:t>Head bears hooks and suckers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mtClean="0"/>
              <a:t>To attach itself to the intestine wall of the host 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zh-TW" smtClean="0">
                <a:sym typeface="Symbol" pitchFamily="18" charset="2"/>
              </a:rPr>
              <a:t>Prevent being egested by peristalsis of intestine</a:t>
            </a:r>
          </a:p>
        </p:txBody>
      </p:sp>
      <p:pic>
        <p:nvPicPr>
          <p:cNvPr id="16388" name="Picture 4" descr="C:\Biology\Modes of nutrition\tapeworm he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981200"/>
            <a:ext cx="3379788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bldLvl="2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Structural adaptations of tapeworm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7772400" cy="2590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mtClean="0"/>
              <a:t>Long, flattened body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mtClean="0">
                <a:sym typeface="Symbol" pitchFamily="18" charset="2"/>
              </a:rPr>
              <a:t>To increase the surface area for more absorption of digested food by diffusion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mtClean="0">
                <a:sym typeface="Symbol" pitchFamily="18" charset="2"/>
              </a:rPr>
              <a:t>Thin body wall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mtClean="0">
                <a:sym typeface="Symbol" pitchFamily="18" charset="2"/>
              </a:rPr>
              <a:t>To shorten the distance for faster diffusion</a:t>
            </a:r>
            <a:r>
              <a:rPr lang="en-US" altLang="zh-TW" smtClean="0"/>
              <a:t> </a:t>
            </a:r>
          </a:p>
          <a:p>
            <a:pPr eaLnBrk="1" hangingPunct="1">
              <a:lnSpc>
                <a:spcPct val="90000"/>
              </a:lnSpc>
            </a:pPr>
            <a:endParaRPr lang="zh-TW" altLang="en-US" smtClean="0">
              <a:sym typeface="Symbol" pitchFamily="18" charset="2"/>
            </a:endParaRPr>
          </a:p>
        </p:txBody>
      </p:sp>
      <p:pic>
        <p:nvPicPr>
          <p:cNvPr id="16388" name="Picture 4" descr="C:\Biology\Modes of nutrition\tapeworm segme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532313"/>
            <a:ext cx="5715000" cy="232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 bldLvl="2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Structural adaptations of tapeworm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sym typeface="Symbol" pitchFamily="18" charset="2"/>
              </a:rPr>
              <a:t>Body covered by cuticle</a:t>
            </a:r>
          </a:p>
          <a:p>
            <a:pPr lvl="1" eaLnBrk="1" hangingPunct="1"/>
            <a:r>
              <a:rPr lang="en-US" altLang="zh-TW" smtClean="0">
                <a:sym typeface="Symbol" pitchFamily="18" charset="2"/>
              </a:rPr>
              <a:t>To protect itself from attack of digestive enzymes from the host</a:t>
            </a:r>
          </a:p>
          <a:p>
            <a:pPr eaLnBrk="1" hangingPunct="1"/>
            <a:r>
              <a:rPr lang="en-US" altLang="zh-TW" smtClean="0">
                <a:sym typeface="Symbol" pitchFamily="18" charset="2"/>
              </a:rPr>
              <a:t>No mouth, digestive system</a:t>
            </a:r>
          </a:p>
          <a:p>
            <a:pPr lvl="1" eaLnBrk="1" hangingPunct="1"/>
            <a:r>
              <a:rPr lang="en-US" altLang="zh-TW" smtClean="0">
                <a:sym typeface="Symbol" pitchFamily="18" charset="2"/>
              </a:rPr>
              <a:t>No needed</a:t>
            </a:r>
          </a:p>
          <a:p>
            <a:pPr eaLnBrk="1" hangingPunct="1"/>
            <a:r>
              <a:rPr lang="en-US" altLang="zh-TW" smtClean="0">
                <a:sym typeface="Symbol" pitchFamily="18" charset="2"/>
              </a:rPr>
              <a:t>Hermaphrodite (bisexual)</a:t>
            </a:r>
          </a:p>
          <a:p>
            <a:pPr lvl="1" eaLnBrk="1" hangingPunct="1"/>
            <a:r>
              <a:rPr lang="en-US" altLang="zh-TW" smtClean="0">
                <a:sym typeface="Symbol" pitchFamily="18" charset="2"/>
              </a:rPr>
              <a:t>Need not find a mate for reproduction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Filter feeder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3886200"/>
            <a:ext cx="2971800" cy="1752600"/>
          </a:xfrm>
        </p:spPr>
        <p:txBody>
          <a:bodyPr/>
          <a:lstStyle/>
          <a:p>
            <a:pPr algn="l" eaLnBrk="1" hangingPunct="1"/>
            <a:r>
              <a:rPr lang="en-US" altLang="zh-TW" smtClean="0"/>
              <a:t>Bivalves</a:t>
            </a:r>
          </a:p>
        </p:txBody>
      </p:sp>
      <p:pic>
        <p:nvPicPr>
          <p:cNvPr id="18436" name="Picture 4" descr="\\M040S001\userhome\yfleec\BIOLOGY\FORM 6-7\05. OTHER MODE OF NUTRITION\bival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828800"/>
            <a:ext cx="5791200" cy="405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5" descr="\\M040s001\userhome\yfleec\BIOLOGY\FORM 6-7\05. OTHER MODE OF NUTRITION\bivalvus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828800"/>
            <a:ext cx="57912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Clam structures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19460" name="Picture 4" descr="\\M040s001\userhome\yfleec\BIOLOGY\FORM 6-7\05. OTHER MODE OF NUTRITION\clam anatomy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752600"/>
            <a:ext cx="6096000" cy="418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Scallops structures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20484" name="Picture 4" descr="\\M040s001\userhome\yfleec\BIOLOGY\FORM 6-7\05. OTHER MODE OF NUTRITION\scallops anatomy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905000"/>
            <a:ext cx="7772400" cy="417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Carol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21508" name="Picture 4" descr="\\M040s001\userhome\yfleec\BIOLOGY\FORM 6-7\05. OTHER MODE OF NUTRITION\filter_feed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28600"/>
            <a:ext cx="44196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Nutrition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Processes by which organisms obtain and use the nutrients required for maintaining life</a:t>
            </a:r>
          </a:p>
        </p:txBody>
      </p:sp>
      <p:pic>
        <p:nvPicPr>
          <p:cNvPr id="4100" name="Picture 4" descr="I:\Clipart\People1\Menprof\PE16642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505200"/>
            <a:ext cx="3657600" cy="333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304800"/>
            <a:ext cx="8763000" cy="1143000"/>
          </a:xfrm>
        </p:spPr>
        <p:txBody>
          <a:bodyPr/>
          <a:lstStyle/>
          <a:p>
            <a:pPr eaLnBrk="1" hangingPunct="1"/>
            <a:r>
              <a:rPr lang="en-US" altLang="zh-TW" smtClean="0"/>
              <a:t>Rock feeder and filter feeder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22532" name="Picture 4" descr="\\M040s001\userhome\yfleec\BIOLOGY\FORM 6-7\05. OTHER MODE OF NUTRITION\rock feed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00200"/>
            <a:ext cx="7086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Sand feeder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23556" name="Picture 4" descr="\\M040s001\userhome\yfleec\BIOLOGY\FORM 6-7\05. OTHER MODE OF NUTRITION\earthworm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76400"/>
            <a:ext cx="7620000" cy="409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Insect and snail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24580" name="Picture 4" descr="\\M040s001\userhome\yfleec\BIOLOGY\FORM 6-7\05. OTHER MODE OF NUTRITION\inser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524000"/>
            <a:ext cx="7010400" cy="525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25604" name="Picture 4" descr="\\M040s001\userhome\yfleec\BIOLOGY\FORM 6-7\05. OTHER MODE OF NUTRITION\mosquito lif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0"/>
            <a:ext cx="6134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Mosquito head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26628" name="Picture 4" descr="\\M040s001\userhome\yfleec\BIOLOGY\FORM 6-7\05. OTHER MODE OF NUTRITION\mosquito hea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752600"/>
            <a:ext cx="7848600" cy="410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Mouth 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27652" name="Picture 4" descr="\\M040s001\userhome\yfleec\BIOLOGY\FORM 6-7\05. OTHER MODE OF NUTRITION\mosqmthpart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0"/>
            <a:ext cx="4276725" cy="630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5" descr="\\M040s001\userhome\yfleec\BIOLOGY\FORM 6-7\05. OTHER MODE OF NUTRITION\mosquito mouth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676400"/>
            <a:ext cx="7086600" cy="481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en-US" altLang="zh-TW" smtClean="0"/>
              <a:t>Drilling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34820" name="drill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286000"/>
            <a:ext cx="33528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8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48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2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4820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en-US" altLang="zh-TW" smtClean="0"/>
              <a:t>Filling up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36868" name="fillup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981200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68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68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86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6868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en-US" altLang="zh-TW" smtClean="0"/>
              <a:t>Getting out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35844" name="emerge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133600"/>
            <a:ext cx="35052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8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58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84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5844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zh-TW" smtClean="0"/>
              <a:t>mararia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31748" name="Picture 4" descr="\\M040s001\userhome\yfleec\BIOLOGY\FORM 6-7\05. OTHER MODE OF NUTRITION\parasite of mararia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143000"/>
            <a:ext cx="5449888" cy="5715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Modes of nutrition</a:t>
            </a:r>
            <a:br>
              <a:rPr lang="en-US" altLang="zh-TW" smtClean="0"/>
            </a:br>
            <a:endParaRPr lang="en-US" altLang="zh-TW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Ways of obtaining and using nutrients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4191000" y="2692400"/>
            <a:ext cx="1487488" cy="519113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9pPr>
          </a:lstStyle>
          <a:p>
            <a:pPr algn="ctr"/>
            <a:r>
              <a:rPr kumimoji="0" lang="en-US" altLang="zh-TW" sz="2800">
                <a:solidFill>
                  <a:schemeClr val="bg1"/>
                </a:solidFill>
                <a:latin typeface="Times New Roman" pitchFamily="18" charset="0"/>
              </a:rPr>
              <a:t>Nutrition</a:t>
            </a:r>
          </a:p>
        </p:txBody>
      </p:sp>
      <p:sp>
        <p:nvSpPr>
          <p:cNvPr id="6149" name="Text Box 5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2057400" y="3581400"/>
            <a:ext cx="1905000" cy="94615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9pPr>
          </a:lstStyle>
          <a:p>
            <a:pPr algn="ctr"/>
            <a:r>
              <a:rPr kumimoji="0" lang="en-US" altLang="zh-TW" sz="2800">
                <a:latin typeface="Times New Roman" pitchFamily="18" charset="0"/>
              </a:rPr>
              <a:t>Autotrophic nutrition</a:t>
            </a:r>
          </a:p>
        </p:txBody>
      </p:sp>
      <p:sp>
        <p:nvSpPr>
          <p:cNvPr id="6150" name="Text Box 6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6096000" y="3581400"/>
            <a:ext cx="2282825" cy="946150"/>
          </a:xfrm>
          <a:prstGeom prst="rect">
            <a:avLst/>
          </a:prstGeom>
          <a:solidFill>
            <a:srgbClr val="8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9pPr>
          </a:lstStyle>
          <a:p>
            <a:pPr algn="ctr"/>
            <a:r>
              <a:rPr kumimoji="0" lang="en-US" altLang="zh-TW" sz="2800">
                <a:solidFill>
                  <a:srgbClr val="FFFFCC"/>
                </a:solidFill>
                <a:latin typeface="Times New Roman" pitchFamily="18" charset="0"/>
              </a:rPr>
              <a:t>Heterotrophic nutrition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2057400" y="5181600"/>
            <a:ext cx="1600200" cy="94615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9pPr>
          </a:lstStyle>
          <a:p>
            <a:pPr algn="ctr"/>
            <a:r>
              <a:rPr kumimoji="0" lang="en-US" altLang="zh-TW" sz="2800">
                <a:latin typeface="Times New Roman" pitchFamily="18" charset="0"/>
              </a:rPr>
              <a:t>Holozoic nutrition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4572000" y="5181600"/>
            <a:ext cx="1981200" cy="94615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9pPr>
          </a:lstStyle>
          <a:p>
            <a:pPr algn="ctr"/>
            <a:r>
              <a:rPr kumimoji="0" lang="en-US" altLang="zh-TW" sz="2800">
                <a:latin typeface="Times New Roman" pitchFamily="18" charset="0"/>
              </a:rPr>
              <a:t>Saprophytic nutrition</a:t>
            </a: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7239000" y="5181600"/>
            <a:ext cx="1597025" cy="94615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新細明體" pitchFamily="18" charset="-120"/>
              </a:defRPr>
            </a:lvl9pPr>
          </a:lstStyle>
          <a:p>
            <a:pPr algn="ctr"/>
            <a:r>
              <a:rPr kumimoji="0" lang="en-US" altLang="zh-TW" sz="2800">
                <a:latin typeface="Times New Roman" pitchFamily="18" charset="0"/>
              </a:rPr>
              <a:t>Parasitic nutrition</a:t>
            </a:r>
          </a:p>
        </p:txBody>
      </p:sp>
      <p:cxnSp>
        <p:nvCxnSpPr>
          <p:cNvPr id="6154" name="AutoShape 10"/>
          <p:cNvCxnSpPr>
            <a:cxnSpLocks noChangeShapeType="1"/>
            <a:stCxn id="6148" idx="2"/>
            <a:endCxn id="6149" idx="0"/>
          </p:cNvCxnSpPr>
          <p:nvPr/>
        </p:nvCxnSpPr>
        <p:spPr bwMode="auto">
          <a:xfrm rot="5400000">
            <a:off x="3787775" y="2433638"/>
            <a:ext cx="369887" cy="1925638"/>
          </a:xfrm>
          <a:prstGeom prst="bentConnector3">
            <a:avLst>
              <a:gd name="adj1" fmla="val 49787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55" name="AutoShape 11"/>
          <p:cNvCxnSpPr>
            <a:cxnSpLocks noChangeShapeType="1"/>
            <a:stCxn id="6148" idx="2"/>
            <a:endCxn id="6150" idx="0"/>
          </p:cNvCxnSpPr>
          <p:nvPr/>
        </p:nvCxnSpPr>
        <p:spPr bwMode="auto">
          <a:xfrm rot="16200000" flipH="1">
            <a:off x="5901532" y="2245519"/>
            <a:ext cx="369887" cy="2301875"/>
          </a:xfrm>
          <a:prstGeom prst="bentConnector3">
            <a:avLst>
              <a:gd name="adj1" fmla="val 49787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56" name="AutoShape 12"/>
          <p:cNvCxnSpPr>
            <a:cxnSpLocks noChangeShapeType="1"/>
            <a:stCxn id="6150" idx="2"/>
            <a:endCxn id="6151" idx="0"/>
          </p:cNvCxnSpPr>
          <p:nvPr/>
        </p:nvCxnSpPr>
        <p:spPr bwMode="auto">
          <a:xfrm rot="5400000">
            <a:off x="4720432" y="2664618"/>
            <a:ext cx="654050" cy="43799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57" name="AutoShape 13"/>
          <p:cNvCxnSpPr>
            <a:cxnSpLocks noChangeShapeType="1"/>
            <a:stCxn id="6150" idx="2"/>
            <a:endCxn id="6152" idx="0"/>
          </p:cNvCxnSpPr>
          <p:nvPr/>
        </p:nvCxnSpPr>
        <p:spPr bwMode="auto">
          <a:xfrm rot="5400000">
            <a:off x="6072982" y="4017168"/>
            <a:ext cx="654050" cy="16748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58" name="AutoShape 14"/>
          <p:cNvCxnSpPr>
            <a:cxnSpLocks noChangeShapeType="1"/>
            <a:stCxn id="6150" idx="2"/>
            <a:endCxn id="6153" idx="0"/>
          </p:cNvCxnSpPr>
          <p:nvPr/>
        </p:nvCxnSpPr>
        <p:spPr bwMode="auto">
          <a:xfrm rot="16200000" flipH="1">
            <a:off x="7310438" y="4454525"/>
            <a:ext cx="654050" cy="8001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3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5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0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5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0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5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utoUpdateAnimBg="0"/>
      <p:bldP spid="6148" grpId="0" animBg="1" autoUpdateAnimBg="0"/>
      <p:bldP spid="6149" grpId="0" animBg="1" autoUpdateAnimBg="0"/>
      <p:bldP spid="6150" grpId="0" animBg="1" autoUpdateAnimBg="0"/>
      <p:bldP spid="6151" grpId="0" animBg="1" autoUpdateAnimBg="0"/>
      <p:bldP spid="6152" grpId="0" animBg="1" autoUpdateAnimBg="0"/>
      <p:bldP spid="6153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Autotrophic nutrition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4905375" cy="3048000"/>
          </a:xfrm>
        </p:spPr>
        <p:txBody>
          <a:bodyPr/>
          <a:lstStyle/>
          <a:p>
            <a:pPr eaLnBrk="1" hangingPunct="1"/>
            <a:r>
              <a:rPr lang="en-US" altLang="zh-TW" smtClean="0"/>
              <a:t>Organisms make their own food (complex organic substances) using simple inorganic substances</a:t>
            </a:r>
          </a:p>
          <a:p>
            <a:pPr lvl="1" eaLnBrk="1" hangingPunct="1"/>
            <a:r>
              <a:rPr lang="en-US" altLang="zh-TW" b="1" smtClean="0">
                <a:solidFill>
                  <a:srgbClr val="FFFF66"/>
                </a:solidFill>
              </a:rPr>
              <a:t>Autotrophs</a:t>
            </a:r>
            <a:endParaRPr lang="en-US" altLang="zh-TW" smtClean="0"/>
          </a:p>
        </p:txBody>
      </p:sp>
      <p:pic>
        <p:nvPicPr>
          <p:cNvPr id="7172" name="Picture 4" descr="I:\Clipart\Plants\Treelevs\C00005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750" y="1676400"/>
            <a:ext cx="339725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Rectangle 5"/>
          <p:cNvSpPr>
            <a:spLocks noChangeArrowheads="1"/>
          </p:cNvSpPr>
          <p:nvPr/>
        </p:nvSpPr>
        <p:spPr bwMode="white">
          <a:xfrm>
            <a:off x="1219200" y="4953000"/>
            <a:ext cx="49053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kumimoji="0" lang="en-US" altLang="zh-TW">
                <a:latin typeface="Times New Roman" pitchFamily="18" charset="0"/>
              </a:rPr>
              <a:t>e.g. Green plants</a:t>
            </a:r>
          </a:p>
        </p:txBody>
      </p:sp>
      <p:sp>
        <p:nvSpPr>
          <p:cNvPr id="7174" name="Rectangle 6">
            <a:hlinkClick r:id="rId3" action="ppaction://hlinkfile"/>
          </p:cNvPr>
          <p:cNvSpPr>
            <a:spLocks noChangeArrowheads="1"/>
          </p:cNvSpPr>
          <p:nvPr/>
        </p:nvSpPr>
        <p:spPr bwMode="white">
          <a:xfrm>
            <a:off x="1219200" y="5562600"/>
            <a:ext cx="4191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eaLnBrk="0" hangingPunct="0"/>
            <a:r>
              <a:rPr kumimoji="0" lang="en-US" altLang="zh-TW" b="1">
                <a:solidFill>
                  <a:srgbClr val="00FF00"/>
                </a:solidFill>
                <a:latin typeface="Times New Roman" pitchFamily="18" charset="0"/>
              </a:rPr>
              <a:t>by photosynthesis</a:t>
            </a:r>
            <a:endParaRPr kumimoji="0" lang="en-US" altLang="zh-TW" b="1">
              <a:solidFill>
                <a:srgbClr val="FFFF66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bldLvl="2" autoUpdateAnimBg="0"/>
      <p:bldP spid="7173" grpId="0" build="p" bldLvl="2" autoUpdateAnimBg="0"/>
      <p:bldP spid="7174" grpId="0" build="p" bldLvl="2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Heterotrophic nutrition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Organisms which depend on other organisms or dead organic matters as their food sources</a:t>
            </a:r>
          </a:p>
          <a:p>
            <a:pPr lvl="1" eaLnBrk="1" hangingPunct="1"/>
            <a:r>
              <a:rPr lang="en-US" altLang="zh-TW" smtClean="0"/>
              <a:t>Heterotrophs</a:t>
            </a:r>
          </a:p>
          <a:p>
            <a:pPr eaLnBrk="1" hangingPunct="1"/>
            <a:r>
              <a:rPr lang="en-US" altLang="zh-TW" smtClean="0"/>
              <a:t>Cannot make their own food and obtain their food in organic form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bldLvl="2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Holozoic nutrition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981200"/>
            <a:ext cx="7772400" cy="106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z="2800" smtClean="0"/>
              <a:t>Organisms take in solid organic food from other organisms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2400" smtClean="0"/>
              <a:t>heterotrophs</a:t>
            </a:r>
          </a:p>
        </p:txBody>
      </p:sp>
      <p:pic>
        <p:nvPicPr>
          <p:cNvPr id="9220" name="Picture 4" descr="I:\Clipart\People1\Childrn1\JS030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419600"/>
            <a:ext cx="203517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Rectangle 5"/>
          <p:cNvSpPr>
            <a:spLocks noChangeArrowheads="1"/>
          </p:cNvSpPr>
          <p:nvPr/>
        </p:nvSpPr>
        <p:spPr bwMode="white">
          <a:xfrm>
            <a:off x="1219200" y="3505200"/>
            <a:ext cx="7772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kumimoji="0" lang="en-US" altLang="zh-TW">
                <a:latin typeface="Times New Roman" pitchFamily="18" charset="0"/>
              </a:rPr>
              <a:t>Food needs to be broken down into small molecules before they can be used by the organisms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bldLvl="2" autoUpdateAnimBg="0"/>
      <p:bldP spid="9221" grpId="0" build="p" bldLvl="2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zh-TW" smtClean="0"/>
              <a:t>Types of animals taking holozoic nutrition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981200"/>
            <a:ext cx="7772400" cy="106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mtClean="0">
                <a:solidFill>
                  <a:srgbClr val="00FF00"/>
                </a:solidFill>
              </a:rPr>
              <a:t>Herbivores</a:t>
            </a:r>
            <a:endParaRPr lang="en-US" altLang="zh-TW" smtClean="0"/>
          </a:p>
          <a:p>
            <a:pPr lvl="1" eaLnBrk="1" hangingPunct="1">
              <a:lnSpc>
                <a:spcPct val="90000"/>
              </a:lnSpc>
            </a:pPr>
            <a:r>
              <a:rPr lang="en-US" altLang="zh-TW" smtClean="0"/>
              <a:t>Feed on plants only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white">
          <a:xfrm>
            <a:off x="1219200" y="3124200"/>
            <a:ext cx="7772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kumimoji="0" lang="en-US" altLang="zh-TW">
                <a:solidFill>
                  <a:srgbClr val="FF9999"/>
                </a:solidFill>
                <a:latin typeface="Times New Roman" pitchFamily="18" charset="0"/>
              </a:rPr>
              <a:t>Carnivores</a:t>
            </a:r>
            <a:endParaRPr kumimoji="0" lang="en-US" altLang="zh-TW">
              <a:latin typeface="Times New Roman" pitchFamily="18" charset="0"/>
            </a:endParaRPr>
          </a:p>
          <a:p>
            <a:pPr lvl="1" eaLnBrk="0" hangingPunct="0"/>
            <a:r>
              <a:rPr kumimoji="0" lang="en-US" altLang="zh-TW">
                <a:latin typeface="Times New Roman" pitchFamily="18" charset="0"/>
              </a:rPr>
              <a:t>Feed on animals only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white">
          <a:xfrm>
            <a:off x="1219200" y="4191000"/>
            <a:ext cx="4267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kumimoji="0" lang="en-US" altLang="zh-TW">
                <a:solidFill>
                  <a:schemeClr val="hlink"/>
                </a:solidFill>
                <a:latin typeface="Times New Roman" pitchFamily="18" charset="0"/>
              </a:rPr>
              <a:t>Omnivores</a:t>
            </a:r>
          </a:p>
          <a:p>
            <a:pPr lvl="1" eaLnBrk="0" hangingPunct="0"/>
            <a:r>
              <a:rPr kumimoji="0" lang="en-US" altLang="zh-TW">
                <a:latin typeface="Times New Roman" pitchFamily="18" charset="0"/>
              </a:rPr>
              <a:t>Feed on both plants and animals</a:t>
            </a:r>
          </a:p>
        </p:txBody>
      </p:sp>
      <p:pic>
        <p:nvPicPr>
          <p:cNvPr id="10247" name="Picture 7" descr="I:\Clipart\Animals\Mammal\Cana0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762000"/>
            <a:ext cx="3352800" cy="215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 descr="I:\Clipart\Animals\Mammal\AK0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590800"/>
            <a:ext cx="373380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8" descr="I:\Clipart\Animals\Mammal\SSGP016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4572000"/>
            <a:ext cx="18288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9" descr="I:\Clipart\Animals\Mammal\AK00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762000"/>
            <a:ext cx="312420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0" name="Picture 10" descr="I:\Clipart\Animals\Mammal\AK08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400" y="2743200"/>
            <a:ext cx="31496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2" name="Picture 12" descr="I:\Clipart\Animals\Mammal\Baha000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762000"/>
            <a:ext cx="3352800" cy="220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4" name="Picture 14" descr="I:\Clipart\Animals\Mammal\SSGP4203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191000"/>
            <a:ext cx="21336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3" name="Picture 13" descr="I:\Clipart\Animals\Mammal\C0000534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150" y="2362200"/>
            <a:ext cx="299085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6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 autoUpdateAnimBg="0"/>
      <p:bldP spid="10244" grpId="0" autoUpdateAnimBg="0"/>
      <p:bldP spid="10245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Saprophytic nutrition</a:t>
            </a:r>
            <a:br>
              <a:rPr lang="en-US" altLang="zh-TW" smtClean="0"/>
            </a:br>
            <a:r>
              <a:rPr lang="en-US" altLang="zh-TW" smtClean="0"/>
              <a:t>(Saprophytism)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Organisms feed on dead organisms or non-living organic matter</a:t>
            </a:r>
          </a:p>
          <a:p>
            <a:pPr lvl="1" eaLnBrk="1" hangingPunct="1"/>
            <a:r>
              <a:rPr lang="en-US" altLang="zh-TW" smtClean="0"/>
              <a:t>Saprophytes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zh-TW" smtClean="0"/>
              <a:t>	(e.g. fungi, bacteria)</a:t>
            </a:r>
          </a:p>
          <a:p>
            <a:pPr eaLnBrk="1" hangingPunct="1"/>
            <a:endParaRPr lang="zh-TW" altLang="en-US" smtClean="0"/>
          </a:p>
        </p:txBody>
      </p:sp>
      <p:pic>
        <p:nvPicPr>
          <p:cNvPr id="11268" name="Picture 4" descr="I:\Clipart\Plants\Plants\FUNGI001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876800"/>
            <a:ext cx="1171575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 descr="I:\Clipart\Plants\Plants\FUNGI012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648200"/>
            <a:ext cx="199072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" descr="I:\Clipart\Plants\Plants\FUNGI013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4114800"/>
            <a:ext cx="1952625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bldLvl="2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How a saprophyte obtains its nutrients?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752600"/>
            <a:ext cx="7391400" cy="533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zh-TW" smtClean="0"/>
              <a:t>Example : </a:t>
            </a:r>
            <a:r>
              <a:rPr lang="en-US" altLang="zh-TW" i="1" smtClean="0"/>
              <a:t>Mucor </a:t>
            </a:r>
            <a:r>
              <a:rPr lang="en-US" altLang="zh-TW" smtClean="0"/>
              <a:t>(bread mould)</a:t>
            </a:r>
            <a:endParaRPr lang="en-US" altLang="zh-TW" i="1" smtClean="0"/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white">
          <a:xfrm>
            <a:off x="1371600" y="2286000"/>
            <a:ext cx="7772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kumimoji="0" lang="en-US" altLang="zh-TW" sz="2800">
                <a:latin typeface="Times New Roman" pitchFamily="18" charset="0"/>
              </a:rPr>
              <a:t>Rhizoids release enzyme into the bread</a:t>
            </a:r>
            <a:endParaRPr kumimoji="0" lang="en-US" altLang="zh-TW" sz="2800" i="1">
              <a:latin typeface="Times New Roman" pitchFamily="18" charset="0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white">
          <a:xfrm>
            <a:off x="1371600" y="2286000"/>
            <a:ext cx="77724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kumimoji="0" lang="en-US" altLang="zh-TW" sz="2800">
                <a:latin typeface="Times New Roman" pitchFamily="18" charset="0"/>
              </a:rPr>
              <a:t>Enzymes digest complex organic molecules in bread into simple, soluble molecules</a:t>
            </a:r>
            <a:endParaRPr kumimoji="0" lang="en-US" altLang="zh-TW" sz="2800" i="1">
              <a:latin typeface="Times New Roman" pitchFamily="18" charset="0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white">
          <a:xfrm>
            <a:off x="1371600" y="2286000"/>
            <a:ext cx="7772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kumimoji="0" lang="en-US" altLang="zh-TW" sz="2800">
                <a:latin typeface="Times New Roman" pitchFamily="18" charset="0"/>
              </a:rPr>
              <a:t>Digested products are absorbed by the rhizoids</a:t>
            </a:r>
            <a:endParaRPr kumimoji="0" lang="en-US" altLang="zh-TW" sz="2800" i="1">
              <a:latin typeface="Times New Roman" pitchFamily="18" charset="0"/>
            </a:endParaRPr>
          </a:p>
        </p:txBody>
      </p:sp>
      <p:pic>
        <p:nvPicPr>
          <p:cNvPr id="12296" name="Picture 8" descr="C:\Biology\Modes of nutrition\bread mould 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192463"/>
            <a:ext cx="5181600" cy="366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9" descr="C:\Biology\Modes of nutrition\bread mould 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192463"/>
            <a:ext cx="5181600" cy="366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10" descr="C:\Biology\Modes of nutrition\bread mould 3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192463"/>
            <a:ext cx="5181600" cy="366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autoUpdateAnimBg="0"/>
      <p:bldP spid="12292" grpId="0" autoUpdateAnimBg="0"/>
      <p:bldP spid="12293" grpId="0" autoUpdateAnimBg="0"/>
      <p:bldP spid="12294" grpId="0" autoUpdateAnimBg="0"/>
    </p:bldLst>
  </p:timing>
</p:sld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新細明體"/>
        <a:cs typeface=""/>
      </a:majorFont>
      <a:minorFont>
        <a:latin typeface="Tahoma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Designs\Blends.pot</Template>
  <TotalTime>254</TotalTime>
  <Words>395</Words>
  <Application>Microsoft Office PowerPoint</Application>
  <PresentationFormat>On-screen Show (4:3)</PresentationFormat>
  <Paragraphs>81</Paragraphs>
  <Slides>29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Tahoma</vt:lpstr>
      <vt:lpstr>新細明體</vt:lpstr>
      <vt:lpstr>Arial</vt:lpstr>
      <vt:lpstr>Wingdings</vt:lpstr>
      <vt:lpstr>Calibri</vt:lpstr>
      <vt:lpstr>Times New Roman</vt:lpstr>
      <vt:lpstr>Comic Sans MS</vt:lpstr>
      <vt:lpstr>Symbol</vt:lpstr>
      <vt:lpstr>Blends</vt:lpstr>
      <vt:lpstr>Modes of Nutrition</vt:lpstr>
      <vt:lpstr>Nutrition</vt:lpstr>
      <vt:lpstr>Modes of nutrition </vt:lpstr>
      <vt:lpstr>Autotrophic nutrition</vt:lpstr>
      <vt:lpstr>Heterotrophic nutrition</vt:lpstr>
      <vt:lpstr>Holozoic nutrition</vt:lpstr>
      <vt:lpstr>Types of animals taking holozoic nutrition</vt:lpstr>
      <vt:lpstr>Saprophytic nutrition (Saprophytism)</vt:lpstr>
      <vt:lpstr>How a saprophyte obtains its nutrients?</vt:lpstr>
      <vt:lpstr>Importance of saprophytes</vt:lpstr>
      <vt:lpstr>Parasitic nutrition (Parasitism)</vt:lpstr>
      <vt:lpstr>How a tapeworm obtains its nutrient?</vt:lpstr>
      <vt:lpstr>Structural adaptations of tapeworm</vt:lpstr>
      <vt:lpstr>Structural adaptations of tapeworm</vt:lpstr>
      <vt:lpstr>Structural adaptations of tapeworm</vt:lpstr>
      <vt:lpstr>Filter feeder</vt:lpstr>
      <vt:lpstr>Clam structures</vt:lpstr>
      <vt:lpstr>Scallops structures</vt:lpstr>
      <vt:lpstr>Carol</vt:lpstr>
      <vt:lpstr>Rock feeder and filter feeder</vt:lpstr>
      <vt:lpstr>Sand feeder</vt:lpstr>
      <vt:lpstr>Insect and snail</vt:lpstr>
      <vt:lpstr>PowerPoint Presentation</vt:lpstr>
      <vt:lpstr>Mosquito head</vt:lpstr>
      <vt:lpstr>Mouth </vt:lpstr>
      <vt:lpstr>Drilling </vt:lpstr>
      <vt:lpstr>Filling up</vt:lpstr>
      <vt:lpstr>Getting out</vt:lpstr>
      <vt:lpstr>mararia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Modes of Nutrition</dc:title>
  <dc:creator>Johnson Leung</dc:creator>
  <cp:lastModifiedBy>Teacher E-Solutions</cp:lastModifiedBy>
  <cp:revision>5</cp:revision>
  <dcterms:created xsi:type="dcterms:W3CDTF">1999-03-22T14:34:27Z</dcterms:created>
  <dcterms:modified xsi:type="dcterms:W3CDTF">2019-01-18T16:34:24Z</dcterms:modified>
</cp:coreProperties>
</file>