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3300"/>
    <a:srgbClr val="00FF00"/>
    <a:srgbClr val="FFFF66"/>
    <a:srgbClr val="66FFFF"/>
    <a:srgbClr val="80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41" d="100"/>
          <a:sy n="41" d="100"/>
        </p:scale>
        <p:origin x="-28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7772400" cy="1143000"/>
          </a:xfrm>
        </p:spPr>
        <p:txBody>
          <a:bodyPr/>
          <a:lstStyle>
            <a:lvl1pPr>
              <a:defRPr b="1">
                <a:latin typeface="Comic Sans MS" pitchFamily="66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hlink"/>
                </a:solidFill>
                <a:latin typeface="Arial" charset="0"/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68E6EDA-254B-4795-A9E0-73A8B1A1CA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118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82760-5FB7-449F-B2FB-39C49A711D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08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8FD28-0E77-47C5-820E-FD3E6E6BA9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15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E3EF-4BE8-4564-BC22-8DA7495157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04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F2CE-A6F8-46B5-9912-43346BAEAA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21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33904-D7A6-413E-B1AB-2B4734C1AE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88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C1C93-FC41-4DDE-BA44-9B724C72BC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59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83984-79B3-4BC0-92DD-004CAEB48EB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60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8F8A-F3B7-40E3-AE8D-D6CF7186B7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59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7E7F-82A0-464B-B6E7-FF9AA165FD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289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2877D-81EE-454B-93F9-1A5D64F1C38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657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 smtClean="0"/>
            </a:lvl1pPr>
          </a:lstStyle>
          <a:p>
            <a:pPr>
              <a:defRPr/>
            </a:pPr>
            <a:fld id="{942F1F05-1C3F-4D0F-B94E-B2284C535E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&#26446;&#32996;&#37586;\BIOLOGY\FORM%206-7\04.%20NUTRITION%20IN%20MAMMALS\drill.av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&#26446;&#32996;&#37586;\BIOLOGY\FORM%206-7\04.%20NUTRITION%20IN%20MAMMALS\fillup.av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&#26446;&#32996;&#37586;\BIOLOGY\FORM%206-7\04.%20NUTRITION%20IN%20MAMMALS\emerge.avi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photo.av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Modes of Nutrition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076" name="Picture 4" descr="I:\Clipart\People1\Menprof\PE1715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133600"/>
            <a:ext cx="39703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Importance of saprophytes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As decomposers</a:t>
            </a:r>
          </a:p>
          <a:p>
            <a:pPr lvl="1" eaLnBrk="1" hangingPunct="1"/>
            <a:r>
              <a:rPr lang="en-US" altLang="zh-TW" smtClean="0"/>
              <a:t>Allow essential materials (e.g. C, N) to be recycled in the ecosystem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Parasitic nutrition</a:t>
            </a:r>
            <a:br>
              <a:rPr lang="en-US" altLang="zh-TW" smtClean="0"/>
            </a:br>
            <a:r>
              <a:rPr lang="en-US" altLang="zh-TW" smtClean="0"/>
              <a:t>(Parasitism)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Organisms (</a:t>
            </a:r>
            <a:r>
              <a:rPr lang="en-US" altLang="zh-TW" smtClean="0">
                <a:solidFill>
                  <a:schemeClr val="hlink"/>
                </a:solidFill>
              </a:rPr>
              <a:t>parasite</a:t>
            </a:r>
            <a:r>
              <a:rPr lang="en-US" altLang="zh-TW" smtClean="0"/>
              <a:t>) obtain organic compounds from another living organism of a different species (</a:t>
            </a:r>
            <a:r>
              <a:rPr lang="en-US" altLang="zh-TW" smtClean="0">
                <a:solidFill>
                  <a:schemeClr val="hlink"/>
                </a:solidFill>
              </a:rPr>
              <a:t>host</a:t>
            </a:r>
            <a:r>
              <a:rPr lang="en-US" altLang="zh-TW" smtClean="0"/>
              <a:t>)</a:t>
            </a:r>
          </a:p>
          <a:p>
            <a:pPr lvl="1" eaLnBrk="1" hangingPunct="1"/>
            <a:r>
              <a:rPr lang="en-US" altLang="zh-TW" smtClean="0"/>
              <a:t>Parasite is benefited</a:t>
            </a:r>
          </a:p>
          <a:p>
            <a:pPr lvl="1" eaLnBrk="1" hangingPunct="1"/>
            <a:r>
              <a:rPr lang="en-US" altLang="zh-TW" smtClean="0"/>
              <a:t>Host is harmed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a tapeworm obtains its nutrient?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sz="2800" smtClean="0"/>
              <a:t>Live inside the small intestine of human</a:t>
            </a:r>
          </a:p>
          <a:p>
            <a:pPr eaLnBrk="1" hangingPunct="1"/>
            <a:r>
              <a:rPr lang="en-US" altLang="zh-TW" sz="2800" smtClean="0"/>
              <a:t>Food in small intestine is already digested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800" smtClean="0">
                <a:sym typeface="Symbol" pitchFamily="18" charset="2"/>
              </a:rPr>
              <a:t></a:t>
            </a:r>
            <a:r>
              <a:rPr lang="en-US" altLang="zh-TW" sz="2800" smtClean="0"/>
              <a:t>Can be absorbed directly through the body wall of tapeworm by diffusion</a:t>
            </a:r>
          </a:p>
        </p:txBody>
      </p:sp>
      <p:pic>
        <p:nvPicPr>
          <p:cNvPr id="14340" name="Picture 4" descr="C:\Biology\Modes of nutrition\tapeworm stru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65550"/>
            <a:ext cx="54102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Structural adaptations of tapeworm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39909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Head bears hooks and suckers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To attach itself to the intestine wall of the host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>
                <a:sym typeface="Symbol" pitchFamily="18" charset="2"/>
              </a:rPr>
              <a:t>Prevent being egested by peristalsis of intestine</a:t>
            </a:r>
          </a:p>
        </p:txBody>
      </p:sp>
      <p:pic>
        <p:nvPicPr>
          <p:cNvPr id="16388" name="Picture 4" descr="C:\Biology\Modes of nutrition\tapeworm 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797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Structural adaptations of tapeworm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/>
              <a:t>Long, flattened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sym typeface="Symbol" pitchFamily="18" charset="2"/>
              </a:rPr>
              <a:t>To increase the surface area for more absorption of digested food by diffusion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sym typeface="Symbol" pitchFamily="18" charset="2"/>
              </a:rPr>
              <a:t>Thin body wall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sym typeface="Symbol" pitchFamily="18" charset="2"/>
              </a:rPr>
              <a:t>To shorten the distance for faster diffusion</a:t>
            </a:r>
            <a:r>
              <a:rPr lang="en-US" altLang="zh-TW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zh-TW" altLang="en-US" smtClean="0">
              <a:sym typeface="Symbol" pitchFamily="18" charset="2"/>
            </a:endParaRPr>
          </a:p>
        </p:txBody>
      </p:sp>
      <p:pic>
        <p:nvPicPr>
          <p:cNvPr id="16388" name="Picture 4" descr="C:\Biology\Modes of nutrition\tapeworm seg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32313"/>
            <a:ext cx="57150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Structural adaptations of tapeworm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ym typeface="Symbol" pitchFamily="18" charset="2"/>
              </a:rPr>
              <a:t>Body covered by cuticle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To protect itself from attack of digestive enzymes from the host</a:t>
            </a:r>
          </a:p>
          <a:p>
            <a:pPr eaLnBrk="1" hangingPunct="1"/>
            <a:r>
              <a:rPr lang="en-US" altLang="zh-TW" smtClean="0">
                <a:sym typeface="Symbol" pitchFamily="18" charset="2"/>
              </a:rPr>
              <a:t>No mouth, digestive system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No needed</a:t>
            </a:r>
          </a:p>
          <a:p>
            <a:pPr eaLnBrk="1" hangingPunct="1"/>
            <a:r>
              <a:rPr lang="en-US" altLang="zh-TW" smtClean="0">
                <a:sym typeface="Symbol" pitchFamily="18" charset="2"/>
              </a:rPr>
              <a:t>Hermaphrodite (bisexual)</a:t>
            </a:r>
          </a:p>
          <a:p>
            <a:pPr lvl="1" eaLnBrk="1" hangingPunct="1"/>
            <a:r>
              <a:rPr lang="en-US" altLang="zh-TW" smtClean="0">
                <a:sym typeface="Symbol" pitchFamily="18" charset="2"/>
              </a:rPr>
              <a:t>Need not find a mate for reproduction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Filter feeder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86200"/>
            <a:ext cx="2971800" cy="1752600"/>
          </a:xfrm>
        </p:spPr>
        <p:txBody>
          <a:bodyPr/>
          <a:lstStyle/>
          <a:p>
            <a:pPr algn="l" eaLnBrk="1" hangingPunct="1"/>
            <a:r>
              <a:rPr lang="en-US" altLang="zh-TW" smtClean="0"/>
              <a:t>Bivalves</a:t>
            </a:r>
          </a:p>
        </p:txBody>
      </p:sp>
      <p:pic>
        <p:nvPicPr>
          <p:cNvPr id="18436" name="Picture 4" descr="\\M040S001\userhome\yfleec\BIOLOGY\FORM 6-7\05. OTHER MODE OF NUTRITION\biv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57912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\\M040s001\userhome\yfleec\BIOLOGY\FORM 6-7\05. OTHER MODE OF NUTRITION\bivalv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5791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Clam structures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9460" name="Picture 4" descr="\\M040s001\userhome\yfleec\BIOLOGY\FORM 6-7\05. OTHER MODE OF NUTRITION\clam anat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096000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Scallops structures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0484" name="Picture 4" descr="\\M040s001\userhome\yfleec\BIOLOGY\FORM 6-7\05. OTHER MODE OF NUTRITION\scallops anatom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7772400" cy="417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Carol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1508" name="Picture 4" descr="\\M040s001\userhome\yfleec\BIOLOGY\FORM 6-7\05. OTHER MODE OF NUTRITION\filter_fe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4196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Nutrition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Processes by which organisms obtain and use the nutrients required for maintaining life</a:t>
            </a:r>
          </a:p>
        </p:txBody>
      </p:sp>
      <p:pic>
        <p:nvPicPr>
          <p:cNvPr id="4100" name="Picture 4" descr="I:\Clipart\People1\Menprof\PE1664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05200"/>
            <a:ext cx="36576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Rock feeder and filter feeder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2532" name="Picture 4" descr="\\M040s001\userhome\yfleec\BIOLOGY\FORM 6-7\05. OTHER MODE OF NUTRITION\rock fe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86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Sand feeder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3556" name="Picture 4" descr="\\M040s001\userhome\yfleec\BIOLOGY\FORM 6-7\05. OTHER MODE OF NUTRITION\earthwor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6200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Insect and snail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4580" name="Picture 4" descr="\\M040s001\userhome\yfleec\BIOLOGY\FORM 6-7\05. OTHER MODE OF NUTRITION\inse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7010400" cy="525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5604" name="Picture 4" descr="\\M040s001\userhome\yfleec\BIOLOGY\FORM 6-7\05. OTHER MODE OF NUTRITION\mosquito lif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6134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Mosquito head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6628" name="Picture 4" descr="\\M040s001\userhome\yfleec\BIOLOGY\FORM 6-7\05. OTHER MODE OF NUTRITION\mosquito he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78486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Mouth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7652" name="Picture 4" descr="\\M040s001\userhome\yfleec\BIOLOGY\FORM 6-7\05. OTHER MODE OF NUTRITION\mosqmthpar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27672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\\M040s001\userhome\yfleec\BIOLOGY\FORM 6-7\05. OTHER MODE OF NUTRITION\mosquito mout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70866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zh-TW" smtClean="0"/>
              <a:t>Drilling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4820" name="drill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86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8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20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zh-TW" smtClean="0"/>
              <a:t>Filling up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6868" name="fillup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68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6868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zh-TW" smtClean="0"/>
              <a:t>Getting out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5844" name="emerg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mararia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1748" name="Picture 4" descr="\\M040s001\userhome\yfleec\BIOLOGY\FORM 6-7\05. OTHER MODE OF NUTRITION\parasite of marar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449888" cy="5715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Modes of nutrition</a:t>
            </a:r>
            <a:br>
              <a:rPr lang="en-US" altLang="zh-TW" smtClean="0"/>
            </a:br>
            <a:endParaRPr lang="en-US" altLang="zh-TW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Ways of obtaining and using nutrients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191000" y="2692400"/>
            <a:ext cx="1487488" cy="519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800">
                <a:solidFill>
                  <a:schemeClr val="bg1"/>
                </a:solidFill>
                <a:latin typeface="Times New Roman" pitchFamily="18" charset="0"/>
              </a:rPr>
              <a:t>Nutrition</a:t>
            </a:r>
          </a:p>
        </p:txBody>
      </p:sp>
      <p:sp>
        <p:nvSpPr>
          <p:cNvPr id="6149" name="Text Box 5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2057400" y="3581400"/>
            <a:ext cx="1905000" cy="946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800">
                <a:latin typeface="Times New Roman" pitchFamily="18" charset="0"/>
              </a:rPr>
              <a:t>Autotrophic nutrition</a:t>
            </a:r>
          </a:p>
        </p:txBody>
      </p:sp>
      <p:sp>
        <p:nvSpPr>
          <p:cNvPr id="6150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96000" y="3581400"/>
            <a:ext cx="2282825" cy="946150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800">
                <a:solidFill>
                  <a:srgbClr val="FFFFCC"/>
                </a:solidFill>
                <a:latin typeface="Times New Roman" pitchFamily="18" charset="0"/>
              </a:rPr>
              <a:t>Heterotrophic nutrition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57400" y="5181600"/>
            <a:ext cx="16002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800">
                <a:latin typeface="Times New Roman" pitchFamily="18" charset="0"/>
              </a:rPr>
              <a:t>Holozoic nutrition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572000" y="5181600"/>
            <a:ext cx="1981200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800">
                <a:latin typeface="Times New Roman" pitchFamily="18" charset="0"/>
              </a:rPr>
              <a:t>Saprophytic nutrition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239000" y="5181600"/>
            <a:ext cx="1597025" cy="9461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0" lang="en-US" altLang="zh-TW" sz="2800">
                <a:latin typeface="Times New Roman" pitchFamily="18" charset="0"/>
              </a:rPr>
              <a:t>Parasitic nutrition</a:t>
            </a:r>
          </a:p>
        </p:txBody>
      </p:sp>
      <p:cxnSp>
        <p:nvCxnSpPr>
          <p:cNvPr id="6154" name="AutoShape 10"/>
          <p:cNvCxnSpPr>
            <a:cxnSpLocks noChangeShapeType="1"/>
            <a:stCxn id="6148" idx="2"/>
            <a:endCxn id="6149" idx="0"/>
          </p:cNvCxnSpPr>
          <p:nvPr/>
        </p:nvCxnSpPr>
        <p:spPr bwMode="auto">
          <a:xfrm rot="5400000">
            <a:off x="3787775" y="2433638"/>
            <a:ext cx="369887" cy="1925638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5" name="AutoShape 11"/>
          <p:cNvCxnSpPr>
            <a:cxnSpLocks noChangeShapeType="1"/>
            <a:stCxn id="6148" idx="2"/>
            <a:endCxn id="6150" idx="0"/>
          </p:cNvCxnSpPr>
          <p:nvPr/>
        </p:nvCxnSpPr>
        <p:spPr bwMode="auto">
          <a:xfrm rot="16200000" flipH="1">
            <a:off x="5901532" y="2245519"/>
            <a:ext cx="369887" cy="2301875"/>
          </a:xfrm>
          <a:prstGeom prst="bentConnector3">
            <a:avLst>
              <a:gd name="adj1" fmla="val 4978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AutoShape 12"/>
          <p:cNvCxnSpPr>
            <a:cxnSpLocks noChangeShapeType="1"/>
            <a:stCxn id="6150" idx="2"/>
            <a:endCxn id="6151" idx="0"/>
          </p:cNvCxnSpPr>
          <p:nvPr/>
        </p:nvCxnSpPr>
        <p:spPr bwMode="auto">
          <a:xfrm rot="5400000">
            <a:off x="4720432" y="2664618"/>
            <a:ext cx="654050" cy="43799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AutoShape 13"/>
          <p:cNvCxnSpPr>
            <a:cxnSpLocks noChangeShapeType="1"/>
            <a:stCxn id="6150" idx="2"/>
            <a:endCxn id="6152" idx="0"/>
          </p:cNvCxnSpPr>
          <p:nvPr/>
        </p:nvCxnSpPr>
        <p:spPr bwMode="auto">
          <a:xfrm rot="5400000">
            <a:off x="6072982" y="4017168"/>
            <a:ext cx="654050" cy="16748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AutoShape 14"/>
          <p:cNvCxnSpPr>
            <a:cxnSpLocks noChangeShapeType="1"/>
            <a:stCxn id="6150" idx="2"/>
            <a:endCxn id="6153" idx="0"/>
          </p:cNvCxnSpPr>
          <p:nvPr/>
        </p:nvCxnSpPr>
        <p:spPr bwMode="auto">
          <a:xfrm rot="16200000" flipH="1">
            <a:off x="7310438" y="4454525"/>
            <a:ext cx="654050" cy="800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nimBg="1" autoUpdateAnimBg="0"/>
      <p:bldP spid="6149" grpId="0" animBg="1" autoUpdateAnimBg="0"/>
      <p:bldP spid="6150" grpId="0" animBg="1" autoUpdateAnimBg="0"/>
      <p:bldP spid="6151" grpId="0" animBg="1" autoUpdateAnimBg="0"/>
      <p:bldP spid="6152" grpId="0" animBg="1" autoUpdateAnimBg="0"/>
      <p:bldP spid="6153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Autotrophic nutrition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4905375" cy="3048000"/>
          </a:xfrm>
        </p:spPr>
        <p:txBody>
          <a:bodyPr/>
          <a:lstStyle/>
          <a:p>
            <a:pPr eaLnBrk="1" hangingPunct="1"/>
            <a:r>
              <a:rPr lang="en-US" altLang="zh-TW" smtClean="0"/>
              <a:t>Organisms make their own food (complex organic substances) using simple inorganic substances</a:t>
            </a:r>
          </a:p>
          <a:p>
            <a:pPr lvl="1" eaLnBrk="1" hangingPunct="1"/>
            <a:r>
              <a:rPr lang="en-US" altLang="zh-TW" b="1" smtClean="0">
                <a:solidFill>
                  <a:srgbClr val="FFFF66"/>
                </a:solidFill>
              </a:rPr>
              <a:t>Autotrophs</a:t>
            </a:r>
            <a:endParaRPr lang="en-US" altLang="zh-TW" smtClean="0"/>
          </a:p>
        </p:txBody>
      </p:sp>
      <p:pic>
        <p:nvPicPr>
          <p:cNvPr id="7172" name="Picture 4" descr="I:\Clipart\Plants\Treelevs\C0000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1676400"/>
            <a:ext cx="33972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white">
          <a:xfrm>
            <a:off x="1219200" y="4953000"/>
            <a:ext cx="49053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en-US" altLang="zh-TW">
                <a:latin typeface="Times New Roman" pitchFamily="18" charset="0"/>
              </a:rPr>
              <a:t>e.g. Green plants</a:t>
            </a:r>
          </a:p>
        </p:txBody>
      </p:sp>
      <p:sp>
        <p:nvSpPr>
          <p:cNvPr id="7174" name="Rectangle 6">
            <a:hlinkClick r:id="rId3" action="ppaction://hlinkfile"/>
          </p:cNvPr>
          <p:cNvSpPr>
            <a:spLocks noChangeArrowheads="1"/>
          </p:cNvSpPr>
          <p:nvPr/>
        </p:nvSpPr>
        <p:spPr bwMode="white">
          <a:xfrm>
            <a:off x="1219200" y="5562600"/>
            <a:ext cx="419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0" hangingPunct="0"/>
            <a:r>
              <a:rPr kumimoji="0" lang="en-US" altLang="zh-TW" b="1">
                <a:solidFill>
                  <a:srgbClr val="00FF00"/>
                </a:solidFill>
                <a:latin typeface="Times New Roman" pitchFamily="18" charset="0"/>
              </a:rPr>
              <a:t>by photosynthesis</a:t>
            </a:r>
            <a:endParaRPr kumimoji="0" lang="en-US" altLang="zh-TW" b="1">
              <a:solidFill>
                <a:srgbClr val="FFFF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2" autoUpdateAnimBg="0"/>
      <p:bldP spid="7173" grpId="0" build="p" bldLvl="2" autoUpdateAnimBg="0"/>
      <p:bldP spid="7174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Heterotrophic nutrition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Organisms which depend on other organisms or dead organic matters as their food sources</a:t>
            </a:r>
          </a:p>
          <a:p>
            <a:pPr lvl="1" eaLnBrk="1" hangingPunct="1"/>
            <a:r>
              <a:rPr lang="en-US" altLang="zh-TW" smtClean="0"/>
              <a:t>Heterotrophs</a:t>
            </a:r>
          </a:p>
          <a:p>
            <a:pPr eaLnBrk="1" hangingPunct="1"/>
            <a:r>
              <a:rPr lang="en-US" altLang="zh-TW" smtClean="0"/>
              <a:t>Cannot make their own food and obtain their food in organic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Holozoic nutrition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smtClean="0"/>
              <a:t>Organisms take in solid organic food from other organisms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smtClean="0"/>
              <a:t>heterotrophs</a:t>
            </a:r>
          </a:p>
        </p:txBody>
      </p:sp>
      <p:pic>
        <p:nvPicPr>
          <p:cNvPr id="9220" name="Picture 4" descr="I:\Clipart\People1\Childrn1\JS030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20351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white">
          <a:xfrm>
            <a:off x="1219200" y="3505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en-US" altLang="zh-TW">
                <a:latin typeface="Times New Roman" pitchFamily="18" charset="0"/>
              </a:rPr>
              <a:t>Food needs to be broken down into small molecules before they can be used by the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2" autoUpdateAnimBg="0"/>
      <p:bldP spid="9221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zh-TW" smtClean="0"/>
              <a:t>Types of animals taking holozoic nutrition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7724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solidFill>
                  <a:srgbClr val="00FF00"/>
                </a:solidFill>
              </a:rPr>
              <a:t>Herbivores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Feed on plants only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white">
          <a:xfrm>
            <a:off x="1219200" y="31242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en-US" altLang="zh-TW">
                <a:solidFill>
                  <a:srgbClr val="FF9999"/>
                </a:solidFill>
                <a:latin typeface="Times New Roman" pitchFamily="18" charset="0"/>
              </a:rPr>
              <a:t>Carnivores</a:t>
            </a:r>
            <a:endParaRPr kumimoji="0" lang="en-US" altLang="zh-TW">
              <a:latin typeface="Times New Roman" pitchFamily="18" charset="0"/>
            </a:endParaRPr>
          </a:p>
          <a:p>
            <a:pPr lvl="1" eaLnBrk="0" hangingPunct="0"/>
            <a:r>
              <a:rPr kumimoji="0" lang="en-US" altLang="zh-TW">
                <a:latin typeface="Times New Roman" pitchFamily="18" charset="0"/>
              </a:rPr>
              <a:t>Feed on animals only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white">
          <a:xfrm>
            <a:off x="1219200" y="4191000"/>
            <a:ext cx="426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en-US" altLang="zh-TW">
                <a:solidFill>
                  <a:schemeClr val="hlink"/>
                </a:solidFill>
                <a:latin typeface="Times New Roman" pitchFamily="18" charset="0"/>
              </a:rPr>
              <a:t>Omnivores</a:t>
            </a:r>
          </a:p>
          <a:p>
            <a:pPr lvl="1" eaLnBrk="0" hangingPunct="0"/>
            <a:r>
              <a:rPr kumimoji="0" lang="en-US" altLang="zh-TW">
                <a:latin typeface="Times New Roman" pitchFamily="18" charset="0"/>
              </a:rPr>
              <a:t>Feed on both plants and animals</a:t>
            </a:r>
          </a:p>
        </p:txBody>
      </p:sp>
      <p:pic>
        <p:nvPicPr>
          <p:cNvPr id="10247" name="Picture 7" descr="I:\Clipart\Animals\Mammal\Cana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3528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I:\Clipart\Animals\Mammal\AK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I:\Clipart\Animals\Mammal\SSGP01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I:\Clipart\Animals\Mammal\AK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I:\Clipart\Animals\Mammal\AK0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7432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 descr="I:\Clipart\Animals\Mammal\Baha0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3528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I:\Clipart\Animals\Mammal\SSGP42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2133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I:\Clipart\Animals\Mammal\C000053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362200"/>
            <a:ext cx="29908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autoUpdateAnimBg="0"/>
      <p:bldP spid="1024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Saprophytic nutrition</a:t>
            </a:r>
            <a:br>
              <a:rPr lang="en-US" altLang="zh-TW" smtClean="0"/>
            </a:br>
            <a:r>
              <a:rPr lang="en-US" altLang="zh-TW" smtClean="0"/>
              <a:t>(Saprophytism)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Organisms feed on dead organisms or non-living organic matter</a:t>
            </a:r>
          </a:p>
          <a:p>
            <a:pPr lvl="1" eaLnBrk="1" hangingPunct="1"/>
            <a:r>
              <a:rPr lang="en-US" altLang="zh-TW" smtClean="0"/>
              <a:t>Saprophytes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zh-TW" smtClean="0"/>
              <a:t>	(e.g. fungi, bacteria)</a:t>
            </a:r>
          </a:p>
          <a:p>
            <a:pPr eaLnBrk="1" hangingPunct="1"/>
            <a:endParaRPr lang="zh-TW" altLang="en-US" smtClean="0"/>
          </a:p>
        </p:txBody>
      </p:sp>
      <p:pic>
        <p:nvPicPr>
          <p:cNvPr id="11268" name="Picture 4" descr="I:\Clipart\Plants\Plants\FUNGI00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76800"/>
            <a:ext cx="11715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I:\Clipart\Plants\Plants\FUNGI012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19907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I:\Clipart\Plants\Plants\FUNGI013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19526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How a saprophyte obtains its nutrients?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3914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mtClean="0"/>
              <a:t>Example : </a:t>
            </a:r>
            <a:r>
              <a:rPr lang="en-US" altLang="zh-TW" i="1" smtClean="0"/>
              <a:t>Mucor </a:t>
            </a:r>
            <a:r>
              <a:rPr lang="en-US" altLang="zh-TW" smtClean="0"/>
              <a:t>(bread mould)</a:t>
            </a:r>
            <a:endParaRPr lang="en-US" altLang="zh-TW" i="1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white">
          <a:xfrm>
            <a:off x="1371600" y="2286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en-US" altLang="zh-TW" sz="2800">
                <a:latin typeface="Times New Roman" pitchFamily="18" charset="0"/>
              </a:rPr>
              <a:t>Rhizoids release enzyme into the bread</a:t>
            </a:r>
            <a:endParaRPr kumimoji="0" lang="en-US" altLang="zh-TW" sz="2800" i="1">
              <a:latin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white">
          <a:xfrm>
            <a:off x="1371600" y="22860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en-US" altLang="zh-TW" sz="2800">
                <a:latin typeface="Times New Roman" pitchFamily="18" charset="0"/>
              </a:rPr>
              <a:t>Enzymes digest complex organic molecules in bread into simple, soluble molecules</a:t>
            </a:r>
            <a:endParaRPr kumimoji="0" lang="en-US" altLang="zh-TW" sz="2800" i="1">
              <a:latin typeface="Times New Roman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white">
          <a:xfrm>
            <a:off x="1371600" y="2286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kumimoji="0" lang="en-US" altLang="zh-TW" sz="2800">
                <a:latin typeface="Times New Roman" pitchFamily="18" charset="0"/>
              </a:rPr>
              <a:t>Digested products are absorbed by the rhizoids</a:t>
            </a:r>
            <a:endParaRPr kumimoji="0" lang="en-US" altLang="zh-TW" sz="2800" i="1">
              <a:latin typeface="Times New Roman" pitchFamily="18" charset="0"/>
            </a:endParaRPr>
          </a:p>
        </p:txBody>
      </p:sp>
      <p:pic>
        <p:nvPicPr>
          <p:cNvPr id="12296" name="Picture 8" descr="C:\Biology\Modes of nutrition\bread mould 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92463"/>
            <a:ext cx="51816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C:\Biology\Modes of nutrition\bread mould 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92463"/>
            <a:ext cx="51816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C:\Biology\Modes of nutrition\bread mould 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92463"/>
            <a:ext cx="51816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2" grpId="0" autoUpdateAnimBg="0"/>
      <p:bldP spid="12293" grpId="0" autoUpdateAnimBg="0"/>
      <p:bldP spid="12294" grpId="0" autoUpdateAnimBg="0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254</TotalTime>
  <Words>395</Words>
  <Application>Microsoft Office PowerPoint</Application>
  <PresentationFormat>On-screen Show (4:3)</PresentationFormat>
  <Paragraphs>81</Paragraphs>
  <Slides>29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Tahoma</vt:lpstr>
      <vt:lpstr>新細明體</vt:lpstr>
      <vt:lpstr>Arial</vt:lpstr>
      <vt:lpstr>Wingdings</vt:lpstr>
      <vt:lpstr>Calibri</vt:lpstr>
      <vt:lpstr>Times New Roman</vt:lpstr>
      <vt:lpstr>Comic Sans MS</vt:lpstr>
      <vt:lpstr>Symbol</vt:lpstr>
      <vt:lpstr>Blends</vt:lpstr>
      <vt:lpstr>Modes of Nutrition</vt:lpstr>
      <vt:lpstr>Nutrition</vt:lpstr>
      <vt:lpstr>Modes of nutrition </vt:lpstr>
      <vt:lpstr>Autotrophic nutrition</vt:lpstr>
      <vt:lpstr>Heterotrophic nutrition</vt:lpstr>
      <vt:lpstr>Holozoic nutrition</vt:lpstr>
      <vt:lpstr>Types of animals taking holozoic nutrition</vt:lpstr>
      <vt:lpstr>Saprophytic nutrition (Saprophytism)</vt:lpstr>
      <vt:lpstr>How a saprophyte obtains its nutrients?</vt:lpstr>
      <vt:lpstr>Importance of saprophytes</vt:lpstr>
      <vt:lpstr>Parasitic nutrition (Parasitism)</vt:lpstr>
      <vt:lpstr>How a tapeworm obtains its nutrient?</vt:lpstr>
      <vt:lpstr>Structural adaptations of tapeworm</vt:lpstr>
      <vt:lpstr>Structural adaptations of tapeworm</vt:lpstr>
      <vt:lpstr>Structural adaptations of tapeworm</vt:lpstr>
      <vt:lpstr>Filter feeder</vt:lpstr>
      <vt:lpstr>Clam structures</vt:lpstr>
      <vt:lpstr>Scallops structures</vt:lpstr>
      <vt:lpstr>Carol</vt:lpstr>
      <vt:lpstr>Rock feeder and filter feeder</vt:lpstr>
      <vt:lpstr>Sand feeder</vt:lpstr>
      <vt:lpstr>Insect and snail</vt:lpstr>
      <vt:lpstr>PowerPoint Presentation</vt:lpstr>
      <vt:lpstr>Mosquito head</vt:lpstr>
      <vt:lpstr>Mouth </vt:lpstr>
      <vt:lpstr>Drilling </vt:lpstr>
      <vt:lpstr>Filling up</vt:lpstr>
      <vt:lpstr>Getting out</vt:lpstr>
      <vt:lpstr>mararia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Modes of Nutrition</dc:title>
  <dc:creator>Johnson Leung</dc:creator>
  <cp:lastModifiedBy>Teacher E-Solutions</cp:lastModifiedBy>
  <cp:revision>5</cp:revision>
  <dcterms:created xsi:type="dcterms:W3CDTF">1999-03-22T14:34:27Z</dcterms:created>
  <dcterms:modified xsi:type="dcterms:W3CDTF">2019-01-18T16:34:24Z</dcterms:modified>
</cp:coreProperties>
</file>