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366" r:id="rId2"/>
    <p:sldId id="256" r:id="rId3"/>
    <p:sldId id="336" r:id="rId4"/>
    <p:sldId id="257" r:id="rId5"/>
    <p:sldId id="260" r:id="rId6"/>
    <p:sldId id="258" r:id="rId7"/>
    <p:sldId id="261" r:id="rId8"/>
    <p:sldId id="262" r:id="rId9"/>
    <p:sldId id="263" r:id="rId10"/>
    <p:sldId id="264" r:id="rId11"/>
    <p:sldId id="266" r:id="rId12"/>
    <p:sldId id="319" r:id="rId13"/>
    <p:sldId id="312" r:id="rId14"/>
    <p:sldId id="320" r:id="rId15"/>
    <p:sldId id="311" r:id="rId16"/>
    <p:sldId id="322" r:id="rId17"/>
    <p:sldId id="321" r:id="rId18"/>
    <p:sldId id="324" r:id="rId19"/>
    <p:sldId id="335" r:id="rId20"/>
    <p:sldId id="268" r:id="rId21"/>
    <p:sldId id="269" r:id="rId22"/>
    <p:sldId id="270" r:id="rId23"/>
    <p:sldId id="271" r:id="rId24"/>
    <p:sldId id="272" r:id="rId25"/>
    <p:sldId id="274" r:id="rId26"/>
    <p:sldId id="275" r:id="rId27"/>
    <p:sldId id="277" r:id="rId28"/>
    <p:sldId id="278" r:id="rId29"/>
    <p:sldId id="279" r:id="rId30"/>
    <p:sldId id="280" r:id="rId31"/>
    <p:sldId id="281" r:id="rId32"/>
    <p:sldId id="282" r:id="rId33"/>
    <p:sldId id="283" r:id="rId34"/>
    <p:sldId id="346" r:id="rId35"/>
    <p:sldId id="347" r:id="rId36"/>
    <p:sldId id="348" r:id="rId37"/>
    <p:sldId id="350" r:id="rId38"/>
    <p:sldId id="351" r:id="rId39"/>
    <p:sldId id="352" r:id="rId40"/>
    <p:sldId id="367" r:id="rId41"/>
    <p:sldId id="353" r:id="rId42"/>
    <p:sldId id="368" r:id="rId43"/>
    <p:sldId id="287" r:id="rId44"/>
    <p:sldId id="285" r:id="rId45"/>
    <p:sldId id="284" r:id="rId46"/>
    <p:sldId id="326" r:id="rId47"/>
    <p:sldId id="317" r:id="rId48"/>
    <p:sldId id="318" r:id="rId49"/>
    <p:sldId id="325" r:id="rId50"/>
    <p:sldId id="288" r:id="rId51"/>
    <p:sldId id="292" r:id="rId52"/>
    <p:sldId id="341" r:id="rId53"/>
    <p:sldId id="294" r:id="rId54"/>
    <p:sldId id="327" r:id="rId55"/>
    <p:sldId id="369" r:id="rId56"/>
    <p:sldId id="328" r:id="rId57"/>
    <p:sldId id="330" r:id="rId58"/>
    <p:sldId id="331" r:id="rId59"/>
    <p:sldId id="302" r:id="rId60"/>
    <p:sldId id="303" r:id="rId61"/>
    <p:sldId id="332" r:id="rId62"/>
    <p:sldId id="299" r:id="rId63"/>
    <p:sldId id="329" r:id="rId64"/>
    <p:sldId id="295" r:id="rId65"/>
    <p:sldId id="354" r:id="rId66"/>
    <p:sldId id="370" r:id="rId67"/>
    <p:sldId id="297" r:id="rId68"/>
    <p:sldId id="371" r:id="rId69"/>
    <p:sldId id="355" r:id="rId70"/>
    <p:sldId id="356" r:id="rId71"/>
    <p:sldId id="372" r:id="rId72"/>
    <p:sldId id="357" r:id="rId73"/>
    <p:sldId id="380" r:id="rId74"/>
    <p:sldId id="358" r:id="rId75"/>
    <p:sldId id="373" r:id="rId76"/>
    <p:sldId id="374" r:id="rId77"/>
    <p:sldId id="360" r:id="rId78"/>
    <p:sldId id="361" r:id="rId79"/>
    <p:sldId id="375" r:id="rId80"/>
    <p:sldId id="305" r:id="rId81"/>
    <p:sldId id="376" r:id="rId82"/>
    <p:sldId id="363" r:id="rId83"/>
    <p:sldId id="359" r:id="rId84"/>
    <p:sldId id="377" r:id="rId85"/>
    <p:sldId id="365" r:id="rId86"/>
    <p:sldId id="378" r:id="rId87"/>
    <p:sldId id="315" r:id="rId88"/>
    <p:sldId id="379" r:id="rId89"/>
    <p:sldId id="342" r:id="rId90"/>
    <p:sldId id="343" r:id="rId91"/>
    <p:sldId id="344" r:id="rId92"/>
    <p:sldId id="345" r:id="rId93"/>
    <p:sldId id="334" r:id="rId94"/>
  </p:sldIdLst>
  <p:sldSz cx="9144000" cy="6858000" type="screen4x3"/>
  <p:notesSz cx="7315200" cy="9601200"/>
  <p:defaultTextStyle>
    <a:defPPr>
      <a:defRPr lang="en-US"/>
    </a:defPPr>
    <a:lvl1pPr algn="l" rtl="0" fontAlgn="base">
      <a:spcBef>
        <a:spcPct val="0"/>
      </a:spcBef>
      <a:spcAft>
        <a:spcPct val="0"/>
      </a:spcAft>
      <a:defRPr sz="24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2"/>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2"/>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2"/>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2"/>
        </a:solidFill>
        <a:latin typeface="Arial" pitchFamily="34" charset="0"/>
        <a:ea typeface="+mn-ea"/>
        <a:cs typeface="Arial" pitchFamily="34" charset="0"/>
      </a:defRPr>
    </a:lvl5pPr>
    <a:lvl6pPr marL="2286000" algn="l" defTabSz="914400" rtl="0" eaLnBrk="1" latinLnBrk="0" hangingPunct="1">
      <a:defRPr sz="2400" kern="1200">
        <a:solidFill>
          <a:schemeClr val="tx2"/>
        </a:solidFill>
        <a:latin typeface="Arial" pitchFamily="34" charset="0"/>
        <a:ea typeface="+mn-ea"/>
        <a:cs typeface="Arial" pitchFamily="34" charset="0"/>
      </a:defRPr>
    </a:lvl6pPr>
    <a:lvl7pPr marL="2743200" algn="l" defTabSz="914400" rtl="0" eaLnBrk="1" latinLnBrk="0" hangingPunct="1">
      <a:defRPr sz="2400" kern="1200">
        <a:solidFill>
          <a:schemeClr val="tx2"/>
        </a:solidFill>
        <a:latin typeface="Arial" pitchFamily="34" charset="0"/>
        <a:ea typeface="+mn-ea"/>
        <a:cs typeface="Arial" pitchFamily="34" charset="0"/>
      </a:defRPr>
    </a:lvl7pPr>
    <a:lvl8pPr marL="3200400" algn="l" defTabSz="914400" rtl="0" eaLnBrk="1" latinLnBrk="0" hangingPunct="1">
      <a:defRPr sz="2400" kern="1200">
        <a:solidFill>
          <a:schemeClr val="tx2"/>
        </a:solidFill>
        <a:latin typeface="Arial" pitchFamily="34" charset="0"/>
        <a:ea typeface="+mn-ea"/>
        <a:cs typeface="Arial" pitchFamily="34" charset="0"/>
      </a:defRPr>
    </a:lvl8pPr>
    <a:lvl9pPr marL="3657600" algn="l" defTabSz="914400" rtl="0" eaLnBrk="1" latinLnBrk="0" hangingPunct="1">
      <a:defRPr sz="2400" kern="1200">
        <a:solidFill>
          <a:schemeClr val="tx2"/>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59C9"/>
    <a:srgbClr val="000000"/>
    <a:srgbClr val="3459CE"/>
    <a:srgbClr val="FD1711"/>
    <a:srgbClr val="1CC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5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Distribution of cats-eye marbles among individuals</a:t>
            </a:r>
          </a:p>
        </c:rich>
      </c:tx>
      <c:layout>
        <c:manualLayout>
          <c:xMode val="edge"/>
          <c:yMode val="edge"/>
          <c:x val="8.6656167979003152E-4"/>
          <c:y val="2.4242424242424235E-2"/>
        </c:manualLayout>
      </c:layout>
      <c:overlay val="0"/>
    </c:title>
    <c:autoTitleDeleted val="0"/>
    <c:plotArea>
      <c:layout/>
      <c:barChart>
        <c:barDir val="col"/>
        <c:grouping val="clustered"/>
        <c:varyColors val="0"/>
        <c:ser>
          <c:idx val="0"/>
          <c:order val="0"/>
          <c:tx>
            <c:strRef>
              <c:f>Sheet1!$B$1</c:f>
              <c:strCache>
                <c:ptCount val="1"/>
                <c:pt idx="0">
                  <c:v>Cats Eye</c:v>
                </c:pt>
              </c:strCache>
            </c:strRef>
          </c:tx>
          <c:spPr>
            <a:solidFill>
              <a:srgbClr val="92D050"/>
            </a:solidFill>
          </c:spPr>
          <c:invertIfNegative val="0"/>
          <c:cat>
            <c:strRef>
              <c:f>Sheet1!$A$2:$A$5</c:f>
              <c:strCache>
                <c:ptCount val="4"/>
                <c:pt idx="0">
                  <c:v>Bob</c:v>
                </c:pt>
                <c:pt idx="1">
                  <c:v>Susan</c:v>
                </c:pt>
                <c:pt idx="2">
                  <c:v>Meg</c:v>
                </c:pt>
                <c:pt idx="3">
                  <c:v>John</c:v>
                </c:pt>
              </c:strCache>
            </c:strRef>
          </c:cat>
          <c:val>
            <c:numRef>
              <c:f>Sheet1!$B$2:$B$5</c:f>
              <c:numCache>
                <c:formatCode>General</c:formatCode>
                <c:ptCount val="4"/>
                <c:pt idx="0">
                  <c:v>3.0000000000000138E-2</c:v>
                </c:pt>
                <c:pt idx="1">
                  <c:v>0.23</c:v>
                </c:pt>
                <c:pt idx="2">
                  <c:v>0.46</c:v>
                </c:pt>
                <c:pt idx="3">
                  <c:v>0.28000000000000008</c:v>
                </c:pt>
              </c:numCache>
            </c:numRef>
          </c:val>
        </c:ser>
        <c:dLbls>
          <c:showLegendKey val="0"/>
          <c:showVal val="0"/>
          <c:showCatName val="0"/>
          <c:showSerName val="0"/>
          <c:showPercent val="0"/>
          <c:showBubbleSize val="0"/>
        </c:dLbls>
        <c:gapWidth val="150"/>
        <c:axId val="196174976"/>
        <c:axId val="196176896"/>
      </c:barChart>
      <c:catAx>
        <c:axId val="196174976"/>
        <c:scaling>
          <c:orientation val="minMax"/>
        </c:scaling>
        <c:delete val="0"/>
        <c:axPos val="b"/>
        <c:title>
          <c:tx>
            <c:rich>
              <a:bodyPr/>
              <a:lstStyle/>
              <a:p>
                <a:pPr>
                  <a:defRPr sz="1800"/>
                </a:pPr>
                <a:r>
                  <a:rPr lang="en-US" sz="1800"/>
                  <a:t>Individuals</a:t>
                </a:r>
              </a:p>
            </c:rich>
          </c:tx>
          <c:overlay val="0"/>
        </c:title>
        <c:majorTickMark val="none"/>
        <c:minorTickMark val="none"/>
        <c:tickLblPos val="nextTo"/>
        <c:txPr>
          <a:bodyPr/>
          <a:lstStyle/>
          <a:p>
            <a:pPr>
              <a:defRPr sz="1400"/>
            </a:pPr>
            <a:endParaRPr lang="en-US"/>
          </a:p>
        </c:txPr>
        <c:crossAx val="196176896"/>
        <c:crosses val="autoZero"/>
        <c:auto val="1"/>
        <c:lblAlgn val="ctr"/>
        <c:lblOffset val="100"/>
        <c:noMultiLvlLbl val="0"/>
      </c:catAx>
      <c:valAx>
        <c:axId val="196176896"/>
        <c:scaling>
          <c:orientation val="minMax"/>
        </c:scaling>
        <c:delete val="0"/>
        <c:axPos val="l"/>
        <c:majorGridlines/>
        <c:title>
          <c:tx>
            <c:rich>
              <a:bodyPr rot="-5400000" vert="horz"/>
              <a:lstStyle/>
              <a:p>
                <a:pPr>
                  <a:defRPr sz="1800"/>
                </a:pPr>
                <a:r>
                  <a:rPr lang="en-US" sz="1800"/>
                  <a:t>Proportion</a:t>
                </a:r>
              </a:p>
            </c:rich>
          </c:tx>
          <c:layout>
            <c:manualLayout>
              <c:xMode val="edge"/>
              <c:yMode val="edge"/>
              <c:x val="1.6000000000000108E-2"/>
              <c:y val="0.40021220074763381"/>
            </c:manualLayout>
          </c:layout>
          <c:overlay val="0"/>
        </c:title>
        <c:numFmt formatCode="General" sourceLinked="1"/>
        <c:majorTickMark val="none"/>
        <c:minorTickMark val="none"/>
        <c:tickLblPos val="nextTo"/>
        <c:txPr>
          <a:bodyPr/>
          <a:lstStyle/>
          <a:p>
            <a:pPr>
              <a:defRPr sz="1400"/>
            </a:pPr>
            <a:endParaRPr lang="en-US"/>
          </a:p>
        </c:txPr>
        <c:crossAx val="196174976"/>
        <c:crosses val="autoZero"/>
        <c:crossBetween val="between"/>
        <c:majorUnit val="0.1"/>
      </c:valAx>
      <c:spPr>
        <a:noFill/>
        <a:ln>
          <a:solidFill>
            <a:schemeClr val="tx1"/>
          </a:solidFill>
        </a:ln>
      </c:spPr>
    </c:plotArea>
    <c:plotVisOnly val="1"/>
    <c:dispBlanksAs val="gap"/>
    <c:showDLblsOverMax val="0"/>
  </c:chart>
  <c:spPr>
    <a:ln cmpd="sng">
      <a:solidFill>
        <a:schemeClr val="tx1"/>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Distribution of cats-eye marbles among individuals</a:t>
            </a:r>
          </a:p>
        </c:rich>
      </c:tx>
      <c:layout>
        <c:manualLayout>
          <c:xMode val="edge"/>
          <c:yMode val="edge"/>
          <c:x val="8.6656167979003238E-4"/>
          <c:y val="2.4242424242424229E-2"/>
        </c:manualLayout>
      </c:layout>
      <c:overlay val="0"/>
    </c:title>
    <c:autoTitleDeleted val="0"/>
    <c:plotArea>
      <c:layout/>
      <c:barChart>
        <c:barDir val="col"/>
        <c:grouping val="clustered"/>
        <c:varyColors val="0"/>
        <c:ser>
          <c:idx val="0"/>
          <c:order val="0"/>
          <c:tx>
            <c:strRef>
              <c:f>Sheet1!$B$1</c:f>
              <c:strCache>
                <c:ptCount val="1"/>
                <c:pt idx="0">
                  <c:v>Cats Eye</c:v>
                </c:pt>
              </c:strCache>
            </c:strRef>
          </c:tx>
          <c:spPr>
            <a:solidFill>
              <a:srgbClr val="92D050"/>
            </a:solidFill>
          </c:spPr>
          <c:invertIfNegative val="0"/>
          <c:cat>
            <c:strRef>
              <c:f>Sheet1!$A$2:$A$5</c:f>
              <c:strCache>
                <c:ptCount val="4"/>
                <c:pt idx="0">
                  <c:v>Bob</c:v>
                </c:pt>
                <c:pt idx="1">
                  <c:v>Susan</c:v>
                </c:pt>
                <c:pt idx="2">
                  <c:v>Meg</c:v>
                </c:pt>
                <c:pt idx="3">
                  <c:v>John</c:v>
                </c:pt>
              </c:strCache>
            </c:strRef>
          </c:cat>
          <c:val>
            <c:numRef>
              <c:f>Sheet1!$B$2:$B$5</c:f>
              <c:numCache>
                <c:formatCode>General</c:formatCode>
                <c:ptCount val="4"/>
                <c:pt idx="0">
                  <c:v>3.0000000000000145E-2</c:v>
                </c:pt>
                <c:pt idx="1">
                  <c:v>0.23</c:v>
                </c:pt>
                <c:pt idx="2">
                  <c:v>0.46</c:v>
                </c:pt>
                <c:pt idx="3">
                  <c:v>0.28000000000000008</c:v>
                </c:pt>
              </c:numCache>
            </c:numRef>
          </c:val>
        </c:ser>
        <c:dLbls>
          <c:showLegendKey val="0"/>
          <c:showVal val="0"/>
          <c:showCatName val="0"/>
          <c:showSerName val="0"/>
          <c:showPercent val="0"/>
          <c:showBubbleSize val="0"/>
        </c:dLbls>
        <c:gapWidth val="150"/>
        <c:axId val="196962944"/>
        <c:axId val="197051136"/>
      </c:barChart>
      <c:catAx>
        <c:axId val="196962944"/>
        <c:scaling>
          <c:orientation val="minMax"/>
        </c:scaling>
        <c:delete val="0"/>
        <c:axPos val="b"/>
        <c:title>
          <c:tx>
            <c:rich>
              <a:bodyPr/>
              <a:lstStyle/>
              <a:p>
                <a:pPr>
                  <a:defRPr sz="1800"/>
                </a:pPr>
                <a:r>
                  <a:rPr lang="en-US" sz="1800"/>
                  <a:t>Individuals</a:t>
                </a:r>
              </a:p>
            </c:rich>
          </c:tx>
          <c:overlay val="0"/>
        </c:title>
        <c:majorTickMark val="none"/>
        <c:minorTickMark val="none"/>
        <c:tickLblPos val="nextTo"/>
        <c:txPr>
          <a:bodyPr/>
          <a:lstStyle/>
          <a:p>
            <a:pPr>
              <a:defRPr sz="1400"/>
            </a:pPr>
            <a:endParaRPr lang="en-US"/>
          </a:p>
        </c:txPr>
        <c:crossAx val="197051136"/>
        <c:crosses val="autoZero"/>
        <c:auto val="1"/>
        <c:lblAlgn val="ctr"/>
        <c:lblOffset val="100"/>
        <c:noMultiLvlLbl val="0"/>
      </c:catAx>
      <c:valAx>
        <c:axId val="197051136"/>
        <c:scaling>
          <c:orientation val="minMax"/>
        </c:scaling>
        <c:delete val="0"/>
        <c:axPos val="l"/>
        <c:majorGridlines/>
        <c:title>
          <c:tx>
            <c:rich>
              <a:bodyPr rot="-5400000" vert="horz"/>
              <a:lstStyle/>
              <a:p>
                <a:pPr>
                  <a:defRPr sz="1800"/>
                </a:pPr>
                <a:r>
                  <a:rPr lang="en-US" sz="1800"/>
                  <a:t>Proportion</a:t>
                </a:r>
              </a:p>
            </c:rich>
          </c:tx>
          <c:layout>
            <c:manualLayout>
              <c:xMode val="edge"/>
              <c:yMode val="edge"/>
              <c:x val="1.6000000000000101E-2"/>
              <c:y val="0.40021220074763381"/>
            </c:manualLayout>
          </c:layout>
          <c:overlay val="0"/>
        </c:title>
        <c:numFmt formatCode="General" sourceLinked="1"/>
        <c:majorTickMark val="none"/>
        <c:minorTickMark val="none"/>
        <c:tickLblPos val="nextTo"/>
        <c:txPr>
          <a:bodyPr/>
          <a:lstStyle/>
          <a:p>
            <a:pPr>
              <a:defRPr sz="1400"/>
            </a:pPr>
            <a:endParaRPr lang="en-US"/>
          </a:p>
        </c:txPr>
        <c:crossAx val="196962944"/>
        <c:crosses val="autoZero"/>
        <c:crossBetween val="between"/>
        <c:majorUnit val="0.1"/>
      </c:valAx>
      <c:spPr>
        <a:noFill/>
        <a:ln>
          <a:solidFill>
            <a:schemeClr val="tx1"/>
          </a:solidFill>
        </a:ln>
      </c:spPr>
    </c:plotArea>
    <c:plotVisOnly val="1"/>
    <c:dispBlanksAs val="gap"/>
    <c:showDLblsOverMax val="0"/>
  </c:chart>
  <c:spPr>
    <a:ln cmpd="sng">
      <a:solidFill>
        <a:schemeClr val="tx1"/>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Distribution of cats-eye marbles among individuals</a:t>
            </a:r>
          </a:p>
        </c:rich>
      </c:tx>
      <c:layout>
        <c:manualLayout>
          <c:xMode val="edge"/>
          <c:yMode val="edge"/>
          <c:x val="8.6656167979003271E-4"/>
          <c:y val="2.4242424242424229E-2"/>
        </c:manualLayout>
      </c:layout>
      <c:overlay val="0"/>
    </c:title>
    <c:autoTitleDeleted val="0"/>
    <c:plotArea>
      <c:layout/>
      <c:barChart>
        <c:barDir val="col"/>
        <c:grouping val="clustered"/>
        <c:varyColors val="0"/>
        <c:ser>
          <c:idx val="0"/>
          <c:order val="0"/>
          <c:tx>
            <c:strRef>
              <c:f>Sheet1!$B$1</c:f>
              <c:strCache>
                <c:ptCount val="1"/>
                <c:pt idx="0">
                  <c:v>Cats Eye</c:v>
                </c:pt>
              </c:strCache>
            </c:strRef>
          </c:tx>
          <c:spPr>
            <a:solidFill>
              <a:srgbClr val="92D050"/>
            </a:solidFill>
          </c:spPr>
          <c:invertIfNegative val="0"/>
          <c:cat>
            <c:strRef>
              <c:f>Sheet1!$A$2:$A$5</c:f>
              <c:strCache>
                <c:ptCount val="4"/>
                <c:pt idx="0">
                  <c:v>Bob</c:v>
                </c:pt>
                <c:pt idx="1">
                  <c:v>Susan</c:v>
                </c:pt>
                <c:pt idx="2">
                  <c:v>Meg</c:v>
                </c:pt>
                <c:pt idx="3">
                  <c:v>John</c:v>
                </c:pt>
              </c:strCache>
            </c:strRef>
          </c:cat>
          <c:val>
            <c:numRef>
              <c:f>Sheet1!$B$2:$B$5</c:f>
              <c:numCache>
                <c:formatCode>General</c:formatCode>
                <c:ptCount val="4"/>
                <c:pt idx="0">
                  <c:v>3.0000000000000152E-2</c:v>
                </c:pt>
                <c:pt idx="1">
                  <c:v>0.23</c:v>
                </c:pt>
                <c:pt idx="2">
                  <c:v>0.46</c:v>
                </c:pt>
                <c:pt idx="3">
                  <c:v>0.28000000000000008</c:v>
                </c:pt>
              </c:numCache>
            </c:numRef>
          </c:val>
        </c:ser>
        <c:dLbls>
          <c:showLegendKey val="0"/>
          <c:showVal val="0"/>
          <c:showCatName val="0"/>
          <c:showSerName val="0"/>
          <c:showPercent val="0"/>
          <c:showBubbleSize val="0"/>
        </c:dLbls>
        <c:gapWidth val="150"/>
        <c:axId val="197097728"/>
        <c:axId val="197112192"/>
      </c:barChart>
      <c:catAx>
        <c:axId val="197097728"/>
        <c:scaling>
          <c:orientation val="minMax"/>
        </c:scaling>
        <c:delete val="0"/>
        <c:axPos val="b"/>
        <c:title>
          <c:tx>
            <c:rich>
              <a:bodyPr/>
              <a:lstStyle/>
              <a:p>
                <a:pPr>
                  <a:defRPr sz="1800"/>
                </a:pPr>
                <a:r>
                  <a:rPr lang="en-US" sz="1800"/>
                  <a:t>Individuals</a:t>
                </a:r>
              </a:p>
            </c:rich>
          </c:tx>
          <c:overlay val="0"/>
        </c:title>
        <c:majorTickMark val="none"/>
        <c:minorTickMark val="none"/>
        <c:tickLblPos val="nextTo"/>
        <c:txPr>
          <a:bodyPr/>
          <a:lstStyle/>
          <a:p>
            <a:pPr>
              <a:defRPr sz="1400"/>
            </a:pPr>
            <a:endParaRPr lang="en-US"/>
          </a:p>
        </c:txPr>
        <c:crossAx val="197112192"/>
        <c:crosses val="autoZero"/>
        <c:auto val="1"/>
        <c:lblAlgn val="ctr"/>
        <c:lblOffset val="100"/>
        <c:noMultiLvlLbl val="0"/>
      </c:catAx>
      <c:valAx>
        <c:axId val="197112192"/>
        <c:scaling>
          <c:orientation val="minMax"/>
        </c:scaling>
        <c:delete val="0"/>
        <c:axPos val="l"/>
        <c:majorGridlines/>
        <c:title>
          <c:tx>
            <c:rich>
              <a:bodyPr rot="-5400000" vert="horz"/>
              <a:lstStyle/>
              <a:p>
                <a:pPr>
                  <a:defRPr sz="1800"/>
                </a:pPr>
                <a:r>
                  <a:rPr lang="en-US" sz="1800"/>
                  <a:t>Proportion</a:t>
                </a:r>
              </a:p>
            </c:rich>
          </c:tx>
          <c:layout>
            <c:manualLayout>
              <c:xMode val="edge"/>
              <c:yMode val="edge"/>
              <c:x val="1.6000000000000101E-2"/>
              <c:y val="0.40021220074763381"/>
            </c:manualLayout>
          </c:layout>
          <c:overlay val="0"/>
        </c:title>
        <c:numFmt formatCode="General" sourceLinked="1"/>
        <c:majorTickMark val="none"/>
        <c:minorTickMark val="none"/>
        <c:tickLblPos val="nextTo"/>
        <c:txPr>
          <a:bodyPr/>
          <a:lstStyle/>
          <a:p>
            <a:pPr>
              <a:defRPr sz="1400"/>
            </a:pPr>
            <a:endParaRPr lang="en-US"/>
          </a:p>
        </c:txPr>
        <c:crossAx val="197097728"/>
        <c:crosses val="autoZero"/>
        <c:crossBetween val="between"/>
        <c:majorUnit val="0.1"/>
      </c:valAx>
      <c:spPr>
        <a:noFill/>
        <a:ln>
          <a:solidFill>
            <a:schemeClr val="tx1"/>
          </a:solidFill>
        </a:ln>
      </c:spPr>
    </c:plotArea>
    <c:plotVisOnly val="1"/>
    <c:dispBlanksAs val="gap"/>
    <c:showDLblsOverMax val="0"/>
  </c:chart>
  <c:spPr>
    <a:ln cmpd="sng">
      <a:solidFill>
        <a:schemeClr val="tx1"/>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7030A0"/>
            </a:solidFill>
          </c:spPr>
          <c:invertIfNegative val="0"/>
          <c:cat>
            <c:strRef>
              <c:f>Sheet1!$A$2:$A$6</c:f>
              <c:strCache>
                <c:ptCount val="5"/>
                <c:pt idx="0">
                  <c:v>Coyote</c:v>
                </c:pt>
                <c:pt idx="1">
                  <c:v>Bobcat</c:v>
                </c:pt>
                <c:pt idx="2">
                  <c:v>Beaver</c:v>
                </c:pt>
                <c:pt idx="3">
                  <c:v>Deer</c:v>
                </c:pt>
                <c:pt idx="4">
                  <c:v>Rabbit</c:v>
                </c:pt>
              </c:strCache>
            </c:strRef>
          </c:cat>
          <c:val>
            <c:numRef>
              <c:f>Sheet1!$B$2:$B$6</c:f>
              <c:numCache>
                <c:formatCode>General</c:formatCode>
                <c:ptCount val="5"/>
                <c:pt idx="0">
                  <c:v>0.2380952380952383</c:v>
                </c:pt>
                <c:pt idx="1">
                  <c:v>0.14285714285714299</c:v>
                </c:pt>
                <c:pt idx="2">
                  <c:v>0.60000000000000042</c:v>
                </c:pt>
                <c:pt idx="3">
                  <c:v>0.37500000000000022</c:v>
                </c:pt>
                <c:pt idx="4">
                  <c:v>0.42857142857142855</c:v>
                </c:pt>
              </c:numCache>
            </c:numRef>
          </c:val>
        </c:ser>
        <c:dLbls>
          <c:showLegendKey val="0"/>
          <c:showVal val="0"/>
          <c:showCatName val="0"/>
          <c:showSerName val="0"/>
          <c:showPercent val="0"/>
          <c:showBubbleSize val="0"/>
        </c:dLbls>
        <c:gapWidth val="150"/>
        <c:axId val="203093504"/>
        <c:axId val="203095040"/>
      </c:barChart>
      <c:catAx>
        <c:axId val="203093504"/>
        <c:scaling>
          <c:orientation val="minMax"/>
        </c:scaling>
        <c:delete val="0"/>
        <c:axPos val="b"/>
        <c:majorTickMark val="out"/>
        <c:minorTickMark val="none"/>
        <c:tickLblPos val="nextTo"/>
        <c:txPr>
          <a:bodyPr/>
          <a:lstStyle/>
          <a:p>
            <a:pPr>
              <a:defRPr sz="1400" b="1">
                <a:latin typeface="Arial" pitchFamily="34" charset="0"/>
                <a:cs typeface="Arial" pitchFamily="34" charset="0"/>
              </a:defRPr>
            </a:pPr>
            <a:endParaRPr lang="en-US"/>
          </a:p>
        </c:txPr>
        <c:crossAx val="203095040"/>
        <c:crosses val="autoZero"/>
        <c:auto val="1"/>
        <c:lblAlgn val="ctr"/>
        <c:lblOffset val="100"/>
        <c:noMultiLvlLbl val="0"/>
      </c:catAx>
      <c:valAx>
        <c:axId val="203095040"/>
        <c:scaling>
          <c:orientation val="minMax"/>
        </c:scaling>
        <c:delete val="0"/>
        <c:axPos val="l"/>
        <c:title>
          <c:tx>
            <c:strRef>
              <c:f>Sheet1!$B$1</c:f>
              <c:strCache>
                <c:ptCount val="1"/>
                <c:pt idx="0">
                  <c:v>Proportion Molars</c:v>
                </c:pt>
              </c:strCache>
            </c:strRef>
          </c:tx>
          <c:overlay val="0"/>
          <c:txPr>
            <a:bodyPr rot="-5400000" vert="horz"/>
            <a:lstStyle/>
            <a:p>
              <a:pPr>
                <a:defRPr sz="1400">
                  <a:latin typeface="Arial" pitchFamily="34" charset="0"/>
                  <a:cs typeface="Arial" pitchFamily="34" charset="0"/>
                </a:defRPr>
              </a:pPr>
              <a:endParaRPr lang="en-US"/>
            </a:p>
          </c:txPr>
        </c:title>
        <c:numFmt formatCode="General" sourceLinked="1"/>
        <c:majorTickMark val="out"/>
        <c:minorTickMark val="none"/>
        <c:tickLblPos val="nextTo"/>
        <c:txPr>
          <a:bodyPr/>
          <a:lstStyle/>
          <a:p>
            <a:pPr>
              <a:defRPr sz="1400">
                <a:latin typeface="Arial" pitchFamily="34" charset="0"/>
                <a:cs typeface="Arial" pitchFamily="34" charset="0"/>
              </a:defRPr>
            </a:pPr>
            <a:endParaRPr lang="en-US"/>
          </a:p>
        </c:txPr>
        <c:crossAx val="20309350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448703527443718"/>
          <c:y val="0.1765918512522385"/>
          <c:w val="0.62526001557497701"/>
          <c:h val="0.48093343472252875"/>
        </c:manualLayout>
      </c:layout>
      <c:barChart>
        <c:barDir val="col"/>
        <c:grouping val="clustered"/>
        <c:varyColors val="0"/>
        <c:ser>
          <c:idx val="0"/>
          <c:order val="0"/>
          <c:tx>
            <c:v>Molars</c:v>
          </c:tx>
          <c:spPr>
            <a:solidFill>
              <a:srgbClr val="7030A0"/>
            </a:solidFill>
          </c:spPr>
          <c:invertIfNegative val="0"/>
          <c:cat>
            <c:strRef>
              <c:f>Sheet1!$A$2:$A$6</c:f>
              <c:strCache>
                <c:ptCount val="5"/>
                <c:pt idx="0">
                  <c:v>Coyote</c:v>
                </c:pt>
                <c:pt idx="1">
                  <c:v>Bobcat</c:v>
                </c:pt>
                <c:pt idx="2">
                  <c:v>Beaver</c:v>
                </c:pt>
                <c:pt idx="3">
                  <c:v>Deer</c:v>
                </c:pt>
                <c:pt idx="4">
                  <c:v>Rabbit</c:v>
                </c:pt>
              </c:strCache>
            </c:strRef>
          </c:cat>
          <c:val>
            <c:numRef>
              <c:f>Sheet1!$B$2:$B$6</c:f>
              <c:numCache>
                <c:formatCode>General</c:formatCode>
                <c:ptCount val="5"/>
                <c:pt idx="0">
                  <c:v>0.2380952380952383</c:v>
                </c:pt>
                <c:pt idx="1">
                  <c:v>0.14285714285714299</c:v>
                </c:pt>
                <c:pt idx="2">
                  <c:v>0.60000000000000042</c:v>
                </c:pt>
                <c:pt idx="3">
                  <c:v>0.37500000000000022</c:v>
                </c:pt>
                <c:pt idx="4">
                  <c:v>0.42857142857142855</c:v>
                </c:pt>
              </c:numCache>
            </c:numRef>
          </c:val>
        </c:ser>
        <c:ser>
          <c:idx val="1"/>
          <c:order val="1"/>
          <c:tx>
            <c:v>Canines</c:v>
          </c:tx>
          <c:spPr>
            <a:solidFill>
              <a:schemeClr val="tx2">
                <a:lumMod val="40000"/>
                <a:lumOff val="60000"/>
              </a:schemeClr>
            </a:solidFill>
          </c:spPr>
          <c:invertIfNegative val="0"/>
          <c:cat>
            <c:strRef>
              <c:f>Sheet1!$A$2:$A$6</c:f>
              <c:strCache>
                <c:ptCount val="5"/>
                <c:pt idx="0">
                  <c:v>Coyote</c:v>
                </c:pt>
                <c:pt idx="1">
                  <c:v>Bobcat</c:v>
                </c:pt>
                <c:pt idx="2">
                  <c:v>Beaver</c:v>
                </c:pt>
                <c:pt idx="3">
                  <c:v>Deer</c:v>
                </c:pt>
                <c:pt idx="4">
                  <c:v>Rabbit</c:v>
                </c:pt>
              </c:strCache>
            </c:strRef>
          </c:cat>
          <c:val>
            <c:numRef>
              <c:f>Sheet1!$C$2:$C$6</c:f>
              <c:numCache>
                <c:formatCode>General</c:formatCode>
                <c:ptCount val="5"/>
                <c:pt idx="0">
                  <c:v>9.5238095238095247E-2</c:v>
                </c:pt>
                <c:pt idx="1">
                  <c:v>0.14285714285714299</c:v>
                </c:pt>
                <c:pt idx="2">
                  <c:v>0</c:v>
                </c:pt>
                <c:pt idx="3">
                  <c:v>6.25E-2</c:v>
                </c:pt>
                <c:pt idx="4">
                  <c:v>0</c:v>
                </c:pt>
              </c:numCache>
            </c:numRef>
          </c:val>
        </c:ser>
        <c:dLbls>
          <c:showLegendKey val="0"/>
          <c:showVal val="0"/>
          <c:showCatName val="0"/>
          <c:showSerName val="0"/>
          <c:showPercent val="0"/>
          <c:showBubbleSize val="0"/>
        </c:dLbls>
        <c:gapWidth val="150"/>
        <c:axId val="203226496"/>
        <c:axId val="203228288"/>
      </c:barChart>
      <c:catAx>
        <c:axId val="203226496"/>
        <c:scaling>
          <c:orientation val="minMax"/>
        </c:scaling>
        <c:delete val="0"/>
        <c:axPos val="b"/>
        <c:majorTickMark val="out"/>
        <c:minorTickMark val="none"/>
        <c:tickLblPos val="nextTo"/>
        <c:txPr>
          <a:bodyPr/>
          <a:lstStyle/>
          <a:p>
            <a:pPr>
              <a:defRPr sz="1400" b="1">
                <a:latin typeface="Arial" pitchFamily="34" charset="0"/>
                <a:cs typeface="Arial" pitchFamily="34" charset="0"/>
              </a:defRPr>
            </a:pPr>
            <a:endParaRPr lang="en-US"/>
          </a:p>
        </c:txPr>
        <c:crossAx val="203228288"/>
        <c:crosses val="autoZero"/>
        <c:auto val="1"/>
        <c:lblAlgn val="ctr"/>
        <c:lblOffset val="100"/>
        <c:noMultiLvlLbl val="0"/>
      </c:catAx>
      <c:valAx>
        <c:axId val="203228288"/>
        <c:scaling>
          <c:orientation val="minMax"/>
        </c:scaling>
        <c:delete val="0"/>
        <c:axPos val="l"/>
        <c:title>
          <c:tx>
            <c:strRef>
              <c:f>Sheet1!$C$1</c:f>
              <c:strCache>
                <c:ptCount val="1"/>
                <c:pt idx="0">
                  <c:v>Proportion</c:v>
                </c:pt>
              </c:strCache>
            </c:strRef>
          </c:tx>
          <c:overlay val="0"/>
          <c:txPr>
            <a:bodyPr rot="-5400000" vert="horz"/>
            <a:lstStyle/>
            <a:p>
              <a:pPr>
                <a:defRPr sz="1800">
                  <a:latin typeface="Arial" pitchFamily="34" charset="0"/>
                  <a:cs typeface="Arial" pitchFamily="34" charset="0"/>
                </a:defRPr>
              </a:pPr>
              <a:endParaRPr lang="en-US"/>
            </a:p>
          </c:txPr>
        </c:title>
        <c:numFmt formatCode="General" sourceLinked="1"/>
        <c:majorTickMark val="out"/>
        <c:minorTickMark val="none"/>
        <c:tickLblPos val="nextTo"/>
        <c:txPr>
          <a:bodyPr/>
          <a:lstStyle/>
          <a:p>
            <a:pPr>
              <a:defRPr sz="1400">
                <a:latin typeface="Arial" pitchFamily="34" charset="0"/>
                <a:cs typeface="Arial" pitchFamily="34" charset="0"/>
              </a:defRPr>
            </a:pPr>
            <a:endParaRPr lang="en-US"/>
          </a:p>
        </c:txPr>
        <c:crossAx val="203226496"/>
        <c:crosses val="autoZero"/>
        <c:crossBetween val="between"/>
      </c:valAx>
    </c:plotArea>
    <c:legend>
      <c:legendPos val="tr"/>
      <c:layout>
        <c:manualLayout>
          <c:xMode val="edge"/>
          <c:yMode val="edge"/>
          <c:x val="0.67293213348331526"/>
          <c:y val="0.10362597198714664"/>
          <c:w val="0.22746906636670436"/>
          <c:h val="0.16013213301608328"/>
        </c:manualLayout>
      </c:layout>
      <c:overlay val="0"/>
      <c:spPr>
        <a:ln>
          <a:solidFill>
            <a:schemeClr val="accent1"/>
          </a:solidFill>
        </a:ln>
      </c:spPr>
      <c:txPr>
        <a:bodyPr/>
        <a:lstStyle/>
        <a:p>
          <a:pPr>
            <a:defRPr sz="1200">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1576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77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1577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127C9FB6-AD1F-4CED-BCD7-1DA6B25083D7}" type="slidenum">
              <a:rPr lang="en-US"/>
              <a:pPr>
                <a:defRPr/>
              </a:pPr>
              <a:t>‹#›</a:t>
            </a:fld>
            <a:endParaRPr lang="en-US"/>
          </a:p>
        </p:txBody>
      </p:sp>
    </p:spTree>
    <p:extLst>
      <p:ext uri="{BB962C8B-B14F-4D97-AF65-F5344CB8AC3E}">
        <p14:creationId xmlns:p14="http://schemas.microsoft.com/office/powerpoint/2010/main" val="203766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CA808-6DA8-4534-B5D8-D5AFD30E55EC}" type="slidenum">
              <a:rPr lang="en-US"/>
              <a:pPr>
                <a:defRPr/>
              </a:pPr>
              <a:t>‹#›</a:t>
            </a:fld>
            <a:endParaRPr lang="en-US"/>
          </a:p>
        </p:txBody>
      </p:sp>
    </p:spTree>
    <p:extLst>
      <p:ext uri="{BB962C8B-B14F-4D97-AF65-F5344CB8AC3E}">
        <p14:creationId xmlns:p14="http://schemas.microsoft.com/office/powerpoint/2010/main" val="153159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988181-1DE2-4EA0-BDFB-CEF00B27FD28}" type="slidenum">
              <a:rPr lang="en-US"/>
              <a:pPr>
                <a:defRPr/>
              </a:pPr>
              <a:t>‹#›</a:t>
            </a:fld>
            <a:endParaRPr lang="en-US"/>
          </a:p>
        </p:txBody>
      </p:sp>
    </p:spTree>
    <p:extLst>
      <p:ext uri="{BB962C8B-B14F-4D97-AF65-F5344CB8AC3E}">
        <p14:creationId xmlns:p14="http://schemas.microsoft.com/office/powerpoint/2010/main" val="190225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B5D5DF-C637-4012-A533-370A678B2D65}" type="slidenum">
              <a:rPr lang="en-US"/>
              <a:pPr>
                <a:defRPr/>
              </a:pPr>
              <a:t>‹#›</a:t>
            </a:fld>
            <a:endParaRPr lang="en-US"/>
          </a:p>
        </p:txBody>
      </p:sp>
    </p:spTree>
    <p:extLst>
      <p:ext uri="{BB962C8B-B14F-4D97-AF65-F5344CB8AC3E}">
        <p14:creationId xmlns:p14="http://schemas.microsoft.com/office/powerpoint/2010/main" val="3337409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7C1829-9372-4158-B12C-82FE539190E8}" type="slidenum">
              <a:rPr lang="en-US"/>
              <a:pPr>
                <a:defRPr/>
              </a:pPr>
              <a:t>‹#›</a:t>
            </a:fld>
            <a:endParaRPr lang="en-US"/>
          </a:p>
        </p:txBody>
      </p:sp>
    </p:spTree>
    <p:extLst>
      <p:ext uri="{BB962C8B-B14F-4D97-AF65-F5344CB8AC3E}">
        <p14:creationId xmlns:p14="http://schemas.microsoft.com/office/powerpoint/2010/main" val="171650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E375C48-F39E-403B-8B66-32D104C5E8A3}" type="slidenum">
              <a:rPr lang="en-US"/>
              <a:pPr>
                <a:defRPr/>
              </a:pPr>
              <a:t>‹#›</a:t>
            </a:fld>
            <a:endParaRPr lang="en-US"/>
          </a:p>
        </p:txBody>
      </p:sp>
    </p:spTree>
    <p:extLst>
      <p:ext uri="{BB962C8B-B14F-4D97-AF65-F5344CB8AC3E}">
        <p14:creationId xmlns:p14="http://schemas.microsoft.com/office/powerpoint/2010/main" val="414017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84B61-FF3E-44AB-9C4E-DEC9A8DF26D0}" type="slidenum">
              <a:rPr lang="en-US"/>
              <a:pPr>
                <a:defRPr/>
              </a:pPr>
              <a:t>‹#›</a:t>
            </a:fld>
            <a:endParaRPr lang="en-US"/>
          </a:p>
        </p:txBody>
      </p:sp>
    </p:spTree>
    <p:extLst>
      <p:ext uri="{BB962C8B-B14F-4D97-AF65-F5344CB8AC3E}">
        <p14:creationId xmlns:p14="http://schemas.microsoft.com/office/powerpoint/2010/main" val="1655630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66357-CA48-4908-95A0-99A751D61D5D}" type="slidenum">
              <a:rPr lang="en-US"/>
              <a:pPr>
                <a:defRPr/>
              </a:pPr>
              <a:t>‹#›</a:t>
            </a:fld>
            <a:endParaRPr lang="en-US"/>
          </a:p>
        </p:txBody>
      </p:sp>
    </p:spTree>
    <p:extLst>
      <p:ext uri="{BB962C8B-B14F-4D97-AF65-F5344CB8AC3E}">
        <p14:creationId xmlns:p14="http://schemas.microsoft.com/office/powerpoint/2010/main" val="336096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124F6E-A839-4E22-AB54-C38E91FC0820}" type="slidenum">
              <a:rPr lang="en-US"/>
              <a:pPr>
                <a:defRPr/>
              </a:pPr>
              <a:t>‹#›</a:t>
            </a:fld>
            <a:endParaRPr lang="en-US"/>
          </a:p>
        </p:txBody>
      </p:sp>
    </p:spTree>
    <p:extLst>
      <p:ext uri="{BB962C8B-B14F-4D97-AF65-F5344CB8AC3E}">
        <p14:creationId xmlns:p14="http://schemas.microsoft.com/office/powerpoint/2010/main" val="266229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EE9F34-ADE3-44BB-898A-A6CA5F5A028F}" type="slidenum">
              <a:rPr lang="en-US"/>
              <a:pPr>
                <a:defRPr/>
              </a:pPr>
              <a:t>‹#›</a:t>
            </a:fld>
            <a:endParaRPr lang="en-US"/>
          </a:p>
        </p:txBody>
      </p:sp>
    </p:spTree>
    <p:extLst>
      <p:ext uri="{BB962C8B-B14F-4D97-AF65-F5344CB8AC3E}">
        <p14:creationId xmlns:p14="http://schemas.microsoft.com/office/powerpoint/2010/main" val="4995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8C774A-3AD2-4B64-9F50-7AC1E36F14D9}" type="slidenum">
              <a:rPr lang="en-US"/>
              <a:pPr>
                <a:defRPr/>
              </a:pPr>
              <a:t>‹#›</a:t>
            </a:fld>
            <a:endParaRPr lang="en-US"/>
          </a:p>
        </p:txBody>
      </p:sp>
    </p:spTree>
    <p:extLst>
      <p:ext uri="{BB962C8B-B14F-4D97-AF65-F5344CB8AC3E}">
        <p14:creationId xmlns:p14="http://schemas.microsoft.com/office/powerpoint/2010/main" val="269975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0B8D3F-6B1E-4EF0-9B69-FA498F85A1E4}" type="slidenum">
              <a:rPr lang="en-US"/>
              <a:pPr>
                <a:defRPr/>
              </a:pPr>
              <a:t>‹#›</a:t>
            </a:fld>
            <a:endParaRPr lang="en-US"/>
          </a:p>
        </p:txBody>
      </p:sp>
    </p:spTree>
    <p:extLst>
      <p:ext uri="{BB962C8B-B14F-4D97-AF65-F5344CB8AC3E}">
        <p14:creationId xmlns:p14="http://schemas.microsoft.com/office/powerpoint/2010/main" val="187062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B84B07-9BF5-43C0-861A-02A4E694CA20}" type="slidenum">
              <a:rPr lang="en-US"/>
              <a:pPr>
                <a:defRPr/>
              </a:pPr>
              <a:t>‹#›</a:t>
            </a:fld>
            <a:endParaRPr lang="en-US"/>
          </a:p>
        </p:txBody>
      </p:sp>
    </p:spTree>
    <p:extLst>
      <p:ext uri="{BB962C8B-B14F-4D97-AF65-F5344CB8AC3E}">
        <p14:creationId xmlns:p14="http://schemas.microsoft.com/office/powerpoint/2010/main" val="42032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39033D-4DA4-41D7-BD8E-1246EA49DCD7}" type="slidenum">
              <a:rPr lang="en-US"/>
              <a:pPr>
                <a:defRPr/>
              </a:pPr>
              <a:t>‹#›</a:t>
            </a:fld>
            <a:endParaRPr lang="en-US"/>
          </a:p>
        </p:txBody>
      </p:sp>
    </p:spTree>
    <p:extLst>
      <p:ext uri="{BB962C8B-B14F-4D97-AF65-F5344CB8AC3E}">
        <p14:creationId xmlns:p14="http://schemas.microsoft.com/office/powerpoint/2010/main" val="159871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8D0AB-282C-42E7-90F3-79655740B59E}" type="slidenum">
              <a:rPr lang="en-US"/>
              <a:pPr>
                <a:defRPr/>
              </a:pPr>
              <a:t>‹#›</a:t>
            </a:fld>
            <a:endParaRPr lang="en-US"/>
          </a:p>
        </p:txBody>
      </p:sp>
    </p:spTree>
    <p:extLst>
      <p:ext uri="{BB962C8B-B14F-4D97-AF65-F5344CB8AC3E}">
        <p14:creationId xmlns:p14="http://schemas.microsoft.com/office/powerpoint/2010/main" val="317201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AC0E95-7C9C-42B5-96A8-183E34646D2E}" type="slidenum">
              <a:rPr lang="en-US"/>
              <a:pPr>
                <a:defRPr/>
              </a:pPr>
              <a:t>‹#›</a:t>
            </a:fld>
            <a:endParaRPr lang="en-US"/>
          </a:p>
        </p:txBody>
      </p:sp>
    </p:spTree>
    <p:extLst>
      <p:ext uri="{BB962C8B-B14F-4D97-AF65-F5344CB8AC3E}">
        <p14:creationId xmlns:p14="http://schemas.microsoft.com/office/powerpoint/2010/main" val="100598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B34B892C-8A3C-4697-96A1-CC24076C94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24.jpeg"/><Relationship Id="rId18" Type="http://schemas.openxmlformats.org/officeDocument/2006/relationships/slide" Target="slide29.xml"/><Relationship Id="rId3" Type="http://schemas.openxmlformats.org/officeDocument/2006/relationships/image" Target="../media/image19.jpeg"/><Relationship Id="rId21" Type="http://schemas.openxmlformats.org/officeDocument/2006/relationships/image" Target="../media/image28.jpeg"/><Relationship Id="rId7" Type="http://schemas.openxmlformats.org/officeDocument/2006/relationships/image" Target="../media/image21.jpeg"/><Relationship Id="rId12" Type="http://schemas.openxmlformats.org/officeDocument/2006/relationships/slide" Target="slide25.xml"/><Relationship Id="rId17" Type="http://schemas.openxmlformats.org/officeDocument/2006/relationships/image" Target="../media/image26.jpeg"/><Relationship Id="rId2" Type="http://schemas.openxmlformats.org/officeDocument/2006/relationships/slide" Target="slide20.xml"/><Relationship Id="rId16" Type="http://schemas.openxmlformats.org/officeDocument/2006/relationships/slide" Target="slide28.xml"/><Relationship Id="rId20"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image" Target="../media/image23.jpeg"/><Relationship Id="rId24" Type="http://schemas.openxmlformats.org/officeDocument/2006/relationships/slide" Target="slide3.xml"/><Relationship Id="rId5" Type="http://schemas.openxmlformats.org/officeDocument/2006/relationships/image" Target="../media/image20.jpeg"/><Relationship Id="rId15" Type="http://schemas.openxmlformats.org/officeDocument/2006/relationships/image" Target="../media/image25.jpeg"/><Relationship Id="rId23" Type="http://schemas.openxmlformats.org/officeDocument/2006/relationships/image" Target="../media/image29.jpeg"/><Relationship Id="rId10" Type="http://schemas.openxmlformats.org/officeDocument/2006/relationships/slide" Target="slide24.xml"/><Relationship Id="rId19" Type="http://schemas.openxmlformats.org/officeDocument/2006/relationships/image" Target="../media/image27.jpeg"/><Relationship Id="rId4" Type="http://schemas.openxmlformats.org/officeDocument/2006/relationships/slide" Target="slide21.xml"/><Relationship Id="rId9" Type="http://schemas.openxmlformats.org/officeDocument/2006/relationships/image" Target="../media/image22.jpeg"/><Relationship Id="rId14" Type="http://schemas.openxmlformats.org/officeDocument/2006/relationships/slide" Target="slide26.xml"/><Relationship Id="rId22" Type="http://schemas.openxmlformats.org/officeDocument/2006/relationships/slide" Target="slide2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3.jpe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89.xml"/><Relationship Id="rId5" Type="http://schemas.openxmlformats.org/officeDocument/2006/relationships/slide" Target="slide51.xml"/><Relationship Id="rId4"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slide" Target="slide19.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3.xml"/><Relationship Id="rId1" Type="http://schemas.openxmlformats.org/officeDocument/2006/relationships/slideLayout" Target="../slideLayouts/slideLayout13.xml"/><Relationship Id="rId5" Type="http://schemas.openxmlformats.org/officeDocument/2006/relationships/chart" Target="../charts/chart5.xml"/><Relationship Id="rId4"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48.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6.wmf"/><Relationship Id="rId5" Type="http://schemas.openxmlformats.org/officeDocument/2006/relationships/oleObject" Target="../embeddings/oleObject3.bin"/><Relationship Id="rId4" Type="http://schemas.openxmlformats.org/officeDocument/2006/relationships/image" Target="../media/image45.wmf"/><Relationship Id="rId9" Type="http://schemas.openxmlformats.org/officeDocument/2006/relationships/image" Target="../media/image47.wmf"/></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65.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91.xml.rels><?xml version="1.0" encoding="UTF-8" standalone="yes"?>
<Relationships xmlns="http://schemas.openxmlformats.org/package/2006/relationships"><Relationship Id="rId8" Type="http://schemas.openxmlformats.org/officeDocument/2006/relationships/hyperlink" Target="http://www.beloit.edu/sepm/Fossil_Explorations/Dinosaur_Paleoecology.html" TargetMode="External"/><Relationship Id="rId13" Type="http://schemas.openxmlformats.org/officeDocument/2006/relationships/hyperlink" Target="http://www.museumofosteology.org/" TargetMode="External"/><Relationship Id="rId3" Type="http://schemas.openxmlformats.org/officeDocument/2006/relationships/hyperlink" Target="http://kidshealth.org/kid/htbw/teeth.html" TargetMode="External"/><Relationship Id="rId7" Type="http://schemas.openxmlformats.org/officeDocument/2006/relationships/hyperlink" Target="http://www.chimpanzoo.org/dental_analysis.html" TargetMode="External"/><Relationship Id="rId12" Type="http://schemas.openxmlformats.org/officeDocument/2006/relationships/hyperlink" Target="http://www.skullsunlimited.com/educational-resources.html" TargetMode="External"/><Relationship Id="rId17" Type="http://schemas.openxmlformats.org/officeDocument/2006/relationships/slide" Target="slide3.xml"/><Relationship Id="rId2" Type="http://schemas.openxmlformats.org/officeDocument/2006/relationships/hyperlink" Target="http://www.biology4kids.com/files/vert_main.html" TargetMode="External"/><Relationship Id="rId16" Type="http://schemas.openxmlformats.org/officeDocument/2006/relationships/hyperlink" Target="http://www.loris-conservation.org/database/population_database/Standards_for_Measurement/10a-figures_skull_toothrow_measurements.html" TargetMode="External"/><Relationship Id="rId1" Type="http://schemas.openxmlformats.org/officeDocument/2006/relationships/slideLayout" Target="../slideLayouts/slideLayout6.xml"/><Relationship Id="rId6" Type="http://schemas.openxmlformats.org/officeDocument/2006/relationships/hyperlink" Target="http://animaldiversity.ummz.umich.edu/site/index.html" TargetMode="External"/><Relationship Id="rId11" Type="http://schemas.openxmlformats.org/officeDocument/2006/relationships/hyperlink" Target="http://www.skullsunlimited.com/" TargetMode="External"/><Relationship Id="rId5" Type="http://schemas.openxmlformats.org/officeDocument/2006/relationships/hyperlink" Target="http://animaldiversity.ummz.umich.edu/site/resources/anatomical_images/family_pages/primates/primate_teeth.jpg/view.html" TargetMode="External"/><Relationship Id="rId15" Type="http://schemas.openxmlformats.org/officeDocument/2006/relationships/hyperlink" Target="http://www.fsis.usda.gov/ofo/tsc/bse_information.htm" TargetMode="External"/><Relationship Id="rId10" Type="http://schemas.openxmlformats.org/officeDocument/2006/relationships/hyperlink" Target="http://www.ratbehavior.org/Teeth.htm" TargetMode="External"/><Relationship Id="rId4" Type="http://schemas.openxmlformats.org/officeDocument/2006/relationships/hyperlink" Target="http://www.amnh.org/ology/features/stufftodo_zoology/superteeth_activities.php" TargetMode="External"/><Relationship Id="rId9" Type="http://schemas.openxmlformats.org/officeDocument/2006/relationships/hyperlink" Target="http://www.beloit.edu/sepm/Fossil_Explorations/Tooth_Detectives.html" TargetMode="External"/><Relationship Id="rId14" Type="http://schemas.openxmlformats.org/officeDocument/2006/relationships/hyperlink" Target="http://wildwoodtracking.com/skulls/dentalformulae.html"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craniofacial.jax.org/index.html" TargetMode="External"/><Relationship Id="rId13" Type="http://schemas.openxmlformats.org/officeDocument/2006/relationships/hyperlink" Target="http://www.digimorph.org/navcommon.phtml" TargetMode="External"/><Relationship Id="rId3" Type="http://schemas.openxmlformats.org/officeDocument/2006/relationships/hyperlink" Target="http://www.skullsite.co.uk/" TargetMode="External"/><Relationship Id="rId7" Type="http://schemas.openxmlformats.org/officeDocument/2006/relationships/hyperlink" Target="http://craniofacial.jax.org/standard_protocols.html" TargetMode="External"/><Relationship Id="rId12" Type="http://schemas.openxmlformats.org/officeDocument/2006/relationships/hyperlink" Target="http://www.npwrc.usgs.gov/resource/mammals/skulls/key.htm" TargetMode="External"/><Relationship Id="rId2" Type="http://schemas.openxmlformats.org/officeDocument/2006/relationships/hyperlink" Target="http://record.wustl.edu/news/page/normal/6132.html" TargetMode="External"/><Relationship Id="rId1" Type="http://schemas.openxmlformats.org/officeDocument/2006/relationships/slideLayout" Target="../slideLayouts/slideLayout6.xml"/><Relationship Id="rId6" Type="http://schemas.openxmlformats.org/officeDocument/2006/relationships/hyperlink" Target="http://www.skullsite.co.uk/preparation.htm" TargetMode="External"/><Relationship Id="rId11" Type="http://schemas.openxmlformats.org/officeDocument/2006/relationships/hyperlink" Target="http://www.zoology.ubc.ca/courses/bio204/lab6_frameset.htm" TargetMode="External"/><Relationship Id="rId5" Type="http://schemas.openxmlformats.org/officeDocument/2006/relationships/hyperlink" Target="http://www.skullsite.co.uk/glossary.htm" TargetMode="External"/><Relationship Id="rId10" Type="http://schemas.openxmlformats.org/officeDocument/2006/relationships/hyperlink" Target="http://www.zoology.ubc.ca/courses/bio204/lab7_frameset.htm" TargetMode="External"/><Relationship Id="rId4" Type="http://schemas.openxmlformats.org/officeDocument/2006/relationships/hyperlink" Target="http://www.skullsite.co.uk/lists.htm" TargetMode="External"/><Relationship Id="rId9" Type="http://schemas.openxmlformats.org/officeDocument/2006/relationships/hyperlink" Target="http://www.hopkinsmedicine.org/craniofacial/Research/MouseArt3-JB.cfm" TargetMode="External"/><Relationship Id="rId14" Type="http://schemas.openxmlformats.org/officeDocument/2006/relationships/slide" Target="slide3.xml"/></Relationships>
</file>

<file path=ppt/slides/_rels/slide93.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Slide Number Placeholder 1"/>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6B99D88E-C60A-45E1-B622-120E39817747}" type="slidenum">
              <a:rPr lang="en-US" sz="1400" smtClean="0">
                <a:solidFill>
                  <a:schemeClr val="tx1"/>
                </a:solidFill>
              </a:rPr>
              <a:pPr eaLnBrk="1" hangingPunct="1">
                <a:defRPr/>
              </a:pPr>
              <a:t>1</a:t>
            </a:fld>
            <a:endParaRPr lang="en-US" sz="1400" smtClean="0">
              <a:solidFill>
                <a:schemeClr val="tx1"/>
              </a:solidFill>
            </a:endParaRPr>
          </a:p>
        </p:txBody>
      </p:sp>
      <p:sp>
        <p:nvSpPr>
          <p:cNvPr id="3" name="TextBox 2"/>
          <p:cNvSpPr txBox="1"/>
          <p:nvPr/>
        </p:nvSpPr>
        <p:spPr>
          <a:xfrm>
            <a:off x="533400" y="228600"/>
            <a:ext cx="8153400" cy="6856413"/>
          </a:xfrm>
          <a:prstGeom prst="rect">
            <a:avLst/>
          </a:prstGeom>
          <a:noFill/>
        </p:spPr>
        <p:txBody>
          <a:bodyPr>
            <a:spAutoFit/>
          </a:bodyPr>
          <a:lstStyle/>
          <a:p>
            <a:pPr algn="ctr">
              <a:defRPr/>
            </a:pPr>
            <a:r>
              <a:rPr lang="en-US" sz="5400" b="1" i="1" dirty="0">
                <a:solidFill>
                  <a:srgbClr val="FFFFFF"/>
                </a:solidFill>
              </a:rPr>
              <a:t>Biology in a Box</a:t>
            </a:r>
          </a:p>
          <a:p>
            <a:pPr>
              <a:defRPr/>
            </a:pPr>
            <a:r>
              <a:rPr lang="en-US" dirty="0">
                <a:solidFill>
                  <a:srgbClr val="FFFFFF"/>
                </a:solidFill>
              </a:rPr>
              <a:t> </a:t>
            </a:r>
          </a:p>
          <a:p>
            <a:pPr algn="ctr">
              <a:defRPr/>
            </a:pPr>
            <a:r>
              <a:rPr lang="en-US" sz="1200" b="1" dirty="0">
                <a:solidFill>
                  <a:srgbClr val="FFFFFF"/>
                </a:solidFill>
              </a:rPr>
              <a:t>A science education outreach program brought to you by a partnership </a:t>
            </a:r>
          </a:p>
          <a:p>
            <a:pPr algn="ctr">
              <a:defRPr/>
            </a:pPr>
            <a:r>
              <a:rPr lang="en-US" sz="1200" b="1" dirty="0">
                <a:solidFill>
                  <a:srgbClr val="FFFFFF"/>
                </a:solidFill>
              </a:rPr>
              <a:t>between The University of Tennessee and the National Institute for Mathematical and Biological Synthesis</a:t>
            </a:r>
            <a:endParaRPr lang="en-US" b="1" dirty="0">
              <a:solidFill>
                <a:srgbClr val="FFFFFF"/>
              </a:solidFill>
            </a:endParaRPr>
          </a:p>
          <a:p>
            <a:pPr>
              <a:defRPr/>
            </a:pPr>
            <a:r>
              <a:rPr lang="en-US" dirty="0">
                <a:solidFill>
                  <a:srgbClr val="FFFFFF"/>
                </a:solidFill>
              </a:rPr>
              <a:t>               </a:t>
            </a:r>
          </a:p>
          <a:p>
            <a:pPr>
              <a:defRPr/>
            </a:pPr>
            <a:r>
              <a:rPr lang="en-US" dirty="0">
                <a:solidFill>
                  <a:srgbClr val="FFFFFF"/>
                </a:solidFill>
              </a:rPr>
              <a:t> </a:t>
            </a:r>
          </a:p>
          <a:p>
            <a:pPr>
              <a:defRPr/>
            </a:pPr>
            <a:endParaRPr lang="en-US" dirty="0">
              <a:solidFill>
                <a:srgbClr val="FFFFFF"/>
              </a:solidFill>
            </a:endParaRPr>
          </a:p>
          <a:p>
            <a:pPr>
              <a:defRPr/>
            </a:pPr>
            <a:endParaRPr lang="en-US" dirty="0">
              <a:solidFill>
                <a:srgbClr val="FFFFFF"/>
              </a:solidFill>
            </a:endParaRPr>
          </a:p>
          <a:p>
            <a:pPr>
              <a:defRPr/>
            </a:pPr>
            <a:endParaRPr lang="en-US" dirty="0">
              <a:solidFill>
                <a:srgbClr val="FFFFFF"/>
              </a:solidFill>
            </a:endParaRPr>
          </a:p>
          <a:p>
            <a:pPr algn="ctr">
              <a:defRPr/>
            </a:pPr>
            <a:r>
              <a:rPr lang="en-US" b="1" dirty="0">
                <a:solidFill>
                  <a:srgbClr val="FFFFFF"/>
                </a:solidFill>
              </a:rPr>
              <a:t>Visit us on the web at </a:t>
            </a:r>
            <a:r>
              <a:rPr lang="en-US" b="1" i="1" u="sng" dirty="0">
                <a:solidFill>
                  <a:srgbClr val="FFFFFF"/>
                </a:solidFill>
              </a:rPr>
              <a:t>http://biologyinabox.utk.edu</a:t>
            </a:r>
          </a:p>
          <a:p>
            <a:pPr>
              <a:defRPr/>
            </a:pPr>
            <a:endParaRPr lang="en-US" dirty="0">
              <a:solidFill>
                <a:srgbClr val="FFFFFF"/>
              </a:solidFill>
            </a:endParaRPr>
          </a:p>
          <a:p>
            <a:pPr>
              <a:defRPr/>
            </a:pPr>
            <a:r>
              <a:rPr lang="en-US" sz="1050" b="1" i="1" u="sng" dirty="0">
                <a:solidFill>
                  <a:schemeClr val="bg1"/>
                </a:solidFill>
              </a:rPr>
              <a:t>Biology in a Box </a:t>
            </a:r>
            <a:r>
              <a:rPr lang="en-US" sz="1050" b="1" u="sng" dirty="0">
                <a:solidFill>
                  <a:schemeClr val="bg1"/>
                </a:solidFill>
              </a:rPr>
              <a:t>Team</a:t>
            </a:r>
            <a:endParaRPr lang="en-US" sz="1050" b="1" dirty="0">
              <a:solidFill>
                <a:schemeClr val="bg1"/>
              </a:solidFill>
            </a:endParaRPr>
          </a:p>
          <a:p>
            <a:pPr>
              <a:defRPr/>
            </a:pPr>
            <a:r>
              <a:rPr lang="en-US" sz="1050" b="1" dirty="0">
                <a:solidFill>
                  <a:schemeClr val="bg1"/>
                </a:solidFill>
              </a:rPr>
              <a:t>Program Director/Author/Lead Editor: </a:t>
            </a:r>
            <a:r>
              <a:rPr lang="en-US" sz="1050" dirty="0">
                <a:solidFill>
                  <a:schemeClr val="bg1"/>
                </a:solidFill>
              </a:rPr>
              <a:t>Dr. Susan E. Riechert (University of Tennessee)</a:t>
            </a:r>
          </a:p>
          <a:p>
            <a:pPr>
              <a:defRPr/>
            </a:pPr>
            <a:r>
              <a:rPr lang="en-US" sz="1050" b="1" dirty="0">
                <a:solidFill>
                  <a:schemeClr val="bg1"/>
                </a:solidFill>
              </a:rPr>
              <a:t>Science Collaborators: </a:t>
            </a:r>
            <a:r>
              <a:rPr lang="en-US" sz="1050" dirty="0">
                <a:solidFill>
                  <a:schemeClr val="bg1"/>
                </a:solidFill>
              </a:rPr>
              <a:t>Dr. Thomas C. Jones (East Tennessee State University), Dr. Stan </a:t>
            </a:r>
            <a:r>
              <a:rPr lang="en-US" sz="1050" dirty="0" err="1">
                <a:solidFill>
                  <a:schemeClr val="bg1"/>
                </a:solidFill>
              </a:rPr>
              <a:t>Guffey</a:t>
            </a:r>
            <a:r>
              <a:rPr lang="en-US" sz="1050" dirty="0">
                <a:solidFill>
                  <a:schemeClr val="bg1"/>
                </a:solidFill>
              </a:rPr>
              <a:t> (University of Tennessee)</a:t>
            </a:r>
          </a:p>
          <a:p>
            <a:pPr>
              <a:defRPr/>
            </a:pPr>
            <a:r>
              <a:rPr lang="en-US" sz="1050" b="1" dirty="0">
                <a:solidFill>
                  <a:schemeClr val="bg1"/>
                </a:solidFill>
              </a:rPr>
              <a:t>Mathematics Collaborators/Editors: </a:t>
            </a:r>
            <a:r>
              <a:rPr lang="en-US" sz="1050" dirty="0">
                <a:solidFill>
                  <a:schemeClr val="bg1"/>
                </a:solidFill>
              </a:rPr>
              <a:t>Dr. Suzanne </a:t>
            </a:r>
            <a:r>
              <a:rPr lang="en-US" sz="1050" dirty="0" err="1">
                <a:solidFill>
                  <a:schemeClr val="bg1"/>
                </a:solidFill>
              </a:rPr>
              <a:t>Lenhart</a:t>
            </a:r>
            <a:r>
              <a:rPr lang="en-US" sz="1050" dirty="0">
                <a:solidFill>
                  <a:schemeClr val="bg1"/>
                </a:solidFill>
              </a:rPr>
              <a:t> (</a:t>
            </a:r>
            <a:r>
              <a:rPr lang="en-US" sz="1050" dirty="0" err="1">
                <a:solidFill>
                  <a:schemeClr val="bg1"/>
                </a:solidFill>
              </a:rPr>
              <a:t>NIMBioS</a:t>
            </a:r>
            <a:r>
              <a:rPr lang="en-US" sz="1050" dirty="0">
                <a:solidFill>
                  <a:schemeClr val="bg1"/>
                </a:solidFill>
              </a:rPr>
              <a:t>), Kelly </a:t>
            </a:r>
            <a:r>
              <a:rPr lang="en-US" sz="1050" dirty="0" err="1">
                <a:solidFill>
                  <a:schemeClr val="bg1"/>
                </a:solidFill>
              </a:rPr>
              <a:t>Sturner</a:t>
            </a:r>
            <a:r>
              <a:rPr lang="en-US" sz="1050" dirty="0">
                <a:solidFill>
                  <a:schemeClr val="bg1"/>
                </a:solidFill>
              </a:rPr>
              <a:t> (</a:t>
            </a:r>
            <a:r>
              <a:rPr lang="en-US" sz="1050" dirty="0" err="1">
                <a:solidFill>
                  <a:schemeClr val="bg1"/>
                </a:solidFill>
              </a:rPr>
              <a:t>NIMBioS</a:t>
            </a:r>
            <a:r>
              <a:rPr lang="en-US" sz="1050" dirty="0">
                <a:solidFill>
                  <a:schemeClr val="bg1"/>
                </a:solidFill>
              </a:rPr>
              <a:t>), Lu Howard (University of Tennessee)</a:t>
            </a:r>
          </a:p>
          <a:p>
            <a:pPr>
              <a:defRPr/>
            </a:pPr>
            <a:r>
              <a:rPr lang="en-US" sz="1050" b="1" dirty="0">
                <a:solidFill>
                  <a:schemeClr val="bg1"/>
                </a:solidFill>
              </a:rPr>
              <a:t>Outreach Coordinator: </a:t>
            </a:r>
            <a:r>
              <a:rPr lang="en-US" sz="1050" dirty="0">
                <a:solidFill>
                  <a:schemeClr val="bg1"/>
                </a:solidFill>
              </a:rPr>
              <a:t>Dr. Lynn Champion (University of Tennessee)</a:t>
            </a:r>
          </a:p>
          <a:p>
            <a:pPr>
              <a:defRPr/>
            </a:pPr>
            <a:r>
              <a:rPr lang="en-US" sz="1050" b="1" dirty="0">
                <a:solidFill>
                  <a:schemeClr val="bg1"/>
                </a:solidFill>
              </a:rPr>
              <a:t>Workshop Coordinators: </a:t>
            </a:r>
            <a:r>
              <a:rPr lang="en-US" sz="1050" dirty="0">
                <a:solidFill>
                  <a:schemeClr val="bg1"/>
                </a:solidFill>
              </a:rPr>
              <a:t>Kathy </a:t>
            </a:r>
            <a:r>
              <a:rPr lang="en-US" sz="1050" dirty="0" err="1">
                <a:solidFill>
                  <a:schemeClr val="bg1"/>
                </a:solidFill>
              </a:rPr>
              <a:t>DeWein</a:t>
            </a:r>
            <a:r>
              <a:rPr lang="en-US" sz="1050" dirty="0">
                <a:solidFill>
                  <a:schemeClr val="bg1"/>
                </a:solidFill>
              </a:rPr>
              <a:t> (Austin </a:t>
            </a:r>
            <a:r>
              <a:rPr lang="en-US" sz="1050" dirty="0" err="1">
                <a:solidFill>
                  <a:schemeClr val="bg1"/>
                </a:solidFill>
              </a:rPr>
              <a:t>Peay</a:t>
            </a:r>
            <a:r>
              <a:rPr lang="en-US" sz="1050" dirty="0">
                <a:solidFill>
                  <a:schemeClr val="bg1"/>
                </a:solidFill>
              </a:rPr>
              <a:t> State University), Gale Stanley (Jacksboro Middle School)</a:t>
            </a:r>
          </a:p>
          <a:p>
            <a:pPr>
              <a:defRPr/>
            </a:pPr>
            <a:r>
              <a:rPr lang="en-US" sz="1050" b="1" dirty="0">
                <a:solidFill>
                  <a:schemeClr val="bg1"/>
                </a:solidFill>
              </a:rPr>
              <a:t>Production/Assistant Editor: </a:t>
            </a:r>
            <a:r>
              <a:rPr lang="en-US" sz="1050" dirty="0">
                <a:solidFill>
                  <a:schemeClr val="bg1"/>
                </a:solidFill>
              </a:rPr>
              <a:t>J.R. Jones (University of Tennessee)</a:t>
            </a:r>
          </a:p>
          <a:p>
            <a:pPr>
              <a:defRPr/>
            </a:pPr>
            <a:r>
              <a:rPr lang="en-US" sz="1050" b="1" dirty="0">
                <a:solidFill>
                  <a:schemeClr val="bg1"/>
                </a:solidFill>
              </a:rPr>
              <a:t>Previous Contributors: </a:t>
            </a:r>
            <a:r>
              <a:rPr lang="en-US" sz="1050" dirty="0">
                <a:solidFill>
                  <a:schemeClr val="bg1"/>
                </a:solidFill>
              </a:rPr>
              <a:t>Sarah Duncan, Communications (formerly with </a:t>
            </a:r>
            <a:r>
              <a:rPr lang="en-US" sz="1050" dirty="0" err="1">
                <a:solidFill>
                  <a:schemeClr val="bg1"/>
                </a:solidFill>
              </a:rPr>
              <a:t>NIMBioS</a:t>
            </a:r>
            <a:r>
              <a:rPr lang="en-US" sz="1050" dirty="0">
                <a:solidFill>
                  <a:schemeClr val="bg1"/>
                </a:solidFill>
              </a:rPr>
              <a:t>), Rachel Leander, Math Collaborator (formerly with </a:t>
            </a:r>
            <a:r>
              <a:rPr lang="en-US" sz="1050" dirty="0" err="1">
                <a:solidFill>
                  <a:schemeClr val="bg1"/>
                </a:solidFill>
              </a:rPr>
              <a:t>NIMBioS</a:t>
            </a:r>
            <a:r>
              <a:rPr lang="en-US" sz="1050" dirty="0">
                <a:solidFill>
                  <a:schemeClr val="bg1"/>
                </a:solidFill>
              </a:rPr>
              <a:t>)</a:t>
            </a:r>
          </a:p>
          <a:p>
            <a:pPr>
              <a:defRPr/>
            </a:pPr>
            <a:r>
              <a:rPr lang="en-US" sz="1050" dirty="0">
                <a:solidFill>
                  <a:schemeClr val="bg1"/>
                </a:solidFill>
              </a:rPr>
              <a:t> </a:t>
            </a:r>
          </a:p>
          <a:p>
            <a:pPr algn="ctr">
              <a:defRPr/>
            </a:pPr>
            <a:r>
              <a:rPr lang="en-US" sz="1050" i="1" dirty="0">
                <a:solidFill>
                  <a:srgbClr val="FFFFFF"/>
                </a:solidFill>
              </a:rPr>
              <a:t>This unit revised August 2012</a:t>
            </a:r>
          </a:p>
          <a:p>
            <a:pPr algn="ctr">
              <a:defRPr/>
            </a:pPr>
            <a:endParaRPr lang="en-US" sz="1050" i="1" dirty="0">
              <a:solidFill>
                <a:schemeClr val="bg1"/>
              </a:solidFill>
            </a:endParaRPr>
          </a:p>
          <a:p>
            <a:pPr algn="ctr">
              <a:defRPr/>
            </a:pPr>
            <a:r>
              <a:rPr lang="en-US" sz="1050" b="1" dirty="0">
                <a:solidFill>
                  <a:schemeClr val="bg1"/>
                </a:solidFill>
              </a:rPr>
              <a:t>Copyright 2012 by </a:t>
            </a:r>
            <a:r>
              <a:rPr lang="en-US" sz="1050" b="1" i="1" dirty="0">
                <a:solidFill>
                  <a:schemeClr val="bg1"/>
                </a:solidFill>
              </a:rPr>
              <a:t>Biology in a Box</a:t>
            </a:r>
            <a:r>
              <a:rPr lang="en-US" sz="1050" b="1" dirty="0">
                <a:solidFill>
                  <a:schemeClr val="bg1"/>
                </a:solidFill>
              </a:rPr>
              <a:t>, and the University of Tennessee. All materials in this unit and on the </a:t>
            </a:r>
            <a:r>
              <a:rPr lang="en-US" sz="1050" b="1" i="1" dirty="0">
                <a:solidFill>
                  <a:schemeClr val="bg1"/>
                </a:solidFill>
              </a:rPr>
              <a:t>Biology in a Box</a:t>
            </a:r>
            <a:r>
              <a:rPr lang="en-US" sz="1050" b="1" dirty="0">
                <a:solidFill>
                  <a:schemeClr val="bg1"/>
                </a:solidFill>
              </a:rPr>
              <a:t> web server (</a:t>
            </a:r>
            <a:r>
              <a:rPr lang="en-US" sz="1050" b="1" i="1" cap="all" dirty="0">
                <a:solidFill>
                  <a:schemeClr val="bg1"/>
                </a:solidFill>
              </a:rPr>
              <a:t>biologyinabox.utk.edu</a:t>
            </a:r>
            <a:r>
              <a:rPr lang="en-US" sz="1050" b="1" dirty="0">
                <a:solidFill>
                  <a:schemeClr val="bg1"/>
                </a:solidFill>
              </a:rPr>
              <a:t>, </a:t>
            </a:r>
            <a:r>
              <a:rPr lang="en-US" sz="1050" b="1" i="1" cap="all" dirty="0">
                <a:solidFill>
                  <a:schemeClr val="bg1"/>
                </a:solidFill>
              </a:rPr>
              <a:t>eeb.bio.utk.edu/</a:t>
            </a:r>
            <a:r>
              <a:rPr lang="en-US" sz="1050" b="1" i="1" cap="all" dirty="0" err="1">
                <a:solidFill>
                  <a:schemeClr val="bg1"/>
                </a:solidFill>
              </a:rPr>
              <a:t>biologyinbox</a:t>
            </a:r>
            <a:r>
              <a:rPr lang="en-US" sz="1050" b="1" dirty="0">
                <a:solidFill>
                  <a:schemeClr val="bg1"/>
                </a:solidFill>
              </a:rPr>
              <a:t>) may not be reproduced or stored in a retrieval system without prior written permission of the publisher, and in no case for profit.</a:t>
            </a:r>
          </a:p>
          <a:p>
            <a:pPr>
              <a:defRPr/>
            </a:pPr>
            <a:endParaRPr lang="en-US" sz="1200" dirty="0">
              <a:latin typeface="Arial" charset="0"/>
              <a:cs typeface="+mn-cs"/>
            </a:endParaRPr>
          </a:p>
        </p:txBody>
      </p:sp>
      <p:pic>
        <p:nvPicPr>
          <p:cNvPr id="4100" name="Picture 3" descr="UT_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2057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NIMBioS_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09800"/>
            <a:ext cx="4572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E933E31B-895C-450C-8B6D-A1210B0E73C5}" type="slidenum">
              <a:rPr lang="en-US" sz="1400" smtClean="0">
                <a:solidFill>
                  <a:schemeClr val="tx1"/>
                </a:solidFill>
              </a:rPr>
              <a:pPr eaLnBrk="1" hangingPunct="1">
                <a:defRPr/>
              </a:pPr>
              <a:t>10</a:t>
            </a:fld>
            <a:endParaRPr lang="en-US" sz="1400" smtClean="0">
              <a:solidFill>
                <a:schemeClr val="tx1"/>
              </a:solidFill>
            </a:endParaRPr>
          </a:p>
        </p:txBody>
      </p:sp>
      <p:pic>
        <p:nvPicPr>
          <p:cNvPr id="13315" name="Picture 4" descr="Present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91440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ChangeArrowheads="1"/>
          </p:cNvSpPr>
          <p:nvPr/>
        </p:nvSpPr>
        <p:spPr bwMode="auto">
          <a:xfrm>
            <a:off x="457200" y="228600"/>
            <a:ext cx="8372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solidFill>
                  <a:schemeClr val="tx1"/>
                </a:solidFill>
              </a:rPr>
              <a:t>Figure 1. Ventral view of skull showing location and structure of teeth. </a:t>
            </a:r>
          </a:p>
        </p:txBody>
      </p:sp>
      <p:sp>
        <p:nvSpPr>
          <p:cNvPr id="13317" name="AutoShape 8">
            <a:hlinkClick r:id="rId3" action="ppaction://hlinksldjump" highlightClick="1"/>
          </p:cNvPr>
          <p:cNvSpPr>
            <a:spLocks noChangeArrowheads="1"/>
          </p:cNvSpPr>
          <p:nvPr/>
        </p:nvSpPr>
        <p:spPr bwMode="auto">
          <a:xfrm>
            <a:off x="8001000" y="5715000"/>
            <a:ext cx="914400" cy="914400"/>
          </a:xfrm>
          <a:prstGeom prst="actionButtonReturn">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D7269AB5-678A-48FA-B01B-10647FBC0671}" type="slidenum">
              <a:rPr lang="en-US" sz="1400" smtClean="0">
                <a:solidFill>
                  <a:schemeClr val="tx1"/>
                </a:solidFill>
              </a:rPr>
              <a:pPr eaLnBrk="1" hangingPunct="1">
                <a:defRPr/>
              </a:pPr>
              <a:t>11</a:t>
            </a:fld>
            <a:endParaRPr lang="en-US" sz="1400" smtClean="0">
              <a:solidFill>
                <a:schemeClr val="tx1"/>
              </a:solidFill>
            </a:endParaRPr>
          </a:p>
        </p:txBody>
      </p:sp>
      <p:sp>
        <p:nvSpPr>
          <p:cNvPr id="14339" name="Rectangle 2"/>
          <p:cNvSpPr>
            <a:spLocks noGrp="1" noChangeArrowheads="1"/>
          </p:cNvSpPr>
          <p:nvPr>
            <p:ph type="title"/>
          </p:nvPr>
        </p:nvSpPr>
        <p:spPr>
          <a:xfrm>
            <a:off x="1371600" y="152400"/>
            <a:ext cx="7239000" cy="762000"/>
          </a:xfrm>
          <a:solidFill>
            <a:srgbClr val="FD1711"/>
          </a:solidFill>
          <a:ln w="38100">
            <a:solidFill>
              <a:schemeClr val="tx1"/>
            </a:solidFill>
            <a:miter lim="800000"/>
            <a:headEnd/>
            <a:tailEnd/>
          </a:ln>
        </p:spPr>
        <p:txBody>
          <a:bodyPr/>
          <a:lstStyle/>
          <a:p>
            <a:pPr eaLnBrk="1" hangingPunct="1"/>
            <a:r>
              <a:rPr lang="en-US" sz="3600" b="1" smtClean="0">
                <a:solidFill>
                  <a:schemeClr val="bg1"/>
                </a:solidFill>
              </a:rPr>
              <a:t>Diet Types (List B) - Carnivores</a:t>
            </a:r>
          </a:p>
        </p:txBody>
      </p:sp>
      <p:sp>
        <p:nvSpPr>
          <p:cNvPr id="14340" name="Rectangle 4"/>
          <p:cNvSpPr>
            <a:spLocks noGrp="1" noChangeArrowheads="1"/>
          </p:cNvSpPr>
          <p:nvPr>
            <p:ph type="body" idx="1"/>
          </p:nvPr>
        </p:nvSpPr>
        <p:spPr>
          <a:xfrm>
            <a:off x="609600" y="1066800"/>
            <a:ext cx="8229600" cy="5562600"/>
          </a:xfrm>
        </p:spPr>
        <p:txBody>
          <a:bodyPr/>
          <a:lstStyle/>
          <a:p>
            <a:pPr marL="971550" lvl="1" indent="-457200" eaLnBrk="1" hangingPunct="1">
              <a:lnSpc>
                <a:spcPct val="90000"/>
              </a:lnSpc>
              <a:buFont typeface="Wingdings" pitchFamily="2" charset="2"/>
              <a:buChar char="q"/>
              <a:defRPr/>
            </a:pPr>
            <a:r>
              <a:rPr lang="en-US" sz="2400" b="1" u="sng" dirty="0" smtClean="0">
                <a:solidFill>
                  <a:srgbClr val="FD1711"/>
                </a:solidFill>
              </a:rPr>
              <a:t>Carnivores</a:t>
            </a:r>
            <a:r>
              <a:rPr lang="en-US" sz="2400" b="1" dirty="0" smtClean="0">
                <a:solidFill>
                  <a:srgbClr val="FD1711"/>
                </a:solidFill>
              </a:rPr>
              <a:t> </a:t>
            </a:r>
            <a:r>
              <a:rPr lang="en-US" sz="2400" b="1" dirty="0" smtClean="0"/>
              <a:t>share special adaptations for life as predators.</a:t>
            </a:r>
          </a:p>
          <a:p>
            <a:pPr marL="990600" lvl="1" indent="-533400" eaLnBrk="1" hangingPunct="1">
              <a:lnSpc>
                <a:spcPct val="90000"/>
              </a:lnSpc>
              <a:buFont typeface="Wingdings" pitchFamily="2" charset="2"/>
              <a:buChar char="q"/>
              <a:defRPr/>
            </a:pPr>
            <a:r>
              <a:rPr lang="en-US" sz="2400" dirty="0" smtClean="0"/>
              <a:t>Large slicing canines for piercing the skin of prey, and for cutting and chewing meat </a:t>
            </a:r>
          </a:p>
          <a:p>
            <a:pPr marL="990600" lvl="1" indent="-533400" eaLnBrk="1" hangingPunct="1">
              <a:lnSpc>
                <a:spcPct val="90000"/>
              </a:lnSpc>
              <a:buFont typeface="Wingdings" pitchFamily="2" charset="2"/>
              <a:buChar char="q"/>
              <a:defRPr/>
            </a:pPr>
            <a:r>
              <a:rPr lang="en-US" sz="2400" dirty="0" smtClean="0"/>
              <a:t>Pointed incisors for tearing flesh</a:t>
            </a:r>
          </a:p>
          <a:p>
            <a:pPr marL="990600" lvl="1" indent="-533400" eaLnBrk="1" hangingPunct="1">
              <a:lnSpc>
                <a:spcPct val="90000"/>
              </a:lnSpc>
              <a:buFont typeface="Wingdings" pitchFamily="2" charset="2"/>
              <a:buChar char="q"/>
              <a:defRPr/>
            </a:pPr>
            <a:r>
              <a:rPr lang="en-US" sz="2400" dirty="0" smtClean="0"/>
              <a:t>Even the cusps on a carnivore’s molars are high and pointed, because these teeth too are used in tearing and chewing flesh.</a:t>
            </a:r>
          </a:p>
          <a:p>
            <a:pPr marL="990600" lvl="1" indent="-533400" eaLnBrk="1" hangingPunct="1">
              <a:lnSpc>
                <a:spcPct val="90000"/>
              </a:lnSpc>
              <a:buFont typeface="Wingdings" pitchFamily="2" charset="2"/>
              <a:buChar char="q"/>
              <a:defRPr/>
            </a:pPr>
            <a:r>
              <a:rPr lang="en-US" sz="2400" dirty="0" smtClean="0"/>
              <a:t>Long roots on all teeth so that they are well anchored for working on the tough food material </a:t>
            </a:r>
          </a:p>
          <a:p>
            <a:pPr marL="990600" lvl="1" indent="-533400" eaLnBrk="1" hangingPunct="1">
              <a:lnSpc>
                <a:spcPct val="90000"/>
              </a:lnSpc>
              <a:buFont typeface="Wingdings" pitchFamily="2" charset="2"/>
              <a:buChar char="q"/>
              <a:defRPr/>
            </a:pPr>
            <a:r>
              <a:rPr lang="en-US" sz="2400" dirty="0" smtClean="0"/>
              <a:t>Carnivores also have front facing eyes, heavy skulls that support the large muscles needed to work the jaws, and jaws that are very strong but that move only up and down, not from side to side.</a:t>
            </a:r>
          </a:p>
        </p:txBody>
      </p:sp>
      <p:sp>
        <p:nvSpPr>
          <p:cNvPr id="15365" name="Text Box 6"/>
          <p:cNvSpPr txBox="1">
            <a:spLocks noChangeArrowheads="1"/>
          </p:cNvSpPr>
          <p:nvPr/>
        </p:nvSpPr>
        <p:spPr bwMode="auto">
          <a:xfrm>
            <a:off x="1981200" y="6248400"/>
            <a:ext cx="6030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b="1">
                <a:solidFill>
                  <a:srgbClr val="FD1711"/>
                </a:solidFill>
              </a:rPr>
              <a:t>Pictures of carnivore teeth on next slide</a:t>
            </a:r>
          </a:p>
        </p:txBody>
      </p:sp>
      <p:sp>
        <p:nvSpPr>
          <p:cNvPr id="15366" name="AutoShape 8">
            <a:hlinkClick r:id="" action="ppaction://hlinkshowjump?jump=nextslide" highlightClick="1"/>
          </p:cNvPr>
          <p:cNvSpPr>
            <a:spLocks noChangeArrowheads="1"/>
          </p:cNvSpPr>
          <p:nvPr/>
        </p:nvSpPr>
        <p:spPr bwMode="auto">
          <a:xfrm>
            <a:off x="8305800" y="6019800"/>
            <a:ext cx="639763" cy="639763"/>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pic>
        <p:nvPicPr>
          <p:cNvPr id="14343" name="Picture 10" descr="250px-Tigergeb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2038"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55728A58-EE5B-4D90-BF46-ED57D906EEC7}" type="slidenum">
              <a:rPr lang="en-US" sz="1400" smtClean="0">
                <a:solidFill>
                  <a:schemeClr val="tx1"/>
                </a:solidFill>
              </a:rPr>
              <a:pPr eaLnBrk="1" hangingPunct="1">
                <a:defRPr/>
              </a:pPr>
              <a:t>12</a:t>
            </a:fld>
            <a:endParaRPr lang="en-US" sz="1400" smtClean="0">
              <a:solidFill>
                <a:schemeClr val="tx1"/>
              </a:solidFill>
            </a:endParaRPr>
          </a:p>
        </p:txBody>
      </p:sp>
      <p:sp>
        <p:nvSpPr>
          <p:cNvPr id="15363" name="Rectangle 2"/>
          <p:cNvSpPr>
            <a:spLocks noGrp="1" noChangeArrowheads="1"/>
          </p:cNvSpPr>
          <p:nvPr>
            <p:ph type="title"/>
          </p:nvPr>
        </p:nvSpPr>
        <p:spPr>
          <a:xfrm>
            <a:off x="457200" y="152400"/>
            <a:ext cx="8229600" cy="838200"/>
          </a:xfrm>
          <a:solidFill>
            <a:srgbClr val="FD1711"/>
          </a:solidFill>
          <a:ln w="38100">
            <a:solidFill>
              <a:schemeClr val="tx1"/>
            </a:solidFill>
            <a:miter lim="800000"/>
            <a:headEnd/>
            <a:tailEnd/>
          </a:ln>
        </p:spPr>
        <p:txBody>
          <a:bodyPr/>
          <a:lstStyle/>
          <a:p>
            <a:pPr eaLnBrk="1" hangingPunct="1"/>
            <a:r>
              <a:rPr lang="en-US" sz="3600" b="1" smtClean="0">
                <a:solidFill>
                  <a:schemeClr val="bg1"/>
                </a:solidFill>
              </a:rPr>
              <a:t>Carnivore Teeth</a:t>
            </a:r>
          </a:p>
        </p:txBody>
      </p:sp>
      <p:pic>
        <p:nvPicPr>
          <p:cNvPr id="15364" name="Picture 4" descr="carnivore canin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1219200"/>
            <a:ext cx="3505200" cy="2978150"/>
          </a:xfrm>
          <a:ln w="38100">
            <a:solidFill>
              <a:srgbClr val="000000"/>
            </a:solidFill>
            <a:miter lim="800000"/>
            <a:headEnd/>
            <a:tailEnd/>
          </a:ln>
        </p:spPr>
      </p:pic>
      <p:pic>
        <p:nvPicPr>
          <p:cNvPr id="15365" name="Picture 5" descr="carnivore inci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505200" cy="29178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6" descr="CARNIVORE MO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343400"/>
            <a:ext cx="3962400" cy="22828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7" descr="wolf incis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343400"/>
            <a:ext cx="4114800" cy="22844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8"/>
          <p:cNvSpPr txBox="1">
            <a:spLocks noChangeArrowheads="1"/>
          </p:cNvSpPr>
          <p:nvPr/>
        </p:nvSpPr>
        <p:spPr bwMode="auto">
          <a:xfrm>
            <a:off x="2590800" y="14478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Canine</a:t>
            </a:r>
          </a:p>
        </p:txBody>
      </p:sp>
      <p:sp>
        <p:nvSpPr>
          <p:cNvPr id="15369" name="Text Box 9"/>
          <p:cNvSpPr txBox="1">
            <a:spLocks noChangeArrowheads="1"/>
          </p:cNvSpPr>
          <p:nvPr/>
        </p:nvSpPr>
        <p:spPr bwMode="auto">
          <a:xfrm>
            <a:off x="6937375" y="1295400"/>
            <a:ext cx="1350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Incisor</a:t>
            </a:r>
          </a:p>
        </p:txBody>
      </p:sp>
      <p:sp>
        <p:nvSpPr>
          <p:cNvPr id="15370" name="Text Box 10"/>
          <p:cNvSpPr txBox="1">
            <a:spLocks noChangeArrowheads="1"/>
          </p:cNvSpPr>
          <p:nvPr/>
        </p:nvSpPr>
        <p:spPr bwMode="auto">
          <a:xfrm>
            <a:off x="360363" y="6172200"/>
            <a:ext cx="428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b="1">
                <a:solidFill>
                  <a:schemeClr val="bg1"/>
                </a:solidFill>
              </a:rPr>
              <a:t>Incisors showing long roots</a:t>
            </a:r>
          </a:p>
        </p:txBody>
      </p:sp>
      <p:sp>
        <p:nvSpPr>
          <p:cNvPr id="15371" name="Text Box 11"/>
          <p:cNvSpPr txBox="1">
            <a:spLocks noChangeArrowheads="1"/>
          </p:cNvSpPr>
          <p:nvPr/>
        </p:nvSpPr>
        <p:spPr bwMode="auto">
          <a:xfrm>
            <a:off x="4953000" y="4495800"/>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Molar</a:t>
            </a:r>
          </a:p>
        </p:txBody>
      </p:sp>
      <p:sp>
        <p:nvSpPr>
          <p:cNvPr id="15372" name="AutoShape 8">
            <a:hlinkClick r:id="" action="ppaction://hlinkshowjump?jump=nextslide" highlightClick="1"/>
          </p:cNvPr>
          <p:cNvSpPr>
            <a:spLocks noChangeArrowheads="1"/>
          </p:cNvSpPr>
          <p:nvPr/>
        </p:nvSpPr>
        <p:spPr bwMode="auto">
          <a:xfrm>
            <a:off x="8504238" y="6019800"/>
            <a:ext cx="639762" cy="639763"/>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9F5FF86F-3ED0-446C-B1EE-3647648369EE}" type="slidenum">
              <a:rPr lang="en-US" sz="1400" smtClean="0">
                <a:solidFill>
                  <a:schemeClr val="tx1"/>
                </a:solidFill>
              </a:rPr>
              <a:pPr eaLnBrk="1" hangingPunct="1">
                <a:defRPr/>
              </a:pPr>
              <a:t>13</a:t>
            </a:fld>
            <a:endParaRPr lang="en-US" sz="1400" smtClean="0">
              <a:solidFill>
                <a:schemeClr val="tx1"/>
              </a:solidFill>
            </a:endParaRPr>
          </a:p>
        </p:txBody>
      </p:sp>
      <p:sp>
        <p:nvSpPr>
          <p:cNvPr id="91139" name="Rectangle 3"/>
          <p:cNvSpPr>
            <a:spLocks noGrp="1" noChangeArrowheads="1"/>
          </p:cNvSpPr>
          <p:nvPr>
            <p:ph type="body" idx="1"/>
          </p:nvPr>
        </p:nvSpPr>
        <p:spPr>
          <a:xfrm>
            <a:off x="838200" y="914400"/>
            <a:ext cx="7924800" cy="5105400"/>
          </a:xfrm>
        </p:spPr>
        <p:txBody>
          <a:bodyPr/>
          <a:lstStyle/>
          <a:p>
            <a:pPr eaLnBrk="1" hangingPunct="1">
              <a:lnSpc>
                <a:spcPct val="90000"/>
              </a:lnSpc>
              <a:buFont typeface="Wingdings" pitchFamily="2" charset="2"/>
              <a:buChar char="q"/>
            </a:pPr>
            <a:r>
              <a:rPr lang="en-US" sz="2400" b="1" smtClean="0">
                <a:solidFill>
                  <a:srgbClr val="FD1711"/>
                </a:solidFill>
              </a:rPr>
              <a:t> </a:t>
            </a:r>
            <a:r>
              <a:rPr lang="en-US" sz="2400" b="1" u="sng" smtClean="0">
                <a:solidFill>
                  <a:srgbClr val="FD1711"/>
                </a:solidFill>
              </a:rPr>
              <a:t>Herbivores</a:t>
            </a:r>
            <a:r>
              <a:rPr lang="en-US" sz="2400" smtClean="0"/>
              <a:t> </a:t>
            </a:r>
            <a:r>
              <a:rPr lang="en-US" sz="2400" b="1" smtClean="0"/>
              <a:t>feed on plant material. They need to clip green leafy material off from grass roots (grazers) and tree branches (browsers). The cellulose in leaves is ground down into a mash that can be more easily digested.</a:t>
            </a:r>
          </a:p>
          <a:p>
            <a:pPr eaLnBrk="1" hangingPunct="1">
              <a:lnSpc>
                <a:spcPct val="90000"/>
              </a:lnSpc>
              <a:buFont typeface="Wingdings" pitchFamily="2" charset="2"/>
              <a:buChar char="q"/>
            </a:pPr>
            <a:r>
              <a:rPr lang="en-US" sz="2400" smtClean="0"/>
              <a:t>Incisors have a flat cutting edge, for use in clipping off plant stems. Since these teeth wear down from this work, there is continuous tooth growth in many species.</a:t>
            </a:r>
          </a:p>
          <a:p>
            <a:pPr eaLnBrk="1" hangingPunct="1">
              <a:lnSpc>
                <a:spcPct val="90000"/>
              </a:lnSpc>
              <a:buFont typeface="Wingdings" pitchFamily="2" charset="2"/>
              <a:buChar char="q"/>
            </a:pPr>
            <a:r>
              <a:rPr lang="en-US" sz="2400" smtClean="0"/>
              <a:t>Canines are often lacking entirely, as the food does not need to be captured, though squirrels may have pointed incisors that look like canines, which they use to break nuts open.</a:t>
            </a:r>
          </a:p>
          <a:p>
            <a:pPr eaLnBrk="1" hangingPunct="1">
              <a:lnSpc>
                <a:spcPct val="90000"/>
              </a:lnSpc>
              <a:buFont typeface="Wingdings" pitchFamily="2" charset="2"/>
              <a:buChar char="q"/>
            </a:pPr>
            <a:r>
              <a:rPr lang="en-US" sz="2400" smtClean="0"/>
              <a:t>Molar teeth are tall and very broad. They have flat upper jaw surfaces sometimes with ridges on them to help grind plant material.</a:t>
            </a:r>
            <a:r>
              <a:rPr lang="en-US" sz="2800" smtClean="0"/>
              <a:t> </a:t>
            </a:r>
          </a:p>
        </p:txBody>
      </p:sp>
      <p:sp>
        <p:nvSpPr>
          <p:cNvPr id="17412" name="Text Box 4"/>
          <p:cNvSpPr txBox="1">
            <a:spLocks noChangeArrowheads="1"/>
          </p:cNvSpPr>
          <p:nvPr/>
        </p:nvSpPr>
        <p:spPr bwMode="auto">
          <a:xfrm>
            <a:off x="3657600" y="6396038"/>
            <a:ext cx="440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b="1">
                <a:solidFill>
                  <a:srgbClr val="FD1711"/>
                </a:solidFill>
              </a:rPr>
              <a:t>Herbivore teeth on next slide</a:t>
            </a:r>
          </a:p>
        </p:txBody>
      </p:sp>
      <p:sp>
        <p:nvSpPr>
          <p:cNvPr id="17413" name="AutoShape 5">
            <a:hlinkClick r:id="" action="ppaction://hlinkshowjump?jump=nextslide" highlightClick="1"/>
          </p:cNvPr>
          <p:cNvSpPr>
            <a:spLocks noChangeArrowheads="1"/>
          </p:cNvSpPr>
          <p:nvPr/>
        </p:nvSpPr>
        <p:spPr bwMode="auto">
          <a:xfrm>
            <a:off x="8229600" y="6218238"/>
            <a:ext cx="639763" cy="639762"/>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pic>
        <p:nvPicPr>
          <p:cNvPr id="16390" name="Picture 7" descr="cow-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 cy="919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1" name="Rectangle 2"/>
          <p:cNvSpPr>
            <a:spLocks noGrp="1" noChangeArrowheads="1"/>
          </p:cNvSpPr>
          <p:nvPr>
            <p:ph type="title"/>
          </p:nvPr>
        </p:nvSpPr>
        <p:spPr>
          <a:xfrm>
            <a:off x="1524000" y="0"/>
            <a:ext cx="7239000" cy="762000"/>
          </a:xfrm>
          <a:solidFill>
            <a:srgbClr val="FD1711"/>
          </a:solidFill>
          <a:ln w="38100">
            <a:solidFill>
              <a:schemeClr val="tx1"/>
            </a:solidFill>
            <a:miter lim="800000"/>
            <a:headEnd/>
            <a:tailEnd/>
          </a:ln>
        </p:spPr>
        <p:txBody>
          <a:bodyPr/>
          <a:lstStyle/>
          <a:p>
            <a:pPr eaLnBrk="1" hangingPunct="1"/>
            <a:r>
              <a:rPr lang="en-US" sz="3600" b="1" smtClean="0">
                <a:solidFill>
                  <a:schemeClr val="bg1"/>
                </a:solidFill>
              </a:rPr>
              <a:t>Diet Types (List B) - Herbivores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F30175D2-0CE4-4BA1-A0FA-486510209228}" type="slidenum">
              <a:rPr lang="en-US" sz="1400" smtClean="0">
                <a:solidFill>
                  <a:schemeClr val="tx1"/>
                </a:solidFill>
              </a:rPr>
              <a:pPr eaLnBrk="1" hangingPunct="1">
                <a:defRPr/>
              </a:pPr>
              <a:t>14</a:t>
            </a:fld>
            <a:endParaRPr lang="en-US" sz="1400" smtClean="0">
              <a:solidFill>
                <a:schemeClr val="tx1"/>
              </a:solidFill>
            </a:endParaRPr>
          </a:p>
        </p:txBody>
      </p:sp>
      <p:sp>
        <p:nvSpPr>
          <p:cNvPr id="17411" name="Rectangle 2"/>
          <p:cNvSpPr>
            <a:spLocks noGrp="1" noChangeArrowheads="1"/>
          </p:cNvSpPr>
          <p:nvPr>
            <p:ph type="title"/>
          </p:nvPr>
        </p:nvSpPr>
        <p:spPr>
          <a:xfrm>
            <a:off x="457200" y="228600"/>
            <a:ext cx="8229600" cy="731838"/>
          </a:xfrm>
          <a:solidFill>
            <a:srgbClr val="FD1711"/>
          </a:solidFill>
          <a:ln w="38100">
            <a:solidFill>
              <a:schemeClr val="tx1"/>
            </a:solidFill>
            <a:miter lim="800000"/>
            <a:headEnd/>
            <a:tailEnd/>
          </a:ln>
        </p:spPr>
        <p:txBody>
          <a:bodyPr/>
          <a:lstStyle/>
          <a:p>
            <a:pPr eaLnBrk="1" hangingPunct="1"/>
            <a:r>
              <a:rPr lang="en-US" sz="3600" b="1" smtClean="0">
                <a:solidFill>
                  <a:schemeClr val="bg1"/>
                </a:solidFill>
              </a:rPr>
              <a:t>Herbivore Teeth</a:t>
            </a:r>
          </a:p>
        </p:txBody>
      </p:sp>
      <p:grpSp>
        <p:nvGrpSpPr>
          <p:cNvPr id="2" name="Group 10"/>
          <p:cNvGrpSpPr>
            <a:grpSpLocks/>
          </p:cNvGrpSpPr>
          <p:nvPr/>
        </p:nvGrpSpPr>
        <p:grpSpPr bwMode="auto">
          <a:xfrm>
            <a:off x="685800" y="1600200"/>
            <a:ext cx="2549525" cy="4876800"/>
            <a:chOff x="685800" y="1600200"/>
            <a:chExt cx="2549525" cy="4876800"/>
          </a:xfrm>
        </p:grpSpPr>
        <p:pic>
          <p:nvPicPr>
            <p:cNvPr id="17420" name="Picture 4" descr="herbivore inc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2549525" cy="4876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21" name="Text Box 8"/>
            <p:cNvSpPr txBox="1">
              <a:spLocks noChangeArrowheads="1"/>
            </p:cNvSpPr>
            <p:nvPr/>
          </p:nvSpPr>
          <p:spPr bwMode="auto">
            <a:xfrm>
              <a:off x="1676400" y="5867400"/>
              <a:ext cx="1350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Incisor</a:t>
              </a:r>
            </a:p>
          </p:txBody>
        </p:sp>
      </p:grpSp>
      <p:grpSp>
        <p:nvGrpSpPr>
          <p:cNvPr id="3" name="Group 12"/>
          <p:cNvGrpSpPr>
            <a:grpSpLocks/>
          </p:cNvGrpSpPr>
          <p:nvPr/>
        </p:nvGrpSpPr>
        <p:grpSpPr bwMode="auto">
          <a:xfrm>
            <a:off x="4495800" y="4191000"/>
            <a:ext cx="3276600" cy="2271713"/>
            <a:chOff x="4495800" y="4191000"/>
            <a:chExt cx="3276600" cy="2271713"/>
          </a:xfrm>
        </p:grpSpPr>
        <p:pic>
          <p:nvPicPr>
            <p:cNvPr id="17418" name="Picture 6" descr="DEER M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191000"/>
              <a:ext cx="3276600" cy="2209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9" name="Text Box 9"/>
            <p:cNvSpPr txBox="1">
              <a:spLocks noChangeArrowheads="1"/>
            </p:cNvSpPr>
            <p:nvPr/>
          </p:nvSpPr>
          <p:spPr bwMode="auto">
            <a:xfrm>
              <a:off x="4953000" y="5943600"/>
              <a:ext cx="2024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tx1"/>
                  </a:solidFill>
                </a:rPr>
                <a:t>Deer Molar</a:t>
              </a:r>
            </a:p>
          </p:txBody>
        </p:sp>
      </p:grpSp>
      <p:grpSp>
        <p:nvGrpSpPr>
          <p:cNvPr id="4" name="Group 11"/>
          <p:cNvGrpSpPr>
            <a:grpSpLocks/>
          </p:cNvGrpSpPr>
          <p:nvPr/>
        </p:nvGrpSpPr>
        <p:grpSpPr bwMode="auto">
          <a:xfrm>
            <a:off x="4419600" y="1371600"/>
            <a:ext cx="3276600" cy="2036763"/>
            <a:chOff x="4419600" y="1371600"/>
            <a:chExt cx="3276600" cy="2036763"/>
          </a:xfrm>
        </p:grpSpPr>
        <p:pic>
          <p:nvPicPr>
            <p:cNvPr id="17416" name="Picture 5" descr="HERBIVORE MOL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371600"/>
              <a:ext cx="3276600" cy="20367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10"/>
            <p:cNvSpPr txBox="1">
              <a:spLocks noChangeArrowheads="1"/>
            </p:cNvSpPr>
            <p:nvPr/>
          </p:nvSpPr>
          <p:spPr bwMode="auto">
            <a:xfrm>
              <a:off x="5029200" y="1371600"/>
              <a:ext cx="1266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3200" b="1">
                  <a:solidFill>
                    <a:schemeClr val="bg1"/>
                  </a:solidFill>
                </a:rPr>
                <a:t>Molar</a:t>
              </a:r>
            </a:p>
          </p:txBody>
        </p:sp>
      </p:grpSp>
      <p:sp>
        <p:nvSpPr>
          <p:cNvPr id="10" name="AutoShape 5">
            <a:hlinkClick r:id="" action="ppaction://hlinkshowjump?jump=nextslide" highlightClick="1"/>
          </p:cNvPr>
          <p:cNvSpPr>
            <a:spLocks noChangeArrowheads="1"/>
          </p:cNvSpPr>
          <p:nvPr/>
        </p:nvSpPr>
        <p:spPr bwMode="auto">
          <a:xfrm>
            <a:off x="8153400" y="5867400"/>
            <a:ext cx="639763" cy="639763"/>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style.rotation</p:attrName>
                                        </p:attrNameLst>
                                      </p:cBhvr>
                                      <p:tavLst>
                                        <p:tav tm="0">
                                          <p:val>
                                            <p:fltVal val="720"/>
                                          </p:val>
                                        </p:tav>
                                        <p:tav tm="100000">
                                          <p:val>
                                            <p:fltVal val="0"/>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style.rotation</p:attrName>
                                        </p:attrNameLst>
                                      </p:cBhvr>
                                      <p:tavLst>
                                        <p:tav tm="0">
                                          <p:val>
                                            <p:fltVal val="720"/>
                                          </p:val>
                                        </p:tav>
                                        <p:tav tm="100000">
                                          <p:val>
                                            <p:fltVal val="0"/>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ppt_w</p:attrName>
                                        </p:attrNameLst>
                                      </p:cBhvr>
                                      <p:tavLst>
                                        <p:tav tm="0">
                                          <p:val>
                                            <p:fltVal val="0"/>
                                          </p:val>
                                        </p:tav>
                                        <p:tav tm="100000">
                                          <p:val>
                                            <p:strVal val="#ppt_w"/>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961EB76D-AC73-4F10-9080-4BE497CF61F2}" type="slidenum">
              <a:rPr lang="en-US" sz="1400" smtClean="0">
                <a:solidFill>
                  <a:schemeClr val="tx1"/>
                </a:solidFill>
              </a:rPr>
              <a:pPr eaLnBrk="1" hangingPunct="1">
                <a:defRPr/>
              </a:pPr>
              <a:t>15</a:t>
            </a:fld>
            <a:endParaRPr lang="en-US" sz="1400" smtClean="0">
              <a:solidFill>
                <a:schemeClr val="tx1"/>
              </a:solidFill>
            </a:endParaRPr>
          </a:p>
        </p:txBody>
      </p:sp>
      <p:sp>
        <p:nvSpPr>
          <p:cNvPr id="90115" name="Rectangle 3"/>
          <p:cNvSpPr>
            <a:spLocks noGrp="1" noChangeArrowheads="1"/>
          </p:cNvSpPr>
          <p:nvPr>
            <p:ph type="body" idx="1"/>
          </p:nvPr>
        </p:nvSpPr>
        <p:spPr>
          <a:xfrm>
            <a:off x="3048000" y="1143000"/>
            <a:ext cx="6096000" cy="3124200"/>
          </a:xfrm>
        </p:spPr>
        <p:txBody>
          <a:bodyPr/>
          <a:lstStyle/>
          <a:p>
            <a:pPr eaLnBrk="1" hangingPunct="1">
              <a:lnSpc>
                <a:spcPct val="90000"/>
              </a:lnSpc>
              <a:buFont typeface="Wingdings" pitchFamily="2" charset="2"/>
              <a:buChar char="q"/>
            </a:pPr>
            <a:r>
              <a:rPr lang="en-US" sz="2800" b="1" u="sng" smtClean="0">
                <a:solidFill>
                  <a:srgbClr val="FD1711"/>
                </a:solidFill>
              </a:rPr>
              <a:t>Insectivores</a:t>
            </a:r>
            <a:r>
              <a:rPr lang="en-US" sz="2800" b="1" smtClean="0"/>
              <a:t> </a:t>
            </a:r>
            <a:r>
              <a:rPr lang="en-US" sz="2400" b="1" smtClean="0"/>
              <a:t>have a mouthful of sharp little peg-like teeth that are similar in size and shape. </a:t>
            </a:r>
          </a:p>
          <a:p>
            <a:pPr lvl="1" eaLnBrk="1" hangingPunct="1">
              <a:lnSpc>
                <a:spcPct val="90000"/>
              </a:lnSpc>
              <a:buFont typeface="Wingdings" pitchFamily="2" charset="2"/>
              <a:buChar char="q"/>
            </a:pPr>
            <a:r>
              <a:rPr lang="en-US" sz="2400" b="1" smtClean="0"/>
              <a:t> </a:t>
            </a:r>
            <a:r>
              <a:rPr lang="en-US" smtClean="0"/>
              <a:t>These are used in seizing and crushing hard-shelled insects, and for gripping on to worms as they are pulled from their burrows.</a:t>
            </a:r>
            <a:endParaRPr lang="en-US" sz="2400" u="sng" smtClean="0">
              <a:solidFill>
                <a:srgbClr val="FD1711"/>
              </a:solidFill>
            </a:endParaRPr>
          </a:p>
        </p:txBody>
      </p:sp>
      <p:pic>
        <p:nvPicPr>
          <p:cNvPr id="19460" name="Picture 4" descr="insectivore te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0"/>
            <a:ext cx="3333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tarsiers%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2701925" cy="4030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5">
            <a:hlinkClick r:id="" action="ppaction://hlinkshowjump?jump=nextslide" highlightClick="1"/>
          </p:cNvPr>
          <p:cNvSpPr>
            <a:spLocks noChangeArrowheads="1"/>
          </p:cNvSpPr>
          <p:nvPr/>
        </p:nvSpPr>
        <p:spPr bwMode="auto">
          <a:xfrm>
            <a:off x="8153400" y="5791200"/>
            <a:ext cx="639763" cy="639763"/>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
        <p:nvSpPr>
          <p:cNvPr id="18439" name="Rectangle 2"/>
          <p:cNvSpPr>
            <a:spLocks noGrp="1" noChangeArrowheads="1"/>
          </p:cNvSpPr>
          <p:nvPr>
            <p:ph type="title"/>
          </p:nvPr>
        </p:nvSpPr>
        <p:spPr>
          <a:xfrm>
            <a:off x="457200" y="152400"/>
            <a:ext cx="8153400" cy="762000"/>
          </a:xfrm>
          <a:solidFill>
            <a:srgbClr val="FD1711"/>
          </a:solidFill>
          <a:ln w="38100">
            <a:solidFill>
              <a:schemeClr val="tx1"/>
            </a:solidFill>
            <a:miter lim="800000"/>
            <a:headEnd/>
            <a:tailEnd/>
          </a:ln>
        </p:spPr>
        <p:txBody>
          <a:bodyPr/>
          <a:lstStyle/>
          <a:p>
            <a:pPr eaLnBrk="1" hangingPunct="1"/>
            <a:r>
              <a:rPr lang="en-US" sz="3600" b="1" smtClean="0">
                <a:solidFill>
                  <a:schemeClr val="bg1"/>
                </a:solidFill>
              </a:rPr>
              <a:t>Diet Types (List B) - Insectivores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500"/>
                                        <p:tgtEl>
                                          <p:spTgt spid="19461"/>
                                        </p:tgtEl>
                                      </p:cBhvr>
                                    </p:animEffect>
                                    <p:anim calcmode="lin" valueType="num">
                                      <p:cBhvr>
                                        <p:cTn id="8" dur="500" fill="hold"/>
                                        <p:tgtEl>
                                          <p:spTgt spid="19461"/>
                                        </p:tgtEl>
                                        <p:attrNameLst>
                                          <p:attrName>style.rotation</p:attrName>
                                        </p:attrNameLst>
                                      </p:cBhvr>
                                      <p:tavLst>
                                        <p:tav tm="0">
                                          <p:val>
                                            <p:fltVal val="720"/>
                                          </p:val>
                                        </p:tav>
                                        <p:tav tm="100000">
                                          <p:val>
                                            <p:fltVal val="0"/>
                                          </p:val>
                                        </p:tav>
                                      </p:tavLst>
                                    </p:anim>
                                    <p:anim calcmode="lin" valueType="num">
                                      <p:cBhvr>
                                        <p:cTn id="9" dur="500" fill="hold"/>
                                        <p:tgtEl>
                                          <p:spTgt spid="19461"/>
                                        </p:tgtEl>
                                        <p:attrNameLst>
                                          <p:attrName>ppt_h</p:attrName>
                                        </p:attrNameLst>
                                      </p:cBhvr>
                                      <p:tavLst>
                                        <p:tav tm="0">
                                          <p:val>
                                            <p:fltVal val="0"/>
                                          </p:val>
                                        </p:tav>
                                        <p:tav tm="100000">
                                          <p:val>
                                            <p:strVal val="#ppt_h"/>
                                          </p:val>
                                        </p:tav>
                                      </p:tavLst>
                                    </p:anim>
                                    <p:anim calcmode="lin" valueType="num">
                                      <p:cBhvr>
                                        <p:cTn id="10" dur="500" fill="hold"/>
                                        <p:tgtEl>
                                          <p:spTgt spid="19461"/>
                                        </p:tgtEl>
                                        <p:attrNameLst>
                                          <p:attrName>ppt_w</p:attrName>
                                        </p:attrNameLst>
                                      </p:cBhvr>
                                      <p:tavLst>
                                        <p:tav tm="0">
                                          <p:val>
                                            <p:fltVal val="0"/>
                                          </p:val>
                                        </p:tav>
                                        <p:tav tm="100000">
                                          <p:val>
                                            <p:strVal val="#ppt_w"/>
                                          </p:val>
                                        </p:tav>
                                      </p:tavLst>
                                    </p:anim>
                                  </p:childTnLst>
                                </p:cTn>
                              </p:par>
                              <p:par>
                                <p:cTn id="11" presetID="1" presetClass="entr" presetSubtype="0" fill="hold" nodeType="with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nodeType="clickEffect">
                                  <p:stCondLst>
                                    <p:cond delay="0"/>
                                  </p:stCondLst>
                                  <p:childTnLst>
                                    <p:set>
                                      <p:cBhvr>
                                        <p:cTn id="20" dur="1" fill="hold">
                                          <p:stCondLst>
                                            <p:cond delay="0"/>
                                          </p:stCondLst>
                                        </p:cTn>
                                        <p:tgtEl>
                                          <p:spTgt spid="19460"/>
                                        </p:tgtEl>
                                        <p:attrNameLst>
                                          <p:attrName>style.visibility</p:attrName>
                                        </p:attrNameLst>
                                      </p:cBhvr>
                                      <p:to>
                                        <p:strVal val="visible"/>
                                      </p:to>
                                    </p:set>
                                    <p:animEffect transition="in" filter="fade">
                                      <p:cBhvr>
                                        <p:cTn id="21" dur="500"/>
                                        <p:tgtEl>
                                          <p:spTgt spid="19460"/>
                                        </p:tgtEl>
                                      </p:cBhvr>
                                    </p:animEffect>
                                    <p:anim calcmode="lin" valueType="num">
                                      <p:cBhvr>
                                        <p:cTn id="22" dur="500" fill="hold"/>
                                        <p:tgtEl>
                                          <p:spTgt spid="19460"/>
                                        </p:tgtEl>
                                        <p:attrNameLst>
                                          <p:attrName>style.rotation</p:attrName>
                                        </p:attrNameLst>
                                      </p:cBhvr>
                                      <p:tavLst>
                                        <p:tav tm="0">
                                          <p:val>
                                            <p:fltVal val="720"/>
                                          </p:val>
                                        </p:tav>
                                        <p:tav tm="100000">
                                          <p:val>
                                            <p:fltVal val="0"/>
                                          </p:val>
                                        </p:tav>
                                      </p:tavLst>
                                    </p:anim>
                                    <p:anim calcmode="lin" valueType="num">
                                      <p:cBhvr>
                                        <p:cTn id="23" dur="500" fill="hold"/>
                                        <p:tgtEl>
                                          <p:spTgt spid="19460"/>
                                        </p:tgtEl>
                                        <p:attrNameLst>
                                          <p:attrName>ppt_h</p:attrName>
                                        </p:attrNameLst>
                                      </p:cBhvr>
                                      <p:tavLst>
                                        <p:tav tm="0">
                                          <p:val>
                                            <p:fltVal val="0"/>
                                          </p:val>
                                        </p:tav>
                                        <p:tav tm="100000">
                                          <p:val>
                                            <p:strVal val="#ppt_h"/>
                                          </p:val>
                                        </p:tav>
                                      </p:tavLst>
                                    </p:anim>
                                    <p:anim calcmode="lin" valueType="num">
                                      <p:cBhvr>
                                        <p:cTn id="24" dur="500" fill="hold"/>
                                        <p:tgtEl>
                                          <p:spTgt spid="19460"/>
                                        </p:tgtEl>
                                        <p:attrNameLst>
                                          <p:attrName>ppt_w</p:attrName>
                                        </p:attrNameLst>
                                      </p:cBhvr>
                                      <p:tavLst>
                                        <p:tav tm="0">
                                          <p:val>
                                            <p:fltVal val="0"/>
                                          </p:val>
                                        </p:tav>
                                        <p:tav tm="100000">
                                          <p:val>
                                            <p:strVal val="#ppt_w"/>
                                          </p:val>
                                        </p:tav>
                                      </p:tavLst>
                                    </p:anim>
                                  </p:childTnLst>
                                </p:cTn>
                              </p:par>
                            </p:childTnLst>
                          </p:cTn>
                        </p:par>
                        <p:par>
                          <p:cTn id="25" fill="hold" nodeType="afterGroup">
                            <p:stCondLst>
                              <p:cond delay="500"/>
                            </p:stCondLst>
                            <p:childTnLst>
                              <p:par>
                                <p:cTn id="26" presetID="1" presetClass="entr" presetSubtype="0" fill="hold" grpId="0" nodeType="afterEffect">
                                  <p:stCondLst>
                                    <p:cond delay="50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7354BC9-C1BA-49A4-A0AB-7058AC8F1414}" type="slidenum">
              <a:rPr lang="en-US" sz="1400" smtClean="0">
                <a:solidFill>
                  <a:schemeClr val="tx1"/>
                </a:solidFill>
              </a:rPr>
              <a:pPr eaLnBrk="1" hangingPunct="1">
                <a:defRPr/>
              </a:pPr>
              <a:t>16</a:t>
            </a:fld>
            <a:endParaRPr lang="en-US" sz="1400" smtClean="0">
              <a:solidFill>
                <a:schemeClr val="tx1"/>
              </a:solidFill>
            </a:endParaRPr>
          </a:p>
        </p:txBody>
      </p:sp>
      <p:sp>
        <p:nvSpPr>
          <p:cNvPr id="122884" name="Rectangle 4"/>
          <p:cNvSpPr>
            <a:spLocks noChangeArrowheads="1"/>
          </p:cNvSpPr>
          <p:nvPr/>
        </p:nvSpPr>
        <p:spPr bwMode="auto">
          <a:xfrm>
            <a:off x="2133600" y="914400"/>
            <a:ext cx="6858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buFont typeface="Wingdings" pitchFamily="2" charset="2"/>
              <a:buChar char="q"/>
            </a:pPr>
            <a:r>
              <a:rPr lang="en-US" b="1" u="sng">
                <a:solidFill>
                  <a:srgbClr val="FD1711"/>
                </a:solidFill>
              </a:rPr>
              <a:t>Omnivores</a:t>
            </a:r>
            <a:r>
              <a:rPr lang="en-US">
                <a:solidFill>
                  <a:schemeClr val="tx1"/>
                </a:solidFill>
              </a:rPr>
              <a:t> </a:t>
            </a:r>
            <a:r>
              <a:rPr lang="en-US" b="1">
                <a:solidFill>
                  <a:schemeClr val="tx1"/>
                </a:solidFill>
              </a:rPr>
              <a:t>have the most variable teeth, used for eating both plant and animal material that make up their broad diet.</a:t>
            </a:r>
          </a:p>
          <a:p>
            <a:pPr>
              <a:lnSpc>
                <a:spcPct val="90000"/>
              </a:lnSpc>
              <a:spcBef>
                <a:spcPct val="50000"/>
              </a:spcBef>
              <a:buFont typeface="Wingdings" pitchFamily="2" charset="2"/>
              <a:buChar char="q"/>
            </a:pPr>
            <a:r>
              <a:rPr lang="en-US" b="1">
                <a:solidFill>
                  <a:schemeClr val="tx1"/>
                </a:solidFill>
              </a:rPr>
              <a:t> </a:t>
            </a:r>
            <a:r>
              <a:rPr lang="en-US">
                <a:solidFill>
                  <a:schemeClr val="tx1"/>
                </a:solidFill>
              </a:rPr>
              <a:t>Incisors are more shovel-shaped than pointed </a:t>
            </a:r>
          </a:p>
          <a:p>
            <a:pPr>
              <a:lnSpc>
                <a:spcPct val="90000"/>
              </a:lnSpc>
              <a:spcBef>
                <a:spcPct val="50000"/>
              </a:spcBef>
              <a:buFont typeface="Wingdings" pitchFamily="2" charset="2"/>
              <a:buChar char="q"/>
            </a:pPr>
            <a:r>
              <a:rPr lang="en-US">
                <a:solidFill>
                  <a:schemeClr val="tx1"/>
                </a:solidFill>
              </a:rPr>
              <a:t> Long, sharp canines are used for puncturing and grabbing onto animal prey. </a:t>
            </a:r>
          </a:p>
          <a:p>
            <a:pPr>
              <a:lnSpc>
                <a:spcPct val="90000"/>
              </a:lnSpc>
              <a:spcBef>
                <a:spcPct val="50000"/>
              </a:spcBef>
              <a:buFont typeface="Wingdings" pitchFamily="2" charset="2"/>
              <a:buChar char="q"/>
            </a:pPr>
            <a:r>
              <a:rPr lang="en-US">
                <a:solidFill>
                  <a:schemeClr val="tx1"/>
                </a:solidFill>
              </a:rPr>
              <a:t> Wide molar and premolar teeth handle both the chewing of meat and the grinding of plant material. They have low bumpy crowns.</a:t>
            </a:r>
          </a:p>
        </p:txBody>
      </p:sp>
      <p:pic>
        <p:nvPicPr>
          <p:cNvPr id="20484" name="Picture 10" descr="chimp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18796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ine 11"/>
          <p:cNvSpPr>
            <a:spLocks noChangeShapeType="1"/>
          </p:cNvSpPr>
          <p:nvPr/>
        </p:nvSpPr>
        <p:spPr bwMode="auto">
          <a:xfrm flipV="1">
            <a:off x="762000" y="3276600"/>
            <a:ext cx="381000" cy="1447800"/>
          </a:xfrm>
          <a:prstGeom prst="line">
            <a:avLst/>
          </a:prstGeom>
          <a:noFill/>
          <a:ln w="38100">
            <a:solidFill>
              <a:srgbClr val="FD171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0486" name="Text Box 12"/>
          <p:cNvSpPr txBox="1">
            <a:spLocks noChangeArrowheads="1"/>
          </p:cNvSpPr>
          <p:nvPr/>
        </p:nvSpPr>
        <p:spPr bwMode="auto">
          <a:xfrm>
            <a:off x="228600" y="4800600"/>
            <a:ext cx="136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t>incisors</a:t>
            </a:r>
          </a:p>
        </p:txBody>
      </p:sp>
      <p:sp>
        <p:nvSpPr>
          <p:cNvPr id="20487" name="Text Box 14"/>
          <p:cNvSpPr txBox="1">
            <a:spLocks noChangeArrowheads="1"/>
          </p:cNvSpPr>
          <p:nvPr/>
        </p:nvSpPr>
        <p:spPr bwMode="auto">
          <a:xfrm>
            <a:off x="2286000" y="6172200"/>
            <a:ext cx="102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t>molar</a:t>
            </a:r>
          </a:p>
        </p:txBody>
      </p:sp>
      <p:sp>
        <p:nvSpPr>
          <p:cNvPr id="20488" name="Text Box 18"/>
          <p:cNvSpPr txBox="1">
            <a:spLocks noChangeArrowheads="1"/>
          </p:cNvSpPr>
          <p:nvPr/>
        </p:nvSpPr>
        <p:spPr bwMode="auto">
          <a:xfrm>
            <a:off x="3505200" y="6461125"/>
            <a:ext cx="150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t>premolar</a:t>
            </a:r>
          </a:p>
        </p:txBody>
      </p:sp>
      <p:sp>
        <p:nvSpPr>
          <p:cNvPr id="20489" name="Text Box 19"/>
          <p:cNvSpPr txBox="1">
            <a:spLocks noChangeArrowheads="1"/>
          </p:cNvSpPr>
          <p:nvPr/>
        </p:nvSpPr>
        <p:spPr bwMode="auto">
          <a:xfrm>
            <a:off x="6934200" y="5867400"/>
            <a:ext cx="115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t>canine</a:t>
            </a:r>
          </a:p>
        </p:txBody>
      </p:sp>
      <p:pic>
        <p:nvPicPr>
          <p:cNvPr id="20491" name="Picture 2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733800" y="4648200"/>
            <a:ext cx="2438400" cy="1828800"/>
          </a:xfrm>
        </p:spPr>
      </p:pic>
      <p:sp>
        <p:nvSpPr>
          <p:cNvPr id="20492" name="Line 23"/>
          <p:cNvSpPr>
            <a:spLocks noChangeShapeType="1"/>
          </p:cNvSpPr>
          <p:nvPr/>
        </p:nvSpPr>
        <p:spPr bwMode="auto">
          <a:xfrm flipV="1">
            <a:off x="3200400" y="5791200"/>
            <a:ext cx="762000" cy="457200"/>
          </a:xfrm>
          <a:prstGeom prst="line">
            <a:avLst/>
          </a:prstGeom>
          <a:noFill/>
          <a:ln w="38100">
            <a:solidFill>
              <a:srgbClr val="FD171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0493" name="Line 24"/>
          <p:cNvSpPr>
            <a:spLocks noChangeShapeType="1"/>
          </p:cNvSpPr>
          <p:nvPr/>
        </p:nvSpPr>
        <p:spPr bwMode="auto">
          <a:xfrm flipV="1">
            <a:off x="4267200" y="5715000"/>
            <a:ext cx="838200" cy="838200"/>
          </a:xfrm>
          <a:prstGeom prst="line">
            <a:avLst/>
          </a:prstGeom>
          <a:noFill/>
          <a:ln w="38100">
            <a:solidFill>
              <a:srgbClr val="FD171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0490" name="Line 20"/>
          <p:cNvSpPr>
            <a:spLocks noChangeShapeType="1"/>
          </p:cNvSpPr>
          <p:nvPr/>
        </p:nvSpPr>
        <p:spPr bwMode="auto">
          <a:xfrm flipH="1" flipV="1">
            <a:off x="5943600" y="5638800"/>
            <a:ext cx="990600" cy="381000"/>
          </a:xfrm>
          <a:prstGeom prst="line">
            <a:avLst/>
          </a:prstGeom>
          <a:noFill/>
          <a:ln w="38100">
            <a:solidFill>
              <a:srgbClr val="FD171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5" name="Rectangle 2"/>
          <p:cNvSpPr txBox="1">
            <a:spLocks noChangeArrowheads="1"/>
          </p:cNvSpPr>
          <p:nvPr/>
        </p:nvSpPr>
        <p:spPr bwMode="auto">
          <a:xfrm>
            <a:off x="381000" y="0"/>
            <a:ext cx="8382000" cy="762000"/>
          </a:xfrm>
          <a:prstGeom prst="rect">
            <a:avLst/>
          </a:prstGeom>
          <a:solidFill>
            <a:srgbClr val="FD1711"/>
          </a:solidFill>
          <a:ln w="38100">
            <a:solidFill>
              <a:schemeClr val="tx1"/>
            </a:solidFill>
            <a:miter lim="800000"/>
            <a:headEnd/>
            <a:tailEnd/>
          </a:ln>
        </p:spPr>
        <p:txBody>
          <a:bodyPr/>
          <a:lstStyle/>
          <a:p>
            <a:pPr marL="342900" indent="-342900" algn="ctr">
              <a:spcBef>
                <a:spcPct val="20000"/>
              </a:spcBef>
              <a:defRPr/>
            </a:pPr>
            <a:r>
              <a:rPr lang="en-US" sz="3600" b="1" kern="0" dirty="0">
                <a:solidFill>
                  <a:schemeClr val="bg1"/>
                </a:solidFill>
                <a:latin typeface="+mn-lt"/>
                <a:cs typeface="+mn-cs"/>
              </a:rPr>
              <a:t>Diet Types (List B) - Omnivores</a:t>
            </a:r>
          </a:p>
        </p:txBody>
      </p:sp>
      <p:sp>
        <p:nvSpPr>
          <p:cNvPr id="16" name="AutoShape 5">
            <a:hlinkClick r:id="" action="ppaction://hlinkshowjump?jump=nextslide" highlightClick="1"/>
          </p:cNvPr>
          <p:cNvSpPr>
            <a:spLocks noChangeArrowheads="1"/>
          </p:cNvSpPr>
          <p:nvPr/>
        </p:nvSpPr>
        <p:spPr bwMode="auto">
          <a:xfrm>
            <a:off x="8229600" y="5867400"/>
            <a:ext cx="639763" cy="639763"/>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childTnLst>
                                </p:cTn>
                              </p:par>
                              <p:par>
                                <p:cTn id="7" presetID="35"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animEffect transition="in" filter="fade">
                                      <p:cBhvr>
                                        <p:cTn id="9" dur="500"/>
                                        <p:tgtEl>
                                          <p:spTgt spid="20484"/>
                                        </p:tgtEl>
                                      </p:cBhvr>
                                    </p:animEffect>
                                    <p:anim calcmode="lin" valueType="num">
                                      <p:cBhvr>
                                        <p:cTn id="10" dur="500" fill="hold"/>
                                        <p:tgtEl>
                                          <p:spTgt spid="20484"/>
                                        </p:tgtEl>
                                        <p:attrNameLst>
                                          <p:attrName>style.rotation</p:attrName>
                                        </p:attrNameLst>
                                      </p:cBhvr>
                                      <p:tavLst>
                                        <p:tav tm="0">
                                          <p:val>
                                            <p:fltVal val="720"/>
                                          </p:val>
                                        </p:tav>
                                        <p:tav tm="100000">
                                          <p:val>
                                            <p:fltVal val="0"/>
                                          </p:val>
                                        </p:tav>
                                      </p:tavLst>
                                    </p:anim>
                                    <p:anim calcmode="lin" valueType="num">
                                      <p:cBhvr>
                                        <p:cTn id="11" dur="500" fill="hold"/>
                                        <p:tgtEl>
                                          <p:spTgt spid="20484"/>
                                        </p:tgtEl>
                                        <p:attrNameLst>
                                          <p:attrName>ppt_h</p:attrName>
                                        </p:attrNameLst>
                                      </p:cBhvr>
                                      <p:tavLst>
                                        <p:tav tm="0">
                                          <p:val>
                                            <p:fltVal val="0"/>
                                          </p:val>
                                        </p:tav>
                                        <p:tav tm="100000">
                                          <p:val>
                                            <p:strVal val="#ppt_h"/>
                                          </p:val>
                                        </p:tav>
                                      </p:tavLst>
                                    </p:anim>
                                    <p:anim calcmode="lin" valueType="num">
                                      <p:cBhvr>
                                        <p:cTn id="12" dur="500" fill="hold"/>
                                        <p:tgtEl>
                                          <p:spTgt spid="20484"/>
                                        </p:tgtEl>
                                        <p:attrNameLst>
                                          <p:attrName>ppt_w</p:attrName>
                                        </p:attrNameLst>
                                      </p:cBhvr>
                                      <p:tavLst>
                                        <p:tav tm="0">
                                          <p:val>
                                            <p:fltVal val="0"/>
                                          </p:val>
                                        </p:tav>
                                        <p:tav tm="100000">
                                          <p:val>
                                            <p:strVal val="#ppt_w"/>
                                          </p:val>
                                        </p:tav>
                                      </p:tavLst>
                                    </p:anim>
                                  </p:childTnLst>
                                </p:cTn>
                              </p:par>
                              <p:par>
                                <p:cTn id="13" presetID="35" presetClass="entr" presetSubtype="0" fill="hold" nodeType="withEffect">
                                  <p:stCondLst>
                                    <p:cond delay="0"/>
                                  </p:stCondLst>
                                  <p:childTnLst>
                                    <p:set>
                                      <p:cBhvr>
                                        <p:cTn id="14" dur="1" fill="hold">
                                          <p:stCondLst>
                                            <p:cond delay="0"/>
                                          </p:stCondLst>
                                        </p:cTn>
                                        <p:tgtEl>
                                          <p:spTgt spid="20491"/>
                                        </p:tgtEl>
                                        <p:attrNameLst>
                                          <p:attrName>style.visibility</p:attrName>
                                        </p:attrNameLst>
                                      </p:cBhvr>
                                      <p:to>
                                        <p:strVal val="visible"/>
                                      </p:to>
                                    </p:set>
                                    <p:animEffect transition="in" filter="fade">
                                      <p:cBhvr>
                                        <p:cTn id="15" dur="500"/>
                                        <p:tgtEl>
                                          <p:spTgt spid="20491"/>
                                        </p:tgtEl>
                                      </p:cBhvr>
                                    </p:animEffect>
                                    <p:anim calcmode="lin" valueType="num">
                                      <p:cBhvr>
                                        <p:cTn id="16" dur="500" fill="hold"/>
                                        <p:tgtEl>
                                          <p:spTgt spid="20491"/>
                                        </p:tgtEl>
                                        <p:attrNameLst>
                                          <p:attrName>style.rotation</p:attrName>
                                        </p:attrNameLst>
                                      </p:cBhvr>
                                      <p:tavLst>
                                        <p:tav tm="0">
                                          <p:val>
                                            <p:fltVal val="720"/>
                                          </p:val>
                                        </p:tav>
                                        <p:tav tm="100000">
                                          <p:val>
                                            <p:fltVal val="0"/>
                                          </p:val>
                                        </p:tav>
                                      </p:tavLst>
                                    </p:anim>
                                    <p:anim calcmode="lin" valueType="num">
                                      <p:cBhvr>
                                        <p:cTn id="17" dur="500" fill="hold"/>
                                        <p:tgtEl>
                                          <p:spTgt spid="20491"/>
                                        </p:tgtEl>
                                        <p:attrNameLst>
                                          <p:attrName>ppt_h</p:attrName>
                                        </p:attrNameLst>
                                      </p:cBhvr>
                                      <p:tavLst>
                                        <p:tav tm="0">
                                          <p:val>
                                            <p:fltVal val="0"/>
                                          </p:val>
                                        </p:tav>
                                        <p:tav tm="100000">
                                          <p:val>
                                            <p:strVal val="#ppt_h"/>
                                          </p:val>
                                        </p:tav>
                                      </p:tavLst>
                                    </p:anim>
                                    <p:anim calcmode="lin" valueType="num">
                                      <p:cBhvr>
                                        <p:cTn id="18" dur="500" fill="hold"/>
                                        <p:tgtEl>
                                          <p:spTgt spid="20491"/>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884">
                                            <p:txEl>
                                              <p:pRg st="1" end="1"/>
                                            </p:txEl>
                                          </p:spTgt>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20486"/>
                                        </p:tgtEl>
                                        <p:attrNameLst>
                                          <p:attrName>style.visibility</p:attrName>
                                        </p:attrNameLst>
                                      </p:cBhvr>
                                      <p:to>
                                        <p:strVal val="visible"/>
                                      </p:to>
                                    </p:set>
                                    <p:anim calcmode="lin" valueType="num">
                                      <p:cBhvr additive="base">
                                        <p:cTn id="25" dur="500" fill="hold"/>
                                        <p:tgtEl>
                                          <p:spTgt spid="20486"/>
                                        </p:tgtEl>
                                        <p:attrNameLst>
                                          <p:attrName>ppt_x</p:attrName>
                                        </p:attrNameLst>
                                      </p:cBhvr>
                                      <p:tavLst>
                                        <p:tav tm="0">
                                          <p:val>
                                            <p:strVal val="#ppt_x"/>
                                          </p:val>
                                        </p:tav>
                                        <p:tav tm="100000">
                                          <p:val>
                                            <p:strVal val="#ppt_x"/>
                                          </p:val>
                                        </p:tav>
                                      </p:tavLst>
                                    </p:anim>
                                    <p:anim calcmode="lin" valueType="num">
                                      <p:cBhvr additive="base">
                                        <p:cTn id="26" dur="500" fill="hold"/>
                                        <p:tgtEl>
                                          <p:spTgt spid="2048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485"/>
                                        </p:tgtEl>
                                        <p:attrNameLst>
                                          <p:attrName>style.visibility</p:attrName>
                                        </p:attrNameLst>
                                      </p:cBhvr>
                                      <p:to>
                                        <p:strVal val="visible"/>
                                      </p:to>
                                    </p:set>
                                    <p:anim calcmode="lin" valueType="num">
                                      <p:cBhvr additive="base">
                                        <p:cTn id="29" dur="500" fill="hold"/>
                                        <p:tgtEl>
                                          <p:spTgt spid="20485"/>
                                        </p:tgtEl>
                                        <p:attrNameLst>
                                          <p:attrName>ppt_x</p:attrName>
                                        </p:attrNameLst>
                                      </p:cBhvr>
                                      <p:tavLst>
                                        <p:tav tm="0">
                                          <p:val>
                                            <p:strVal val="#ppt_x"/>
                                          </p:val>
                                        </p:tav>
                                        <p:tav tm="100000">
                                          <p:val>
                                            <p:strVal val="#ppt_x"/>
                                          </p:val>
                                        </p:tav>
                                      </p:tavLst>
                                    </p:anim>
                                    <p:anim calcmode="lin" valueType="num">
                                      <p:cBhvr additive="base">
                                        <p:cTn id="30"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2884">
                                            <p:txEl>
                                              <p:pRg st="2" end="2"/>
                                            </p:txEl>
                                          </p:spTgt>
                                        </p:tgtEl>
                                        <p:attrNameLst>
                                          <p:attrName>style.visibility</p:attrName>
                                        </p:attrNameLst>
                                      </p:cBhvr>
                                      <p:to>
                                        <p:strVal val="visible"/>
                                      </p:to>
                                    </p:set>
                                  </p:childTnLst>
                                </p:cTn>
                              </p:par>
                              <p:par>
                                <p:cTn id="35" presetID="2" presetClass="entr" presetSubtype="6" fill="hold" grpId="0" nodeType="withEffect">
                                  <p:stCondLst>
                                    <p:cond delay="0"/>
                                  </p:stCondLst>
                                  <p:childTnLst>
                                    <p:set>
                                      <p:cBhvr>
                                        <p:cTn id="36" dur="1" fill="hold">
                                          <p:stCondLst>
                                            <p:cond delay="0"/>
                                          </p:stCondLst>
                                        </p:cTn>
                                        <p:tgtEl>
                                          <p:spTgt spid="20489"/>
                                        </p:tgtEl>
                                        <p:attrNameLst>
                                          <p:attrName>style.visibility</p:attrName>
                                        </p:attrNameLst>
                                      </p:cBhvr>
                                      <p:to>
                                        <p:strVal val="visible"/>
                                      </p:to>
                                    </p:set>
                                    <p:anim calcmode="lin" valueType="num">
                                      <p:cBhvr additive="base">
                                        <p:cTn id="37" dur="500" fill="hold"/>
                                        <p:tgtEl>
                                          <p:spTgt spid="20489"/>
                                        </p:tgtEl>
                                        <p:attrNameLst>
                                          <p:attrName>ppt_x</p:attrName>
                                        </p:attrNameLst>
                                      </p:cBhvr>
                                      <p:tavLst>
                                        <p:tav tm="0">
                                          <p:val>
                                            <p:strVal val="1+#ppt_w/2"/>
                                          </p:val>
                                        </p:tav>
                                        <p:tav tm="100000">
                                          <p:val>
                                            <p:strVal val="#ppt_x"/>
                                          </p:val>
                                        </p:tav>
                                      </p:tavLst>
                                    </p:anim>
                                    <p:anim calcmode="lin" valueType="num">
                                      <p:cBhvr additive="base">
                                        <p:cTn id="38" dur="500" fill="hold"/>
                                        <p:tgtEl>
                                          <p:spTgt spid="20489"/>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20490"/>
                                        </p:tgtEl>
                                        <p:attrNameLst>
                                          <p:attrName>style.visibility</p:attrName>
                                        </p:attrNameLst>
                                      </p:cBhvr>
                                      <p:to>
                                        <p:strVal val="visible"/>
                                      </p:to>
                                    </p:set>
                                    <p:anim calcmode="lin" valueType="num">
                                      <p:cBhvr additive="base">
                                        <p:cTn id="41" dur="500" fill="hold"/>
                                        <p:tgtEl>
                                          <p:spTgt spid="20490"/>
                                        </p:tgtEl>
                                        <p:attrNameLst>
                                          <p:attrName>ppt_x</p:attrName>
                                        </p:attrNameLst>
                                      </p:cBhvr>
                                      <p:tavLst>
                                        <p:tav tm="0">
                                          <p:val>
                                            <p:strVal val="1+#ppt_w/2"/>
                                          </p:val>
                                        </p:tav>
                                        <p:tav tm="100000">
                                          <p:val>
                                            <p:strVal val="#ppt_x"/>
                                          </p:val>
                                        </p:tav>
                                      </p:tavLst>
                                    </p:anim>
                                    <p:anim calcmode="lin" valueType="num">
                                      <p:cBhvr additive="base">
                                        <p:cTn id="42"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2884">
                                            <p:txEl>
                                              <p:pRg st="3" end="3"/>
                                            </p:txEl>
                                          </p:spTgt>
                                        </p:tgtEl>
                                        <p:attrNameLst>
                                          <p:attrName>style.visibility</p:attrName>
                                        </p:attrNameLst>
                                      </p:cBhvr>
                                      <p:to>
                                        <p:strVal val="visible"/>
                                      </p:to>
                                    </p:set>
                                  </p:childTnLst>
                                </p:cTn>
                              </p:par>
                              <p:par>
                                <p:cTn id="47" presetID="2" presetClass="entr" presetSubtype="12" fill="hold" grpId="0" nodeType="withEffect">
                                  <p:stCondLst>
                                    <p:cond delay="0"/>
                                  </p:stCondLst>
                                  <p:childTnLst>
                                    <p:set>
                                      <p:cBhvr>
                                        <p:cTn id="48" dur="1" fill="hold">
                                          <p:stCondLst>
                                            <p:cond delay="0"/>
                                          </p:stCondLst>
                                        </p:cTn>
                                        <p:tgtEl>
                                          <p:spTgt spid="20487"/>
                                        </p:tgtEl>
                                        <p:attrNameLst>
                                          <p:attrName>style.visibility</p:attrName>
                                        </p:attrNameLst>
                                      </p:cBhvr>
                                      <p:to>
                                        <p:strVal val="visible"/>
                                      </p:to>
                                    </p:set>
                                    <p:anim calcmode="lin" valueType="num">
                                      <p:cBhvr additive="base">
                                        <p:cTn id="49" dur="500" fill="hold"/>
                                        <p:tgtEl>
                                          <p:spTgt spid="20487"/>
                                        </p:tgtEl>
                                        <p:attrNameLst>
                                          <p:attrName>ppt_x</p:attrName>
                                        </p:attrNameLst>
                                      </p:cBhvr>
                                      <p:tavLst>
                                        <p:tav tm="0">
                                          <p:val>
                                            <p:strVal val="0-#ppt_w/2"/>
                                          </p:val>
                                        </p:tav>
                                        <p:tav tm="100000">
                                          <p:val>
                                            <p:strVal val="#ppt_x"/>
                                          </p:val>
                                        </p:tav>
                                      </p:tavLst>
                                    </p:anim>
                                    <p:anim calcmode="lin" valueType="num">
                                      <p:cBhvr additive="base">
                                        <p:cTn id="50" dur="500" fill="hold"/>
                                        <p:tgtEl>
                                          <p:spTgt spid="20487"/>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0492"/>
                                        </p:tgtEl>
                                        <p:attrNameLst>
                                          <p:attrName>style.visibility</p:attrName>
                                        </p:attrNameLst>
                                      </p:cBhvr>
                                      <p:to>
                                        <p:strVal val="visible"/>
                                      </p:to>
                                    </p:set>
                                    <p:anim calcmode="lin" valueType="num">
                                      <p:cBhvr additive="base">
                                        <p:cTn id="53" dur="500" fill="hold"/>
                                        <p:tgtEl>
                                          <p:spTgt spid="20492"/>
                                        </p:tgtEl>
                                        <p:attrNameLst>
                                          <p:attrName>ppt_x</p:attrName>
                                        </p:attrNameLst>
                                      </p:cBhvr>
                                      <p:tavLst>
                                        <p:tav tm="0">
                                          <p:val>
                                            <p:strVal val="0-#ppt_w/2"/>
                                          </p:val>
                                        </p:tav>
                                        <p:tav tm="100000">
                                          <p:val>
                                            <p:strVal val="#ppt_x"/>
                                          </p:val>
                                        </p:tav>
                                      </p:tavLst>
                                    </p:anim>
                                    <p:anim calcmode="lin" valueType="num">
                                      <p:cBhvr additive="base">
                                        <p:cTn id="54" dur="500" fill="hold"/>
                                        <p:tgtEl>
                                          <p:spTgt spid="2049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0488"/>
                                        </p:tgtEl>
                                        <p:attrNameLst>
                                          <p:attrName>style.visibility</p:attrName>
                                        </p:attrNameLst>
                                      </p:cBhvr>
                                      <p:to>
                                        <p:strVal val="visible"/>
                                      </p:to>
                                    </p:set>
                                    <p:anim calcmode="lin" valueType="num">
                                      <p:cBhvr additive="base">
                                        <p:cTn id="57" dur="500" fill="hold"/>
                                        <p:tgtEl>
                                          <p:spTgt spid="20488"/>
                                        </p:tgtEl>
                                        <p:attrNameLst>
                                          <p:attrName>ppt_x</p:attrName>
                                        </p:attrNameLst>
                                      </p:cBhvr>
                                      <p:tavLst>
                                        <p:tav tm="0">
                                          <p:val>
                                            <p:strVal val="#ppt_x"/>
                                          </p:val>
                                        </p:tav>
                                        <p:tav tm="100000">
                                          <p:val>
                                            <p:strVal val="#ppt_x"/>
                                          </p:val>
                                        </p:tav>
                                      </p:tavLst>
                                    </p:anim>
                                    <p:anim calcmode="lin" valueType="num">
                                      <p:cBhvr additive="base">
                                        <p:cTn id="58" dur="500" fill="hold"/>
                                        <p:tgtEl>
                                          <p:spTgt spid="2048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493"/>
                                        </p:tgtEl>
                                        <p:attrNameLst>
                                          <p:attrName>style.visibility</p:attrName>
                                        </p:attrNameLst>
                                      </p:cBhvr>
                                      <p:to>
                                        <p:strVal val="visible"/>
                                      </p:to>
                                    </p:set>
                                    <p:anim calcmode="lin" valueType="num">
                                      <p:cBhvr additive="base">
                                        <p:cTn id="61" dur="500" fill="hold"/>
                                        <p:tgtEl>
                                          <p:spTgt spid="20493"/>
                                        </p:tgtEl>
                                        <p:attrNameLst>
                                          <p:attrName>ppt_x</p:attrName>
                                        </p:attrNameLst>
                                      </p:cBhvr>
                                      <p:tavLst>
                                        <p:tav tm="0">
                                          <p:val>
                                            <p:strVal val="#ppt_x"/>
                                          </p:val>
                                        </p:tav>
                                        <p:tav tm="100000">
                                          <p:val>
                                            <p:strVal val="#ppt_x"/>
                                          </p:val>
                                        </p:tav>
                                      </p:tavLst>
                                    </p:anim>
                                    <p:anim calcmode="lin" valueType="num">
                                      <p:cBhvr additive="base">
                                        <p:cTn id="62" dur="500" fill="hold"/>
                                        <p:tgtEl>
                                          <p:spTgt spid="20493"/>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500"/>
                            </p:stCondLst>
                            <p:childTnLst>
                              <p:par>
                                <p:cTn id="64" presetID="1" presetClass="entr" presetSubtype="0" fill="hold" grpId="0" nodeType="afterEffect">
                                  <p:stCondLst>
                                    <p:cond delay="50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p:bldP spid="20487" grpId="0"/>
      <p:bldP spid="20488" grpId="0"/>
      <p:bldP spid="20489" grpId="0"/>
      <p:bldP spid="20492" grpId="0" animBg="1"/>
      <p:bldP spid="20493" grpId="0" animBg="1"/>
      <p:bldP spid="20490"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955CA4B-99F5-4EB8-99B7-9DEC66A4249D}" type="slidenum">
              <a:rPr lang="en-US" sz="1400" smtClean="0">
                <a:solidFill>
                  <a:schemeClr val="tx1"/>
                </a:solidFill>
              </a:rPr>
              <a:pPr eaLnBrk="1" hangingPunct="1">
                <a:defRPr/>
              </a:pPr>
              <a:t>17</a:t>
            </a:fld>
            <a:endParaRPr lang="en-US" sz="1400" smtClean="0">
              <a:solidFill>
                <a:schemeClr val="tx1"/>
              </a:solidFill>
            </a:endParaRPr>
          </a:p>
        </p:txBody>
      </p:sp>
      <p:sp>
        <p:nvSpPr>
          <p:cNvPr id="121860" name="Rectangle 4"/>
          <p:cNvSpPr>
            <a:spLocks noGrp="1" noChangeArrowheads="1"/>
          </p:cNvSpPr>
          <p:nvPr>
            <p:ph type="body" idx="1"/>
          </p:nvPr>
        </p:nvSpPr>
        <p:spPr>
          <a:xfrm>
            <a:off x="457200" y="1295400"/>
            <a:ext cx="8229600" cy="4983163"/>
          </a:xfrm>
        </p:spPr>
        <p:txBody>
          <a:bodyPr/>
          <a:lstStyle/>
          <a:p>
            <a:pPr eaLnBrk="1" hangingPunct="1">
              <a:lnSpc>
                <a:spcPct val="90000"/>
              </a:lnSpc>
              <a:buFont typeface="Wingdings" pitchFamily="2" charset="2"/>
              <a:buChar char="q"/>
            </a:pPr>
            <a:r>
              <a:rPr lang="en-US" sz="2400" b="1" smtClean="0"/>
              <a:t>Your teacher will create 11 stations around the room, one for each skull.</a:t>
            </a:r>
          </a:p>
          <a:p>
            <a:pPr eaLnBrk="1" hangingPunct="1">
              <a:lnSpc>
                <a:spcPct val="90000"/>
              </a:lnSpc>
              <a:buFont typeface="Wingdings" pitchFamily="2" charset="2"/>
              <a:buChar char="q"/>
            </a:pPr>
            <a:r>
              <a:rPr lang="en-US" sz="2400" b="1" smtClean="0"/>
              <a:t>Working in a group of 3-4 students, make a list from 1 to 11 on a sheet of paper. </a:t>
            </a:r>
          </a:p>
          <a:p>
            <a:pPr eaLnBrk="1" hangingPunct="1">
              <a:lnSpc>
                <a:spcPct val="90000"/>
              </a:lnSpc>
              <a:buFont typeface="Wingdings" pitchFamily="2" charset="2"/>
              <a:buChar char="q"/>
            </a:pPr>
            <a:r>
              <a:rPr lang="en-US" sz="2400" b="1" smtClean="0"/>
              <a:t>Carry your list with you as you visit each station, following the instructions below for each skull:</a:t>
            </a:r>
          </a:p>
          <a:p>
            <a:pPr lvl="1" eaLnBrk="1" hangingPunct="1">
              <a:lnSpc>
                <a:spcPct val="90000"/>
              </a:lnSpc>
              <a:buFont typeface="Wingdings" pitchFamily="2" charset="2"/>
              <a:buChar char="q"/>
            </a:pPr>
            <a:r>
              <a:rPr lang="en-US" sz="2400" b="1" smtClean="0"/>
              <a:t> Examine the skull, paying close attention to the different types of teeth present, and their relative abundance (what type of teeth are most common in a given skull).</a:t>
            </a:r>
          </a:p>
          <a:p>
            <a:pPr lvl="1" eaLnBrk="1" hangingPunct="1">
              <a:lnSpc>
                <a:spcPct val="90000"/>
              </a:lnSpc>
              <a:buFont typeface="Wingdings" pitchFamily="2" charset="2"/>
              <a:buChar char="q"/>
            </a:pPr>
            <a:r>
              <a:rPr lang="en-US" sz="2400" b="1" smtClean="0"/>
              <a:t> Record what diet this animal has, and what the animal might be (e.g., fox, cat, rat, skunk) under the station number on your list.</a:t>
            </a:r>
            <a:endParaRPr lang="en-US" sz="2000" b="1" smtClean="0"/>
          </a:p>
        </p:txBody>
      </p:sp>
      <p:sp>
        <p:nvSpPr>
          <p:cNvPr id="20484" name="Rectangle 5"/>
          <p:cNvSpPr>
            <a:spLocks noGrp="1" noChangeArrowheads="1"/>
          </p:cNvSpPr>
          <p:nvPr>
            <p:ph type="title"/>
          </p:nvPr>
        </p:nvSpPr>
        <p:spPr>
          <a:xfrm>
            <a:off x="304800" y="0"/>
            <a:ext cx="8534400" cy="914400"/>
          </a:xfrm>
          <a:solidFill>
            <a:srgbClr val="FD1711"/>
          </a:solidFill>
          <a:ln w="38100">
            <a:solidFill>
              <a:schemeClr val="tx1"/>
            </a:solidFill>
            <a:miter lim="800000"/>
            <a:headEnd/>
            <a:tailEnd/>
          </a:ln>
        </p:spPr>
        <p:txBody>
          <a:bodyPr/>
          <a:lstStyle/>
          <a:p>
            <a:pPr eaLnBrk="1" hangingPunct="1"/>
            <a:r>
              <a:rPr lang="en-US" sz="3200" b="1" smtClean="0">
                <a:solidFill>
                  <a:schemeClr val="bg1"/>
                </a:solidFill>
              </a:rPr>
              <a:t>Exercise 1. Tooth Types: Directions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8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86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186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18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C04FB8ED-3FC4-4A76-BD31-D345415A94EC}" type="slidenum">
              <a:rPr lang="en-US" sz="1400" smtClean="0">
                <a:solidFill>
                  <a:schemeClr val="tx1"/>
                </a:solidFill>
              </a:rPr>
              <a:pPr eaLnBrk="1" hangingPunct="1">
                <a:defRPr/>
              </a:pPr>
              <a:t>18</a:t>
            </a:fld>
            <a:endParaRPr lang="en-US" sz="1400" smtClean="0">
              <a:solidFill>
                <a:schemeClr val="tx1"/>
              </a:solidFill>
            </a:endParaRPr>
          </a:p>
        </p:txBody>
      </p:sp>
      <p:pic>
        <p:nvPicPr>
          <p:cNvPr id="22531" name="Picture 2" descr="j0234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838200"/>
            <a:ext cx="28130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p:cNvSpPr>
            <a:spLocks noChangeArrowheads="1"/>
          </p:cNvSpPr>
          <p:nvPr/>
        </p:nvSpPr>
        <p:spPr bwMode="auto">
          <a:xfrm>
            <a:off x="990600" y="4419600"/>
            <a:ext cx="755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solidFill>
                  <a:schemeClr val="tx1"/>
                </a:solidFill>
              </a:rPr>
              <a:t>Time to check your answers!!!</a:t>
            </a:r>
          </a:p>
        </p:txBody>
      </p:sp>
      <p:sp>
        <p:nvSpPr>
          <p:cNvPr id="6" name="AutoShape 5">
            <a:hlinkClick r:id="" action="ppaction://hlinkshowjump?jump=nextslide" highlightClick="1"/>
          </p:cNvPr>
          <p:cNvSpPr>
            <a:spLocks noChangeArrowheads="1"/>
          </p:cNvSpPr>
          <p:nvPr/>
        </p:nvSpPr>
        <p:spPr bwMode="auto">
          <a:xfrm>
            <a:off x="8153400" y="5867400"/>
            <a:ext cx="639763" cy="639763"/>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anim calcmode="lin" valueType="num">
                                      <p:cBhvr>
                                        <p:cTn id="8" dur="500" fill="hold"/>
                                        <p:tgtEl>
                                          <p:spTgt spid="22532"/>
                                        </p:tgtEl>
                                        <p:attrNameLst>
                                          <p:attrName>style.rotation</p:attrName>
                                        </p:attrNameLst>
                                      </p:cBhvr>
                                      <p:tavLst>
                                        <p:tav tm="0">
                                          <p:val>
                                            <p:fltVal val="720"/>
                                          </p:val>
                                        </p:tav>
                                        <p:tav tm="100000">
                                          <p:val>
                                            <p:fltVal val="0"/>
                                          </p:val>
                                        </p:tav>
                                      </p:tavLst>
                                    </p:anim>
                                    <p:anim calcmode="lin" valueType="num">
                                      <p:cBhvr>
                                        <p:cTn id="9" dur="500" fill="hold"/>
                                        <p:tgtEl>
                                          <p:spTgt spid="22532"/>
                                        </p:tgtEl>
                                        <p:attrNameLst>
                                          <p:attrName>ppt_h</p:attrName>
                                        </p:attrNameLst>
                                      </p:cBhvr>
                                      <p:tavLst>
                                        <p:tav tm="0">
                                          <p:val>
                                            <p:fltVal val="0"/>
                                          </p:val>
                                        </p:tav>
                                        <p:tav tm="100000">
                                          <p:val>
                                            <p:strVal val="#ppt_h"/>
                                          </p:val>
                                        </p:tav>
                                      </p:tavLst>
                                    </p:anim>
                                    <p:anim calcmode="lin" valueType="num">
                                      <p:cBhvr>
                                        <p:cTn id="10" dur="500" fill="hold"/>
                                        <p:tgtEl>
                                          <p:spTgt spid="2253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fade">
                                      <p:cBhvr>
                                        <p:cTn id="13" dur="500"/>
                                        <p:tgtEl>
                                          <p:spTgt spid="22531"/>
                                        </p:tgtEl>
                                      </p:cBhvr>
                                    </p:animEffect>
                                    <p:anim calcmode="lin" valueType="num">
                                      <p:cBhvr>
                                        <p:cTn id="14" dur="500" fill="hold"/>
                                        <p:tgtEl>
                                          <p:spTgt spid="22531"/>
                                        </p:tgtEl>
                                        <p:attrNameLst>
                                          <p:attrName>style.rotation</p:attrName>
                                        </p:attrNameLst>
                                      </p:cBhvr>
                                      <p:tavLst>
                                        <p:tav tm="0">
                                          <p:val>
                                            <p:fltVal val="720"/>
                                          </p:val>
                                        </p:tav>
                                        <p:tav tm="100000">
                                          <p:val>
                                            <p:fltVal val="0"/>
                                          </p:val>
                                        </p:tav>
                                      </p:tavLst>
                                    </p:anim>
                                    <p:anim calcmode="lin" valueType="num">
                                      <p:cBhvr>
                                        <p:cTn id="15" dur="500" fill="hold"/>
                                        <p:tgtEl>
                                          <p:spTgt spid="22531"/>
                                        </p:tgtEl>
                                        <p:attrNameLst>
                                          <p:attrName>ppt_h</p:attrName>
                                        </p:attrNameLst>
                                      </p:cBhvr>
                                      <p:tavLst>
                                        <p:tav tm="0">
                                          <p:val>
                                            <p:fltVal val="0"/>
                                          </p:val>
                                        </p:tav>
                                        <p:tav tm="100000">
                                          <p:val>
                                            <p:strVal val="#ppt_h"/>
                                          </p:val>
                                        </p:tav>
                                      </p:tavLst>
                                    </p:anim>
                                    <p:anim calcmode="lin" valueType="num">
                                      <p:cBhvr>
                                        <p:cTn id="16" dur="500" fill="hold"/>
                                        <p:tgtEl>
                                          <p:spTgt spid="22531"/>
                                        </p:tgtEl>
                                        <p:attrNameLst>
                                          <p:attrName>ppt_w</p:attrName>
                                        </p:attrNameLst>
                                      </p:cBhvr>
                                      <p:tavLst>
                                        <p:tav tm="0">
                                          <p:val>
                                            <p:fltVal val="0"/>
                                          </p:val>
                                        </p:tav>
                                        <p:tav tm="100000">
                                          <p:val>
                                            <p:strVal val="#ppt_w"/>
                                          </p:val>
                                        </p:tav>
                                      </p:tavLst>
                                    </p:anim>
                                  </p:childTnLst>
                                </p:cTn>
                              </p:par>
                            </p:childTnLst>
                          </p:cTn>
                        </p:par>
                        <p:par>
                          <p:cTn id="17" fill="hold" nodeType="afterGroup">
                            <p:stCondLst>
                              <p:cond delay="500"/>
                            </p:stCondLst>
                            <p:childTnLst>
                              <p:par>
                                <p:cTn id="18" presetID="1"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6D065CBE-4891-4DB4-97FA-8D6CE15507FB}" type="slidenum">
              <a:rPr lang="en-US" sz="1400" smtClean="0">
                <a:solidFill>
                  <a:schemeClr val="tx1"/>
                </a:solidFill>
              </a:rPr>
              <a:pPr eaLnBrk="1" hangingPunct="1">
                <a:defRPr/>
              </a:pPr>
              <a:t>19</a:t>
            </a:fld>
            <a:endParaRPr lang="en-US" sz="1400" smtClean="0">
              <a:solidFill>
                <a:schemeClr val="tx1"/>
              </a:solidFill>
            </a:endParaRPr>
          </a:p>
        </p:txBody>
      </p:sp>
      <p:graphicFrame>
        <p:nvGraphicFramePr>
          <p:cNvPr id="151578" name="Group 1050"/>
          <p:cNvGraphicFramePr>
            <a:graphicFrameLocks noGrp="1"/>
          </p:cNvGraphicFramePr>
          <p:nvPr/>
        </p:nvGraphicFramePr>
        <p:xfrm>
          <a:off x="228600" y="228600"/>
          <a:ext cx="8610600" cy="6248400"/>
        </p:xfrm>
        <a:graphic>
          <a:graphicData uri="http://schemas.openxmlformats.org/drawingml/2006/table">
            <a:tbl>
              <a:tblPr/>
              <a:tblGrid>
                <a:gridCol w="2152650"/>
                <a:gridCol w="2152650"/>
                <a:gridCol w="2152650"/>
                <a:gridCol w="2152650"/>
              </a:tblGrid>
              <a:tr h="2081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5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81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Click on each picture for more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553" name="Picture 1051" descr="Armadillo Skull">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1447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54" name="Picture 1052" descr="Prairie Dog Skull">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85800"/>
            <a:ext cx="1066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55" name="Picture 1053" descr="Coyote Skull">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533400"/>
            <a:ext cx="1371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56" name="Picture 1054" descr="Mink Skull Natural Bone">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609600"/>
            <a:ext cx="1219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57" name="Picture 1055" descr="Tufted Deer Skull Replica">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2362200"/>
            <a:ext cx="1676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58" name="Picture 1056" descr="Mountain Beaver Skull">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9400" y="2735263"/>
            <a:ext cx="12192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59" name="Picture 1057" descr="Snapping Turtle Skull">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2892425"/>
            <a:ext cx="12954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60" name="Picture 1059" descr="Bobcat Skull Natural Bone">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 y="4800600"/>
            <a:ext cx="12192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61" name="Picture 1060" descr="Spotted Skunk Skull Natural Bone">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95600" y="4724400"/>
            <a:ext cx="1143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2562" name="Picture 1061" descr="American Porcupine Skull">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9200" y="4724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2563" name="Text Box 1064"/>
          <p:cNvSpPr txBox="1">
            <a:spLocks noChangeArrowheads="1"/>
          </p:cNvSpPr>
          <p:nvPr/>
        </p:nvSpPr>
        <p:spPr bwMode="auto">
          <a:xfrm>
            <a:off x="152400" y="1752600"/>
            <a:ext cx="2224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1.</a:t>
            </a:r>
            <a:r>
              <a:rPr lang="en-US" sz="3200"/>
              <a:t> </a:t>
            </a:r>
            <a:r>
              <a:rPr lang="en-US" b="1"/>
              <a:t>Insectivore</a:t>
            </a:r>
          </a:p>
        </p:txBody>
      </p:sp>
      <p:sp>
        <p:nvSpPr>
          <p:cNvPr id="22564" name="Text Box 1065"/>
          <p:cNvSpPr txBox="1">
            <a:spLocks noChangeArrowheads="1"/>
          </p:cNvSpPr>
          <p:nvPr/>
        </p:nvSpPr>
        <p:spPr bwMode="auto">
          <a:xfrm>
            <a:off x="2438400" y="1752600"/>
            <a:ext cx="205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2</a:t>
            </a:r>
            <a:r>
              <a:rPr lang="en-US" sz="3200"/>
              <a:t>. </a:t>
            </a:r>
            <a:r>
              <a:rPr lang="en-US" b="1"/>
              <a:t>Herbivore</a:t>
            </a:r>
          </a:p>
        </p:txBody>
      </p:sp>
      <p:sp>
        <p:nvSpPr>
          <p:cNvPr id="22565" name="Text Box 1066"/>
          <p:cNvSpPr txBox="1">
            <a:spLocks noChangeArrowheads="1"/>
          </p:cNvSpPr>
          <p:nvPr/>
        </p:nvSpPr>
        <p:spPr bwMode="auto">
          <a:xfrm>
            <a:off x="4572000" y="1828800"/>
            <a:ext cx="202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3. </a:t>
            </a:r>
            <a:r>
              <a:rPr lang="en-US" b="1"/>
              <a:t>Carnivore</a:t>
            </a:r>
          </a:p>
        </p:txBody>
      </p:sp>
      <p:sp>
        <p:nvSpPr>
          <p:cNvPr id="22566" name="Text Box 1067"/>
          <p:cNvSpPr txBox="1">
            <a:spLocks noChangeArrowheads="1"/>
          </p:cNvSpPr>
          <p:nvPr/>
        </p:nvSpPr>
        <p:spPr bwMode="auto">
          <a:xfrm>
            <a:off x="6781800" y="1752600"/>
            <a:ext cx="2036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4.</a:t>
            </a:r>
            <a:r>
              <a:rPr lang="en-US" sz="3200"/>
              <a:t> </a:t>
            </a:r>
            <a:r>
              <a:rPr lang="en-US" b="1"/>
              <a:t>Carnivore</a:t>
            </a:r>
          </a:p>
        </p:txBody>
      </p:sp>
      <p:sp>
        <p:nvSpPr>
          <p:cNvPr id="22567" name="Text Box 1068"/>
          <p:cNvSpPr txBox="1">
            <a:spLocks noChangeArrowheads="1"/>
          </p:cNvSpPr>
          <p:nvPr/>
        </p:nvSpPr>
        <p:spPr bwMode="auto">
          <a:xfrm>
            <a:off x="304800" y="3886200"/>
            <a:ext cx="202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5. </a:t>
            </a:r>
            <a:r>
              <a:rPr lang="en-US" b="1"/>
              <a:t>Herbivore</a:t>
            </a:r>
            <a:endParaRPr lang="en-US" sz="2800"/>
          </a:p>
        </p:txBody>
      </p:sp>
      <p:sp>
        <p:nvSpPr>
          <p:cNvPr id="22568" name="Text Box 1069"/>
          <p:cNvSpPr txBox="1">
            <a:spLocks noChangeArrowheads="1"/>
          </p:cNvSpPr>
          <p:nvPr/>
        </p:nvSpPr>
        <p:spPr bwMode="auto">
          <a:xfrm>
            <a:off x="2438400" y="3886200"/>
            <a:ext cx="202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6. </a:t>
            </a:r>
            <a:r>
              <a:rPr lang="en-US" b="1"/>
              <a:t>Herbivore</a:t>
            </a:r>
            <a:endParaRPr lang="en-US" sz="2800"/>
          </a:p>
        </p:txBody>
      </p:sp>
      <p:sp>
        <p:nvSpPr>
          <p:cNvPr id="22569" name="Text Box 1070"/>
          <p:cNvSpPr txBox="1">
            <a:spLocks noChangeArrowheads="1"/>
          </p:cNvSpPr>
          <p:nvPr/>
        </p:nvSpPr>
        <p:spPr bwMode="auto">
          <a:xfrm>
            <a:off x="4572000" y="3886200"/>
            <a:ext cx="202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7. </a:t>
            </a:r>
            <a:r>
              <a:rPr lang="en-US" b="1"/>
              <a:t>Omnivore</a:t>
            </a:r>
          </a:p>
        </p:txBody>
      </p:sp>
      <p:sp>
        <p:nvSpPr>
          <p:cNvPr id="22570" name="Text Box 1071"/>
          <p:cNvSpPr txBox="1">
            <a:spLocks noChangeArrowheads="1"/>
          </p:cNvSpPr>
          <p:nvPr/>
        </p:nvSpPr>
        <p:spPr bwMode="auto">
          <a:xfrm>
            <a:off x="6781800" y="3810000"/>
            <a:ext cx="2049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8</a:t>
            </a:r>
            <a:r>
              <a:rPr lang="en-US" sz="3200"/>
              <a:t>. </a:t>
            </a:r>
            <a:r>
              <a:rPr lang="en-US" b="1"/>
              <a:t>Omnivore</a:t>
            </a:r>
          </a:p>
        </p:txBody>
      </p:sp>
      <p:sp>
        <p:nvSpPr>
          <p:cNvPr id="22571" name="Text Box 1072"/>
          <p:cNvSpPr txBox="1">
            <a:spLocks noChangeArrowheads="1"/>
          </p:cNvSpPr>
          <p:nvPr/>
        </p:nvSpPr>
        <p:spPr bwMode="auto">
          <a:xfrm>
            <a:off x="304800" y="5791200"/>
            <a:ext cx="2051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9</a:t>
            </a:r>
            <a:r>
              <a:rPr lang="en-US" sz="3200"/>
              <a:t>. </a:t>
            </a:r>
            <a:r>
              <a:rPr lang="en-US" b="1"/>
              <a:t>Carnivore</a:t>
            </a:r>
          </a:p>
        </p:txBody>
      </p:sp>
      <p:sp>
        <p:nvSpPr>
          <p:cNvPr id="22572" name="Text Box 1073"/>
          <p:cNvSpPr txBox="1">
            <a:spLocks noChangeArrowheads="1"/>
          </p:cNvSpPr>
          <p:nvPr/>
        </p:nvSpPr>
        <p:spPr bwMode="auto">
          <a:xfrm>
            <a:off x="2362200" y="5791200"/>
            <a:ext cx="223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a:t>10.</a:t>
            </a:r>
            <a:r>
              <a:rPr lang="en-US" sz="3200"/>
              <a:t> </a:t>
            </a:r>
            <a:r>
              <a:rPr lang="en-US" b="1"/>
              <a:t>Omnivore</a:t>
            </a:r>
          </a:p>
        </p:txBody>
      </p:sp>
      <p:sp>
        <p:nvSpPr>
          <p:cNvPr id="22573" name="Text Box 1075"/>
          <p:cNvSpPr txBox="1">
            <a:spLocks noChangeArrowheads="1"/>
          </p:cNvSpPr>
          <p:nvPr/>
        </p:nvSpPr>
        <p:spPr bwMode="auto">
          <a:xfrm>
            <a:off x="4495800" y="5867400"/>
            <a:ext cx="2187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800" b="1"/>
              <a:t>11.</a:t>
            </a:r>
            <a:r>
              <a:rPr lang="en-US" b="1"/>
              <a:t> Herbivore</a:t>
            </a:r>
          </a:p>
        </p:txBody>
      </p:sp>
      <p:pic>
        <p:nvPicPr>
          <p:cNvPr id="22574" name="Picture 1080" descr="human skull">
            <a:hlinkClick r:id="rId22"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86600" y="2514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3599" name="AutoShape 1081">
            <a:hlinkClick r:id="rId24" action="ppaction://hlinksldjump" highlightClick="1"/>
          </p:cNvPr>
          <p:cNvSpPr>
            <a:spLocks noChangeArrowheads="1"/>
          </p:cNvSpPr>
          <p:nvPr/>
        </p:nvSpPr>
        <p:spPr bwMode="auto">
          <a:xfrm>
            <a:off x="8229600" y="5943600"/>
            <a:ext cx="609600" cy="533400"/>
          </a:xfrm>
          <a:prstGeom prst="actionButtonHome">
            <a:avLst/>
          </a:prstGeom>
          <a:solidFill>
            <a:schemeClr val="bg1">
              <a:lumMod val="50000"/>
            </a:schemeClr>
          </a:solidFill>
          <a:ln w="9525">
            <a:solidFill>
              <a:schemeClr val="tx1"/>
            </a:solidFill>
            <a:miter lim="800000"/>
            <a:headEnd/>
            <a:tailEnd/>
          </a:ln>
        </p:spPr>
        <p:txBody>
          <a:bodyPr wrap="none" anchor="ctr"/>
          <a:lstStyle/>
          <a:p>
            <a:pPr>
              <a:defRPr/>
            </a:pPr>
            <a:endParaRPr lang="en-US">
              <a:latin typeface="Arial" charset="0"/>
              <a:cs typeface="+mn-cs"/>
            </a:endParaRPr>
          </a:p>
        </p:txBody>
      </p:sp>
      <p:sp>
        <p:nvSpPr>
          <p:cNvPr id="22576" name="TextBox 49"/>
          <p:cNvSpPr txBox="1">
            <a:spLocks noChangeArrowheads="1"/>
          </p:cNvSpPr>
          <p:nvPr/>
        </p:nvSpPr>
        <p:spPr bwMode="auto">
          <a:xfrm>
            <a:off x="4724400" y="2438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t>(toothless)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12725847-0D52-496A-B616-08B07EA540E5}" type="slidenum">
              <a:rPr lang="en-US" sz="1400" smtClean="0">
                <a:solidFill>
                  <a:schemeClr val="tx1"/>
                </a:solidFill>
              </a:rPr>
              <a:pPr eaLnBrk="1" hangingPunct="1">
                <a:defRPr/>
              </a:pPr>
              <a:t>2</a:t>
            </a:fld>
            <a:endParaRPr lang="en-US" sz="1400" smtClean="0">
              <a:solidFill>
                <a:schemeClr val="tx1"/>
              </a:solidFill>
            </a:endParaRPr>
          </a:p>
        </p:txBody>
      </p:sp>
      <p:pic>
        <p:nvPicPr>
          <p:cNvPr id="512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52400"/>
            <a:ext cx="8839200" cy="6477000"/>
          </a:xfrm>
        </p:spPr>
      </p:pic>
      <p:sp>
        <p:nvSpPr>
          <p:cNvPr id="5124" name="Rectangle 4"/>
          <p:cNvSpPr>
            <a:spLocks noGrp="1" noChangeArrowheads="1"/>
          </p:cNvSpPr>
          <p:nvPr>
            <p:ph type="title"/>
          </p:nvPr>
        </p:nvSpPr>
        <p:spPr>
          <a:xfrm>
            <a:off x="457200" y="2590800"/>
            <a:ext cx="8229600" cy="1143000"/>
          </a:xfrm>
          <a:solidFill>
            <a:schemeClr val="bg1">
              <a:lumMod val="50000"/>
              <a:alpha val="64000"/>
            </a:schemeClr>
          </a:solidFill>
          <a:ln w="38100">
            <a:solidFill>
              <a:schemeClr val="tx1"/>
            </a:solidFill>
          </a:ln>
        </p:spPr>
        <p:txBody>
          <a:bodyPr/>
          <a:lstStyle/>
          <a:p>
            <a:pPr eaLnBrk="1" hangingPunct="1">
              <a:defRPr/>
            </a:pPr>
            <a:r>
              <a:rPr lang="en-US" sz="4000" b="1" cap="all" dirty="0" smtClean="0">
                <a:solidFill>
                  <a:schemeClr val="bg1"/>
                </a:solidFill>
              </a:rPr>
              <a:t>Unit 2: Of Skulls and Teeth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E5CC15F-4A46-4E6B-9ED6-6AB3267DC52A}" type="slidenum">
              <a:rPr lang="en-US" sz="1400" smtClean="0">
                <a:solidFill>
                  <a:schemeClr val="tx1"/>
                </a:solidFill>
              </a:rPr>
              <a:pPr eaLnBrk="1" hangingPunct="1">
                <a:defRPr/>
              </a:pPr>
              <a:t>20</a:t>
            </a:fld>
            <a:endParaRPr lang="en-US" sz="1400" smtClean="0">
              <a:solidFill>
                <a:schemeClr val="tx1"/>
              </a:solidFill>
            </a:endParaRPr>
          </a:p>
        </p:txBody>
      </p:sp>
      <p:sp>
        <p:nvSpPr>
          <p:cNvPr id="23555" name="Rectangle 2"/>
          <p:cNvSpPr>
            <a:spLocks noGrp="1" noChangeArrowheads="1"/>
          </p:cNvSpPr>
          <p:nvPr>
            <p:ph type="title"/>
          </p:nvPr>
        </p:nvSpPr>
        <p:spPr>
          <a:xfrm>
            <a:off x="457200" y="152400"/>
            <a:ext cx="8229600" cy="884238"/>
          </a:xfrm>
          <a:solidFill>
            <a:srgbClr val="FD1711"/>
          </a:solidFill>
          <a:ln w="38100">
            <a:solidFill>
              <a:schemeClr val="tx1"/>
            </a:solidFill>
            <a:miter lim="800000"/>
            <a:headEnd/>
            <a:tailEnd/>
          </a:ln>
        </p:spPr>
        <p:txBody>
          <a:bodyPr/>
          <a:lstStyle/>
          <a:p>
            <a:pPr eaLnBrk="1" hangingPunct="1"/>
            <a:r>
              <a:rPr lang="en-US" sz="2400" b="1" smtClean="0">
                <a:solidFill>
                  <a:schemeClr val="bg1"/>
                </a:solidFill>
              </a:rPr>
              <a:t>1. Armadillo (</a:t>
            </a:r>
            <a:r>
              <a:rPr lang="en-US" sz="2400" b="1" i="1" smtClean="0">
                <a:solidFill>
                  <a:schemeClr val="bg1"/>
                </a:solidFill>
              </a:rPr>
              <a:t>Dasypus novemcinctus</a:t>
            </a:r>
            <a:r>
              <a:rPr lang="en-US" sz="2400" b="1" smtClean="0">
                <a:solidFill>
                  <a:schemeClr val="bg1"/>
                </a:solidFill>
              </a:rPr>
              <a:t>) - Insectivore</a:t>
            </a:r>
            <a:r>
              <a:rPr lang="en-US" sz="2400" smtClean="0">
                <a:solidFill>
                  <a:schemeClr val="bg1"/>
                </a:solidFill>
              </a:rPr>
              <a:t> </a:t>
            </a:r>
          </a:p>
        </p:txBody>
      </p:sp>
      <p:sp>
        <p:nvSpPr>
          <p:cNvPr id="23556" name="Rectangle 3"/>
          <p:cNvSpPr>
            <a:spLocks noGrp="1" noChangeArrowheads="1"/>
          </p:cNvSpPr>
          <p:nvPr>
            <p:ph type="body" sz="half" idx="1"/>
          </p:nvPr>
        </p:nvSpPr>
        <p:spPr>
          <a:xfrm>
            <a:off x="457200" y="1219200"/>
            <a:ext cx="4724400" cy="5638800"/>
          </a:xfrm>
        </p:spPr>
        <p:txBody>
          <a:bodyPr/>
          <a:lstStyle/>
          <a:p>
            <a:pPr eaLnBrk="1" hangingPunct="1">
              <a:lnSpc>
                <a:spcPct val="90000"/>
              </a:lnSpc>
              <a:buFont typeface="Wingdings" pitchFamily="2" charset="2"/>
              <a:buChar char="q"/>
            </a:pPr>
            <a:r>
              <a:rPr lang="en-US" sz="2400" b="1" smtClean="0"/>
              <a:t>This animal eats insects and worms. </a:t>
            </a:r>
          </a:p>
          <a:p>
            <a:pPr eaLnBrk="1" hangingPunct="1">
              <a:lnSpc>
                <a:spcPct val="90000"/>
              </a:lnSpc>
              <a:buFont typeface="Wingdings" pitchFamily="2" charset="2"/>
              <a:buChar char="q"/>
            </a:pPr>
            <a:r>
              <a:rPr lang="en-US" sz="2400" b="1" smtClean="0"/>
              <a:t>It is a member of the mammal order Edentata. </a:t>
            </a:r>
          </a:p>
          <a:p>
            <a:pPr lvl="1" eaLnBrk="1" hangingPunct="1">
              <a:lnSpc>
                <a:spcPct val="90000"/>
              </a:lnSpc>
            </a:pPr>
            <a:r>
              <a:rPr lang="en-US" sz="2400" b="1" smtClean="0"/>
              <a:t>Edentata  means toothless, but armadillos have teeth .</a:t>
            </a:r>
          </a:p>
          <a:p>
            <a:pPr lvl="1" eaLnBrk="1" hangingPunct="1">
              <a:lnSpc>
                <a:spcPct val="90000"/>
              </a:lnSpc>
            </a:pPr>
            <a:r>
              <a:rPr lang="en-US" sz="2400" b="1" smtClean="0"/>
              <a:t>Sloths and anteaters are other members of this order. </a:t>
            </a:r>
          </a:p>
          <a:p>
            <a:pPr eaLnBrk="1" hangingPunct="1">
              <a:lnSpc>
                <a:spcPct val="90000"/>
              </a:lnSpc>
              <a:buFont typeface="Wingdings" pitchFamily="2" charset="2"/>
              <a:buChar char="q"/>
            </a:pPr>
            <a:r>
              <a:rPr lang="en-US" sz="2400" b="1" smtClean="0"/>
              <a:t>Armadillos have only one tooth type: peg-like premolars/molars.</a:t>
            </a:r>
          </a:p>
          <a:p>
            <a:pPr eaLnBrk="1" hangingPunct="1">
              <a:lnSpc>
                <a:spcPct val="90000"/>
              </a:lnSpc>
              <a:buFont typeface="Wingdings" pitchFamily="2" charset="2"/>
              <a:buChar char="q"/>
            </a:pPr>
            <a:r>
              <a:rPr lang="en-US" sz="2400" b="1" smtClean="0"/>
              <a:t>Armadillo teeth have no roots and no enamel. </a:t>
            </a:r>
          </a:p>
          <a:p>
            <a:pPr lvl="1" eaLnBrk="1" hangingPunct="1">
              <a:lnSpc>
                <a:spcPct val="90000"/>
              </a:lnSpc>
              <a:buFont typeface="Wingdings" pitchFamily="2" charset="2"/>
              <a:buNone/>
            </a:pPr>
            <a:endParaRPr lang="en-US" sz="2400" b="1" smtClean="0"/>
          </a:p>
          <a:p>
            <a:pPr eaLnBrk="1" hangingPunct="1">
              <a:lnSpc>
                <a:spcPct val="90000"/>
              </a:lnSpc>
              <a:buFont typeface="Wingdings" pitchFamily="2" charset="2"/>
              <a:buChar char="q"/>
            </a:pPr>
            <a:endParaRPr lang="en-US" sz="2400" smtClean="0"/>
          </a:p>
        </p:txBody>
      </p:sp>
      <p:pic>
        <p:nvPicPr>
          <p:cNvPr id="23557"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57800" y="1792288"/>
            <a:ext cx="2819400" cy="1800225"/>
          </a:xfrm>
          <a:ln w="38100">
            <a:solidFill>
              <a:srgbClr val="000000"/>
            </a:solidFill>
            <a:miter lim="800000"/>
            <a:headEnd/>
            <a:tailEnd/>
          </a:ln>
        </p:spPr>
      </p:pic>
      <p:pic>
        <p:nvPicPr>
          <p:cNvPr id="23558" name="Picture 7" descr="Armadillo Skul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3810000"/>
            <a:ext cx="2819400" cy="2028825"/>
          </a:xfrm>
          <a:ln w="38100">
            <a:solidFill>
              <a:srgbClr val="000000"/>
            </a:solidFill>
            <a:miter lim="800000"/>
            <a:headEnd/>
            <a:tailEnd/>
          </a:ln>
        </p:spPr>
      </p:pic>
      <p:sp>
        <p:nvSpPr>
          <p:cNvPr id="23559" name="Action Button: Return 7">
            <a:hlinkClick r:id="rId4" action="ppaction://hlinksldjump" highlightClick="1"/>
          </p:cNvPr>
          <p:cNvSpPr>
            <a:spLocks noChangeArrowheads="1"/>
          </p:cNvSpPr>
          <p:nvPr/>
        </p:nvSpPr>
        <p:spPr bwMode="auto">
          <a:xfrm>
            <a:off x="8229600" y="5943600"/>
            <a:ext cx="731838" cy="731838"/>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8CA06243-95DA-491D-ABEE-602FDB0C0CEE}" type="slidenum">
              <a:rPr lang="en-US" sz="1400" smtClean="0">
                <a:solidFill>
                  <a:schemeClr val="tx1"/>
                </a:solidFill>
              </a:rPr>
              <a:pPr eaLnBrk="1" hangingPunct="1">
                <a:defRPr/>
              </a:pPr>
              <a:t>21</a:t>
            </a:fld>
            <a:endParaRPr lang="en-US" sz="1400" smtClean="0">
              <a:solidFill>
                <a:schemeClr val="tx1"/>
              </a:solidFill>
            </a:endParaRPr>
          </a:p>
        </p:txBody>
      </p:sp>
      <p:sp>
        <p:nvSpPr>
          <p:cNvPr id="24579" name="Rectangle 2"/>
          <p:cNvSpPr>
            <a:spLocks noGrp="1" noChangeArrowheads="1"/>
          </p:cNvSpPr>
          <p:nvPr>
            <p:ph type="title"/>
          </p:nvPr>
        </p:nvSpPr>
        <p:spPr>
          <a:xfrm>
            <a:off x="457200" y="152400"/>
            <a:ext cx="8229600" cy="960438"/>
          </a:xfrm>
          <a:solidFill>
            <a:srgbClr val="FD1711"/>
          </a:solidFill>
          <a:ln w="38100">
            <a:solidFill>
              <a:schemeClr val="tx1"/>
            </a:solidFill>
            <a:miter lim="800000"/>
            <a:headEnd/>
            <a:tailEnd/>
          </a:ln>
        </p:spPr>
        <p:txBody>
          <a:bodyPr/>
          <a:lstStyle/>
          <a:p>
            <a:pPr eaLnBrk="1" hangingPunct="1"/>
            <a:r>
              <a:rPr lang="en-US" sz="2400" b="1" smtClean="0">
                <a:solidFill>
                  <a:schemeClr val="bg1"/>
                </a:solidFill>
              </a:rPr>
              <a:t>2. Prairie Dog (</a:t>
            </a:r>
            <a:r>
              <a:rPr lang="en-US" sz="2400" b="1" i="1" smtClean="0">
                <a:solidFill>
                  <a:schemeClr val="bg1"/>
                </a:solidFill>
              </a:rPr>
              <a:t>Cynomys ludovicianus</a:t>
            </a:r>
            <a:r>
              <a:rPr lang="en-US" sz="2400" b="1" smtClean="0">
                <a:solidFill>
                  <a:schemeClr val="bg1"/>
                </a:solidFill>
              </a:rPr>
              <a:t>) – Herbivore</a:t>
            </a:r>
            <a:r>
              <a:rPr lang="en-US" sz="2400" smtClean="0">
                <a:solidFill>
                  <a:schemeClr val="bg1"/>
                </a:solidFill>
              </a:rPr>
              <a:t> </a:t>
            </a:r>
          </a:p>
        </p:txBody>
      </p:sp>
      <p:sp>
        <p:nvSpPr>
          <p:cNvPr id="24580" name="Rectangle 3"/>
          <p:cNvSpPr>
            <a:spLocks noGrp="1" noChangeArrowheads="1"/>
          </p:cNvSpPr>
          <p:nvPr>
            <p:ph type="body" sz="half" idx="1"/>
          </p:nvPr>
        </p:nvSpPr>
        <p:spPr>
          <a:xfrm>
            <a:off x="457200" y="1371600"/>
            <a:ext cx="5257800" cy="4525963"/>
          </a:xfrm>
        </p:spPr>
        <p:txBody>
          <a:bodyPr/>
          <a:lstStyle/>
          <a:p>
            <a:pPr eaLnBrk="1" hangingPunct="1">
              <a:lnSpc>
                <a:spcPct val="80000"/>
              </a:lnSpc>
              <a:buFont typeface="Wingdings" pitchFamily="2" charset="2"/>
              <a:buChar char="q"/>
            </a:pPr>
            <a:r>
              <a:rPr lang="en-US" sz="2400" b="1" smtClean="0"/>
              <a:t>Eats grass and herbs/forbs.</a:t>
            </a:r>
          </a:p>
          <a:p>
            <a:pPr eaLnBrk="1" hangingPunct="1">
              <a:lnSpc>
                <a:spcPct val="80000"/>
              </a:lnSpc>
              <a:buFont typeface="Wingdings" pitchFamily="2" charset="2"/>
              <a:buChar char="q"/>
            </a:pPr>
            <a:r>
              <a:rPr lang="en-US" sz="2400" b="1" smtClean="0"/>
              <a:t>Burrowing member of the order Rodentia </a:t>
            </a:r>
          </a:p>
          <a:p>
            <a:pPr lvl="1" eaLnBrk="1" hangingPunct="1">
              <a:lnSpc>
                <a:spcPct val="80000"/>
              </a:lnSpc>
            </a:pPr>
            <a:r>
              <a:rPr lang="en-US" sz="2400" b="1" smtClean="0"/>
              <a:t>Rodents are the largest group of mammals in the world </a:t>
            </a:r>
          </a:p>
          <a:p>
            <a:pPr eaLnBrk="1" hangingPunct="1">
              <a:lnSpc>
                <a:spcPct val="80000"/>
              </a:lnSpc>
              <a:buFont typeface="Wingdings" pitchFamily="2" charset="2"/>
              <a:buChar char="q"/>
            </a:pPr>
            <a:r>
              <a:rPr lang="en-US" sz="2400" b="1" smtClean="0"/>
              <a:t>Occupies prairies in the western US, and lives in large colonies covering 1-1000 acres </a:t>
            </a:r>
          </a:p>
          <a:p>
            <a:pPr eaLnBrk="1" hangingPunct="1">
              <a:lnSpc>
                <a:spcPct val="80000"/>
              </a:lnSpc>
              <a:buFont typeface="Wingdings" pitchFamily="2" charset="2"/>
              <a:buChar char="q"/>
            </a:pPr>
            <a:r>
              <a:rPr lang="en-US" sz="2400" b="1" smtClean="0"/>
              <a:t>Grasses are the preferred food </a:t>
            </a:r>
          </a:p>
          <a:p>
            <a:pPr eaLnBrk="1" hangingPunct="1">
              <a:lnSpc>
                <a:spcPct val="80000"/>
              </a:lnSpc>
              <a:buFont typeface="Wingdings" pitchFamily="2" charset="2"/>
              <a:buChar char="q"/>
            </a:pPr>
            <a:r>
              <a:rPr lang="en-US" sz="2400" b="1" smtClean="0"/>
              <a:t>Consumes up to two pounds of vegetation per week </a:t>
            </a:r>
          </a:p>
          <a:p>
            <a:pPr eaLnBrk="1" hangingPunct="1">
              <a:lnSpc>
                <a:spcPct val="80000"/>
              </a:lnSpc>
              <a:buFont typeface="Wingdings" pitchFamily="2" charset="2"/>
              <a:buChar char="q"/>
            </a:pPr>
            <a:r>
              <a:rPr lang="en-US" sz="2400" b="1" smtClean="0"/>
              <a:t>Uses its teeth to clear the vegetation at its colony for better view of incoming predators</a:t>
            </a:r>
          </a:p>
        </p:txBody>
      </p:sp>
      <p:pic>
        <p:nvPicPr>
          <p:cNvPr id="24581"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53200" y="1295400"/>
            <a:ext cx="1905000" cy="2362200"/>
          </a:xfrm>
          <a:ln w="38100">
            <a:solidFill>
              <a:srgbClr val="000000"/>
            </a:solidFill>
            <a:miter lim="800000"/>
            <a:headEnd/>
            <a:tailEnd/>
          </a:ln>
        </p:spPr>
      </p:pic>
      <p:pic>
        <p:nvPicPr>
          <p:cNvPr id="24582" name="Picture 7" descr="Prairie Dog Skul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91200" y="3886200"/>
            <a:ext cx="2819400" cy="1951038"/>
          </a:xfrm>
          <a:ln w="38100">
            <a:solidFill>
              <a:srgbClr val="000000"/>
            </a:solidFill>
            <a:miter lim="800000"/>
            <a:headEnd/>
            <a:tailEnd/>
          </a:ln>
        </p:spPr>
      </p:pic>
      <p:sp>
        <p:nvSpPr>
          <p:cNvPr id="24583" name="Action Button: Return 7">
            <a:hlinkClick r:id="rId4" action="ppaction://hlinksldjump" highlightClick="1"/>
          </p:cNvPr>
          <p:cNvSpPr>
            <a:spLocks noChangeArrowheads="1"/>
          </p:cNvSpPr>
          <p:nvPr/>
        </p:nvSpPr>
        <p:spPr bwMode="auto">
          <a:xfrm>
            <a:off x="8229600" y="5943600"/>
            <a:ext cx="731838" cy="731838"/>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3FC5B7AB-057D-4670-8268-FC3D59626616}" type="slidenum">
              <a:rPr lang="en-US" sz="1400" smtClean="0">
                <a:solidFill>
                  <a:schemeClr val="tx1"/>
                </a:solidFill>
              </a:rPr>
              <a:pPr eaLnBrk="1" hangingPunct="1">
                <a:defRPr/>
              </a:pPr>
              <a:t>22</a:t>
            </a:fld>
            <a:endParaRPr lang="en-US" sz="1400" smtClean="0">
              <a:solidFill>
                <a:schemeClr val="tx1"/>
              </a:solidFill>
            </a:endParaRPr>
          </a:p>
        </p:txBody>
      </p:sp>
      <p:sp>
        <p:nvSpPr>
          <p:cNvPr id="25603" name="Rectangle 2"/>
          <p:cNvSpPr>
            <a:spLocks noGrp="1" noChangeArrowheads="1"/>
          </p:cNvSpPr>
          <p:nvPr>
            <p:ph type="title"/>
          </p:nvPr>
        </p:nvSpPr>
        <p:spPr>
          <a:xfrm>
            <a:off x="457200" y="152400"/>
            <a:ext cx="8229600" cy="884238"/>
          </a:xfrm>
          <a:solidFill>
            <a:srgbClr val="FD1711"/>
          </a:solidFill>
          <a:ln w="38100">
            <a:solidFill>
              <a:schemeClr val="tx1"/>
            </a:solidFill>
            <a:miter lim="800000"/>
            <a:headEnd/>
            <a:tailEnd/>
          </a:ln>
        </p:spPr>
        <p:txBody>
          <a:bodyPr/>
          <a:lstStyle/>
          <a:p>
            <a:pPr eaLnBrk="1" hangingPunct="1"/>
            <a:r>
              <a:rPr lang="en-US" sz="3200" b="1" smtClean="0">
                <a:solidFill>
                  <a:schemeClr val="bg1"/>
                </a:solidFill>
              </a:rPr>
              <a:t>3. Coyote (</a:t>
            </a:r>
            <a:r>
              <a:rPr lang="en-US" sz="3200" b="1" i="1" smtClean="0">
                <a:solidFill>
                  <a:schemeClr val="bg1"/>
                </a:solidFill>
              </a:rPr>
              <a:t>Canis latrans</a:t>
            </a:r>
            <a:r>
              <a:rPr lang="en-US" sz="3200" b="1" smtClean="0">
                <a:solidFill>
                  <a:schemeClr val="bg1"/>
                </a:solidFill>
              </a:rPr>
              <a:t>) - Carnivore</a:t>
            </a:r>
            <a:r>
              <a:rPr lang="en-US" smtClean="0">
                <a:solidFill>
                  <a:schemeClr val="bg1"/>
                </a:solidFill>
              </a:rPr>
              <a:t> </a:t>
            </a:r>
          </a:p>
        </p:txBody>
      </p:sp>
      <p:sp>
        <p:nvSpPr>
          <p:cNvPr id="25604" name="Rectangle 3"/>
          <p:cNvSpPr>
            <a:spLocks noGrp="1" noChangeArrowheads="1"/>
          </p:cNvSpPr>
          <p:nvPr>
            <p:ph type="body" sz="half" idx="1"/>
          </p:nvPr>
        </p:nvSpPr>
        <p:spPr>
          <a:xfrm>
            <a:off x="228600" y="1143000"/>
            <a:ext cx="5715000" cy="5105400"/>
          </a:xfrm>
        </p:spPr>
        <p:txBody>
          <a:bodyPr/>
          <a:lstStyle/>
          <a:p>
            <a:pPr eaLnBrk="1" hangingPunct="1">
              <a:lnSpc>
                <a:spcPct val="90000"/>
              </a:lnSpc>
              <a:buFont typeface="Wingdings" pitchFamily="2" charset="2"/>
              <a:buChar char="q"/>
            </a:pPr>
            <a:r>
              <a:rPr lang="en-US" sz="2400" b="1" smtClean="0"/>
              <a:t>Dog relative that eats rabbits, mice, and other small rodents </a:t>
            </a:r>
          </a:p>
          <a:p>
            <a:pPr eaLnBrk="1" hangingPunct="1">
              <a:lnSpc>
                <a:spcPct val="90000"/>
              </a:lnSpc>
              <a:buFont typeface="Wingdings" pitchFamily="2" charset="2"/>
              <a:buChar char="q"/>
            </a:pPr>
            <a:r>
              <a:rPr lang="en-US" sz="2400" b="1" smtClean="0"/>
              <a:t>The family Canidae is comprised of the thirty-three species of wild dogs (as well as domestic dogs, which represent numerous breeds of one species).</a:t>
            </a:r>
          </a:p>
          <a:p>
            <a:pPr eaLnBrk="1" hangingPunct="1">
              <a:lnSpc>
                <a:spcPct val="90000"/>
              </a:lnSpc>
              <a:buFont typeface="Wingdings" pitchFamily="2" charset="2"/>
              <a:buChar char="q"/>
            </a:pPr>
            <a:r>
              <a:rPr lang="en-US" sz="2400" b="1" smtClean="0"/>
              <a:t>Canine teeth, often known as fangs, are used to hold prey, and in tearing flesh while eating.</a:t>
            </a:r>
          </a:p>
          <a:p>
            <a:pPr eaLnBrk="1" hangingPunct="1">
              <a:lnSpc>
                <a:spcPct val="90000"/>
              </a:lnSpc>
              <a:buFont typeface="Wingdings" pitchFamily="2" charset="2"/>
              <a:buChar char="q"/>
            </a:pPr>
            <a:r>
              <a:rPr lang="en-US" sz="2400" b="1" smtClean="0"/>
              <a:t>Canids are cunning, skillful hunters with good hearing and acute senses of smell. </a:t>
            </a:r>
          </a:p>
          <a:p>
            <a:pPr lvl="1" eaLnBrk="1" hangingPunct="1">
              <a:lnSpc>
                <a:spcPct val="90000"/>
              </a:lnSpc>
            </a:pPr>
            <a:r>
              <a:rPr lang="en-US" sz="2400" b="1" smtClean="0"/>
              <a:t>They utilize these skills to hunt and consume a variety of herbivorous animals.</a:t>
            </a:r>
          </a:p>
        </p:txBody>
      </p:sp>
      <p:pic>
        <p:nvPicPr>
          <p:cNvPr id="25605"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96000" y="1371600"/>
            <a:ext cx="2895600" cy="1930400"/>
          </a:xfrm>
          <a:ln w="38100">
            <a:solidFill>
              <a:srgbClr val="000000"/>
            </a:solidFill>
            <a:miter lim="800000"/>
            <a:headEnd/>
            <a:tailEnd/>
          </a:ln>
        </p:spPr>
      </p:pic>
      <p:pic>
        <p:nvPicPr>
          <p:cNvPr id="25606" name="Picture 7" descr="Coyote Skul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943600" y="3581400"/>
            <a:ext cx="3055938" cy="2187575"/>
          </a:xfrm>
          <a:ln w="38100">
            <a:solidFill>
              <a:srgbClr val="000000"/>
            </a:solidFill>
            <a:miter lim="800000"/>
            <a:headEnd/>
            <a:tailEnd/>
          </a:ln>
        </p:spPr>
      </p:pic>
      <p:sp>
        <p:nvSpPr>
          <p:cNvPr id="25607" name="Action Button: Return 7">
            <a:hlinkClick r:id="rId4" action="ppaction://hlinksldjump" highlightClick="1"/>
          </p:cNvPr>
          <p:cNvSpPr>
            <a:spLocks noChangeArrowheads="1"/>
          </p:cNvSpPr>
          <p:nvPr/>
        </p:nvSpPr>
        <p:spPr bwMode="auto">
          <a:xfrm>
            <a:off x="8229600" y="5943600"/>
            <a:ext cx="731838" cy="731838"/>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02A23C5-6C7E-436A-A54A-DDFD85383AA0}" type="slidenum">
              <a:rPr lang="en-US" sz="1400" smtClean="0">
                <a:solidFill>
                  <a:schemeClr val="tx1"/>
                </a:solidFill>
              </a:rPr>
              <a:pPr eaLnBrk="1" hangingPunct="1">
                <a:defRPr/>
              </a:pPr>
              <a:t>23</a:t>
            </a:fld>
            <a:endParaRPr lang="en-US" sz="1400" smtClean="0">
              <a:solidFill>
                <a:schemeClr val="tx1"/>
              </a:solidFill>
            </a:endParaRPr>
          </a:p>
        </p:txBody>
      </p:sp>
      <p:sp>
        <p:nvSpPr>
          <p:cNvPr id="26627" name="Rectangle 2"/>
          <p:cNvSpPr>
            <a:spLocks noGrp="1" noChangeArrowheads="1"/>
          </p:cNvSpPr>
          <p:nvPr>
            <p:ph type="title"/>
          </p:nvPr>
        </p:nvSpPr>
        <p:spPr>
          <a:xfrm>
            <a:off x="457200" y="152400"/>
            <a:ext cx="8229600" cy="808038"/>
          </a:xfrm>
          <a:solidFill>
            <a:srgbClr val="FD1711"/>
          </a:solidFill>
          <a:ln w="38100">
            <a:solidFill>
              <a:schemeClr val="tx1"/>
            </a:solidFill>
            <a:miter lim="800000"/>
            <a:headEnd/>
            <a:tailEnd/>
          </a:ln>
        </p:spPr>
        <p:txBody>
          <a:bodyPr/>
          <a:lstStyle/>
          <a:p>
            <a:pPr eaLnBrk="1" hangingPunct="1"/>
            <a:r>
              <a:rPr lang="en-US" sz="3200" b="1" smtClean="0">
                <a:solidFill>
                  <a:schemeClr val="bg1"/>
                </a:solidFill>
              </a:rPr>
              <a:t>4. Mink (</a:t>
            </a:r>
            <a:r>
              <a:rPr lang="en-US" sz="3200" b="1" i="1" smtClean="0">
                <a:solidFill>
                  <a:schemeClr val="bg1"/>
                </a:solidFill>
              </a:rPr>
              <a:t>Mustela vison</a:t>
            </a:r>
            <a:r>
              <a:rPr lang="en-US" sz="3200" b="1" smtClean="0">
                <a:solidFill>
                  <a:schemeClr val="bg1"/>
                </a:solidFill>
              </a:rPr>
              <a:t>)- Carnivore</a:t>
            </a:r>
            <a:r>
              <a:rPr lang="en-US" smtClean="0">
                <a:solidFill>
                  <a:schemeClr val="bg1"/>
                </a:solidFill>
              </a:rPr>
              <a:t> </a:t>
            </a:r>
          </a:p>
        </p:txBody>
      </p:sp>
      <p:sp>
        <p:nvSpPr>
          <p:cNvPr id="26628" name="Rectangle 3"/>
          <p:cNvSpPr>
            <a:spLocks noGrp="1" noChangeArrowheads="1"/>
          </p:cNvSpPr>
          <p:nvPr>
            <p:ph type="body" sz="half" idx="1"/>
          </p:nvPr>
        </p:nvSpPr>
        <p:spPr>
          <a:xfrm>
            <a:off x="228600" y="1143000"/>
            <a:ext cx="5105400" cy="4525963"/>
          </a:xfrm>
        </p:spPr>
        <p:txBody>
          <a:bodyPr/>
          <a:lstStyle/>
          <a:p>
            <a:pPr eaLnBrk="1" hangingPunct="1">
              <a:lnSpc>
                <a:spcPct val="80000"/>
              </a:lnSpc>
              <a:buFont typeface="Wingdings" pitchFamily="2" charset="2"/>
              <a:buChar char="q"/>
            </a:pPr>
            <a:r>
              <a:rPr lang="en-US" sz="2400" b="1" smtClean="0"/>
              <a:t>A mink is a weasel-like carnivore of the family Mustelidae </a:t>
            </a:r>
          </a:p>
          <a:p>
            <a:pPr eaLnBrk="1" hangingPunct="1">
              <a:lnSpc>
                <a:spcPct val="80000"/>
              </a:lnSpc>
              <a:buFont typeface="Wingdings" pitchFamily="2" charset="2"/>
              <a:buChar char="q"/>
            </a:pPr>
            <a:r>
              <a:rPr lang="en-US" sz="2400" b="1" smtClean="0"/>
              <a:t>Size of a house cat; general color of dark chocolate brown </a:t>
            </a:r>
          </a:p>
          <a:p>
            <a:pPr eaLnBrk="1" hangingPunct="1">
              <a:lnSpc>
                <a:spcPct val="80000"/>
              </a:lnSpc>
              <a:buFont typeface="Wingdings" pitchFamily="2" charset="2"/>
              <a:buChar char="q"/>
            </a:pPr>
            <a:r>
              <a:rPr lang="en-US" sz="2400" b="1" smtClean="0"/>
              <a:t>Mink prey chiefly on muskrats, but also eat mice, rabbits, chipmunks, fish, snakes, frogs, and birds. </a:t>
            </a:r>
          </a:p>
          <a:p>
            <a:pPr eaLnBrk="1" hangingPunct="1">
              <a:lnSpc>
                <a:spcPct val="80000"/>
              </a:lnSpc>
              <a:buFont typeface="Wingdings" pitchFamily="2" charset="2"/>
              <a:buChar char="q"/>
            </a:pPr>
            <a:r>
              <a:rPr lang="en-US" sz="2400" b="1" smtClean="0"/>
              <a:t>They den (rear young) near water in burrows abandoned by other animals </a:t>
            </a:r>
          </a:p>
          <a:p>
            <a:pPr eaLnBrk="1" hangingPunct="1">
              <a:lnSpc>
                <a:spcPct val="80000"/>
              </a:lnSpc>
              <a:buFont typeface="Wingdings" pitchFamily="2" charset="2"/>
              <a:buChar char="q"/>
            </a:pPr>
            <a:r>
              <a:rPr lang="en-US" sz="2400" b="1" smtClean="0"/>
              <a:t>Foxes, bobcats, and great horned owls are known predators of mink.</a:t>
            </a:r>
          </a:p>
        </p:txBody>
      </p:sp>
      <p:pic>
        <p:nvPicPr>
          <p:cNvPr id="26629" name="Picture 4" descr="Mink (Mustela vison).  Photo by Donald F. Hoffmeister, courtesy of Museum of Natural History, University of Illinoi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86400" y="1603375"/>
            <a:ext cx="3505200" cy="1830388"/>
          </a:xfrm>
          <a:ln w="38100">
            <a:solidFill>
              <a:srgbClr val="000000"/>
            </a:solidFill>
            <a:miter lim="800000"/>
            <a:headEnd/>
            <a:tailEnd/>
          </a:ln>
        </p:spPr>
      </p:pic>
      <p:pic>
        <p:nvPicPr>
          <p:cNvPr id="26630" name="Picture 7" descr="Mink Skull Natural Bon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3657600"/>
            <a:ext cx="3505200" cy="1962150"/>
          </a:xfrm>
          <a:ln w="38100">
            <a:solidFill>
              <a:srgbClr val="000000"/>
            </a:solidFill>
            <a:miter lim="800000"/>
            <a:headEnd/>
            <a:tailEnd/>
          </a:ln>
        </p:spPr>
      </p:pic>
      <p:sp>
        <p:nvSpPr>
          <p:cNvPr id="26631" name="Action Button: Return 7">
            <a:hlinkClick r:id="rId4" action="ppaction://hlinksldjump" highlightClick="1"/>
          </p:cNvPr>
          <p:cNvSpPr>
            <a:spLocks noChangeArrowheads="1"/>
          </p:cNvSpPr>
          <p:nvPr/>
        </p:nvSpPr>
        <p:spPr bwMode="auto">
          <a:xfrm>
            <a:off x="8229600" y="5867400"/>
            <a:ext cx="731838" cy="731838"/>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A594B99-B72E-4C3C-B099-6088ED3192B4}" type="slidenum">
              <a:rPr lang="en-US" sz="1400" smtClean="0">
                <a:solidFill>
                  <a:schemeClr val="tx1"/>
                </a:solidFill>
              </a:rPr>
              <a:pPr eaLnBrk="1" hangingPunct="1">
                <a:defRPr/>
              </a:pPr>
              <a:t>24</a:t>
            </a:fld>
            <a:endParaRPr lang="en-US" sz="1400" smtClean="0">
              <a:solidFill>
                <a:schemeClr val="tx1"/>
              </a:solidFill>
            </a:endParaRPr>
          </a:p>
        </p:txBody>
      </p:sp>
      <p:sp>
        <p:nvSpPr>
          <p:cNvPr id="27651" name="Rectangle 2"/>
          <p:cNvSpPr>
            <a:spLocks noGrp="1" noChangeArrowheads="1"/>
          </p:cNvSpPr>
          <p:nvPr>
            <p:ph type="title"/>
          </p:nvPr>
        </p:nvSpPr>
        <p:spPr>
          <a:solidFill>
            <a:srgbClr val="FD1711"/>
          </a:solidFill>
          <a:ln w="38100">
            <a:solidFill>
              <a:schemeClr val="tx1"/>
            </a:solidFill>
            <a:miter lim="800000"/>
            <a:headEnd/>
            <a:tailEnd/>
          </a:ln>
        </p:spPr>
        <p:txBody>
          <a:bodyPr/>
          <a:lstStyle/>
          <a:p>
            <a:pPr eaLnBrk="1" hangingPunct="1"/>
            <a:r>
              <a:rPr lang="en-US" sz="2800" b="1" smtClean="0">
                <a:solidFill>
                  <a:schemeClr val="bg1"/>
                </a:solidFill>
              </a:rPr>
              <a:t>5. Deer (</a:t>
            </a:r>
            <a:r>
              <a:rPr lang="en-US" sz="2800" b="1" i="1" smtClean="0">
                <a:solidFill>
                  <a:schemeClr val="bg1"/>
                </a:solidFill>
              </a:rPr>
              <a:t>Odocoileus virginianus</a:t>
            </a:r>
            <a:r>
              <a:rPr lang="en-US" sz="2800" b="1" smtClean="0">
                <a:solidFill>
                  <a:schemeClr val="bg1"/>
                </a:solidFill>
              </a:rPr>
              <a:t>) - Herbivore</a:t>
            </a:r>
            <a:r>
              <a:rPr lang="en-US" sz="2800" smtClean="0">
                <a:solidFill>
                  <a:schemeClr val="bg1"/>
                </a:solidFill>
              </a:rPr>
              <a:t> </a:t>
            </a:r>
          </a:p>
        </p:txBody>
      </p:sp>
      <p:sp>
        <p:nvSpPr>
          <p:cNvPr id="27652" name="Rectangle 4"/>
          <p:cNvSpPr>
            <a:spLocks noGrp="1" noChangeArrowheads="1"/>
          </p:cNvSpPr>
          <p:nvPr>
            <p:ph type="body" sz="half" idx="1"/>
          </p:nvPr>
        </p:nvSpPr>
        <p:spPr>
          <a:xfrm>
            <a:off x="457200" y="1600200"/>
            <a:ext cx="4648200" cy="4525963"/>
          </a:xfrm>
        </p:spPr>
        <p:txBody>
          <a:bodyPr/>
          <a:lstStyle/>
          <a:p>
            <a:pPr eaLnBrk="1" hangingPunct="1">
              <a:lnSpc>
                <a:spcPct val="80000"/>
              </a:lnSpc>
              <a:buFont typeface="Wingdings" pitchFamily="2" charset="2"/>
              <a:buChar char="q"/>
            </a:pPr>
            <a:r>
              <a:rPr lang="en-US" sz="2400" b="1" smtClean="0"/>
              <a:t>Deer are considered browsers </a:t>
            </a:r>
          </a:p>
          <a:p>
            <a:pPr lvl="1" eaLnBrk="1" hangingPunct="1">
              <a:lnSpc>
                <a:spcPct val="80000"/>
              </a:lnSpc>
            </a:pPr>
            <a:r>
              <a:rPr lang="en-US" sz="2400" b="1" smtClean="0"/>
              <a:t>feed on bushes, the lower branches of trees, and on bark </a:t>
            </a:r>
          </a:p>
          <a:p>
            <a:pPr eaLnBrk="1" hangingPunct="1">
              <a:lnSpc>
                <a:spcPct val="80000"/>
              </a:lnSpc>
              <a:buFont typeface="Wingdings" pitchFamily="2" charset="2"/>
              <a:buChar char="q"/>
            </a:pPr>
            <a:r>
              <a:rPr lang="en-US" sz="2400" b="1" smtClean="0"/>
              <a:t>Deer belong to the mammalian order Artiodactyla, or even-toed herbivores. </a:t>
            </a:r>
          </a:p>
          <a:p>
            <a:pPr eaLnBrk="1" hangingPunct="1">
              <a:lnSpc>
                <a:spcPct val="80000"/>
              </a:lnSpc>
              <a:buFont typeface="Wingdings" pitchFamily="2" charset="2"/>
              <a:buChar char="q"/>
            </a:pPr>
            <a:r>
              <a:rPr lang="en-US" sz="2400" b="1" smtClean="0"/>
              <a:t>In most species, only the male carries antlers </a:t>
            </a:r>
          </a:p>
          <a:p>
            <a:pPr eaLnBrk="1" hangingPunct="1">
              <a:lnSpc>
                <a:spcPct val="80000"/>
              </a:lnSpc>
              <a:buFont typeface="Wingdings" pitchFamily="2" charset="2"/>
              <a:buNone/>
            </a:pPr>
            <a:r>
              <a:rPr lang="en-US" sz="2400" b="1" smtClean="0"/>
              <a:t>    -  bony protrusions that are  </a:t>
            </a:r>
          </a:p>
          <a:p>
            <a:pPr eaLnBrk="1" hangingPunct="1">
              <a:lnSpc>
                <a:spcPct val="80000"/>
              </a:lnSpc>
              <a:buFont typeface="Wingdings" pitchFamily="2" charset="2"/>
              <a:buNone/>
            </a:pPr>
            <a:r>
              <a:rPr lang="en-US" sz="2400" b="1" smtClean="0"/>
              <a:t>       shed yearly, &amp; are used in   </a:t>
            </a:r>
          </a:p>
          <a:p>
            <a:pPr eaLnBrk="1" hangingPunct="1">
              <a:lnSpc>
                <a:spcPct val="80000"/>
              </a:lnSpc>
              <a:buFont typeface="Wingdings" pitchFamily="2" charset="2"/>
              <a:buNone/>
            </a:pPr>
            <a:r>
              <a:rPr lang="en-US" sz="2400" b="1" smtClean="0"/>
              <a:t>       fights between males over   </a:t>
            </a:r>
          </a:p>
          <a:p>
            <a:pPr eaLnBrk="1" hangingPunct="1">
              <a:lnSpc>
                <a:spcPct val="80000"/>
              </a:lnSpc>
              <a:buFont typeface="Wingdings" pitchFamily="2" charset="2"/>
              <a:buNone/>
            </a:pPr>
            <a:r>
              <a:rPr lang="en-US" sz="2400" b="1" smtClean="0"/>
              <a:t>       females. </a:t>
            </a:r>
          </a:p>
          <a:p>
            <a:pPr eaLnBrk="1" hangingPunct="1">
              <a:lnSpc>
                <a:spcPct val="80000"/>
              </a:lnSpc>
              <a:buFont typeface="Wingdings" pitchFamily="2" charset="2"/>
              <a:buChar char="q"/>
            </a:pPr>
            <a:endParaRPr lang="en-US" sz="2400" b="1" smtClean="0"/>
          </a:p>
          <a:p>
            <a:pPr eaLnBrk="1" hangingPunct="1">
              <a:lnSpc>
                <a:spcPct val="80000"/>
              </a:lnSpc>
              <a:buFont typeface="Wingdings" pitchFamily="2" charset="2"/>
              <a:buChar char="q"/>
            </a:pPr>
            <a:endParaRPr lang="en-US" sz="2400" b="1" smtClean="0"/>
          </a:p>
          <a:p>
            <a:pPr eaLnBrk="1" hangingPunct="1">
              <a:lnSpc>
                <a:spcPct val="80000"/>
              </a:lnSpc>
            </a:pPr>
            <a:endParaRPr lang="en-US" sz="2000" smtClean="0"/>
          </a:p>
        </p:txBody>
      </p:sp>
      <p:pic>
        <p:nvPicPr>
          <p:cNvPr id="27653" name="Picture 6"/>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638800" y="3962400"/>
            <a:ext cx="2105025" cy="2643188"/>
          </a:xfrm>
          <a:ln w="38100">
            <a:solidFill>
              <a:srgbClr val="000000"/>
            </a:solidFill>
            <a:miter lim="800000"/>
            <a:headEnd/>
            <a:tailEnd/>
          </a:ln>
        </p:spPr>
      </p:pic>
      <p:pic>
        <p:nvPicPr>
          <p:cNvPr id="27654" name="Picture 8" descr="Tufted Deer Skull Replic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638800" y="1600200"/>
            <a:ext cx="2940050" cy="2187575"/>
          </a:xfrm>
          <a:ln w="38100">
            <a:solidFill>
              <a:srgbClr val="000000"/>
            </a:solidFill>
            <a:miter lim="800000"/>
            <a:headEnd/>
            <a:tailEnd/>
          </a:ln>
        </p:spPr>
      </p:pic>
      <p:sp>
        <p:nvSpPr>
          <p:cNvPr id="27655" name="Action Button: Return 7">
            <a:hlinkClick r:id="rId4" action="ppaction://hlinksldjump" highlightClick="1"/>
          </p:cNvPr>
          <p:cNvSpPr>
            <a:spLocks noChangeArrowheads="1"/>
          </p:cNvSpPr>
          <p:nvPr/>
        </p:nvSpPr>
        <p:spPr bwMode="auto">
          <a:xfrm>
            <a:off x="8077200" y="5791200"/>
            <a:ext cx="731838" cy="731838"/>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7C7A2E6-D379-45FF-8FFC-81FE9A04162B}" type="slidenum">
              <a:rPr lang="en-US" sz="1400" smtClean="0">
                <a:solidFill>
                  <a:schemeClr val="tx1"/>
                </a:solidFill>
              </a:rPr>
              <a:pPr eaLnBrk="1" hangingPunct="1">
                <a:defRPr/>
              </a:pPr>
              <a:t>25</a:t>
            </a:fld>
            <a:endParaRPr lang="en-US" sz="1400" smtClean="0">
              <a:solidFill>
                <a:schemeClr val="tx1"/>
              </a:solidFill>
            </a:endParaRPr>
          </a:p>
        </p:txBody>
      </p:sp>
      <p:sp>
        <p:nvSpPr>
          <p:cNvPr id="28675" name="Rectangle 2"/>
          <p:cNvSpPr>
            <a:spLocks noGrp="1" noChangeArrowheads="1"/>
          </p:cNvSpPr>
          <p:nvPr>
            <p:ph type="title"/>
          </p:nvPr>
        </p:nvSpPr>
        <p:spPr>
          <a:xfrm>
            <a:off x="457200" y="228600"/>
            <a:ext cx="8229600" cy="731838"/>
          </a:xfrm>
          <a:solidFill>
            <a:srgbClr val="FD1711"/>
          </a:solidFill>
          <a:ln w="38100">
            <a:solidFill>
              <a:schemeClr val="tx1"/>
            </a:solidFill>
            <a:miter lim="800000"/>
            <a:headEnd/>
            <a:tailEnd/>
          </a:ln>
        </p:spPr>
        <p:txBody>
          <a:bodyPr/>
          <a:lstStyle/>
          <a:p>
            <a:pPr eaLnBrk="1" hangingPunct="1"/>
            <a:r>
              <a:rPr lang="en-US" sz="2800" b="1" smtClean="0">
                <a:solidFill>
                  <a:schemeClr val="bg1"/>
                </a:solidFill>
              </a:rPr>
              <a:t>6. Beaver (</a:t>
            </a:r>
            <a:r>
              <a:rPr lang="en-US" sz="2800" b="1" i="1" smtClean="0">
                <a:solidFill>
                  <a:schemeClr val="bg1"/>
                </a:solidFill>
              </a:rPr>
              <a:t>Castor canadensis</a:t>
            </a:r>
            <a:r>
              <a:rPr lang="en-US" sz="2800" b="1" smtClean="0">
                <a:solidFill>
                  <a:schemeClr val="bg1"/>
                </a:solidFill>
              </a:rPr>
              <a:t>) - Herbivore</a:t>
            </a:r>
            <a:r>
              <a:rPr lang="en-US" sz="2800" smtClean="0">
                <a:solidFill>
                  <a:schemeClr val="bg1"/>
                </a:solidFill>
              </a:rPr>
              <a:t> </a:t>
            </a:r>
          </a:p>
        </p:txBody>
      </p:sp>
      <p:sp>
        <p:nvSpPr>
          <p:cNvPr id="28676" name="Rectangle 3"/>
          <p:cNvSpPr>
            <a:spLocks noGrp="1" noChangeArrowheads="1"/>
          </p:cNvSpPr>
          <p:nvPr>
            <p:ph type="body" sz="half" idx="1"/>
          </p:nvPr>
        </p:nvSpPr>
        <p:spPr>
          <a:xfrm>
            <a:off x="228600" y="1219200"/>
            <a:ext cx="5029200" cy="4525963"/>
          </a:xfrm>
        </p:spPr>
        <p:txBody>
          <a:bodyPr/>
          <a:lstStyle/>
          <a:p>
            <a:pPr eaLnBrk="1" hangingPunct="1">
              <a:lnSpc>
                <a:spcPct val="80000"/>
              </a:lnSpc>
              <a:buFont typeface="Wingdings" pitchFamily="2" charset="2"/>
              <a:buChar char="q"/>
            </a:pPr>
            <a:r>
              <a:rPr lang="en-US" sz="2400" b="1" smtClean="0"/>
              <a:t>Beavers are heavy-bodied aquatic rodents</a:t>
            </a:r>
          </a:p>
          <a:p>
            <a:pPr lvl="1" eaLnBrk="1" hangingPunct="1">
              <a:lnSpc>
                <a:spcPct val="80000"/>
              </a:lnSpc>
            </a:pPr>
            <a:r>
              <a:rPr lang="en-US" sz="2400" b="1" smtClean="0"/>
              <a:t>best known for making dam homes </a:t>
            </a:r>
          </a:p>
          <a:p>
            <a:pPr eaLnBrk="1" hangingPunct="1">
              <a:lnSpc>
                <a:spcPct val="80000"/>
              </a:lnSpc>
              <a:buFont typeface="Wingdings" pitchFamily="2" charset="2"/>
              <a:buChar char="q"/>
            </a:pPr>
            <a:r>
              <a:rPr lang="en-US" sz="2400" b="1" smtClean="0"/>
              <a:t>Rodentia is the largest order of living mammals </a:t>
            </a:r>
          </a:p>
          <a:p>
            <a:pPr eaLnBrk="1" hangingPunct="1">
              <a:lnSpc>
                <a:spcPct val="80000"/>
              </a:lnSpc>
              <a:buFont typeface="Wingdings" pitchFamily="2" charset="2"/>
              <a:buChar char="q"/>
            </a:pPr>
            <a:r>
              <a:rPr lang="en-US" sz="2400" b="1" smtClean="0"/>
              <a:t>Beavers are the largest rodents in North America and Eurasia </a:t>
            </a:r>
          </a:p>
          <a:p>
            <a:pPr eaLnBrk="1" hangingPunct="1">
              <a:lnSpc>
                <a:spcPct val="80000"/>
              </a:lnSpc>
              <a:buFont typeface="Wingdings" pitchFamily="2" charset="2"/>
              <a:buChar char="q"/>
            </a:pPr>
            <a:r>
              <a:rPr lang="en-US" sz="2400" b="1" smtClean="0"/>
              <a:t>They use their single pair of long front incisors to gnaw on trees and branches </a:t>
            </a:r>
          </a:p>
          <a:p>
            <a:pPr eaLnBrk="1" hangingPunct="1">
              <a:lnSpc>
                <a:spcPct val="80000"/>
              </a:lnSpc>
              <a:buFont typeface="Wingdings" pitchFamily="2" charset="2"/>
              <a:buChar char="q"/>
            </a:pPr>
            <a:r>
              <a:rPr lang="en-US" sz="2400" b="1" smtClean="0"/>
              <a:t>Their incisors grow continuously throughout their lives</a:t>
            </a:r>
          </a:p>
          <a:p>
            <a:pPr eaLnBrk="1" hangingPunct="1">
              <a:lnSpc>
                <a:spcPct val="80000"/>
              </a:lnSpc>
              <a:buFont typeface="Wingdings" pitchFamily="2" charset="2"/>
              <a:buNone/>
            </a:pPr>
            <a:endParaRPr lang="en-US" sz="2000" b="1" smtClean="0"/>
          </a:p>
        </p:txBody>
      </p:sp>
      <p:pic>
        <p:nvPicPr>
          <p:cNvPr id="28677" name="Picture 7" descr="Mountain Beaver Skull"/>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486400" y="3886200"/>
            <a:ext cx="3175000" cy="2019300"/>
          </a:xfrm>
          <a:ln w="38100">
            <a:solidFill>
              <a:srgbClr val="000000"/>
            </a:solidFill>
            <a:miter lim="800000"/>
            <a:headEnd/>
            <a:tailEnd/>
          </a:ln>
        </p:spPr>
      </p:pic>
      <p:pic>
        <p:nvPicPr>
          <p:cNvPr id="28678" name="Picture 14" descr="beaver_looking_camer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9800" y="1143000"/>
            <a:ext cx="2590800" cy="2574925"/>
          </a:xfrm>
          <a:ln w="38100">
            <a:solidFill>
              <a:srgbClr val="000000"/>
            </a:solidFill>
            <a:miter lim="800000"/>
            <a:headEnd/>
            <a:tailEnd/>
          </a:ln>
        </p:spPr>
      </p:pic>
      <p:sp>
        <p:nvSpPr>
          <p:cNvPr id="28679" name="Action Button: Return 7">
            <a:hlinkClick r:id="rId4" action="ppaction://hlinksldjump" highlightClick="1"/>
          </p:cNvPr>
          <p:cNvSpPr>
            <a:spLocks noChangeArrowheads="1"/>
          </p:cNvSpPr>
          <p:nvPr/>
        </p:nvSpPr>
        <p:spPr bwMode="auto">
          <a:xfrm>
            <a:off x="8229600" y="6126163"/>
            <a:ext cx="731838" cy="731837"/>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F32175B3-9862-4C0A-8F37-00EE23406B09}" type="slidenum">
              <a:rPr lang="en-US" sz="1400" smtClean="0">
                <a:solidFill>
                  <a:schemeClr val="tx1"/>
                </a:solidFill>
              </a:rPr>
              <a:pPr eaLnBrk="1" hangingPunct="1">
                <a:defRPr/>
              </a:pPr>
              <a:t>26</a:t>
            </a:fld>
            <a:endParaRPr lang="en-US" sz="1400" smtClean="0">
              <a:solidFill>
                <a:schemeClr val="tx1"/>
              </a:solidFill>
            </a:endParaRPr>
          </a:p>
        </p:txBody>
      </p:sp>
      <p:sp>
        <p:nvSpPr>
          <p:cNvPr id="29699" name="Rectangle 4"/>
          <p:cNvSpPr>
            <a:spLocks noGrp="1" noChangeArrowheads="1"/>
          </p:cNvSpPr>
          <p:nvPr>
            <p:ph type="title"/>
          </p:nvPr>
        </p:nvSpPr>
        <p:spPr>
          <a:xfrm>
            <a:off x="457200" y="0"/>
            <a:ext cx="8229600" cy="609600"/>
          </a:xfrm>
          <a:solidFill>
            <a:srgbClr val="FD1711"/>
          </a:solidFill>
          <a:ln w="38100">
            <a:solidFill>
              <a:schemeClr val="tx1"/>
            </a:solidFill>
            <a:miter lim="800000"/>
            <a:headEnd/>
            <a:tailEnd/>
          </a:ln>
        </p:spPr>
        <p:txBody>
          <a:bodyPr/>
          <a:lstStyle/>
          <a:p>
            <a:pPr eaLnBrk="1" hangingPunct="1"/>
            <a:r>
              <a:rPr lang="en-US" sz="2400" b="1" smtClean="0">
                <a:solidFill>
                  <a:schemeClr val="bg1"/>
                </a:solidFill>
              </a:rPr>
              <a:t>7. Snapping Turtle (</a:t>
            </a:r>
            <a:r>
              <a:rPr lang="en-US" sz="2400" b="1" i="1" smtClean="0">
                <a:solidFill>
                  <a:schemeClr val="bg1"/>
                </a:solidFill>
              </a:rPr>
              <a:t>Chelydra serpentina</a:t>
            </a:r>
            <a:r>
              <a:rPr lang="en-US" sz="2400" b="1" smtClean="0">
                <a:solidFill>
                  <a:schemeClr val="bg1"/>
                </a:solidFill>
              </a:rPr>
              <a:t>) - Omnivore</a:t>
            </a:r>
            <a:r>
              <a:rPr lang="en-US" sz="2400" smtClean="0">
                <a:solidFill>
                  <a:schemeClr val="bg1"/>
                </a:solidFill>
              </a:rPr>
              <a:t> </a:t>
            </a:r>
          </a:p>
        </p:txBody>
      </p:sp>
      <p:sp>
        <p:nvSpPr>
          <p:cNvPr id="29700" name="Rectangle 5"/>
          <p:cNvSpPr>
            <a:spLocks noGrp="1" noChangeArrowheads="1"/>
          </p:cNvSpPr>
          <p:nvPr>
            <p:ph type="body" sz="half" idx="1"/>
          </p:nvPr>
        </p:nvSpPr>
        <p:spPr>
          <a:xfrm>
            <a:off x="152400" y="762000"/>
            <a:ext cx="5867400" cy="4525963"/>
          </a:xfrm>
        </p:spPr>
        <p:txBody>
          <a:bodyPr/>
          <a:lstStyle/>
          <a:p>
            <a:pPr eaLnBrk="1" hangingPunct="1">
              <a:buFont typeface="Wingdings" pitchFamily="2" charset="2"/>
              <a:buChar char="q"/>
            </a:pPr>
            <a:r>
              <a:rPr lang="en-US" sz="2400" b="1" smtClean="0"/>
              <a:t>Reptile with no teeth </a:t>
            </a:r>
          </a:p>
          <a:p>
            <a:pPr lvl="1" eaLnBrk="1" hangingPunct="1"/>
            <a:r>
              <a:rPr lang="en-US" sz="2400" b="1" smtClean="0"/>
              <a:t>Swallows food whole or tears it with its sharp beak</a:t>
            </a:r>
          </a:p>
          <a:p>
            <a:pPr eaLnBrk="1" hangingPunct="1">
              <a:buFont typeface="Wingdings" pitchFamily="2" charset="2"/>
              <a:buChar char="q"/>
            </a:pPr>
            <a:r>
              <a:rPr lang="en-US" sz="2400" b="1" smtClean="0"/>
              <a:t>Major living orders of Class Reptilia: </a:t>
            </a:r>
          </a:p>
          <a:p>
            <a:pPr lvl="1" eaLnBrk="1" hangingPunct="1"/>
            <a:r>
              <a:rPr lang="en-US" sz="2400" b="1" smtClean="0"/>
              <a:t>1. Chelonia (turtles &amp; tortoises)</a:t>
            </a:r>
          </a:p>
          <a:p>
            <a:pPr lvl="1" eaLnBrk="1" hangingPunct="1"/>
            <a:r>
              <a:rPr lang="en-US" sz="2400" b="1" smtClean="0"/>
              <a:t>2. Squamata (lizards &amp; snakes)</a:t>
            </a:r>
          </a:p>
          <a:p>
            <a:pPr lvl="1" eaLnBrk="1" hangingPunct="1"/>
            <a:r>
              <a:rPr lang="en-US" sz="2400" b="1" smtClean="0"/>
              <a:t>3. Crocodilia (crocodilians)</a:t>
            </a:r>
          </a:p>
          <a:p>
            <a:pPr lvl="1" eaLnBrk="1" hangingPunct="1"/>
            <a:r>
              <a:rPr lang="en-US" sz="2400" b="1" smtClean="0"/>
              <a:t>A fourth order (Sphenodontia) is represented by only two species of tuataras (similar to lizards)</a:t>
            </a:r>
          </a:p>
          <a:p>
            <a:pPr eaLnBrk="1" hangingPunct="1">
              <a:buFont typeface="Wingdings" pitchFamily="2" charset="2"/>
              <a:buChar char="q"/>
            </a:pPr>
            <a:r>
              <a:rPr lang="en-US" sz="2400" b="1" smtClean="0"/>
              <a:t> Turtle palate divided into two sections separating food and air passageways so breathing can continue while food is being chewed</a:t>
            </a:r>
            <a:r>
              <a:rPr lang="en-US" sz="2400" smtClean="0"/>
              <a:t> </a:t>
            </a:r>
          </a:p>
          <a:p>
            <a:pPr eaLnBrk="1" hangingPunct="1">
              <a:buFont typeface="Wingdings" pitchFamily="2" charset="2"/>
              <a:buChar char="q"/>
            </a:pPr>
            <a:endParaRPr lang="en-US" sz="2000" b="1" smtClean="0"/>
          </a:p>
        </p:txBody>
      </p:sp>
      <p:pic>
        <p:nvPicPr>
          <p:cNvPr id="29701" name="Picture 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72200" y="914400"/>
            <a:ext cx="2828925" cy="2185988"/>
          </a:xfrm>
          <a:ln w="38100">
            <a:solidFill>
              <a:srgbClr val="000000"/>
            </a:solidFill>
            <a:miter lim="800000"/>
            <a:headEnd/>
            <a:tailEnd/>
          </a:ln>
        </p:spPr>
      </p:pic>
      <p:pic>
        <p:nvPicPr>
          <p:cNvPr id="29702" name="Picture 9" descr="Snapping Turtle Skul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3200400"/>
            <a:ext cx="3048000" cy="2662238"/>
          </a:xfrm>
          <a:ln w="38100">
            <a:solidFill>
              <a:srgbClr val="000000"/>
            </a:solidFill>
            <a:miter lim="800000"/>
            <a:headEnd/>
            <a:tailEnd/>
          </a:ln>
        </p:spPr>
      </p:pic>
      <p:sp>
        <p:nvSpPr>
          <p:cNvPr id="29703" name="Action Button: Return 7">
            <a:hlinkClick r:id="rId4" action="ppaction://hlinksldjump" highlightClick="1"/>
          </p:cNvPr>
          <p:cNvSpPr>
            <a:spLocks noChangeArrowheads="1"/>
          </p:cNvSpPr>
          <p:nvPr/>
        </p:nvSpPr>
        <p:spPr bwMode="auto">
          <a:xfrm>
            <a:off x="8153400" y="6126163"/>
            <a:ext cx="731838" cy="731837"/>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F76970DF-BC49-4E9C-8EA6-19FABA0C1722}" type="slidenum">
              <a:rPr lang="en-US" sz="1400" smtClean="0">
                <a:solidFill>
                  <a:schemeClr val="tx1"/>
                </a:solidFill>
              </a:rPr>
              <a:pPr eaLnBrk="1" hangingPunct="1">
                <a:defRPr/>
              </a:pPr>
              <a:t>27</a:t>
            </a:fld>
            <a:endParaRPr lang="en-US" sz="1400" smtClean="0">
              <a:solidFill>
                <a:schemeClr val="tx1"/>
              </a:solidFill>
            </a:endParaRPr>
          </a:p>
        </p:txBody>
      </p:sp>
      <p:sp>
        <p:nvSpPr>
          <p:cNvPr id="30723" name="Rectangle 2"/>
          <p:cNvSpPr>
            <a:spLocks noGrp="1" noChangeArrowheads="1"/>
          </p:cNvSpPr>
          <p:nvPr>
            <p:ph type="title"/>
          </p:nvPr>
        </p:nvSpPr>
        <p:spPr>
          <a:xfrm>
            <a:off x="533400" y="152400"/>
            <a:ext cx="8229600" cy="808038"/>
          </a:xfrm>
          <a:solidFill>
            <a:srgbClr val="FD1711"/>
          </a:solidFill>
          <a:ln w="38100">
            <a:solidFill>
              <a:schemeClr val="tx1"/>
            </a:solidFill>
            <a:miter lim="800000"/>
            <a:headEnd/>
            <a:tailEnd/>
          </a:ln>
        </p:spPr>
        <p:txBody>
          <a:bodyPr/>
          <a:lstStyle/>
          <a:p>
            <a:pPr eaLnBrk="1" hangingPunct="1"/>
            <a:r>
              <a:rPr lang="en-US" sz="3200" b="1" smtClean="0">
                <a:solidFill>
                  <a:schemeClr val="bg1"/>
                </a:solidFill>
              </a:rPr>
              <a:t>8. Human (</a:t>
            </a:r>
            <a:r>
              <a:rPr lang="en-US" sz="3200" b="1" i="1" smtClean="0">
                <a:solidFill>
                  <a:schemeClr val="bg1"/>
                </a:solidFill>
              </a:rPr>
              <a:t>Homo sapiens</a:t>
            </a:r>
            <a:r>
              <a:rPr lang="en-US" sz="3200" b="1" smtClean="0">
                <a:solidFill>
                  <a:schemeClr val="bg1"/>
                </a:solidFill>
              </a:rPr>
              <a:t>) - Omnivore</a:t>
            </a:r>
            <a:r>
              <a:rPr lang="en-US" sz="4000" smtClean="0">
                <a:solidFill>
                  <a:schemeClr val="bg1"/>
                </a:solidFill>
              </a:rPr>
              <a:t> </a:t>
            </a:r>
          </a:p>
        </p:txBody>
      </p:sp>
      <p:sp>
        <p:nvSpPr>
          <p:cNvPr id="30724" name="Rectangle 3"/>
          <p:cNvSpPr>
            <a:spLocks noGrp="1" noChangeArrowheads="1"/>
          </p:cNvSpPr>
          <p:nvPr>
            <p:ph type="body" sz="half" idx="1"/>
          </p:nvPr>
        </p:nvSpPr>
        <p:spPr>
          <a:xfrm>
            <a:off x="533400" y="1219200"/>
            <a:ext cx="4648200" cy="4525963"/>
          </a:xfrm>
        </p:spPr>
        <p:txBody>
          <a:bodyPr/>
          <a:lstStyle/>
          <a:p>
            <a:pPr eaLnBrk="1" hangingPunct="1">
              <a:lnSpc>
                <a:spcPct val="90000"/>
              </a:lnSpc>
              <a:buFont typeface="Wingdings" pitchFamily="2" charset="2"/>
              <a:buChar char="q"/>
            </a:pPr>
            <a:r>
              <a:rPr lang="en-US" sz="2400" b="1" smtClean="0"/>
              <a:t>Eats both plants and animals</a:t>
            </a:r>
          </a:p>
          <a:p>
            <a:pPr lvl="1" eaLnBrk="1" hangingPunct="1">
              <a:lnSpc>
                <a:spcPct val="90000"/>
              </a:lnSpc>
            </a:pPr>
            <a:r>
              <a:rPr lang="en-US" sz="2400" b="1" smtClean="0"/>
              <a:t>ultimate omnivores </a:t>
            </a:r>
          </a:p>
          <a:p>
            <a:pPr lvl="1" eaLnBrk="1" hangingPunct="1">
              <a:lnSpc>
                <a:spcPct val="90000"/>
              </a:lnSpc>
            </a:pPr>
            <a:r>
              <a:rPr lang="en-US" sz="2400" b="1" smtClean="0"/>
              <a:t>greatest variety of teeth of any animal, reflecting our broad diets </a:t>
            </a:r>
          </a:p>
          <a:p>
            <a:pPr eaLnBrk="1" hangingPunct="1">
              <a:lnSpc>
                <a:spcPct val="90000"/>
              </a:lnSpc>
              <a:buFont typeface="Wingdings" pitchFamily="2" charset="2"/>
              <a:buChar char="q"/>
            </a:pPr>
            <a:r>
              <a:rPr lang="en-US" sz="2400" b="1" smtClean="0"/>
              <a:t>Human skull has an enormous cranial vault that protects a large brain for our complex thought processes</a:t>
            </a:r>
          </a:p>
          <a:p>
            <a:pPr eaLnBrk="1" hangingPunct="1">
              <a:lnSpc>
                <a:spcPct val="90000"/>
              </a:lnSpc>
              <a:buFont typeface="Wingdings" pitchFamily="2" charset="2"/>
              <a:buChar char="q"/>
            </a:pPr>
            <a:r>
              <a:rPr lang="en-US" sz="2400" b="1" smtClean="0"/>
              <a:t>Large eye sockets </a:t>
            </a:r>
          </a:p>
          <a:p>
            <a:pPr lvl="1" eaLnBrk="1" hangingPunct="1">
              <a:lnSpc>
                <a:spcPct val="90000"/>
              </a:lnSpc>
            </a:pPr>
            <a:r>
              <a:rPr lang="en-US" sz="2400" b="1" smtClean="0"/>
              <a:t>suggest the importance of vision to the survival of early man </a:t>
            </a:r>
          </a:p>
        </p:txBody>
      </p:sp>
      <p:pic>
        <p:nvPicPr>
          <p:cNvPr id="30725"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00800" y="1371600"/>
            <a:ext cx="2157413" cy="2628900"/>
          </a:xfrm>
          <a:ln w="38100">
            <a:solidFill>
              <a:srgbClr val="000000"/>
            </a:solidFill>
            <a:miter lim="800000"/>
            <a:headEnd/>
            <a:tailEnd/>
          </a:ln>
        </p:spPr>
      </p:pic>
      <p:pic>
        <p:nvPicPr>
          <p:cNvPr id="30726" name="Picture 14" descr="human skul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77000" y="4343400"/>
            <a:ext cx="2057400" cy="2057400"/>
          </a:xfrm>
          <a:ln w="38100">
            <a:solidFill>
              <a:schemeClr val="tx1"/>
            </a:solidFill>
            <a:miter lim="800000"/>
            <a:headEnd/>
            <a:tailEnd/>
          </a:ln>
        </p:spPr>
      </p:pic>
      <p:sp>
        <p:nvSpPr>
          <p:cNvPr id="30727" name="Action Button: Return 7">
            <a:hlinkClick r:id="rId4" action="ppaction://hlinksldjump" highlightClick="1"/>
          </p:cNvPr>
          <p:cNvSpPr>
            <a:spLocks noChangeArrowheads="1"/>
          </p:cNvSpPr>
          <p:nvPr/>
        </p:nvSpPr>
        <p:spPr bwMode="auto">
          <a:xfrm>
            <a:off x="5486400" y="5638800"/>
            <a:ext cx="731838" cy="731838"/>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D21728DC-12B9-408E-848F-7B447D72808B}" type="slidenum">
              <a:rPr lang="en-US" sz="1400" smtClean="0">
                <a:solidFill>
                  <a:schemeClr val="tx1"/>
                </a:solidFill>
              </a:rPr>
              <a:pPr eaLnBrk="1" hangingPunct="1">
                <a:defRPr/>
              </a:pPr>
              <a:t>28</a:t>
            </a:fld>
            <a:endParaRPr lang="en-US" sz="1400" smtClean="0">
              <a:solidFill>
                <a:schemeClr val="tx1"/>
              </a:solidFill>
            </a:endParaRPr>
          </a:p>
        </p:txBody>
      </p:sp>
      <p:sp>
        <p:nvSpPr>
          <p:cNvPr id="31747" name="Rectangle 4"/>
          <p:cNvSpPr>
            <a:spLocks noGrp="1" noChangeArrowheads="1"/>
          </p:cNvSpPr>
          <p:nvPr>
            <p:ph type="title"/>
          </p:nvPr>
        </p:nvSpPr>
        <p:spPr>
          <a:solidFill>
            <a:srgbClr val="FD1711"/>
          </a:solidFill>
          <a:ln w="38100">
            <a:solidFill>
              <a:schemeClr val="tx1"/>
            </a:solidFill>
            <a:miter lim="800000"/>
            <a:headEnd/>
            <a:tailEnd/>
          </a:ln>
        </p:spPr>
        <p:txBody>
          <a:bodyPr/>
          <a:lstStyle/>
          <a:p>
            <a:pPr eaLnBrk="1" hangingPunct="1"/>
            <a:r>
              <a:rPr lang="en-US" sz="3200" b="1" smtClean="0">
                <a:solidFill>
                  <a:schemeClr val="bg1"/>
                </a:solidFill>
              </a:rPr>
              <a:t>9. Bobcat (</a:t>
            </a:r>
            <a:r>
              <a:rPr lang="en-US" sz="3200" b="1" i="1" smtClean="0">
                <a:solidFill>
                  <a:schemeClr val="bg1"/>
                </a:solidFill>
              </a:rPr>
              <a:t>Felis rufus</a:t>
            </a:r>
            <a:r>
              <a:rPr lang="en-US" sz="3200" b="1" smtClean="0">
                <a:solidFill>
                  <a:schemeClr val="bg1"/>
                </a:solidFill>
              </a:rPr>
              <a:t>) – Carnivore</a:t>
            </a:r>
            <a:r>
              <a:rPr lang="en-US" sz="4000" smtClean="0">
                <a:solidFill>
                  <a:schemeClr val="bg1"/>
                </a:solidFill>
              </a:rPr>
              <a:t> </a:t>
            </a:r>
          </a:p>
        </p:txBody>
      </p:sp>
      <p:sp>
        <p:nvSpPr>
          <p:cNvPr id="31748" name="Rectangle 5"/>
          <p:cNvSpPr>
            <a:spLocks noGrp="1" noChangeArrowheads="1"/>
          </p:cNvSpPr>
          <p:nvPr>
            <p:ph type="body" sz="half" idx="1"/>
          </p:nvPr>
        </p:nvSpPr>
        <p:spPr>
          <a:xfrm>
            <a:off x="457200" y="1600200"/>
            <a:ext cx="4038600" cy="4114800"/>
          </a:xfrm>
        </p:spPr>
        <p:txBody>
          <a:bodyPr/>
          <a:lstStyle/>
          <a:p>
            <a:pPr eaLnBrk="1" hangingPunct="1">
              <a:lnSpc>
                <a:spcPct val="80000"/>
              </a:lnSpc>
              <a:buFont typeface="Wingdings" pitchFamily="2" charset="2"/>
              <a:buChar char="q"/>
            </a:pPr>
            <a:r>
              <a:rPr lang="en-US" sz="2400" b="1" smtClean="0"/>
              <a:t>American cat species that eats small mammals </a:t>
            </a:r>
          </a:p>
          <a:p>
            <a:pPr eaLnBrk="1" hangingPunct="1">
              <a:lnSpc>
                <a:spcPct val="80000"/>
              </a:lnSpc>
              <a:buFont typeface="Wingdings" pitchFamily="2" charset="2"/>
              <a:buChar char="q"/>
            </a:pPr>
            <a:r>
              <a:rPr lang="en-US" sz="2400" b="1" smtClean="0"/>
              <a:t>The cat family Felidae has 37 species that are found throughout the world </a:t>
            </a:r>
          </a:p>
          <a:p>
            <a:pPr eaLnBrk="1" hangingPunct="1">
              <a:lnSpc>
                <a:spcPct val="80000"/>
              </a:lnSpc>
              <a:buFont typeface="Wingdings" pitchFamily="2" charset="2"/>
              <a:buChar char="q"/>
            </a:pPr>
            <a:r>
              <a:rPr lang="en-US" sz="2400" b="1" smtClean="0"/>
              <a:t>All cats share many tendencies, such as:</a:t>
            </a:r>
          </a:p>
          <a:p>
            <a:pPr lvl="1" eaLnBrk="1" hangingPunct="1">
              <a:lnSpc>
                <a:spcPct val="80000"/>
              </a:lnSpc>
            </a:pPr>
            <a:r>
              <a:rPr lang="en-US" sz="2400" b="1" smtClean="0"/>
              <a:t> Large eyes and good vision.</a:t>
            </a:r>
          </a:p>
          <a:p>
            <a:pPr lvl="1" eaLnBrk="1" hangingPunct="1">
              <a:lnSpc>
                <a:spcPct val="80000"/>
              </a:lnSpc>
            </a:pPr>
            <a:r>
              <a:rPr lang="en-US" sz="2400" b="1" smtClean="0"/>
              <a:t> Very sharp, retractable claws and long slender canine teeth.</a:t>
            </a:r>
          </a:p>
        </p:txBody>
      </p:sp>
      <p:pic>
        <p:nvPicPr>
          <p:cNvPr id="31749" name="Picture 9" descr="Bobcat Skull Natural Bon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791200" y="4724400"/>
            <a:ext cx="2743200" cy="1662113"/>
          </a:xfrm>
          <a:ln w="38100">
            <a:solidFill>
              <a:srgbClr val="000000"/>
            </a:solidFill>
            <a:miter lim="800000"/>
            <a:headEnd/>
            <a:tailEnd/>
          </a:ln>
        </p:spPr>
      </p:pic>
      <p:pic>
        <p:nvPicPr>
          <p:cNvPr id="31750" name="Picture 14" descr="bobcat_portrait.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9800" y="1600200"/>
            <a:ext cx="2406650" cy="2743200"/>
          </a:xfrm>
          <a:ln w="38100">
            <a:solidFill>
              <a:srgbClr val="000000"/>
            </a:solidFill>
            <a:miter lim="800000"/>
            <a:headEnd/>
            <a:tailEnd/>
          </a:ln>
        </p:spPr>
      </p:pic>
      <p:sp>
        <p:nvSpPr>
          <p:cNvPr id="31751" name="Action Button: Return 7">
            <a:hlinkClick r:id="rId4" action="ppaction://hlinksldjump" highlightClick="1"/>
          </p:cNvPr>
          <p:cNvSpPr>
            <a:spLocks noChangeArrowheads="1"/>
          </p:cNvSpPr>
          <p:nvPr/>
        </p:nvSpPr>
        <p:spPr bwMode="auto">
          <a:xfrm>
            <a:off x="4876800" y="5715000"/>
            <a:ext cx="731838" cy="731838"/>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4298A9F3-23CD-42FC-B73C-1207D6C54BE2}" type="slidenum">
              <a:rPr lang="en-US" sz="1400" smtClean="0">
                <a:solidFill>
                  <a:schemeClr val="tx1"/>
                </a:solidFill>
              </a:rPr>
              <a:pPr eaLnBrk="1" hangingPunct="1">
                <a:defRPr/>
              </a:pPr>
              <a:t>29</a:t>
            </a:fld>
            <a:endParaRPr lang="en-US" sz="1400" smtClean="0">
              <a:solidFill>
                <a:schemeClr val="tx1"/>
              </a:solidFill>
            </a:endParaRPr>
          </a:p>
        </p:txBody>
      </p:sp>
      <p:sp>
        <p:nvSpPr>
          <p:cNvPr id="32771" name="Rectangle 4"/>
          <p:cNvSpPr>
            <a:spLocks noGrp="1" noChangeArrowheads="1"/>
          </p:cNvSpPr>
          <p:nvPr>
            <p:ph type="title"/>
          </p:nvPr>
        </p:nvSpPr>
        <p:spPr>
          <a:xfrm>
            <a:off x="533400" y="152400"/>
            <a:ext cx="8229600" cy="808038"/>
          </a:xfrm>
          <a:solidFill>
            <a:srgbClr val="FD1711"/>
          </a:solidFill>
          <a:ln w="38100">
            <a:solidFill>
              <a:schemeClr val="tx1"/>
            </a:solidFill>
            <a:miter lim="800000"/>
            <a:headEnd/>
            <a:tailEnd/>
          </a:ln>
        </p:spPr>
        <p:txBody>
          <a:bodyPr/>
          <a:lstStyle/>
          <a:p>
            <a:pPr eaLnBrk="1" hangingPunct="1"/>
            <a:r>
              <a:rPr lang="en-US" sz="2800" b="1" smtClean="0">
                <a:solidFill>
                  <a:schemeClr val="bg1"/>
                </a:solidFill>
              </a:rPr>
              <a:t>10. Skunk (</a:t>
            </a:r>
            <a:r>
              <a:rPr lang="en-US" sz="2800" b="1" i="1" smtClean="0">
                <a:solidFill>
                  <a:schemeClr val="bg1"/>
                </a:solidFill>
              </a:rPr>
              <a:t>Mephitis mephitis</a:t>
            </a:r>
            <a:r>
              <a:rPr lang="en-US" sz="2800" b="1" smtClean="0">
                <a:solidFill>
                  <a:schemeClr val="bg1"/>
                </a:solidFill>
              </a:rPr>
              <a:t>) – Omnivore</a:t>
            </a:r>
            <a:r>
              <a:rPr lang="en-US" sz="2800" smtClean="0">
                <a:solidFill>
                  <a:schemeClr val="bg1"/>
                </a:solidFill>
              </a:rPr>
              <a:t> </a:t>
            </a:r>
          </a:p>
        </p:txBody>
      </p:sp>
      <p:sp>
        <p:nvSpPr>
          <p:cNvPr id="32772" name="Rectangle 5"/>
          <p:cNvSpPr>
            <a:spLocks noGrp="1" noChangeArrowheads="1"/>
          </p:cNvSpPr>
          <p:nvPr>
            <p:ph type="body" sz="half" idx="1"/>
          </p:nvPr>
        </p:nvSpPr>
        <p:spPr>
          <a:xfrm>
            <a:off x="152400" y="1143000"/>
            <a:ext cx="5334000" cy="7467600"/>
          </a:xfrm>
        </p:spPr>
        <p:txBody>
          <a:bodyPr/>
          <a:lstStyle/>
          <a:p>
            <a:pPr eaLnBrk="1" hangingPunct="1">
              <a:buFont typeface="Wingdings" pitchFamily="2" charset="2"/>
              <a:buChar char="q"/>
            </a:pPr>
            <a:r>
              <a:rPr lang="en-US" sz="2400" b="1" smtClean="0"/>
              <a:t>Among the most omnivorous of the flesh-eaters of the order Carnivora </a:t>
            </a:r>
          </a:p>
          <a:p>
            <a:pPr eaLnBrk="1" hangingPunct="1">
              <a:buFont typeface="Wingdings" pitchFamily="2" charset="2"/>
              <a:buChar char="q"/>
            </a:pPr>
            <a:r>
              <a:rPr lang="en-US" sz="2400" b="1" smtClean="0"/>
              <a:t>Belongs to the family Mephitidae </a:t>
            </a:r>
          </a:p>
          <a:p>
            <a:pPr eaLnBrk="1" hangingPunct="1">
              <a:buFont typeface="Wingdings" pitchFamily="2" charset="2"/>
              <a:buChar char="q"/>
            </a:pPr>
            <a:r>
              <a:rPr lang="en-US" sz="2400" b="1" smtClean="0"/>
              <a:t>Generally nocturnal</a:t>
            </a:r>
          </a:p>
          <a:p>
            <a:pPr eaLnBrk="1" hangingPunct="1">
              <a:buFont typeface="Wingdings" pitchFamily="2" charset="2"/>
              <a:buChar char="q"/>
            </a:pPr>
            <a:r>
              <a:rPr lang="en-US" sz="2400" b="1" smtClean="0"/>
              <a:t>Live in a wide variety of habitats (open, wooded, scrub, agricultural, and even urban areas!)</a:t>
            </a:r>
          </a:p>
          <a:p>
            <a:pPr eaLnBrk="1" hangingPunct="1">
              <a:buFont typeface="Wingdings" pitchFamily="2" charset="2"/>
              <a:buChar char="q"/>
            </a:pPr>
            <a:r>
              <a:rPr lang="en-US" sz="2400" b="1" smtClean="0"/>
              <a:t>Best known for their defensive smell, which is very offensive!</a:t>
            </a:r>
            <a:r>
              <a:rPr lang="en-US" sz="2400" smtClean="0"/>
              <a:t> </a:t>
            </a:r>
            <a:endParaRPr lang="en-US" sz="2400" b="1" smtClean="0"/>
          </a:p>
          <a:p>
            <a:pPr eaLnBrk="1" hangingPunct="1">
              <a:buFont typeface="Wingdings" pitchFamily="2" charset="2"/>
              <a:buChar char="q"/>
            </a:pPr>
            <a:r>
              <a:rPr lang="en-US" sz="2400" b="1" smtClean="0"/>
              <a:t>Use their keen sense of smell to locate food (such as rodents, frogs, fruit, berries, etc.)</a:t>
            </a:r>
          </a:p>
        </p:txBody>
      </p:sp>
      <p:pic>
        <p:nvPicPr>
          <p:cNvPr id="32773" name="Picture 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867400" y="1219200"/>
            <a:ext cx="2641600" cy="3252788"/>
          </a:xfrm>
          <a:ln w="38100">
            <a:solidFill>
              <a:srgbClr val="000000"/>
            </a:solidFill>
            <a:miter lim="800000"/>
            <a:headEnd/>
            <a:tailEnd/>
          </a:ln>
        </p:spPr>
      </p:pic>
      <p:pic>
        <p:nvPicPr>
          <p:cNvPr id="32774" name="Picture 9" descr="Spotted Skunk Skull Natural Bon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15000" y="4648200"/>
            <a:ext cx="2819400" cy="1962150"/>
          </a:xfrm>
          <a:ln w="38100">
            <a:solidFill>
              <a:srgbClr val="000000"/>
            </a:solidFill>
            <a:miter lim="800000"/>
            <a:headEnd/>
            <a:tailEnd/>
          </a:ln>
        </p:spPr>
      </p:pic>
      <p:sp>
        <p:nvSpPr>
          <p:cNvPr id="32775" name="Action Button: Return 7">
            <a:hlinkClick r:id="rId4" action="ppaction://hlinksldjump" highlightClick="1"/>
          </p:cNvPr>
          <p:cNvSpPr>
            <a:spLocks noChangeArrowheads="1"/>
          </p:cNvSpPr>
          <p:nvPr/>
        </p:nvSpPr>
        <p:spPr bwMode="auto">
          <a:xfrm>
            <a:off x="4876800" y="5943600"/>
            <a:ext cx="731838" cy="731838"/>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28600" y="838200"/>
            <a:ext cx="8686800" cy="5257800"/>
          </a:xfrm>
        </p:spPr>
        <p:txBody>
          <a:bodyPr/>
          <a:lstStyle/>
          <a:p>
            <a:pPr eaLnBrk="1" hangingPunct="1">
              <a:buFont typeface="Wingdings" pitchFamily="2" charset="2"/>
              <a:buNone/>
            </a:pPr>
            <a:r>
              <a:rPr lang="en-US" sz="1800" b="1" smtClean="0">
                <a:solidFill>
                  <a:srgbClr val="FF0000"/>
                </a:solidFill>
              </a:rPr>
              <a:t>Click on underlined text to go to information and exercises!</a:t>
            </a:r>
          </a:p>
          <a:p>
            <a:pPr eaLnBrk="1" hangingPunct="1">
              <a:lnSpc>
                <a:spcPct val="90000"/>
              </a:lnSpc>
              <a:buFontTx/>
              <a:buNone/>
            </a:pPr>
            <a:r>
              <a:rPr lang="en-US" sz="2400" b="1" smtClean="0">
                <a:cs typeface="Arial" pitchFamily="34" charset="0"/>
                <a:hlinkClick r:id="rId2" action="ppaction://hlinksldjump"/>
              </a:rPr>
              <a:t>Materials List</a:t>
            </a:r>
            <a:endParaRPr lang="en-US" sz="2400" b="1" smtClean="0">
              <a:cs typeface="Arial" pitchFamily="34" charset="0"/>
              <a:hlinkClick r:id="" action="ppaction://hlinkshowjump?jump=nextslide"/>
            </a:endParaRPr>
          </a:p>
          <a:p>
            <a:pPr eaLnBrk="1" hangingPunct="1">
              <a:lnSpc>
                <a:spcPct val="90000"/>
              </a:lnSpc>
              <a:buFontTx/>
              <a:buNone/>
            </a:pPr>
            <a:r>
              <a:rPr lang="en-US" sz="1600" b="1" i="1" smtClean="0">
                <a:solidFill>
                  <a:srgbClr val="FF0000"/>
                </a:solidFill>
                <a:cs typeface="Arial" pitchFamily="34" charset="0"/>
              </a:rPr>
              <a:t>Best not to let students see this information until after they have completed Exercise 1!</a:t>
            </a:r>
            <a:endParaRPr lang="en-US" sz="1600" b="1" smtClean="0">
              <a:solidFill>
                <a:srgbClr val="FF0000"/>
              </a:solidFill>
              <a:hlinkClick r:id="" action="ppaction://hlinkshowjump?jump=nextslide"/>
            </a:endParaRPr>
          </a:p>
          <a:p>
            <a:pPr eaLnBrk="1" hangingPunct="1">
              <a:buFont typeface="Wingdings" pitchFamily="2" charset="2"/>
              <a:buNone/>
            </a:pPr>
            <a:r>
              <a:rPr lang="en-US" sz="2400" b="1" smtClean="0">
                <a:hlinkClick r:id="" action="ppaction://hlinkshowjump?jump=nextslide"/>
              </a:rPr>
              <a:t>Introduction</a:t>
            </a:r>
            <a:endParaRPr lang="en-US" sz="2400" b="1" smtClean="0"/>
          </a:p>
          <a:p>
            <a:pPr eaLnBrk="1" hangingPunct="1">
              <a:buFont typeface="Wingdings" pitchFamily="2" charset="2"/>
              <a:buNone/>
            </a:pPr>
            <a:r>
              <a:rPr lang="en-US" sz="2400" b="1" smtClean="0">
                <a:hlinkClick r:id="rId3" action="ppaction://hlinksldjump"/>
              </a:rPr>
              <a:t>Exercise 1 - Tooth Types &amp; Diet Types</a:t>
            </a:r>
            <a:endParaRPr lang="en-US" sz="2400" b="1" smtClean="0"/>
          </a:p>
          <a:p>
            <a:pPr eaLnBrk="1" hangingPunct="1">
              <a:buFont typeface="Wingdings" pitchFamily="2" charset="2"/>
              <a:buNone/>
            </a:pPr>
            <a:r>
              <a:rPr lang="en-US" sz="2400" b="1" smtClean="0">
                <a:hlinkClick r:id="rId4" action="ppaction://hlinksldjump"/>
              </a:rPr>
              <a:t>Exercise 2 - Dental formulas</a:t>
            </a:r>
          </a:p>
          <a:p>
            <a:pPr eaLnBrk="1" hangingPunct="1">
              <a:buFontTx/>
              <a:buNone/>
            </a:pPr>
            <a:r>
              <a:rPr lang="en-US" sz="1600" b="1" i="1" smtClean="0">
                <a:solidFill>
                  <a:srgbClr val="0070C0"/>
                </a:solidFill>
              </a:rPr>
              <a:t>Mathematics:  Bilateral symmetry, grouping objects by shape, counting, comparing whole numbers, organizing data into a chart/table, reading and creating bar graphs, proportions</a:t>
            </a:r>
            <a:endParaRPr lang="en-US" sz="1600" smtClean="0">
              <a:solidFill>
                <a:srgbClr val="0070C0"/>
              </a:solidFill>
            </a:endParaRPr>
          </a:p>
          <a:p>
            <a:pPr eaLnBrk="1" hangingPunct="1">
              <a:buFont typeface="Wingdings" pitchFamily="2" charset="2"/>
              <a:buNone/>
            </a:pPr>
            <a:r>
              <a:rPr lang="en-US" sz="2400" b="1" smtClean="0">
                <a:hlinkClick r:id="rId4" action="ppaction://hlinksldjump"/>
              </a:rPr>
              <a:t> </a:t>
            </a:r>
            <a:r>
              <a:rPr lang="en-US" sz="2400" b="1" smtClean="0">
                <a:hlinkClick r:id="rId5" action="ppaction://hlinksldjump"/>
              </a:rPr>
              <a:t>Exercise 3 – Morphometrics: Shape Has Meaning</a:t>
            </a:r>
          </a:p>
          <a:p>
            <a:pPr eaLnBrk="1" hangingPunct="1">
              <a:buFontTx/>
              <a:buNone/>
            </a:pPr>
            <a:r>
              <a:rPr lang="en-US" sz="1600" b="1" i="1" smtClean="0">
                <a:solidFill>
                  <a:srgbClr val="0070C0"/>
                </a:solidFill>
              </a:rPr>
              <a:t>Mathematics: Measuring in centimeters, the mean, rounding, using formulas to find volume and area, organizing data with a chart, ratios and proportions, recognizing linear equations and graphs, determining if a point is on a line or satisfies a linear equation, converting between point slope and slope intercept form, finding the y-intercept and slope from an equation or a graph, finding the equation of a line from its graph, interpreting the slope of a line, constructing a scatter plot, fitting lines to scatter plots, data extrapolation and interpolation</a:t>
            </a:r>
            <a:r>
              <a:rPr lang="en-US" sz="2400" b="1" smtClean="0">
                <a:hlinkClick r:id="rId5" action="ppaction://hlinksldjump"/>
              </a:rPr>
              <a:t> </a:t>
            </a:r>
            <a:endParaRPr lang="en-US" sz="2400" b="1" smtClean="0"/>
          </a:p>
          <a:p>
            <a:pPr eaLnBrk="1" hangingPunct="1">
              <a:buFont typeface="Wingdings" pitchFamily="2" charset="2"/>
              <a:buNone/>
            </a:pPr>
            <a:r>
              <a:rPr lang="en-US" sz="2400" b="1" smtClean="0">
                <a:hlinkClick r:id="rId6" action="ppaction://hlinksldjump"/>
              </a:rPr>
              <a:t>Suggested Readings &amp; Links</a:t>
            </a:r>
            <a:endParaRPr lang="en-US" b="1" smtClean="0"/>
          </a:p>
        </p:txBody>
      </p:sp>
      <p:sp>
        <p:nvSpPr>
          <p:cNvPr id="4099"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EF85EA5E-EAA5-4320-BF9F-96FE3D2307F4}" type="slidenum">
              <a:rPr lang="en-US" sz="1400" smtClean="0">
                <a:solidFill>
                  <a:schemeClr val="tx1"/>
                </a:solidFill>
              </a:rPr>
              <a:pPr eaLnBrk="1" hangingPunct="1">
                <a:defRPr/>
              </a:pPr>
              <a:t>3</a:t>
            </a:fld>
            <a:endParaRPr lang="en-US" sz="1400" smtClean="0">
              <a:solidFill>
                <a:schemeClr val="tx1"/>
              </a:solidFill>
            </a:endParaRPr>
          </a:p>
        </p:txBody>
      </p:sp>
      <p:sp>
        <p:nvSpPr>
          <p:cNvPr id="6147" name="Rectangle 2"/>
          <p:cNvSpPr>
            <a:spLocks noGrp="1" noChangeArrowheads="1"/>
          </p:cNvSpPr>
          <p:nvPr>
            <p:ph type="title"/>
          </p:nvPr>
        </p:nvSpPr>
        <p:spPr>
          <a:xfrm>
            <a:off x="457200" y="0"/>
            <a:ext cx="8229600" cy="685800"/>
          </a:xfrm>
          <a:solidFill>
            <a:schemeClr val="tx1">
              <a:lumMod val="50000"/>
              <a:lumOff val="50000"/>
            </a:schemeClr>
          </a:solidFill>
          <a:ln w="38100">
            <a:solidFill>
              <a:schemeClr val="tx1"/>
            </a:solidFill>
          </a:ln>
        </p:spPr>
        <p:txBody>
          <a:bodyPr/>
          <a:lstStyle/>
          <a:p>
            <a:pPr eaLnBrk="1" hangingPunct="1">
              <a:defRPr/>
            </a:pPr>
            <a:r>
              <a:rPr lang="en-US" sz="3200" b="1" dirty="0" smtClean="0">
                <a:solidFill>
                  <a:schemeClr val="bg1"/>
                </a:solidFill>
              </a:rPr>
              <a:t>Homepage Unit 2: Of Skulls and Teeth</a:t>
            </a:r>
          </a:p>
        </p:txBody>
      </p:sp>
      <p:grpSp>
        <p:nvGrpSpPr>
          <p:cNvPr id="6149" name="Group 7"/>
          <p:cNvGrpSpPr>
            <a:grpSpLocks/>
          </p:cNvGrpSpPr>
          <p:nvPr/>
        </p:nvGrpSpPr>
        <p:grpSpPr bwMode="auto">
          <a:xfrm>
            <a:off x="6172200" y="1981200"/>
            <a:ext cx="2514600" cy="1077913"/>
            <a:chOff x="6172200" y="1828800"/>
            <a:chExt cx="2514600" cy="1077218"/>
          </a:xfrm>
        </p:grpSpPr>
        <p:sp>
          <p:nvSpPr>
            <p:cNvPr id="6150" name="Text Box 5"/>
            <p:cNvSpPr txBox="1">
              <a:spLocks noChangeArrowheads="1"/>
            </p:cNvSpPr>
            <p:nvPr/>
          </p:nvSpPr>
          <p:spPr bwMode="auto">
            <a:xfrm>
              <a:off x="6172200" y="1828800"/>
              <a:ext cx="2514600" cy="107721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1600" b="1"/>
                <a:t>Clicking the        icon on other slides will bring you back to this page!</a:t>
              </a:r>
            </a:p>
          </p:txBody>
        </p:sp>
        <p:sp>
          <p:nvSpPr>
            <p:cNvPr id="6151" name="AutoShape 4">
              <a:hlinkClick r:id="" action="ppaction://noaction" highlightClick="1"/>
            </p:cNvPr>
            <p:cNvSpPr>
              <a:spLocks noChangeArrowheads="1"/>
            </p:cNvSpPr>
            <p:nvPr/>
          </p:nvSpPr>
          <p:spPr bwMode="auto">
            <a:xfrm>
              <a:off x="7467600" y="1905000"/>
              <a:ext cx="274320" cy="274320"/>
            </a:xfrm>
            <a:prstGeom prst="actionButtonHome">
              <a:avLst/>
            </a:prstGeom>
            <a:solidFill>
              <a:srgbClr val="969696"/>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55F85244-016C-4735-A7E4-472C3C8FCF66}" type="slidenum">
              <a:rPr lang="en-US" sz="1400" smtClean="0">
                <a:solidFill>
                  <a:schemeClr val="tx1"/>
                </a:solidFill>
              </a:rPr>
              <a:pPr eaLnBrk="1" hangingPunct="1">
                <a:defRPr/>
              </a:pPr>
              <a:t>30</a:t>
            </a:fld>
            <a:endParaRPr lang="en-US" sz="1400" smtClean="0">
              <a:solidFill>
                <a:schemeClr val="tx1"/>
              </a:solidFill>
            </a:endParaRPr>
          </a:p>
        </p:txBody>
      </p:sp>
      <p:sp>
        <p:nvSpPr>
          <p:cNvPr id="33795" name="Rectangle 4"/>
          <p:cNvSpPr>
            <a:spLocks noGrp="1" noChangeArrowheads="1"/>
          </p:cNvSpPr>
          <p:nvPr>
            <p:ph type="title"/>
          </p:nvPr>
        </p:nvSpPr>
        <p:spPr>
          <a:xfrm>
            <a:off x="533400" y="152400"/>
            <a:ext cx="8229600" cy="808038"/>
          </a:xfrm>
          <a:solidFill>
            <a:srgbClr val="FD1711"/>
          </a:solidFill>
          <a:ln w="38100">
            <a:solidFill>
              <a:schemeClr val="tx1"/>
            </a:solidFill>
            <a:miter lim="800000"/>
            <a:headEnd/>
            <a:tailEnd/>
          </a:ln>
        </p:spPr>
        <p:txBody>
          <a:bodyPr/>
          <a:lstStyle/>
          <a:p>
            <a:pPr eaLnBrk="1" hangingPunct="1"/>
            <a:r>
              <a:rPr lang="en-US" sz="2400" b="1" smtClean="0">
                <a:solidFill>
                  <a:schemeClr val="bg1"/>
                </a:solidFill>
              </a:rPr>
              <a:t>11.</a:t>
            </a:r>
            <a:r>
              <a:rPr lang="en-US" sz="2400" smtClean="0">
                <a:solidFill>
                  <a:schemeClr val="bg1"/>
                </a:solidFill>
              </a:rPr>
              <a:t> </a:t>
            </a:r>
            <a:r>
              <a:rPr lang="en-US" sz="2400" b="1" smtClean="0">
                <a:solidFill>
                  <a:schemeClr val="bg1"/>
                </a:solidFill>
              </a:rPr>
              <a:t>Porcupine (</a:t>
            </a:r>
            <a:r>
              <a:rPr lang="en-US" sz="2400" b="1" i="1" smtClean="0">
                <a:solidFill>
                  <a:schemeClr val="bg1"/>
                </a:solidFill>
              </a:rPr>
              <a:t>Erethizon dorsatum</a:t>
            </a:r>
            <a:r>
              <a:rPr lang="en-US" sz="2400" b="1" smtClean="0">
                <a:solidFill>
                  <a:schemeClr val="bg1"/>
                </a:solidFill>
              </a:rPr>
              <a:t>) – Herbivore</a:t>
            </a:r>
            <a:r>
              <a:rPr lang="en-US" sz="2400" smtClean="0">
                <a:solidFill>
                  <a:schemeClr val="bg1"/>
                </a:solidFill>
              </a:rPr>
              <a:t> </a:t>
            </a:r>
          </a:p>
        </p:txBody>
      </p:sp>
      <p:sp>
        <p:nvSpPr>
          <p:cNvPr id="33796" name="Rectangle 5"/>
          <p:cNvSpPr>
            <a:spLocks noGrp="1" noChangeArrowheads="1"/>
          </p:cNvSpPr>
          <p:nvPr>
            <p:ph type="body" sz="half" idx="1"/>
          </p:nvPr>
        </p:nvSpPr>
        <p:spPr>
          <a:xfrm>
            <a:off x="533400" y="1219200"/>
            <a:ext cx="4038600" cy="4525963"/>
          </a:xfrm>
        </p:spPr>
        <p:txBody>
          <a:bodyPr/>
          <a:lstStyle/>
          <a:p>
            <a:pPr eaLnBrk="1" hangingPunct="1">
              <a:lnSpc>
                <a:spcPct val="80000"/>
              </a:lnSpc>
              <a:buFont typeface="Wingdings" pitchFamily="2" charset="2"/>
              <a:buChar char="q"/>
            </a:pPr>
            <a:r>
              <a:rPr lang="en-US" sz="2400" b="1" smtClean="0"/>
              <a:t>Eats bark, twigs, &amp; leaves </a:t>
            </a:r>
          </a:p>
          <a:p>
            <a:pPr eaLnBrk="1" hangingPunct="1">
              <a:lnSpc>
                <a:spcPct val="80000"/>
              </a:lnSpc>
              <a:buFont typeface="Wingdings" pitchFamily="2" charset="2"/>
              <a:buChar char="q"/>
            </a:pPr>
            <a:r>
              <a:rPr lang="en-US" sz="2400" b="1" smtClean="0"/>
              <a:t>Heavy-bodied rodent weighing 20 pounds </a:t>
            </a:r>
          </a:p>
          <a:p>
            <a:pPr eaLnBrk="1" hangingPunct="1">
              <a:lnSpc>
                <a:spcPct val="80000"/>
              </a:lnSpc>
              <a:buFont typeface="Wingdings" pitchFamily="2" charset="2"/>
              <a:buChar char="q"/>
            </a:pPr>
            <a:r>
              <a:rPr lang="en-US" sz="2400" b="1" smtClean="0"/>
              <a:t>Powerful legs and long curved claws for climbing trees </a:t>
            </a:r>
          </a:p>
          <a:p>
            <a:pPr eaLnBrk="1" hangingPunct="1">
              <a:lnSpc>
                <a:spcPct val="80000"/>
              </a:lnSpc>
              <a:buFont typeface="Wingdings" pitchFamily="2" charset="2"/>
              <a:buChar char="q"/>
            </a:pPr>
            <a:r>
              <a:rPr lang="en-US" sz="2400" b="1" smtClean="0"/>
              <a:t>Rump and tail are covered in over 30,000 barbed quills </a:t>
            </a:r>
          </a:p>
          <a:p>
            <a:pPr lvl="1" eaLnBrk="1" hangingPunct="1">
              <a:lnSpc>
                <a:spcPct val="80000"/>
              </a:lnSpc>
            </a:pPr>
            <a:r>
              <a:rPr lang="en-US" sz="2400" b="1" smtClean="0"/>
              <a:t>protect the slow-moving porcupine from its main predators , the mountain lion, fisher, bobcat, and coyote.</a:t>
            </a:r>
            <a:r>
              <a:rPr lang="en-US" sz="2000" b="1" smtClean="0"/>
              <a:t/>
            </a:r>
            <a:br>
              <a:rPr lang="en-US" sz="2000" b="1" smtClean="0"/>
            </a:br>
            <a:r>
              <a:rPr lang="en-US" sz="2400" b="1" smtClean="0"/>
              <a:t> </a:t>
            </a:r>
            <a:br>
              <a:rPr lang="en-US" sz="2400" b="1" smtClean="0"/>
            </a:br>
            <a:r>
              <a:rPr lang="en-US" sz="2400" b="1" smtClean="0"/>
              <a:t/>
            </a:r>
            <a:br>
              <a:rPr lang="en-US" sz="2400" b="1" smtClean="0"/>
            </a:br>
            <a:endParaRPr lang="en-US" sz="2400" smtClean="0"/>
          </a:p>
          <a:p>
            <a:pPr lvl="1" eaLnBrk="1" hangingPunct="1">
              <a:lnSpc>
                <a:spcPct val="80000"/>
              </a:lnSpc>
            </a:pPr>
            <a:endParaRPr lang="en-US" sz="2400" smtClean="0"/>
          </a:p>
        </p:txBody>
      </p:sp>
      <p:pic>
        <p:nvPicPr>
          <p:cNvPr id="33797" name="Picture 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172200" y="1219200"/>
            <a:ext cx="2319338" cy="2667000"/>
          </a:xfrm>
          <a:ln w="38100">
            <a:solidFill>
              <a:srgbClr val="000000"/>
            </a:solidFill>
            <a:miter lim="800000"/>
            <a:headEnd/>
            <a:tailEnd/>
          </a:ln>
        </p:spPr>
      </p:pic>
      <p:pic>
        <p:nvPicPr>
          <p:cNvPr id="33798" name="Picture 9" descr="American Porcupine Skul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19800" y="4419600"/>
            <a:ext cx="2590800" cy="1781175"/>
          </a:xfrm>
          <a:ln w="38100">
            <a:solidFill>
              <a:srgbClr val="000000"/>
            </a:solidFill>
            <a:miter lim="800000"/>
            <a:headEnd/>
            <a:tailEnd/>
          </a:ln>
        </p:spPr>
      </p:pic>
      <p:sp>
        <p:nvSpPr>
          <p:cNvPr id="33799" name="AutoShape 11">
            <a:hlinkClick r:id="rId4" action="ppaction://hlinksldjump" highlightClick="1"/>
          </p:cNvPr>
          <p:cNvSpPr>
            <a:spLocks noChangeArrowheads="1"/>
          </p:cNvSpPr>
          <p:nvPr/>
        </p:nvSpPr>
        <p:spPr bwMode="auto">
          <a:xfrm>
            <a:off x="5029200" y="4495800"/>
            <a:ext cx="731838" cy="731838"/>
          </a:xfrm>
          <a:prstGeom prst="actionButtonHome">
            <a:avLst/>
          </a:prstGeom>
          <a:solidFill>
            <a:srgbClr val="FD1711"/>
          </a:solidFill>
          <a:ln w="9525">
            <a:solidFill>
              <a:schemeClr val="tx1"/>
            </a:solidFill>
            <a:miter lim="800000"/>
            <a:headEnd/>
            <a:tailEnd/>
          </a:ln>
        </p:spPr>
        <p:txBody>
          <a:bodyPr wrap="none" anchor="ctr"/>
          <a:lstStyle/>
          <a:p>
            <a:endParaRPr lang="en-US"/>
          </a:p>
        </p:txBody>
      </p:sp>
      <p:sp>
        <p:nvSpPr>
          <p:cNvPr id="33800" name="Action Button: Return 7">
            <a:hlinkClick r:id="rId5" action="ppaction://hlinksldjump" highlightClick="1"/>
          </p:cNvPr>
          <p:cNvSpPr>
            <a:spLocks noChangeArrowheads="1"/>
          </p:cNvSpPr>
          <p:nvPr/>
        </p:nvSpPr>
        <p:spPr bwMode="auto">
          <a:xfrm>
            <a:off x="5029200" y="5410200"/>
            <a:ext cx="731838" cy="731838"/>
          </a:xfrm>
          <a:prstGeom prst="actionButtonReturn">
            <a:avLst/>
          </a:prstGeom>
          <a:solidFill>
            <a:srgbClr val="FD1711"/>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F26991F0-89B2-43FD-B7E5-C21E94B8C312}" type="slidenum">
              <a:rPr lang="en-US" sz="1400" smtClean="0">
                <a:solidFill>
                  <a:schemeClr val="tx1"/>
                </a:solidFill>
              </a:rPr>
              <a:pPr eaLnBrk="1" hangingPunct="1">
                <a:defRPr/>
              </a:pPr>
              <a:t>31</a:t>
            </a:fld>
            <a:endParaRPr lang="en-US" sz="1400" smtClean="0">
              <a:solidFill>
                <a:schemeClr val="tx1"/>
              </a:solidFill>
            </a:endParaRPr>
          </a:p>
        </p:txBody>
      </p:sp>
      <p:sp>
        <p:nvSpPr>
          <p:cNvPr id="34819" name="Rectangle 2"/>
          <p:cNvSpPr>
            <a:spLocks noGrp="1" noChangeArrowheads="1"/>
          </p:cNvSpPr>
          <p:nvPr>
            <p:ph type="title"/>
          </p:nvPr>
        </p:nvSpPr>
        <p:spPr>
          <a:xfrm>
            <a:off x="381000" y="152400"/>
            <a:ext cx="8229600" cy="808038"/>
          </a:xfrm>
          <a:solidFill>
            <a:srgbClr val="B459C9"/>
          </a:solidFill>
          <a:ln w="38100">
            <a:solidFill>
              <a:schemeClr val="tx1"/>
            </a:solidFill>
            <a:miter lim="800000"/>
            <a:headEnd/>
            <a:tailEnd/>
          </a:ln>
        </p:spPr>
        <p:txBody>
          <a:bodyPr/>
          <a:lstStyle/>
          <a:p>
            <a:pPr eaLnBrk="1" hangingPunct="1"/>
            <a:r>
              <a:rPr lang="en-US" sz="3200" b="1" smtClean="0">
                <a:solidFill>
                  <a:schemeClr val="bg1"/>
                </a:solidFill>
              </a:rPr>
              <a:t>Exercise 2. Dental Formulas</a:t>
            </a:r>
          </a:p>
        </p:txBody>
      </p:sp>
      <p:sp>
        <p:nvSpPr>
          <p:cNvPr id="34820" name="Rectangle 3"/>
          <p:cNvSpPr>
            <a:spLocks noGrp="1" noChangeArrowheads="1"/>
          </p:cNvSpPr>
          <p:nvPr>
            <p:ph type="body" idx="1"/>
          </p:nvPr>
        </p:nvSpPr>
        <p:spPr>
          <a:xfrm>
            <a:off x="457200" y="1295400"/>
            <a:ext cx="8229600" cy="4525963"/>
          </a:xfrm>
        </p:spPr>
        <p:txBody>
          <a:bodyPr/>
          <a:lstStyle/>
          <a:p>
            <a:pPr eaLnBrk="1" hangingPunct="1">
              <a:buFont typeface="Wingdings" pitchFamily="2" charset="2"/>
              <a:buChar char="q"/>
            </a:pPr>
            <a:r>
              <a:rPr lang="en-US" sz="2800" smtClean="0"/>
              <a:t>Each type of tooth is adapted to perform the specific functions listed below. See Fig. 1 for tooth location. </a:t>
            </a:r>
          </a:p>
          <a:p>
            <a:pPr eaLnBrk="1" hangingPunct="1">
              <a:buFont typeface="Wingdings" pitchFamily="2" charset="2"/>
              <a:buNone/>
            </a:pPr>
            <a:endParaRPr lang="en-US" sz="2800" smtClean="0"/>
          </a:p>
        </p:txBody>
      </p:sp>
      <p:graphicFrame>
        <p:nvGraphicFramePr>
          <p:cNvPr id="43122" name="Group 114"/>
          <p:cNvGraphicFramePr>
            <a:graphicFrameLocks noGrp="1"/>
          </p:cNvGraphicFramePr>
          <p:nvPr/>
        </p:nvGraphicFramePr>
        <p:xfrm>
          <a:off x="228600" y="2819400"/>
          <a:ext cx="8659813" cy="3113088"/>
        </p:xfrm>
        <a:graphic>
          <a:graphicData uri="http://schemas.openxmlformats.org/drawingml/2006/table">
            <a:tbl>
              <a:tblPr/>
              <a:tblGrid>
                <a:gridCol w="1759139"/>
                <a:gridCol w="757499"/>
                <a:gridCol w="6143175"/>
              </a:tblGrid>
              <a:tr h="6554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Incisors</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(I)</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Adapted for biting, cutting and stripping</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r>
              <a:tr h="817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Canines</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(C)</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Adapted for seizing, piercing and tearing</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r>
              <a:tr h="8229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Premolars</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(P)</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Adapted for grinding, crushing, </a:t>
                      </a:r>
                      <a:r>
                        <a:rPr kumimoji="0" lang="en-US" sz="2400" b="1" i="0" u="sng" strike="noStrike" cap="none" normalizeH="0" baseline="0" dirty="0" smtClean="0">
                          <a:ln>
                            <a:noFill/>
                          </a:ln>
                          <a:solidFill>
                            <a:schemeClr val="tx1"/>
                          </a:solidFill>
                          <a:effectLst/>
                          <a:latin typeface="+mn-lt"/>
                          <a:cs typeface="Times New Roman" pitchFamily="18" charset="0"/>
                        </a:rPr>
                        <a:t>shearing and slicing</a:t>
                      </a:r>
                      <a:endParaRPr kumimoji="0" lang="en-US" sz="2400" b="1" i="0" u="sng"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r>
              <a:tr h="817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Molars</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(M)</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cs typeface="Times New Roman" pitchFamily="18" charset="0"/>
                        </a:rPr>
                        <a:t>Adapted for grinding and crushing</a:t>
                      </a:r>
                      <a:endParaRPr kumimoji="0" lang="en-US" sz="2400" b="1" i="0" u="none" strike="noStrike" cap="none" normalizeH="0" baseline="0" dirty="0" smtClean="0">
                        <a:ln>
                          <a:noFill/>
                        </a:ln>
                        <a:solidFill>
                          <a:schemeClr val="tx1"/>
                        </a:solidFill>
                        <a:effectLst/>
                        <a:latin typeface="+mn-lt"/>
                      </a:endParaRPr>
                    </a:p>
                  </a:txBody>
                  <a:tcPr marL="91433" marR="91433" marT="45709" marB="45709" anchor="ctr" horzOverflow="overflow">
                    <a:lnL w="38100" cap="flat" cmpd="sng" algn="ctr">
                      <a:solidFill>
                        <a:srgbClr val="C0C0C0"/>
                      </a:solidFill>
                      <a:prstDash val="solid"/>
                      <a:round/>
                      <a:headEnd type="none" w="med" len="med"/>
                      <a:tailEnd type="none" w="med" len="med"/>
                    </a:lnL>
                    <a:lnR w="38100" cap="flat" cmpd="sng" algn="ctr">
                      <a:solidFill>
                        <a:srgbClr val="C0C0C0"/>
                      </a:solidFill>
                      <a:prstDash val="solid"/>
                      <a:round/>
                      <a:headEnd type="none" w="med" len="med"/>
                      <a:tailEnd type="none" w="med" len="med"/>
                    </a:lnR>
                    <a:lnT w="38100" cap="flat" cmpd="sng" algn="ctr">
                      <a:solidFill>
                        <a:srgbClr val="C0C0C0"/>
                      </a:solidFill>
                      <a:prstDash val="solid"/>
                      <a:round/>
                      <a:headEnd type="none" w="med" len="med"/>
                      <a:tailEnd type="none" w="med" len="med"/>
                    </a:lnT>
                    <a:lnB w="381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34843" name="Rectangle 106"/>
          <p:cNvSpPr>
            <a:spLocks noChangeArrowheads="1"/>
          </p:cNvSpPr>
          <p:nvPr/>
        </p:nvSpPr>
        <p:spPr bwMode="auto">
          <a:xfrm>
            <a:off x="0" y="458787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en-US" sz="1800">
              <a:solidFill>
                <a:schemeClr val="tx1"/>
              </a:solidFill>
            </a:endParaRPr>
          </a:p>
        </p:txBody>
      </p:sp>
      <p:sp>
        <p:nvSpPr>
          <p:cNvPr id="34844" name="AutoShape 113">
            <a:hlinkClick r:id="" action="ppaction://hlinkshowjump?jump=nextslide" highlightClick="1"/>
          </p:cNvPr>
          <p:cNvSpPr>
            <a:spLocks noChangeArrowheads="1"/>
          </p:cNvSpPr>
          <p:nvPr/>
        </p:nvSpPr>
        <p:spPr bwMode="auto">
          <a:xfrm>
            <a:off x="8305800" y="6019800"/>
            <a:ext cx="639763" cy="639763"/>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C4FE3F37-F873-4272-99B5-FEB25D43A3EB}" type="slidenum">
              <a:rPr lang="en-US" sz="1400" smtClean="0">
                <a:solidFill>
                  <a:schemeClr val="tx1"/>
                </a:solidFill>
              </a:rPr>
              <a:pPr eaLnBrk="1" hangingPunct="1">
                <a:defRPr/>
              </a:pPr>
              <a:t>32</a:t>
            </a:fld>
            <a:endParaRPr lang="en-US" sz="1400" smtClean="0">
              <a:solidFill>
                <a:schemeClr val="tx1"/>
              </a:solidFill>
            </a:endParaRPr>
          </a:p>
        </p:txBody>
      </p:sp>
      <p:sp>
        <p:nvSpPr>
          <p:cNvPr id="35843" name="Rectangle 7"/>
          <p:cNvSpPr>
            <a:spLocks noChangeArrowheads="1"/>
          </p:cNvSpPr>
          <p:nvPr/>
        </p:nvSpPr>
        <p:spPr bwMode="auto">
          <a:xfrm>
            <a:off x="228600" y="228600"/>
            <a:ext cx="8458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solidFill>
                  <a:schemeClr val="tx1"/>
                </a:solidFill>
              </a:rPr>
              <a:t>Figure 1. Ventral view of skull showing location and structure of teeth. </a:t>
            </a:r>
          </a:p>
          <a:p>
            <a:pPr algn="ctr" eaLnBrk="0" hangingPunct="0"/>
            <a:endParaRPr lang="en-US" sz="2800">
              <a:solidFill>
                <a:schemeClr val="tx1"/>
              </a:solidFill>
            </a:endParaRPr>
          </a:p>
        </p:txBody>
      </p:sp>
      <p:pic>
        <p:nvPicPr>
          <p:cNvPr id="35844" name="Picture 9" descr="Presentation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 y="1212850"/>
            <a:ext cx="7848600" cy="5278438"/>
          </a:xfrm>
        </p:spPr>
      </p:pic>
      <p:sp>
        <p:nvSpPr>
          <p:cNvPr id="35845" name="AutoShape 2">
            <a:hlinkClick r:id="" action="ppaction://hlinkshowjump?jump=previousslide" highlightClick="1"/>
          </p:cNvPr>
          <p:cNvSpPr>
            <a:spLocks noChangeArrowheads="1"/>
          </p:cNvSpPr>
          <p:nvPr/>
        </p:nvSpPr>
        <p:spPr bwMode="auto">
          <a:xfrm>
            <a:off x="7010400" y="5943600"/>
            <a:ext cx="731838" cy="731838"/>
          </a:xfrm>
          <a:prstGeom prst="actionButtonBackPrevious">
            <a:avLst/>
          </a:prstGeom>
          <a:solidFill>
            <a:srgbClr val="B459C9"/>
          </a:solidFill>
          <a:ln w="9525">
            <a:solidFill>
              <a:schemeClr val="tx1"/>
            </a:solidFill>
            <a:miter lim="800000"/>
            <a:headEnd/>
            <a:tailEnd/>
          </a:ln>
        </p:spPr>
        <p:txBody>
          <a:bodyPr wrap="none" anchor="ctr"/>
          <a:lstStyle/>
          <a:p>
            <a:endParaRPr lang="en-US"/>
          </a:p>
        </p:txBody>
      </p:sp>
      <p:sp>
        <p:nvSpPr>
          <p:cNvPr id="35846" name="AutoShape 3">
            <a:hlinkClick r:id="" action="ppaction://hlinkshowjump?jump=nextslide" highlightClick="1"/>
          </p:cNvPr>
          <p:cNvSpPr>
            <a:spLocks noChangeArrowheads="1"/>
          </p:cNvSpPr>
          <p:nvPr/>
        </p:nvSpPr>
        <p:spPr bwMode="auto">
          <a:xfrm>
            <a:off x="8001000" y="5943600"/>
            <a:ext cx="731838" cy="731838"/>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3F667902-91BB-4641-AFD8-F2AADA60B343}" type="slidenum">
              <a:rPr lang="en-US" sz="1400" smtClean="0">
                <a:solidFill>
                  <a:schemeClr val="tx1"/>
                </a:solidFill>
              </a:rPr>
              <a:pPr eaLnBrk="1" hangingPunct="1">
                <a:defRPr/>
              </a:pPr>
              <a:t>33</a:t>
            </a:fld>
            <a:endParaRPr lang="en-US" sz="1400" smtClean="0">
              <a:solidFill>
                <a:schemeClr val="tx1"/>
              </a:solidFill>
            </a:endParaRPr>
          </a:p>
        </p:txBody>
      </p:sp>
      <p:sp>
        <p:nvSpPr>
          <p:cNvPr id="37891" name="Rectangle 3"/>
          <p:cNvSpPr>
            <a:spLocks noGrp="1" noChangeArrowheads="1"/>
          </p:cNvSpPr>
          <p:nvPr>
            <p:ph type="body" idx="1"/>
          </p:nvPr>
        </p:nvSpPr>
        <p:spPr>
          <a:xfrm>
            <a:off x="457200" y="381000"/>
            <a:ext cx="8229600" cy="6172200"/>
          </a:xfrm>
        </p:spPr>
        <p:txBody>
          <a:bodyPr/>
          <a:lstStyle/>
          <a:p>
            <a:pPr eaLnBrk="1" hangingPunct="1">
              <a:lnSpc>
                <a:spcPct val="90000"/>
              </a:lnSpc>
              <a:buFont typeface="Wingdings" pitchFamily="2" charset="2"/>
              <a:buChar char="q"/>
            </a:pPr>
            <a:r>
              <a:rPr lang="en-US" sz="2400" b="1" smtClean="0"/>
              <a:t>A mammal's </a:t>
            </a:r>
            <a:r>
              <a:rPr lang="en-US" sz="2400" b="1" smtClean="0">
                <a:solidFill>
                  <a:srgbClr val="B459C9"/>
                </a:solidFill>
              </a:rPr>
              <a:t>dental formula</a:t>
            </a:r>
            <a:r>
              <a:rPr lang="en-US" sz="2400" b="1" smtClean="0"/>
              <a:t> designates the number of each type of tooth found in its dentition </a:t>
            </a:r>
          </a:p>
          <a:p>
            <a:pPr eaLnBrk="1" hangingPunct="1">
              <a:lnSpc>
                <a:spcPct val="90000"/>
              </a:lnSpc>
              <a:buFont typeface="Wingdings" pitchFamily="2" charset="2"/>
              <a:buChar char="q"/>
            </a:pPr>
            <a:r>
              <a:rPr lang="en-US" sz="2400" b="1" smtClean="0"/>
              <a:t>It provides one kind of </a:t>
            </a:r>
            <a:r>
              <a:rPr lang="en-US" sz="2400" b="1" smtClean="0">
                <a:solidFill>
                  <a:srgbClr val="B459C9"/>
                </a:solidFill>
              </a:rPr>
              <a:t>quantitative measure</a:t>
            </a:r>
            <a:r>
              <a:rPr lang="en-US" sz="2400" b="1" smtClean="0"/>
              <a:t> of the differences between </a:t>
            </a:r>
          </a:p>
          <a:p>
            <a:pPr lvl="1" eaLnBrk="1" hangingPunct="1">
              <a:lnSpc>
                <a:spcPct val="90000"/>
              </a:lnSpc>
            </a:pPr>
            <a:r>
              <a:rPr lang="en-US" sz="2400" b="1" smtClean="0"/>
              <a:t>different sexes and ages of the same species, different species, and animal groups having different feeding strategies or diets </a:t>
            </a:r>
          </a:p>
          <a:p>
            <a:pPr eaLnBrk="1" hangingPunct="1">
              <a:lnSpc>
                <a:spcPct val="90000"/>
              </a:lnSpc>
              <a:buFont typeface="Wingdings" pitchFamily="2" charset="2"/>
              <a:buChar char="q"/>
            </a:pPr>
            <a:r>
              <a:rPr lang="en-US" sz="2400" b="1" smtClean="0"/>
              <a:t>Exercise 1 used observational skills to assign a skull (representing an animal) to a feeding category. This is what is considered a </a:t>
            </a:r>
            <a:r>
              <a:rPr lang="en-US" sz="2400" b="1" smtClean="0">
                <a:solidFill>
                  <a:srgbClr val="B459C9"/>
                </a:solidFill>
              </a:rPr>
              <a:t>qualitative measure</a:t>
            </a:r>
            <a:r>
              <a:rPr lang="en-US" sz="2400" b="1" smtClean="0"/>
              <a:t> or approximation. </a:t>
            </a:r>
          </a:p>
          <a:p>
            <a:pPr eaLnBrk="1" hangingPunct="1">
              <a:lnSpc>
                <a:spcPct val="90000"/>
              </a:lnSpc>
              <a:buFont typeface="Wingdings" pitchFamily="2" charset="2"/>
              <a:buChar char="q"/>
            </a:pPr>
            <a:r>
              <a:rPr lang="en-US" sz="2400" b="1" smtClean="0"/>
              <a:t>Quantification, on the other hand, involves </a:t>
            </a:r>
            <a:r>
              <a:rPr lang="en-US" sz="2400" b="1" smtClean="0">
                <a:solidFill>
                  <a:srgbClr val="B459C9"/>
                </a:solidFill>
              </a:rPr>
              <a:t>actual measurement</a:t>
            </a:r>
            <a:r>
              <a:rPr lang="en-US" sz="2400" b="1" smtClean="0"/>
              <a:t>, and provides for numerical and graphical comparison of two or more samples.</a:t>
            </a:r>
          </a:p>
          <a:p>
            <a:pPr eaLnBrk="1" hangingPunct="1">
              <a:lnSpc>
                <a:spcPct val="90000"/>
              </a:lnSpc>
              <a:buFont typeface="Wingdings" pitchFamily="2" charset="2"/>
              <a:buNone/>
            </a:pPr>
            <a:endParaRPr lang="en-US" sz="2400" b="1" smtClean="0"/>
          </a:p>
          <a:p>
            <a:pPr eaLnBrk="1" hangingPunct="1">
              <a:lnSpc>
                <a:spcPct val="90000"/>
              </a:lnSpc>
              <a:buFont typeface="Wingdings" pitchFamily="2" charset="2"/>
              <a:buChar char="q"/>
            </a:pPr>
            <a:r>
              <a:rPr lang="en-US" sz="2400" b="1" smtClean="0"/>
              <a:t>Dental formulas are used to quantify difference between samples </a:t>
            </a:r>
          </a:p>
          <a:p>
            <a:pPr eaLnBrk="1" hangingPunct="1">
              <a:lnSpc>
                <a:spcPct val="90000"/>
              </a:lnSpc>
              <a:buFont typeface="Wingdings" pitchFamily="2" charset="2"/>
              <a:buChar char="q"/>
            </a:pPr>
            <a:endParaRPr 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3825D062-A09E-45A0-B03D-CBA0F9154336}" type="slidenum">
              <a:rPr lang="en-US" sz="1400" smtClean="0">
                <a:solidFill>
                  <a:schemeClr val="tx1"/>
                </a:solidFill>
              </a:rPr>
              <a:pPr eaLnBrk="1" hangingPunct="1">
                <a:defRPr/>
              </a:pPr>
              <a:t>34</a:t>
            </a:fld>
            <a:endParaRPr lang="en-US" sz="1400" smtClean="0">
              <a:solidFill>
                <a:schemeClr val="tx1"/>
              </a:solidFill>
            </a:endParaRPr>
          </a:p>
        </p:txBody>
      </p:sp>
      <p:sp>
        <p:nvSpPr>
          <p:cNvPr id="37891" name="Rectangle 2"/>
          <p:cNvSpPr>
            <a:spLocks noGrp="1" noChangeArrowheads="1"/>
          </p:cNvSpPr>
          <p:nvPr>
            <p:ph type="title"/>
          </p:nvPr>
        </p:nvSpPr>
        <p:spPr>
          <a:xfrm>
            <a:off x="457200" y="152400"/>
            <a:ext cx="8229600" cy="731838"/>
          </a:xfrm>
          <a:solidFill>
            <a:srgbClr val="B459C9"/>
          </a:solidFill>
          <a:ln w="38100">
            <a:solidFill>
              <a:schemeClr val="tx1"/>
            </a:solidFill>
            <a:miter lim="800000"/>
            <a:headEnd/>
            <a:tailEnd/>
          </a:ln>
        </p:spPr>
        <p:txBody>
          <a:bodyPr/>
          <a:lstStyle/>
          <a:p>
            <a:pPr eaLnBrk="1" hangingPunct="1"/>
            <a:r>
              <a:rPr lang="en-US" sz="4000" b="1" smtClean="0">
                <a:solidFill>
                  <a:schemeClr val="bg1"/>
                </a:solidFill>
              </a:rPr>
              <a:t>Exercise 2 – Dental Formulas</a:t>
            </a:r>
          </a:p>
        </p:txBody>
      </p:sp>
      <p:sp>
        <p:nvSpPr>
          <p:cNvPr id="40964" name="Rectangle 3"/>
          <p:cNvSpPr>
            <a:spLocks noGrp="1" noChangeArrowheads="1"/>
          </p:cNvSpPr>
          <p:nvPr>
            <p:ph type="body" idx="1"/>
          </p:nvPr>
        </p:nvSpPr>
        <p:spPr>
          <a:xfrm>
            <a:off x="228600" y="1295400"/>
            <a:ext cx="8610600" cy="4724400"/>
          </a:xfrm>
        </p:spPr>
        <p:txBody>
          <a:bodyPr/>
          <a:lstStyle/>
          <a:p>
            <a:pPr eaLnBrk="1" hangingPunct="1">
              <a:lnSpc>
                <a:spcPct val="80000"/>
              </a:lnSpc>
              <a:buFont typeface="Wingdings" pitchFamily="2" charset="2"/>
              <a:buChar char="q"/>
            </a:pPr>
            <a:r>
              <a:rPr lang="en-US" sz="2800" smtClean="0">
                <a:cs typeface="Arial" pitchFamily="34" charset="0"/>
              </a:rPr>
              <a:t>Your specific goal in this exercise is to quantitatively compare dental formulas for carnivores, herbivores, omnivores, and an insectivore.</a:t>
            </a:r>
          </a:p>
          <a:p>
            <a:pPr eaLnBrk="1" hangingPunct="1">
              <a:lnSpc>
                <a:spcPct val="80000"/>
              </a:lnSpc>
              <a:buFont typeface="Wingdings" pitchFamily="2" charset="2"/>
              <a:buChar char="q"/>
            </a:pPr>
            <a:endParaRPr lang="en-US" sz="2800" smtClean="0">
              <a:cs typeface="Arial" pitchFamily="34" charset="0"/>
            </a:endParaRPr>
          </a:p>
          <a:p>
            <a:pPr eaLnBrk="1" hangingPunct="1">
              <a:lnSpc>
                <a:spcPct val="80000"/>
              </a:lnSpc>
              <a:buFont typeface="Wingdings" pitchFamily="2" charset="2"/>
              <a:buChar char="q"/>
            </a:pPr>
            <a:r>
              <a:rPr lang="en-US" sz="2800" smtClean="0">
                <a:cs typeface="Arial" pitchFamily="34" charset="0"/>
              </a:rPr>
              <a:t>Before we do this, however, it is important to learn about frequency tables and graphs.</a:t>
            </a:r>
          </a:p>
          <a:p>
            <a:pPr eaLnBrk="1" hangingPunct="1">
              <a:lnSpc>
                <a:spcPct val="80000"/>
              </a:lnSpc>
              <a:buFont typeface="Wingdings" pitchFamily="2" charset="2"/>
              <a:buChar char="q"/>
            </a:pPr>
            <a:endParaRPr lang="en-US" sz="2800" smtClean="0">
              <a:cs typeface="Arial" pitchFamily="34" charset="0"/>
            </a:endParaRPr>
          </a:p>
          <a:p>
            <a:pPr eaLnBrk="1" hangingPunct="1">
              <a:lnSpc>
                <a:spcPct val="80000"/>
              </a:lnSpc>
              <a:buFont typeface="Wingdings" pitchFamily="2" charset="2"/>
              <a:buChar char="q"/>
            </a:pPr>
            <a:r>
              <a:rPr lang="en-US" sz="2800" smtClean="0">
                <a:cs typeface="Arial" pitchFamily="34" charset="0"/>
              </a:rPr>
              <a:t>On the following slides, you will learn how to use frequency tables and graphs to display and help interpret your data.</a:t>
            </a:r>
            <a:endParaRPr lang="en-US" sz="2400" smtClean="0">
              <a:cs typeface="Arial" pitchFamily="34" charset="0"/>
            </a:endParaRPr>
          </a:p>
          <a:p>
            <a:pPr eaLnBrk="1" hangingPunct="1">
              <a:lnSpc>
                <a:spcPct val="80000"/>
              </a:lnSpc>
              <a:buFontTx/>
              <a:buNone/>
            </a:pPr>
            <a:endParaRPr lang="en-US" sz="2400" smtClean="0">
              <a:latin typeface="Times New Roman" pitchFamily="18" charset="0"/>
            </a:endParaRPr>
          </a:p>
          <a:p>
            <a:pPr eaLnBrk="1" hangingPunct="1">
              <a:lnSpc>
                <a:spcPct val="80000"/>
              </a:lnSpc>
              <a:buFont typeface="Wingdings" pitchFamily="2" charset="2"/>
              <a:buChar char="q"/>
            </a:pPr>
            <a:endParaRPr lang="en-US" sz="2400" smtClean="0">
              <a:latin typeface="Times New Roman" pitchFamily="18" charset="0"/>
            </a:endParaRPr>
          </a:p>
        </p:txBody>
      </p:sp>
      <p:sp>
        <p:nvSpPr>
          <p:cNvPr id="37893" name="AutoShape 2">
            <a:hlinkClick r:id="" action="ppaction://hlinkshowjump?jump=nextslide" highlightClick="1"/>
          </p:cNvPr>
          <p:cNvSpPr>
            <a:spLocks noChangeArrowheads="1"/>
          </p:cNvSpPr>
          <p:nvPr/>
        </p:nvSpPr>
        <p:spPr bwMode="auto">
          <a:xfrm>
            <a:off x="8382000" y="60960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E74AAE5C-61F8-4293-94A8-665A882B06C3}" type="slidenum">
              <a:rPr lang="en-US" sz="1400" smtClean="0">
                <a:solidFill>
                  <a:schemeClr val="tx1"/>
                </a:solidFill>
              </a:rPr>
              <a:pPr eaLnBrk="1" hangingPunct="1">
                <a:defRPr/>
              </a:pPr>
              <a:t>35</a:t>
            </a:fld>
            <a:endParaRPr lang="en-US" sz="1400" smtClean="0">
              <a:solidFill>
                <a:schemeClr val="tx1"/>
              </a:solidFill>
            </a:endParaRPr>
          </a:p>
        </p:txBody>
      </p:sp>
      <p:sp>
        <p:nvSpPr>
          <p:cNvPr id="38915" name="Rectangle 2"/>
          <p:cNvSpPr>
            <a:spLocks noGrp="1" noChangeArrowheads="1"/>
          </p:cNvSpPr>
          <p:nvPr>
            <p:ph type="title"/>
          </p:nvPr>
        </p:nvSpPr>
        <p:spPr>
          <a:xfrm>
            <a:off x="457200" y="0"/>
            <a:ext cx="8229600" cy="762000"/>
          </a:xfrm>
          <a:solidFill>
            <a:srgbClr val="B459C9"/>
          </a:solidFill>
          <a:ln w="38100">
            <a:solidFill>
              <a:schemeClr val="tx1"/>
            </a:solidFill>
            <a:miter lim="800000"/>
            <a:headEnd/>
            <a:tailEnd/>
          </a:ln>
        </p:spPr>
        <p:txBody>
          <a:bodyPr/>
          <a:lstStyle/>
          <a:p>
            <a:pPr eaLnBrk="1" hangingPunct="1"/>
            <a:r>
              <a:rPr lang="en-US" sz="2800" b="1" smtClean="0">
                <a:solidFill>
                  <a:schemeClr val="bg1"/>
                </a:solidFill>
              </a:rPr>
              <a:t>Exercise 2 – Dental Formulas</a:t>
            </a:r>
            <a:br>
              <a:rPr lang="en-US" sz="2800" b="1" smtClean="0">
                <a:solidFill>
                  <a:schemeClr val="bg1"/>
                </a:solidFill>
              </a:rPr>
            </a:br>
            <a:r>
              <a:rPr lang="en-US" sz="2400" b="1" smtClean="0">
                <a:solidFill>
                  <a:schemeClr val="bg1"/>
                </a:solidFill>
              </a:rPr>
              <a:t>Frequency Tables</a:t>
            </a:r>
            <a:endParaRPr lang="en-US" sz="2800" b="1" smtClean="0">
              <a:solidFill>
                <a:schemeClr val="bg1"/>
              </a:solidFill>
            </a:endParaRPr>
          </a:p>
        </p:txBody>
      </p:sp>
      <p:sp>
        <p:nvSpPr>
          <p:cNvPr id="40964" name="Rectangle 3"/>
          <p:cNvSpPr>
            <a:spLocks noGrp="1" noChangeArrowheads="1"/>
          </p:cNvSpPr>
          <p:nvPr>
            <p:ph type="body" idx="1"/>
          </p:nvPr>
        </p:nvSpPr>
        <p:spPr>
          <a:xfrm>
            <a:off x="228600" y="914400"/>
            <a:ext cx="8686800" cy="3962400"/>
          </a:xfrm>
        </p:spPr>
        <p:txBody>
          <a:bodyPr/>
          <a:lstStyle/>
          <a:p>
            <a:pPr eaLnBrk="1" hangingPunct="1">
              <a:lnSpc>
                <a:spcPct val="80000"/>
              </a:lnSpc>
              <a:buFont typeface="Wingdings" pitchFamily="2" charset="2"/>
              <a:buChar char="q"/>
            </a:pPr>
            <a:r>
              <a:rPr lang="en-US" sz="2400" smtClean="0"/>
              <a:t>A frequency table or chart presents the distribution of some item (e.g., cats-eye marbles) according to some type of category (e.g., marble owners).</a:t>
            </a:r>
            <a:endParaRPr lang="en-US" sz="2400" smtClean="0">
              <a:cs typeface="Arial" pitchFamily="34" charset="0"/>
            </a:endParaRPr>
          </a:p>
          <a:p>
            <a:pPr eaLnBrk="1" hangingPunct="1">
              <a:lnSpc>
                <a:spcPct val="80000"/>
              </a:lnSpc>
              <a:buFont typeface="Wingdings" pitchFamily="2" charset="2"/>
              <a:buChar char="q"/>
            </a:pPr>
            <a:r>
              <a:rPr lang="en-US" sz="2400" smtClean="0">
                <a:cs typeface="Arial" pitchFamily="34" charset="0"/>
              </a:rPr>
              <a:t>The data in the table below were collected from four individuals, each of whom had a bag of marbles.  </a:t>
            </a:r>
          </a:p>
          <a:p>
            <a:pPr eaLnBrk="1" hangingPunct="1">
              <a:lnSpc>
                <a:spcPct val="80000"/>
              </a:lnSpc>
              <a:buFont typeface="Wingdings" pitchFamily="2" charset="2"/>
              <a:buChar char="q"/>
            </a:pPr>
            <a:r>
              <a:rPr lang="en-US" sz="2400" smtClean="0">
                <a:cs typeface="Arial" pitchFamily="34" charset="0"/>
              </a:rPr>
              <a:t>If we count the cats-eye marbles each person has, we can visualize the distribution of this type of marble among the four individuals by placing the marble counts in a table.  </a:t>
            </a:r>
          </a:p>
          <a:p>
            <a:pPr eaLnBrk="1" hangingPunct="1">
              <a:lnSpc>
                <a:spcPct val="80000"/>
              </a:lnSpc>
              <a:buFont typeface="Wingdings" pitchFamily="2" charset="2"/>
              <a:buChar char="q"/>
            </a:pPr>
            <a:r>
              <a:rPr lang="en-US" sz="2400" smtClean="0">
                <a:cs typeface="Arial" pitchFamily="34" charset="0"/>
              </a:rPr>
              <a:t>As you can see below, Bob has very few cats-eye marbles in his bag, and Meg has the most.</a:t>
            </a:r>
          </a:p>
          <a:p>
            <a:pPr eaLnBrk="1" hangingPunct="1">
              <a:lnSpc>
                <a:spcPct val="80000"/>
              </a:lnSpc>
              <a:buFont typeface="Wingdings" pitchFamily="2" charset="2"/>
              <a:buNone/>
            </a:pPr>
            <a:endParaRPr lang="en-US" sz="2000" smtClean="0">
              <a:cs typeface="Arial" pitchFamily="34" charset="0"/>
            </a:endParaRPr>
          </a:p>
          <a:p>
            <a:pPr eaLnBrk="1" hangingPunct="1">
              <a:lnSpc>
                <a:spcPct val="80000"/>
              </a:lnSpc>
              <a:buFont typeface="Wingdings" pitchFamily="2" charset="2"/>
              <a:buNone/>
            </a:pPr>
            <a:endParaRPr lang="en-US" sz="2000" smtClean="0">
              <a:cs typeface="Arial" pitchFamily="34" charset="0"/>
            </a:endParaRPr>
          </a:p>
          <a:p>
            <a:pPr eaLnBrk="1" hangingPunct="1">
              <a:lnSpc>
                <a:spcPct val="80000"/>
              </a:lnSpc>
              <a:buFontTx/>
              <a:buNone/>
            </a:pPr>
            <a:endParaRPr lang="en-US" sz="2000" smtClean="0">
              <a:latin typeface="Times New Roman" pitchFamily="18" charset="0"/>
            </a:endParaRPr>
          </a:p>
          <a:p>
            <a:pPr eaLnBrk="1" hangingPunct="1">
              <a:lnSpc>
                <a:spcPct val="80000"/>
              </a:lnSpc>
              <a:buFont typeface="Wingdings" pitchFamily="2" charset="2"/>
              <a:buChar char="q"/>
            </a:pPr>
            <a:endParaRPr lang="en-US" sz="2000" smtClean="0">
              <a:latin typeface="Times New Roman" pitchFamily="18" charset="0"/>
            </a:endParaRPr>
          </a:p>
        </p:txBody>
      </p:sp>
      <p:sp>
        <p:nvSpPr>
          <p:cNvPr id="38917" name="AutoShape 2">
            <a:hlinkClick r:id="" action="ppaction://hlinkshowjump?jump=nextslide" highlightClick="1"/>
          </p:cNvPr>
          <p:cNvSpPr>
            <a:spLocks noChangeArrowheads="1"/>
          </p:cNvSpPr>
          <p:nvPr/>
        </p:nvSpPr>
        <p:spPr bwMode="auto">
          <a:xfrm>
            <a:off x="8382000" y="60960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graphicFrame>
        <p:nvGraphicFramePr>
          <p:cNvPr id="6" name="Table 5"/>
          <p:cNvGraphicFramePr>
            <a:graphicFrameLocks noGrp="1"/>
          </p:cNvGraphicFramePr>
          <p:nvPr/>
        </p:nvGraphicFramePr>
        <p:xfrm>
          <a:off x="2286000" y="4267200"/>
          <a:ext cx="5054600" cy="2286000"/>
        </p:xfrm>
        <a:graphic>
          <a:graphicData uri="http://schemas.openxmlformats.org/drawingml/2006/table">
            <a:tbl>
              <a:tblPr firstRow="1" bandRow="1">
                <a:tableStyleId>{5C22544A-7EE6-4342-B048-85BDC9FD1C3A}</a:tableStyleId>
              </a:tblPr>
              <a:tblGrid>
                <a:gridCol w="1686031"/>
                <a:gridCol w="3368569"/>
              </a:tblGrid>
              <a:tr h="132080">
                <a:tc>
                  <a:txBody>
                    <a:bodyPr/>
                    <a:lstStyle/>
                    <a:p>
                      <a:r>
                        <a:rPr lang="en-US" sz="2400" dirty="0" smtClean="0">
                          <a:solidFill>
                            <a:sysClr val="windowText" lastClr="000000"/>
                          </a:solidFill>
                        </a:rPr>
                        <a:t>Individual</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ysClr val="windowText" lastClr="000000"/>
                          </a:solidFill>
                        </a:rPr>
                        <a:t># of cats-ey</a:t>
                      </a:r>
                      <a:r>
                        <a:rPr lang="en-US" sz="2400" baseline="0" dirty="0" smtClean="0">
                          <a:solidFill>
                            <a:sysClr val="windowText" lastClr="000000"/>
                          </a:solidFill>
                        </a:rPr>
                        <a:t>e marbles</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080">
                <a:tc>
                  <a:txBody>
                    <a:bodyPr/>
                    <a:lstStyle/>
                    <a:p>
                      <a:r>
                        <a:rPr lang="en-US" sz="2400" dirty="0" smtClean="0">
                          <a:solidFill>
                            <a:sysClr val="windowText" lastClr="000000"/>
                          </a:solidFill>
                        </a:rPr>
                        <a:t>Bob</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2</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4800">
                <a:tc>
                  <a:txBody>
                    <a:bodyPr/>
                    <a:lstStyle/>
                    <a:p>
                      <a:r>
                        <a:rPr lang="en-US" sz="2400" dirty="0" smtClean="0">
                          <a:solidFill>
                            <a:sysClr val="windowText" lastClr="000000"/>
                          </a:solidFill>
                        </a:rPr>
                        <a:t>Susan</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16</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320">
                <a:tc>
                  <a:txBody>
                    <a:bodyPr/>
                    <a:lstStyle/>
                    <a:p>
                      <a:r>
                        <a:rPr lang="en-US" sz="2400" dirty="0" smtClean="0">
                          <a:solidFill>
                            <a:sysClr val="windowText" lastClr="000000"/>
                          </a:solidFill>
                        </a:rPr>
                        <a:t>Meg</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32</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0040">
                <a:tc>
                  <a:txBody>
                    <a:bodyPr/>
                    <a:lstStyle/>
                    <a:p>
                      <a:r>
                        <a:rPr lang="en-US" sz="2400" dirty="0" smtClean="0">
                          <a:solidFill>
                            <a:sysClr val="windowText" lastClr="000000"/>
                          </a:solidFill>
                        </a:rPr>
                        <a:t>John</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20</a:t>
                      </a:r>
                      <a:endParaRPr lang="en-US" sz="2400" dirty="0">
                        <a:solidFill>
                          <a:sysClr val="windowText" lastClr="000000"/>
                        </a:solidFill>
                      </a:endParaRPr>
                    </a:p>
                  </a:txBody>
                  <a:tcPr marL="91429" marR="914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48F440CF-6487-4372-A157-53D4D15A34DD}" type="slidenum">
              <a:rPr lang="en-US" sz="1400" smtClean="0">
                <a:solidFill>
                  <a:schemeClr val="tx1"/>
                </a:solidFill>
              </a:rPr>
              <a:pPr eaLnBrk="1" hangingPunct="1">
                <a:defRPr/>
              </a:pPr>
              <a:t>36</a:t>
            </a:fld>
            <a:endParaRPr lang="en-US" sz="1400" smtClean="0">
              <a:solidFill>
                <a:schemeClr val="tx1"/>
              </a:solidFill>
            </a:endParaRPr>
          </a:p>
        </p:txBody>
      </p:sp>
      <p:sp>
        <p:nvSpPr>
          <p:cNvPr id="39939" name="Rectangle 2"/>
          <p:cNvSpPr>
            <a:spLocks noGrp="1" noChangeArrowheads="1"/>
          </p:cNvSpPr>
          <p:nvPr>
            <p:ph type="title"/>
          </p:nvPr>
        </p:nvSpPr>
        <p:spPr>
          <a:xfrm>
            <a:off x="457200" y="152400"/>
            <a:ext cx="8229600" cy="731838"/>
          </a:xfrm>
          <a:solidFill>
            <a:srgbClr val="B459C9"/>
          </a:solidFill>
          <a:ln w="38100">
            <a:solidFill>
              <a:schemeClr val="tx1"/>
            </a:solidFill>
            <a:miter lim="800000"/>
            <a:headEnd/>
            <a:tailEnd/>
          </a:ln>
        </p:spPr>
        <p:txBody>
          <a:bodyPr/>
          <a:lstStyle/>
          <a:p>
            <a:pPr eaLnBrk="1" hangingPunct="1"/>
            <a:r>
              <a:rPr lang="en-US" sz="4000" b="1" smtClean="0">
                <a:solidFill>
                  <a:schemeClr val="bg1"/>
                </a:solidFill>
              </a:rPr>
              <a:t>Exercise 2 – Frequency Tables</a:t>
            </a:r>
          </a:p>
        </p:txBody>
      </p:sp>
      <p:sp>
        <p:nvSpPr>
          <p:cNvPr id="40964" name="Rectangle 3"/>
          <p:cNvSpPr>
            <a:spLocks noGrp="1" noChangeArrowheads="1"/>
          </p:cNvSpPr>
          <p:nvPr>
            <p:ph type="body" idx="1"/>
          </p:nvPr>
        </p:nvSpPr>
        <p:spPr>
          <a:xfrm>
            <a:off x="381000" y="1066800"/>
            <a:ext cx="8229600" cy="3962400"/>
          </a:xfrm>
        </p:spPr>
        <p:txBody>
          <a:bodyPr/>
          <a:lstStyle/>
          <a:p>
            <a:pPr eaLnBrk="1" hangingPunct="1">
              <a:lnSpc>
                <a:spcPct val="80000"/>
              </a:lnSpc>
              <a:buFont typeface="Wingdings" pitchFamily="2" charset="2"/>
              <a:buChar char="q"/>
            </a:pPr>
            <a:r>
              <a:rPr lang="en-US" sz="2400" smtClean="0">
                <a:cs typeface="Arial" pitchFamily="34" charset="0"/>
              </a:rPr>
              <a:t>It is easier to visualize relationships between frequencies or counts if these are relativized to some standard, such as 1.  </a:t>
            </a:r>
          </a:p>
          <a:p>
            <a:pPr eaLnBrk="1" hangingPunct="1">
              <a:lnSpc>
                <a:spcPct val="80000"/>
              </a:lnSpc>
              <a:buFont typeface="Wingdings" pitchFamily="2" charset="2"/>
              <a:buChar char="q"/>
            </a:pPr>
            <a:r>
              <a:rPr lang="en-US" sz="2400" smtClean="0">
                <a:cs typeface="Arial" pitchFamily="34" charset="0"/>
              </a:rPr>
              <a:t>A </a:t>
            </a:r>
            <a:r>
              <a:rPr lang="en-US" sz="2400" b="1" smtClean="0">
                <a:solidFill>
                  <a:srgbClr val="B459C9"/>
                </a:solidFill>
                <a:cs typeface="Arial" pitchFamily="34" charset="0"/>
              </a:rPr>
              <a:t>proportion</a:t>
            </a:r>
            <a:r>
              <a:rPr lang="en-US" sz="2400" smtClean="0">
                <a:cs typeface="Arial" pitchFamily="34" charset="0"/>
              </a:rPr>
              <a:t> is a number between zero and one that compares the size/weight/number of things to the cumulative whole.  </a:t>
            </a:r>
          </a:p>
          <a:p>
            <a:pPr eaLnBrk="1" hangingPunct="1">
              <a:lnSpc>
                <a:spcPct val="80000"/>
              </a:lnSpc>
              <a:buFont typeface="Wingdings" pitchFamily="2" charset="2"/>
              <a:buChar char="q"/>
            </a:pPr>
            <a:r>
              <a:rPr lang="en-US" sz="2400" smtClean="0">
                <a:cs typeface="Arial" pitchFamily="34" charset="0"/>
              </a:rPr>
              <a:t>In our marble example, the whole is the sum of all the cats-eye marbles owned by all individuals.  To be precise, the proportion of the whole that is the part is equal to the fraction </a:t>
            </a:r>
          </a:p>
          <a:p>
            <a:pPr eaLnBrk="1" hangingPunct="1">
              <a:lnSpc>
                <a:spcPct val="80000"/>
              </a:lnSpc>
              <a:buFont typeface="Wingdings" pitchFamily="2" charset="2"/>
              <a:buChar char="q"/>
            </a:pPr>
            <a:endParaRPr lang="en-US" sz="2000" smtClean="0">
              <a:cs typeface="Arial" pitchFamily="34" charset="0"/>
            </a:endParaRPr>
          </a:p>
          <a:p>
            <a:pPr eaLnBrk="1" hangingPunct="1">
              <a:lnSpc>
                <a:spcPct val="80000"/>
              </a:lnSpc>
              <a:buFont typeface="Wingdings" pitchFamily="2" charset="2"/>
              <a:buChar char="q"/>
            </a:pPr>
            <a:endParaRPr lang="en-US" sz="2000" smtClean="0">
              <a:cs typeface="Arial" pitchFamily="34" charset="0"/>
            </a:endParaRPr>
          </a:p>
          <a:p>
            <a:pPr eaLnBrk="1" hangingPunct="1">
              <a:lnSpc>
                <a:spcPct val="80000"/>
              </a:lnSpc>
              <a:buFont typeface="Wingdings" pitchFamily="2" charset="2"/>
              <a:buChar char="q"/>
            </a:pPr>
            <a:endParaRPr lang="en-US" sz="2000" smtClean="0">
              <a:cs typeface="Arial" pitchFamily="34" charset="0"/>
            </a:endParaRPr>
          </a:p>
          <a:p>
            <a:pPr eaLnBrk="1" hangingPunct="1">
              <a:lnSpc>
                <a:spcPct val="80000"/>
              </a:lnSpc>
              <a:buFont typeface="Wingdings" pitchFamily="2" charset="2"/>
              <a:buChar char="q"/>
            </a:pPr>
            <a:endParaRPr lang="en-US" sz="2000" smtClean="0">
              <a:cs typeface="Arial" pitchFamily="34" charset="0"/>
            </a:endParaRPr>
          </a:p>
          <a:p>
            <a:pPr eaLnBrk="1" hangingPunct="1">
              <a:lnSpc>
                <a:spcPct val="80000"/>
              </a:lnSpc>
              <a:buFont typeface="Wingdings" pitchFamily="2" charset="2"/>
              <a:buChar char="q"/>
            </a:pPr>
            <a:r>
              <a:rPr lang="en-US" sz="2400" smtClean="0"/>
              <a:t>Thus Bob has two of the cats-eye marbles, or 2/70 =0.03.  Note that proportions are usually given in decimal form.  We can show the proportion of cats-eye marbles owned by each individual in a new table. </a:t>
            </a:r>
          </a:p>
          <a:p>
            <a:pPr eaLnBrk="1" hangingPunct="1">
              <a:lnSpc>
                <a:spcPct val="80000"/>
              </a:lnSpc>
              <a:buFont typeface="Wingdings" pitchFamily="2" charset="2"/>
              <a:buChar char="q"/>
            </a:pPr>
            <a:endParaRPr lang="en-US" sz="2000" smtClean="0">
              <a:cs typeface="Arial" pitchFamily="34" charset="0"/>
            </a:endParaRPr>
          </a:p>
          <a:p>
            <a:pPr eaLnBrk="1" hangingPunct="1">
              <a:lnSpc>
                <a:spcPct val="80000"/>
              </a:lnSpc>
              <a:buFont typeface="Wingdings" pitchFamily="2" charset="2"/>
              <a:buNone/>
            </a:pPr>
            <a:endParaRPr lang="en-US" sz="2000" smtClean="0">
              <a:cs typeface="Arial" pitchFamily="34" charset="0"/>
            </a:endParaRPr>
          </a:p>
          <a:p>
            <a:pPr eaLnBrk="1" hangingPunct="1">
              <a:lnSpc>
                <a:spcPct val="80000"/>
              </a:lnSpc>
              <a:buFont typeface="Wingdings" pitchFamily="2" charset="2"/>
              <a:buNone/>
            </a:pPr>
            <a:endParaRPr lang="en-US" sz="2000" smtClean="0">
              <a:cs typeface="Arial" pitchFamily="34" charset="0"/>
            </a:endParaRPr>
          </a:p>
          <a:p>
            <a:pPr eaLnBrk="1" hangingPunct="1">
              <a:lnSpc>
                <a:spcPct val="80000"/>
              </a:lnSpc>
              <a:buFontTx/>
              <a:buNone/>
            </a:pPr>
            <a:endParaRPr lang="en-US" sz="2000" smtClean="0">
              <a:latin typeface="Times New Roman" pitchFamily="18" charset="0"/>
            </a:endParaRPr>
          </a:p>
          <a:p>
            <a:pPr eaLnBrk="1" hangingPunct="1">
              <a:lnSpc>
                <a:spcPct val="80000"/>
              </a:lnSpc>
              <a:buFont typeface="Wingdings" pitchFamily="2" charset="2"/>
              <a:buChar char="q"/>
            </a:pPr>
            <a:endParaRPr lang="en-US" sz="2000" smtClean="0">
              <a:latin typeface="Times New Roman" pitchFamily="18" charset="0"/>
            </a:endParaRPr>
          </a:p>
        </p:txBody>
      </p:sp>
      <p:sp>
        <p:nvSpPr>
          <p:cNvPr id="39941" name="AutoShape 2">
            <a:hlinkClick r:id="" action="ppaction://hlinkshowjump?jump=nextslide" highlightClick="1"/>
          </p:cNvPr>
          <p:cNvSpPr>
            <a:spLocks noChangeArrowheads="1"/>
          </p:cNvSpPr>
          <p:nvPr/>
        </p:nvSpPr>
        <p:spPr bwMode="auto">
          <a:xfrm>
            <a:off x="8382000" y="60960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3994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67585"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19600"/>
            <a:ext cx="2968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57200" y="152400"/>
            <a:ext cx="8229600" cy="762000"/>
          </a:xfrm>
          <a:prstGeom prst="rect">
            <a:avLst/>
          </a:prstGeom>
          <a:solidFill>
            <a:srgbClr val="B459C9"/>
          </a:solidFill>
          <a:ln w="38100">
            <a:solidFill>
              <a:schemeClr val="tx1"/>
            </a:solidFill>
            <a:miter lim="800000"/>
            <a:headEnd/>
            <a:tailEnd/>
          </a:ln>
        </p:spPr>
        <p:txBody>
          <a:bodyPr anchor="ctr"/>
          <a:lstStyle/>
          <a:p>
            <a:pPr algn="ctr">
              <a:defRPr/>
            </a:pPr>
            <a:r>
              <a:rPr lang="en-US" sz="2800" b="1" kern="0" dirty="0">
                <a:solidFill>
                  <a:schemeClr val="bg1"/>
                </a:solidFill>
                <a:latin typeface="+mj-lt"/>
                <a:ea typeface="+mj-ea"/>
                <a:cs typeface="+mj-cs"/>
              </a:rPr>
              <a:t>Exercise 2 – Dental Formulas</a:t>
            </a:r>
            <a:br>
              <a:rPr lang="en-US" sz="2800" b="1" kern="0" dirty="0">
                <a:solidFill>
                  <a:schemeClr val="bg1"/>
                </a:solidFill>
                <a:latin typeface="+mj-lt"/>
                <a:ea typeface="+mj-ea"/>
                <a:cs typeface="+mj-cs"/>
              </a:rPr>
            </a:br>
            <a:r>
              <a:rPr lang="en-US" b="1" kern="0" dirty="0">
                <a:solidFill>
                  <a:schemeClr val="bg1"/>
                </a:solidFill>
                <a:latin typeface="+mj-lt"/>
                <a:ea typeface="+mj-ea"/>
                <a:cs typeface="+mj-cs"/>
              </a:rPr>
              <a:t>Frequency Tables</a:t>
            </a:r>
            <a:endParaRPr lang="en-US" sz="2800" b="1" kern="0" dirty="0">
              <a:solidFill>
                <a:schemeClr val="bg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67585"/>
                                        </p:tgtEl>
                                        <p:attrNameLst>
                                          <p:attrName>style.visibility</p:attrName>
                                        </p:attrNameLst>
                                      </p:cBhvr>
                                      <p:to>
                                        <p:strVal val="visible"/>
                                      </p:to>
                                    </p:set>
                                    <p:animEffect transition="in" filter="fade">
                                      <p:cBhvr>
                                        <p:cTn id="15" dur="500"/>
                                        <p:tgtEl>
                                          <p:spTgt spid="67585"/>
                                        </p:tgtEl>
                                      </p:cBhvr>
                                    </p:animEffect>
                                    <p:anim calcmode="lin" valueType="num">
                                      <p:cBhvr>
                                        <p:cTn id="16" dur="500" fill="hold"/>
                                        <p:tgtEl>
                                          <p:spTgt spid="67585"/>
                                        </p:tgtEl>
                                        <p:attrNameLst>
                                          <p:attrName>style.rotation</p:attrName>
                                        </p:attrNameLst>
                                      </p:cBhvr>
                                      <p:tavLst>
                                        <p:tav tm="0">
                                          <p:val>
                                            <p:fltVal val="720"/>
                                          </p:val>
                                        </p:tav>
                                        <p:tav tm="100000">
                                          <p:val>
                                            <p:fltVal val="0"/>
                                          </p:val>
                                        </p:tav>
                                      </p:tavLst>
                                    </p:anim>
                                    <p:anim calcmode="lin" valueType="num">
                                      <p:cBhvr>
                                        <p:cTn id="17" dur="500" fill="hold"/>
                                        <p:tgtEl>
                                          <p:spTgt spid="67585"/>
                                        </p:tgtEl>
                                        <p:attrNameLst>
                                          <p:attrName>ppt_h</p:attrName>
                                        </p:attrNameLst>
                                      </p:cBhvr>
                                      <p:tavLst>
                                        <p:tav tm="0">
                                          <p:val>
                                            <p:fltVal val="0"/>
                                          </p:val>
                                        </p:tav>
                                        <p:tav tm="100000">
                                          <p:val>
                                            <p:strVal val="#ppt_h"/>
                                          </p:val>
                                        </p:tav>
                                      </p:tavLst>
                                    </p:anim>
                                    <p:anim calcmode="lin" valueType="num">
                                      <p:cBhvr>
                                        <p:cTn id="18" dur="500" fill="hold"/>
                                        <p:tgtEl>
                                          <p:spTgt spid="67585"/>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ECEC686C-A877-4874-BED4-E6002398B2A8}" type="slidenum">
              <a:rPr lang="en-US" sz="1400" smtClean="0">
                <a:solidFill>
                  <a:schemeClr val="tx1"/>
                </a:solidFill>
              </a:rPr>
              <a:pPr eaLnBrk="1" hangingPunct="1">
                <a:defRPr/>
              </a:pPr>
              <a:t>37</a:t>
            </a:fld>
            <a:endParaRPr lang="en-US" sz="1400" smtClean="0">
              <a:solidFill>
                <a:schemeClr val="tx1"/>
              </a:solidFill>
            </a:endParaRPr>
          </a:p>
        </p:txBody>
      </p:sp>
      <p:sp>
        <p:nvSpPr>
          <p:cNvPr id="40963" name="Rectangle 2"/>
          <p:cNvSpPr>
            <a:spLocks noGrp="1" noChangeArrowheads="1"/>
          </p:cNvSpPr>
          <p:nvPr>
            <p:ph type="title"/>
          </p:nvPr>
        </p:nvSpPr>
        <p:spPr>
          <a:xfrm>
            <a:off x="457200" y="152400"/>
            <a:ext cx="8229600" cy="731838"/>
          </a:xfrm>
          <a:solidFill>
            <a:srgbClr val="B459C9"/>
          </a:solidFill>
          <a:ln w="38100">
            <a:solidFill>
              <a:schemeClr val="tx1"/>
            </a:solidFill>
            <a:miter lim="800000"/>
            <a:headEnd/>
            <a:tailEnd/>
          </a:ln>
        </p:spPr>
        <p:txBody>
          <a:bodyPr/>
          <a:lstStyle/>
          <a:p>
            <a:pPr eaLnBrk="1" hangingPunct="1"/>
            <a:r>
              <a:rPr lang="en-US" sz="4000" b="1" smtClean="0">
                <a:solidFill>
                  <a:schemeClr val="bg1"/>
                </a:solidFill>
              </a:rPr>
              <a:t>Exercise 2 – Proportions</a:t>
            </a:r>
          </a:p>
        </p:txBody>
      </p:sp>
      <p:sp>
        <p:nvSpPr>
          <p:cNvPr id="40964" name="Rectangle 3"/>
          <p:cNvSpPr>
            <a:spLocks noGrp="1" noChangeArrowheads="1"/>
          </p:cNvSpPr>
          <p:nvPr>
            <p:ph type="body" idx="1"/>
          </p:nvPr>
        </p:nvSpPr>
        <p:spPr>
          <a:xfrm>
            <a:off x="381000" y="1066800"/>
            <a:ext cx="8229600" cy="3962400"/>
          </a:xfrm>
        </p:spPr>
        <p:txBody>
          <a:bodyPr/>
          <a:lstStyle/>
          <a:p>
            <a:pPr eaLnBrk="1" hangingPunct="1">
              <a:lnSpc>
                <a:spcPct val="80000"/>
              </a:lnSpc>
              <a:buFont typeface="Wingdings" pitchFamily="2" charset="2"/>
              <a:buChar char="q"/>
            </a:pPr>
            <a:r>
              <a:rPr lang="en-US" sz="2400" smtClean="0">
                <a:cs typeface="Arial" pitchFamily="34" charset="0"/>
              </a:rPr>
              <a:t>The new table below displays the original data, as well as the same information displayed as proportions of the total number of cats-eye marbles.  </a:t>
            </a: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Char char="q"/>
            </a:pPr>
            <a:r>
              <a:rPr lang="en-US" sz="2400" smtClean="0">
                <a:cs typeface="Arial" pitchFamily="34" charset="0"/>
              </a:rPr>
              <a:t>From this new column, we can easily see that Meg has almost half of the total cats-eye marbles (1/2 = 0.50).</a:t>
            </a: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None/>
            </a:pPr>
            <a:endParaRPr lang="en-US" sz="2400" smtClean="0">
              <a:cs typeface="Arial" pitchFamily="34" charset="0"/>
            </a:endParaRPr>
          </a:p>
          <a:p>
            <a:pPr eaLnBrk="1" hangingPunct="1">
              <a:lnSpc>
                <a:spcPct val="80000"/>
              </a:lnSpc>
              <a:buFont typeface="Wingdings" pitchFamily="2" charset="2"/>
              <a:buNone/>
            </a:pPr>
            <a:endParaRPr lang="en-US" sz="2400" smtClean="0">
              <a:cs typeface="Arial" pitchFamily="34" charset="0"/>
            </a:endParaRPr>
          </a:p>
          <a:p>
            <a:pPr eaLnBrk="1" hangingPunct="1">
              <a:lnSpc>
                <a:spcPct val="80000"/>
              </a:lnSpc>
              <a:buFontTx/>
              <a:buNone/>
            </a:pPr>
            <a:endParaRPr lang="en-US" sz="2400" smtClean="0">
              <a:latin typeface="Times New Roman" pitchFamily="18" charset="0"/>
            </a:endParaRPr>
          </a:p>
          <a:p>
            <a:pPr eaLnBrk="1" hangingPunct="1">
              <a:lnSpc>
                <a:spcPct val="80000"/>
              </a:lnSpc>
              <a:buFont typeface="Wingdings" pitchFamily="2" charset="2"/>
              <a:buChar char="q"/>
            </a:pPr>
            <a:endParaRPr lang="en-US" sz="2400" smtClean="0">
              <a:latin typeface="Times New Roman" pitchFamily="18" charset="0"/>
            </a:endParaRPr>
          </a:p>
        </p:txBody>
      </p:sp>
      <p:sp>
        <p:nvSpPr>
          <p:cNvPr id="40965" name="AutoShape 2">
            <a:hlinkClick r:id="" action="ppaction://hlinkshowjump?jump=nextslide" highlightClick="1"/>
          </p:cNvPr>
          <p:cNvSpPr>
            <a:spLocks noChangeArrowheads="1"/>
          </p:cNvSpPr>
          <p:nvPr/>
        </p:nvSpPr>
        <p:spPr bwMode="auto">
          <a:xfrm>
            <a:off x="8382000" y="60960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409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9" name="Table 8"/>
          <p:cNvGraphicFramePr>
            <a:graphicFrameLocks noGrp="1"/>
          </p:cNvGraphicFramePr>
          <p:nvPr/>
        </p:nvGraphicFramePr>
        <p:xfrm>
          <a:off x="1905000" y="3276600"/>
          <a:ext cx="5507038" cy="3017838"/>
        </p:xfrm>
        <a:graphic>
          <a:graphicData uri="http://schemas.openxmlformats.org/drawingml/2006/table">
            <a:tbl>
              <a:tblPr firstRow="1" bandRow="1">
                <a:tableStyleId>{5C22544A-7EE6-4342-B048-85BDC9FD1C3A}</a:tableStyleId>
              </a:tblPr>
              <a:tblGrid>
                <a:gridCol w="1686437"/>
                <a:gridCol w="1875371"/>
                <a:gridCol w="1945229"/>
              </a:tblGrid>
              <a:tr h="1188845">
                <a:tc>
                  <a:txBody>
                    <a:bodyPr/>
                    <a:lstStyle/>
                    <a:p>
                      <a:endParaRPr lang="en-US" sz="2400" dirty="0" smtClean="0">
                        <a:solidFill>
                          <a:sysClr val="windowText" lastClr="000000"/>
                        </a:solidFill>
                      </a:endParaRPr>
                    </a:p>
                    <a:p>
                      <a:r>
                        <a:rPr lang="en-US" sz="2400" dirty="0" smtClean="0">
                          <a:solidFill>
                            <a:sysClr val="windowText" lastClr="000000"/>
                          </a:solidFill>
                        </a:rPr>
                        <a:t>Individual</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Number of </a:t>
                      </a:r>
                    </a:p>
                    <a:p>
                      <a:r>
                        <a:rPr lang="en-US" sz="2400" dirty="0" smtClean="0">
                          <a:solidFill>
                            <a:sysClr val="windowText" lastClr="000000"/>
                          </a:solidFill>
                        </a:rPr>
                        <a:t>cats-ey</a:t>
                      </a:r>
                      <a:r>
                        <a:rPr lang="en-US" sz="2400" baseline="0" dirty="0" smtClean="0">
                          <a:solidFill>
                            <a:sysClr val="windowText" lastClr="000000"/>
                          </a:solidFill>
                        </a:rPr>
                        <a:t>e </a:t>
                      </a:r>
                    </a:p>
                    <a:p>
                      <a:r>
                        <a:rPr lang="en-US" sz="2400" baseline="0" dirty="0" smtClean="0">
                          <a:solidFill>
                            <a:sysClr val="windowText" lastClr="000000"/>
                          </a:solidFill>
                        </a:rPr>
                        <a:t>marbles</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Proportion</a:t>
                      </a:r>
                      <a:r>
                        <a:rPr lang="en-US" sz="2400" baseline="0" dirty="0" smtClean="0">
                          <a:solidFill>
                            <a:sysClr val="windowText" lastClr="000000"/>
                          </a:solidFill>
                        </a:rPr>
                        <a:t> </a:t>
                      </a:r>
                    </a:p>
                    <a:p>
                      <a:r>
                        <a:rPr lang="en-US" sz="2400" baseline="0" dirty="0" smtClean="0">
                          <a:solidFill>
                            <a:sysClr val="windowText" lastClr="000000"/>
                          </a:solidFill>
                        </a:rPr>
                        <a:t>of cats-eye </a:t>
                      </a:r>
                    </a:p>
                    <a:p>
                      <a:r>
                        <a:rPr lang="en-US" sz="2400" baseline="0" dirty="0" smtClean="0">
                          <a:solidFill>
                            <a:sysClr val="windowText" lastClr="000000"/>
                          </a:solidFill>
                        </a:rPr>
                        <a:t>marbles</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48">
                <a:tc>
                  <a:txBody>
                    <a:bodyPr/>
                    <a:lstStyle/>
                    <a:p>
                      <a:r>
                        <a:rPr lang="en-US" sz="2400" dirty="0" smtClean="0">
                          <a:solidFill>
                            <a:sysClr val="windowText" lastClr="000000"/>
                          </a:solidFill>
                        </a:rPr>
                        <a:t>Bob</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2</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0.03</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48">
                <a:tc>
                  <a:txBody>
                    <a:bodyPr/>
                    <a:lstStyle/>
                    <a:p>
                      <a:r>
                        <a:rPr lang="en-US" sz="2400" dirty="0" smtClean="0">
                          <a:solidFill>
                            <a:sysClr val="windowText" lastClr="000000"/>
                          </a:solidFill>
                        </a:rPr>
                        <a:t>Susan</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16</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0.23</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48">
                <a:tc>
                  <a:txBody>
                    <a:bodyPr/>
                    <a:lstStyle/>
                    <a:p>
                      <a:r>
                        <a:rPr lang="en-US" sz="2400" dirty="0" smtClean="0">
                          <a:solidFill>
                            <a:sysClr val="windowText" lastClr="000000"/>
                          </a:solidFill>
                        </a:rPr>
                        <a:t>Meg</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32</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0.46</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48">
                <a:tc>
                  <a:txBody>
                    <a:bodyPr/>
                    <a:lstStyle/>
                    <a:p>
                      <a:r>
                        <a:rPr lang="en-US" sz="2400" dirty="0" smtClean="0">
                          <a:solidFill>
                            <a:sysClr val="windowText" lastClr="000000"/>
                          </a:solidFill>
                        </a:rPr>
                        <a:t>John</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20</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ysClr val="windowText" lastClr="000000"/>
                          </a:solidFill>
                        </a:rPr>
                        <a:t>0.28</a:t>
                      </a:r>
                      <a:endParaRPr lang="en-US" sz="2400" dirty="0">
                        <a:solidFill>
                          <a:sysClr val="windowText" lastClr="000000"/>
                        </a:solidFill>
                      </a:endParaRPr>
                    </a:p>
                  </a:txBody>
                  <a:tcPr marL="91451" marR="9145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Rectangle 2"/>
          <p:cNvSpPr txBox="1">
            <a:spLocks noChangeArrowheads="1"/>
          </p:cNvSpPr>
          <p:nvPr/>
        </p:nvSpPr>
        <p:spPr bwMode="auto">
          <a:xfrm>
            <a:off x="457200" y="152400"/>
            <a:ext cx="8229600" cy="762000"/>
          </a:xfrm>
          <a:prstGeom prst="rect">
            <a:avLst/>
          </a:prstGeom>
          <a:solidFill>
            <a:srgbClr val="B459C9"/>
          </a:solidFill>
          <a:ln w="38100">
            <a:solidFill>
              <a:schemeClr val="tx1"/>
            </a:solidFill>
            <a:miter lim="800000"/>
            <a:headEnd/>
            <a:tailEnd/>
          </a:ln>
        </p:spPr>
        <p:txBody>
          <a:bodyPr anchor="ctr"/>
          <a:lstStyle/>
          <a:p>
            <a:pPr algn="ctr">
              <a:defRPr/>
            </a:pPr>
            <a:r>
              <a:rPr lang="en-US" sz="2800" b="1" kern="0" dirty="0">
                <a:solidFill>
                  <a:schemeClr val="bg1"/>
                </a:solidFill>
                <a:latin typeface="+mj-lt"/>
                <a:ea typeface="+mj-ea"/>
                <a:cs typeface="+mj-cs"/>
              </a:rPr>
              <a:t>Exercise 2 – Dental Formulas</a:t>
            </a:r>
            <a:br>
              <a:rPr lang="en-US" sz="2800" b="1" kern="0" dirty="0">
                <a:solidFill>
                  <a:schemeClr val="bg1"/>
                </a:solidFill>
                <a:latin typeface="+mj-lt"/>
                <a:ea typeface="+mj-ea"/>
                <a:cs typeface="+mj-cs"/>
              </a:rPr>
            </a:br>
            <a:r>
              <a:rPr lang="en-US" sz="2000" b="1" kern="0" dirty="0">
                <a:solidFill>
                  <a:schemeClr val="bg1"/>
                </a:solidFill>
                <a:latin typeface="+mj-lt"/>
                <a:ea typeface="+mj-ea"/>
                <a:cs typeface="+mj-cs"/>
              </a:rPr>
              <a:t>Proportions</a:t>
            </a:r>
            <a:endParaRPr lang="en-US" sz="2800" b="1" kern="0" dirty="0">
              <a:solidFill>
                <a:schemeClr val="bg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style.rotation</p:attrName>
                                        </p:attrNameLst>
                                      </p:cBhvr>
                                      <p:tavLst>
                                        <p:tav tm="0">
                                          <p:val>
                                            <p:fltVal val="720"/>
                                          </p:val>
                                        </p:tav>
                                        <p:tav tm="100000">
                                          <p:val>
                                            <p:fltVal val="0"/>
                                          </p:val>
                                        </p:tav>
                                      </p:tavLst>
                                    </p:anim>
                                    <p:anim calcmode="lin" valueType="num">
                                      <p:cBhvr>
                                        <p:cTn id="9" dur="500" fill="hold"/>
                                        <p:tgtEl>
                                          <p:spTgt spid="9"/>
                                        </p:tgtEl>
                                        <p:attrNameLst>
                                          <p:attrName>ppt_h</p:attrName>
                                        </p:attrNameLst>
                                      </p:cBhvr>
                                      <p:tavLst>
                                        <p:tav tm="0">
                                          <p:val>
                                            <p:fltVal val="0"/>
                                          </p:val>
                                        </p:tav>
                                        <p:tav tm="100000">
                                          <p:val>
                                            <p:strVal val="#ppt_h"/>
                                          </p:val>
                                        </p:tav>
                                      </p:tavLst>
                                    </p:anim>
                                    <p:anim calcmode="lin" valueType="num">
                                      <p:cBhvr>
                                        <p:cTn id="10" dur="5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2289A10F-9460-4B1E-BDC2-839B878BEA5C}" type="slidenum">
              <a:rPr lang="en-US" sz="1400" smtClean="0">
                <a:solidFill>
                  <a:schemeClr val="tx1"/>
                </a:solidFill>
              </a:rPr>
              <a:pPr eaLnBrk="1" hangingPunct="1">
                <a:defRPr/>
              </a:pPr>
              <a:t>38</a:t>
            </a:fld>
            <a:endParaRPr lang="en-US" sz="1400" smtClean="0">
              <a:solidFill>
                <a:schemeClr val="tx1"/>
              </a:solidFill>
            </a:endParaRPr>
          </a:p>
        </p:txBody>
      </p:sp>
      <p:sp>
        <p:nvSpPr>
          <p:cNvPr id="41987" name="Rectangle 2"/>
          <p:cNvSpPr>
            <a:spLocks noGrp="1" noChangeArrowheads="1"/>
          </p:cNvSpPr>
          <p:nvPr>
            <p:ph type="title"/>
          </p:nvPr>
        </p:nvSpPr>
        <p:spPr>
          <a:xfrm>
            <a:off x="457200" y="152400"/>
            <a:ext cx="8229600" cy="731838"/>
          </a:xfrm>
          <a:solidFill>
            <a:srgbClr val="B459C9"/>
          </a:solidFill>
          <a:ln w="38100">
            <a:solidFill>
              <a:schemeClr val="tx1"/>
            </a:solidFill>
            <a:miter lim="800000"/>
            <a:headEnd/>
            <a:tailEnd/>
          </a:ln>
        </p:spPr>
        <p:txBody>
          <a:bodyPr/>
          <a:lstStyle/>
          <a:p>
            <a:pPr eaLnBrk="1" hangingPunct="1"/>
            <a:r>
              <a:rPr lang="en-US" sz="4000" b="1" smtClean="0">
                <a:solidFill>
                  <a:schemeClr val="bg1"/>
                </a:solidFill>
              </a:rPr>
              <a:t>Exercise 2 – Bar Graphs</a:t>
            </a:r>
          </a:p>
        </p:txBody>
      </p:sp>
      <p:sp>
        <p:nvSpPr>
          <p:cNvPr id="40964" name="Rectangle 3"/>
          <p:cNvSpPr>
            <a:spLocks noGrp="1" noChangeArrowheads="1"/>
          </p:cNvSpPr>
          <p:nvPr>
            <p:ph type="body" idx="1"/>
          </p:nvPr>
        </p:nvSpPr>
        <p:spPr>
          <a:xfrm>
            <a:off x="381000" y="1066800"/>
            <a:ext cx="8229600" cy="1600200"/>
          </a:xfrm>
        </p:spPr>
        <p:txBody>
          <a:bodyPr/>
          <a:lstStyle/>
          <a:p>
            <a:pPr eaLnBrk="1" hangingPunct="1">
              <a:lnSpc>
                <a:spcPct val="80000"/>
              </a:lnSpc>
              <a:buFont typeface="Wingdings" pitchFamily="2" charset="2"/>
              <a:buChar char="q"/>
            </a:pPr>
            <a:r>
              <a:rPr lang="en-US" sz="2400" smtClean="0">
                <a:cs typeface="Arial" pitchFamily="34" charset="0"/>
              </a:rPr>
              <a:t>It is easier to compare counts that are presented as proportions.  It is even easier to compare values such as counts if these are presented graphically, in visual form.</a:t>
            </a: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Char char="q"/>
            </a:pPr>
            <a:r>
              <a:rPr lang="en-US" sz="2400" smtClean="0">
                <a:cs typeface="Arial" pitchFamily="34" charset="0"/>
              </a:rPr>
              <a:t>Below is a </a:t>
            </a:r>
            <a:r>
              <a:rPr lang="en-US" sz="2400" b="1" smtClean="0">
                <a:cs typeface="Arial" pitchFamily="34" charset="0"/>
              </a:rPr>
              <a:t>bar graph</a:t>
            </a:r>
            <a:r>
              <a:rPr lang="en-US" sz="2400" smtClean="0">
                <a:cs typeface="Arial" pitchFamily="34" charset="0"/>
              </a:rPr>
              <a:t> of the previous proportion data. </a:t>
            </a:r>
          </a:p>
          <a:p>
            <a:pPr eaLnBrk="1" hangingPunct="1">
              <a:lnSpc>
                <a:spcPct val="80000"/>
              </a:lnSpc>
              <a:buFont typeface="Wingdings" pitchFamily="2" charset="2"/>
              <a:buChar char="q"/>
            </a:pPr>
            <a:endParaRPr lang="en-US" sz="2000" smtClean="0">
              <a:latin typeface="Times New Roman" pitchFamily="18" charset="0"/>
            </a:endParaRPr>
          </a:p>
        </p:txBody>
      </p:sp>
      <p:sp>
        <p:nvSpPr>
          <p:cNvPr id="41989" name="AutoShape 2">
            <a:hlinkClick r:id="" action="ppaction://hlinkshowjump?jump=nextslide" highlightClick="1"/>
          </p:cNvPr>
          <p:cNvSpPr>
            <a:spLocks noChangeArrowheads="1"/>
          </p:cNvSpPr>
          <p:nvPr/>
        </p:nvSpPr>
        <p:spPr bwMode="auto">
          <a:xfrm>
            <a:off x="8382000" y="60960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419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 name="Chart 7"/>
          <p:cNvGraphicFramePr/>
          <p:nvPr/>
        </p:nvGraphicFramePr>
        <p:xfrm>
          <a:off x="1981200" y="3048000"/>
          <a:ext cx="47625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2"/>
          <p:cNvSpPr txBox="1">
            <a:spLocks noChangeArrowheads="1"/>
          </p:cNvSpPr>
          <p:nvPr/>
        </p:nvSpPr>
        <p:spPr bwMode="auto">
          <a:xfrm>
            <a:off x="457200" y="152400"/>
            <a:ext cx="8229600" cy="762000"/>
          </a:xfrm>
          <a:prstGeom prst="rect">
            <a:avLst/>
          </a:prstGeom>
          <a:solidFill>
            <a:srgbClr val="B459C9"/>
          </a:solidFill>
          <a:ln w="38100">
            <a:solidFill>
              <a:schemeClr val="tx1"/>
            </a:solidFill>
            <a:miter lim="800000"/>
            <a:headEnd/>
            <a:tailEnd/>
          </a:ln>
        </p:spPr>
        <p:txBody>
          <a:bodyPr anchor="ctr"/>
          <a:lstStyle/>
          <a:p>
            <a:pPr algn="ctr">
              <a:defRPr/>
            </a:pPr>
            <a:r>
              <a:rPr lang="en-US" sz="2800" b="1" kern="0" dirty="0">
                <a:solidFill>
                  <a:schemeClr val="bg1"/>
                </a:solidFill>
                <a:latin typeface="+mj-lt"/>
                <a:ea typeface="+mj-ea"/>
                <a:cs typeface="+mj-cs"/>
              </a:rPr>
              <a:t>Exercise 2 – Dental Formulas</a:t>
            </a:r>
            <a:br>
              <a:rPr lang="en-US" sz="2800" b="1" kern="0" dirty="0">
                <a:solidFill>
                  <a:schemeClr val="bg1"/>
                </a:solidFill>
                <a:latin typeface="+mj-lt"/>
                <a:ea typeface="+mj-ea"/>
                <a:cs typeface="+mj-cs"/>
              </a:rPr>
            </a:br>
            <a:r>
              <a:rPr lang="en-US" sz="2000" b="1" kern="0" dirty="0">
                <a:solidFill>
                  <a:schemeClr val="bg1"/>
                </a:solidFill>
                <a:latin typeface="+mj-lt"/>
                <a:ea typeface="+mj-ea"/>
                <a:cs typeface="+mj-cs"/>
              </a:rPr>
              <a:t>Bar Graphs</a:t>
            </a:r>
            <a:endParaRPr lang="en-US" sz="2800" b="1" kern="0" dirty="0">
              <a:solidFill>
                <a:schemeClr val="bg1"/>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style.rotation</p:attrName>
                                        </p:attrNameLst>
                                      </p:cBhvr>
                                      <p:tavLst>
                                        <p:tav tm="0">
                                          <p:val>
                                            <p:fltVal val="720"/>
                                          </p:val>
                                        </p:tav>
                                        <p:tav tm="100000">
                                          <p:val>
                                            <p:fltVal val="0"/>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D155C76C-0BDA-480A-9EDB-F2E2F1EDC042}" type="slidenum">
              <a:rPr lang="en-US" sz="1400" smtClean="0">
                <a:solidFill>
                  <a:schemeClr val="tx1"/>
                </a:solidFill>
              </a:rPr>
              <a:pPr eaLnBrk="1" hangingPunct="1">
                <a:defRPr/>
              </a:pPr>
              <a:t>39</a:t>
            </a:fld>
            <a:endParaRPr lang="en-US" sz="1400" smtClean="0">
              <a:solidFill>
                <a:schemeClr val="tx1"/>
              </a:solidFill>
            </a:endParaRPr>
          </a:p>
        </p:txBody>
      </p:sp>
      <p:sp>
        <p:nvSpPr>
          <p:cNvPr id="43011" name="Rectangle 2"/>
          <p:cNvSpPr>
            <a:spLocks noGrp="1" noChangeArrowheads="1"/>
          </p:cNvSpPr>
          <p:nvPr>
            <p:ph type="title"/>
          </p:nvPr>
        </p:nvSpPr>
        <p:spPr>
          <a:xfrm>
            <a:off x="457200" y="152400"/>
            <a:ext cx="8229600" cy="731838"/>
          </a:xfrm>
          <a:solidFill>
            <a:srgbClr val="B459C9"/>
          </a:solidFill>
          <a:ln w="38100">
            <a:solidFill>
              <a:schemeClr val="tx1"/>
            </a:solidFill>
            <a:miter lim="800000"/>
            <a:headEnd/>
            <a:tailEnd/>
          </a:ln>
        </p:spPr>
        <p:txBody>
          <a:bodyPr/>
          <a:lstStyle/>
          <a:p>
            <a:pPr eaLnBrk="1" hangingPunct="1"/>
            <a:r>
              <a:rPr lang="en-US" sz="4000" b="1" smtClean="0">
                <a:solidFill>
                  <a:schemeClr val="bg1"/>
                </a:solidFill>
              </a:rPr>
              <a:t>Exercise 2 – Bar Graphs</a:t>
            </a:r>
          </a:p>
        </p:txBody>
      </p:sp>
      <p:sp>
        <p:nvSpPr>
          <p:cNvPr id="43012" name="Rectangle 3"/>
          <p:cNvSpPr>
            <a:spLocks noGrp="1" noChangeArrowheads="1"/>
          </p:cNvSpPr>
          <p:nvPr>
            <p:ph type="body" idx="1"/>
          </p:nvPr>
        </p:nvSpPr>
        <p:spPr>
          <a:xfrm>
            <a:off x="381000" y="1066800"/>
            <a:ext cx="8229600" cy="3962400"/>
          </a:xfrm>
        </p:spPr>
        <p:txBody>
          <a:bodyPr/>
          <a:lstStyle/>
          <a:p>
            <a:pPr>
              <a:buFontTx/>
              <a:buNone/>
            </a:pPr>
            <a:r>
              <a:rPr lang="en-US" sz="2400" b="1" smtClean="0"/>
              <a:t>A bar graph consists of the following parts:</a:t>
            </a:r>
          </a:p>
          <a:p>
            <a:pPr>
              <a:buFontTx/>
              <a:buNone/>
            </a:pPr>
            <a:endParaRPr lang="en-US" sz="2400" b="1" smtClean="0"/>
          </a:p>
          <a:p>
            <a:pPr>
              <a:buFont typeface="Wingdings" pitchFamily="2" charset="2"/>
              <a:buChar char="q"/>
            </a:pPr>
            <a:r>
              <a:rPr lang="en-US" sz="2400" smtClean="0"/>
              <a:t>A </a:t>
            </a:r>
            <a:r>
              <a:rPr lang="en-US" sz="2400" b="1" smtClean="0"/>
              <a:t>title</a:t>
            </a:r>
            <a:r>
              <a:rPr lang="en-US" sz="2400" smtClean="0"/>
              <a:t> tells the viewer what the bar graph is comparing.</a:t>
            </a:r>
          </a:p>
          <a:p>
            <a:pPr>
              <a:buFontTx/>
              <a:buNone/>
            </a:pPr>
            <a:r>
              <a:rPr lang="en-US" sz="2400" smtClean="0"/>
              <a:t> </a:t>
            </a:r>
          </a:p>
          <a:p>
            <a:pPr>
              <a:buFont typeface="Wingdings" pitchFamily="2" charset="2"/>
              <a:buChar char="q"/>
            </a:pPr>
            <a:r>
              <a:rPr lang="en-US" sz="2400" smtClean="0"/>
              <a:t>The </a:t>
            </a:r>
            <a:r>
              <a:rPr lang="en-US" sz="2400" b="1" smtClean="0"/>
              <a:t>y-axis</a:t>
            </a:r>
            <a:r>
              <a:rPr lang="en-US" sz="2400" smtClean="0"/>
              <a:t> is the vertical axis.  It measures the value of the quantitative variable.  The y-axis should be labeled with the name of the quantitative variable.  </a:t>
            </a:r>
          </a:p>
          <a:p>
            <a:pPr>
              <a:buFontTx/>
              <a:buNone/>
            </a:pPr>
            <a:endParaRPr lang="en-US" sz="2400" smtClean="0"/>
          </a:p>
          <a:p>
            <a:pPr>
              <a:buFont typeface="Wingdings" pitchFamily="2" charset="2"/>
              <a:buChar char="q"/>
            </a:pPr>
            <a:r>
              <a:rPr lang="en-US" sz="2400" smtClean="0"/>
              <a:t>The </a:t>
            </a:r>
            <a:r>
              <a:rPr lang="en-US" sz="2400" b="1" smtClean="0"/>
              <a:t>x-axis</a:t>
            </a:r>
            <a:r>
              <a:rPr lang="en-US" sz="2400" smtClean="0"/>
              <a:t> is the horizontal axis.  It charts the value of the qualitative variable.  The x-axis should be labeled with the name of the qualitative variable.  </a:t>
            </a:r>
            <a:r>
              <a:rPr lang="en-US" sz="1600" smtClean="0"/>
              <a:t> </a:t>
            </a:r>
          </a:p>
          <a:p>
            <a:pPr eaLnBrk="1" hangingPunct="1">
              <a:lnSpc>
                <a:spcPct val="80000"/>
              </a:lnSpc>
              <a:buFont typeface="Wingdings" pitchFamily="2" charset="2"/>
              <a:buNone/>
            </a:pPr>
            <a:endParaRPr lang="en-US" sz="2000" smtClean="0">
              <a:cs typeface="Arial" pitchFamily="34" charset="0"/>
            </a:endParaRPr>
          </a:p>
          <a:p>
            <a:pPr eaLnBrk="1" hangingPunct="1">
              <a:lnSpc>
                <a:spcPct val="80000"/>
              </a:lnSpc>
              <a:buFont typeface="Wingdings" pitchFamily="2" charset="2"/>
              <a:buNone/>
            </a:pPr>
            <a:endParaRPr lang="en-US" sz="2000" smtClean="0">
              <a:cs typeface="Arial" pitchFamily="34" charset="0"/>
            </a:endParaRPr>
          </a:p>
          <a:p>
            <a:pPr eaLnBrk="1" hangingPunct="1">
              <a:lnSpc>
                <a:spcPct val="80000"/>
              </a:lnSpc>
              <a:buFontTx/>
              <a:buNone/>
            </a:pPr>
            <a:endParaRPr lang="en-US" sz="2000" smtClean="0">
              <a:latin typeface="Times New Roman" pitchFamily="18" charset="0"/>
            </a:endParaRPr>
          </a:p>
          <a:p>
            <a:pPr eaLnBrk="1" hangingPunct="1">
              <a:lnSpc>
                <a:spcPct val="80000"/>
              </a:lnSpc>
              <a:buFont typeface="Wingdings" pitchFamily="2" charset="2"/>
              <a:buChar char="q"/>
            </a:pPr>
            <a:endParaRPr lang="en-US" sz="2000" smtClean="0">
              <a:latin typeface="Times New Roman" pitchFamily="18" charset="0"/>
            </a:endParaRPr>
          </a:p>
        </p:txBody>
      </p:sp>
      <p:sp>
        <p:nvSpPr>
          <p:cNvPr id="43013" name="AutoShape 2">
            <a:hlinkClick r:id="" action="ppaction://hlinkshowjump?jump=nextslide" highlightClick="1"/>
          </p:cNvPr>
          <p:cNvSpPr>
            <a:spLocks noChangeArrowheads="1"/>
          </p:cNvSpPr>
          <p:nvPr/>
        </p:nvSpPr>
        <p:spPr bwMode="auto">
          <a:xfrm>
            <a:off x="8382000" y="60960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430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 name="Rectangle 2"/>
          <p:cNvSpPr txBox="1">
            <a:spLocks noChangeArrowheads="1"/>
          </p:cNvSpPr>
          <p:nvPr/>
        </p:nvSpPr>
        <p:spPr bwMode="auto">
          <a:xfrm>
            <a:off x="457200" y="0"/>
            <a:ext cx="8229600" cy="762000"/>
          </a:xfrm>
          <a:prstGeom prst="rect">
            <a:avLst/>
          </a:prstGeom>
          <a:solidFill>
            <a:srgbClr val="B459C9"/>
          </a:solidFill>
          <a:ln w="38100">
            <a:solidFill>
              <a:schemeClr val="tx1"/>
            </a:solidFill>
            <a:miter lim="800000"/>
            <a:headEnd/>
            <a:tailEnd/>
          </a:ln>
        </p:spPr>
        <p:txBody>
          <a:bodyPr anchor="ctr"/>
          <a:lstStyle/>
          <a:p>
            <a:pPr algn="ctr">
              <a:defRPr/>
            </a:pPr>
            <a:r>
              <a:rPr lang="en-US" b="1" kern="0" dirty="0">
                <a:solidFill>
                  <a:schemeClr val="bg1"/>
                </a:solidFill>
                <a:latin typeface="+mj-lt"/>
                <a:ea typeface="+mj-ea"/>
                <a:cs typeface="+mj-cs"/>
              </a:rPr>
              <a:t>Exercise 2 – Dental Formulas</a:t>
            </a:r>
            <a:br>
              <a:rPr lang="en-US" b="1" kern="0" dirty="0">
                <a:solidFill>
                  <a:schemeClr val="bg1"/>
                </a:solidFill>
                <a:latin typeface="+mj-lt"/>
                <a:ea typeface="+mj-ea"/>
                <a:cs typeface="+mj-cs"/>
              </a:rPr>
            </a:br>
            <a:r>
              <a:rPr lang="en-US" b="1" kern="0" dirty="0">
                <a:solidFill>
                  <a:schemeClr val="bg1"/>
                </a:solidFill>
                <a:latin typeface="+mj-lt"/>
                <a:ea typeface="+mj-ea"/>
                <a:cs typeface="+mj-cs"/>
              </a:rPr>
              <a:t>Bar Graphs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87B2DE73-BDEC-4377-88AF-170929001C24}" type="slidenum">
              <a:rPr lang="en-US" sz="1400" smtClean="0">
                <a:solidFill>
                  <a:schemeClr val="tx1"/>
                </a:solidFill>
              </a:rPr>
              <a:pPr eaLnBrk="1" hangingPunct="1">
                <a:defRPr/>
              </a:pPr>
              <a:t>4</a:t>
            </a:fld>
            <a:endParaRPr lang="en-US" sz="1400" smtClean="0">
              <a:solidFill>
                <a:schemeClr val="tx1"/>
              </a:solidFill>
            </a:endParaRPr>
          </a:p>
        </p:txBody>
      </p:sp>
      <p:sp>
        <p:nvSpPr>
          <p:cNvPr id="7171" name="Rectangle 2"/>
          <p:cNvSpPr>
            <a:spLocks noGrp="1" noChangeArrowheads="1"/>
          </p:cNvSpPr>
          <p:nvPr>
            <p:ph type="title"/>
          </p:nvPr>
        </p:nvSpPr>
        <p:spPr>
          <a:xfrm>
            <a:off x="381000" y="228600"/>
            <a:ext cx="8305800" cy="792163"/>
          </a:xfrm>
          <a:solidFill>
            <a:srgbClr val="1CCEF2"/>
          </a:solidFill>
          <a:ln w="38100">
            <a:solidFill>
              <a:schemeClr val="tx1"/>
            </a:solidFill>
            <a:miter lim="800000"/>
            <a:headEnd/>
            <a:tailEnd/>
          </a:ln>
        </p:spPr>
        <p:txBody>
          <a:bodyPr/>
          <a:lstStyle/>
          <a:p>
            <a:pPr eaLnBrk="1" hangingPunct="1"/>
            <a:r>
              <a:rPr lang="en-US" sz="3200" b="1" smtClean="0"/>
              <a:t>Introduction</a:t>
            </a:r>
          </a:p>
        </p:txBody>
      </p:sp>
      <p:sp>
        <p:nvSpPr>
          <p:cNvPr id="4099" name="Rectangle 3"/>
          <p:cNvSpPr>
            <a:spLocks noGrp="1" noChangeArrowheads="1"/>
          </p:cNvSpPr>
          <p:nvPr>
            <p:ph type="body" idx="1"/>
          </p:nvPr>
        </p:nvSpPr>
        <p:spPr>
          <a:xfrm>
            <a:off x="457200" y="1447800"/>
            <a:ext cx="8229600" cy="4525963"/>
          </a:xfrm>
        </p:spPr>
        <p:txBody>
          <a:bodyPr/>
          <a:lstStyle/>
          <a:p>
            <a:pPr eaLnBrk="1" hangingPunct="1">
              <a:buFont typeface="Wingdings" pitchFamily="2" charset="2"/>
              <a:buChar char="q"/>
            </a:pPr>
            <a:r>
              <a:rPr lang="en-US" b="1" smtClean="0"/>
              <a:t> An animal’s teeth and the skull the teeth are anchored in can tell you a great deal about the owner.</a:t>
            </a:r>
          </a:p>
          <a:p>
            <a:pPr eaLnBrk="1" hangingPunct="1">
              <a:buFont typeface="Wingdings" pitchFamily="2" charset="2"/>
              <a:buChar char="q"/>
            </a:pPr>
            <a:r>
              <a:rPr lang="en-US" b="1" smtClean="0"/>
              <a:t>They tell how the vertebrate…</a:t>
            </a:r>
          </a:p>
          <a:p>
            <a:pPr lvl="1" eaLnBrk="1" hangingPunct="1">
              <a:buFont typeface="Wingdings" pitchFamily="2" charset="2"/>
              <a:buChar char="q"/>
            </a:pPr>
            <a:r>
              <a:rPr lang="en-US" sz="3200" b="1" smtClean="0"/>
              <a:t> feeds</a:t>
            </a:r>
          </a:p>
          <a:p>
            <a:pPr lvl="1" eaLnBrk="1" hangingPunct="1">
              <a:buFont typeface="Wingdings" pitchFamily="2" charset="2"/>
              <a:buChar char="q"/>
            </a:pPr>
            <a:r>
              <a:rPr lang="en-US" sz="3200" b="1" smtClean="0"/>
              <a:t> senses its environment</a:t>
            </a:r>
          </a:p>
          <a:p>
            <a:pPr lvl="1" eaLnBrk="1" hangingPunct="1">
              <a:buFont typeface="Wingdings" pitchFamily="2" charset="2"/>
              <a:buChar char="q"/>
            </a:pPr>
            <a:r>
              <a:rPr lang="en-US" sz="3200" b="1" smtClean="0"/>
              <a:t> communicates with other organisms </a:t>
            </a:r>
          </a:p>
          <a:p>
            <a:pPr lvl="1" eaLnBrk="1" hangingPunct="1">
              <a:buFont typeface="Wingdings" pitchFamily="2" charset="2"/>
              <a:buChar char="q"/>
            </a:pPr>
            <a:r>
              <a:rPr lang="en-US" sz="3200" b="1" smtClean="0"/>
              <a:t> defends itself against enemies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3A2D3019-8A88-44EF-B1FC-9D9ADC13E12C}" type="slidenum">
              <a:rPr lang="en-US" sz="1400" smtClean="0">
                <a:solidFill>
                  <a:schemeClr val="tx1"/>
                </a:solidFill>
              </a:rPr>
              <a:pPr eaLnBrk="1" hangingPunct="1">
                <a:defRPr/>
              </a:pPr>
              <a:t>40</a:t>
            </a:fld>
            <a:endParaRPr lang="en-US" sz="1400" smtClean="0">
              <a:solidFill>
                <a:schemeClr val="tx1"/>
              </a:solidFill>
            </a:endParaRPr>
          </a:p>
        </p:txBody>
      </p:sp>
      <p:sp>
        <p:nvSpPr>
          <p:cNvPr id="44035" name="Rectangle 2"/>
          <p:cNvSpPr>
            <a:spLocks noGrp="1" noChangeArrowheads="1"/>
          </p:cNvSpPr>
          <p:nvPr>
            <p:ph type="title"/>
          </p:nvPr>
        </p:nvSpPr>
        <p:spPr>
          <a:xfrm>
            <a:off x="457200" y="152400"/>
            <a:ext cx="8229600" cy="609600"/>
          </a:xfrm>
          <a:solidFill>
            <a:srgbClr val="B459C9"/>
          </a:solidFill>
          <a:ln w="38100">
            <a:solidFill>
              <a:schemeClr val="tx1"/>
            </a:solidFill>
            <a:miter lim="800000"/>
            <a:headEnd/>
            <a:tailEnd/>
          </a:ln>
        </p:spPr>
        <p:txBody>
          <a:bodyPr/>
          <a:lstStyle/>
          <a:p>
            <a:pPr eaLnBrk="1" hangingPunct="1"/>
            <a:r>
              <a:rPr lang="en-US" sz="4000" b="1" smtClean="0">
                <a:solidFill>
                  <a:schemeClr val="bg1"/>
                </a:solidFill>
              </a:rPr>
              <a:t>Exercise 2 – Bar Graphs</a:t>
            </a:r>
          </a:p>
        </p:txBody>
      </p:sp>
      <p:sp>
        <p:nvSpPr>
          <p:cNvPr id="44036" name="Rectangle 3"/>
          <p:cNvSpPr>
            <a:spLocks noGrp="1" noChangeArrowheads="1"/>
          </p:cNvSpPr>
          <p:nvPr>
            <p:ph type="body" idx="1"/>
          </p:nvPr>
        </p:nvSpPr>
        <p:spPr>
          <a:xfrm>
            <a:off x="228600" y="838200"/>
            <a:ext cx="8610600" cy="3962400"/>
          </a:xfrm>
        </p:spPr>
        <p:txBody>
          <a:bodyPr/>
          <a:lstStyle/>
          <a:p>
            <a:pPr>
              <a:buFontTx/>
              <a:buNone/>
            </a:pPr>
            <a:r>
              <a:rPr lang="en-US" sz="2400" b="1" smtClean="0"/>
              <a:t>Interpreting bar graphs:</a:t>
            </a:r>
          </a:p>
          <a:p>
            <a:pPr>
              <a:buFont typeface="Wingdings" pitchFamily="2" charset="2"/>
              <a:buChar char="q"/>
            </a:pPr>
            <a:r>
              <a:rPr lang="en-US" sz="2400" smtClean="0"/>
              <a:t>Each value of the qualitative variable has its own bar.  Along the x-axis, each bar should be labeled with the value of the qualitative variable. </a:t>
            </a:r>
          </a:p>
          <a:p>
            <a:pPr>
              <a:buFont typeface="Wingdings" pitchFamily="2" charset="2"/>
              <a:buChar char="q"/>
            </a:pPr>
            <a:r>
              <a:rPr lang="en-US" sz="2400" smtClean="0"/>
              <a:t>The height of each bar tells us the value that of the quantitative variable for each qualitative variable associated with the bar.  To find this value, draw a horizontal line from the top of the bar to the y-axis.  The number on the y-axis that this line hits is the value of the quantitative variable.  (If this line falls between two tick marks on the y-axis, you will need to estimate the value of the quantitative variable.)</a:t>
            </a:r>
          </a:p>
          <a:p>
            <a:pPr>
              <a:buFont typeface="Wingdings" pitchFamily="2" charset="2"/>
              <a:buChar char="q"/>
            </a:pPr>
            <a:r>
              <a:rPr lang="en-US" sz="2400" b="1" smtClean="0"/>
              <a:t> </a:t>
            </a:r>
            <a:r>
              <a:rPr lang="en-US" sz="2400" smtClean="0"/>
              <a:t>The example marble graph is a special type of bar graph called a </a:t>
            </a:r>
            <a:r>
              <a:rPr lang="en-US" sz="2400" b="1" smtClean="0">
                <a:solidFill>
                  <a:srgbClr val="B459C9"/>
                </a:solidFill>
              </a:rPr>
              <a:t>relative frequency bar graph</a:t>
            </a:r>
            <a:r>
              <a:rPr lang="en-US" sz="2400" smtClean="0"/>
              <a:t>.  </a:t>
            </a:r>
            <a:r>
              <a:rPr lang="en-US" sz="2400" b="1" smtClean="0"/>
              <a:t>A relative frequency bar graph displays </a:t>
            </a:r>
            <a:r>
              <a:rPr lang="en-US" sz="2400" b="1" smtClean="0">
                <a:solidFill>
                  <a:srgbClr val="B459C9"/>
                </a:solidFill>
              </a:rPr>
              <a:t>proportions</a:t>
            </a:r>
            <a:r>
              <a:rPr lang="en-US" sz="2400" b="1" smtClean="0"/>
              <a:t> rather than absolute numbers.    </a:t>
            </a:r>
          </a:p>
          <a:p>
            <a:pPr eaLnBrk="1" hangingPunct="1">
              <a:lnSpc>
                <a:spcPct val="80000"/>
              </a:lnSpc>
              <a:buFont typeface="Wingdings" pitchFamily="2" charset="2"/>
              <a:buNone/>
            </a:pPr>
            <a:endParaRPr lang="en-US" sz="2000" smtClean="0">
              <a:cs typeface="Arial" pitchFamily="34" charset="0"/>
            </a:endParaRPr>
          </a:p>
          <a:p>
            <a:pPr eaLnBrk="1" hangingPunct="1">
              <a:lnSpc>
                <a:spcPct val="80000"/>
              </a:lnSpc>
              <a:buFont typeface="Wingdings" pitchFamily="2" charset="2"/>
              <a:buNone/>
            </a:pPr>
            <a:endParaRPr lang="en-US" sz="2000" smtClean="0">
              <a:cs typeface="Arial" pitchFamily="34" charset="0"/>
            </a:endParaRPr>
          </a:p>
          <a:p>
            <a:pPr eaLnBrk="1" hangingPunct="1">
              <a:lnSpc>
                <a:spcPct val="80000"/>
              </a:lnSpc>
              <a:buFontTx/>
              <a:buNone/>
            </a:pPr>
            <a:endParaRPr lang="en-US" sz="2000" smtClean="0">
              <a:latin typeface="Times New Roman" pitchFamily="18" charset="0"/>
            </a:endParaRPr>
          </a:p>
          <a:p>
            <a:pPr eaLnBrk="1" hangingPunct="1">
              <a:lnSpc>
                <a:spcPct val="80000"/>
              </a:lnSpc>
              <a:buFont typeface="Wingdings" pitchFamily="2" charset="2"/>
              <a:buChar char="q"/>
            </a:pPr>
            <a:endParaRPr lang="en-US" sz="2000" smtClean="0">
              <a:latin typeface="Times New Roman" pitchFamily="18" charset="0"/>
            </a:endParaRPr>
          </a:p>
        </p:txBody>
      </p:sp>
      <p:sp>
        <p:nvSpPr>
          <p:cNvPr id="44037" name="AutoShape 2">
            <a:hlinkClick r:id="" action="ppaction://hlinkshowjump?jump=nextslide" highlightClick="1"/>
          </p:cNvPr>
          <p:cNvSpPr>
            <a:spLocks noChangeArrowheads="1"/>
          </p:cNvSpPr>
          <p:nvPr/>
        </p:nvSpPr>
        <p:spPr bwMode="auto">
          <a:xfrm>
            <a:off x="8382000" y="61722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440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 name="Rectangle 2"/>
          <p:cNvSpPr txBox="1">
            <a:spLocks noChangeArrowheads="1"/>
          </p:cNvSpPr>
          <p:nvPr/>
        </p:nvSpPr>
        <p:spPr bwMode="auto">
          <a:xfrm>
            <a:off x="457200" y="0"/>
            <a:ext cx="8229600" cy="762000"/>
          </a:xfrm>
          <a:prstGeom prst="rect">
            <a:avLst/>
          </a:prstGeom>
          <a:solidFill>
            <a:srgbClr val="B459C9"/>
          </a:solidFill>
          <a:ln w="38100">
            <a:solidFill>
              <a:schemeClr val="tx1"/>
            </a:solidFill>
            <a:miter lim="800000"/>
            <a:headEnd/>
            <a:tailEnd/>
          </a:ln>
        </p:spPr>
        <p:txBody>
          <a:bodyPr anchor="ctr"/>
          <a:lstStyle/>
          <a:p>
            <a:pPr algn="ctr">
              <a:defRPr/>
            </a:pPr>
            <a:r>
              <a:rPr lang="en-US" b="1" kern="0" dirty="0">
                <a:solidFill>
                  <a:schemeClr val="bg1"/>
                </a:solidFill>
                <a:latin typeface="+mj-lt"/>
                <a:ea typeface="+mj-ea"/>
                <a:cs typeface="+mj-cs"/>
              </a:rPr>
              <a:t>Exercise 2 – Dental Formulas</a:t>
            </a:r>
            <a:br>
              <a:rPr lang="en-US" b="1" kern="0" dirty="0">
                <a:solidFill>
                  <a:schemeClr val="bg1"/>
                </a:solidFill>
                <a:latin typeface="+mj-lt"/>
                <a:ea typeface="+mj-ea"/>
                <a:cs typeface="+mj-cs"/>
              </a:rPr>
            </a:br>
            <a:r>
              <a:rPr lang="en-US" b="1" kern="0" dirty="0">
                <a:solidFill>
                  <a:schemeClr val="bg1"/>
                </a:solidFill>
                <a:latin typeface="+mj-lt"/>
                <a:ea typeface="+mj-ea"/>
                <a:cs typeface="+mj-cs"/>
              </a:rPr>
              <a:t>Bar Graphs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20497400-A5AA-48D1-88C5-0641EAE42A0D}" type="slidenum">
              <a:rPr lang="en-US" sz="1400" smtClean="0">
                <a:solidFill>
                  <a:schemeClr val="tx1"/>
                </a:solidFill>
              </a:rPr>
              <a:pPr eaLnBrk="1" hangingPunct="1">
                <a:defRPr/>
              </a:pPr>
              <a:t>41</a:t>
            </a:fld>
            <a:endParaRPr lang="en-US" sz="1400" smtClean="0">
              <a:solidFill>
                <a:schemeClr val="tx1"/>
              </a:solidFill>
            </a:endParaRPr>
          </a:p>
        </p:txBody>
      </p:sp>
      <p:sp>
        <p:nvSpPr>
          <p:cNvPr id="45059" name="Rectangle 3"/>
          <p:cNvSpPr>
            <a:spLocks noGrp="1" noChangeArrowheads="1"/>
          </p:cNvSpPr>
          <p:nvPr>
            <p:ph type="body" idx="1"/>
          </p:nvPr>
        </p:nvSpPr>
        <p:spPr>
          <a:xfrm>
            <a:off x="228600" y="990600"/>
            <a:ext cx="3886200" cy="3962400"/>
          </a:xfrm>
        </p:spPr>
        <p:txBody>
          <a:bodyPr/>
          <a:lstStyle/>
          <a:p>
            <a:pPr>
              <a:buFontTx/>
              <a:buNone/>
            </a:pPr>
            <a:r>
              <a:rPr lang="en-US" sz="2400" b="1" smtClean="0"/>
              <a:t>Answer the Following:</a:t>
            </a:r>
            <a:endParaRPr lang="en-US" sz="2400" smtClean="0"/>
          </a:p>
          <a:p>
            <a:pPr>
              <a:buFontTx/>
              <a:buNone/>
            </a:pPr>
            <a:r>
              <a:rPr lang="en-US" sz="1800" b="1" smtClean="0"/>
              <a:t> </a:t>
            </a:r>
            <a:endParaRPr lang="en-US" sz="1800" smtClean="0"/>
          </a:p>
          <a:p>
            <a:pPr>
              <a:buFontTx/>
              <a:buNone/>
            </a:pPr>
            <a:r>
              <a:rPr lang="en-US" sz="2400" b="1" smtClean="0"/>
              <a:t>Q1.</a:t>
            </a:r>
            <a:r>
              <a:rPr lang="en-US" sz="2400" smtClean="0"/>
              <a:t> What is the title of the marble example bar graph? </a:t>
            </a:r>
          </a:p>
          <a:p>
            <a:pPr>
              <a:buFontTx/>
              <a:buNone/>
            </a:pPr>
            <a:r>
              <a:rPr lang="en-US" sz="2400" b="1" smtClean="0"/>
              <a:t>Q2. </a:t>
            </a:r>
            <a:r>
              <a:rPr lang="en-US" sz="2400" smtClean="0"/>
              <a:t>How is the y-axis labeled in the marble figure? </a:t>
            </a:r>
          </a:p>
          <a:p>
            <a:pPr>
              <a:buFontTx/>
              <a:buNone/>
            </a:pPr>
            <a:r>
              <a:rPr lang="en-US" sz="2400" b="1" smtClean="0"/>
              <a:t>Q3. </a:t>
            </a:r>
            <a:r>
              <a:rPr lang="en-US" sz="2400" smtClean="0"/>
              <a:t>How is the x-axis labeled in figure 3a? </a:t>
            </a:r>
          </a:p>
          <a:p>
            <a:pPr>
              <a:buFontTx/>
              <a:buNone/>
            </a:pPr>
            <a:r>
              <a:rPr lang="en-US" sz="2400" b="1" smtClean="0"/>
              <a:t>Q4.  </a:t>
            </a:r>
            <a:r>
              <a:rPr lang="en-US" sz="2400" smtClean="0"/>
              <a:t>List all the values that the qualitative variable  (category) takes in the marble figure. </a:t>
            </a:r>
          </a:p>
          <a:p>
            <a:pPr>
              <a:buFontTx/>
              <a:buNone/>
            </a:pPr>
            <a:r>
              <a:rPr lang="en-US" sz="2400" b="1" smtClean="0"/>
              <a:t>Q5.  </a:t>
            </a:r>
            <a:r>
              <a:rPr lang="en-US" sz="2400" smtClean="0"/>
              <a:t>Use the table to determine which two individuals have the closest to equal proportions of cats-eye marbles.</a:t>
            </a:r>
          </a:p>
          <a:p>
            <a:pPr eaLnBrk="1" hangingPunct="1">
              <a:lnSpc>
                <a:spcPct val="80000"/>
              </a:lnSpc>
              <a:buFont typeface="Wingdings" pitchFamily="2" charset="2"/>
              <a:buChar char="q"/>
            </a:pPr>
            <a:endParaRPr lang="en-US" sz="1800" smtClean="0">
              <a:latin typeface="Times New Roman" pitchFamily="18" charset="0"/>
            </a:endParaRPr>
          </a:p>
        </p:txBody>
      </p:sp>
      <p:sp>
        <p:nvSpPr>
          <p:cNvPr id="45060" name="AutoShape 2">
            <a:hlinkClick r:id="" action="ppaction://hlinkshowjump?jump=nextslide" highlightClick="1"/>
          </p:cNvPr>
          <p:cNvSpPr>
            <a:spLocks noChangeArrowheads="1"/>
          </p:cNvSpPr>
          <p:nvPr/>
        </p:nvSpPr>
        <p:spPr bwMode="auto">
          <a:xfrm>
            <a:off x="8382000" y="60960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4506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 name="Rectangle 2"/>
          <p:cNvSpPr txBox="1">
            <a:spLocks noChangeArrowheads="1"/>
          </p:cNvSpPr>
          <p:nvPr/>
        </p:nvSpPr>
        <p:spPr bwMode="auto">
          <a:xfrm>
            <a:off x="533400" y="0"/>
            <a:ext cx="8229600" cy="762000"/>
          </a:xfrm>
          <a:prstGeom prst="rect">
            <a:avLst/>
          </a:prstGeom>
          <a:solidFill>
            <a:srgbClr val="B459C9"/>
          </a:solidFill>
          <a:ln w="38100">
            <a:solidFill>
              <a:schemeClr val="tx1"/>
            </a:solidFill>
            <a:miter lim="800000"/>
            <a:headEnd/>
            <a:tailEnd/>
          </a:ln>
        </p:spPr>
        <p:txBody>
          <a:bodyPr anchor="ctr"/>
          <a:lstStyle/>
          <a:p>
            <a:pPr algn="ctr">
              <a:defRPr/>
            </a:pPr>
            <a:r>
              <a:rPr lang="en-US" sz="2800" b="1" kern="0" dirty="0">
                <a:solidFill>
                  <a:schemeClr val="bg1"/>
                </a:solidFill>
                <a:latin typeface="+mj-lt"/>
                <a:ea typeface="+mj-ea"/>
                <a:cs typeface="+mj-cs"/>
              </a:rPr>
              <a:t>Exercise 2 – Dental Formulas</a:t>
            </a:r>
            <a:br>
              <a:rPr lang="en-US" sz="2800" b="1" kern="0" dirty="0">
                <a:solidFill>
                  <a:schemeClr val="bg1"/>
                </a:solidFill>
                <a:latin typeface="+mj-lt"/>
                <a:ea typeface="+mj-ea"/>
                <a:cs typeface="+mj-cs"/>
              </a:rPr>
            </a:br>
            <a:r>
              <a:rPr lang="en-US" sz="2000" b="1" kern="0" dirty="0">
                <a:solidFill>
                  <a:schemeClr val="bg1"/>
                </a:solidFill>
                <a:latin typeface="+mj-lt"/>
                <a:ea typeface="+mj-ea"/>
                <a:cs typeface="+mj-cs"/>
              </a:rPr>
              <a:t>Bar Graphs</a:t>
            </a:r>
            <a:endParaRPr lang="en-US" sz="2800" b="1" kern="0" dirty="0">
              <a:solidFill>
                <a:schemeClr val="bg1"/>
              </a:solidFill>
              <a:latin typeface="+mj-lt"/>
              <a:ea typeface="+mj-ea"/>
              <a:cs typeface="+mj-cs"/>
            </a:endParaRPr>
          </a:p>
        </p:txBody>
      </p:sp>
      <p:graphicFrame>
        <p:nvGraphicFramePr>
          <p:cNvPr id="10" name="Chart 9"/>
          <p:cNvGraphicFramePr/>
          <p:nvPr/>
        </p:nvGraphicFramePr>
        <p:xfrm>
          <a:off x="4191000" y="990600"/>
          <a:ext cx="4762500" cy="358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A60E70CC-D9B3-442E-BCDF-BF6A3132AC87}" type="slidenum">
              <a:rPr lang="en-US" sz="1400" smtClean="0">
                <a:solidFill>
                  <a:schemeClr val="tx1"/>
                </a:solidFill>
              </a:rPr>
              <a:pPr eaLnBrk="1" hangingPunct="1">
                <a:defRPr/>
              </a:pPr>
              <a:t>42</a:t>
            </a:fld>
            <a:endParaRPr lang="en-US" sz="1400" smtClean="0">
              <a:solidFill>
                <a:schemeClr val="tx1"/>
              </a:solidFill>
            </a:endParaRPr>
          </a:p>
        </p:txBody>
      </p:sp>
      <p:sp>
        <p:nvSpPr>
          <p:cNvPr id="46083" name="Rectangle 3"/>
          <p:cNvSpPr>
            <a:spLocks noGrp="1" noChangeArrowheads="1"/>
          </p:cNvSpPr>
          <p:nvPr>
            <p:ph type="body" idx="1"/>
          </p:nvPr>
        </p:nvSpPr>
        <p:spPr>
          <a:xfrm>
            <a:off x="228600" y="990600"/>
            <a:ext cx="3886200" cy="3962400"/>
          </a:xfrm>
        </p:spPr>
        <p:txBody>
          <a:bodyPr/>
          <a:lstStyle/>
          <a:p>
            <a:pPr>
              <a:buFontTx/>
              <a:buNone/>
            </a:pPr>
            <a:r>
              <a:rPr lang="en-US" sz="2400" b="1" smtClean="0"/>
              <a:t>Answer the Following:</a:t>
            </a:r>
            <a:endParaRPr lang="en-US" sz="2400" smtClean="0"/>
          </a:p>
          <a:p>
            <a:pPr>
              <a:buFontTx/>
              <a:buNone/>
            </a:pPr>
            <a:r>
              <a:rPr lang="en-US" sz="1800" b="1" smtClean="0"/>
              <a:t> </a:t>
            </a:r>
            <a:endParaRPr lang="en-US" sz="1800" smtClean="0"/>
          </a:p>
          <a:p>
            <a:pPr>
              <a:buFontTx/>
              <a:buNone/>
            </a:pPr>
            <a:r>
              <a:rPr lang="en-US" sz="2400" b="1" smtClean="0"/>
              <a:t>Q4.  </a:t>
            </a:r>
            <a:r>
              <a:rPr lang="en-US" sz="2400" smtClean="0"/>
              <a:t>List all the values that the qualitative variable  (category) takes in the marble figure. </a:t>
            </a:r>
          </a:p>
          <a:p>
            <a:pPr>
              <a:buFontTx/>
              <a:buNone/>
            </a:pPr>
            <a:r>
              <a:rPr lang="en-US" sz="2400" b="1" smtClean="0"/>
              <a:t>Q5.  </a:t>
            </a:r>
            <a:r>
              <a:rPr lang="en-US" sz="2400" smtClean="0"/>
              <a:t>Use the graph to determine which two individuals have the closest to equal proportions of cats-eye marbles.</a:t>
            </a:r>
          </a:p>
          <a:p>
            <a:pPr eaLnBrk="1" hangingPunct="1">
              <a:lnSpc>
                <a:spcPct val="80000"/>
              </a:lnSpc>
              <a:buFont typeface="Wingdings" pitchFamily="2" charset="2"/>
              <a:buChar char="q"/>
            </a:pPr>
            <a:endParaRPr lang="en-US" sz="1800" smtClean="0">
              <a:latin typeface="Times New Roman" pitchFamily="18" charset="0"/>
            </a:endParaRPr>
          </a:p>
        </p:txBody>
      </p:sp>
      <p:sp>
        <p:nvSpPr>
          <p:cNvPr id="46084" name="AutoShape 2">
            <a:hlinkClick r:id="" action="ppaction://hlinkshowjump?jump=nextslide" highlightClick="1"/>
          </p:cNvPr>
          <p:cNvSpPr>
            <a:spLocks noChangeArrowheads="1"/>
          </p:cNvSpPr>
          <p:nvPr/>
        </p:nvSpPr>
        <p:spPr bwMode="auto">
          <a:xfrm>
            <a:off x="8382000" y="60960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
        <p:nvSpPr>
          <p:cNvPr id="4608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 name="Rectangle 2"/>
          <p:cNvSpPr txBox="1">
            <a:spLocks noChangeArrowheads="1"/>
          </p:cNvSpPr>
          <p:nvPr/>
        </p:nvSpPr>
        <p:spPr bwMode="auto">
          <a:xfrm>
            <a:off x="533400" y="0"/>
            <a:ext cx="8229600" cy="762000"/>
          </a:xfrm>
          <a:prstGeom prst="rect">
            <a:avLst/>
          </a:prstGeom>
          <a:solidFill>
            <a:srgbClr val="B459C9"/>
          </a:solidFill>
          <a:ln w="38100">
            <a:solidFill>
              <a:schemeClr val="tx1"/>
            </a:solidFill>
            <a:miter lim="800000"/>
            <a:headEnd/>
            <a:tailEnd/>
          </a:ln>
        </p:spPr>
        <p:txBody>
          <a:bodyPr anchor="ctr"/>
          <a:lstStyle/>
          <a:p>
            <a:pPr algn="ctr">
              <a:defRPr/>
            </a:pPr>
            <a:r>
              <a:rPr lang="en-US" sz="2800" b="1" kern="0" dirty="0">
                <a:solidFill>
                  <a:schemeClr val="bg1"/>
                </a:solidFill>
                <a:latin typeface="+mj-lt"/>
                <a:ea typeface="+mj-ea"/>
                <a:cs typeface="+mj-cs"/>
              </a:rPr>
              <a:t>Exercise 2 – Dental Formulas</a:t>
            </a:r>
            <a:br>
              <a:rPr lang="en-US" sz="2800" b="1" kern="0" dirty="0">
                <a:solidFill>
                  <a:schemeClr val="bg1"/>
                </a:solidFill>
                <a:latin typeface="+mj-lt"/>
                <a:ea typeface="+mj-ea"/>
                <a:cs typeface="+mj-cs"/>
              </a:rPr>
            </a:br>
            <a:r>
              <a:rPr lang="en-US" sz="2000" b="1" kern="0" dirty="0">
                <a:solidFill>
                  <a:schemeClr val="bg1"/>
                </a:solidFill>
                <a:latin typeface="+mj-lt"/>
                <a:ea typeface="+mj-ea"/>
                <a:cs typeface="+mj-cs"/>
              </a:rPr>
              <a:t>Bar Graphs</a:t>
            </a:r>
            <a:endParaRPr lang="en-US" sz="2800" b="1" kern="0" dirty="0">
              <a:solidFill>
                <a:schemeClr val="bg1"/>
              </a:solidFill>
              <a:latin typeface="+mj-lt"/>
              <a:ea typeface="+mj-ea"/>
              <a:cs typeface="+mj-cs"/>
            </a:endParaRPr>
          </a:p>
        </p:txBody>
      </p:sp>
      <p:graphicFrame>
        <p:nvGraphicFramePr>
          <p:cNvPr id="10" name="Chart 9"/>
          <p:cNvGraphicFramePr/>
          <p:nvPr/>
        </p:nvGraphicFramePr>
        <p:xfrm>
          <a:off x="4191000" y="990600"/>
          <a:ext cx="4762500" cy="3581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F2F97A9-1EF4-447F-9914-C34311FF7E00}" type="slidenum">
              <a:rPr lang="en-US" sz="1400" smtClean="0">
                <a:solidFill>
                  <a:schemeClr val="tx1"/>
                </a:solidFill>
              </a:rPr>
              <a:pPr eaLnBrk="1" hangingPunct="1">
                <a:defRPr/>
              </a:pPr>
              <a:t>43</a:t>
            </a:fld>
            <a:endParaRPr lang="en-US" sz="1400" smtClean="0">
              <a:solidFill>
                <a:schemeClr val="tx1"/>
              </a:solidFill>
            </a:endParaRPr>
          </a:p>
        </p:txBody>
      </p:sp>
      <p:sp>
        <p:nvSpPr>
          <p:cNvPr id="47107" name="Rectangle 2"/>
          <p:cNvSpPr>
            <a:spLocks noGrp="1" noChangeArrowheads="1"/>
          </p:cNvSpPr>
          <p:nvPr>
            <p:ph type="title"/>
          </p:nvPr>
        </p:nvSpPr>
        <p:spPr>
          <a:xfrm>
            <a:off x="457200" y="0"/>
            <a:ext cx="8229600" cy="533400"/>
          </a:xfrm>
          <a:solidFill>
            <a:srgbClr val="B459C9"/>
          </a:solidFill>
          <a:ln w="38100">
            <a:solidFill>
              <a:schemeClr val="tx1"/>
            </a:solidFill>
            <a:miter lim="800000"/>
            <a:headEnd/>
            <a:tailEnd/>
          </a:ln>
        </p:spPr>
        <p:txBody>
          <a:bodyPr/>
          <a:lstStyle/>
          <a:p>
            <a:pPr eaLnBrk="1" hangingPunct="1"/>
            <a:r>
              <a:rPr lang="en-US" sz="4000" b="1" smtClean="0">
                <a:solidFill>
                  <a:schemeClr val="bg1"/>
                </a:solidFill>
              </a:rPr>
              <a:t>Directions</a:t>
            </a:r>
          </a:p>
        </p:txBody>
      </p:sp>
      <p:sp>
        <p:nvSpPr>
          <p:cNvPr id="40964" name="Rectangle 3"/>
          <p:cNvSpPr>
            <a:spLocks noGrp="1" noChangeArrowheads="1"/>
          </p:cNvSpPr>
          <p:nvPr>
            <p:ph type="body" idx="1"/>
          </p:nvPr>
        </p:nvSpPr>
        <p:spPr>
          <a:xfrm>
            <a:off x="152400" y="685800"/>
            <a:ext cx="8763000" cy="3962400"/>
          </a:xfrm>
        </p:spPr>
        <p:txBody>
          <a:bodyPr/>
          <a:lstStyle/>
          <a:p>
            <a:pPr eaLnBrk="1" hangingPunct="1">
              <a:lnSpc>
                <a:spcPct val="80000"/>
              </a:lnSpc>
              <a:buFont typeface="Wingdings" pitchFamily="2" charset="2"/>
              <a:buChar char="q"/>
            </a:pPr>
            <a:r>
              <a:rPr lang="en-US" sz="2400" smtClean="0"/>
              <a:t>Now you will turn your attention to quantifying the differences among skulls of each of the three diet types.</a:t>
            </a:r>
          </a:p>
          <a:p>
            <a:pPr eaLnBrk="1" hangingPunct="1">
              <a:lnSpc>
                <a:spcPct val="80000"/>
              </a:lnSpc>
              <a:buFont typeface="Wingdings" pitchFamily="2" charset="2"/>
              <a:buChar char="q"/>
            </a:pPr>
            <a:r>
              <a:rPr lang="en-US" sz="2400" smtClean="0">
                <a:cs typeface="Arial" pitchFamily="34" charset="0"/>
              </a:rPr>
              <a:t>Work in groups, and follow the procedure below:</a:t>
            </a:r>
          </a:p>
          <a:p>
            <a:pPr eaLnBrk="1" hangingPunct="1">
              <a:lnSpc>
                <a:spcPct val="80000"/>
              </a:lnSpc>
              <a:buFont typeface="Wingdings" pitchFamily="2" charset="2"/>
              <a:buChar char="q"/>
            </a:pPr>
            <a:r>
              <a:rPr lang="en-US" sz="2400" smtClean="0">
                <a:cs typeface="Arial" pitchFamily="34" charset="0"/>
              </a:rPr>
              <a:t>Select a skull of each diet type.</a:t>
            </a:r>
          </a:p>
          <a:p>
            <a:pPr eaLnBrk="1" hangingPunct="1">
              <a:lnSpc>
                <a:spcPct val="80000"/>
              </a:lnSpc>
              <a:buFont typeface="Wingdings" pitchFamily="2" charset="2"/>
              <a:buChar char="q"/>
            </a:pPr>
            <a:r>
              <a:rPr lang="en-US" sz="2400" smtClean="0">
                <a:cs typeface="Arial" pitchFamily="34" charset="0"/>
              </a:rPr>
              <a:t>Record the ID and diet type of the skull at your station.  Count and record the number of each type of tooth (incisor, canine, premolar, and molar) on ONE side of the upper jaw of your group’s skull.  If there are any missing teeth, you can look at a tooth in the same position on the other side of the skull, since vertebrates are </a:t>
            </a:r>
            <a:r>
              <a:rPr lang="en-US" sz="2400" b="1" smtClean="0">
                <a:solidFill>
                  <a:srgbClr val="B459C9"/>
                </a:solidFill>
                <a:cs typeface="Arial" pitchFamily="34" charset="0"/>
              </a:rPr>
              <a:t>bilaterally symmetrical</a:t>
            </a:r>
            <a:r>
              <a:rPr lang="en-US" sz="2400" smtClean="0">
                <a:solidFill>
                  <a:srgbClr val="B459C9"/>
                </a:solidFill>
                <a:cs typeface="Arial" pitchFamily="34" charset="0"/>
              </a:rPr>
              <a:t> </a:t>
            </a:r>
            <a:r>
              <a:rPr lang="en-US" sz="2400" smtClean="0">
                <a:cs typeface="Arial" pitchFamily="34" charset="0"/>
              </a:rPr>
              <a:t>(have mirror image right and left sides; see next slide for illustration).</a:t>
            </a:r>
          </a:p>
          <a:p>
            <a:pPr eaLnBrk="1" hangingPunct="1">
              <a:lnSpc>
                <a:spcPct val="80000"/>
              </a:lnSpc>
              <a:buFont typeface="Wingdings" pitchFamily="2" charset="2"/>
              <a:buChar char="q"/>
            </a:pPr>
            <a:r>
              <a:rPr lang="en-US" sz="2400" smtClean="0">
                <a:cs typeface="Arial" pitchFamily="34" charset="0"/>
              </a:rPr>
              <a:t>Repeat the procedure above for the lower jaw of your skull.</a:t>
            </a:r>
          </a:p>
          <a:p>
            <a:pPr eaLnBrk="1" hangingPunct="1">
              <a:lnSpc>
                <a:spcPct val="80000"/>
              </a:lnSpc>
              <a:buFont typeface="Wingdings" pitchFamily="2" charset="2"/>
              <a:buChar char="q"/>
            </a:pPr>
            <a:r>
              <a:rPr lang="en-US" sz="2400" smtClean="0">
                <a:cs typeface="Arial" pitchFamily="34" charset="0"/>
              </a:rPr>
              <a:t>Repeat the above procedures until your group has counted the teeth on one side of both the upper and lower jaws of each skull.</a:t>
            </a:r>
          </a:p>
          <a:p>
            <a:pPr eaLnBrk="1" hangingPunct="1">
              <a:lnSpc>
                <a:spcPct val="80000"/>
              </a:lnSpc>
              <a:buFont typeface="Wingdings" pitchFamily="2" charset="2"/>
              <a:buChar char="q"/>
            </a:pPr>
            <a:r>
              <a:rPr lang="en-US" sz="2400" smtClean="0">
                <a:cs typeface="Arial" pitchFamily="34" charset="0"/>
              </a:rPr>
              <a:t>You will then calculate the dental formula for each skull, as outlined a little later.</a:t>
            </a:r>
          </a:p>
          <a:p>
            <a:pPr eaLnBrk="1" hangingPunct="1">
              <a:lnSpc>
                <a:spcPct val="80000"/>
              </a:lnSpc>
              <a:buFont typeface="Wingdings" pitchFamily="2" charset="2"/>
              <a:buChar char="q"/>
            </a:pPr>
            <a:endParaRPr lang="en-US" sz="2400" smtClean="0">
              <a:cs typeface="Arial" pitchFamily="34" charset="0"/>
            </a:endParaRPr>
          </a:p>
          <a:p>
            <a:pPr eaLnBrk="1" hangingPunct="1">
              <a:lnSpc>
                <a:spcPct val="80000"/>
              </a:lnSpc>
              <a:buFont typeface="Wingdings" pitchFamily="2" charset="2"/>
              <a:buNone/>
            </a:pPr>
            <a:endParaRPr lang="en-US" sz="2400" smtClean="0">
              <a:cs typeface="Arial" pitchFamily="34" charset="0"/>
            </a:endParaRPr>
          </a:p>
          <a:p>
            <a:pPr eaLnBrk="1" hangingPunct="1">
              <a:lnSpc>
                <a:spcPct val="80000"/>
              </a:lnSpc>
              <a:buFont typeface="Wingdings" pitchFamily="2" charset="2"/>
              <a:buNone/>
            </a:pPr>
            <a:endParaRPr lang="en-US" sz="2400" smtClean="0">
              <a:cs typeface="Arial" pitchFamily="34" charset="0"/>
            </a:endParaRPr>
          </a:p>
          <a:p>
            <a:pPr eaLnBrk="1" hangingPunct="1">
              <a:lnSpc>
                <a:spcPct val="80000"/>
              </a:lnSpc>
              <a:buFontTx/>
              <a:buNone/>
            </a:pPr>
            <a:endParaRPr lang="en-US" sz="2400" smtClean="0">
              <a:latin typeface="Times New Roman" pitchFamily="18" charset="0"/>
            </a:endParaRPr>
          </a:p>
          <a:p>
            <a:pPr eaLnBrk="1" hangingPunct="1">
              <a:lnSpc>
                <a:spcPct val="80000"/>
              </a:lnSpc>
              <a:buFont typeface="Wingdings" pitchFamily="2" charset="2"/>
              <a:buChar char="q"/>
            </a:pPr>
            <a:endParaRPr lang="en-US" sz="2400" smtClean="0">
              <a:latin typeface="Times New Roman" pitchFamily="18" charset="0"/>
            </a:endParaRPr>
          </a:p>
        </p:txBody>
      </p:sp>
      <p:sp>
        <p:nvSpPr>
          <p:cNvPr id="47109" name="AutoShape 2">
            <a:hlinkClick r:id="" action="ppaction://hlinkshowjump?jump=nextslide" highlightClick="1"/>
          </p:cNvPr>
          <p:cNvSpPr>
            <a:spLocks noChangeArrowheads="1"/>
          </p:cNvSpPr>
          <p:nvPr/>
        </p:nvSpPr>
        <p:spPr bwMode="auto">
          <a:xfrm>
            <a:off x="8382000" y="60960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6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09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4D457CC9-B81E-4923-9662-F2D77CF3F7D7}" type="slidenum">
              <a:rPr lang="en-US" sz="1400" smtClean="0">
                <a:solidFill>
                  <a:schemeClr val="tx1"/>
                </a:solidFill>
              </a:rPr>
              <a:pPr eaLnBrk="1" hangingPunct="1">
                <a:defRPr/>
              </a:pPr>
              <a:t>44</a:t>
            </a:fld>
            <a:endParaRPr lang="en-US" sz="1400" smtClean="0">
              <a:solidFill>
                <a:schemeClr val="tx1"/>
              </a:solidFill>
            </a:endParaRPr>
          </a:p>
        </p:txBody>
      </p:sp>
      <p:sp>
        <p:nvSpPr>
          <p:cNvPr id="41987" name="Rectangle 3"/>
          <p:cNvSpPr>
            <a:spLocks noGrp="1" noChangeArrowheads="1"/>
          </p:cNvSpPr>
          <p:nvPr>
            <p:ph type="body" sz="half" idx="1"/>
          </p:nvPr>
        </p:nvSpPr>
        <p:spPr>
          <a:xfrm>
            <a:off x="304800" y="1143000"/>
            <a:ext cx="5334000" cy="5257800"/>
          </a:xfrm>
        </p:spPr>
        <p:txBody>
          <a:bodyPr/>
          <a:lstStyle/>
          <a:p>
            <a:pPr eaLnBrk="1" hangingPunct="1">
              <a:lnSpc>
                <a:spcPct val="90000"/>
              </a:lnSpc>
              <a:buFont typeface="Wingdings" pitchFamily="2" charset="2"/>
              <a:buChar char="q"/>
            </a:pPr>
            <a:r>
              <a:rPr lang="en-US" sz="2400" smtClean="0"/>
              <a:t>Bilaterally symmetrical animals have right and left sides that are mirror images of each other.</a:t>
            </a:r>
          </a:p>
          <a:p>
            <a:pPr eaLnBrk="1" hangingPunct="1">
              <a:lnSpc>
                <a:spcPct val="90000"/>
              </a:lnSpc>
              <a:buFontTx/>
              <a:buNone/>
            </a:pPr>
            <a:r>
              <a:rPr lang="en-US" sz="2400" smtClean="0"/>
              <a:t> </a:t>
            </a:r>
          </a:p>
          <a:p>
            <a:pPr lvl="1" eaLnBrk="1" hangingPunct="1">
              <a:lnSpc>
                <a:spcPct val="90000"/>
              </a:lnSpc>
              <a:buFont typeface="Wingdings" pitchFamily="2" charset="2"/>
              <a:buChar char="q"/>
            </a:pPr>
            <a:r>
              <a:rPr lang="en-US" sz="2400" smtClean="0"/>
              <a:t>All higher animals except the echinoderms (starfish) are </a:t>
            </a:r>
            <a:r>
              <a:rPr lang="en-US" sz="2400" b="1" smtClean="0">
                <a:solidFill>
                  <a:srgbClr val="B459C9"/>
                </a:solidFill>
              </a:rPr>
              <a:t>bilaterally symmetrical</a:t>
            </a:r>
            <a:r>
              <a:rPr lang="en-US" sz="2400" smtClean="0">
                <a:solidFill>
                  <a:srgbClr val="B459C9"/>
                </a:solidFill>
              </a:rPr>
              <a:t>.</a:t>
            </a:r>
            <a:r>
              <a:rPr lang="en-US" sz="2400" smtClean="0"/>
              <a:t> Their bodies can be divided into two equal halves along a </a:t>
            </a:r>
            <a:r>
              <a:rPr lang="en-US" sz="2400" smtClean="0">
                <a:solidFill>
                  <a:srgbClr val="B459C9"/>
                </a:solidFill>
              </a:rPr>
              <a:t>central longitudinal axis.</a:t>
            </a:r>
          </a:p>
          <a:p>
            <a:pPr lvl="1" eaLnBrk="1" hangingPunct="1">
              <a:lnSpc>
                <a:spcPct val="90000"/>
              </a:lnSpc>
              <a:buFont typeface="Wingdings" pitchFamily="2" charset="2"/>
              <a:buNone/>
            </a:pPr>
            <a:endParaRPr lang="en-US" sz="2400" smtClean="0">
              <a:solidFill>
                <a:srgbClr val="B459C9"/>
              </a:solidFill>
            </a:endParaRPr>
          </a:p>
          <a:p>
            <a:pPr lvl="1" eaLnBrk="1" hangingPunct="1">
              <a:lnSpc>
                <a:spcPct val="90000"/>
              </a:lnSpc>
              <a:buFont typeface="Wingdings" pitchFamily="2" charset="2"/>
              <a:buChar char="q"/>
            </a:pPr>
            <a:r>
              <a:rPr lang="en-US" sz="2400" smtClean="0"/>
              <a:t>Thus one side of a mammal’s jaw has the same tooth composition as the other side.</a:t>
            </a:r>
          </a:p>
        </p:txBody>
      </p:sp>
      <p:pic>
        <p:nvPicPr>
          <p:cNvPr id="41988" name="Picture 5" descr="bilateral_symmetr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43563" y="1295400"/>
            <a:ext cx="3025775" cy="4572000"/>
          </a:xfrm>
          <a:ln>
            <a:solidFill>
              <a:schemeClr val="tx1"/>
            </a:solidFill>
            <a:miter lim="800000"/>
            <a:headEnd/>
            <a:tailEnd/>
          </a:ln>
        </p:spPr>
      </p:pic>
      <p:sp>
        <p:nvSpPr>
          <p:cNvPr id="48133" name="Rectangle 2"/>
          <p:cNvSpPr>
            <a:spLocks noGrp="1" noChangeArrowheads="1"/>
          </p:cNvSpPr>
          <p:nvPr>
            <p:ph type="title"/>
          </p:nvPr>
        </p:nvSpPr>
        <p:spPr>
          <a:xfrm>
            <a:off x="457200" y="152400"/>
            <a:ext cx="8229600" cy="731838"/>
          </a:xfrm>
          <a:solidFill>
            <a:srgbClr val="B459C9"/>
          </a:solidFill>
          <a:ln w="38100">
            <a:solidFill>
              <a:schemeClr val="tx1"/>
            </a:solidFill>
            <a:miter lim="800000"/>
            <a:headEnd/>
            <a:tailEnd/>
          </a:ln>
        </p:spPr>
        <p:txBody>
          <a:bodyPr/>
          <a:lstStyle/>
          <a:p>
            <a:pPr eaLnBrk="1" hangingPunct="1"/>
            <a:r>
              <a:rPr lang="en-US" sz="4000" b="1" smtClean="0">
                <a:solidFill>
                  <a:schemeClr val="bg1"/>
                </a:solidFill>
              </a:rPr>
              <a:t>Bilateral Symmetry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fade">
                                      <p:cBhvr>
                                        <p:cTn id="17" dur="500"/>
                                        <p:tgtEl>
                                          <p:spTgt spid="41988"/>
                                        </p:tgtEl>
                                      </p:cBhvr>
                                    </p:animEffect>
                                    <p:anim calcmode="lin" valueType="num">
                                      <p:cBhvr>
                                        <p:cTn id="18" dur="500" fill="hold"/>
                                        <p:tgtEl>
                                          <p:spTgt spid="41988"/>
                                        </p:tgtEl>
                                        <p:attrNameLst>
                                          <p:attrName>style.rotation</p:attrName>
                                        </p:attrNameLst>
                                      </p:cBhvr>
                                      <p:tavLst>
                                        <p:tav tm="0">
                                          <p:val>
                                            <p:fltVal val="720"/>
                                          </p:val>
                                        </p:tav>
                                        <p:tav tm="100000">
                                          <p:val>
                                            <p:fltVal val="0"/>
                                          </p:val>
                                        </p:tav>
                                      </p:tavLst>
                                    </p:anim>
                                    <p:anim calcmode="lin" valueType="num">
                                      <p:cBhvr>
                                        <p:cTn id="19" dur="500" fill="hold"/>
                                        <p:tgtEl>
                                          <p:spTgt spid="41988"/>
                                        </p:tgtEl>
                                        <p:attrNameLst>
                                          <p:attrName>ppt_h</p:attrName>
                                        </p:attrNameLst>
                                      </p:cBhvr>
                                      <p:tavLst>
                                        <p:tav tm="0">
                                          <p:val>
                                            <p:fltVal val="0"/>
                                          </p:val>
                                        </p:tav>
                                        <p:tav tm="100000">
                                          <p:val>
                                            <p:strVal val="#ppt_h"/>
                                          </p:val>
                                        </p:tav>
                                      </p:tavLst>
                                    </p:anim>
                                    <p:anim calcmode="lin" valueType="num">
                                      <p:cBhvr>
                                        <p:cTn id="20" dur="500" fill="hold"/>
                                        <p:tgtEl>
                                          <p:spTgt spid="41988"/>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F1526F05-2DB7-4029-95CB-65BC52E6B3D9}" type="slidenum">
              <a:rPr lang="en-US" sz="1400" smtClean="0">
                <a:solidFill>
                  <a:schemeClr val="tx1"/>
                </a:solidFill>
              </a:rPr>
              <a:pPr eaLnBrk="1" hangingPunct="1">
                <a:defRPr/>
              </a:pPr>
              <a:t>45</a:t>
            </a:fld>
            <a:endParaRPr lang="en-US" sz="1400" smtClean="0">
              <a:solidFill>
                <a:schemeClr val="tx1"/>
              </a:solidFill>
            </a:endParaRPr>
          </a:p>
        </p:txBody>
      </p:sp>
      <p:sp>
        <p:nvSpPr>
          <p:cNvPr id="48131" name="Rectangle 3"/>
          <p:cNvSpPr>
            <a:spLocks noGrp="1" noChangeArrowheads="1"/>
          </p:cNvSpPr>
          <p:nvPr>
            <p:ph type="body" idx="1"/>
          </p:nvPr>
        </p:nvSpPr>
        <p:spPr>
          <a:xfrm>
            <a:off x="152400" y="990600"/>
            <a:ext cx="8763000" cy="5715000"/>
          </a:xfrm>
          <a:solidFill>
            <a:schemeClr val="bg1"/>
          </a:solidFill>
        </p:spPr>
        <p:txBody>
          <a:bodyPr/>
          <a:lstStyle/>
          <a:p>
            <a:pPr eaLnBrk="1" hangingPunct="1">
              <a:lnSpc>
                <a:spcPct val="90000"/>
              </a:lnSpc>
              <a:buFontTx/>
              <a:buNone/>
              <a:defRPr/>
            </a:pPr>
            <a:r>
              <a:rPr lang="en-US" sz="2400" b="1" dirty="0" smtClean="0"/>
              <a:t>You will calculate dental formulas for each skull by using the following equation:</a:t>
            </a:r>
          </a:p>
          <a:p>
            <a:pPr eaLnBrk="1" hangingPunct="1">
              <a:lnSpc>
                <a:spcPct val="90000"/>
              </a:lnSpc>
              <a:buFontTx/>
              <a:buNone/>
              <a:defRPr/>
            </a:pPr>
            <a:r>
              <a:rPr lang="en-US" sz="2400" b="1" dirty="0" smtClean="0">
                <a:solidFill>
                  <a:srgbClr val="B459C9"/>
                </a:solidFill>
              </a:rPr>
              <a:t>2([I:U# + L#] + [C:U# + L#] + [P:U# + L#] + [M:U#+ L#]) = DF</a:t>
            </a:r>
          </a:p>
          <a:p>
            <a:pPr marL="457200" lvl="1" indent="0" eaLnBrk="1" hangingPunct="1">
              <a:lnSpc>
                <a:spcPct val="90000"/>
              </a:lnSpc>
              <a:buFontTx/>
              <a:buNone/>
              <a:defRPr/>
            </a:pPr>
            <a:r>
              <a:rPr lang="en-US" sz="2400" b="1" dirty="0" smtClean="0"/>
              <a:t>Where</a:t>
            </a:r>
          </a:p>
          <a:p>
            <a:pPr eaLnBrk="1" hangingPunct="1">
              <a:lnSpc>
                <a:spcPct val="90000"/>
              </a:lnSpc>
              <a:buFont typeface="Wingdings" pitchFamily="2" charset="2"/>
              <a:buChar char="q"/>
              <a:defRPr/>
            </a:pPr>
            <a:r>
              <a:rPr lang="en-US" sz="2400" b="1" dirty="0" smtClean="0"/>
              <a:t>I=incisors, C=canines, P=premolars, M=Molars, U=upper jaw, L=lower jaw, # = number of teeth of a type in each jaw, and DF = dental formula number (total number of teeth)</a:t>
            </a:r>
          </a:p>
          <a:p>
            <a:pPr eaLnBrk="1" hangingPunct="1">
              <a:lnSpc>
                <a:spcPct val="90000"/>
              </a:lnSpc>
              <a:buFont typeface="Wingdings" pitchFamily="2" charset="2"/>
              <a:buChar char="q"/>
              <a:defRPr/>
            </a:pPr>
            <a:r>
              <a:rPr lang="en-US" sz="2400" b="1" u="sng" dirty="0" smtClean="0"/>
              <a:t>Count the teeth on one side of the jaw only </a:t>
            </a:r>
            <a:r>
              <a:rPr lang="en-US" sz="2400" b="1" dirty="0" smtClean="0"/>
              <a:t>and multiply the numbers of teeth within the parentheses by 2 as shown above.  </a:t>
            </a:r>
            <a:r>
              <a:rPr lang="en-US" sz="2400" b="1" i="1" dirty="0" smtClean="0"/>
              <a:t>Remember: Sometimes teeth have been lost (count the side that is most complete, correcting for lost teeth by looking on other side).</a:t>
            </a:r>
          </a:p>
          <a:p>
            <a:pPr eaLnBrk="1" hangingPunct="1">
              <a:lnSpc>
                <a:spcPct val="90000"/>
              </a:lnSpc>
              <a:buFont typeface="Wingdings" pitchFamily="2" charset="2"/>
              <a:buChar char="q"/>
              <a:defRPr/>
            </a:pPr>
            <a:r>
              <a:rPr lang="en-US" sz="2400" b="1" dirty="0" smtClean="0">
                <a:solidFill>
                  <a:srgbClr val="FD1711"/>
                </a:solidFill>
              </a:rPr>
              <a:t>Dental formula example:</a:t>
            </a:r>
          </a:p>
          <a:p>
            <a:pPr marL="57150" indent="0" eaLnBrk="1" hangingPunct="1">
              <a:lnSpc>
                <a:spcPct val="90000"/>
              </a:lnSpc>
              <a:buFontTx/>
              <a:buNone/>
              <a:defRPr/>
            </a:pPr>
            <a:r>
              <a:rPr lang="en-US" sz="2400" b="1" dirty="0" smtClean="0">
                <a:solidFill>
                  <a:srgbClr val="FD1711"/>
                </a:solidFill>
              </a:rPr>
              <a:t>2([I:U3 + L3] + [C:U1 + L1] + [P:U4 + L4] + [M:U3+ L3]) = 44</a:t>
            </a:r>
          </a:p>
          <a:p>
            <a:pPr lvl="2" eaLnBrk="1" hangingPunct="1">
              <a:lnSpc>
                <a:spcPct val="90000"/>
              </a:lnSpc>
              <a:defRPr/>
            </a:pPr>
            <a:endParaRPr lang="en-US" sz="1800" b="1" dirty="0" smtClean="0">
              <a:solidFill>
                <a:srgbClr val="FD1711"/>
              </a:solidFill>
            </a:endParaRPr>
          </a:p>
        </p:txBody>
      </p:sp>
      <p:sp>
        <p:nvSpPr>
          <p:cNvPr id="49156" name="Rectangle 2"/>
          <p:cNvSpPr>
            <a:spLocks noGrp="1" noChangeArrowheads="1"/>
          </p:cNvSpPr>
          <p:nvPr>
            <p:ph type="title"/>
          </p:nvPr>
        </p:nvSpPr>
        <p:spPr>
          <a:xfrm>
            <a:off x="457200" y="152400"/>
            <a:ext cx="8229600" cy="731838"/>
          </a:xfrm>
          <a:solidFill>
            <a:srgbClr val="B459C9"/>
          </a:solidFill>
          <a:ln w="38100">
            <a:solidFill>
              <a:schemeClr val="tx1"/>
            </a:solidFill>
            <a:miter lim="800000"/>
            <a:headEnd/>
            <a:tailEnd/>
          </a:ln>
        </p:spPr>
        <p:txBody>
          <a:bodyPr/>
          <a:lstStyle/>
          <a:p>
            <a:pPr eaLnBrk="1" hangingPunct="1"/>
            <a:r>
              <a:rPr lang="en-US" sz="4000" b="1" smtClean="0">
                <a:solidFill>
                  <a:schemeClr val="bg1"/>
                </a:solidFill>
              </a:rPr>
              <a:t>Calculating Dental Formulas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60D92D26-151E-4775-98FE-5D21A42DD34D}" type="slidenum">
              <a:rPr lang="en-US" sz="1400" smtClean="0">
                <a:solidFill>
                  <a:schemeClr val="tx1"/>
                </a:solidFill>
              </a:rPr>
              <a:pPr eaLnBrk="1" hangingPunct="1">
                <a:defRPr/>
              </a:pPr>
              <a:t>46</a:t>
            </a:fld>
            <a:endParaRPr lang="en-US" sz="1400" smtClean="0">
              <a:solidFill>
                <a:schemeClr val="tx1"/>
              </a:solidFill>
            </a:endParaRPr>
          </a:p>
        </p:txBody>
      </p:sp>
      <p:pic>
        <p:nvPicPr>
          <p:cNvPr id="50179" name="Picture 4" descr="j02341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0"/>
            <a:ext cx="202406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5"/>
          <p:cNvSpPr>
            <a:spLocks noChangeArrowheads="1"/>
          </p:cNvSpPr>
          <p:nvPr/>
        </p:nvSpPr>
        <p:spPr bwMode="auto">
          <a:xfrm>
            <a:off x="533400" y="5867400"/>
            <a:ext cx="7369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b="1">
                <a:solidFill>
                  <a:schemeClr val="tx1"/>
                </a:solidFill>
              </a:rPr>
              <a:t>Time to check your answers!</a:t>
            </a:r>
          </a:p>
        </p:txBody>
      </p:sp>
      <p:sp>
        <p:nvSpPr>
          <p:cNvPr id="50181" name="AutoShape 8">
            <a:hlinkClick r:id="" action="ppaction://hlinkshowjump?jump=nextslide" highlightClick="1"/>
          </p:cNvPr>
          <p:cNvSpPr>
            <a:spLocks noChangeArrowheads="1"/>
          </p:cNvSpPr>
          <p:nvPr/>
        </p:nvSpPr>
        <p:spPr bwMode="auto">
          <a:xfrm>
            <a:off x="8229600" y="5867400"/>
            <a:ext cx="639763" cy="639763"/>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graphicFrame>
        <p:nvGraphicFramePr>
          <p:cNvPr id="137485" name="Group 269"/>
          <p:cNvGraphicFramePr>
            <a:graphicFrameLocks noGrp="1"/>
          </p:cNvGraphicFramePr>
          <p:nvPr/>
        </p:nvGraphicFramePr>
        <p:xfrm>
          <a:off x="533400" y="228600"/>
          <a:ext cx="5715000" cy="5486400"/>
        </p:xfrm>
        <a:graphic>
          <a:graphicData uri="http://schemas.openxmlformats.org/drawingml/2006/table">
            <a:tbl>
              <a:tblPr/>
              <a:tblGrid>
                <a:gridCol w="1219200"/>
                <a:gridCol w="2665413"/>
                <a:gridCol w="1830387"/>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Skull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59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Animal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59C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Diet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459C9"/>
                    </a:solid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Armadillo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insectivore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Prairie dog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herbivore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Coyote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carnivore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Mink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carnivore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Deer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herbivore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Beaver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herbivore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Snapping turtle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omnivore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Human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omnivore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Bobcat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carnivore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Skunk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omnivore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Porcupine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herbivore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36" name="Text Box 270"/>
          <p:cNvSpPr txBox="1">
            <a:spLocks noChangeArrowheads="1"/>
          </p:cNvSpPr>
          <p:nvPr/>
        </p:nvSpPr>
        <p:spPr bwMode="auto">
          <a:xfrm>
            <a:off x="6400800" y="533400"/>
            <a:ext cx="172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a:t>Back to </a:t>
            </a:r>
          </a:p>
          <a:p>
            <a:pPr eaLnBrk="1" hangingPunct="1"/>
            <a:r>
              <a:rPr lang="en-US"/>
              <a:t>instructions</a:t>
            </a:r>
          </a:p>
        </p:txBody>
      </p:sp>
      <p:sp>
        <p:nvSpPr>
          <p:cNvPr id="50237" name="AutoShape 272">
            <a:hlinkClick r:id="rId3" action="ppaction://hlinksldjump" highlightClick="1"/>
          </p:cNvPr>
          <p:cNvSpPr>
            <a:spLocks noChangeArrowheads="1"/>
          </p:cNvSpPr>
          <p:nvPr/>
        </p:nvSpPr>
        <p:spPr bwMode="auto">
          <a:xfrm>
            <a:off x="8153400" y="609600"/>
            <a:ext cx="639763" cy="639763"/>
          </a:xfrm>
          <a:prstGeom prst="actionButtonReturn">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B87F674-EF10-4D94-8918-64FFE993A1E5}" type="slidenum">
              <a:rPr lang="en-US" sz="1400" smtClean="0">
                <a:solidFill>
                  <a:schemeClr val="tx1"/>
                </a:solidFill>
              </a:rPr>
              <a:pPr eaLnBrk="1" hangingPunct="1">
                <a:defRPr/>
              </a:pPr>
              <a:t>47</a:t>
            </a:fld>
            <a:endParaRPr lang="en-US" sz="1400" smtClean="0">
              <a:solidFill>
                <a:schemeClr val="tx1"/>
              </a:solidFill>
            </a:endParaRPr>
          </a:p>
        </p:txBody>
      </p:sp>
      <p:sp>
        <p:nvSpPr>
          <p:cNvPr id="51203" name="Rectangle 514"/>
          <p:cNvSpPr>
            <a:spLocks noGrp="1" noChangeArrowheads="1"/>
          </p:cNvSpPr>
          <p:nvPr>
            <p:ph type="title"/>
          </p:nvPr>
        </p:nvSpPr>
        <p:spPr>
          <a:xfrm>
            <a:off x="152400" y="0"/>
            <a:ext cx="8610600" cy="914400"/>
          </a:xfrm>
          <a:solidFill>
            <a:srgbClr val="B459C9"/>
          </a:solidFill>
          <a:ln w="38100">
            <a:solidFill>
              <a:schemeClr val="tx1"/>
            </a:solidFill>
            <a:miter lim="800000"/>
            <a:headEnd/>
            <a:tailEnd/>
          </a:ln>
        </p:spPr>
        <p:txBody>
          <a:bodyPr/>
          <a:lstStyle/>
          <a:p>
            <a:pPr eaLnBrk="1" hangingPunct="1"/>
            <a:r>
              <a:rPr lang="en-US" sz="2800" b="1" smtClean="0">
                <a:solidFill>
                  <a:schemeClr val="tx1"/>
                </a:solidFill>
              </a:rPr>
              <a:t/>
            </a:r>
            <a:br>
              <a:rPr lang="en-US" sz="2800" b="1" smtClean="0">
                <a:solidFill>
                  <a:schemeClr val="tx1"/>
                </a:solidFill>
              </a:rPr>
            </a:br>
            <a:r>
              <a:rPr lang="en-US" sz="3200" b="1" smtClean="0">
                <a:solidFill>
                  <a:schemeClr val="bg1"/>
                </a:solidFill>
              </a:rPr>
              <a:t>Exercise 2 Dental Formulas Answer Sheet</a:t>
            </a:r>
            <a:r>
              <a:rPr lang="en-US" sz="2400" b="1" smtClean="0">
                <a:solidFill>
                  <a:schemeClr val="bg1"/>
                </a:solidFill>
              </a:rPr>
              <a:t/>
            </a:r>
            <a:br>
              <a:rPr lang="en-US" sz="2400" b="1" smtClean="0">
                <a:solidFill>
                  <a:schemeClr val="bg1"/>
                </a:solidFill>
              </a:rPr>
            </a:br>
            <a:r>
              <a:rPr lang="en-US" sz="2000" b="1" smtClean="0">
                <a:solidFill>
                  <a:schemeClr val="bg1"/>
                </a:solidFill>
              </a:rPr>
              <a:t>Numbers of teeth for half of jaw: UJ=upper jaw &amp; LJ=lower jaw</a:t>
            </a:r>
            <a:r>
              <a:rPr lang="en-US" sz="2400" b="1" smtClean="0">
                <a:solidFill>
                  <a:schemeClr val="bg1"/>
                </a:solidFill>
              </a:rPr>
              <a:t/>
            </a:r>
            <a:br>
              <a:rPr lang="en-US" sz="2400" b="1" smtClean="0">
                <a:solidFill>
                  <a:schemeClr val="bg1"/>
                </a:solidFill>
              </a:rPr>
            </a:br>
            <a:endParaRPr lang="en-US" sz="2400" b="1" smtClean="0">
              <a:solidFill>
                <a:schemeClr val="bg1"/>
              </a:solidFill>
            </a:endParaRPr>
          </a:p>
        </p:txBody>
      </p:sp>
      <p:graphicFrame>
        <p:nvGraphicFramePr>
          <p:cNvPr id="115206" name="Group 518"/>
          <p:cNvGraphicFramePr>
            <a:graphicFrameLocks noGrp="1"/>
          </p:cNvGraphicFramePr>
          <p:nvPr>
            <p:ph idx="1"/>
          </p:nvPr>
        </p:nvGraphicFramePr>
        <p:xfrm>
          <a:off x="152400" y="1066800"/>
          <a:ext cx="8758238" cy="5257800"/>
        </p:xfrm>
        <a:graphic>
          <a:graphicData uri="http://schemas.openxmlformats.org/drawingml/2006/table">
            <a:tbl>
              <a:tblPr/>
              <a:tblGrid>
                <a:gridCol w="2519317"/>
                <a:gridCol w="1247784"/>
                <a:gridCol w="1485911"/>
                <a:gridCol w="990607"/>
                <a:gridCol w="735018"/>
                <a:gridCol w="785818"/>
                <a:gridCol w="993782"/>
              </a:tblGrid>
              <a:tr h="685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Number of Teeth</a:t>
                      </a:r>
                      <a:endParaRPr kumimoji="0" lang="en-US" sz="1800" b="1" i="0" u="none" strike="noStrike" cap="none" normalizeH="0" baseline="0" dirty="0" smtClean="0">
                        <a:ln>
                          <a:noFill/>
                        </a:ln>
                        <a:solidFill>
                          <a:schemeClr val="bg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Armadillo</a:t>
                      </a:r>
                      <a:endParaRPr kumimoji="0" lang="en-US" sz="1800" b="1" i="0" u="none" strike="noStrike" cap="none" normalizeH="0" baseline="0" dirty="0" smtClean="0">
                        <a:ln>
                          <a:noFill/>
                        </a:ln>
                        <a:solidFill>
                          <a:schemeClr val="bg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Prairie Dog</a:t>
                      </a:r>
                      <a:endParaRPr kumimoji="0" lang="en-US" sz="1800" b="1" i="0" u="none" strike="noStrike" cap="none" normalizeH="0" baseline="0" dirty="0" smtClean="0">
                        <a:ln>
                          <a:noFill/>
                        </a:ln>
                        <a:solidFill>
                          <a:schemeClr val="bg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Coyote</a:t>
                      </a:r>
                      <a:endParaRPr kumimoji="0" lang="en-US" sz="1800" b="1" i="0" u="none" strike="noStrike" cap="none" normalizeH="0" baseline="0" dirty="0" smtClean="0">
                        <a:ln>
                          <a:noFill/>
                        </a:ln>
                        <a:solidFill>
                          <a:schemeClr val="bg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Mink</a:t>
                      </a:r>
                      <a:endParaRPr kumimoji="0" lang="en-US" sz="1800" b="1" i="0" u="none" strike="noStrike" cap="none" normalizeH="0" baseline="0" dirty="0" smtClean="0">
                        <a:ln>
                          <a:noFill/>
                        </a:ln>
                        <a:solidFill>
                          <a:schemeClr val="bg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Deer</a:t>
                      </a:r>
                      <a:endParaRPr kumimoji="0" lang="en-US" sz="1800" b="1" i="0" u="none" strike="noStrike" cap="none" normalizeH="0" baseline="0" dirty="0" smtClean="0">
                        <a:ln>
                          <a:noFill/>
                        </a:ln>
                        <a:solidFill>
                          <a:schemeClr val="bg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Beaver</a:t>
                      </a:r>
                      <a:endParaRPr kumimoji="0" lang="en-US" sz="1800" b="1" i="0" u="none" strike="noStrike" cap="none" normalizeH="0" baseline="0" dirty="0" smtClean="0">
                        <a:ln>
                          <a:noFill/>
                        </a:ln>
                        <a:solidFill>
                          <a:schemeClr val="bg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Incisors UJ</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0</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Incisors LJ</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0</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3</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Canines UJ</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Canines LJ</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Premolars UJ</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3</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Premolars LJ</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7</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3</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Molars UJ</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3</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Molars LJ</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0</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3</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SUM</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14</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21</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17</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16</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10</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Total = Sum×2</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28</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22</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42</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34</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32</a:t>
                      </a:r>
                      <a:endParaRPr kumimoji="0" lang="en-US" sz="2400" b="1" i="0" u="none" strike="noStrike" cap="none" normalizeH="0" baseline="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20</a:t>
                      </a:r>
                      <a:endParaRPr kumimoji="0" lang="en-US" sz="2400" b="1" i="0" u="none" strike="noStrike" cap="none" normalizeH="0" baseline="0" dirty="0" smtClean="0">
                        <a:ln>
                          <a:noFill/>
                        </a:ln>
                        <a:solidFill>
                          <a:schemeClr val="tx1"/>
                        </a:solidFill>
                        <a:effectLst/>
                        <a:latin typeface="Arial" charset="0"/>
                      </a:endParaRPr>
                    </a:p>
                  </a:txBody>
                  <a:tcPr marL="91441" marR="9144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302" name="Text Box 1026"/>
          <p:cNvSpPr txBox="1">
            <a:spLocks noChangeArrowheads="1"/>
          </p:cNvSpPr>
          <p:nvPr/>
        </p:nvSpPr>
        <p:spPr bwMode="auto">
          <a:xfrm>
            <a:off x="5029200" y="6248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b="1">
                <a:solidFill>
                  <a:srgbClr val="7030A0"/>
                </a:solidFill>
              </a:rPr>
              <a:t>More on next slide</a:t>
            </a:r>
          </a:p>
        </p:txBody>
      </p:sp>
      <p:sp>
        <p:nvSpPr>
          <p:cNvPr id="51303" name="AutoShape 1027">
            <a:hlinkClick r:id="" action="ppaction://hlinkshowjump?jump=nextslide" highlightClick="1"/>
          </p:cNvPr>
          <p:cNvSpPr>
            <a:spLocks noChangeAspect="1" noChangeArrowheads="1"/>
          </p:cNvSpPr>
          <p:nvPr/>
        </p:nvSpPr>
        <p:spPr bwMode="auto">
          <a:xfrm>
            <a:off x="8077200" y="6324600"/>
            <a:ext cx="365125" cy="36512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08355FA3-6DF8-4A6C-A523-90475F7B86B2}" type="slidenum">
              <a:rPr lang="en-US" sz="1400" smtClean="0">
                <a:solidFill>
                  <a:schemeClr val="tx1"/>
                </a:solidFill>
              </a:rPr>
              <a:pPr eaLnBrk="1" hangingPunct="1">
                <a:defRPr/>
              </a:pPr>
              <a:t>48</a:t>
            </a:fld>
            <a:endParaRPr lang="en-US" sz="1400" smtClean="0">
              <a:solidFill>
                <a:schemeClr val="tx1"/>
              </a:solidFill>
            </a:endParaRPr>
          </a:p>
        </p:txBody>
      </p:sp>
      <p:graphicFrame>
        <p:nvGraphicFramePr>
          <p:cNvPr id="117342" name="Group 606"/>
          <p:cNvGraphicFramePr>
            <a:graphicFrameLocks noGrp="1"/>
          </p:cNvGraphicFramePr>
          <p:nvPr>
            <p:ph idx="1"/>
          </p:nvPr>
        </p:nvGraphicFramePr>
        <p:xfrm>
          <a:off x="152400" y="1219200"/>
          <a:ext cx="8874125" cy="4632325"/>
        </p:xfrm>
        <a:graphic>
          <a:graphicData uri="http://schemas.openxmlformats.org/drawingml/2006/table">
            <a:tbl>
              <a:tblPr/>
              <a:tblGrid>
                <a:gridCol w="2060922"/>
                <a:gridCol w="927939"/>
                <a:gridCol w="1084595"/>
                <a:gridCol w="990614"/>
                <a:gridCol w="914413"/>
                <a:gridCol w="1371619"/>
                <a:gridCol w="609609"/>
                <a:gridCol w="914413"/>
              </a:tblGrid>
              <a:tr h="36570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Number of Teeth</a:t>
                      </a:r>
                      <a:endParaRPr kumimoji="0" lang="en-US" sz="1800" b="1" i="0" u="none" strike="noStrike" cap="none" normalizeH="0" baseline="0" dirty="0" smtClean="0">
                        <a:ln>
                          <a:noFill/>
                        </a:ln>
                        <a:solidFill>
                          <a:schemeClr val="bg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 Turtle</a:t>
                      </a:r>
                      <a:endParaRPr kumimoji="0" lang="en-US" sz="1800" b="1" i="0" u="none" strike="noStrike" cap="none" normalizeH="0" baseline="0" dirty="0" smtClean="0">
                        <a:ln>
                          <a:noFill/>
                        </a:ln>
                        <a:solidFill>
                          <a:schemeClr val="bg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 Human</a:t>
                      </a:r>
                      <a:endParaRPr kumimoji="0" lang="en-US" sz="1800" b="1" i="0" u="none" strike="noStrike" cap="none" normalizeH="0" baseline="0" dirty="0" smtClean="0">
                        <a:ln>
                          <a:noFill/>
                        </a:ln>
                        <a:solidFill>
                          <a:schemeClr val="bg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Bobcat</a:t>
                      </a:r>
                      <a:endParaRPr kumimoji="0" lang="en-US" sz="1800" b="1" i="0" u="none" strike="noStrike" cap="none" normalizeH="0" baseline="0" dirty="0" smtClean="0">
                        <a:ln>
                          <a:noFill/>
                        </a:ln>
                        <a:solidFill>
                          <a:schemeClr val="bg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Skunk</a:t>
                      </a:r>
                      <a:endParaRPr kumimoji="0" lang="en-US" sz="1800" b="1" i="0" u="none" strike="noStrike" cap="none" normalizeH="0" baseline="0" dirty="0" smtClean="0">
                        <a:ln>
                          <a:noFill/>
                        </a:ln>
                        <a:solidFill>
                          <a:schemeClr val="bg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Porcupine</a:t>
                      </a:r>
                      <a:endParaRPr kumimoji="0" lang="en-US" sz="1800" b="1" i="0" u="none" strike="noStrike" cap="none" normalizeH="0" baseline="0" dirty="0" smtClean="0">
                        <a:ln>
                          <a:noFill/>
                        </a:ln>
                        <a:solidFill>
                          <a:schemeClr val="bg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Rat</a:t>
                      </a:r>
                      <a:endParaRPr kumimoji="0" lang="en-US" sz="1800" b="1" i="0" u="none" strike="noStrike" cap="none" normalizeH="0" baseline="0" dirty="0" smtClean="0">
                        <a:ln>
                          <a:noFill/>
                        </a:ln>
                        <a:solidFill>
                          <a:schemeClr val="bg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Rabbit</a:t>
                      </a:r>
                      <a:endParaRPr kumimoji="0" lang="en-US" sz="1800" b="1" i="0" u="none" strike="noStrike" cap="none" normalizeH="0" baseline="0" dirty="0" smtClean="0">
                        <a:ln>
                          <a:noFill/>
                        </a:ln>
                        <a:solidFill>
                          <a:schemeClr val="bg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459C9"/>
                    </a:solid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Incisors UJ</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0</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2</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3</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3</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2</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Incisors LJ</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0</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2</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3</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3</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Canines UJ</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1</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1</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1</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0</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Canines LJ</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1</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0</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Premolars UJ</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2</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2</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3</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1</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3</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Premolars LJ</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2</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2</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3</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1</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2</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Molars UJ</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0</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3</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3</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3</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3</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Molars LJ</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3</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2</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3</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3</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3</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SUM</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16</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14</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17</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10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14</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8</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66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Total=Sum×2</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32</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28</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34</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20</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cs typeface="Arial" charset="0"/>
                        </a:rPr>
                        <a:t>28</a:t>
                      </a:r>
                      <a:endParaRPr kumimoji="0" lang="en-US" sz="2200" b="1" i="0" u="none" strike="noStrike" cap="none" normalizeH="0" baseline="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cs typeface="Arial" charset="0"/>
                        </a:rPr>
                        <a:t>16</a:t>
                      </a:r>
                      <a:endParaRPr kumimoji="0" lang="en-US" sz="2200" b="1" i="0" u="none" strike="noStrike" cap="none" normalizeH="0" baseline="0" dirty="0" smtClean="0">
                        <a:ln>
                          <a:noFill/>
                        </a:ln>
                        <a:solidFill>
                          <a:schemeClr val="tx1"/>
                        </a:solidFill>
                        <a:effectLst/>
                        <a:latin typeface="Arial" charset="0"/>
                      </a:endParaRPr>
                    </a:p>
                  </a:txBody>
                  <a:tcPr marL="91441" marR="91441" marT="45709" marB="4570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337" name="Text Box 607"/>
          <p:cNvSpPr txBox="1">
            <a:spLocks noChangeArrowheads="1"/>
          </p:cNvSpPr>
          <p:nvPr/>
        </p:nvSpPr>
        <p:spPr bwMode="auto">
          <a:xfrm>
            <a:off x="209550" y="228600"/>
            <a:ext cx="8629650" cy="646113"/>
          </a:xfrm>
          <a:prstGeom prst="rect">
            <a:avLst/>
          </a:prstGeom>
          <a:solidFill>
            <a:srgbClr val="B459C9"/>
          </a:solidFill>
          <a:ln w="38100" algn="ctr">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3600" b="1">
                <a:solidFill>
                  <a:schemeClr val="bg1"/>
                </a:solidFill>
              </a:rPr>
              <a:t>Dental Formula Answers (continued)</a:t>
            </a:r>
          </a:p>
        </p:txBody>
      </p:sp>
      <p:sp>
        <p:nvSpPr>
          <p:cNvPr id="52338" name="AutoShape 1027">
            <a:hlinkClick r:id="" action="ppaction://hlinkshowjump?jump=nextslide" highlightClick="1"/>
          </p:cNvPr>
          <p:cNvSpPr>
            <a:spLocks noChangeAspect="1" noChangeArrowheads="1"/>
          </p:cNvSpPr>
          <p:nvPr/>
        </p:nvSpPr>
        <p:spPr bwMode="auto">
          <a:xfrm>
            <a:off x="8229600" y="6172200"/>
            <a:ext cx="549275" cy="549275"/>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72EE15DE-68A3-477B-B784-7F795F884745}" type="slidenum">
              <a:rPr lang="en-US" sz="1400" smtClean="0">
                <a:solidFill>
                  <a:schemeClr val="tx1"/>
                </a:solidFill>
              </a:rPr>
              <a:pPr eaLnBrk="1" hangingPunct="1">
                <a:defRPr/>
              </a:pPr>
              <a:t>49</a:t>
            </a:fld>
            <a:endParaRPr lang="en-US" sz="1400" smtClean="0">
              <a:solidFill>
                <a:schemeClr val="tx1"/>
              </a:solidFill>
            </a:endParaRPr>
          </a:p>
        </p:txBody>
      </p:sp>
      <p:sp>
        <p:nvSpPr>
          <p:cNvPr id="126980" name="Rectangle 4"/>
          <p:cNvSpPr>
            <a:spLocks noChangeArrowheads="1"/>
          </p:cNvSpPr>
          <p:nvPr/>
        </p:nvSpPr>
        <p:spPr bwMode="auto">
          <a:xfrm>
            <a:off x="228600" y="990600"/>
            <a:ext cx="86868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800">
                <a:solidFill>
                  <a:schemeClr val="tx1"/>
                </a:solidFill>
              </a:rPr>
              <a:t>Compare the differences in the dental formulas between your sample skulls. </a:t>
            </a:r>
          </a:p>
          <a:p>
            <a:pPr>
              <a:buFont typeface="Wingdings" pitchFamily="2" charset="2"/>
              <a:buChar char="q"/>
            </a:pPr>
            <a:endParaRPr lang="en-US">
              <a:solidFill>
                <a:schemeClr val="tx1"/>
              </a:solidFill>
            </a:endParaRPr>
          </a:p>
          <a:p>
            <a:pPr lvl="1">
              <a:buFont typeface="Wingdings" pitchFamily="2" charset="2"/>
              <a:buChar char="q"/>
            </a:pPr>
            <a:r>
              <a:rPr lang="en-US">
                <a:solidFill>
                  <a:schemeClr val="tx1"/>
                </a:solidFill>
              </a:rPr>
              <a:t>Which one has the highest </a:t>
            </a:r>
            <a:r>
              <a:rPr lang="en-US" b="1">
                <a:solidFill>
                  <a:schemeClr val="tx1"/>
                </a:solidFill>
              </a:rPr>
              <a:t>dental formula</a:t>
            </a:r>
            <a:r>
              <a:rPr lang="en-US">
                <a:solidFill>
                  <a:schemeClr val="tx1"/>
                </a:solidFill>
              </a:rPr>
              <a:t> number? </a:t>
            </a:r>
          </a:p>
          <a:p>
            <a:pPr lvl="1">
              <a:buFont typeface="Wingdings" pitchFamily="2" charset="2"/>
              <a:buChar char="q"/>
            </a:pPr>
            <a:r>
              <a:rPr lang="en-US">
                <a:solidFill>
                  <a:schemeClr val="tx1"/>
                </a:solidFill>
              </a:rPr>
              <a:t>Which one has the lowest number? </a:t>
            </a:r>
          </a:p>
          <a:p>
            <a:pPr lvl="1">
              <a:buFont typeface="Wingdings" pitchFamily="2" charset="2"/>
              <a:buChar char="q"/>
            </a:pPr>
            <a:r>
              <a:rPr lang="en-US">
                <a:solidFill>
                  <a:schemeClr val="tx1"/>
                </a:solidFill>
              </a:rPr>
              <a:t>Is the difference in total tooth number correlated with (related to) differences in diet?</a:t>
            </a:r>
            <a:r>
              <a:rPr lang="en-US"/>
              <a:t> For instance, do herbivores have more teeth than carnivores?</a:t>
            </a:r>
          </a:p>
          <a:p>
            <a:pPr lvl="1">
              <a:buFont typeface="Wingdings" pitchFamily="2" charset="2"/>
              <a:buChar char="q"/>
            </a:pPr>
            <a:r>
              <a:rPr lang="en-US">
                <a:solidFill>
                  <a:schemeClr val="tx1"/>
                </a:solidFill>
              </a:rPr>
              <a:t>Which </a:t>
            </a:r>
            <a:r>
              <a:rPr lang="en-US" b="1">
                <a:solidFill>
                  <a:schemeClr val="tx1"/>
                </a:solidFill>
              </a:rPr>
              <a:t>tooth type</a:t>
            </a:r>
            <a:r>
              <a:rPr lang="en-US">
                <a:solidFill>
                  <a:schemeClr val="tx1"/>
                </a:solidFill>
              </a:rPr>
              <a:t> has the greatest numbers in each of the respective diet types?</a:t>
            </a:r>
          </a:p>
          <a:p>
            <a:pPr lvl="1">
              <a:lnSpc>
                <a:spcPct val="80000"/>
              </a:lnSpc>
              <a:spcBef>
                <a:spcPct val="20000"/>
              </a:spcBef>
              <a:buFont typeface="Wingdings" pitchFamily="2" charset="2"/>
              <a:buChar char="q"/>
            </a:pPr>
            <a:r>
              <a:rPr lang="en-US">
                <a:solidFill>
                  <a:schemeClr val="tx1"/>
                </a:solidFill>
              </a:rPr>
              <a:t>You can best answer this last question by making a graph of your tooth type count results.</a:t>
            </a:r>
            <a:endParaRPr lang="en-US"/>
          </a:p>
          <a:p>
            <a:pPr>
              <a:buFont typeface="Wingdings" pitchFamily="2" charset="2"/>
              <a:buChar char="q"/>
            </a:pPr>
            <a:endParaRPr lang="en-US" sz="2000"/>
          </a:p>
        </p:txBody>
      </p:sp>
      <p:sp>
        <p:nvSpPr>
          <p:cNvPr id="53252" name="Text Box 7"/>
          <p:cNvSpPr txBox="1">
            <a:spLocks noChangeArrowheads="1"/>
          </p:cNvSpPr>
          <p:nvPr/>
        </p:nvSpPr>
        <p:spPr bwMode="auto">
          <a:xfrm>
            <a:off x="304800" y="152400"/>
            <a:ext cx="8534400" cy="584200"/>
          </a:xfrm>
          <a:prstGeom prst="rect">
            <a:avLst/>
          </a:prstGeom>
          <a:solidFill>
            <a:srgbClr val="B459C9"/>
          </a:solidFill>
          <a:ln w="38100" algn="ctr">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3200" b="1">
                <a:solidFill>
                  <a:schemeClr val="bg1"/>
                </a:solidFill>
              </a:rPr>
              <a:t>Exercise 2: Dental Formulas (continued)</a:t>
            </a:r>
          </a:p>
        </p:txBody>
      </p:sp>
      <p:sp>
        <p:nvSpPr>
          <p:cNvPr id="126986" name="Text Box 10"/>
          <p:cNvSpPr txBox="1">
            <a:spLocks noChangeArrowheads="1"/>
          </p:cNvSpPr>
          <p:nvPr/>
        </p:nvSpPr>
        <p:spPr bwMode="auto">
          <a:xfrm>
            <a:off x="238125" y="6096000"/>
            <a:ext cx="780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b="1">
                <a:solidFill>
                  <a:srgbClr val="7030A0"/>
                </a:solidFill>
              </a:rPr>
              <a:t>Examples of graphs you can construct on next slide</a:t>
            </a:r>
          </a:p>
        </p:txBody>
      </p:sp>
      <p:sp>
        <p:nvSpPr>
          <p:cNvPr id="46088" name="AutoShape 11">
            <a:hlinkClick r:id="" action="ppaction://hlinkshowjump?jump=nextslide" highlightClick="1"/>
          </p:cNvPr>
          <p:cNvSpPr>
            <a:spLocks noChangeArrowheads="1"/>
          </p:cNvSpPr>
          <p:nvPr/>
        </p:nvSpPr>
        <p:spPr bwMode="auto">
          <a:xfrm>
            <a:off x="8077200" y="5943600"/>
            <a:ext cx="731838" cy="731838"/>
          </a:xfrm>
          <a:prstGeom prst="actionButtonForwardNext">
            <a:avLst/>
          </a:prstGeom>
          <a:solidFill>
            <a:srgbClr val="B459C9"/>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8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98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8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98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698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9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p:bldP spid="460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19C84FA0-428F-407D-AF32-88C7244D7C9F}" type="slidenum">
              <a:rPr lang="en-US" sz="1400" smtClean="0">
                <a:solidFill>
                  <a:schemeClr val="tx1"/>
                </a:solidFill>
              </a:rPr>
              <a:pPr eaLnBrk="1" hangingPunct="1">
                <a:defRPr/>
              </a:pPr>
              <a:t>5</a:t>
            </a:fld>
            <a:endParaRPr lang="en-US" sz="1400" smtClean="0">
              <a:solidFill>
                <a:schemeClr val="tx1"/>
              </a:solidFill>
            </a:endParaRPr>
          </a:p>
        </p:txBody>
      </p:sp>
      <p:sp>
        <p:nvSpPr>
          <p:cNvPr id="8195" name="Rectangle 2"/>
          <p:cNvSpPr>
            <a:spLocks noGrp="1" noChangeArrowheads="1"/>
          </p:cNvSpPr>
          <p:nvPr>
            <p:ph type="title"/>
          </p:nvPr>
        </p:nvSpPr>
        <p:spPr>
          <a:xfrm>
            <a:off x="838200" y="0"/>
            <a:ext cx="7162800" cy="609600"/>
          </a:xfrm>
          <a:solidFill>
            <a:srgbClr val="1CCEF2"/>
          </a:solidFill>
          <a:ln w="38100">
            <a:solidFill>
              <a:schemeClr val="tx1"/>
            </a:solidFill>
            <a:miter lim="800000"/>
            <a:headEnd/>
            <a:tailEnd/>
          </a:ln>
        </p:spPr>
        <p:txBody>
          <a:bodyPr/>
          <a:lstStyle/>
          <a:p>
            <a:pPr eaLnBrk="1" hangingPunct="1"/>
            <a:r>
              <a:rPr lang="en-US" sz="3200" b="1" smtClean="0"/>
              <a:t>The student will…</a:t>
            </a:r>
          </a:p>
        </p:txBody>
      </p:sp>
      <p:sp>
        <p:nvSpPr>
          <p:cNvPr id="8196" name="Rectangle 3"/>
          <p:cNvSpPr>
            <a:spLocks noGrp="1" noChangeArrowheads="1"/>
          </p:cNvSpPr>
          <p:nvPr>
            <p:ph type="body" idx="1"/>
          </p:nvPr>
        </p:nvSpPr>
        <p:spPr>
          <a:xfrm>
            <a:off x="228600" y="685800"/>
            <a:ext cx="8534400" cy="4525963"/>
          </a:xfrm>
        </p:spPr>
        <p:txBody>
          <a:bodyPr/>
          <a:lstStyle/>
          <a:p>
            <a:pPr eaLnBrk="1" hangingPunct="1">
              <a:buFont typeface="Wingdings" pitchFamily="2" charset="2"/>
              <a:buChar char="q"/>
            </a:pPr>
            <a:r>
              <a:rPr lang="en-US" sz="2000" smtClean="0"/>
              <a:t> </a:t>
            </a:r>
            <a:r>
              <a:rPr lang="en-US" sz="2400" b="1" smtClean="0"/>
              <a:t>Learn about major tooth and diet types in vertebrates, and identify diets of organisms from their teeth in </a:t>
            </a:r>
            <a:r>
              <a:rPr lang="en-US" sz="2400" b="1" smtClean="0">
                <a:hlinkClick r:id="rId2" action="ppaction://hlinksldjump"/>
              </a:rPr>
              <a:t>Exercise 1. Tooth Types</a:t>
            </a:r>
            <a:endParaRPr lang="en-US" sz="2400" b="1" smtClean="0"/>
          </a:p>
          <a:p>
            <a:pPr eaLnBrk="1" hangingPunct="1">
              <a:buFontTx/>
              <a:buNone/>
            </a:pPr>
            <a:endParaRPr lang="en-US" sz="1800" b="1" smtClean="0"/>
          </a:p>
          <a:p>
            <a:pPr eaLnBrk="1" hangingPunct="1">
              <a:buFont typeface="Wingdings" pitchFamily="2" charset="2"/>
              <a:buChar char="q"/>
            </a:pPr>
            <a:r>
              <a:rPr lang="en-US" sz="2400" b="1" smtClean="0"/>
              <a:t>Learn about bilateral symmetry, dental formulas, express numbers of tooth types as proportions, construct graphs, compare dentition of various diet types in </a:t>
            </a:r>
            <a:r>
              <a:rPr lang="en-US" sz="2400" b="1" smtClean="0">
                <a:hlinkClick r:id="rId3" action="ppaction://hlinksldjump"/>
              </a:rPr>
              <a:t>Exercise 2. Dental Formulas</a:t>
            </a:r>
            <a:endParaRPr lang="en-US" sz="1800" b="1" smtClean="0"/>
          </a:p>
          <a:p>
            <a:pPr eaLnBrk="1" hangingPunct="1">
              <a:buFontTx/>
              <a:buNone/>
            </a:pPr>
            <a:endParaRPr lang="en-US" sz="1800" b="1" smtClean="0"/>
          </a:p>
          <a:p>
            <a:pPr>
              <a:buFont typeface="Wingdings" pitchFamily="2" charset="2"/>
              <a:buChar char="q"/>
            </a:pPr>
            <a:r>
              <a:rPr lang="en-US" sz="2400" b="1" smtClean="0"/>
              <a:t>Explore the structure and function of the skeletal system, compare and contrast various skull and tooth dimensions, and their relationship to an animal’s diet type in </a:t>
            </a:r>
            <a:r>
              <a:rPr lang="en-US" sz="2400" b="1" smtClean="0">
                <a:hlinkClick r:id="rId4" action="ppaction://hlinksldjump"/>
              </a:rPr>
              <a:t>Exercise 3. Morphometrics: Shape Has Meaning</a:t>
            </a:r>
            <a:r>
              <a:rPr lang="en-US" sz="2400" b="1" smtClean="0"/>
              <a:t> </a:t>
            </a:r>
          </a:p>
          <a:p>
            <a:pPr eaLnBrk="1" hangingPunct="1">
              <a:buFont typeface="Wingdings" pitchFamily="2" charset="2"/>
              <a:buChar char="q"/>
            </a:pPr>
            <a:endParaRPr lang="en-US" sz="2800" b="1" smtClean="0"/>
          </a:p>
        </p:txBody>
      </p:sp>
      <p:sp>
        <p:nvSpPr>
          <p:cNvPr id="8197" name="Action Button: Forward or Next 4">
            <a:hlinkClick r:id="rId2" action="ppaction://hlinksldjump" highlightClick="1"/>
          </p:cNvPr>
          <p:cNvSpPr>
            <a:spLocks noChangeArrowheads="1"/>
          </p:cNvSpPr>
          <p:nvPr/>
        </p:nvSpPr>
        <p:spPr bwMode="auto">
          <a:xfrm>
            <a:off x="6781800" y="1524000"/>
            <a:ext cx="457200" cy="457200"/>
          </a:xfrm>
          <a:prstGeom prst="actionButtonForwardNext">
            <a:avLst/>
          </a:prstGeom>
          <a:solidFill>
            <a:srgbClr val="FF0000"/>
          </a:solidFill>
          <a:ln w="9525" algn="ctr">
            <a:solidFill>
              <a:schemeClr val="tx1"/>
            </a:solidFill>
            <a:round/>
            <a:headEnd/>
            <a:tailEnd/>
          </a:ln>
        </p:spPr>
        <p:txBody>
          <a:bodyPr anchor="ctr"/>
          <a:lstStyle/>
          <a:p>
            <a:endParaRPr lang="en-US"/>
          </a:p>
        </p:txBody>
      </p:sp>
      <p:sp>
        <p:nvSpPr>
          <p:cNvPr id="8198" name="Action Button: Forward or Next 5">
            <a:hlinkClick r:id="rId3" action="ppaction://hlinksldjump" highlightClick="1"/>
          </p:cNvPr>
          <p:cNvSpPr>
            <a:spLocks noChangeArrowheads="1"/>
          </p:cNvSpPr>
          <p:nvPr/>
        </p:nvSpPr>
        <p:spPr bwMode="auto">
          <a:xfrm>
            <a:off x="8001000" y="3505200"/>
            <a:ext cx="457200" cy="457200"/>
          </a:xfrm>
          <a:prstGeom prst="actionButtonForwardNext">
            <a:avLst/>
          </a:prstGeom>
          <a:solidFill>
            <a:srgbClr val="B459C9"/>
          </a:solidFill>
          <a:ln w="9525" algn="ctr">
            <a:solidFill>
              <a:schemeClr val="tx1"/>
            </a:solidFill>
            <a:round/>
            <a:headEnd/>
            <a:tailEnd/>
          </a:ln>
        </p:spPr>
        <p:txBody>
          <a:bodyPr anchor="ctr"/>
          <a:lstStyle/>
          <a:p>
            <a:endParaRPr lang="en-US"/>
          </a:p>
        </p:txBody>
      </p:sp>
      <p:sp>
        <p:nvSpPr>
          <p:cNvPr id="8199" name="Action Button: Forward or Next 6">
            <a:hlinkClick r:id="rId4" action="ppaction://hlinksldjump" highlightClick="1"/>
          </p:cNvPr>
          <p:cNvSpPr>
            <a:spLocks noChangeArrowheads="1"/>
          </p:cNvSpPr>
          <p:nvPr/>
        </p:nvSpPr>
        <p:spPr bwMode="auto">
          <a:xfrm>
            <a:off x="7543800" y="6019800"/>
            <a:ext cx="457200" cy="457200"/>
          </a:xfrm>
          <a:prstGeom prst="actionButtonForwardNext">
            <a:avLst/>
          </a:prstGeom>
          <a:solidFill>
            <a:srgbClr val="0070C0"/>
          </a:solidFill>
          <a:ln w="9525" algn="ctr">
            <a:solidFill>
              <a:schemeClr val="tx1"/>
            </a:solidFill>
            <a:round/>
            <a:headEnd/>
            <a:tailEnd/>
          </a:ln>
        </p:spPr>
        <p:txBody>
          <a:bodyPr anchor="ctr"/>
          <a:lstStyle/>
          <a:p>
            <a:endParaRPr lang="en-US"/>
          </a:p>
        </p:txBody>
      </p:sp>
      <p:sp>
        <p:nvSpPr>
          <p:cNvPr id="8200" name="TextBox 7"/>
          <p:cNvSpPr txBox="1">
            <a:spLocks noChangeArrowheads="1"/>
          </p:cNvSpPr>
          <p:nvPr/>
        </p:nvSpPr>
        <p:spPr bwMode="auto">
          <a:xfrm>
            <a:off x="5029200" y="14478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r" eaLnBrk="1" hangingPunct="1"/>
            <a:r>
              <a:rPr lang="en-US" sz="1800" b="1">
                <a:solidFill>
                  <a:srgbClr val="C00000"/>
                </a:solidFill>
              </a:rPr>
              <a:t>Click to go </a:t>
            </a:r>
          </a:p>
          <a:p>
            <a:pPr algn="r" eaLnBrk="1" hangingPunct="1"/>
            <a:r>
              <a:rPr lang="en-US" sz="1800" b="1">
                <a:solidFill>
                  <a:srgbClr val="C00000"/>
                </a:solidFill>
              </a:rPr>
              <a:t>to Exercise 1</a:t>
            </a:r>
          </a:p>
        </p:txBody>
      </p:sp>
      <p:sp>
        <p:nvSpPr>
          <p:cNvPr id="8201" name="TextBox 8"/>
          <p:cNvSpPr txBox="1">
            <a:spLocks noChangeArrowheads="1"/>
          </p:cNvSpPr>
          <p:nvPr/>
        </p:nvSpPr>
        <p:spPr bwMode="auto">
          <a:xfrm>
            <a:off x="6248400" y="33528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r" eaLnBrk="1" hangingPunct="1"/>
            <a:r>
              <a:rPr lang="en-US" sz="1800" b="1">
                <a:solidFill>
                  <a:srgbClr val="7030A0"/>
                </a:solidFill>
              </a:rPr>
              <a:t>Click to go </a:t>
            </a:r>
          </a:p>
          <a:p>
            <a:pPr algn="r" eaLnBrk="1" hangingPunct="1"/>
            <a:r>
              <a:rPr lang="en-US" sz="1800" b="1">
                <a:solidFill>
                  <a:srgbClr val="7030A0"/>
                </a:solidFill>
              </a:rPr>
              <a:t>to Exercise 2</a:t>
            </a:r>
          </a:p>
        </p:txBody>
      </p:sp>
      <p:sp>
        <p:nvSpPr>
          <p:cNvPr id="8202" name="TextBox 9"/>
          <p:cNvSpPr txBox="1">
            <a:spLocks noChangeArrowheads="1"/>
          </p:cNvSpPr>
          <p:nvPr/>
        </p:nvSpPr>
        <p:spPr bwMode="auto">
          <a:xfrm>
            <a:off x="5715000" y="58674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r" eaLnBrk="1" hangingPunct="1"/>
            <a:r>
              <a:rPr lang="en-US" sz="1800" b="1">
                <a:solidFill>
                  <a:srgbClr val="3459CE"/>
                </a:solidFill>
              </a:rPr>
              <a:t>Click to go </a:t>
            </a:r>
          </a:p>
          <a:p>
            <a:pPr algn="r" eaLnBrk="1" hangingPunct="1"/>
            <a:r>
              <a:rPr lang="en-US" sz="1800" b="1">
                <a:solidFill>
                  <a:srgbClr val="3459CE"/>
                </a:solidFill>
              </a:rPr>
              <a:t>to Exercise 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EC0F77F1-9917-4F79-A3BC-9364BBF7C8E3}" type="slidenum">
              <a:rPr lang="en-US" sz="1400" smtClean="0">
                <a:solidFill>
                  <a:schemeClr val="tx1"/>
                </a:solidFill>
              </a:rPr>
              <a:pPr eaLnBrk="1" hangingPunct="1">
                <a:defRPr/>
              </a:pPr>
              <a:t>50</a:t>
            </a:fld>
            <a:endParaRPr lang="en-US" sz="1400" smtClean="0">
              <a:solidFill>
                <a:schemeClr val="tx1"/>
              </a:solidFill>
            </a:endParaRPr>
          </a:p>
        </p:txBody>
      </p:sp>
      <p:sp>
        <p:nvSpPr>
          <p:cNvPr id="1028" name="Rectangle 3"/>
          <p:cNvSpPr>
            <a:spLocks noGrp="1" noChangeArrowheads="1"/>
          </p:cNvSpPr>
          <p:nvPr>
            <p:ph type="body" sz="half" idx="1"/>
          </p:nvPr>
        </p:nvSpPr>
        <p:spPr>
          <a:xfrm>
            <a:off x="304800" y="152400"/>
            <a:ext cx="8305800" cy="3124200"/>
          </a:xfrm>
        </p:spPr>
        <p:txBody>
          <a:bodyPr/>
          <a:lstStyle/>
          <a:p>
            <a:pPr eaLnBrk="1" hangingPunct="1">
              <a:lnSpc>
                <a:spcPct val="80000"/>
              </a:lnSpc>
              <a:buFont typeface="Wingdings" pitchFamily="2" charset="2"/>
              <a:buChar char="q"/>
            </a:pPr>
            <a:r>
              <a:rPr lang="en-US" sz="2400" b="1" smtClean="0"/>
              <a:t>The first graph is an example of a graph that compares one characteristic of each skull.</a:t>
            </a:r>
          </a:p>
          <a:p>
            <a:pPr eaLnBrk="1" hangingPunct="1">
              <a:lnSpc>
                <a:spcPct val="80000"/>
              </a:lnSpc>
              <a:buFont typeface="Wingdings" pitchFamily="2" charset="2"/>
              <a:buChar char="q"/>
            </a:pPr>
            <a:r>
              <a:rPr lang="en-US" sz="2400" b="1" smtClean="0"/>
              <a:t>The second example graph compares more than one characteristic, whose values are within the same general range. </a:t>
            </a:r>
          </a:p>
          <a:p>
            <a:pPr eaLnBrk="1" hangingPunct="1">
              <a:lnSpc>
                <a:spcPct val="80000"/>
              </a:lnSpc>
              <a:buFont typeface="Wingdings" pitchFamily="2" charset="2"/>
              <a:buChar char="q"/>
            </a:pPr>
            <a:r>
              <a:rPr lang="en-US" sz="2400" b="1" smtClean="0"/>
              <a:t>To convert tooth type counts into proportion of total teeth, use the following equation: </a:t>
            </a:r>
          </a:p>
          <a:p>
            <a:pPr eaLnBrk="1" hangingPunct="1">
              <a:lnSpc>
                <a:spcPct val="80000"/>
              </a:lnSpc>
              <a:buFont typeface="Wingdings" pitchFamily="2" charset="2"/>
              <a:buChar char="q"/>
            </a:pPr>
            <a:r>
              <a:rPr lang="en-US" sz="2400" b="1" smtClean="0">
                <a:solidFill>
                  <a:srgbClr val="B459C9"/>
                </a:solidFill>
              </a:rPr>
              <a:t> 2× # of teeth of a given type/Dental Formula #</a:t>
            </a:r>
          </a:p>
          <a:p>
            <a:pPr eaLnBrk="1" hangingPunct="1">
              <a:lnSpc>
                <a:spcPct val="80000"/>
              </a:lnSpc>
              <a:buFont typeface="Wingdings" pitchFamily="2" charset="2"/>
              <a:buNone/>
            </a:pPr>
            <a:r>
              <a:rPr lang="en-US" sz="2400" b="1" smtClean="0"/>
              <a:t>(Proportion of a tooth type equals the total # of teeth of that type divided by the total # of overall teeth)</a:t>
            </a:r>
          </a:p>
        </p:txBody>
      </p:sp>
      <p:sp>
        <p:nvSpPr>
          <p:cNvPr id="54276" name="Rectangle 14"/>
          <p:cNvSpPr>
            <a:spLocks noChangeArrowheads="1"/>
          </p:cNvSpPr>
          <p:nvPr/>
        </p:nvSpPr>
        <p:spPr bwMode="auto">
          <a:xfrm>
            <a:off x="7010400" y="42672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AutoShape 16">
            <a:hlinkClick r:id="rId2" action="ppaction://hlinksldjump" highlightClick="1"/>
          </p:cNvPr>
          <p:cNvSpPr>
            <a:spLocks noChangeArrowheads="1"/>
          </p:cNvSpPr>
          <p:nvPr/>
        </p:nvSpPr>
        <p:spPr bwMode="auto">
          <a:xfrm>
            <a:off x="8305800" y="5867400"/>
            <a:ext cx="639763" cy="639763"/>
          </a:xfrm>
          <a:prstGeom prst="actionButtonHome">
            <a:avLst/>
          </a:prstGeom>
          <a:solidFill>
            <a:schemeClr val="bg2"/>
          </a:solidFill>
          <a:ln w="9525">
            <a:solidFill>
              <a:schemeClr val="tx1"/>
            </a:solidFill>
            <a:miter lim="800000"/>
            <a:headEnd/>
            <a:tailEnd/>
          </a:ln>
        </p:spPr>
        <p:txBody>
          <a:bodyPr wrap="none" anchor="ctr"/>
          <a:lstStyle/>
          <a:p>
            <a:endParaRPr lang="en-US"/>
          </a:p>
        </p:txBody>
      </p:sp>
      <p:grpSp>
        <p:nvGrpSpPr>
          <p:cNvPr id="2" name="Group 10"/>
          <p:cNvGrpSpPr>
            <a:grpSpLocks/>
          </p:cNvGrpSpPr>
          <p:nvPr/>
        </p:nvGrpSpPr>
        <p:grpSpPr bwMode="auto">
          <a:xfrm>
            <a:off x="6172200" y="3581400"/>
            <a:ext cx="2814638" cy="1447800"/>
            <a:chOff x="6404899" y="3048000"/>
            <a:chExt cx="2444343" cy="1447800"/>
          </a:xfrm>
        </p:grpSpPr>
        <p:sp>
          <p:nvSpPr>
            <p:cNvPr id="54282" name="Text Box 12"/>
            <p:cNvSpPr txBox="1">
              <a:spLocks noChangeArrowheads="1"/>
            </p:cNvSpPr>
            <p:nvPr/>
          </p:nvSpPr>
          <p:spPr bwMode="auto">
            <a:xfrm>
              <a:off x="6404899" y="3048000"/>
              <a:ext cx="2315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b="1">
                  <a:solidFill>
                    <a:srgbClr val="3459CE"/>
                  </a:solidFill>
                </a:rPr>
                <a:t>   Go to Ex. 3: </a:t>
              </a:r>
            </a:p>
            <a:p>
              <a:pPr algn="ctr" eaLnBrk="1" hangingPunct="1"/>
              <a:r>
                <a:rPr lang="en-US" b="1">
                  <a:solidFill>
                    <a:srgbClr val="3459CE"/>
                  </a:solidFill>
                </a:rPr>
                <a:t>  Morphometrics</a:t>
              </a:r>
            </a:p>
          </p:txBody>
        </p:sp>
        <p:sp>
          <p:nvSpPr>
            <p:cNvPr id="54283" name="Rectangle 15"/>
            <p:cNvSpPr>
              <a:spLocks noChangeArrowheads="1"/>
            </p:cNvSpPr>
            <p:nvPr/>
          </p:nvSpPr>
          <p:spPr bwMode="auto">
            <a:xfrm>
              <a:off x="6603389" y="3048000"/>
              <a:ext cx="2245853" cy="144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4" name="AutoShape 13">
              <a:hlinkClick r:id="rId3" action="ppaction://hlinksldjump" highlightClick="1"/>
            </p:cNvPr>
            <p:cNvSpPr>
              <a:spLocks noChangeArrowheads="1"/>
            </p:cNvSpPr>
            <p:nvPr/>
          </p:nvSpPr>
          <p:spPr bwMode="auto">
            <a:xfrm>
              <a:off x="7463507" y="3886200"/>
              <a:ext cx="548640" cy="54864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grpSp>
      <p:sp>
        <p:nvSpPr>
          <p:cNvPr id="12" name="Action Button: Return 11">
            <a:hlinkClick r:id="" action="ppaction://hlinkshowjump?jump=lastslideviewed" highlightClick="1"/>
          </p:cNvPr>
          <p:cNvSpPr/>
          <p:nvPr/>
        </p:nvSpPr>
        <p:spPr bwMode="auto">
          <a:xfrm>
            <a:off x="7467600" y="5867400"/>
            <a:ext cx="639763" cy="639763"/>
          </a:xfrm>
          <a:prstGeom prst="actionButtonRetur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a:latin typeface="Arial" charset="0"/>
              <a:cs typeface="+mn-cs"/>
            </a:endParaRPr>
          </a:p>
        </p:txBody>
      </p:sp>
      <p:graphicFrame>
        <p:nvGraphicFramePr>
          <p:cNvPr id="14" name="Chart 13"/>
          <p:cNvGraphicFramePr/>
          <p:nvPr/>
        </p:nvGraphicFramePr>
        <p:xfrm>
          <a:off x="0" y="3733800"/>
          <a:ext cx="27813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2895600" y="3505200"/>
          <a:ext cx="3467100" cy="30575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D5DAD239-A57C-47FB-833E-66DCDA68EF56}" type="slidenum">
              <a:rPr lang="en-US" sz="1400" smtClean="0">
                <a:solidFill>
                  <a:schemeClr val="tx1"/>
                </a:solidFill>
              </a:rPr>
              <a:pPr eaLnBrk="1" hangingPunct="1">
                <a:defRPr/>
              </a:pPr>
              <a:t>51</a:t>
            </a:fld>
            <a:endParaRPr lang="en-US" sz="1400" smtClean="0">
              <a:solidFill>
                <a:schemeClr val="tx1"/>
              </a:solidFill>
            </a:endParaRPr>
          </a:p>
        </p:txBody>
      </p:sp>
      <p:sp>
        <p:nvSpPr>
          <p:cNvPr id="55299" name="Rectangle 2"/>
          <p:cNvSpPr>
            <a:spLocks noGrp="1" noChangeArrowheads="1"/>
          </p:cNvSpPr>
          <p:nvPr>
            <p:ph type="title"/>
          </p:nvPr>
        </p:nvSpPr>
        <p:spPr>
          <a:xfrm>
            <a:off x="304800" y="228600"/>
            <a:ext cx="8534400" cy="1066800"/>
          </a:xfrm>
          <a:solidFill>
            <a:srgbClr val="3459CE"/>
          </a:solidFill>
          <a:ln w="38100">
            <a:solidFill>
              <a:schemeClr val="tx1"/>
            </a:solidFill>
            <a:miter lim="800000"/>
            <a:headEnd/>
            <a:tailEnd/>
          </a:ln>
        </p:spPr>
        <p:txBody>
          <a:bodyPr/>
          <a:lstStyle/>
          <a:p>
            <a:pPr eaLnBrk="1" hangingPunct="1"/>
            <a:r>
              <a:rPr lang="en-US" sz="3200" b="1" smtClean="0"/>
              <a:t/>
            </a:r>
            <a:br>
              <a:rPr lang="en-US" sz="3200" b="1" smtClean="0"/>
            </a:br>
            <a:r>
              <a:rPr lang="en-US" sz="3200" b="1" smtClean="0">
                <a:solidFill>
                  <a:schemeClr val="bg1"/>
                </a:solidFill>
              </a:rPr>
              <a:t>Exercise 3. Morphometrics: </a:t>
            </a:r>
            <a:br>
              <a:rPr lang="en-US" sz="3200" b="1" smtClean="0">
                <a:solidFill>
                  <a:schemeClr val="bg1"/>
                </a:solidFill>
              </a:rPr>
            </a:br>
            <a:r>
              <a:rPr lang="en-US" sz="3200" b="1" smtClean="0">
                <a:solidFill>
                  <a:schemeClr val="bg1"/>
                </a:solidFill>
              </a:rPr>
              <a:t>Shape Has Meaning</a:t>
            </a:r>
            <a:br>
              <a:rPr lang="en-US" sz="3200" b="1" smtClean="0">
                <a:solidFill>
                  <a:schemeClr val="bg1"/>
                </a:solidFill>
              </a:rPr>
            </a:br>
            <a:endParaRPr lang="en-US" sz="3200" b="1" smtClean="0">
              <a:solidFill>
                <a:schemeClr val="bg1"/>
              </a:solidFill>
            </a:endParaRPr>
          </a:p>
        </p:txBody>
      </p:sp>
      <p:sp>
        <p:nvSpPr>
          <p:cNvPr id="47108" name="Rectangle 3"/>
          <p:cNvSpPr>
            <a:spLocks noGrp="1" noChangeArrowheads="1"/>
          </p:cNvSpPr>
          <p:nvPr>
            <p:ph type="body" idx="1"/>
          </p:nvPr>
        </p:nvSpPr>
        <p:spPr>
          <a:xfrm>
            <a:off x="304800" y="1676400"/>
            <a:ext cx="8458200" cy="4724400"/>
          </a:xfrm>
        </p:spPr>
        <p:txBody>
          <a:bodyPr/>
          <a:lstStyle/>
          <a:p>
            <a:pPr eaLnBrk="1" hangingPunct="1">
              <a:lnSpc>
                <a:spcPct val="80000"/>
              </a:lnSpc>
              <a:buFont typeface="Wingdings" pitchFamily="2" charset="2"/>
              <a:buChar char="q"/>
            </a:pPr>
            <a:r>
              <a:rPr lang="en-US" sz="2400" b="1" smtClean="0"/>
              <a:t>Morphometrics is the </a:t>
            </a:r>
            <a:r>
              <a:rPr lang="en-US" sz="2400" b="1" smtClean="0">
                <a:solidFill>
                  <a:srgbClr val="3459CE"/>
                </a:solidFill>
              </a:rPr>
              <a:t>quantitative analysis</a:t>
            </a:r>
            <a:r>
              <a:rPr lang="en-US" sz="2400" b="1" smtClean="0"/>
              <a:t> of the shape of organisms. </a:t>
            </a:r>
          </a:p>
          <a:p>
            <a:pPr eaLnBrk="1" hangingPunct="1">
              <a:lnSpc>
                <a:spcPct val="80000"/>
              </a:lnSpc>
              <a:buFont typeface="Wingdings" pitchFamily="2" charset="2"/>
              <a:buChar char="q"/>
            </a:pPr>
            <a:endParaRPr lang="en-US" sz="2400" b="1" smtClean="0"/>
          </a:p>
          <a:p>
            <a:pPr eaLnBrk="1" hangingPunct="1">
              <a:lnSpc>
                <a:spcPct val="80000"/>
              </a:lnSpc>
              <a:buFont typeface="Wingdings" pitchFamily="2" charset="2"/>
              <a:buChar char="q"/>
            </a:pPr>
            <a:r>
              <a:rPr lang="en-US" sz="2400" b="1" smtClean="0"/>
              <a:t>Morphometrics is an integral component of many evolutionary, ecological, and developmental studies in biology .</a:t>
            </a:r>
          </a:p>
          <a:p>
            <a:pPr eaLnBrk="1" hangingPunct="1">
              <a:lnSpc>
                <a:spcPct val="80000"/>
              </a:lnSpc>
              <a:buFont typeface="Wingdings" pitchFamily="2" charset="2"/>
              <a:buChar char="q"/>
            </a:pPr>
            <a:endParaRPr lang="en-US" sz="2400" b="1" smtClean="0"/>
          </a:p>
          <a:p>
            <a:pPr eaLnBrk="1" hangingPunct="1">
              <a:lnSpc>
                <a:spcPct val="80000"/>
              </a:lnSpc>
              <a:buFont typeface="Wingdings" pitchFamily="2" charset="2"/>
              <a:buChar char="q"/>
            </a:pPr>
            <a:r>
              <a:rPr lang="en-US" sz="2400" b="1" smtClean="0"/>
              <a:t>Morphometrics is important to taxonomists and systematists, who use the </a:t>
            </a:r>
            <a:r>
              <a:rPr lang="en-US" sz="2400" b="1" smtClean="0">
                <a:solidFill>
                  <a:srgbClr val="3459CE"/>
                </a:solidFill>
              </a:rPr>
              <a:t>physical characteristics</a:t>
            </a:r>
            <a:r>
              <a:rPr lang="en-US" sz="2400" b="1" smtClean="0"/>
              <a:t> of individuals to describe species and their relationships to other species. </a:t>
            </a:r>
          </a:p>
          <a:p>
            <a:pPr eaLnBrk="1" hangingPunct="1">
              <a:lnSpc>
                <a:spcPct val="80000"/>
              </a:lnSpc>
              <a:buFont typeface="Wingdings" pitchFamily="2" charset="2"/>
              <a:buChar char="q"/>
            </a:pPr>
            <a:endParaRPr lang="en-US" sz="2400" b="1" smtClean="0"/>
          </a:p>
          <a:p>
            <a:pPr eaLnBrk="1" hangingPunct="1">
              <a:lnSpc>
                <a:spcPct val="80000"/>
              </a:lnSpc>
              <a:buFont typeface="Wingdings" pitchFamily="2" charset="2"/>
              <a:buChar char="q"/>
            </a:pPr>
            <a:r>
              <a:rPr lang="en-US" sz="2400" b="1" smtClean="0"/>
              <a:t>It is also applied to the patterns of shape variation within and among samples to better understand the factors that have favored particular traits.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6C6606D0-0604-4607-BC68-C155E27CCA10}" type="slidenum">
              <a:rPr lang="en-US" sz="1400" smtClean="0">
                <a:solidFill>
                  <a:schemeClr val="tx1"/>
                </a:solidFill>
              </a:rPr>
              <a:pPr eaLnBrk="1" hangingPunct="1">
                <a:defRPr/>
              </a:pPr>
              <a:t>52</a:t>
            </a:fld>
            <a:endParaRPr lang="en-US" sz="1400" smtClean="0">
              <a:solidFill>
                <a:schemeClr val="tx1"/>
              </a:solidFill>
            </a:endParaRPr>
          </a:p>
        </p:txBody>
      </p:sp>
      <p:sp>
        <p:nvSpPr>
          <p:cNvPr id="56323" name="Rectangle 2"/>
          <p:cNvSpPr>
            <a:spLocks noGrp="1" noChangeArrowheads="1"/>
          </p:cNvSpPr>
          <p:nvPr>
            <p:ph type="title"/>
          </p:nvPr>
        </p:nvSpPr>
        <p:spPr>
          <a:xfrm>
            <a:off x="457200" y="0"/>
            <a:ext cx="8229600" cy="868363"/>
          </a:xfrm>
          <a:solidFill>
            <a:srgbClr val="0070C0"/>
          </a:solidFill>
          <a:ln w="38100">
            <a:solidFill>
              <a:schemeClr val="tx1"/>
            </a:solidFill>
            <a:miter lim="800000"/>
            <a:headEnd/>
            <a:tailEnd/>
          </a:ln>
        </p:spPr>
        <p:txBody>
          <a:bodyPr/>
          <a:lstStyle/>
          <a:p>
            <a:pPr eaLnBrk="1" hangingPunct="1"/>
            <a:r>
              <a:rPr lang="en-US" sz="4000" b="1" smtClean="0">
                <a:solidFill>
                  <a:schemeClr val="bg1"/>
                </a:solidFill>
              </a:rPr>
              <a:t>The Skeleton: Form &amp; Function</a:t>
            </a:r>
          </a:p>
        </p:txBody>
      </p:sp>
      <p:sp>
        <p:nvSpPr>
          <p:cNvPr id="48132" name="Rectangle 3"/>
          <p:cNvSpPr>
            <a:spLocks noGrp="1" noChangeArrowheads="1"/>
          </p:cNvSpPr>
          <p:nvPr>
            <p:ph type="body" idx="1"/>
          </p:nvPr>
        </p:nvSpPr>
        <p:spPr>
          <a:xfrm>
            <a:off x="152400" y="990600"/>
            <a:ext cx="4343400" cy="5638800"/>
          </a:xfrm>
        </p:spPr>
        <p:txBody>
          <a:bodyPr/>
          <a:lstStyle/>
          <a:p>
            <a:pPr eaLnBrk="1" hangingPunct="1">
              <a:lnSpc>
                <a:spcPct val="80000"/>
              </a:lnSpc>
              <a:buFont typeface="Wingdings" pitchFamily="2" charset="2"/>
              <a:buChar char="q"/>
            </a:pPr>
            <a:r>
              <a:rPr lang="en-US" sz="2400" smtClean="0"/>
              <a:t>Although you are examining skulls, remember that the skull is a part of the skeleton, and protects the brain.</a:t>
            </a:r>
          </a:p>
          <a:p>
            <a:pPr eaLnBrk="1" hangingPunct="1">
              <a:lnSpc>
                <a:spcPct val="80000"/>
              </a:lnSpc>
              <a:buFont typeface="Wingdings" pitchFamily="2" charset="2"/>
              <a:buChar char="q"/>
            </a:pPr>
            <a:r>
              <a:rPr lang="en-US" sz="2400" smtClean="0"/>
              <a:t>Examine the figure (to the right) of a generalized mammalian skeleton.  Observe the shape and location of each of the labeled parts, and think about their functions.</a:t>
            </a:r>
          </a:p>
          <a:p>
            <a:pPr eaLnBrk="1" hangingPunct="1">
              <a:lnSpc>
                <a:spcPct val="80000"/>
              </a:lnSpc>
              <a:buFont typeface="Wingdings" pitchFamily="2" charset="2"/>
              <a:buChar char="q"/>
            </a:pPr>
            <a:r>
              <a:rPr lang="en-US" sz="2400" smtClean="0"/>
              <a:t>Share your ideas with others to see if there is general agreement about the functions you assigned to each part!</a:t>
            </a:r>
          </a:p>
        </p:txBody>
      </p:sp>
      <p:pic>
        <p:nvPicPr>
          <p:cNvPr id="48133" name="Picture 5"/>
          <p:cNvPicPr>
            <a:picLocks noChangeAspect="1" noChangeArrowheads="1"/>
          </p:cNvPicPr>
          <p:nvPr/>
        </p:nvPicPr>
        <p:blipFill>
          <a:blip r:embed="rId2">
            <a:extLst>
              <a:ext uri="{28A0092B-C50C-407E-A947-70E740481C1C}">
                <a14:useLocalDpi xmlns:a14="http://schemas.microsoft.com/office/drawing/2010/main" val="0"/>
              </a:ext>
            </a:extLst>
          </a:blip>
          <a:srcRect l="5455" r="3638"/>
          <a:stretch>
            <a:fillRect/>
          </a:stretch>
        </p:blipFill>
        <p:spPr bwMode="auto">
          <a:xfrm>
            <a:off x="4295775" y="1600200"/>
            <a:ext cx="4848225"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Action Button: Forward or Next 5">
            <a:hlinkClick r:id="" action="ppaction://hlinkshowjump?jump=nextslide" highlightClick="1"/>
          </p:cNvPr>
          <p:cNvSpPr>
            <a:spLocks noChangeArrowheads="1"/>
          </p:cNvSpPr>
          <p:nvPr/>
        </p:nvSpPr>
        <p:spPr bwMode="auto">
          <a:xfrm>
            <a:off x="7696200" y="5486400"/>
            <a:ext cx="1042988" cy="1042988"/>
          </a:xfrm>
          <a:prstGeom prst="actionButtonForwardNext">
            <a:avLst/>
          </a:prstGeom>
          <a:solidFill>
            <a:srgbClr val="0070C0"/>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xEl>
                                              <p:pRg st="1" end="1"/>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48133"/>
                                        </p:tgtEl>
                                        <p:attrNameLst>
                                          <p:attrName>style.visibility</p:attrName>
                                        </p:attrNameLst>
                                      </p:cBhvr>
                                      <p:to>
                                        <p:strVal val="visible"/>
                                      </p:to>
                                    </p:set>
                                    <p:animEffect transition="in" filter="fade">
                                      <p:cBhvr>
                                        <p:cTn id="13" dur="500"/>
                                        <p:tgtEl>
                                          <p:spTgt spid="48133"/>
                                        </p:tgtEl>
                                      </p:cBhvr>
                                    </p:animEffect>
                                    <p:anim calcmode="lin" valueType="num">
                                      <p:cBhvr>
                                        <p:cTn id="14" dur="500" fill="hold"/>
                                        <p:tgtEl>
                                          <p:spTgt spid="48133"/>
                                        </p:tgtEl>
                                        <p:attrNameLst>
                                          <p:attrName>style.rotation</p:attrName>
                                        </p:attrNameLst>
                                      </p:cBhvr>
                                      <p:tavLst>
                                        <p:tav tm="0">
                                          <p:val>
                                            <p:fltVal val="720"/>
                                          </p:val>
                                        </p:tav>
                                        <p:tav tm="100000">
                                          <p:val>
                                            <p:fltVal val="0"/>
                                          </p:val>
                                        </p:tav>
                                      </p:tavLst>
                                    </p:anim>
                                    <p:anim calcmode="lin" valueType="num">
                                      <p:cBhvr>
                                        <p:cTn id="15" dur="500" fill="hold"/>
                                        <p:tgtEl>
                                          <p:spTgt spid="48133"/>
                                        </p:tgtEl>
                                        <p:attrNameLst>
                                          <p:attrName>ppt_h</p:attrName>
                                        </p:attrNameLst>
                                      </p:cBhvr>
                                      <p:tavLst>
                                        <p:tav tm="0">
                                          <p:val>
                                            <p:fltVal val="0"/>
                                          </p:val>
                                        </p:tav>
                                        <p:tav tm="100000">
                                          <p:val>
                                            <p:strVal val="#ppt_h"/>
                                          </p:val>
                                        </p:tav>
                                      </p:tavLst>
                                    </p:anim>
                                    <p:anim calcmode="lin" valueType="num">
                                      <p:cBhvr>
                                        <p:cTn id="16" dur="500" fill="hold"/>
                                        <p:tgtEl>
                                          <p:spTgt spid="48133"/>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813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D199CA55-A7DB-4903-A32B-E2C24D0DA64B}" type="slidenum">
              <a:rPr lang="en-US" sz="1400" smtClean="0">
                <a:solidFill>
                  <a:schemeClr val="tx1"/>
                </a:solidFill>
              </a:rPr>
              <a:pPr eaLnBrk="1" hangingPunct="1">
                <a:defRPr/>
              </a:pPr>
              <a:t>53</a:t>
            </a:fld>
            <a:endParaRPr lang="en-US" sz="1400" smtClean="0">
              <a:solidFill>
                <a:schemeClr val="tx1"/>
              </a:solidFill>
            </a:endParaRPr>
          </a:p>
        </p:txBody>
      </p:sp>
      <p:sp>
        <p:nvSpPr>
          <p:cNvPr id="57347" name="Rectangle 2"/>
          <p:cNvSpPr>
            <a:spLocks noGrp="1" noChangeArrowheads="1"/>
          </p:cNvSpPr>
          <p:nvPr>
            <p:ph type="title"/>
          </p:nvPr>
        </p:nvSpPr>
        <p:spPr>
          <a:xfrm>
            <a:off x="228600" y="152400"/>
            <a:ext cx="8610600" cy="808038"/>
          </a:xfrm>
          <a:solidFill>
            <a:srgbClr val="3459CE"/>
          </a:solidFill>
          <a:ln w="38100">
            <a:solidFill>
              <a:schemeClr val="tx1"/>
            </a:solidFill>
            <a:miter lim="800000"/>
            <a:headEnd/>
            <a:tailEnd/>
          </a:ln>
        </p:spPr>
        <p:txBody>
          <a:bodyPr/>
          <a:lstStyle/>
          <a:p>
            <a:pPr eaLnBrk="1" hangingPunct="1"/>
            <a:r>
              <a:rPr lang="en-US" sz="3200" b="1" smtClean="0">
                <a:solidFill>
                  <a:schemeClr val="bg1"/>
                </a:solidFill>
              </a:rPr>
              <a:t>Exercise 3. Morphometrics: Directions</a:t>
            </a:r>
          </a:p>
        </p:txBody>
      </p:sp>
      <p:sp>
        <p:nvSpPr>
          <p:cNvPr id="57348" name="Rectangle 3"/>
          <p:cNvSpPr>
            <a:spLocks noGrp="1" noChangeArrowheads="1"/>
          </p:cNvSpPr>
          <p:nvPr>
            <p:ph type="body" idx="1"/>
          </p:nvPr>
        </p:nvSpPr>
        <p:spPr>
          <a:xfrm>
            <a:off x="381000" y="1066800"/>
            <a:ext cx="8229600" cy="5562600"/>
          </a:xfrm>
        </p:spPr>
        <p:txBody>
          <a:bodyPr/>
          <a:lstStyle/>
          <a:p>
            <a:pPr eaLnBrk="1" hangingPunct="1">
              <a:buFont typeface="Wingdings" pitchFamily="2" charset="2"/>
              <a:buChar char="q"/>
            </a:pPr>
            <a:r>
              <a:rPr lang="en-US" sz="2800" b="1" smtClean="0"/>
              <a:t>You will be working in groups of three or four for this exercise.</a:t>
            </a:r>
          </a:p>
          <a:p>
            <a:pPr eaLnBrk="1" hangingPunct="1">
              <a:buFont typeface="Wingdings" pitchFamily="2" charset="2"/>
              <a:buChar char="q"/>
            </a:pPr>
            <a:r>
              <a:rPr lang="en-US" sz="2800" b="1" smtClean="0"/>
              <a:t> Each group should review the suggested measurements on Lists A and B and determine which ones they wish to make on the skulls they will sample. </a:t>
            </a:r>
          </a:p>
          <a:p>
            <a:pPr eaLnBrk="1" hangingPunct="1">
              <a:buFont typeface="Wingdings" pitchFamily="2" charset="2"/>
              <a:buChar char="q"/>
            </a:pPr>
            <a:r>
              <a:rPr lang="en-US" sz="2400" b="1" smtClean="0">
                <a:solidFill>
                  <a:srgbClr val="3459CE"/>
                </a:solidFill>
              </a:rPr>
              <a:t>Note, however, that all students must measure</a:t>
            </a:r>
            <a:r>
              <a:rPr lang="en-US" sz="2400" smtClean="0">
                <a:solidFill>
                  <a:srgbClr val="3459CE"/>
                </a:solidFill>
              </a:rPr>
              <a:t> :</a:t>
            </a:r>
          </a:p>
          <a:p>
            <a:pPr eaLnBrk="1" hangingPunct="1">
              <a:buFont typeface="Wingdings" pitchFamily="2" charset="2"/>
              <a:buNone/>
            </a:pPr>
            <a:r>
              <a:rPr lang="en-US" sz="2400" b="1" smtClean="0">
                <a:solidFill>
                  <a:srgbClr val="3459CE"/>
                </a:solidFill>
              </a:rPr>
              <a:t>Total (greatest) skull length</a:t>
            </a:r>
            <a:r>
              <a:rPr lang="en-US" sz="2400" smtClean="0">
                <a:solidFill>
                  <a:srgbClr val="3459CE"/>
                </a:solidFill>
              </a:rPr>
              <a:t> </a:t>
            </a:r>
            <a:r>
              <a:rPr lang="en-US" sz="2400" b="1" smtClean="0">
                <a:solidFill>
                  <a:srgbClr val="3459CE"/>
                </a:solidFill>
              </a:rPr>
              <a:t>(Fig. 2C &amp; D).</a:t>
            </a:r>
            <a:r>
              <a:rPr lang="en-US" sz="2800" smtClean="0">
                <a:solidFill>
                  <a:srgbClr val="3459CE"/>
                </a:solidFill>
              </a:rPr>
              <a:t> </a:t>
            </a:r>
            <a:endParaRPr lang="en-US" sz="2800" b="1" smtClean="0">
              <a:solidFill>
                <a:srgbClr val="3459CE"/>
              </a:solidFill>
            </a:endParaRPr>
          </a:p>
          <a:p>
            <a:pPr eaLnBrk="1" hangingPunct="1">
              <a:buFont typeface="Wingdings" pitchFamily="2" charset="2"/>
              <a:buChar char="q"/>
            </a:pPr>
            <a:r>
              <a:rPr lang="en-US" sz="2800" b="1" smtClean="0"/>
              <a:t> Skull characteristic list A </a:t>
            </a:r>
          </a:p>
          <a:p>
            <a:pPr eaLnBrk="1" hangingPunct="1">
              <a:buFont typeface="Wingdings" pitchFamily="2" charset="2"/>
              <a:buChar char="q"/>
            </a:pPr>
            <a:r>
              <a:rPr lang="en-US" sz="2800" b="1" smtClean="0"/>
              <a:t> Tooth characteristic list B</a:t>
            </a:r>
          </a:p>
          <a:p>
            <a:pPr eaLnBrk="1" hangingPunct="1">
              <a:buFont typeface="Wingdings" pitchFamily="2" charset="2"/>
              <a:buNone/>
            </a:pPr>
            <a:endParaRPr lang="en-US" sz="2000" b="1" smtClean="0">
              <a:solidFill>
                <a:srgbClr val="3459CE"/>
              </a:solidFill>
            </a:endParaRPr>
          </a:p>
          <a:p>
            <a:pPr eaLnBrk="1" hangingPunct="1">
              <a:buFont typeface="Wingdings" pitchFamily="2" charset="2"/>
              <a:buNone/>
            </a:pPr>
            <a:r>
              <a:rPr lang="en-US" sz="2400" b="1" smtClean="0">
                <a:solidFill>
                  <a:srgbClr val="3459CE"/>
                </a:solidFill>
              </a:rPr>
              <a:t>*Lists and figures should be available as handouts</a:t>
            </a:r>
          </a:p>
        </p:txBody>
      </p:sp>
      <p:sp>
        <p:nvSpPr>
          <p:cNvPr id="57349" name="AutoShape 4">
            <a:hlinkClick r:id="" action="ppaction://hlinkshowjump?jump=nextslide" highlightClick="1"/>
          </p:cNvPr>
          <p:cNvSpPr>
            <a:spLocks noChangeArrowheads="1"/>
          </p:cNvSpPr>
          <p:nvPr/>
        </p:nvSpPr>
        <p:spPr bwMode="auto">
          <a:xfrm>
            <a:off x="6096000" y="4724400"/>
            <a:ext cx="533400" cy="5334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57350" name="AutoShape 5">
            <a:hlinkClick r:id="rId2" action="ppaction://hlinksldjump" highlightClick="1"/>
          </p:cNvPr>
          <p:cNvSpPr>
            <a:spLocks noChangeArrowheads="1"/>
          </p:cNvSpPr>
          <p:nvPr/>
        </p:nvSpPr>
        <p:spPr bwMode="auto">
          <a:xfrm>
            <a:off x="6096000" y="5334000"/>
            <a:ext cx="533400" cy="509588"/>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DDDC49E1-B852-47C5-822D-7A812F798199}" type="slidenum">
              <a:rPr lang="en-US" sz="1400" smtClean="0">
                <a:solidFill>
                  <a:schemeClr val="tx1"/>
                </a:solidFill>
              </a:rPr>
              <a:pPr eaLnBrk="1" hangingPunct="1">
                <a:defRPr/>
              </a:pPr>
              <a:t>54</a:t>
            </a:fld>
            <a:endParaRPr lang="en-US" sz="1400" smtClean="0">
              <a:solidFill>
                <a:schemeClr val="tx1"/>
              </a:solidFill>
            </a:endParaRPr>
          </a:p>
        </p:txBody>
      </p:sp>
      <p:sp>
        <p:nvSpPr>
          <p:cNvPr id="58371" name="Rectangle 4"/>
          <p:cNvSpPr>
            <a:spLocks noChangeArrowheads="1"/>
          </p:cNvSpPr>
          <p:nvPr/>
        </p:nvSpPr>
        <p:spPr bwMode="auto">
          <a:xfrm>
            <a:off x="228600" y="1173163"/>
            <a:ext cx="86868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a:buFont typeface="Wingdings" pitchFamily="2" charset="2"/>
              <a:buChar char="q"/>
              <a:tabLst>
                <a:tab pos="323850" algn="l"/>
              </a:tabLst>
            </a:pPr>
            <a:r>
              <a:rPr lang="en-US" b="1"/>
              <a:t>Palate length (LS): G – point equidistant from (midway between) A and E in Fig. 2A</a:t>
            </a:r>
          </a:p>
          <a:p>
            <a:pPr>
              <a:buFont typeface="Wingdings" pitchFamily="2" charset="2"/>
              <a:buChar char="q"/>
              <a:tabLst>
                <a:tab pos="323850" algn="l"/>
              </a:tabLst>
            </a:pPr>
            <a:r>
              <a:rPr lang="en-US" b="1"/>
              <a:t> Maximum palate width: distance C – D (Fig. 2A)</a:t>
            </a:r>
          </a:p>
          <a:p>
            <a:pPr>
              <a:buFont typeface="Wingdings" pitchFamily="2" charset="2"/>
              <a:buChar char="q"/>
              <a:tabLst>
                <a:tab pos="323850" algn="l"/>
              </a:tabLst>
            </a:pPr>
            <a:r>
              <a:rPr lang="en-US" b="1"/>
              <a:t> Minimum palate width: distance A –  E (Fig. 2A)</a:t>
            </a:r>
          </a:p>
          <a:p>
            <a:pPr>
              <a:buFont typeface="Wingdings" pitchFamily="2" charset="2"/>
              <a:buChar char="q"/>
              <a:tabLst>
                <a:tab pos="323850" algn="l"/>
              </a:tabLst>
            </a:pPr>
            <a:r>
              <a:rPr lang="en-US" b="1"/>
              <a:t> The above measurements on the palate might be combined </a:t>
            </a:r>
          </a:p>
          <a:p>
            <a:pPr>
              <a:tabLst>
                <a:tab pos="323850" algn="l"/>
              </a:tabLst>
            </a:pPr>
            <a:r>
              <a:rPr lang="en-US" b="1"/>
              <a:t>in calculating palate area as a trapezoid, triangle etc. </a:t>
            </a:r>
          </a:p>
          <a:p>
            <a:pPr>
              <a:buFont typeface="Wingdings" pitchFamily="2" charset="2"/>
              <a:buChar char="q"/>
              <a:tabLst>
                <a:tab pos="323850" algn="l"/>
              </a:tabLst>
            </a:pPr>
            <a:r>
              <a:rPr lang="en-US" b="1"/>
              <a:t> Foramen magnum diameter distance B – F (Fig. 2A)</a:t>
            </a:r>
          </a:p>
          <a:p>
            <a:pPr>
              <a:buFont typeface="Wingdings" pitchFamily="2" charset="2"/>
              <a:buChar char="q"/>
              <a:tabLst>
                <a:tab pos="323850" algn="l"/>
              </a:tabLst>
            </a:pPr>
            <a:r>
              <a:rPr lang="en-US" b="1"/>
              <a:t> This measure could be used in calculating the area (size) of </a:t>
            </a:r>
          </a:p>
          <a:p>
            <a:pPr>
              <a:tabLst>
                <a:tab pos="323850" algn="l"/>
              </a:tabLst>
            </a:pPr>
            <a:r>
              <a:rPr lang="en-US" b="1"/>
              <a:t>the spinal cord.</a:t>
            </a:r>
          </a:p>
          <a:p>
            <a:pPr>
              <a:buFont typeface="Wingdings" pitchFamily="2" charset="2"/>
              <a:buChar char="q"/>
              <a:tabLst>
                <a:tab pos="323850" algn="l"/>
              </a:tabLst>
            </a:pPr>
            <a:r>
              <a:rPr lang="en-US" b="1"/>
              <a:t> Snout (nasal) width (Fig. 2C) </a:t>
            </a:r>
          </a:p>
          <a:p>
            <a:pPr>
              <a:buFont typeface="Wingdings" pitchFamily="2" charset="2"/>
              <a:buChar char="q"/>
              <a:tabLst>
                <a:tab pos="323850" algn="l"/>
              </a:tabLst>
            </a:pPr>
            <a:r>
              <a:rPr lang="en-US" b="1"/>
              <a:t> Snout (nasalia) length (Fig. 2D)</a:t>
            </a:r>
          </a:p>
          <a:p>
            <a:pPr>
              <a:buFont typeface="Wingdings" pitchFamily="2" charset="2"/>
              <a:buChar char="q"/>
              <a:tabLst>
                <a:tab pos="323850" algn="l"/>
              </a:tabLst>
            </a:pPr>
            <a:r>
              <a:rPr lang="en-US" b="1"/>
              <a:t> Multiply nasal width by length to get another estimate of </a:t>
            </a:r>
          </a:p>
          <a:p>
            <a:pPr>
              <a:tabLst>
                <a:tab pos="323850" algn="l"/>
              </a:tabLst>
            </a:pPr>
            <a:r>
              <a:rPr lang="en-US" b="1"/>
              <a:t>snout or rostrum size.</a:t>
            </a:r>
          </a:p>
          <a:p>
            <a:pPr>
              <a:buFont typeface="Wingdings" pitchFamily="2" charset="2"/>
              <a:buChar char="q"/>
              <a:tabLst>
                <a:tab pos="323850" algn="l"/>
              </a:tabLst>
            </a:pPr>
            <a:r>
              <a:rPr lang="en-US" b="1"/>
              <a:t> </a:t>
            </a:r>
          </a:p>
        </p:txBody>
      </p:sp>
      <p:sp>
        <p:nvSpPr>
          <p:cNvPr id="58372" name="Text Box 5"/>
          <p:cNvSpPr txBox="1">
            <a:spLocks noChangeArrowheads="1"/>
          </p:cNvSpPr>
          <p:nvPr/>
        </p:nvSpPr>
        <p:spPr bwMode="auto">
          <a:xfrm>
            <a:off x="4495800" y="6400800"/>
            <a:ext cx="365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solidFill>
                  <a:srgbClr val="3459CE"/>
                </a:solidFill>
              </a:rPr>
              <a:t>Continued on next page</a:t>
            </a:r>
          </a:p>
        </p:txBody>
      </p:sp>
      <p:sp>
        <p:nvSpPr>
          <p:cNvPr id="58373" name="Text Box 6"/>
          <p:cNvSpPr txBox="1">
            <a:spLocks noChangeArrowheads="1"/>
          </p:cNvSpPr>
          <p:nvPr/>
        </p:nvSpPr>
        <p:spPr bwMode="auto">
          <a:xfrm>
            <a:off x="304800" y="152400"/>
            <a:ext cx="8458200" cy="584200"/>
          </a:xfrm>
          <a:prstGeom prst="rect">
            <a:avLst/>
          </a:prstGeom>
          <a:solidFill>
            <a:srgbClr val="3459CE"/>
          </a:solidFill>
          <a:ln w="38100" algn="ctr">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3200" b="1">
                <a:solidFill>
                  <a:schemeClr val="bg1"/>
                </a:solidFill>
              </a:rPr>
              <a:t>List A. Suggested Skull Measurements</a:t>
            </a:r>
          </a:p>
        </p:txBody>
      </p:sp>
      <p:sp>
        <p:nvSpPr>
          <p:cNvPr id="58374" name="AutoShape 14">
            <a:hlinkClick r:id="" action="ppaction://hlinkshowjump?jump=nextslide" highlightClick="1"/>
          </p:cNvPr>
          <p:cNvSpPr>
            <a:spLocks noChangeAspect="1" noChangeArrowheads="1"/>
          </p:cNvSpPr>
          <p:nvPr/>
        </p:nvSpPr>
        <p:spPr bwMode="auto">
          <a:xfrm>
            <a:off x="8305800" y="64008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58375" name="Action Button: Back or Previous 6">
            <a:hlinkClick r:id="" action="ppaction://hlinkshowjump?jump=previousslide" highlightClick="1"/>
          </p:cNvPr>
          <p:cNvSpPr>
            <a:spLocks noChangeAspect="1"/>
          </p:cNvSpPr>
          <p:nvPr/>
        </p:nvSpPr>
        <p:spPr bwMode="auto">
          <a:xfrm>
            <a:off x="8534400" y="838200"/>
            <a:ext cx="457200" cy="457200"/>
          </a:xfrm>
          <a:prstGeom prst="actionButtonBackPrevious">
            <a:avLst/>
          </a:prstGeom>
          <a:solidFill>
            <a:srgbClr val="0070C0"/>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A206BCE1-FBEA-4BD5-97D6-DD8DAEC6B6BA}" type="slidenum">
              <a:rPr lang="en-US" sz="1400" smtClean="0">
                <a:solidFill>
                  <a:schemeClr val="tx1"/>
                </a:solidFill>
              </a:rPr>
              <a:pPr eaLnBrk="1" hangingPunct="1">
                <a:defRPr/>
              </a:pPr>
              <a:t>55</a:t>
            </a:fld>
            <a:endParaRPr lang="en-US" sz="1400" smtClean="0">
              <a:solidFill>
                <a:schemeClr val="tx1"/>
              </a:solidFill>
            </a:endParaRPr>
          </a:p>
        </p:txBody>
      </p:sp>
      <p:sp>
        <p:nvSpPr>
          <p:cNvPr id="59395" name="Rectangle 4"/>
          <p:cNvSpPr>
            <a:spLocks noChangeArrowheads="1"/>
          </p:cNvSpPr>
          <p:nvPr/>
        </p:nvSpPr>
        <p:spPr bwMode="auto">
          <a:xfrm>
            <a:off x="228600" y="838200"/>
            <a:ext cx="86868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p>
            <a:pPr>
              <a:buFont typeface="Wingdings" pitchFamily="2" charset="2"/>
              <a:buChar char="q"/>
              <a:tabLst>
                <a:tab pos="323850" algn="l"/>
              </a:tabLst>
            </a:pPr>
            <a:r>
              <a:rPr lang="en-US" b="1"/>
              <a:t>Measure the volume (height x length x width) of the tympanic bulbs (H) (Fig. 2A).</a:t>
            </a:r>
          </a:p>
          <a:p>
            <a:pPr>
              <a:buFont typeface="Wingdings" pitchFamily="2" charset="2"/>
              <a:buChar char="q"/>
              <a:tabLst>
                <a:tab pos="323850" algn="l"/>
              </a:tabLst>
            </a:pPr>
            <a:r>
              <a:rPr lang="en-US" b="1"/>
              <a:t> Interorbital breadth (Fig. 2C) can be used as an estimate </a:t>
            </a:r>
          </a:p>
          <a:p>
            <a:pPr>
              <a:buFont typeface="Wingdings" pitchFamily="2" charset="2"/>
              <a:buNone/>
              <a:tabLst>
                <a:tab pos="323850" algn="l"/>
              </a:tabLst>
            </a:pPr>
            <a:r>
              <a:rPr lang="en-US" b="1"/>
              <a:t>of the degree to which the eyes face forward versus to the side.*</a:t>
            </a:r>
          </a:p>
          <a:p>
            <a:pPr>
              <a:buFont typeface="Wingdings" pitchFamily="2" charset="2"/>
              <a:buChar char="q"/>
              <a:tabLst>
                <a:tab pos="323850" algn="l"/>
              </a:tabLst>
            </a:pPr>
            <a:r>
              <a:rPr lang="en-US" b="1"/>
              <a:t> Biorbital breadth (Fig. 2C)*</a:t>
            </a:r>
          </a:p>
          <a:p>
            <a:pPr>
              <a:tabLst>
                <a:tab pos="323850" algn="l"/>
              </a:tabLst>
            </a:pPr>
            <a:r>
              <a:rPr lang="en-US" b="1"/>
              <a:t>*Subtract interobital breadth from biorbital breadth, and divide by 2 to obtain an estimate of eye size.</a:t>
            </a:r>
          </a:p>
          <a:p>
            <a:pPr>
              <a:buFont typeface="Wingdings" pitchFamily="2" charset="2"/>
              <a:buChar char="q"/>
              <a:tabLst>
                <a:tab pos="323850" algn="l"/>
              </a:tabLst>
            </a:pPr>
            <a:r>
              <a:rPr lang="en-US" b="1"/>
              <a:t>Measure the height of the sagittal crest (ridge for muscle </a:t>
            </a:r>
          </a:p>
          <a:p>
            <a:pPr>
              <a:buFont typeface="Wingdings" pitchFamily="2" charset="2"/>
              <a:buNone/>
              <a:tabLst>
                <a:tab pos="323850" algn="l"/>
              </a:tabLst>
            </a:pPr>
            <a:r>
              <a:rPr lang="en-US" b="1"/>
              <a:t>attachment) at the midline of the top of the skull (Fig. 2C).</a:t>
            </a:r>
          </a:p>
          <a:p>
            <a:pPr>
              <a:tabLst>
                <a:tab pos="323850" algn="l"/>
              </a:tabLst>
            </a:pPr>
            <a:r>
              <a:rPr lang="en-US" b="1"/>
              <a:t>  </a:t>
            </a:r>
            <a:r>
              <a:rPr lang="en-US" b="1">
                <a:solidFill>
                  <a:srgbClr val="3459CE"/>
                </a:solidFill>
              </a:rPr>
              <a:t>(May be absent in some specimens and recorded as 0 mm)</a:t>
            </a:r>
          </a:p>
          <a:p>
            <a:pPr>
              <a:buFont typeface="Wingdings" pitchFamily="2" charset="2"/>
              <a:buChar char="q"/>
              <a:tabLst>
                <a:tab pos="323850" algn="l"/>
              </a:tabLst>
            </a:pPr>
            <a:r>
              <a:rPr lang="en-US" b="1"/>
              <a:t> Measure the length, width and height of the cranium </a:t>
            </a:r>
          </a:p>
          <a:p>
            <a:pPr>
              <a:buFont typeface="Wingdings" pitchFamily="2" charset="2"/>
              <a:buNone/>
              <a:tabLst>
                <a:tab pos="323850" algn="l"/>
              </a:tabLst>
            </a:pPr>
            <a:r>
              <a:rPr lang="en-US" b="1"/>
              <a:t>(Fig. 2C and D). L X W X H will provide a rough estimate of brain size (volume).</a:t>
            </a:r>
          </a:p>
          <a:p>
            <a:pPr>
              <a:tabLst>
                <a:tab pos="323850" algn="l"/>
              </a:tabLst>
            </a:pPr>
            <a:endParaRPr lang="en-US" b="1"/>
          </a:p>
        </p:txBody>
      </p:sp>
      <p:sp>
        <p:nvSpPr>
          <p:cNvPr id="59396" name="Text Box 5"/>
          <p:cNvSpPr txBox="1">
            <a:spLocks noChangeArrowheads="1"/>
          </p:cNvSpPr>
          <p:nvPr/>
        </p:nvSpPr>
        <p:spPr bwMode="auto">
          <a:xfrm>
            <a:off x="4419600" y="6096000"/>
            <a:ext cx="365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solidFill>
                  <a:srgbClr val="3459CE"/>
                </a:solidFill>
              </a:rPr>
              <a:t>Continued on next page</a:t>
            </a:r>
          </a:p>
        </p:txBody>
      </p:sp>
      <p:sp>
        <p:nvSpPr>
          <p:cNvPr id="59397" name="Text Box 6"/>
          <p:cNvSpPr txBox="1">
            <a:spLocks noChangeArrowheads="1"/>
          </p:cNvSpPr>
          <p:nvPr/>
        </p:nvSpPr>
        <p:spPr bwMode="auto">
          <a:xfrm>
            <a:off x="304800" y="152400"/>
            <a:ext cx="8458200" cy="584200"/>
          </a:xfrm>
          <a:prstGeom prst="rect">
            <a:avLst/>
          </a:prstGeom>
          <a:solidFill>
            <a:srgbClr val="3459CE"/>
          </a:solidFill>
          <a:ln w="38100" algn="ctr">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3200" b="1">
                <a:solidFill>
                  <a:schemeClr val="bg1"/>
                </a:solidFill>
              </a:rPr>
              <a:t>List A. Suggested Skull Measurements</a:t>
            </a:r>
          </a:p>
        </p:txBody>
      </p:sp>
      <p:sp>
        <p:nvSpPr>
          <p:cNvPr id="59398" name="AutoShape 14">
            <a:hlinkClick r:id="" action="ppaction://hlinkshowjump?jump=nextslide" highlightClick="1"/>
          </p:cNvPr>
          <p:cNvSpPr>
            <a:spLocks noChangeArrowheads="1"/>
          </p:cNvSpPr>
          <p:nvPr/>
        </p:nvSpPr>
        <p:spPr bwMode="auto">
          <a:xfrm>
            <a:off x="8229600" y="6019800"/>
            <a:ext cx="639763" cy="639763"/>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59399" name="Action Button: Back or Previous 6">
            <a:hlinkClick r:id="" action="ppaction://hlinkshowjump?jump=previousslide" highlightClick="1"/>
          </p:cNvPr>
          <p:cNvSpPr>
            <a:spLocks noChangeArrowheads="1"/>
          </p:cNvSpPr>
          <p:nvPr/>
        </p:nvSpPr>
        <p:spPr bwMode="auto">
          <a:xfrm>
            <a:off x="8153400" y="990600"/>
            <a:ext cx="639763" cy="639763"/>
          </a:xfrm>
          <a:prstGeom prst="actionButtonBackPrevious">
            <a:avLst/>
          </a:prstGeom>
          <a:solidFill>
            <a:srgbClr val="0070C0"/>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150E9B49-ABBA-4408-A506-7298CDEA5192}" type="slidenum">
              <a:rPr lang="en-US" sz="1400" smtClean="0">
                <a:solidFill>
                  <a:schemeClr val="tx1"/>
                </a:solidFill>
              </a:rPr>
              <a:pPr eaLnBrk="1" hangingPunct="1">
                <a:defRPr/>
              </a:pPr>
              <a:t>56</a:t>
            </a:fld>
            <a:endParaRPr lang="en-US" sz="1400" smtClean="0">
              <a:solidFill>
                <a:schemeClr val="tx1"/>
              </a:solidFill>
            </a:endParaRPr>
          </a:p>
        </p:txBody>
      </p:sp>
      <p:sp>
        <p:nvSpPr>
          <p:cNvPr id="60419" name="Rectangle 4"/>
          <p:cNvSpPr>
            <a:spLocks noChangeArrowheads="1"/>
          </p:cNvSpPr>
          <p:nvPr/>
        </p:nvSpPr>
        <p:spPr bwMode="auto">
          <a:xfrm>
            <a:off x="457200" y="754063"/>
            <a:ext cx="84582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buFont typeface="Wingdings" pitchFamily="2" charset="2"/>
              <a:buChar char="q"/>
              <a:tabLst>
                <a:tab pos="323850" algn="l"/>
                <a:tab pos="457200" algn="l"/>
              </a:tabLst>
            </a:pPr>
            <a:r>
              <a:rPr lang="en-US" b="1">
                <a:solidFill>
                  <a:schemeClr val="tx1"/>
                </a:solidFill>
              </a:rPr>
              <a:t>For a more accurate measure of brain size, fill the cranium with BBs using a funnel extended into the foramen magnum (opening) at the base of the skull (between B and F on Fig. 2A).  </a:t>
            </a:r>
          </a:p>
          <a:p>
            <a:pPr>
              <a:buFont typeface="Wingdings" pitchFamily="2" charset="2"/>
              <a:buChar char="q"/>
              <a:tabLst>
                <a:tab pos="323850" algn="l"/>
                <a:tab pos="457200" algn="l"/>
              </a:tabLst>
            </a:pPr>
            <a:r>
              <a:rPr lang="en-US" b="1">
                <a:solidFill>
                  <a:srgbClr val="3459CE"/>
                </a:solidFill>
              </a:rPr>
              <a:t>(You will need to plug nerve holes with cotton before pouring the BBs in, and be sure to place the skull in the plastic tub while making this measurement to avoid BB spills.)</a:t>
            </a:r>
            <a:r>
              <a:rPr lang="en-US" b="1">
                <a:solidFill>
                  <a:schemeClr val="tx1"/>
                </a:solidFill>
              </a:rPr>
              <a:t> </a:t>
            </a:r>
          </a:p>
          <a:p>
            <a:pPr>
              <a:buFont typeface="Wingdings" pitchFamily="2" charset="2"/>
              <a:buChar char="q"/>
              <a:tabLst>
                <a:tab pos="323850" algn="l"/>
                <a:tab pos="457200" algn="l"/>
              </a:tabLst>
            </a:pPr>
            <a:r>
              <a:rPr lang="en-US" b="1">
                <a:solidFill>
                  <a:schemeClr val="tx1"/>
                </a:solidFill>
              </a:rPr>
              <a:t>Pour these BBs that filled the cranium into the graduated cylinder and record the volume in milliliters (ml) that these take up. </a:t>
            </a:r>
          </a:p>
          <a:p>
            <a:pPr>
              <a:buFont typeface="Wingdings" pitchFamily="2" charset="2"/>
              <a:buChar char="q"/>
              <a:tabLst>
                <a:tab pos="323850" algn="l"/>
                <a:tab pos="457200" algn="l"/>
              </a:tabLst>
            </a:pPr>
            <a:r>
              <a:rPr lang="en-US" b="1">
                <a:solidFill>
                  <a:srgbClr val="3459CE"/>
                </a:solidFill>
              </a:rPr>
              <a:t>Return all of the BBs to the storage container when finished.</a:t>
            </a:r>
          </a:p>
        </p:txBody>
      </p:sp>
      <p:sp>
        <p:nvSpPr>
          <p:cNvPr id="60420" name="Text Box 5"/>
          <p:cNvSpPr txBox="1">
            <a:spLocks noChangeArrowheads="1"/>
          </p:cNvSpPr>
          <p:nvPr/>
        </p:nvSpPr>
        <p:spPr bwMode="auto">
          <a:xfrm>
            <a:off x="3505200" y="6248400"/>
            <a:ext cx="126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000" b="1">
                <a:solidFill>
                  <a:srgbClr val="3459CE"/>
                </a:solidFill>
              </a:rPr>
              <a:t>To List B</a:t>
            </a:r>
          </a:p>
        </p:txBody>
      </p:sp>
      <p:sp>
        <p:nvSpPr>
          <p:cNvPr id="60421" name="AutoShape 14">
            <a:hlinkClick r:id="" action="ppaction://hlinkshowjump?jump=nextslide" highlightClick="1"/>
          </p:cNvPr>
          <p:cNvSpPr>
            <a:spLocks noChangeArrowheads="1"/>
          </p:cNvSpPr>
          <p:nvPr/>
        </p:nvSpPr>
        <p:spPr bwMode="auto">
          <a:xfrm>
            <a:off x="48768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60422" name="Action Button: Information 6">
            <a:hlinkClick r:id="rId2" action="ppaction://hlinksldjump" highlightClick="1"/>
          </p:cNvPr>
          <p:cNvSpPr>
            <a:spLocks noChangeArrowheads="1"/>
          </p:cNvSpPr>
          <p:nvPr/>
        </p:nvSpPr>
        <p:spPr bwMode="auto">
          <a:xfrm>
            <a:off x="7315200" y="6172200"/>
            <a:ext cx="457200" cy="457200"/>
          </a:xfrm>
          <a:prstGeom prst="actionButtonInformation">
            <a:avLst/>
          </a:prstGeom>
          <a:solidFill>
            <a:srgbClr val="0070C0"/>
          </a:solidFill>
          <a:ln w="9525" algn="ctr">
            <a:solidFill>
              <a:schemeClr val="tx1"/>
            </a:solidFill>
            <a:round/>
            <a:headEnd/>
            <a:tailEnd/>
          </a:ln>
        </p:spPr>
        <p:txBody>
          <a:bodyPr anchor="ctr"/>
          <a:lstStyle/>
          <a:p>
            <a:endParaRPr lang="en-US"/>
          </a:p>
        </p:txBody>
      </p:sp>
      <p:sp>
        <p:nvSpPr>
          <p:cNvPr id="60423" name="Text Box 5"/>
          <p:cNvSpPr txBox="1">
            <a:spLocks noChangeArrowheads="1"/>
          </p:cNvSpPr>
          <p:nvPr/>
        </p:nvSpPr>
        <p:spPr bwMode="auto">
          <a:xfrm>
            <a:off x="5791200" y="6248400"/>
            <a:ext cx="147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000" b="1">
                <a:solidFill>
                  <a:srgbClr val="3459CE"/>
                </a:solidFill>
              </a:rPr>
              <a:t>To Figures</a:t>
            </a:r>
          </a:p>
        </p:txBody>
      </p:sp>
      <p:sp>
        <p:nvSpPr>
          <p:cNvPr id="60424" name="Action Button: Back or Previous 8">
            <a:hlinkClick r:id="" action="ppaction://hlinkshowjump?jump=previousslide" highlightClick="1"/>
          </p:cNvPr>
          <p:cNvSpPr>
            <a:spLocks noChangeArrowheads="1"/>
          </p:cNvSpPr>
          <p:nvPr/>
        </p:nvSpPr>
        <p:spPr bwMode="auto">
          <a:xfrm>
            <a:off x="2514600" y="6172200"/>
            <a:ext cx="457200" cy="457200"/>
          </a:xfrm>
          <a:prstGeom prst="actionButtonBackPrevious">
            <a:avLst/>
          </a:prstGeom>
          <a:solidFill>
            <a:srgbClr val="0070C0"/>
          </a:solidFill>
          <a:ln w="9525" algn="ctr">
            <a:solidFill>
              <a:schemeClr val="tx1"/>
            </a:solidFill>
            <a:round/>
            <a:headEnd/>
            <a:tailEnd/>
          </a:ln>
        </p:spPr>
        <p:txBody>
          <a:bodyPr anchor="ctr"/>
          <a:lstStyle/>
          <a:p>
            <a:endParaRPr lang="en-US"/>
          </a:p>
        </p:txBody>
      </p:sp>
      <p:sp>
        <p:nvSpPr>
          <p:cNvPr id="60425" name="Text Box 5"/>
          <p:cNvSpPr txBox="1">
            <a:spLocks noChangeArrowheads="1"/>
          </p:cNvSpPr>
          <p:nvPr/>
        </p:nvSpPr>
        <p:spPr bwMode="auto">
          <a:xfrm>
            <a:off x="1600200" y="6248400"/>
            <a:ext cx="79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000" b="1">
                <a:solidFill>
                  <a:srgbClr val="3459CE"/>
                </a:solidFill>
              </a:rPr>
              <a:t>Back</a:t>
            </a:r>
          </a:p>
        </p:txBody>
      </p:sp>
      <p:sp>
        <p:nvSpPr>
          <p:cNvPr id="60426" name="Text Box 6"/>
          <p:cNvSpPr txBox="1">
            <a:spLocks noChangeArrowheads="1"/>
          </p:cNvSpPr>
          <p:nvPr/>
        </p:nvSpPr>
        <p:spPr bwMode="auto">
          <a:xfrm>
            <a:off x="304800" y="152400"/>
            <a:ext cx="8458200" cy="461963"/>
          </a:xfrm>
          <a:prstGeom prst="rect">
            <a:avLst/>
          </a:prstGeom>
          <a:solidFill>
            <a:srgbClr val="3459CE"/>
          </a:solidFill>
          <a:ln w="38100" algn="ctr">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b="1">
                <a:solidFill>
                  <a:schemeClr val="bg1"/>
                </a:solidFill>
              </a:rPr>
              <a:t>List A. Suggested Skull Measurements (continued)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07703BC-D15A-40A7-9B5C-7D3436D49FF0}" type="slidenum">
              <a:rPr lang="en-US" sz="1400" smtClean="0">
                <a:solidFill>
                  <a:schemeClr val="tx1"/>
                </a:solidFill>
              </a:rPr>
              <a:pPr eaLnBrk="1" hangingPunct="1">
                <a:defRPr/>
              </a:pPr>
              <a:t>57</a:t>
            </a:fld>
            <a:endParaRPr lang="en-US" sz="1400" smtClean="0">
              <a:solidFill>
                <a:schemeClr val="tx1"/>
              </a:solidFill>
            </a:endParaRPr>
          </a:p>
        </p:txBody>
      </p:sp>
      <p:sp>
        <p:nvSpPr>
          <p:cNvPr id="61443" name="Rectangle 6"/>
          <p:cNvSpPr>
            <a:spLocks noChangeArrowheads="1"/>
          </p:cNvSpPr>
          <p:nvPr/>
        </p:nvSpPr>
        <p:spPr bwMode="auto">
          <a:xfrm>
            <a:off x="152400" y="1131888"/>
            <a:ext cx="86106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5220" tIns="0" rIns="0" bIns="0" anchor="ctr">
            <a:spAutoFit/>
          </a:bodyPr>
          <a:lstStyle/>
          <a:p>
            <a:pPr marL="342900" indent="-342900" eaLnBrk="0" hangingPunct="0">
              <a:buFont typeface="Wingdings" pitchFamily="2" charset="2"/>
              <a:buChar char="q"/>
              <a:tabLst>
                <a:tab pos="228600" algn="l"/>
              </a:tabLst>
            </a:pPr>
            <a:r>
              <a:rPr lang="en-US" b="1">
                <a:solidFill>
                  <a:schemeClr val="tx1"/>
                </a:solidFill>
                <a:cs typeface="Times New Roman" pitchFamily="18" charset="0"/>
              </a:rPr>
              <a:t>Total tooth row length of mandible (lower jaw): Fig. 2B</a:t>
            </a:r>
          </a:p>
          <a:p>
            <a:pPr marL="342900" indent="-342900" eaLnBrk="0" hangingPunct="0">
              <a:buFont typeface="Wingdings" pitchFamily="2" charset="2"/>
              <a:buChar char="q"/>
              <a:tabLst>
                <a:tab pos="228600" algn="l"/>
              </a:tabLst>
            </a:pPr>
            <a:r>
              <a:rPr lang="en-US" b="1">
                <a:solidFill>
                  <a:schemeClr val="tx1"/>
                </a:solidFill>
                <a:cs typeface="Times New Roman" pitchFamily="18" charset="0"/>
              </a:rPr>
              <a:t>Molar tooth row length of lower jaw: Fig. 2B</a:t>
            </a:r>
          </a:p>
          <a:p>
            <a:pPr marL="342900" indent="-342900" eaLnBrk="0" hangingPunct="0">
              <a:buFont typeface="Wingdings" pitchFamily="2" charset="2"/>
              <a:buChar char="q"/>
              <a:tabLst>
                <a:tab pos="228600" algn="l"/>
              </a:tabLst>
            </a:pPr>
            <a:r>
              <a:rPr lang="en-US" b="1">
                <a:solidFill>
                  <a:schemeClr val="tx1"/>
                </a:solidFill>
                <a:cs typeface="Times New Roman" pitchFamily="18" charset="0"/>
              </a:rPr>
              <a:t>Total tooth row length of maxilla (upper jaw): </a:t>
            </a:r>
          </a:p>
          <a:p>
            <a:pPr marL="342900" indent="-342900" eaLnBrk="0" hangingPunct="0">
              <a:buFont typeface="Wingdings" pitchFamily="2" charset="2"/>
              <a:buNone/>
              <a:tabLst>
                <a:tab pos="228600" algn="l"/>
              </a:tabLst>
            </a:pPr>
            <a:r>
              <a:rPr lang="en-US" b="1">
                <a:solidFill>
                  <a:schemeClr val="tx1"/>
                </a:solidFill>
                <a:cs typeface="Times New Roman" pitchFamily="18" charset="0"/>
              </a:rPr>
              <a:t>distance E - I (Fig. 2C &amp; 3)</a:t>
            </a:r>
          </a:p>
          <a:p>
            <a:pPr marL="342900" indent="-342900" eaLnBrk="0" hangingPunct="0">
              <a:buFont typeface="Wingdings" pitchFamily="2" charset="2"/>
              <a:buChar char="q"/>
              <a:tabLst>
                <a:tab pos="228600" algn="l"/>
              </a:tabLst>
            </a:pPr>
            <a:r>
              <a:rPr lang="en-US" b="1">
                <a:solidFill>
                  <a:schemeClr val="tx1"/>
                </a:solidFill>
                <a:cs typeface="Times New Roman" pitchFamily="18" charset="0"/>
              </a:rPr>
              <a:t>Molar tooth row length for upper jaw: distance I – J (Fig. 2C &amp; 3)</a:t>
            </a:r>
          </a:p>
          <a:p>
            <a:pPr marL="342900" indent="-342900" eaLnBrk="0" hangingPunct="0">
              <a:buFont typeface="Wingdings" pitchFamily="2" charset="2"/>
              <a:buChar char="q"/>
              <a:tabLst>
                <a:tab pos="228600" algn="l"/>
              </a:tabLst>
            </a:pPr>
            <a:r>
              <a:rPr lang="en-US" b="1">
                <a:solidFill>
                  <a:schemeClr val="tx1"/>
                </a:solidFill>
                <a:cs typeface="Times New Roman" pitchFamily="18" charset="0"/>
              </a:rPr>
              <a:t>Looking down on the tooth, record the geometric shape </a:t>
            </a:r>
            <a:r>
              <a:rPr lang="en-US" b="1">
                <a:solidFill>
                  <a:srgbClr val="3459CE"/>
                </a:solidFill>
                <a:cs typeface="Times New Roman" pitchFamily="18" charset="0"/>
              </a:rPr>
              <a:t>(e.g. triangle, rectangle, square)</a:t>
            </a:r>
            <a:r>
              <a:rPr lang="en-US" b="1">
                <a:solidFill>
                  <a:schemeClr val="tx1"/>
                </a:solidFill>
                <a:cs typeface="Times New Roman" pitchFamily="18" charset="0"/>
              </a:rPr>
              <a:t> of the surface of a representative of each of the four types </a:t>
            </a:r>
            <a:r>
              <a:rPr lang="en-US" b="1">
                <a:solidFill>
                  <a:srgbClr val="3459CE"/>
                </a:solidFill>
                <a:cs typeface="Times New Roman" pitchFamily="18" charset="0"/>
              </a:rPr>
              <a:t>(canine, incisor, premolar, molar)</a:t>
            </a:r>
            <a:r>
              <a:rPr lang="en-US" b="1">
                <a:solidFill>
                  <a:schemeClr val="tx1"/>
                </a:solidFill>
                <a:cs typeface="Times New Roman" pitchFamily="18" charset="0"/>
              </a:rPr>
              <a:t> of teeth present.</a:t>
            </a:r>
          </a:p>
          <a:p>
            <a:pPr marL="342900" indent="-342900" eaLnBrk="0" hangingPunct="0">
              <a:buFont typeface="Wingdings" pitchFamily="2" charset="2"/>
              <a:buChar char="q"/>
              <a:tabLst>
                <a:tab pos="228600" algn="l"/>
              </a:tabLst>
            </a:pPr>
            <a:r>
              <a:rPr lang="en-US" b="1">
                <a:solidFill>
                  <a:schemeClr val="tx1"/>
                </a:solidFill>
              </a:rPr>
              <a:t>Using a protractor, measure the angle from the cusp (tip) (highest cusp in case of molars) to base of the tooth for a representative tooth of each of the types present.</a:t>
            </a:r>
            <a:r>
              <a:rPr lang="en-US"/>
              <a:t> </a:t>
            </a:r>
            <a:endParaRPr lang="en-US" b="1"/>
          </a:p>
        </p:txBody>
      </p:sp>
      <p:sp>
        <p:nvSpPr>
          <p:cNvPr id="61444" name="Text Box 11"/>
          <p:cNvSpPr txBox="1">
            <a:spLocks noChangeArrowheads="1"/>
          </p:cNvSpPr>
          <p:nvPr/>
        </p:nvSpPr>
        <p:spPr bwMode="auto">
          <a:xfrm>
            <a:off x="0" y="0"/>
            <a:ext cx="9144000" cy="646113"/>
          </a:xfrm>
          <a:prstGeom prst="rect">
            <a:avLst/>
          </a:prstGeom>
          <a:solidFill>
            <a:srgbClr val="3459CE"/>
          </a:solidFill>
          <a:ln w="9525" algn="ctr">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3600" b="1">
                <a:solidFill>
                  <a:schemeClr val="bg1"/>
                </a:solidFill>
              </a:rPr>
              <a:t>List B. Suggested Tooth Measurements</a:t>
            </a:r>
          </a:p>
        </p:txBody>
      </p:sp>
      <p:sp>
        <p:nvSpPr>
          <p:cNvPr id="61445" name="Text Box 13"/>
          <p:cNvSpPr txBox="1">
            <a:spLocks noChangeArrowheads="1"/>
          </p:cNvSpPr>
          <p:nvPr/>
        </p:nvSpPr>
        <p:spPr bwMode="auto">
          <a:xfrm>
            <a:off x="3733800" y="6172200"/>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solidFill>
                  <a:srgbClr val="3459CE"/>
                </a:solidFill>
              </a:rPr>
              <a:t>List continued on next slide</a:t>
            </a:r>
          </a:p>
        </p:txBody>
      </p:sp>
      <p:sp>
        <p:nvSpPr>
          <p:cNvPr id="61446" name="AutoShape 14">
            <a:hlinkClick r:id="" action="ppaction://hlinkshowjump?jump=nextslide" highlightClick="1"/>
          </p:cNvPr>
          <p:cNvSpPr>
            <a:spLocks noChangeArrowheads="1"/>
          </p:cNvSpPr>
          <p:nvPr/>
        </p:nvSpPr>
        <p:spPr bwMode="auto">
          <a:xfrm>
            <a:off x="8153400" y="6019800"/>
            <a:ext cx="639763" cy="639763"/>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61447" name="Action Button: Back or Previous 6">
            <a:hlinkClick r:id="" action="ppaction://hlinkshowjump?jump=previousslide" highlightClick="1"/>
          </p:cNvPr>
          <p:cNvSpPr>
            <a:spLocks noChangeArrowheads="1"/>
          </p:cNvSpPr>
          <p:nvPr/>
        </p:nvSpPr>
        <p:spPr bwMode="auto">
          <a:xfrm>
            <a:off x="8077200" y="1676400"/>
            <a:ext cx="731838" cy="731838"/>
          </a:xfrm>
          <a:prstGeom prst="actionButtonBackPrevious">
            <a:avLst/>
          </a:prstGeom>
          <a:solidFill>
            <a:srgbClr val="0070C0"/>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5439C653-B4EC-4B20-A39A-E2DE0DEE4D92}" type="slidenum">
              <a:rPr lang="en-US" sz="1400" smtClean="0">
                <a:solidFill>
                  <a:schemeClr val="tx1"/>
                </a:solidFill>
              </a:rPr>
              <a:pPr eaLnBrk="1" hangingPunct="1">
                <a:defRPr/>
              </a:pPr>
              <a:t>58</a:t>
            </a:fld>
            <a:endParaRPr lang="en-US" sz="1400" smtClean="0">
              <a:solidFill>
                <a:schemeClr val="tx1"/>
              </a:solidFill>
            </a:endParaRPr>
          </a:p>
        </p:txBody>
      </p:sp>
      <p:sp>
        <p:nvSpPr>
          <p:cNvPr id="1028" name="Rectangle 4"/>
          <p:cNvSpPr>
            <a:spLocks noChangeArrowheads="1"/>
          </p:cNvSpPr>
          <p:nvPr/>
        </p:nvSpPr>
        <p:spPr bwMode="auto">
          <a:xfrm>
            <a:off x="304800" y="685800"/>
            <a:ext cx="861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 typeface="Wingdings" pitchFamily="2" charset="2"/>
              <a:buChar char="q"/>
            </a:pPr>
            <a:r>
              <a:rPr lang="en-US" b="1"/>
              <a:t>Number of cusps (points or ridges) on top surface </a:t>
            </a:r>
          </a:p>
          <a:p>
            <a:r>
              <a:rPr lang="en-US" b="1"/>
              <a:t>of representative tooth of each of the tooth types</a:t>
            </a:r>
          </a:p>
          <a:p>
            <a:pPr>
              <a:buFont typeface="Wingdings" pitchFamily="2" charset="2"/>
              <a:buChar char="q"/>
            </a:pPr>
            <a:r>
              <a:rPr lang="en-US" b="1">
                <a:solidFill>
                  <a:schemeClr val="tx1"/>
                </a:solidFill>
              </a:rPr>
              <a:t>Measure the parameters needed to complete </a:t>
            </a:r>
          </a:p>
          <a:p>
            <a:r>
              <a:rPr lang="en-US" b="1">
                <a:solidFill>
                  <a:schemeClr val="tx1"/>
                </a:solidFill>
              </a:rPr>
              <a:t>the volume estimates shown in Fig. 1 below for the </a:t>
            </a:r>
          </a:p>
          <a:p>
            <a:r>
              <a:rPr lang="en-US" b="1">
                <a:solidFill>
                  <a:schemeClr val="tx1"/>
                </a:solidFill>
              </a:rPr>
              <a:t>representative tooth of each of the four tooth </a:t>
            </a:r>
          </a:p>
          <a:p>
            <a:r>
              <a:rPr lang="en-US" b="1">
                <a:solidFill>
                  <a:schemeClr val="tx1"/>
                </a:solidFill>
              </a:rPr>
              <a:t>types that might be present (incisor, canine,</a:t>
            </a:r>
          </a:p>
          <a:p>
            <a:r>
              <a:rPr lang="en-US" b="1">
                <a:solidFill>
                  <a:schemeClr val="tx1"/>
                </a:solidFill>
              </a:rPr>
              <a:t> premolar, molar).</a:t>
            </a:r>
          </a:p>
        </p:txBody>
      </p:sp>
      <p:sp>
        <p:nvSpPr>
          <p:cNvPr id="1029" name="Rectangle 11"/>
          <p:cNvSpPr>
            <a:spLocks noChangeArrowheads="1"/>
          </p:cNvSpPr>
          <p:nvPr/>
        </p:nvSpPr>
        <p:spPr bwMode="auto">
          <a:xfrm>
            <a:off x="7696200" y="586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30" name="Text Box 12"/>
          <p:cNvSpPr txBox="1">
            <a:spLocks noChangeArrowheads="1"/>
          </p:cNvSpPr>
          <p:nvPr/>
        </p:nvSpPr>
        <p:spPr bwMode="auto">
          <a:xfrm>
            <a:off x="0" y="45720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b="1">
                <a:solidFill>
                  <a:srgbClr val="3459CE"/>
                </a:solidFill>
              </a:rPr>
              <a:t>Figures 2-3 follow</a:t>
            </a:r>
          </a:p>
        </p:txBody>
      </p:sp>
      <p:sp>
        <p:nvSpPr>
          <p:cNvPr id="1031" name="Text Box 14"/>
          <p:cNvSpPr txBox="1">
            <a:spLocks noChangeArrowheads="1"/>
          </p:cNvSpPr>
          <p:nvPr/>
        </p:nvSpPr>
        <p:spPr bwMode="auto">
          <a:xfrm>
            <a:off x="7010400" y="2514600"/>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t>Figure 1</a:t>
            </a:r>
          </a:p>
        </p:txBody>
      </p:sp>
      <p:graphicFrame>
        <p:nvGraphicFramePr>
          <p:cNvPr id="1026" name="Object 18"/>
          <p:cNvGraphicFramePr>
            <a:graphicFrameLocks noChangeAspect="1"/>
          </p:cNvGraphicFramePr>
          <p:nvPr/>
        </p:nvGraphicFramePr>
        <p:xfrm>
          <a:off x="3276600" y="2914650"/>
          <a:ext cx="5095875" cy="3943350"/>
        </p:xfrm>
        <a:graphic>
          <a:graphicData uri="http://schemas.openxmlformats.org/presentationml/2006/ole">
            <mc:AlternateContent xmlns:mc="http://schemas.openxmlformats.org/markup-compatibility/2006">
              <mc:Choice xmlns:v="urn:schemas-microsoft-com:vml" Requires="v">
                <p:oleObj spid="_x0000_s1037" name="Bitmap Image" r:id="rId3" imgW="5095238" imgH="3943901" progId="PBrush">
                  <p:embed/>
                </p:oleObj>
              </mc:Choice>
              <mc:Fallback>
                <p:oleObj name="Bitmap Image" r:id="rId3" imgW="5095238" imgH="3943901" progId="PBrush">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14650"/>
                        <a:ext cx="509587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Text Box 19"/>
          <p:cNvSpPr txBox="1">
            <a:spLocks noChangeArrowheads="1"/>
          </p:cNvSpPr>
          <p:nvPr/>
        </p:nvSpPr>
        <p:spPr bwMode="auto">
          <a:xfrm>
            <a:off x="3429000" y="44196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spcBef>
                <a:spcPct val="50000"/>
              </a:spcBef>
            </a:pPr>
            <a:r>
              <a:rPr lang="en-US" sz="2000" b="1"/>
              <a:t>Volume rectangular prism =</a:t>
            </a:r>
            <a:r>
              <a:rPr lang="en-US" sz="1800" b="1"/>
              <a:t> </a:t>
            </a:r>
            <a:r>
              <a:rPr lang="en-US" sz="2000" b="1"/>
              <a:t>a</a:t>
            </a:r>
            <a:r>
              <a:rPr lang="en-US" b="1"/>
              <a:t>×</a:t>
            </a:r>
            <a:r>
              <a:rPr lang="en-US" sz="2000" b="1"/>
              <a:t>b</a:t>
            </a:r>
            <a:r>
              <a:rPr lang="en-US" b="1"/>
              <a:t>×</a:t>
            </a:r>
            <a:r>
              <a:rPr lang="en-US" sz="2000" b="1"/>
              <a:t>c</a:t>
            </a:r>
          </a:p>
        </p:txBody>
      </p:sp>
      <p:sp>
        <p:nvSpPr>
          <p:cNvPr id="1033" name="Text Box 20"/>
          <p:cNvSpPr txBox="1">
            <a:spLocks noChangeArrowheads="1"/>
          </p:cNvSpPr>
          <p:nvPr/>
        </p:nvSpPr>
        <p:spPr bwMode="auto">
          <a:xfrm>
            <a:off x="4114800" y="5943600"/>
            <a:ext cx="3346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2000" b="1"/>
              <a:t>Volume cone = 1/3pi</a:t>
            </a:r>
            <a:r>
              <a:rPr lang="en-US" b="1"/>
              <a:t>×</a:t>
            </a:r>
            <a:r>
              <a:rPr lang="en-US" sz="2000" b="1"/>
              <a:t>r</a:t>
            </a:r>
            <a:r>
              <a:rPr lang="en-US" sz="2000" b="1" baseline="30000"/>
              <a:t>2</a:t>
            </a:r>
            <a:r>
              <a:rPr lang="en-US" b="1"/>
              <a:t>×</a:t>
            </a:r>
            <a:r>
              <a:rPr lang="en-US" sz="2000" b="1"/>
              <a:t>h</a:t>
            </a:r>
          </a:p>
          <a:p>
            <a:pPr eaLnBrk="1" hangingPunct="1"/>
            <a:r>
              <a:rPr lang="en-US" sz="2000" b="1"/>
              <a:t>where pi ≈ 3.14</a:t>
            </a:r>
          </a:p>
        </p:txBody>
      </p:sp>
      <p:sp>
        <p:nvSpPr>
          <p:cNvPr id="1034" name="AutoShape 14">
            <a:hlinkClick r:id="" action="ppaction://hlinkshowjump?jump=nextslide" highlightClick="1"/>
          </p:cNvPr>
          <p:cNvSpPr>
            <a:spLocks noChangeArrowheads="1"/>
          </p:cNvSpPr>
          <p:nvPr/>
        </p:nvSpPr>
        <p:spPr bwMode="auto">
          <a:xfrm>
            <a:off x="1219200" y="5181600"/>
            <a:ext cx="639763" cy="639763"/>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1035" name="Text Box 11"/>
          <p:cNvSpPr txBox="1">
            <a:spLocks noChangeArrowheads="1"/>
          </p:cNvSpPr>
          <p:nvPr/>
        </p:nvSpPr>
        <p:spPr bwMode="auto">
          <a:xfrm>
            <a:off x="0" y="0"/>
            <a:ext cx="9144000" cy="523875"/>
          </a:xfrm>
          <a:prstGeom prst="rect">
            <a:avLst/>
          </a:prstGeom>
          <a:solidFill>
            <a:srgbClr val="3459CE"/>
          </a:solidFill>
          <a:ln w="9525" algn="ctr">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List B. Suggested Tooth Measurements (continued)</a:t>
            </a:r>
          </a:p>
        </p:txBody>
      </p:sp>
      <p:sp>
        <p:nvSpPr>
          <p:cNvPr id="1036" name="Action Button: Back or Previous 12">
            <a:hlinkClick r:id="" action="ppaction://hlinkshowjump?jump=previousslide" highlightClick="1"/>
          </p:cNvPr>
          <p:cNvSpPr>
            <a:spLocks noChangeArrowheads="1"/>
          </p:cNvSpPr>
          <p:nvPr/>
        </p:nvSpPr>
        <p:spPr bwMode="auto">
          <a:xfrm>
            <a:off x="8229600" y="762000"/>
            <a:ext cx="639763" cy="639763"/>
          </a:xfrm>
          <a:prstGeom prst="actionButtonBackPrevious">
            <a:avLst/>
          </a:prstGeom>
          <a:solidFill>
            <a:srgbClr val="0070C0"/>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7"/>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2E9AA099-7F81-4332-B846-780A1A5FBD04}" type="slidenum">
              <a:rPr lang="en-US" sz="1400" smtClean="0">
                <a:solidFill>
                  <a:schemeClr val="tx1"/>
                </a:solidFill>
              </a:rPr>
              <a:pPr eaLnBrk="1" hangingPunct="1">
                <a:defRPr/>
              </a:pPr>
              <a:t>59</a:t>
            </a:fld>
            <a:endParaRPr lang="en-US" sz="1400" smtClean="0">
              <a:solidFill>
                <a:schemeClr val="tx1"/>
              </a:solidFill>
            </a:endParaRPr>
          </a:p>
        </p:txBody>
      </p:sp>
      <p:sp>
        <p:nvSpPr>
          <p:cNvPr id="2054" name="Rectangle 3"/>
          <p:cNvSpPr>
            <a:spLocks noGrp="1" noChangeArrowheads="1"/>
          </p:cNvSpPr>
          <p:nvPr>
            <p:ph type="body" sz="half" idx="1"/>
          </p:nvPr>
        </p:nvSpPr>
        <p:spPr>
          <a:xfrm>
            <a:off x="381000" y="304800"/>
            <a:ext cx="8534400" cy="1295400"/>
          </a:xfrm>
        </p:spPr>
        <p:txBody>
          <a:bodyPr/>
          <a:lstStyle/>
          <a:p>
            <a:pPr eaLnBrk="1" hangingPunct="1">
              <a:buFont typeface="Wingdings" pitchFamily="2" charset="2"/>
              <a:buChar char="q"/>
            </a:pPr>
            <a:r>
              <a:rPr lang="en-US" sz="2400" b="1" smtClean="0"/>
              <a:t>Figures 2A, B, C &amp; D show locations of measurements suggested in List A (skull morphometrics) and some from List B (tooth morphometrics).</a:t>
            </a:r>
            <a:r>
              <a:rPr lang="en-US" sz="2400" smtClean="0"/>
              <a:t> </a:t>
            </a:r>
          </a:p>
          <a:p>
            <a:pPr eaLnBrk="1" hangingPunct="1"/>
            <a:endParaRPr lang="en-US" sz="2400" smtClean="0"/>
          </a:p>
        </p:txBody>
      </p:sp>
      <p:graphicFrame>
        <p:nvGraphicFramePr>
          <p:cNvPr id="2050" name="Object 0"/>
          <p:cNvGraphicFramePr>
            <a:graphicFrameLocks noGrp="1" noChangeAspect="1"/>
          </p:cNvGraphicFramePr>
          <p:nvPr>
            <p:ph sz="quarter" idx="2"/>
          </p:nvPr>
        </p:nvGraphicFramePr>
        <p:xfrm>
          <a:off x="228600" y="1676400"/>
          <a:ext cx="2581275" cy="3200400"/>
        </p:xfrm>
        <a:graphic>
          <a:graphicData uri="http://schemas.openxmlformats.org/presentationml/2006/ole">
            <mc:AlternateContent xmlns:mc="http://schemas.openxmlformats.org/markup-compatibility/2006">
              <mc:Choice xmlns:v="urn:schemas-microsoft-com:vml" Requires="v">
                <p:oleObj spid="_x0000_s2060" name="Picture" r:id="rId3" imgW="2251064" imgH="4227201" progId="Word.Picture.8">
                  <p:embed/>
                </p:oleObj>
              </mc:Choice>
              <mc:Fallback>
                <p:oleObj name="Picture" r:id="rId3" imgW="2251064" imgH="4227201" progId="Word.Picture.8">
                  <p:embed/>
                  <p:pic>
                    <p:nvPicPr>
                      <p:cNvPr id="0" name="Object 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2581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1" name="Object 1"/>
          <p:cNvGraphicFramePr>
            <a:graphicFrameLocks noGrp="1" noChangeAspect="1"/>
          </p:cNvGraphicFramePr>
          <p:nvPr>
            <p:ph sz="quarter" idx="3"/>
          </p:nvPr>
        </p:nvGraphicFramePr>
        <p:xfrm>
          <a:off x="3048000" y="1676400"/>
          <a:ext cx="2667000" cy="2720975"/>
        </p:xfrm>
        <a:graphic>
          <a:graphicData uri="http://schemas.openxmlformats.org/presentationml/2006/ole">
            <mc:AlternateContent xmlns:mc="http://schemas.openxmlformats.org/markup-compatibility/2006">
              <mc:Choice xmlns:v="urn:schemas-microsoft-com:vml" Requires="v">
                <p:oleObj spid="_x0000_s2061" name="Picture" r:id="rId5" imgW="2387769" imgH="2440932" progId="Word.Picture.8">
                  <p:embed/>
                </p:oleObj>
              </mc:Choice>
              <mc:Fallback>
                <p:oleObj name="Picture" r:id="rId5" imgW="2387769" imgH="2440932" progId="Word.Picture.8">
                  <p:embed/>
                  <p:pic>
                    <p:nvPicPr>
                      <p:cNvPr id="0" name="Object 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676400"/>
                        <a:ext cx="2667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524000"/>
            <a:ext cx="281146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2" name="Object 2"/>
          <p:cNvGraphicFramePr>
            <a:graphicFrameLocks noGrp="1" noChangeAspect="1"/>
          </p:cNvGraphicFramePr>
          <p:nvPr>
            <p:ph type="title"/>
          </p:nvPr>
        </p:nvGraphicFramePr>
        <p:xfrm>
          <a:off x="2590800" y="4876800"/>
          <a:ext cx="2514600" cy="1687513"/>
        </p:xfrm>
        <a:graphic>
          <a:graphicData uri="http://schemas.openxmlformats.org/presentationml/2006/ole">
            <mc:AlternateContent xmlns:mc="http://schemas.openxmlformats.org/markup-compatibility/2006">
              <mc:Choice xmlns:v="urn:schemas-microsoft-com:vml" Requires="v">
                <p:oleObj spid="_x0000_s2062" name="Picture" r:id="rId8" imgW="4296615" imgH="2890782" progId="Word.Picture.8">
                  <p:embed/>
                </p:oleObj>
              </mc:Choice>
              <mc:Fallback>
                <p:oleObj name="Picture" r:id="rId8" imgW="4296615" imgH="2890782" progId="Word.Picture.8">
                  <p:embed/>
                  <p:pic>
                    <p:nvPicPr>
                      <p:cNvPr id="0" name="Object 2"/>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4876800"/>
                        <a:ext cx="25146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6" name="Text Box 5"/>
          <p:cNvSpPr txBox="1">
            <a:spLocks noChangeArrowheads="1"/>
          </p:cNvSpPr>
          <p:nvPr/>
        </p:nvSpPr>
        <p:spPr bwMode="auto">
          <a:xfrm>
            <a:off x="5257800" y="5410200"/>
            <a:ext cx="288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solidFill>
                  <a:srgbClr val="3459CE"/>
                </a:solidFill>
              </a:rPr>
              <a:t>Additional Figures</a:t>
            </a:r>
          </a:p>
        </p:txBody>
      </p:sp>
      <p:sp>
        <p:nvSpPr>
          <p:cNvPr id="2057" name="AutoShape 14">
            <a:hlinkClick r:id="" action="ppaction://hlinkshowjump?jump=nextslide" highlightClick="1"/>
          </p:cNvPr>
          <p:cNvSpPr>
            <a:spLocks noChangeArrowheads="1"/>
          </p:cNvSpPr>
          <p:nvPr/>
        </p:nvSpPr>
        <p:spPr bwMode="auto">
          <a:xfrm>
            <a:off x="8229600" y="5257800"/>
            <a:ext cx="731838" cy="731838"/>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2058" name="Action Button: Back or Previous 9">
            <a:hlinkClick r:id="" action="ppaction://hlinkshowjump?jump=previousslide" highlightClick="1"/>
          </p:cNvPr>
          <p:cNvSpPr>
            <a:spLocks noChangeArrowheads="1"/>
          </p:cNvSpPr>
          <p:nvPr/>
        </p:nvSpPr>
        <p:spPr bwMode="auto">
          <a:xfrm>
            <a:off x="1676400" y="5257800"/>
            <a:ext cx="731838" cy="731838"/>
          </a:xfrm>
          <a:prstGeom prst="actionButtonBackPrevious">
            <a:avLst/>
          </a:prstGeom>
          <a:solidFill>
            <a:srgbClr val="0070C0"/>
          </a:solidFill>
          <a:ln w="9525" algn="ctr">
            <a:solidFill>
              <a:schemeClr val="tx1"/>
            </a:solidFill>
            <a:round/>
            <a:headEnd/>
            <a:tailEnd/>
          </a:ln>
        </p:spPr>
        <p:txBody>
          <a:bodyPr anchor="ctr"/>
          <a:lstStyle/>
          <a:p>
            <a:endParaRPr lang="en-US"/>
          </a:p>
        </p:txBody>
      </p:sp>
      <p:sp>
        <p:nvSpPr>
          <p:cNvPr id="2059" name="Text Box 5"/>
          <p:cNvSpPr txBox="1">
            <a:spLocks noChangeArrowheads="1"/>
          </p:cNvSpPr>
          <p:nvPr/>
        </p:nvSpPr>
        <p:spPr bwMode="auto">
          <a:xfrm>
            <a:off x="762000" y="541020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solidFill>
                  <a:srgbClr val="3459CE"/>
                </a:solidFill>
              </a:rPr>
              <a:t>Back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F640ADF9-E3A4-4BB1-8D20-F5B2E381E4CB}" type="slidenum">
              <a:rPr lang="en-US" sz="1400" smtClean="0">
                <a:solidFill>
                  <a:schemeClr val="tx1"/>
                </a:solidFill>
              </a:rPr>
              <a:pPr eaLnBrk="1" hangingPunct="1">
                <a:defRPr/>
              </a:pPr>
              <a:t>6</a:t>
            </a:fld>
            <a:endParaRPr lang="en-US" sz="1400" smtClean="0">
              <a:solidFill>
                <a:schemeClr val="tx1"/>
              </a:solidFill>
            </a:endParaRPr>
          </a:p>
        </p:txBody>
      </p:sp>
      <p:sp>
        <p:nvSpPr>
          <p:cNvPr id="9219" name="Rectangle 2"/>
          <p:cNvSpPr>
            <a:spLocks noGrp="1" noChangeArrowheads="1"/>
          </p:cNvSpPr>
          <p:nvPr>
            <p:ph type="title"/>
          </p:nvPr>
        </p:nvSpPr>
        <p:spPr>
          <a:xfrm>
            <a:off x="685800" y="0"/>
            <a:ext cx="7620000" cy="685800"/>
          </a:xfrm>
          <a:solidFill>
            <a:schemeClr val="tx1">
              <a:lumMod val="50000"/>
              <a:lumOff val="50000"/>
            </a:schemeClr>
          </a:solidFill>
          <a:ln w="38100">
            <a:solidFill>
              <a:schemeClr val="tx1"/>
            </a:solidFill>
          </a:ln>
        </p:spPr>
        <p:txBody>
          <a:bodyPr/>
          <a:lstStyle/>
          <a:p>
            <a:pPr eaLnBrk="1" hangingPunct="1">
              <a:defRPr/>
            </a:pPr>
            <a:r>
              <a:rPr lang="en-US" sz="3200" b="1" dirty="0" smtClean="0">
                <a:solidFill>
                  <a:schemeClr val="accent3"/>
                </a:solidFill>
              </a:rPr>
              <a:t>Materials List</a:t>
            </a:r>
          </a:p>
        </p:txBody>
      </p:sp>
      <p:sp>
        <p:nvSpPr>
          <p:cNvPr id="9220" name="Rectangle 5"/>
          <p:cNvSpPr>
            <a:spLocks noGrp="1" noChangeArrowheads="1"/>
          </p:cNvSpPr>
          <p:nvPr>
            <p:ph type="body" sz="half" idx="1"/>
          </p:nvPr>
        </p:nvSpPr>
        <p:spPr>
          <a:xfrm>
            <a:off x="228600" y="838200"/>
            <a:ext cx="8610600" cy="4495800"/>
          </a:xfrm>
        </p:spPr>
        <p:txBody>
          <a:bodyPr/>
          <a:lstStyle/>
          <a:p>
            <a:pPr>
              <a:defRPr/>
            </a:pPr>
            <a:r>
              <a:rPr lang="en-US" sz="2400" dirty="0" smtClean="0"/>
              <a:t>Sealed plastic container labeled “Tooth Types”, containing mounted teeth</a:t>
            </a:r>
          </a:p>
          <a:p>
            <a:pPr>
              <a:defRPr/>
            </a:pPr>
            <a:r>
              <a:rPr lang="en-US" sz="2400" dirty="0" smtClean="0"/>
              <a:t>Various numbered plastic containers 11 skulls, numbered from 1-11</a:t>
            </a:r>
          </a:p>
          <a:p>
            <a:pPr>
              <a:defRPr/>
            </a:pPr>
            <a:r>
              <a:rPr lang="en-US" sz="2400" dirty="0" smtClean="0"/>
              <a:t>Graduated cylinder (50 or 100 </a:t>
            </a:r>
            <a:r>
              <a:rPr lang="en-US" sz="2400" dirty="0" err="1" smtClean="0"/>
              <a:t>mL</a:t>
            </a:r>
            <a:r>
              <a:rPr lang="en-US" sz="2400" dirty="0" smtClean="0"/>
              <a:t>)</a:t>
            </a:r>
          </a:p>
          <a:p>
            <a:pPr>
              <a:defRPr/>
            </a:pPr>
            <a:r>
              <a:rPr lang="en-US" sz="2400" dirty="0" smtClean="0"/>
              <a:t>Container with BBs and small plastic cup inside</a:t>
            </a:r>
          </a:p>
          <a:p>
            <a:pPr>
              <a:defRPr/>
            </a:pPr>
            <a:r>
              <a:rPr lang="en-US" sz="2400" dirty="0" smtClean="0"/>
              <a:t>Funnel</a:t>
            </a:r>
          </a:p>
          <a:p>
            <a:pPr>
              <a:defRPr/>
            </a:pPr>
            <a:r>
              <a:rPr lang="en-US" sz="2400" dirty="0" smtClean="0"/>
              <a:t>Plastic dishpan (to minimize BB spills)</a:t>
            </a:r>
          </a:p>
          <a:p>
            <a:pPr>
              <a:defRPr/>
            </a:pPr>
            <a:r>
              <a:rPr lang="en-US" sz="2400" dirty="0" smtClean="0"/>
              <a:t>Ruler</a:t>
            </a:r>
          </a:p>
          <a:p>
            <a:pPr>
              <a:defRPr/>
            </a:pPr>
            <a:r>
              <a:rPr lang="en-US" sz="2400" dirty="0" smtClean="0"/>
              <a:t>Protractor</a:t>
            </a:r>
          </a:p>
          <a:p>
            <a:pPr>
              <a:defRPr/>
            </a:pPr>
            <a:r>
              <a:rPr lang="en-US" sz="2400" dirty="0" err="1" smtClean="0"/>
              <a:t>Vernier</a:t>
            </a:r>
            <a:r>
              <a:rPr lang="en-US" sz="2400" dirty="0" smtClean="0"/>
              <a:t> caliper</a:t>
            </a:r>
          </a:p>
          <a:p>
            <a:pPr marL="533400" indent="-533400" eaLnBrk="1" hangingPunct="1">
              <a:lnSpc>
                <a:spcPct val="80000"/>
              </a:lnSpc>
              <a:buFont typeface="Wingdings" pitchFamily="2" charset="2"/>
              <a:buNone/>
              <a:defRPr/>
            </a:pPr>
            <a:endParaRPr lang="en-US" sz="2000" b="1" dirty="0" smtClean="0"/>
          </a:p>
          <a:p>
            <a:pPr marL="533400" indent="-533400" eaLnBrk="1" hangingPunct="1">
              <a:lnSpc>
                <a:spcPct val="80000"/>
              </a:lnSpc>
              <a:buFont typeface="Wingdings" pitchFamily="2" charset="2"/>
              <a:buChar char="q"/>
              <a:defRPr/>
            </a:pPr>
            <a:endParaRPr lang="en-US" sz="2000" b="1" dirty="0" smtClean="0"/>
          </a:p>
          <a:p>
            <a:pPr marL="533400" indent="-533400" eaLnBrk="1" hangingPunct="1">
              <a:lnSpc>
                <a:spcPct val="80000"/>
              </a:lnSpc>
              <a:buFont typeface="Wingdings" pitchFamily="2" charset="2"/>
              <a:buChar char="q"/>
              <a:defRPr/>
            </a:pPr>
            <a:endParaRPr lang="en-US" sz="2000" b="1" dirty="0" smtClean="0"/>
          </a:p>
        </p:txBody>
      </p:sp>
      <p:sp>
        <p:nvSpPr>
          <p:cNvPr id="9222" name="AutoShape 13">
            <a:hlinkClick r:id="rId2" action="ppaction://hlinksldjump" highlightClick="1"/>
          </p:cNvPr>
          <p:cNvSpPr>
            <a:spLocks noChangeArrowheads="1"/>
          </p:cNvSpPr>
          <p:nvPr/>
        </p:nvSpPr>
        <p:spPr bwMode="auto">
          <a:xfrm>
            <a:off x="7772400" y="5715000"/>
            <a:ext cx="914400" cy="914400"/>
          </a:xfrm>
          <a:prstGeom prst="actionButtonHome">
            <a:avLst/>
          </a:prstGeom>
          <a:solidFill>
            <a:schemeClr val="tx1">
              <a:lumMod val="50000"/>
              <a:lumOff val="50000"/>
            </a:schemeClr>
          </a:solidFill>
          <a:ln w="9525">
            <a:solidFill>
              <a:schemeClr val="tx1"/>
            </a:solidFill>
            <a:miter lim="800000"/>
            <a:headEnd/>
            <a:tailEnd/>
          </a:ln>
        </p:spPr>
        <p:txBody>
          <a:bodyPr wrap="none" anchor="ctr"/>
          <a:lstStyle/>
          <a:p>
            <a:pPr>
              <a:defRPr/>
            </a:pPr>
            <a:endParaRPr lang="en-US">
              <a:latin typeface="Arial" charset="0"/>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369A0DE6-AD92-4692-B8E3-9DA401BAA9C1}" type="slidenum">
              <a:rPr lang="en-US" sz="1400" smtClean="0">
                <a:solidFill>
                  <a:schemeClr val="tx1"/>
                </a:solidFill>
              </a:rPr>
              <a:pPr eaLnBrk="1" hangingPunct="1">
                <a:defRPr/>
              </a:pPr>
              <a:t>60</a:t>
            </a:fld>
            <a:endParaRPr lang="en-US" sz="1400" smtClean="0">
              <a:solidFill>
                <a:schemeClr val="tx1"/>
              </a:solidFill>
            </a:endParaRPr>
          </a:p>
        </p:txBody>
      </p:sp>
      <p:pic>
        <p:nvPicPr>
          <p:cNvPr id="62467" name="Picture 4" descr="handcalipermeasureme%2321074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685800"/>
            <a:ext cx="7543800" cy="5321300"/>
          </a:xfrm>
        </p:spPr>
      </p:pic>
      <p:sp>
        <p:nvSpPr>
          <p:cNvPr id="62468" name="Text Box 7"/>
          <p:cNvSpPr txBox="1">
            <a:spLocks noChangeArrowheads="1"/>
          </p:cNvSpPr>
          <p:nvPr/>
        </p:nvSpPr>
        <p:spPr bwMode="auto">
          <a:xfrm>
            <a:off x="228600" y="304800"/>
            <a:ext cx="874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t>Figure 2. Additional illustration of potential skull measures</a:t>
            </a:r>
          </a:p>
        </p:txBody>
      </p:sp>
      <p:sp>
        <p:nvSpPr>
          <p:cNvPr id="62469" name="Text Box 8"/>
          <p:cNvSpPr txBox="1">
            <a:spLocks noChangeArrowheads="1"/>
          </p:cNvSpPr>
          <p:nvPr/>
        </p:nvSpPr>
        <p:spPr bwMode="auto">
          <a:xfrm>
            <a:off x="5181600" y="6172200"/>
            <a:ext cx="2057400" cy="4572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r" eaLnBrk="1" hangingPunct="1"/>
            <a:r>
              <a:rPr lang="en-US" b="1">
                <a:solidFill>
                  <a:srgbClr val="3459CE"/>
                </a:solidFill>
              </a:rPr>
              <a:t>Figure 3</a:t>
            </a:r>
          </a:p>
        </p:txBody>
      </p:sp>
      <p:sp>
        <p:nvSpPr>
          <p:cNvPr id="62470" name="AutoShape 14">
            <a:hlinkClick r:id="" action="ppaction://hlinkshowjump?jump=nextslide" highlightClick="1"/>
          </p:cNvPr>
          <p:cNvSpPr>
            <a:spLocks noChangeArrowheads="1"/>
          </p:cNvSpPr>
          <p:nvPr/>
        </p:nvSpPr>
        <p:spPr bwMode="auto">
          <a:xfrm>
            <a:off x="7391400" y="5943600"/>
            <a:ext cx="731838" cy="731838"/>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62471" name="Action Button: Back or Previous 8">
            <a:hlinkClick r:id="" action="ppaction://hlinkshowjump?jump=previousslide" highlightClick="1"/>
          </p:cNvPr>
          <p:cNvSpPr>
            <a:spLocks noChangeArrowheads="1"/>
          </p:cNvSpPr>
          <p:nvPr/>
        </p:nvSpPr>
        <p:spPr bwMode="auto">
          <a:xfrm>
            <a:off x="2133600" y="5867400"/>
            <a:ext cx="731838" cy="731838"/>
          </a:xfrm>
          <a:prstGeom prst="actionButtonBackPrevious">
            <a:avLst/>
          </a:prstGeom>
          <a:solidFill>
            <a:srgbClr val="0070C0"/>
          </a:solidFill>
          <a:ln w="9525" algn="ctr">
            <a:solidFill>
              <a:schemeClr val="tx1"/>
            </a:solidFill>
            <a:round/>
            <a:headEnd/>
            <a:tailEnd/>
          </a:ln>
        </p:spPr>
        <p:txBody>
          <a:bodyPr anchor="ctr"/>
          <a:lstStyle/>
          <a:p>
            <a:endParaRPr lang="en-US"/>
          </a:p>
        </p:txBody>
      </p:sp>
      <p:sp>
        <p:nvSpPr>
          <p:cNvPr id="62472" name="Text Box 5"/>
          <p:cNvSpPr txBox="1">
            <a:spLocks noChangeArrowheads="1"/>
          </p:cNvSpPr>
          <p:nvPr/>
        </p:nvSpPr>
        <p:spPr bwMode="auto">
          <a:xfrm>
            <a:off x="1066800" y="617220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solidFill>
                  <a:srgbClr val="3459CE"/>
                </a:solidFill>
              </a:rPr>
              <a:t>Back</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E2133D17-35D1-445C-932F-9139666FD006}" type="slidenum">
              <a:rPr lang="en-US" sz="1400" smtClean="0">
                <a:solidFill>
                  <a:schemeClr val="tx1"/>
                </a:solidFill>
              </a:rPr>
              <a:pPr eaLnBrk="1" hangingPunct="1">
                <a:defRPr/>
              </a:pPr>
              <a:t>61</a:t>
            </a:fld>
            <a:endParaRPr lang="en-US" sz="1400" smtClean="0">
              <a:solidFill>
                <a:schemeClr val="tx1"/>
              </a:solidFill>
            </a:endParaRPr>
          </a:p>
        </p:txBody>
      </p:sp>
      <p:pic>
        <p:nvPicPr>
          <p:cNvPr id="63491" name="Picture 4" descr="Presentation1"/>
          <p:cNvPicPr>
            <a:picLocks noGrp="1" noChangeAspect="1" noChangeArrowheads="1"/>
          </p:cNvPicPr>
          <p:nvPr>
            <p:ph/>
          </p:nvPr>
        </p:nvPicPr>
        <p:blipFill>
          <a:blip r:embed="rId2">
            <a:extLst>
              <a:ext uri="{28A0092B-C50C-407E-A947-70E740481C1C}">
                <a14:useLocalDpi xmlns:a14="http://schemas.microsoft.com/office/drawing/2010/main" val="0"/>
              </a:ext>
            </a:extLst>
          </a:blip>
          <a:srcRect t="3999" b="14667"/>
          <a:stretch>
            <a:fillRect/>
          </a:stretch>
        </p:blipFill>
        <p:spPr>
          <a:xfrm>
            <a:off x="685800" y="990600"/>
            <a:ext cx="7802563" cy="4759325"/>
          </a:xfrm>
        </p:spPr>
      </p:pic>
      <p:sp>
        <p:nvSpPr>
          <p:cNvPr id="63492" name="Rectangle 6"/>
          <p:cNvSpPr>
            <a:spLocks noChangeArrowheads="1"/>
          </p:cNvSpPr>
          <p:nvPr/>
        </p:nvSpPr>
        <p:spPr bwMode="auto">
          <a:xfrm>
            <a:off x="381000" y="223838"/>
            <a:ext cx="838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en-US" b="1"/>
              <a:t>Fig. 3. Ventral view of skull showing positions and shapes of respective tooth types.</a:t>
            </a:r>
            <a:r>
              <a:rPr lang="en-US"/>
              <a:t> </a:t>
            </a:r>
          </a:p>
        </p:txBody>
      </p:sp>
      <p:sp>
        <p:nvSpPr>
          <p:cNvPr id="63493" name="Text Box 8"/>
          <p:cNvSpPr txBox="1">
            <a:spLocks noChangeArrowheads="1"/>
          </p:cNvSpPr>
          <p:nvPr/>
        </p:nvSpPr>
        <p:spPr bwMode="auto">
          <a:xfrm>
            <a:off x="5181600" y="6172200"/>
            <a:ext cx="2057400" cy="4572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r" eaLnBrk="1" hangingPunct="1"/>
            <a:r>
              <a:rPr lang="en-US" b="1">
                <a:solidFill>
                  <a:srgbClr val="3459CE"/>
                </a:solidFill>
              </a:rPr>
              <a:t>Continue</a:t>
            </a:r>
          </a:p>
        </p:txBody>
      </p:sp>
      <p:sp>
        <p:nvSpPr>
          <p:cNvPr id="63494" name="AutoShape 14">
            <a:hlinkClick r:id="" action="ppaction://hlinkshowjump?jump=nextslide" highlightClick="1"/>
          </p:cNvPr>
          <p:cNvSpPr>
            <a:spLocks noChangeArrowheads="1"/>
          </p:cNvSpPr>
          <p:nvPr/>
        </p:nvSpPr>
        <p:spPr bwMode="auto">
          <a:xfrm>
            <a:off x="7391400" y="5943600"/>
            <a:ext cx="731838" cy="731838"/>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63495" name="Action Button: Back or Previous 6">
            <a:hlinkClick r:id="" action="ppaction://hlinkshowjump?jump=previousslide" highlightClick="1"/>
          </p:cNvPr>
          <p:cNvSpPr>
            <a:spLocks noChangeArrowheads="1"/>
          </p:cNvSpPr>
          <p:nvPr/>
        </p:nvSpPr>
        <p:spPr bwMode="auto">
          <a:xfrm>
            <a:off x="2133600" y="5867400"/>
            <a:ext cx="731838" cy="731838"/>
          </a:xfrm>
          <a:prstGeom prst="actionButtonBackPrevious">
            <a:avLst/>
          </a:prstGeom>
          <a:solidFill>
            <a:srgbClr val="0070C0"/>
          </a:solidFill>
          <a:ln w="9525" algn="ctr">
            <a:solidFill>
              <a:schemeClr val="tx1"/>
            </a:solidFill>
            <a:round/>
            <a:headEnd/>
            <a:tailEnd/>
          </a:ln>
        </p:spPr>
        <p:txBody>
          <a:bodyPr anchor="ctr"/>
          <a:lstStyle/>
          <a:p>
            <a:endParaRPr lang="en-US"/>
          </a:p>
        </p:txBody>
      </p:sp>
      <p:sp>
        <p:nvSpPr>
          <p:cNvPr id="63496" name="Text Box 5"/>
          <p:cNvSpPr txBox="1">
            <a:spLocks noChangeArrowheads="1"/>
          </p:cNvSpPr>
          <p:nvPr/>
        </p:nvSpPr>
        <p:spPr bwMode="auto">
          <a:xfrm>
            <a:off x="1066800" y="617220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b="1">
                <a:solidFill>
                  <a:srgbClr val="3459CE"/>
                </a:solidFill>
              </a:rPr>
              <a:t>Back</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2068BB92-B09C-46E4-8576-9383B7F45B4B}" type="slidenum">
              <a:rPr lang="en-US" sz="1400" smtClean="0">
                <a:solidFill>
                  <a:schemeClr val="tx1"/>
                </a:solidFill>
              </a:rPr>
              <a:pPr eaLnBrk="1" hangingPunct="1">
                <a:defRPr/>
              </a:pPr>
              <a:t>62</a:t>
            </a:fld>
            <a:endParaRPr lang="en-US" sz="1400" smtClean="0">
              <a:solidFill>
                <a:schemeClr val="tx1"/>
              </a:solidFill>
            </a:endParaRPr>
          </a:p>
        </p:txBody>
      </p:sp>
      <p:sp>
        <p:nvSpPr>
          <p:cNvPr id="64515" name="Rectangle 3"/>
          <p:cNvSpPr>
            <a:spLocks noGrp="1" noChangeArrowheads="1"/>
          </p:cNvSpPr>
          <p:nvPr>
            <p:ph type="body" sz="half" idx="1"/>
          </p:nvPr>
        </p:nvSpPr>
        <p:spPr>
          <a:xfrm>
            <a:off x="0" y="533400"/>
            <a:ext cx="8915400" cy="2057400"/>
          </a:xfrm>
        </p:spPr>
        <p:txBody>
          <a:bodyPr/>
          <a:lstStyle/>
          <a:p>
            <a:pPr eaLnBrk="1" hangingPunct="1">
              <a:buFont typeface="Wingdings" pitchFamily="2" charset="2"/>
              <a:buChar char="q"/>
            </a:pPr>
            <a:r>
              <a:rPr lang="en-US" sz="2400" b="1" smtClean="0"/>
              <a:t>Construct a table similar to the one below.</a:t>
            </a:r>
          </a:p>
          <a:p>
            <a:pPr eaLnBrk="1" hangingPunct="1">
              <a:buFont typeface="Wingdings" pitchFamily="2" charset="2"/>
              <a:buChar char="q"/>
            </a:pPr>
            <a:r>
              <a:rPr lang="en-US" sz="2400" b="1" smtClean="0"/>
              <a:t>Note that skulls along the top are grouped by diet type.</a:t>
            </a:r>
          </a:p>
          <a:p>
            <a:pPr eaLnBrk="1" hangingPunct="1">
              <a:buFont typeface="Wingdings" pitchFamily="2" charset="2"/>
              <a:buChar char="q"/>
            </a:pPr>
            <a:r>
              <a:rPr lang="en-US" sz="2400" b="1" smtClean="0"/>
              <a:t>Traits measured are listed with room for 3 values (each group member must make each measurement!)</a:t>
            </a:r>
          </a:p>
        </p:txBody>
      </p:sp>
      <p:graphicFrame>
        <p:nvGraphicFramePr>
          <p:cNvPr id="71790" name="Group 110"/>
          <p:cNvGraphicFramePr>
            <a:graphicFrameLocks noGrp="1"/>
          </p:cNvGraphicFramePr>
          <p:nvPr>
            <p:ph sz="half" idx="2"/>
          </p:nvPr>
        </p:nvGraphicFramePr>
        <p:xfrm>
          <a:off x="228600" y="2286000"/>
          <a:ext cx="8686800" cy="4422775"/>
        </p:xfrm>
        <a:graphic>
          <a:graphicData uri="http://schemas.openxmlformats.org/drawingml/2006/table">
            <a:tbl>
              <a:tblPr/>
              <a:tblGrid>
                <a:gridCol w="1717675"/>
                <a:gridCol w="1165225"/>
                <a:gridCol w="1160463"/>
                <a:gridCol w="1160462"/>
                <a:gridCol w="1157288"/>
                <a:gridCol w="1106487"/>
                <a:gridCol w="1219200"/>
              </a:tblGrid>
              <a:tr h="399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Times New Roman" pitchFamily="18" charset="0"/>
                        </a:rPr>
                        <a:t>Measurement</a:t>
                      </a:r>
                      <a:endParaRPr kumimoji="0" lang="en-US" sz="1800" b="0" i="0" u="none" strike="noStrike" cap="none" normalizeH="0" baseline="0" dirty="0" smtClean="0">
                        <a:ln>
                          <a:noFill/>
                        </a:ln>
                        <a:solidFill>
                          <a:schemeClr val="tx1"/>
                        </a:solidFill>
                        <a:effectLst/>
                        <a:latin typeface="+mj-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Times New Roman" pitchFamily="18" charset="0"/>
                        </a:rPr>
                        <a:t>bobcat</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Times New Roman" pitchFamily="18" charset="0"/>
                        </a:rPr>
                        <a:t>coyote</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j-lt"/>
                          <a:cs typeface="Times New Roman" pitchFamily="18" charset="0"/>
                        </a:rPr>
                        <a:t>mink</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j-lt"/>
                          <a:cs typeface="Times New Roman" pitchFamily="18" charset="0"/>
                        </a:rPr>
                        <a:t>beaver</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mj-lt"/>
                          <a:cs typeface="Times New Roman" pitchFamily="18" charset="0"/>
                        </a:rPr>
                        <a:t>deer</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j-lt"/>
                          <a:cs typeface="Times New Roman" pitchFamily="18" charset="0"/>
                        </a:rPr>
                        <a:t>rabbit</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Total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skull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length         3</a:t>
                      </a:r>
                      <a:r>
                        <a:rPr kumimoji="0" lang="en-US" sz="2000" b="1" i="0" u="none" strike="noStrike" cap="none" normalizeH="0" baseline="0" dirty="0" smtClean="0">
                          <a:ln>
                            <a:noFill/>
                          </a:ln>
                          <a:solidFill>
                            <a:schemeClr val="tx1"/>
                          </a:solidFill>
                          <a:effectLst/>
                          <a:latin typeface="+mn-lt"/>
                          <a:cs typeface="Times New Roman" pitchFamily="18" charset="0"/>
                        </a:rPr>
                        <a:t>                                                   </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Foramen     1</a:t>
                      </a:r>
                      <a:endParaRPr kumimoji="0" lang="en-US" sz="2000" b="1"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magnum     2</a:t>
                      </a:r>
                      <a:endParaRPr kumimoji="0" lang="en-US" sz="2000" b="1"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diameter     3</a:t>
                      </a:r>
                      <a:endParaRPr kumimoji="0" lang="en-US" sz="2000" b="1" i="0" u="none" strike="noStrike" cap="none" normalizeH="0" baseline="0" dirty="0" smtClean="0">
                        <a:ln>
                          <a:noFill/>
                        </a:ln>
                        <a:solidFill>
                          <a:schemeClr val="tx1"/>
                        </a:solidFill>
                        <a:effectLst/>
                        <a:latin typeface="+mn-lt"/>
                        <a:cs typeface="Times New Roman" pitchFamily="18"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mn-lt"/>
                          <a:cs typeface="Times New Roman" pitchFamily="18" charset="0"/>
                        </a:rPr>
                        <a:t>Nasalia</a:t>
                      </a:r>
                      <a:r>
                        <a:rPr kumimoji="0" lang="en-US" sz="2000" b="0" i="0" u="none" strike="noStrike" cap="none" normalizeH="0" baseline="0" dirty="0" smtClean="0">
                          <a:ln>
                            <a:noFill/>
                          </a:ln>
                          <a:solidFill>
                            <a:schemeClr val="tx1"/>
                          </a:solidFill>
                          <a:effectLst/>
                          <a:latin typeface="+mn-lt"/>
                          <a:cs typeface="Times New Roman" pitchFamily="18"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length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                   3</a:t>
                      </a:r>
                      <a:endParaRPr kumimoji="0" lang="en-US" sz="2800" b="0" i="0" u="none" strike="noStrike" cap="none" normalizeH="0" baseline="0" dirty="0" smtClean="0">
                        <a:ln>
                          <a:noFill/>
                        </a:ln>
                        <a:solidFill>
                          <a:schemeClr val="tx1"/>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 . . . .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                   3</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566"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
        <p:nvSpPr>
          <p:cNvPr id="64567" name="AutoShape 14">
            <a:hlinkClick r:id="" action="ppaction://hlinkshowjump?jump=nextslide" highlightClick="1"/>
          </p:cNvPr>
          <p:cNvSpPr>
            <a:spLocks noChangeArrowheads="1"/>
          </p:cNvSpPr>
          <p:nvPr/>
        </p:nvSpPr>
        <p:spPr bwMode="auto">
          <a:xfrm>
            <a:off x="8229600" y="6126163"/>
            <a:ext cx="731838" cy="731837"/>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A4214B65-8861-4525-9AB2-5B556C15A5B7}" type="slidenum">
              <a:rPr lang="en-US" sz="1400" smtClean="0">
                <a:solidFill>
                  <a:schemeClr val="tx1"/>
                </a:solidFill>
              </a:rPr>
              <a:pPr eaLnBrk="1" hangingPunct="1">
                <a:defRPr/>
              </a:pPr>
              <a:t>63</a:t>
            </a:fld>
            <a:endParaRPr lang="en-US" sz="1400" smtClean="0">
              <a:solidFill>
                <a:schemeClr val="tx1"/>
              </a:solidFill>
            </a:endParaRPr>
          </a:p>
        </p:txBody>
      </p:sp>
      <p:sp>
        <p:nvSpPr>
          <p:cNvPr id="140292" name="Rectangle 4"/>
          <p:cNvSpPr>
            <a:spLocks noChangeArrowheads="1"/>
          </p:cNvSpPr>
          <p:nvPr/>
        </p:nvSpPr>
        <p:spPr bwMode="auto">
          <a:xfrm>
            <a:off x="0" y="609600"/>
            <a:ext cx="8915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buFont typeface="Wingdings" pitchFamily="2" charset="2"/>
              <a:buChar char="q"/>
            </a:pPr>
            <a:r>
              <a:rPr lang="en-US" b="1">
                <a:solidFill>
                  <a:schemeClr val="tx1"/>
                </a:solidFill>
              </a:rPr>
              <a:t> Visit the skull stations around the room to take the measurements your group has chosen on the set of skulls your teacher has chosen for this exercise. </a:t>
            </a:r>
          </a:p>
          <a:p>
            <a:pPr>
              <a:buFont typeface="Wingdings" pitchFamily="2" charset="2"/>
              <a:buChar char="q"/>
            </a:pPr>
            <a:r>
              <a:rPr lang="en-US" b="1">
                <a:solidFill>
                  <a:schemeClr val="tx1"/>
                </a:solidFill>
              </a:rPr>
              <a:t>You will need to have your table on which to record your measurements, a pencil, and a ruler and/or Vernier caliper. </a:t>
            </a:r>
          </a:p>
          <a:p>
            <a:pPr>
              <a:buFont typeface="Wingdings" pitchFamily="2" charset="2"/>
              <a:buChar char="q"/>
            </a:pPr>
            <a:r>
              <a:rPr lang="en-US" b="1">
                <a:solidFill>
                  <a:schemeClr val="tx1"/>
                </a:solidFill>
              </a:rPr>
              <a:t>Record all of your measurements in cm (2.54 cm/inch)  with one significant digit (as in 15.6 cm). </a:t>
            </a:r>
          </a:p>
          <a:p>
            <a:pPr>
              <a:buFont typeface="Wingdings" pitchFamily="2" charset="2"/>
              <a:buChar char="q"/>
            </a:pPr>
            <a:r>
              <a:rPr lang="en-US" b="1">
                <a:solidFill>
                  <a:schemeClr val="tx1"/>
                </a:solidFill>
              </a:rPr>
              <a:t> Each student in a group should make each measurement, so that each group has three values recorded for each trait on each skull sampled.</a:t>
            </a:r>
          </a:p>
          <a:p>
            <a:pPr>
              <a:buFont typeface="Wingdings" pitchFamily="2" charset="2"/>
              <a:buChar char="q"/>
            </a:pPr>
            <a:r>
              <a:rPr lang="en-US" b="1">
                <a:solidFill>
                  <a:schemeClr val="tx1"/>
                </a:solidFill>
              </a:rPr>
              <a:t> One tooth character requires the use of a protractor</a:t>
            </a:r>
          </a:p>
          <a:p>
            <a:pPr>
              <a:buFont typeface="Wingdings" pitchFamily="2" charset="2"/>
              <a:buChar char="q"/>
            </a:pPr>
            <a:r>
              <a:rPr lang="en-US" b="1">
                <a:solidFill>
                  <a:schemeClr val="tx1"/>
                </a:solidFill>
              </a:rPr>
              <a:t> A Vernier caliper can be used to take very small measurements such as the heights and diameters of teeth. </a:t>
            </a:r>
            <a:r>
              <a:rPr lang="en-US" b="1">
                <a:solidFill>
                  <a:srgbClr val="3459CE"/>
                </a:solidFill>
              </a:rPr>
              <a:t>A</a:t>
            </a:r>
            <a:r>
              <a:rPr lang="en-US" b="1">
                <a:solidFill>
                  <a:schemeClr val="tx1"/>
                </a:solidFill>
              </a:rPr>
              <a:t> </a:t>
            </a:r>
            <a:r>
              <a:rPr lang="en-US" b="1">
                <a:solidFill>
                  <a:srgbClr val="3459CE"/>
                </a:solidFill>
              </a:rPr>
              <a:t>Vernier caliper and protractor are included in the trunk, and  directions for the use of the Vernier caliper are provided on the next slide.</a:t>
            </a:r>
            <a:endParaRPr lang="en-US" b="1">
              <a:solidFill>
                <a:schemeClr val="tx1"/>
              </a:solidFill>
            </a:endParaRPr>
          </a:p>
        </p:txBody>
      </p:sp>
      <p:sp>
        <p:nvSpPr>
          <p:cNvPr id="65540"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029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0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9929FECD-8B3F-4E98-A274-A016C4D57361}" type="slidenum">
              <a:rPr lang="en-US" sz="1400" smtClean="0">
                <a:solidFill>
                  <a:schemeClr val="tx1"/>
                </a:solidFill>
              </a:rPr>
              <a:pPr eaLnBrk="1" hangingPunct="1">
                <a:defRPr/>
              </a:pPr>
              <a:t>64</a:t>
            </a:fld>
            <a:endParaRPr lang="en-US" sz="1400" smtClean="0">
              <a:solidFill>
                <a:schemeClr val="tx1"/>
              </a:solidFill>
            </a:endParaRPr>
          </a:p>
        </p:txBody>
      </p:sp>
      <p:sp>
        <p:nvSpPr>
          <p:cNvPr id="65539" name="Rectangle 3"/>
          <p:cNvSpPr>
            <a:spLocks noGrp="1" noChangeArrowheads="1"/>
          </p:cNvSpPr>
          <p:nvPr>
            <p:ph type="body" idx="1"/>
          </p:nvPr>
        </p:nvSpPr>
        <p:spPr>
          <a:xfrm>
            <a:off x="457200" y="609600"/>
            <a:ext cx="8229600" cy="6019800"/>
          </a:xfrm>
        </p:spPr>
        <p:txBody>
          <a:bodyPr/>
          <a:lstStyle/>
          <a:p>
            <a:pPr marL="533400" indent="-533400" eaLnBrk="1" hangingPunct="1">
              <a:lnSpc>
                <a:spcPct val="90000"/>
              </a:lnSpc>
              <a:buFont typeface="Wingdings" pitchFamily="2" charset="2"/>
              <a:buChar char="q"/>
            </a:pPr>
            <a:r>
              <a:rPr lang="en-US" sz="2400" b="1" smtClean="0"/>
              <a:t>Learn how to use a Vernier caliper before starting on this exercise!</a:t>
            </a:r>
          </a:p>
          <a:p>
            <a:pPr marL="533400" indent="-533400" eaLnBrk="1" hangingPunct="1">
              <a:lnSpc>
                <a:spcPct val="90000"/>
              </a:lnSpc>
              <a:buFont typeface="Wingdings" pitchFamily="2" charset="2"/>
              <a:buChar char="q"/>
            </a:pPr>
            <a:endParaRPr lang="en-US" sz="2400" b="1" smtClean="0"/>
          </a:p>
          <a:p>
            <a:pPr marL="533400" indent="-533400" eaLnBrk="1" hangingPunct="1">
              <a:lnSpc>
                <a:spcPct val="90000"/>
              </a:lnSpc>
              <a:buFont typeface="Wingdings" pitchFamily="2" charset="2"/>
              <a:buChar char="q"/>
            </a:pPr>
            <a:r>
              <a:rPr lang="en-US" sz="2400" b="1" smtClean="0"/>
              <a:t>Below is an image of a Vernier caliper, showing all of the parts, and their names.</a:t>
            </a:r>
          </a:p>
          <a:p>
            <a:pPr marL="533400" indent="-533400" eaLnBrk="1" hangingPunct="1">
              <a:lnSpc>
                <a:spcPct val="90000"/>
              </a:lnSpc>
              <a:buFont typeface="Wingdings" pitchFamily="2" charset="2"/>
              <a:buNone/>
            </a:pPr>
            <a:r>
              <a:rPr lang="en-US" sz="2800" b="1" smtClean="0"/>
              <a:t/>
            </a:r>
            <a:br>
              <a:rPr lang="en-US" sz="2800" b="1" smtClean="0"/>
            </a:br>
            <a:endParaRPr lang="en-US" sz="2800" b="1" smtClean="0"/>
          </a:p>
          <a:p>
            <a:pPr marL="533400" indent="-533400" eaLnBrk="1" hangingPunct="1">
              <a:lnSpc>
                <a:spcPct val="90000"/>
              </a:lnSpc>
              <a:buFont typeface="Wingdings" pitchFamily="2" charset="2"/>
              <a:buNone/>
            </a:pPr>
            <a:endParaRPr lang="en-US" sz="2800" b="1" smtClean="0"/>
          </a:p>
          <a:p>
            <a:pPr marL="533400" indent="-533400" eaLnBrk="1" hangingPunct="1">
              <a:lnSpc>
                <a:spcPct val="90000"/>
              </a:lnSpc>
              <a:buFont typeface="Wingdings" pitchFamily="2" charset="2"/>
              <a:buChar char="q"/>
            </a:pPr>
            <a:endParaRPr lang="en-US" sz="2800" b="1" smtClean="0"/>
          </a:p>
          <a:p>
            <a:pPr marL="533400" indent="-533400" eaLnBrk="1" hangingPunct="1">
              <a:lnSpc>
                <a:spcPct val="90000"/>
              </a:lnSpc>
              <a:buFont typeface="Wingdings" pitchFamily="2" charset="2"/>
              <a:buNone/>
            </a:pPr>
            <a:endParaRPr lang="en-US" sz="2800" b="1" smtClean="0"/>
          </a:p>
          <a:p>
            <a:pPr marL="533400" indent="-533400" eaLnBrk="1" hangingPunct="1">
              <a:lnSpc>
                <a:spcPct val="90000"/>
              </a:lnSpc>
              <a:buFont typeface="Wingdings" pitchFamily="2" charset="2"/>
              <a:buChar char="q"/>
            </a:pPr>
            <a:endParaRPr lang="en-US" sz="2000" b="1" smtClean="0">
              <a:cs typeface="Times New Roman" pitchFamily="18" charset="0"/>
            </a:endParaRPr>
          </a:p>
          <a:p>
            <a:pPr marL="533400" indent="-533400" eaLnBrk="1" hangingPunct="1">
              <a:lnSpc>
                <a:spcPct val="90000"/>
              </a:lnSpc>
              <a:buFont typeface="Wingdings" pitchFamily="2" charset="2"/>
              <a:buNone/>
            </a:pPr>
            <a:endParaRPr lang="en-US" sz="2000" b="1" smtClean="0"/>
          </a:p>
        </p:txBody>
      </p:sp>
      <p:sp>
        <p:nvSpPr>
          <p:cNvPr id="66564"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Using a Vernier Caliper</a:t>
            </a:r>
          </a:p>
        </p:txBody>
      </p:sp>
      <p:pic>
        <p:nvPicPr>
          <p:cNvPr id="808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43200"/>
            <a:ext cx="61610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80897"/>
                                        </p:tgtEl>
                                        <p:attrNameLst>
                                          <p:attrName>style.visibility</p:attrName>
                                        </p:attrNameLst>
                                      </p:cBhvr>
                                      <p:to>
                                        <p:strVal val="visible"/>
                                      </p:to>
                                    </p:set>
                                    <p:animEffect transition="in" filter="fade">
                                      <p:cBhvr>
                                        <p:cTn id="13" dur="500"/>
                                        <p:tgtEl>
                                          <p:spTgt spid="80897"/>
                                        </p:tgtEl>
                                      </p:cBhvr>
                                    </p:animEffect>
                                    <p:anim calcmode="lin" valueType="num">
                                      <p:cBhvr>
                                        <p:cTn id="14" dur="500" fill="hold"/>
                                        <p:tgtEl>
                                          <p:spTgt spid="80897"/>
                                        </p:tgtEl>
                                        <p:attrNameLst>
                                          <p:attrName>style.rotation</p:attrName>
                                        </p:attrNameLst>
                                      </p:cBhvr>
                                      <p:tavLst>
                                        <p:tav tm="0">
                                          <p:val>
                                            <p:fltVal val="720"/>
                                          </p:val>
                                        </p:tav>
                                        <p:tav tm="100000">
                                          <p:val>
                                            <p:fltVal val="0"/>
                                          </p:val>
                                        </p:tav>
                                      </p:tavLst>
                                    </p:anim>
                                    <p:anim calcmode="lin" valueType="num">
                                      <p:cBhvr>
                                        <p:cTn id="15" dur="500" fill="hold"/>
                                        <p:tgtEl>
                                          <p:spTgt spid="80897"/>
                                        </p:tgtEl>
                                        <p:attrNameLst>
                                          <p:attrName>ppt_h</p:attrName>
                                        </p:attrNameLst>
                                      </p:cBhvr>
                                      <p:tavLst>
                                        <p:tav tm="0">
                                          <p:val>
                                            <p:fltVal val="0"/>
                                          </p:val>
                                        </p:tav>
                                        <p:tav tm="100000">
                                          <p:val>
                                            <p:strVal val="#ppt_h"/>
                                          </p:val>
                                        </p:tav>
                                      </p:tavLst>
                                    </p:anim>
                                    <p:anim calcmode="lin" valueType="num">
                                      <p:cBhvr>
                                        <p:cTn id="16" dur="500" fill="hold"/>
                                        <p:tgtEl>
                                          <p:spTgt spid="8089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7A79E37-39EE-4733-97D4-9B8D4BA13B0F}" type="slidenum">
              <a:rPr lang="en-US" sz="1400" smtClean="0">
                <a:solidFill>
                  <a:schemeClr val="tx1"/>
                </a:solidFill>
              </a:rPr>
              <a:pPr eaLnBrk="1" hangingPunct="1">
                <a:defRPr/>
              </a:pPr>
              <a:t>65</a:t>
            </a:fld>
            <a:endParaRPr lang="en-US" sz="1400" smtClean="0">
              <a:solidFill>
                <a:schemeClr val="tx1"/>
              </a:solidFill>
            </a:endParaRPr>
          </a:p>
        </p:txBody>
      </p:sp>
      <p:sp>
        <p:nvSpPr>
          <p:cNvPr id="65539" name="Rectangle 3"/>
          <p:cNvSpPr>
            <a:spLocks noGrp="1" noChangeArrowheads="1"/>
          </p:cNvSpPr>
          <p:nvPr>
            <p:ph type="body" idx="1"/>
          </p:nvPr>
        </p:nvSpPr>
        <p:spPr>
          <a:xfrm>
            <a:off x="228600" y="609600"/>
            <a:ext cx="8763000" cy="6019800"/>
          </a:xfrm>
        </p:spPr>
        <p:txBody>
          <a:bodyPr/>
          <a:lstStyle/>
          <a:p>
            <a:pPr>
              <a:buFontTx/>
              <a:buNone/>
            </a:pPr>
            <a:r>
              <a:rPr lang="en-US" sz="2400" b="1" smtClean="0"/>
              <a:t>Measuring the length of an object with the Vernier caliper:</a:t>
            </a:r>
            <a:endParaRPr lang="en-US" sz="2400" smtClean="0"/>
          </a:p>
          <a:p>
            <a:pPr>
              <a:buFontTx/>
              <a:buAutoNum type="arabicPeriod"/>
            </a:pPr>
            <a:r>
              <a:rPr lang="en-US" sz="2400" smtClean="0"/>
              <a:t>Fit the object to be measured securely between the lower jaws of the caliper.  </a:t>
            </a:r>
          </a:p>
          <a:p>
            <a:pPr>
              <a:buFontTx/>
              <a:buAutoNum type="arabicPeriod"/>
            </a:pPr>
            <a:r>
              <a:rPr lang="en-US" sz="2400" smtClean="0"/>
              <a:t>The zero mark of the Vernier scale marks the length of the object on the stationary scale to the nearest tenth of a centimeter (mm).  This value is between 4.0 cm and 4.1 cm in the picture, so the first decimal place is a 0. </a:t>
            </a:r>
          </a:p>
          <a:p>
            <a:pPr eaLnBrk="1" hangingPunct="1">
              <a:lnSpc>
                <a:spcPct val="90000"/>
              </a:lnSpc>
              <a:buFont typeface="Wingdings" pitchFamily="2" charset="2"/>
              <a:buNone/>
            </a:pPr>
            <a:endParaRPr lang="en-US" sz="2400" b="1" smtClean="0"/>
          </a:p>
          <a:p>
            <a:pPr>
              <a:buFontTx/>
              <a:buNone/>
            </a:pPr>
            <a:endParaRPr lang="en-US" sz="2400" smtClean="0">
              <a:cs typeface="Times New Roman" pitchFamily="18" charset="0"/>
            </a:endParaRPr>
          </a:p>
          <a:p>
            <a:pPr>
              <a:buFontTx/>
              <a:buNone/>
            </a:pPr>
            <a:endParaRPr lang="en-US" sz="2400" smtClean="0">
              <a:cs typeface="Times New Roman" pitchFamily="18" charset="0"/>
            </a:endParaRPr>
          </a:p>
          <a:p>
            <a:pPr>
              <a:buFontTx/>
              <a:buAutoNum type="arabicPeriod" startAt="3"/>
            </a:pPr>
            <a:endParaRPr lang="en-US" sz="1600" b="1" smtClean="0"/>
          </a:p>
        </p:txBody>
      </p:sp>
      <p:sp>
        <p:nvSpPr>
          <p:cNvPr id="67588"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Using a Vernier Caliper</a:t>
            </a:r>
          </a:p>
        </p:txBody>
      </p:sp>
      <p:pic>
        <p:nvPicPr>
          <p:cNvPr id="675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05200"/>
            <a:ext cx="35734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E9E7B4D9-34AD-4111-9F0B-5EEA8E4C8BD7}" type="slidenum">
              <a:rPr lang="en-US" sz="1400" smtClean="0">
                <a:solidFill>
                  <a:schemeClr val="tx1"/>
                </a:solidFill>
              </a:rPr>
              <a:pPr eaLnBrk="1" hangingPunct="1">
                <a:defRPr/>
              </a:pPr>
              <a:t>66</a:t>
            </a:fld>
            <a:endParaRPr lang="en-US" sz="1400" smtClean="0">
              <a:solidFill>
                <a:schemeClr val="tx1"/>
              </a:solidFill>
            </a:endParaRPr>
          </a:p>
        </p:txBody>
      </p:sp>
      <p:sp>
        <p:nvSpPr>
          <p:cNvPr id="65539" name="Rectangle 3"/>
          <p:cNvSpPr>
            <a:spLocks noGrp="1" noChangeArrowheads="1"/>
          </p:cNvSpPr>
          <p:nvPr>
            <p:ph type="body" idx="1"/>
          </p:nvPr>
        </p:nvSpPr>
        <p:spPr>
          <a:xfrm>
            <a:off x="228600" y="609600"/>
            <a:ext cx="8763000" cy="6019800"/>
          </a:xfrm>
        </p:spPr>
        <p:txBody>
          <a:bodyPr/>
          <a:lstStyle/>
          <a:p>
            <a:pPr>
              <a:buFontTx/>
              <a:buNone/>
              <a:defRPr/>
            </a:pPr>
            <a:r>
              <a:rPr lang="en-US" sz="2400" b="1" dirty="0" smtClean="0"/>
              <a:t>Measuring the length of an object with the </a:t>
            </a:r>
            <a:r>
              <a:rPr lang="en-US" sz="2400" b="1" dirty="0" err="1" smtClean="0"/>
              <a:t>Vernier</a:t>
            </a:r>
            <a:r>
              <a:rPr lang="en-US" sz="2400" b="1" dirty="0" smtClean="0"/>
              <a:t> caliper:</a:t>
            </a:r>
            <a:endParaRPr lang="en-US" sz="2400" dirty="0" smtClean="0"/>
          </a:p>
          <a:p>
            <a:pPr marL="457200" indent="-457200">
              <a:buFontTx/>
              <a:buAutoNum type="arabicPeriod" startAt="3"/>
              <a:defRPr/>
            </a:pPr>
            <a:r>
              <a:rPr lang="en-US" sz="2400" dirty="0" smtClean="0"/>
              <a:t>Now find the first line of the </a:t>
            </a:r>
            <a:r>
              <a:rPr lang="en-US" sz="2400" dirty="0" err="1" smtClean="0"/>
              <a:t>Vernier</a:t>
            </a:r>
            <a:r>
              <a:rPr lang="en-US" sz="2400" dirty="0" smtClean="0"/>
              <a:t> scale that exactly corresponds to a line of the stationary scale.  The number of this line gives the second decimal of the object’s length.  In the picture the first line that exactly matches is line 5 so the length of the object is 4.05 cm .</a:t>
            </a:r>
          </a:p>
          <a:p>
            <a:pPr marL="457200" indent="-457200">
              <a:buFontTx/>
              <a:buAutoNum type="arabicPeriod" startAt="3"/>
              <a:defRPr/>
            </a:pPr>
            <a:endParaRPr lang="en-US" sz="2400" dirty="0" smtClean="0"/>
          </a:p>
          <a:p>
            <a:pPr marL="457200" indent="-457200">
              <a:buFontTx/>
              <a:buAutoNum type="arabicPeriod" startAt="3"/>
              <a:defRPr/>
            </a:pPr>
            <a:endParaRPr lang="en-US" sz="2400" dirty="0" smtClean="0"/>
          </a:p>
          <a:p>
            <a:pPr marL="457200" indent="-457200">
              <a:buFontTx/>
              <a:buAutoNum type="arabicPeriod" startAt="3"/>
              <a:defRPr/>
            </a:pPr>
            <a:endParaRPr lang="en-US" sz="2400" dirty="0" smtClean="0"/>
          </a:p>
          <a:p>
            <a:pPr marL="457200" indent="-457200">
              <a:buFontTx/>
              <a:buAutoNum type="arabicPeriod" startAt="3"/>
              <a:defRPr/>
            </a:pPr>
            <a:endParaRPr lang="en-US" sz="2400" dirty="0" smtClean="0"/>
          </a:p>
          <a:p>
            <a:pPr marL="457200" indent="-457200">
              <a:buFontTx/>
              <a:buAutoNum type="arabicPeriod" startAt="3"/>
              <a:defRPr/>
            </a:pPr>
            <a:endParaRPr lang="en-US" sz="2400" dirty="0" smtClean="0"/>
          </a:p>
          <a:p>
            <a:pPr>
              <a:buFont typeface="Wingdings" pitchFamily="2" charset="2"/>
              <a:buChar char="q"/>
              <a:defRPr/>
            </a:pPr>
            <a:r>
              <a:rPr lang="en-US" sz="2400" dirty="0" smtClean="0"/>
              <a:t>Record all measures in centimeters (10 mm = 1 cm) with one significant digit (the length of the rock in the picture is 4.1 cm  with one significant digit). </a:t>
            </a:r>
          </a:p>
          <a:p>
            <a:pPr>
              <a:defRPr/>
            </a:pPr>
            <a:endParaRPr lang="en-US" sz="1600" b="1" dirty="0" smtClean="0"/>
          </a:p>
        </p:txBody>
      </p:sp>
      <p:sp>
        <p:nvSpPr>
          <p:cNvPr id="68612"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Using a Vernier Caliper</a:t>
            </a:r>
          </a:p>
        </p:txBody>
      </p:sp>
      <p:pic>
        <p:nvPicPr>
          <p:cNvPr id="686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048000"/>
            <a:ext cx="35734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C23E6312-A7A8-4615-A0B2-616F60EAB75F}" type="slidenum">
              <a:rPr lang="en-US" sz="1400" smtClean="0">
                <a:solidFill>
                  <a:schemeClr val="tx1"/>
                </a:solidFill>
              </a:rPr>
              <a:pPr eaLnBrk="1" hangingPunct="1">
                <a:defRPr/>
              </a:pPr>
              <a:t>67</a:t>
            </a:fld>
            <a:endParaRPr lang="en-US" sz="1400" smtClean="0">
              <a:solidFill>
                <a:schemeClr val="tx1"/>
              </a:solidFill>
            </a:endParaRPr>
          </a:p>
        </p:txBody>
      </p:sp>
      <p:sp>
        <p:nvSpPr>
          <p:cNvPr id="68611" name="Rectangle 3"/>
          <p:cNvSpPr>
            <a:spLocks noGrp="1" noChangeArrowheads="1"/>
          </p:cNvSpPr>
          <p:nvPr>
            <p:ph type="body" idx="1"/>
          </p:nvPr>
        </p:nvSpPr>
        <p:spPr>
          <a:xfrm>
            <a:off x="152400" y="762000"/>
            <a:ext cx="8763000" cy="4953000"/>
          </a:xfrm>
        </p:spPr>
        <p:txBody>
          <a:bodyPr/>
          <a:lstStyle/>
          <a:p>
            <a:pPr eaLnBrk="1" hangingPunct="1">
              <a:lnSpc>
                <a:spcPct val="90000"/>
              </a:lnSpc>
              <a:buFont typeface="Wingdings" pitchFamily="2" charset="2"/>
              <a:buChar char="q"/>
            </a:pPr>
            <a:r>
              <a:rPr lang="en-US" sz="2400" smtClean="0"/>
              <a:t> To account for inter-observer differences, scientists have more than one person measure each trait for each specimen. You should have at least three individuals make each measurement you decide to complete. </a:t>
            </a:r>
          </a:p>
          <a:p>
            <a:pPr eaLnBrk="1" hangingPunct="1">
              <a:lnSpc>
                <a:spcPct val="90000"/>
              </a:lnSpc>
              <a:buFont typeface="Wingdings" pitchFamily="2" charset="2"/>
              <a:buChar char="q"/>
            </a:pPr>
            <a:r>
              <a:rPr lang="en-US" sz="2800" smtClean="0"/>
              <a:t> </a:t>
            </a:r>
            <a:r>
              <a:rPr lang="en-US" sz="2400" b="1" smtClean="0"/>
              <a:t>Insert measurements in the respective cells of your table</a:t>
            </a:r>
          </a:p>
          <a:p>
            <a:pPr eaLnBrk="1" hangingPunct="1">
              <a:lnSpc>
                <a:spcPct val="90000"/>
              </a:lnSpc>
              <a:buFont typeface="Wingdings" pitchFamily="2" charset="2"/>
              <a:buChar char="q"/>
            </a:pPr>
            <a:r>
              <a:rPr lang="en-US" sz="2400" b="1" smtClean="0"/>
              <a:t>Compute the mean value (</a:t>
            </a:r>
            <a:r>
              <a:rPr lang="en-US" sz="2400" b="1" smtClean="0">
                <a:solidFill>
                  <a:srgbClr val="3459CE"/>
                </a:solidFill>
              </a:rPr>
              <a:t>average</a:t>
            </a:r>
            <a:r>
              <a:rPr lang="en-US" sz="2400" b="1" smtClean="0"/>
              <a:t>) from each of the measurements your group made of each trait.</a:t>
            </a:r>
          </a:p>
          <a:p>
            <a:pPr eaLnBrk="1" hangingPunct="1">
              <a:lnSpc>
                <a:spcPct val="90000"/>
              </a:lnSpc>
              <a:buFont typeface="Wingdings" pitchFamily="2" charset="2"/>
              <a:buChar char="q"/>
            </a:pPr>
            <a:r>
              <a:rPr lang="en-US" sz="2400" b="1" smtClean="0"/>
              <a:t>The mean value refers to </a:t>
            </a:r>
            <a:r>
              <a:rPr lang="en-US" sz="2400" b="1" smtClean="0">
                <a:solidFill>
                  <a:srgbClr val="3459CE"/>
                </a:solidFill>
              </a:rPr>
              <a:t>central tendency</a:t>
            </a:r>
            <a:r>
              <a:rPr lang="en-US" sz="2400" b="1" smtClean="0"/>
              <a:t>. The formula for calculating the mean for total skull length is: TL mean = S</a:t>
            </a:r>
            <a:r>
              <a:rPr lang="en-US" sz="2400" b="1" baseline="-25000" smtClean="0"/>
              <a:t>x</a:t>
            </a:r>
            <a:r>
              <a:rPr lang="en-US" sz="2400" b="1" smtClean="0"/>
              <a:t>/n, where</a:t>
            </a:r>
          </a:p>
          <a:p>
            <a:pPr lvl="1" eaLnBrk="1" hangingPunct="1">
              <a:lnSpc>
                <a:spcPct val="90000"/>
              </a:lnSpc>
              <a:buFont typeface="Wingdings" pitchFamily="2" charset="2"/>
              <a:buChar char="q"/>
            </a:pPr>
            <a:r>
              <a:rPr lang="en-US" sz="2400" b="1" smtClean="0"/>
              <a:t> S</a:t>
            </a:r>
            <a:r>
              <a:rPr lang="en-US" sz="2400" b="1" baseline="-25000" smtClean="0"/>
              <a:t>x</a:t>
            </a:r>
            <a:r>
              <a:rPr lang="en-US" sz="2400" b="1" smtClean="0"/>
              <a:t> = The sum of each of your group’s values (x</a:t>
            </a:r>
            <a:r>
              <a:rPr lang="en-US" sz="2400" b="1" baseline="-25000" smtClean="0"/>
              <a:t>1</a:t>
            </a:r>
            <a:r>
              <a:rPr lang="en-US" sz="2400" b="1" smtClean="0"/>
              <a:t>, x</a:t>
            </a:r>
            <a:r>
              <a:rPr lang="en-US" sz="2400" b="1" baseline="-25000" smtClean="0"/>
              <a:t>2</a:t>
            </a:r>
            <a:r>
              <a:rPr lang="en-US" sz="2400" b="1" smtClean="0"/>
              <a:t>, x</a:t>
            </a:r>
            <a:r>
              <a:rPr lang="en-US" sz="2400" b="1" baseline="-25000" smtClean="0"/>
              <a:t>3</a:t>
            </a:r>
            <a:r>
              <a:rPr lang="en-US" sz="2400" b="1" smtClean="0"/>
              <a:t>)</a:t>
            </a:r>
          </a:p>
          <a:p>
            <a:pPr lvl="1" eaLnBrk="1" hangingPunct="1">
              <a:lnSpc>
                <a:spcPct val="90000"/>
              </a:lnSpc>
              <a:buFont typeface="Wingdings" pitchFamily="2" charset="2"/>
              <a:buChar char="q"/>
            </a:pPr>
            <a:r>
              <a:rPr lang="en-US" sz="2400" b="1" smtClean="0"/>
              <a:t> n = the total number of measurements of this trait (3 in this case). </a:t>
            </a:r>
          </a:p>
          <a:p>
            <a:pPr lvl="1" eaLnBrk="1" hangingPunct="1">
              <a:lnSpc>
                <a:spcPct val="90000"/>
              </a:lnSpc>
              <a:buFont typeface="Wingdings" pitchFamily="2" charset="2"/>
              <a:buNone/>
            </a:pPr>
            <a:endParaRPr lang="en-US" sz="2400" b="1" smtClean="0"/>
          </a:p>
          <a:p>
            <a:pPr eaLnBrk="1" hangingPunct="1">
              <a:lnSpc>
                <a:spcPct val="90000"/>
              </a:lnSpc>
              <a:buFont typeface="Wingdings" pitchFamily="2" charset="2"/>
              <a:buChar char="q"/>
            </a:pPr>
            <a:r>
              <a:rPr lang="en-US" sz="2400" b="1" smtClean="0"/>
              <a:t>Example: If the three measurements of skull length were 19.5, 19.8 and 20.1, TL mean = (19.5 + 19.8 + 20.1)/3 or TL mean = 19.8 for the particular skull.</a:t>
            </a:r>
          </a:p>
        </p:txBody>
      </p:sp>
      <p:sp>
        <p:nvSpPr>
          <p:cNvPr id="69636"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
        <p:nvSpPr>
          <p:cNvPr id="7" name="AutoShape 14">
            <a:hlinkClick r:id="" action="ppaction://hlinkshowjump?jump=nextslide" highlightClick="1"/>
          </p:cNvPr>
          <p:cNvSpPr>
            <a:spLocks noChangeArrowheads="1"/>
          </p:cNvSpPr>
          <p:nvPr/>
        </p:nvSpPr>
        <p:spPr bwMode="auto">
          <a:xfrm>
            <a:off x="8077200" y="6126163"/>
            <a:ext cx="639763" cy="639762"/>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86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6C240BFB-12B5-4B91-AB50-925A152BDCF8}" type="slidenum">
              <a:rPr lang="en-US" sz="1400" smtClean="0">
                <a:solidFill>
                  <a:schemeClr val="tx1"/>
                </a:solidFill>
              </a:rPr>
              <a:pPr eaLnBrk="1" hangingPunct="1">
                <a:defRPr/>
              </a:pPr>
              <a:t>68</a:t>
            </a:fld>
            <a:endParaRPr lang="en-US" sz="1400" smtClean="0">
              <a:solidFill>
                <a:schemeClr val="tx1"/>
              </a:solidFill>
            </a:endParaRPr>
          </a:p>
        </p:txBody>
      </p:sp>
      <p:sp>
        <p:nvSpPr>
          <p:cNvPr id="68611" name="Rectangle 3"/>
          <p:cNvSpPr>
            <a:spLocks noGrp="1" noChangeArrowheads="1"/>
          </p:cNvSpPr>
          <p:nvPr>
            <p:ph type="body" idx="1"/>
          </p:nvPr>
        </p:nvSpPr>
        <p:spPr>
          <a:xfrm>
            <a:off x="152400" y="762000"/>
            <a:ext cx="8763000" cy="4953000"/>
          </a:xfrm>
        </p:spPr>
        <p:txBody>
          <a:bodyPr/>
          <a:lstStyle/>
          <a:p>
            <a:pPr lvl="1" eaLnBrk="1" hangingPunct="1">
              <a:lnSpc>
                <a:spcPct val="90000"/>
              </a:lnSpc>
              <a:buFont typeface="Wingdings" pitchFamily="2" charset="2"/>
              <a:buNone/>
            </a:pPr>
            <a:endParaRPr lang="en-US" sz="2400" b="1" smtClean="0"/>
          </a:p>
          <a:p>
            <a:pPr eaLnBrk="1" hangingPunct="1">
              <a:lnSpc>
                <a:spcPct val="90000"/>
              </a:lnSpc>
              <a:buFont typeface="Wingdings" pitchFamily="2" charset="2"/>
              <a:buChar char="q"/>
            </a:pPr>
            <a:r>
              <a:rPr lang="en-US" sz="2400" b="1" smtClean="0"/>
              <a:t>Example: If the three measurements of skull length were </a:t>
            </a:r>
          </a:p>
          <a:p>
            <a:pPr lvl="1" eaLnBrk="1" hangingPunct="1">
              <a:lnSpc>
                <a:spcPct val="90000"/>
              </a:lnSpc>
              <a:buFont typeface="Wingdings" pitchFamily="2" charset="2"/>
              <a:buChar char="q"/>
            </a:pPr>
            <a:r>
              <a:rPr lang="en-US" sz="2400" b="1" smtClean="0"/>
              <a:t>19.5</a:t>
            </a:r>
          </a:p>
          <a:p>
            <a:pPr lvl="1" eaLnBrk="1" hangingPunct="1">
              <a:lnSpc>
                <a:spcPct val="90000"/>
              </a:lnSpc>
              <a:buFont typeface="Wingdings" pitchFamily="2" charset="2"/>
              <a:buChar char="q"/>
            </a:pPr>
            <a:r>
              <a:rPr lang="en-US" sz="2400" b="1" smtClean="0"/>
              <a:t>19.8</a:t>
            </a:r>
          </a:p>
          <a:p>
            <a:pPr lvl="1" eaLnBrk="1" hangingPunct="1">
              <a:lnSpc>
                <a:spcPct val="90000"/>
              </a:lnSpc>
              <a:buFont typeface="Wingdings" pitchFamily="2" charset="2"/>
              <a:buChar char="q"/>
            </a:pPr>
            <a:r>
              <a:rPr lang="en-US" sz="2400" b="1" smtClean="0"/>
              <a:t>20.1</a:t>
            </a:r>
          </a:p>
          <a:p>
            <a:pPr algn="ctr" eaLnBrk="1" hangingPunct="1">
              <a:lnSpc>
                <a:spcPct val="90000"/>
              </a:lnSpc>
              <a:buFontTx/>
              <a:buNone/>
            </a:pPr>
            <a:r>
              <a:rPr lang="en-US" sz="2400" b="1" smtClean="0">
                <a:solidFill>
                  <a:srgbClr val="0070C0"/>
                </a:solidFill>
              </a:rPr>
              <a:t>TL mean = (19.5 + 19.8 + 20.1)/3 </a:t>
            </a:r>
          </a:p>
          <a:p>
            <a:pPr algn="ctr" eaLnBrk="1" hangingPunct="1">
              <a:lnSpc>
                <a:spcPct val="90000"/>
              </a:lnSpc>
              <a:buFontTx/>
              <a:buNone/>
            </a:pPr>
            <a:endParaRPr lang="en-US" sz="2400" b="1" smtClean="0">
              <a:solidFill>
                <a:srgbClr val="0070C0"/>
              </a:solidFill>
            </a:endParaRPr>
          </a:p>
          <a:p>
            <a:pPr algn="ctr" eaLnBrk="1" hangingPunct="1">
              <a:lnSpc>
                <a:spcPct val="90000"/>
              </a:lnSpc>
              <a:buFontTx/>
              <a:buNone/>
            </a:pPr>
            <a:r>
              <a:rPr lang="en-US" sz="2400" b="1" smtClean="0">
                <a:solidFill>
                  <a:srgbClr val="0070C0"/>
                </a:solidFill>
              </a:rPr>
              <a:t>which simplifies to </a:t>
            </a:r>
          </a:p>
          <a:p>
            <a:pPr algn="ctr" eaLnBrk="1" hangingPunct="1">
              <a:lnSpc>
                <a:spcPct val="90000"/>
              </a:lnSpc>
              <a:buFontTx/>
              <a:buNone/>
            </a:pPr>
            <a:endParaRPr lang="en-US" sz="2400" b="1" smtClean="0">
              <a:solidFill>
                <a:srgbClr val="0070C0"/>
              </a:solidFill>
            </a:endParaRPr>
          </a:p>
          <a:p>
            <a:pPr algn="ctr" eaLnBrk="1" hangingPunct="1">
              <a:lnSpc>
                <a:spcPct val="90000"/>
              </a:lnSpc>
              <a:buFontTx/>
              <a:buNone/>
            </a:pPr>
            <a:r>
              <a:rPr lang="en-US" sz="2400" b="1" smtClean="0">
                <a:solidFill>
                  <a:srgbClr val="0070C0"/>
                </a:solidFill>
              </a:rPr>
              <a:t>TL mean = 19.8 for that skull.</a:t>
            </a:r>
          </a:p>
        </p:txBody>
      </p:sp>
      <p:sp>
        <p:nvSpPr>
          <p:cNvPr id="70660"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
        <p:nvSpPr>
          <p:cNvPr id="7" name="AutoShape 14">
            <a:hlinkClick r:id="" action="ppaction://hlinkshowjump?jump=nextslide" highlightClick="1"/>
          </p:cNvPr>
          <p:cNvSpPr>
            <a:spLocks noChangeArrowheads="1"/>
          </p:cNvSpPr>
          <p:nvPr/>
        </p:nvSpPr>
        <p:spPr bwMode="auto">
          <a:xfrm>
            <a:off x="8077200" y="6126163"/>
            <a:ext cx="639763" cy="639762"/>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861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10D10653-EC90-4A20-8D86-4157EACF08CE}" type="slidenum">
              <a:rPr lang="en-US" sz="1400" smtClean="0">
                <a:solidFill>
                  <a:schemeClr val="tx1"/>
                </a:solidFill>
              </a:rPr>
              <a:pPr eaLnBrk="1" hangingPunct="1">
                <a:defRPr/>
              </a:pPr>
              <a:t>69</a:t>
            </a:fld>
            <a:endParaRPr lang="en-US" sz="1400" smtClean="0">
              <a:solidFill>
                <a:schemeClr val="tx1"/>
              </a:solidFill>
            </a:endParaRPr>
          </a:p>
        </p:txBody>
      </p:sp>
      <p:sp>
        <p:nvSpPr>
          <p:cNvPr id="68611" name="Rectangle 3"/>
          <p:cNvSpPr>
            <a:spLocks noGrp="1" noChangeArrowheads="1"/>
          </p:cNvSpPr>
          <p:nvPr>
            <p:ph type="body" idx="1"/>
          </p:nvPr>
        </p:nvSpPr>
        <p:spPr>
          <a:xfrm>
            <a:off x="152400" y="609600"/>
            <a:ext cx="8763000" cy="4953000"/>
          </a:xfrm>
        </p:spPr>
        <p:txBody>
          <a:bodyPr/>
          <a:lstStyle/>
          <a:p>
            <a:pPr>
              <a:buFontTx/>
              <a:buNone/>
            </a:pPr>
            <a:r>
              <a:rPr lang="en-US" sz="2400" smtClean="0"/>
              <a:t> </a:t>
            </a:r>
            <a:r>
              <a:rPr lang="en-US" sz="2400" b="1" smtClean="0"/>
              <a:t>Analyses</a:t>
            </a:r>
          </a:p>
          <a:p>
            <a:pPr>
              <a:buFont typeface="Wingdings" pitchFamily="2" charset="2"/>
              <a:buChar char="q"/>
            </a:pPr>
            <a:r>
              <a:rPr lang="en-US" sz="2400" smtClean="0"/>
              <a:t>Now that you have collected a number of measurements on the two categories of skulls, you need to summarize your data in some way. It is very difficult to identify patterns without organizing and reducing your data.</a:t>
            </a:r>
            <a:endParaRPr lang="en-US" sz="2400" b="1" smtClean="0"/>
          </a:p>
          <a:p>
            <a:pPr>
              <a:buFont typeface="Wingdings" pitchFamily="2" charset="2"/>
              <a:buChar char="q"/>
            </a:pPr>
            <a:r>
              <a:rPr lang="en-US" sz="2400" smtClean="0"/>
              <a:t>We will use linear functions to help us organize this data.  A few facts about linear functions are summarized below.  </a:t>
            </a:r>
            <a:endParaRPr lang="en-US" sz="2400" b="1" smtClean="0"/>
          </a:p>
          <a:p>
            <a:pPr>
              <a:buFontTx/>
              <a:buNone/>
            </a:pPr>
            <a:r>
              <a:rPr lang="en-US" sz="2000" smtClean="0"/>
              <a:t> </a:t>
            </a:r>
            <a:endParaRPr lang="en-US" sz="2000" b="1" smtClean="0"/>
          </a:p>
          <a:p>
            <a:pPr>
              <a:buFontTx/>
              <a:buNone/>
            </a:pPr>
            <a:r>
              <a:rPr lang="en-US" sz="2400" b="1" smtClean="0"/>
              <a:t>Linear Functions:</a:t>
            </a:r>
          </a:p>
          <a:p>
            <a:pPr>
              <a:buFont typeface="Wingdings" pitchFamily="2" charset="2"/>
              <a:buChar char="q"/>
            </a:pPr>
            <a:r>
              <a:rPr lang="en-US" sz="2400" smtClean="0"/>
              <a:t>A linear function is a function of the form  </a:t>
            </a:r>
            <a:r>
              <a:rPr lang="en-US" sz="2400" b="1" i="1" smtClean="0"/>
              <a:t>y = mx + b</a:t>
            </a:r>
            <a:r>
              <a:rPr lang="en-US" sz="2400" smtClean="0"/>
              <a:t>,   Where  </a:t>
            </a:r>
            <a:r>
              <a:rPr lang="en-US" sz="2400" b="1" i="1" smtClean="0"/>
              <a:t>m</a:t>
            </a:r>
            <a:r>
              <a:rPr lang="en-US" sz="2400" smtClean="0"/>
              <a:t> and </a:t>
            </a:r>
            <a:r>
              <a:rPr lang="en-US" sz="2400" b="1" i="1" smtClean="0"/>
              <a:t>b</a:t>
            </a:r>
            <a:r>
              <a:rPr lang="en-US" sz="2400" smtClean="0"/>
              <a:t> are real numbers.  </a:t>
            </a:r>
          </a:p>
          <a:p>
            <a:pPr lvl="1">
              <a:buFont typeface="Wingdings" pitchFamily="2" charset="2"/>
              <a:buChar char="q"/>
            </a:pPr>
            <a:r>
              <a:rPr lang="en-US" sz="2400" smtClean="0"/>
              <a:t>The number  </a:t>
            </a:r>
            <a:r>
              <a:rPr lang="en-US" sz="2400" b="1" i="1" smtClean="0"/>
              <a:t>m</a:t>
            </a:r>
            <a:r>
              <a:rPr lang="en-US" sz="2400" smtClean="0"/>
              <a:t> is called the slope of the line.  </a:t>
            </a:r>
          </a:p>
          <a:p>
            <a:pPr lvl="1">
              <a:buFont typeface="Wingdings" pitchFamily="2" charset="2"/>
              <a:buChar char="q"/>
            </a:pPr>
            <a:r>
              <a:rPr lang="en-US" sz="2400" smtClean="0"/>
              <a:t>The number  </a:t>
            </a:r>
            <a:r>
              <a:rPr lang="en-US" sz="2400" b="1" i="1" smtClean="0"/>
              <a:t>b</a:t>
            </a:r>
            <a:r>
              <a:rPr lang="en-US" sz="2400" smtClean="0"/>
              <a:t> is called the y-intercept of the line.  </a:t>
            </a:r>
          </a:p>
          <a:p>
            <a:pPr lvl="1">
              <a:buFont typeface="Wingdings" pitchFamily="2" charset="2"/>
              <a:buChar char="q"/>
            </a:pPr>
            <a:r>
              <a:rPr lang="en-US" sz="2400" smtClean="0"/>
              <a:t>The graph of a linear function is a line.  </a:t>
            </a:r>
          </a:p>
          <a:p>
            <a:pPr lvl="1">
              <a:buFont typeface="Wingdings" pitchFamily="2" charset="2"/>
              <a:buChar char="q"/>
            </a:pPr>
            <a:r>
              <a:rPr lang="en-US" sz="2400" smtClean="0"/>
              <a:t>We say that a point  is on the line if </a:t>
            </a:r>
            <a:r>
              <a:rPr lang="en-US" sz="2400" b="1" i="1" smtClean="0"/>
              <a:t>mx</a:t>
            </a:r>
            <a:r>
              <a:rPr lang="en-US" sz="2400" b="1" i="1" baseline="-25000" smtClean="0"/>
              <a:t>1</a:t>
            </a:r>
            <a:r>
              <a:rPr lang="en-US" sz="2400" b="1" i="1" smtClean="0"/>
              <a:t> + b = y</a:t>
            </a:r>
            <a:r>
              <a:rPr lang="en-US" sz="2400" b="1" i="1" baseline="-25000" smtClean="0"/>
              <a:t>1</a:t>
            </a:r>
            <a:r>
              <a:rPr lang="en-US" sz="2400" smtClean="0"/>
              <a:t>. </a:t>
            </a:r>
            <a:endParaRPr lang="en-US" sz="2400" b="1" smtClean="0"/>
          </a:p>
        </p:txBody>
      </p:sp>
      <p:sp>
        <p:nvSpPr>
          <p:cNvPr id="71684"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7" name="AutoShape 14">
            <a:hlinkClick r:id="" action="ppaction://hlinkshowjump?jump=nextslide" highlightClick="1"/>
          </p:cNvPr>
          <p:cNvSpPr>
            <a:spLocks noChangeArrowheads="1"/>
          </p:cNvSpPr>
          <p:nvPr/>
        </p:nvSpPr>
        <p:spPr bwMode="auto">
          <a:xfrm>
            <a:off x="8077200" y="6126163"/>
            <a:ext cx="639763" cy="639762"/>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8611">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8611">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35573F26-807A-4C9F-A654-53A435CB5A97}" type="slidenum">
              <a:rPr lang="en-US" sz="1400" smtClean="0">
                <a:solidFill>
                  <a:schemeClr val="tx1"/>
                </a:solidFill>
              </a:rPr>
              <a:pPr eaLnBrk="1" hangingPunct="1">
                <a:defRPr/>
              </a:pPr>
              <a:t>7</a:t>
            </a:fld>
            <a:endParaRPr lang="en-US" sz="1400" smtClean="0">
              <a:solidFill>
                <a:schemeClr val="tx1"/>
              </a:solidFill>
            </a:endParaRPr>
          </a:p>
        </p:txBody>
      </p:sp>
      <p:sp>
        <p:nvSpPr>
          <p:cNvPr id="10243" name="Rectangle 2"/>
          <p:cNvSpPr>
            <a:spLocks noGrp="1" noChangeArrowheads="1"/>
          </p:cNvSpPr>
          <p:nvPr>
            <p:ph type="title"/>
          </p:nvPr>
        </p:nvSpPr>
        <p:spPr>
          <a:xfrm>
            <a:off x="304800" y="228600"/>
            <a:ext cx="8610600" cy="808038"/>
          </a:xfrm>
          <a:solidFill>
            <a:srgbClr val="FD1711"/>
          </a:solidFill>
          <a:ln w="38100">
            <a:solidFill>
              <a:schemeClr val="tx1"/>
            </a:solidFill>
            <a:miter lim="800000"/>
            <a:headEnd/>
            <a:tailEnd/>
          </a:ln>
        </p:spPr>
        <p:txBody>
          <a:bodyPr/>
          <a:lstStyle/>
          <a:p>
            <a:pPr eaLnBrk="1" hangingPunct="1"/>
            <a:r>
              <a:rPr lang="en-US" sz="4000" b="1" smtClean="0"/>
              <a:t/>
            </a:r>
            <a:br>
              <a:rPr lang="en-US" sz="4000" b="1" smtClean="0"/>
            </a:br>
            <a:r>
              <a:rPr lang="en-US" sz="3200" b="1" smtClean="0">
                <a:solidFill>
                  <a:schemeClr val="bg1"/>
                </a:solidFill>
              </a:rPr>
              <a:t>Exercise 1. Tooth Types &amp; Diet Types</a:t>
            </a:r>
            <a:br>
              <a:rPr lang="en-US" sz="3200" b="1" smtClean="0">
                <a:solidFill>
                  <a:schemeClr val="bg1"/>
                </a:solidFill>
              </a:rPr>
            </a:br>
            <a:endParaRPr lang="en-US" sz="3200" b="1" smtClean="0">
              <a:solidFill>
                <a:schemeClr val="bg1"/>
              </a:solidFill>
            </a:endParaRPr>
          </a:p>
        </p:txBody>
      </p:sp>
      <p:sp>
        <p:nvSpPr>
          <p:cNvPr id="9220" name="Text Box 4"/>
          <p:cNvSpPr txBox="1">
            <a:spLocks noChangeArrowheads="1"/>
          </p:cNvSpPr>
          <p:nvPr/>
        </p:nvSpPr>
        <p:spPr bwMode="auto">
          <a:xfrm>
            <a:off x="457200" y="1143000"/>
            <a:ext cx="8458200"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buFont typeface="Wingdings" pitchFamily="2" charset="2"/>
              <a:buChar char="q"/>
            </a:pPr>
            <a:r>
              <a:rPr lang="en-US" b="1">
                <a:solidFill>
                  <a:schemeClr val="tx1"/>
                </a:solidFill>
              </a:rPr>
              <a:t> Tooth size, shape, and arrangement in the mouth are    </a:t>
            </a:r>
          </a:p>
          <a:p>
            <a:pPr eaLnBrk="1" hangingPunct="1">
              <a:buFont typeface="Wingdings" pitchFamily="2" charset="2"/>
              <a:buNone/>
            </a:pPr>
            <a:r>
              <a:rPr lang="en-US" b="1">
                <a:solidFill>
                  <a:schemeClr val="tx1"/>
                </a:solidFill>
              </a:rPr>
              <a:t>     important determinants of the type of food an animal    </a:t>
            </a:r>
          </a:p>
          <a:p>
            <a:pPr eaLnBrk="1" hangingPunct="1">
              <a:buFont typeface="Wingdings" pitchFamily="2" charset="2"/>
              <a:buNone/>
            </a:pPr>
            <a:r>
              <a:rPr lang="en-US" b="1">
                <a:solidFill>
                  <a:schemeClr val="tx1"/>
                </a:solidFill>
              </a:rPr>
              <a:t>     can obtain and consume.</a:t>
            </a:r>
          </a:p>
          <a:p>
            <a:pPr eaLnBrk="1" hangingPunct="1">
              <a:buFont typeface="Wingdings" pitchFamily="2" charset="2"/>
              <a:buNone/>
            </a:pPr>
            <a:r>
              <a:rPr lang="en-US" b="1">
                <a:solidFill>
                  <a:schemeClr val="tx1"/>
                </a:solidFill>
              </a:rPr>
              <a:t> </a:t>
            </a:r>
          </a:p>
          <a:p>
            <a:pPr eaLnBrk="1" hangingPunct="1">
              <a:buFont typeface="Wingdings" pitchFamily="2" charset="2"/>
              <a:buChar char="q"/>
            </a:pPr>
            <a:r>
              <a:rPr lang="en-US" b="1">
                <a:solidFill>
                  <a:schemeClr val="tx1"/>
                </a:solidFill>
              </a:rPr>
              <a:t> Teeth can be used to tell what type of diet an animal has.</a:t>
            </a:r>
          </a:p>
          <a:p>
            <a:pPr eaLnBrk="1" hangingPunct="1">
              <a:buFont typeface="Wingdings" pitchFamily="2" charset="2"/>
              <a:buChar char="q"/>
            </a:pPr>
            <a:endParaRPr lang="en-US" b="1">
              <a:solidFill>
                <a:schemeClr val="tx1"/>
              </a:solidFill>
            </a:endParaRPr>
          </a:p>
          <a:p>
            <a:pPr eaLnBrk="1" hangingPunct="1">
              <a:lnSpc>
                <a:spcPct val="80000"/>
              </a:lnSpc>
              <a:buFont typeface="Wingdings" pitchFamily="2" charset="2"/>
              <a:buChar char="q"/>
            </a:pPr>
            <a:r>
              <a:rPr lang="en-US" sz="2800" b="1"/>
              <a:t>Four major groups of animals with respect to diet</a:t>
            </a:r>
          </a:p>
          <a:p>
            <a:pPr lvl="1" eaLnBrk="1" hangingPunct="1">
              <a:lnSpc>
                <a:spcPct val="80000"/>
              </a:lnSpc>
              <a:buFont typeface="Wingdings" pitchFamily="2" charset="2"/>
              <a:buChar char="q"/>
            </a:pPr>
            <a:r>
              <a:rPr lang="en-US" b="1"/>
              <a:t> carnivore (meat eater)</a:t>
            </a:r>
          </a:p>
          <a:p>
            <a:pPr lvl="1" eaLnBrk="1" hangingPunct="1">
              <a:lnSpc>
                <a:spcPct val="80000"/>
              </a:lnSpc>
              <a:buFont typeface="Wingdings" pitchFamily="2" charset="2"/>
              <a:buChar char="q"/>
            </a:pPr>
            <a:r>
              <a:rPr lang="en-US" b="1"/>
              <a:t> herbivore (plant eater)</a:t>
            </a:r>
          </a:p>
          <a:p>
            <a:pPr lvl="1" eaLnBrk="1" hangingPunct="1">
              <a:lnSpc>
                <a:spcPct val="80000"/>
              </a:lnSpc>
              <a:buFont typeface="Wingdings" pitchFamily="2" charset="2"/>
              <a:buChar char="q"/>
            </a:pPr>
            <a:r>
              <a:rPr lang="en-US" b="1"/>
              <a:t> insectivore (insect &amp; worm eater) </a:t>
            </a:r>
          </a:p>
          <a:p>
            <a:pPr lvl="1" eaLnBrk="1" hangingPunct="1">
              <a:lnSpc>
                <a:spcPct val="80000"/>
              </a:lnSpc>
              <a:buFont typeface="Wingdings" pitchFamily="2" charset="2"/>
              <a:buChar char="q"/>
            </a:pPr>
            <a:r>
              <a:rPr lang="en-US" b="1"/>
              <a:t> omnivore (an animal that eats a variety of foods    including meat and plants). </a:t>
            </a:r>
          </a:p>
          <a:p>
            <a:pPr eaLnBrk="1" hangingPunct="1">
              <a:buFont typeface="Wingdings" pitchFamily="2" charset="2"/>
              <a:buChar char="q"/>
            </a:pPr>
            <a:endParaRPr lang="en-US" b="1">
              <a:solidFill>
                <a:schemeClr val="tx1"/>
              </a:solidFill>
            </a:endParaRPr>
          </a:p>
          <a:p>
            <a:pPr eaLnBrk="1" hangingPunct="1">
              <a:buFont typeface="Wingdings" pitchFamily="2" charset="2"/>
              <a:buChar char="q"/>
            </a:pP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0">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4A91B0E1-7250-4410-A45C-E794A51B836D}" type="slidenum">
              <a:rPr lang="en-US" sz="1400" smtClean="0">
                <a:solidFill>
                  <a:schemeClr val="tx1"/>
                </a:solidFill>
              </a:rPr>
              <a:pPr eaLnBrk="1" hangingPunct="1">
                <a:defRPr/>
              </a:pPr>
              <a:t>70</a:t>
            </a:fld>
            <a:endParaRPr lang="en-US" sz="1400" smtClean="0">
              <a:solidFill>
                <a:schemeClr val="tx1"/>
              </a:solidFill>
            </a:endParaRPr>
          </a:p>
        </p:txBody>
      </p:sp>
      <p:sp>
        <p:nvSpPr>
          <p:cNvPr id="68611" name="Rectangle 3"/>
          <p:cNvSpPr>
            <a:spLocks noGrp="1" noChangeArrowheads="1"/>
          </p:cNvSpPr>
          <p:nvPr>
            <p:ph type="body" idx="1"/>
          </p:nvPr>
        </p:nvSpPr>
        <p:spPr>
          <a:xfrm>
            <a:off x="152400" y="685800"/>
            <a:ext cx="8763000" cy="5029200"/>
          </a:xfrm>
          <a:ln>
            <a:miter lim="800000"/>
            <a:headEnd/>
            <a:tailEnd/>
          </a:ln>
          <a:extLst/>
        </p:spPr>
        <p:txBody>
          <a:bodyPr/>
          <a:lstStyle/>
          <a:p>
            <a:pPr>
              <a:buFontTx/>
              <a:buNone/>
              <a:defRPr/>
            </a:pPr>
            <a:r>
              <a:rPr lang="en-US" sz="2000" b="1" dirty="0" smtClean="0"/>
              <a:t>Q1.</a:t>
            </a:r>
            <a:r>
              <a:rPr lang="en-US" sz="2000" dirty="0" smtClean="0"/>
              <a:t> Check to see if the following points are on the line </a:t>
            </a:r>
            <a:r>
              <a:rPr lang="en-US" sz="2000" b="1" i="1" dirty="0" smtClean="0"/>
              <a:t>y = 3x + 4</a:t>
            </a:r>
          </a:p>
          <a:p>
            <a:pPr>
              <a:buFontTx/>
              <a:buNone/>
              <a:defRPr/>
            </a:pPr>
            <a:endParaRPr lang="en-US" sz="2000" b="1" i="1" dirty="0" smtClean="0"/>
          </a:p>
          <a:p>
            <a:pPr lvl="5">
              <a:buFont typeface="Wingdings" pitchFamily="2" charset="2"/>
              <a:buChar char="q"/>
              <a:defRPr/>
            </a:pPr>
            <a:r>
              <a:rPr lang="en-US" b="1" dirty="0" smtClean="0"/>
              <a:t>(1,8)</a:t>
            </a:r>
          </a:p>
          <a:p>
            <a:pPr lvl="5">
              <a:buFont typeface="Wingdings" pitchFamily="2" charset="2"/>
              <a:buChar char="q"/>
              <a:defRPr/>
            </a:pPr>
            <a:r>
              <a:rPr lang="en-US" b="1" dirty="0" smtClean="0"/>
              <a:t>(2,10)</a:t>
            </a:r>
          </a:p>
          <a:p>
            <a:pPr algn="ctr">
              <a:buFontTx/>
              <a:buNone/>
              <a:defRPr/>
            </a:pPr>
            <a:r>
              <a:rPr lang="en-US" sz="2400" b="1" dirty="0" smtClean="0"/>
              <a:t>Click for the answer!</a:t>
            </a:r>
          </a:p>
          <a:p>
            <a:pPr marL="0" indent="0">
              <a:buFontTx/>
              <a:buNone/>
              <a:defRPr/>
            </a:pPr>
            <a:r>
              <a:rPr lang="en-US" sz="2400" b="1" dirty="0" smtClean="0">
                <a:solidFill>
                  <a:srgbClr val="0070C0"/>
                </a:solidFill>
              </a:rPr>
              <a:t>The point (1,8) is NOT on the line represented by the equation y = 3x + 4.  However, the point (2,10) IS on the line represented by the equation y = 3x + 4</a:t>
            </a:r>
            <a:r>
              <a:rPr lang="en-US" sz="1600" b="1" dirty="0" smtClean="0">
                <a:solidFill>
                  <a:srgbClr val="0070C0"/>
                </a:solidFill>
              </a:rPr>
              <a:t>.</a:t>
            </a:r>
          </a:p>
          <a:p>
            <a:pPr>
              <a:defRPr/>
            </a:pPr>
            <a:endParaRPr lang="en-US" sz="2000" dirty="0" smtClean="0"/>
          </a:p>
          <a:p>
            <a:pPr>
              <a:defRPr/>
            </a:pPr>
            <a:endParaRPr lang="en-US" sz="2000" b="1" i="1" dirty="0" smtClean="0"/>
          </a:p>
          <a:p>
            <a:pPr>
              <a:defRPr/>
            </a:pPr>
            <a:endParaRPr lang="en-US" sz="2000" b="1" dirty="0" smtClean="0"/>
          </a:p>
          <a:p>
            <a:pPr>
              <a:defRPr/>
            </a:pPr>
            <a:endParaRPr lang="en-US" sz="2000" b="1" dirty="0"/>
          </a:p>
        </p:txBody>
      </p:sp>
      <p:sp>
        <p:nvSpPr>
          <p:cNvPr id="72708"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7" name="AutoShape 14">
            <a:hlinkClick r:id="" action="ppaction://hlinkshowjump?jump=nextslide" highlightClick="1"/>
          </p:cNvPr>
          <p:cNvSpPr>
            <a:spLocks noChangeArrowheads="1"/>
          </p:cNvSpPr>
          <p:nvPr/>
        </p:nvSpPr>
        <p:spPr bwMode="auto">
          <a:xfrm>
            <a:off x="8077200" y="6126163"/>
            <a:ext cx="639763" cy="639762"/>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86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style.rotation</p:attrName>
                                        </p:attrNameLst>
                                      </p:cBhvr>
                                      <p:tavLst>
                                        <p:tav tm="0">
                                          <p:val>
                                            <p:fltVal val="720"/>
                                          </p:val>
                                        </p:tav>
                                        <p:tav tm="100000">
                                          <p:val>
                                            <p:fltVal val="0"/>
                                          </p:val>
                                        </p:tav>
                                      </p:tavLst>
                                    </p:anim>
                                    <p:anim calcmode="lin" valueType="num">
                                      <p:cBhvr>
                                        <p:cTn id="9" dur="500" fill="hold"/>
                                        <p:tgtEl>
                                          <p:spTgt spid="8"/>
                                        </p:tgtEl>
                                        <p:attrNameLst>
                                          <p:attrName>ppt_h</p:attrName>
                                        </p:attrNameLst>
                                      </p:cBhvr>
                                      <p:tavLst>
                                        <p:tav tm="0">
                                          <p:val>
                                            <p:fltVal val="0"/>
                                          </p:val>
                                        </p:tav>
                                        <p:tav tm="100000">
                                          <p:val>
                                            <p:strVal val="#ppt_h"/>
                                          </p:val>
                                        </p:tav>
                                      </p:tavLst>
                                    </p:anim>
                                    <p:anim calcmode="lin" valueType="num">
                                      <p:cBhvr>
                                        <p:cTn id="10" dur="500" fill="hold"/>
                                        <p:tgtEl>
                                          <p:spTgt spid="8"/>
                                        </p:tgtEl>
                                        <p:attrNameLst>
                                          <p:attrName>ppt_w</p:attrName>
                                        </p:attrNameLst>
                                      </p:cBhvr>
                                      <p:tavLst>
                                        <p:tav tm="0">
                                          <p:val>
                                            <p:fltVal val="0"/>
                                          </p:val>
                                        </p:tav>
                                        <p:tav tm="100000">
                                          <p:val>
                                            <p:strVal val="#ppt_w"/>
                                          </p:val>
                                        </p:tav>
                                      </p:tavLst>
                                    </p:anim>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E5B6F39C-6F26-49CE-B87F-7D2AF21F2AB9}" type="slidenum">
              <a:rPr lang="en-US" sz="1400" smtClean="0">
                <a:solidFill>
                  <a:schemeClr val="tx1"/>
                </a:solidFill>
              </a:rPr>
              <a:pPr eaLnBrk="1" hangingPunct="1">
                <a:defRPr/>
              </a:pPr>
              <a:t>71</a:t>
            </a:fld>
            <a:endParaRPr lang="en-US" sz="1400" smtClean="0">
              <a:solidFill>
                <a:schemeClr val="tx1"/>
              </a:solidFill>
            </a:endParaRPr>
          </a:p>
        </p:txBody>
      </p:sp>
      <p:sp>
        <p:nvSpPr>
          <p:cNvPr id="73731"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7" name="AutoShape 14">
            <a:hlinkClick r:id="" action="ppaction://hlinkshowjump?jump=nextslide" highlightClick="1"/>
          </p:cNvPr>
          <p:cNvSpPr>
            <a:spLocks noChangeArrowheads="1"/>
          </p:cNvSpPr>
          <p:nvPr/>
        </p:nvSpPr>
        <p:spPr bwMode="auto">
          <a:xfrm>
            <a:off x="8077200" y="6126163"/>
            <a:ext cx="639763" cy="639762"/>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67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152400" y="685800"/>
            <a:ext cx="86868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a:t>The slope, </a:t>
            </a:r>
            <a:r>
              <a:rPr lang="en-US" b="1" i="1"/>
              <a:t>m</a:t>
            </a:r>
            <a:r>
              <a:rPr lang="en-US"/>
              <a:t>, tells us how the value of </a:t>
            </a:r>
            <a:r>
              <a:rPr lang="en-US" b="1" i="1"/>
              <a:t>y</a:t>
            </a:r>
            <a:r>
              <a:rPr lang="en-US"/>
              <a:t> changes with the value of </a:t>
            </a:r>
            <a:r>
              <a:rPr lang="en-US" b="1" i="1"/>
              <a:t>x</a:t>
            </a:r>
            <a:r>
              <a:rPr lang="en-US"/>
              <a:t>.  The slope is equal to the change in  </a:t>
            </a:r>
            <a:r>
              <a:rPr lang="en-US" b="1" i="1"/>
              <a:t>y</a:t>
            </a:r>
            <a:r>
              <a:rPr lang="en-US"/>
              <a:t> divided by the change in </a:t>
            </a:r>
            <a:r>
              <a:rPr lang="en-US" b="1" i="1"/>
              <a:t>x</a:t>
            </a:r>
            <a:r>
              <a:rPr lang="en-US"/>
              <a:t>, that is the rise over the run.  </a:t>
            </a:r>
            <a:r>
              <a:rPr lang="en-US" b="1" i="1"/>
              <a:t>m = rise/run</a:t>
            </a:r>
          </a:p>
          <a:p>
            <a:pPr eaLnBrk="1" hangingPunct="1"/>
            <a:endParaRPr lang="en-US" b="1" i="1"/>
          </a:p>
          <a:p>
            <a:pPr eaLnBrk="1" hangingPunct="1"/>
            <a:r>
              <a:rPr lang="en-US" b="1"/>
              <a:t>Q2.</a:t>
            </a:r>
            <a:r>
              <a:rPr lang="en-US"/>
              <a:t> Find the slope of the line in the figure.</a:t>
            </a:r>
          </a:p>
          <a:p>
            <a:pPr algn="ctr" eaLnBrk="1" hangingPunct="1"/>
            <a:r>
              <a:rPr lang="en-US" b="1"/>
              <a:t>Click for the answer!</a:t>
            </a:r>
          </a:p>
          <a:p>
            <a:pPr eaLnBrk="1" hangingPunct="1"/>
            <a:r>
              <a:rPr lang="en-US" b="1">
                <a:solidFill>
                  <a:srgbClr val="0070C0"/>
                </a:solidFill>
              </a:rPr>
              <a:t>The slope of the line in the figure is equal to 0.4/0.2 = 2.  You could have also noted this from the equation describing the line, as the coefficient m, representing slope, is equal to 2!</a:t>
            </a:r>
            <a:r>
              <a:rPr lang="en-US">
                <a:solidFill>
                  <a:srgbClr val="0070C0"/>
                </a:solidFill>
              </a:rPr>
              <a:t> </a:t>
            </a:r>
            <a:endParaRPr lang="en-US" b="1">
              <a:solidFill>
                <a:srgbClr val="0070C0"/>
              </a:solidFill>
            </a:endParaRPr>
          </a:p>
          <a:p>
            <a:pPr eaLnBrk="1" hangingPunct="1"/>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35"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style.rotation</p:attrName>
                                        </p:attrNameLst>
                                      </p:cBhvr>
                                      <p:tavLst>
                                        <p:tav tm="0">
                                          <p:val>
                                            <p:fltVal val="720"/>
                                          </p:val>
                                        </p:tav>
                                        <p:tav tm="100000">
                                          <p:val>
                                            <p:fltVal val="0"/>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ppt_w</p:attrName>
                                        </p:attrNameLst>
                                      </p:cBhvr>
                                      <p:tavLst>
                                        <p:tav tm="0">
                                          <p:val>
                                            <p:fltVal val="0"/>
                                          </p:val>
                                        </p:tav>
                                        <p:tav tm="100000">
                                          <p:val>
                                            <p:strVal val="#ppt_w"/>
                                          </p:val>
                                        </p:tav>
                                      </p:tavLst>
                                    </p:anim>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xfrm>
            <a:off x="7086600" y="6019800"/>
            <a:ext cx="1905000" cy="476250"/>
          </a:xfrm>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F0BD7F43-D81E-4B86-905C-F33984B39EB1}" type="slidenum">
              <a:rPr lang="en-US" sz="1400" smtClean="0">
                <a:solidFill>
                  <a:schemeClr val="tx1"/>
                </a:solidFill>
              </a:rPr>
              <a:pPr eaLnBrk="1" hangingPunct="1">
                <a:defRPr/>
              </a:pPr>
              <a:t>72</a:t>
            </a:fld>
            <a:endParaRPr lang="en-US" sz="1400" smtClean="0">
              <a:solidFill>
                <a:schemeClr val="tx1"/>
              </a:solidFill>
            </a:endParaRPr>
          </a:p>
        </p:txBody>
      </p:sp>
      <p:sp>
        <p:nvSpPr>
          <p:cNvPr id="68611" name="Rectangle 3"/>
          <p:cNvSpPr>
            <a:spLocks noGrp="1" noChangeArrowheads="1"/>
          </p:cNvSpPr>
          <p:nvPr>
            <p:ph type="body" idx="1"/>
          </p:nvPr>
        </p:nvSpPr>
        <p:spPr>
          <a:xfrm>
            <a:off x="152400" y="685800"/>
            <a:ext cx="8458200" cy="5029200"/>
          </a:xfrm>
        </p:spPr>
        <p:txBody>
          <a:bodyPr/>
          <a:lstStyle/>
          <a:p>
            <a:pPr>
              <a:buFontTx/>
              <a:buNone/>
            </a:pPr>
            <a:r>
              <a:rPr lang="en-US" sz="2400" smtClean="0"/>
              <a:t>If  </a:t>
            </a:r>
            <a:r>
              <a:rPr lang="en-US" sz="2400" b="1" i="1" smtClean="0"/>
              <a:t>x</a:t>
            </a:r>
            <a:r>
              <a:rPr lang="en-US" sz="2400" smtClean="0"/>
              <a:t> and  </a:t>
            </a:r>
            <a:r>
              <a:rPr lang="en-US" sz="2400" b="1" i="1" smtClean="0"/>
              <a:t>y</a:t>
            </a:r>
            <a:r>
              <a:rPr lang="en-US" sz="2400" smtClean="0"/>
              <a:t> are any two points on the line, then the slope of the line </a:t>
            </a:r>
            <a:r>
              <a:rPr lang="en-US" sz="2400" b="1" i="1" smtClean="0"/>
              <a:t>m</a:t>
            </a:r>
            <a:r>
              <a:rPr lang="en-US" sz="2400" smtClean="0"/>
              <a:t> is:</a:t>
            </a:r>
          </a:p>
          <a:p>
            <a:pPr>
              <a:buFontTx/>
              <a:buNone/>
            </a:pPr>
            <a:endParaRPr lang="en-US" sz="2400" b="1" smtClean="0"/>
          </a:p>
          <a:p>
            <a:pPr>
              <a:buFontTx/>
              <a:buNone/>
            </a:pPr>
            <a:r>
              <a:rPr lang="en-US" sz="2400" smtClean="0"/>
              <a:t> </a:t>
            </a:r>
            <a:endParaRPr lang="en-US" sz="2400" b="1" smtClean="0"/>
          </a:p>
          <a:p>
            <a:pPr>
              <a:buFontTx/>
              <a:buNone/>
            </a:pPr>
            <a:r>
              <a:rPr lang="en-US" sz="2400" smtClean="0"/>
              <a:t>If  </a:t>
            </a:r>
            <a:r>
              <a:rPr lang="en-US" sz="2400" b="1" i="1" smtClean="0"/>
              <a:t>m</a:t>
            </a:r>
            <a:r>
              <a:rPr lang="en-US" sz="2400" smtClean="0"/>
              <a:t> is positive, then as </a:t>
            </a:r>
            <a:r>
              <a:rPr lang="en-US" sz="2400" b="1" i="1" smtClean="0"/>
              <a:t>x</a:t>
            </a:r>
            <a:r>
              <a:rPr lang="en-US" sz="2400" smtClean="0"/>
              <a:t> gets bigger, so does </a:t>
            </a:r>
            <a:r>
              <a:rPr lang="en-US" sz="2400" b="1" i="1" smtClean="0"/>
              <a:t>y</a:t>
            </a:r>
            <a:r>
              <a:rPr lang="en-US" sz="2400" smtClean="0"/>
              <a:t>.  If </a:t>
            </a:r>
            <a:r>
              <a:rPr lang="en-US" sz="2400" b="1" i="1" smtClean="0"/>
              <a:t>m</a:t>
            </a:r>
            <a:r>
              <a:rPr lang="en-US" sz="2400" smtClean="0"/>
              <a:t> is negative, then as </a:t>
            </a:r>
            <a:r>
              <a:rPr lang="en-US" sz="2400" b="1" i="1" smtClean="0"/>
              <a:t>x</a:t>
            </a:r>
            <a:r>
              <a:rPr lang="en-US" sz="2400" smtClean="0"/>
              <a:t> gets bigger, </a:t>
            </a:r>
            <a:r>
              <a:rPr lang="en-US" sz="2400" b="1" i="1" smtClean="0"/>
              <a:t>y</a:t>
            </a:r>
            <a:r>
              <a:rPr lang="en-US" sz="2400" smtClean="0"/>
              <a:t>  gets smaller.  </a:t>
            </a:r>
            <a:endParaRPr lang="en-US" sz="2400" b="1" smtClean="0"/>
          </a:p>
          <a:p>
            <a:pPr>
              <a:buFontTx/>
              <a:buNone/>
            </a:pPr>
            <a:r>
              <a:rPr lang="en-US" sz="2400" smtClean="0"/>
              <a:t>	</a:t>
            </a:r>
            <a:endParaRPr lang="en-US" sz="2400" b="1" smtClean="0"/>
          </a:p>
          <a:p>
            <a:pPr>
              <a:buFontTx/>
              <a:buNone/>
            </a:pPr>
            <a:r>
              <a:rPr lang="en-US" sz="2400" smtClean="0"/>
              <a:t>Because the slope is the quotient of the change in  </a:t>
            </a:r>
            <a:r>
              <a:rPr lang="en-US" sz="2400" b="1" i="1" smtClean="0"/>
              <a:t>y</a:t>
            </a:r>
            <a:r>
              <a:rPr lang="en-US" sz="2400" smtClean="0"/>
              <a:t> divided by the change in  </a:t>
            </a:r>
            <a:r>
              <a:rPr lang="en-US" sz="2400" b="1" i="1" smtClean="0"/>
              <a:t>x</a:t>
            </a:r>
            <a:r>
              <a:rPr lang="en-US" sz="2400" b="1" smtClean="0"/>
              <a:t>, </a:t>
            </a:r>
            <a:r>
              <a:rPr lang="en-US" sz="2400" smtClean="0"/>
              <a:t>it is measured in  (</a:t>
            </a:r>
            <a:r>
              <a:rPr lang="en-US" sz="2400" b="1" i="1" smtClean="0"/>
              <a:t>y units/x units</a:t>
            </a:r>
            <a:r>
              <a:rPr lang="en-US" sz="2400" smtClean="0"/>
              <a:t>).  For example, if the y-axis of a plot is measured in miles and the x-axis of the plot is measured in minutes, then the slope of a line on the plot is measured in miles/minute.	</a:t>
            </a:r>
            <a:endParaRPr lang="en-US" sz="2400" b="1" smtClean="0"/>
          </a:p>
          <a:p>
            <a:pPr>
              <a:buFontTx/>
              <a:buNone/>
            </a:pPr>
            <a:r>
              <a:rPr lang="en-US" sz="2400" smtClean="0"/>
              <a:t> </a:t>
            </a:r>
            <a:endParaRPr lang="en-US" sz="2400" b="1" smtClean="0"/>
          </a:p>
          <a:p>
            <a:pPr>
              <a:buFontTx/>
              <a:buNone/>
            </a:pPr>
            <a:r>
              <a:rPr lang="en-US" sz="2400" smtClean="0"/>
              <a:t>The y-intercept  </a:t>
            </a:r>
            <a:r>
              <a:rPr lang="en-US" sz="2400" b="1" i="1" smtClean="0"/>
              <a:t>b</a:t>
            </a:r>
            <a:r>
              <a:rPr lang="en-US" sz="2400" smtClean="0"/>
              <a:t> is the value that  </a:t>
            </a:r>
            <a:r>
              <a:rPr lang="en-US" sz="2400" b="1" i="1" smtClean="0"/>
              <a:t>y</a:t>
            </a:r>
            <a:r>
              <a:rPr lang="en-US" sz="2400" smtClean="0"/>
              <a:t> takes when </a:t>
            </a:r>
            <a:r>
              <a:rPr lang="en-US" sz="2400" b="1" i="1" smtClean="0"/>
              <a:t>x</a:t>
            </a:r>
            <a:r>
              <a:rPr lang="en-US" sz="2400" smtClean="0"/>
              <a:t> is zero.  This means that the point  </a:t>
            </a:r>
            <a:r>
              <a:rPr lang="en-US" sz="2400" b="1" smtClean="0"/>
              <a:t>(0,</a:t>
            </a:r>
            <a:r>
              <a:rPr lang="en-US" sz="2400" b="1" i="1" smtClean="0"/>
              <a:t>b</a:t>
            </a:r>
            <a:r>
              <a:rPr lang="en-US" sz="2400" b="1" smtClean="0"/>
              <a:t>) </a:t>
            </a:r>
            <a:r>
              <a:rPr lang="en-US" sz="2400" smtClean="0"/>
              <a:t>is on the line. </a:t>
            </a:r>
            <a:endParaRPr lang="en-US" sz="2400" b="1" smtClean="0"/>
          </a:p>
          <a:p>
            <a:pPr>
              <a:buFontTx/>
              <a:buNone/>
            </a:pPr>
            <a:r>
              <a:rPr lang="en-US" sz="1800" smtClean="0"/>
              <a:t> </a:t>
            </a:r>
            <a:endParaRPr lang="en-US" sz="1800" b="1" smtClean="0"/>
          </a:p>
        </p:txBody>
      </p:sp>
      <p:sp>
        <p:nvSpPr>
          <p:cNvPr id="74756"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7" name="AutoShape 14">
            <a:hlinkClick r:id="" action="ppaction://hlinkshowjump?jump=nextslide" highlightClick="1"/>
          </p:cNvPr>
          <p:cNvSpPr>
            <a:spLocks noChangeArrowheads="1"/>
          </p:cNvSpPr>
          <p:nvPr/>
        </p:nvSpPr>
        <p:spPr bwMode="auto">
          <a:xfrm>
            <a:off x="8382000" y="5638800"/>
            <a:ext cx="639763" cy="639763"/>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47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475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75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1600"/>
            <a:ext cx="16589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61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6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2"/>
          </p:nvPr>
        </p:nvSpPr>
        <p:spPr>
          <a:xfrm>
            <a:off x="7086600" y="6019800"/>
            <a:ext cx="1905000" cy="476250"/>
          </a:xfrm>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60E2ED8C-F494-479E-82D2-5794EC52AD8F}" type="slidenum">
              <a:rPr lang="en-US" sz="1400" smtClean="0">
                <a:solidFill>
                  <a:schemeClr val="tx1"/>
                </a:solidFill>
              </a:rPr>
              <a:pPr eaLnBrk="1" hangingPunct="1">
                <a:defRPr/>
              </a:pPr>
              <a:t>73</a:t>
            </a:fld>
            <a:endParaRPr lang="en-US" sz="1400" smtClean="0">
              <a:solidFill>
                <a:schemeClr val="tx1"/>
              </a:solidFill>
            </a:endParaRPr>
          </a:p>
        </p:txBody>
      </p:sp>
      <p:sp>
        <p:nvSpPr>
          <p:cNvPr id="68611" name="Rectangle 3"/>
          <p:cNvSpPr>
            <a:spLocks noGrp="1" noChangeArrowheads="1"/>
          </p:cNvSpPr>
          <p:nvPr>
            <p:ph type="body" idx="1"/>
          </p:nvPr>
        </p:nvSpPr>
        <p:spPr>
          <a:xfrm>
            <a:off x="152400" y="685800"/>
            <a:ext cx="8458200" cy="5029200"/>
          </a:xfrm>
        </p:spPr>
        <p:txBody>
          <a:bodyPr/>
          <a:lstStyle/>
          <a:p>
            <a:pPr>
              <a:buFontTx/>
              <a:buNone/>
              <a:defRPr/>
            </a:pPr>
            <a:r>
              <a:rPr lang="en-US" sz="2400" b="1" dirty="0" smtClean="0"/>
              <a:t>Q3.</a:t>
            </a:r>
            <a:r>
              <a:rPr lang="en-US" sz="2400" dirty="0" smtClean="0"/>
              <a:t> What is the y-intercept of the line represented by the equation </a:t>
            </a:r>
            <a:r>
              <a:rPr lang="en-US" sz="2400" b="1" i="1" dirty="0" smtClean="0"/>
              <a:t>y = 3x + 4</a:t>
            </a:r>
            <a:r>
              <a:rPr lang="en-US" sz="2400" dirty="0" smtClean="0"/>
              <a:t>?</a:t>
            </a:r>
          </a:p>
          <a:p>
            <a:pPr>
              <a:buFontTx/>
              <a:buNone/>
              <a:defRPr/>
            </a:pPr>
            <a:endParaRPr lang="en-US" sz="2400" dirty="0" smtClean="0"/>
          </a:p>
          <a:p>
            <a:pPr algn="ctr">
              <a:buFontTx/>
              <a:buNone/>
              <a:defRPr/>
            </a:pPr>
            <a:r>
              <a:rPr lang="en-US" sz="2400" b="1" dirty="0" smtClean="0"/>
              <a:t>Click for the answer!</a:t>
            </a:r>
          </a:p>
          <a:p>
            <a:pPr algn="ctr">
              <a:buFontTx/>
              <a:buNone/>
              <a:defRPr/>
            </a:pPr>
            <a:endParaRPr lang="en-US" sz="2400" b="1" dirty="0" smtClean="0"/>
          </a:p>
          <a:p>
            <a:pPr marL="0" indent="0">
              <a:buFontTx/>
              <a:buNone/>
              <a:defRPr/>
            </a:pPr>
            <a:r>
              <a:rPr lang="en-US" sz="2400" b="1" dirty="0" smtClean="0">
                <a:solidFill>
                  <a:srgbClr val="0070C0"/>
                </a:solidFill>
              </a:rPr>
              <a:t>If you substitute 0 for x, then solve for y, the equation then becomes </a:t>
            </a:r>
          </a:p>
          <a:p>
            <a:pPr marL="0" indent="0" algn="ctr">
              <a:buFontTx/>
              <a:buNone/>
              <a:defRPr/>
            </a:pPr>
            <a:r>
              <a:rPr lang="en-US" sz="2400" b="1" dirty="0" smtClean="0">
                <a:solidFill>
                  <a:srgbClr val="0070C0"/>
                </a:solidFill>
              </a:rPr>
              <a:t>y = 3(0) + 4 = 4</a:t>
            </a:r>
          </a:p>
          <a:p>
            <a:pPr marL="0" indent="0" algn="ctr">
              <a:buFontTx/>
              <a:buNone/>
              <a:defRPr/>
            </a:pPr>
            <a:r>
              <a:rPr lang="en-US" sz="2400" b="1" dirty="0" smtClean="0">
                <a:solidFill>
                  <a:srgbClr val="0070C0"/>
                </a:solidFill>
              </a:rPr>
              <a:t>  </a:t>
            </a:r>
          </a:p>
          <a:p>
            <a:pPr marL="0" indent="0">
              <a:buFontTx/>
              <a:buNone/>
              <a:defRPr/>
            </a:pPr>
            <a:r>
              <a:rPr lang="en-US" sz="2400" b="1" dirty="0" smtClean="0">
                <a:solidFill>
                  <a:srgbClr val="0070C0"/>
                </a:solidFill>
              </a:rPr>
              <a:t>This means that the y-intercept of the line represented by the equation is 4.  On the graph, this would be represented by the point (0,4)</a:t>
            </a:r>
            <a:endParaRPr lang="en-US" sz="2400" b="1" dirty="0">
              <a:solidFill>
                <a:srgbClr val="0070C0"/>
              </a:solidFill>
            </a:endParaRPr>
          </a:p>
        </p:txBody>
      </p:sp>
      <p:sp>
        <p:nvSpPr>
          <p:cNvPr id="75780"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7" name="AutoShape 14">
            <a:hlinkClick r:id="" action="ppaction://hlinkshowjump?jump=nextslide" highlightClick="1"/>
          </p:cNvPr>
          <p:cNvSpPr>
            <a:spLocks noChangeArrowheads="1"/>
          </p:cNvSpPr>
          <p:nvPr/>
        </p:nvSpPr>
        <p:spPr bwMode="auto">
          <a:xfrm>
            <a:off x="8382000" y="5638800"/>
            <a:ext cx="639763" cy="639763"/>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57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57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323AAC37-0AA7-49CC-B139-77266461785A}" type="slidenum">
              <a:rPr lang="en-US" sz="1400" smtClean="0">
                <a:solidFill>
                  <a:schemeClr val="tx1"/>
                </a:solidFill>
              </a:rPr>
              <a:pPr eaLnBrk="1" hangingPunct="1">
                <a:defRPr/>
              </a:pPr>
              <a:t>74</a:t>
            </a:fld>
            <a:endParaRPr lang="en-US" sz="1400" smtClean="0">
              <a:solidFill>
                <a:schemeClr val="tx1"/>
              </a:solidFill>
            </a:endParaRPr>
          </a:p>
        </p:txBody>
      </p:sp>
      <p:sp>
        <p:nvSpPr>
          <p:cNvPr id="68611" name="Rectangle 3"/>
          <p:cNvSpPr>
            <a:spLocks noGrp="1" noChangeArrowheads="1"/>
          </p:cNvSpPr>
          <p:nvPr>
            <p:ph type="body" idx="1"/>
          </p:nvPr>
        </p:nvSpPr>
        <p:spPr>
          <a:xfrm>
            <a:off x="152400" y="685800"/>
            <a:ext cx="8458200" cy="5029200"/>
          </a:xfrm>
        </p:spPr>
        <p:txBody>
          <a:bodyPr/>
          <a:lstStyle/>
          <a:p>
            <a:pPr>
              <a:buFontTx/>
              <a:buNone/>
            </a:pPr>
            <a:r>
              <a:rPr lang="en-US" sz="2400" smtClean="0"/>
              <a:t>The formula  </a:t>
            </a:r>
            <a:r>
              <a:rPr lang="en-US" sz="2400" b="1" i="1" smtClean="0"/>
              <a:t>y = mx + b </a:t>
            </a:r>
            <a:r>
              <a:rPr lang="en-US" sz="2400" smtClean="0"/>
              <a:t>is called the </a:t>
            </a:r>
            <a:r>
              <a:rPr lang="en-US" sz="2400" b="1" smtClean="0"/>
              <a:t>slope-intercept</a:t>
            </a:r>
            <a:r>
              <a:rPr lang="en-US" sz="2400" smtClean="0"/>
              <a:t> formula for the line.  If  (</a:t>
            </a:r>
            <a:r>
              <a:rPr lang="en-US" sz="2400" b="1" i="1" smtClean="0"/>
              <a:t>x</a:t>
            </a:r>
            <a:r>
              <a:rPr lang="en-US" sz="2400" b="1" i="1" baseline="-25000" smtClean="0"/>
              <a:t>1</a:t>
            </a:r>
            <a:r>
              <a:rPr lang="en-US" sz="2400" b="1" i="1" smtClean="0"/>
              <a:t>, y</a:t>
            </a:r>
            <a:r>
              <a:rPr lang="en-US" sz="2400" b="1" i="1" baseline="-25000" smtClean="0"/>
              <a:t>1</a:t>
            </a:r>
            <a:r>
              <a:rPr lang="en-US" sz="2400" smtClean="0"/>
              <a:t>) is any fixed point on the line, then given any other point  (</a:t>
            </a:r>
            <a:r>
              <a:rPr lang="en-US" sz="2400" b="1" i="1" smtClean="0"/>
              <a:t>x</a:t>
            </a:r>
            <a:r>
              <a:rPr lang="en-US" sz="2400" b="1" i="1" baseline="-25000" smtClean="0"/>
              <a:t>2</a:t>
            </a:r>
            <a:r>
              <a:rPr lang="en-US" sz="2400" b="1" i="1" smtClean="0"/>
              <a:t>, y</a:t>
            </a:r>
            <a:r>
              <a:rPr lang="en-US" sz="2400" b="1" i="1" baseline="-25000" smtClean="0"/>
              <a:t>2</a:t>
            </a:r>
            <a:r>
              <a:rPr lang="en-US" sz="2400" smtClean="0"/>
              <a:t>) on the line we have that </a:t>
            </a:r>
            <a:endParaRPr lang="en-US" sz="2400" b="1" smtClean="0"/>
          </a:p>
          <a:p>
            <a:pPr>
              <a:buFontTx/>
              <a:buNone/>
            </a:pPr>
            <a:r>
              <a:rPr lang="en-US" sz="1800" smtClean="0"/>
              <a:t> </a:t>
            </a:r>
            <a:endParaRPr lang="en-US" sz="1800" b="1" smtClean="0"/>
          </a:p>
          <a:p>
            <a:pPr>
              <a:buFontTx/>
              <a:buNone/>
            </a:pPr>
            <a:r>
              <a:rPr lang="en-US" sz="1800" smtClean="0"/>
              <a:t> </a:t>
            </a:r>
            <a:endParaRPr lang="en-US" sz="1800" b="1" smtClean="0"/>
          </a:p>
          <a:p>
            <a:pPr>
              <a:buFontTx/>
              <a:buNone/>
            </a:pPr>
            <a:endParaRPr lang="en-US" sz="1800" smtClean="0"/>
          </a:p>
          <a:p>
            <a:pPr>
              <a:buFontTx/>
              <a:buNone/>
            </a:pPr>
            <a:r>
              <a:rPr lang="en-US" sz="2400" smtClean="0"/>
              <a:t>This is called the </a:t>
            </a:r>
            <a:r>
              <a:rPr lang="en-US" sz="2400" b="1" smtClean="0"/>
              <a:t>point-slope</a:t>
            </a:r>
            <a:r>
              <a:rPr lang="en-US" sz="2400" smtClean="0"/>
              <a:t> formula for the line.</a:t>
            </a:r>
            <a:endParaRPr lang="en-US" sz="2400" b="1" smtClean="0"/>
          </a:p>
          <a:p>
            <a:pPr>
              <a:buFontTx/>
              <a:buNone/>
            </a:pPr>
            <a:r>
              <a:rPr lang="en-US" sz="1800" smtClean="0"/>
              <a:t> </a:t>
            </a:r>
            <a:endParaRPr lang="en-US" sz="1800" b="1" smtClean="0"/>
          </a:p>
          <a:p>
            <a:pPr>
              <a:buFontTx/>
              <a:buNone/>
            </a:pPr>
            <a:r>
              <a:rPr lang="en-US" sz="2400" b="1" smtClean="0"/>
              <a:t>Q4.</a:t>
            </a:r>
            <a:r>
              <a:rPr lang="en-US" sz="2400" smtClean="0"/>
              <a:t> Suppose that a line has slope  </a:t>
            </a:r>
            <a:r>
              <a:rPr lang="en-US" sz="2400" b="1" i="1" smtClean="0"/>
              <a:t>m = 2</a:t>
            </a:r>
            <a:r>
              <a:rPr lang="en-US" sz="2400" smtClean="0"/>
              <a:t>, and that the point  </a:t>
            </a:r>
            <a:r>
              <a:rPr lang="en-US" sz="2400" b="1" smtClean="0"/>
              <a:t>(2,7) </a:t>
            </a:r>
            <a:r>
              <a:rPr lang="en-US" sz="2400" smtClean="0"/>
              <a:t>is on the line.     Write down the point-slope formula for the line.</a:t>
            </a:r>
          </a:p>
          <a:p>
            <a:pPr algn="ctr">
              <a:buFontTx/>
              <a:buNone/>
            </a:pPr>
            <a:r>
              <a:rPr lang="en-US" sz="2400" b="1" smtClean="0"/>
              <a:t>Click for the answer!</a:t>
            </a:r>
          </a:p>
          <a:p>
            <a:pPr algn="ctr">
              <a:buFontTx/>
              <a:buNone/>
            </a:pPr>
            <a:endParaRPr lang="en-US" sz="1800" b="1" smtClean="0"/>
          </a:p>
          <a:p>
            <a:pPr>
              <a:buFontTx/>
              <a:buNone/>
            </a:pPr>
            <a:endParaRPr lang="en-US" sz="1800" b="1" smtClean="0"/>
          </a:p>
        </p:txBody>
      </p:sp>
      <p:sp>
        <p:nvSpPr>
          <p:cNvPr id="76804"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7" name="AutoShape 14">
            <a:hlinkClick r:id="" action="ppaction://hlinkshowjump?jump=nextslide" highlightClick="1"/>
          </p:cNvPr>
          <p:cNvSpPr>
            <a:spLocks noChangeArrowheads="1"/>
          </p:cNvSpPr>
          <p:nvPr/>
        </p:nvSpPr>
        <p:spPr bwMode="auto">
          <a:xfrm>
            <a:off x="8382000" y="6096000"/>
            <a:ext cx="639763" cy="639763"/>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68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680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05000"/>
            <a:ext cx="16906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715000"/>
            <a:ext cx="15652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ntr" presetSubtype="0" fill="hold" nodeType="clickEffect">
                                  <p:stCondLst>
                                    <p:cond delay="0"/>
                                  </p:stCondLst>
                                  <p:childTnLst>
                                    <p:set>
                                      <p:cBhvr>
                                        <p:cTn id="10" dur="1" fill="hold">
                                          <p:stCondLst>
                                            <p:cond delay="0"/>
                                          </p:stCondLst>
                                        </p:cTn>
                                        <p:tgtEl>
                                          <p:spTgt spid="95234"/>
                                        </p:tgtEl>
                                        <p:attrNameLst>
                                          <p:attrName>style.visibility</p:attrName>
                                        </p:attrNameLst>
                                      </p:cBhvr>
                                      <p:to>
                                        <p:strVal val="visible"/>
                                      </p:to>
                                    </p:set>
                                    <p:animEffect transition="in" filter="fade">
                                      <p:cBhvr>
                                        <p:cTn id="11" dur="500"/>
                                        <p:tgtEl>
                                          <p:spTgt spid="95234"/>
                                        </p:tgtEl>
                                      </p:cBhvr>
                                    </p:animEffect>
                                    <p:anim calcmode="lin" valueType="num">
                                      <p:cBhvr>
                                        <p:cTn id="12" dur="500" fill="hold"/>
                                        <p:tgtEl>
                                          <p:spTgt spid="95234"/>
                                        </p:tgtEl>
                                        <p:attrNameLst>
                                          <p:attrName>style.rotation</p:attrName>
                                        </p:attrNameLst>
                                      </p:cBhvr>
                                      <p:tavLst>
                                        <p:tav tm="0">
                                          <p:val>
                                            <p:fltVal val="720"/>
                                          </p:val>
                                        </p:tav>
                                        <p:tav tm="100000">
                                          <p:val>
                                            <p:fltVal val="0"/>
                                          </p:val>
                                        </p:tav>
                                      </p:tavLst>
                                    </p:anim>
                                    <p:anim calcmode="lin" valueType="num">
                                      <p:cBhvr>
                                        <p:cTn id="13" dur="500" fill="hold"/>
                                        <p:tgtEl>
                                          <p:spTgt spid="95234"/>
                                        </p:tgtEl>
                                        <p:attrNameLst>
                                          <p:attrName>ppt_h</p:attrName>
                                        </p:attrNameLst>
                                      </p:cBhvr>
                                      <p:tavLst>
                                        <p:tav tm="0">
                                          <p:val>
                                            <p:fltVal val="0"/>
                                          </p:val>
                                        </p:tav>
                                        <p:tav tm="100000">
                                          <p:val>
                                            <p:strVal val="#ppt_h"/>
                                          </p:val>
                                        </p:tav>
                                      </p:tavLst>
                                    </p:anim>
                                    <p:anim calcmode="lin" valueType="num">
                                      <p:cBhvr>
                                        <p:cTn id="14" dur="500" fill="hold"/>
                                        <p:tgtEl>
                                          <p:spTgt spid="95234"/>
                                        </p:tgtEl>
                                        <p:attrNameLst>
                                          <p:attrName>ppt_w</p:attrName>
                                        </p:attrNameLst>
                                      </p:cBhvr>
                                      <p:tavLst>
                                        <p:tav tm="0">
                                          <p:val>
                                            <p:fltVal val="0"/>
                                          </p:val>
                                        </p:tav>
                                        <p:tav tm="100000">
                                          <p:val>
                                            <p:strVal val="#ppt_w"/>
                                          </p:val>
                                        </p:tav>
                                      </p:tavLst>
                                    </p:anim>
                                  </p:childTnLst>
                                </p:cTn>
                              </p:par>
                              <p:par>
                                <p:cTn id="15" presetID="1" presetClass="entr" presetSubtype="0" fill="hold" nodeType="withEffect">
                                  <p:stCondLst>
                                    <p:cond delay="0"/>
                                  </p:stCondLst>
                                  <p:childTnLst>
                                    <p:set>
                                      <p:cBhvr>
                                        <p:cTn id="16" dur="1" fill="hold">
                                          <p:stCondLst>
                                            <p:cond delay="0"/>
                                          </p:stCondLst>
                                        </p:cTn>
                                        <p:tgtEl>
                                          <p:spTgt spid="686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861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5" presetClass="entr" presetSubtype="0" fill="hold" nodeType="clickEffect">
                                  <p:stCondLst>
                                    <p:cond delay="0"/>
                                  </p:stCondLst>
                                  <p:childTnLst>
                                    <p:set>
                                      <p:cBhvr>
                                        <p:cTn id="34" dur="1" fill="hold">
                                          <p:stCondLst>
                                            <p:cond delay="0"/>
                                          </p:stCondLst>
                                        </p:cTn>
                                        <p:tgtEl>
                                          <p:spTgt spid="95235"/>
                                        </p:tgtEl>
                                        <p:attrNameLst>
                                          <p:attrName>style.visibility</p:attrName>
                                        </p:attrNameLst>
                                      </p:cBhvr>
                                      <p:to>
                                        <p:strVal val="visible"/>
                                      </p:to>
                                    </p:set>
                                    <p:animEffect transition="in" filter="fade">
                                      <p:cBhvr>
                                        <p:cTn id="35" dur="500"/>
                                        <p:tgtEl>
                                          <p:spTgt spid="95235"/>
                                        </p:tgtEl>
                                      </p:cBhvr>
                                    </p:animEffect>
                                    <p:anim calcmode="lin" valueType="num">
                                      <p:cBhvr>
                                        <p:cTn id="36" dur="500" fill="hold"/>
                                        <p:tgtEl>
                                          <p:spTgt spid="95235"/>
                                        </p:tgtEl>
                                        <p:attrNameLst>
                                          <p:attrName>style.rotation</p:attrName>
                                        </p:attrNameLst>
                                      </p:cBhvr>
                                      <p:tavLst>
                                        <p:tav tm="0">
                                          <p:val>
                                            <p:fltVal val="720"/>
                                          </p:val>
                                        </p:tav>
                                        <p:tav tm="100000">
                                          <p:val>
                                            <p:fltVal val="0"/>
                                          </p:val>
                                        </p:tav>
                                      </p:tavLst>
                                    </p:anim>
                                    <p:anim calcmode="lin" valueType="num">
                                      <p:cBhvr>
                                        <p:cTn id="37" dur="500" fill="hold"/>
                                        <p:tgtEl>
                                          <p:spTgt spid="95235"/>
                                        </p:tgtEl>
                                        <p:attrNameLst>
                                          <p:attrName>ppt_h</p:attrName>
                                        </p:attrNameLst>
                                      </p:cBhvr>
                                      <p:tavLst>
                                        <p:tav tm="0">
                                          <p:val>
                                            <p:fltVal val="0"/>
                                          </p:val>
                                        </p:tav>
                                        <p:tav tm="100000">
                                          <p:val>
                                            <p:strVal val="#ppt_h"/>
                                          </p:val>
                                        </p:tav>
                                      </p:tavLst>
                                    </p:anim>
                                    <p:anim calcmode="lin" valueType="num">
                                      <p:cBhvr>
                                        <p:cTn id="38" dur="500" fill="hold"/>
                                        <p:tgtEl>
                                          <p:spTgt spid="95235"/>
                                        </p:tgtEl>
                                        <p:attrNameLst>
                                          <p:attrName>ppt_w</p:attrName>
                                        </p:attrNameLst>
                                      </p:cBhvr>
                                      <p:tavLst>
                                        <p:tav tm="0">
                                          <p:val>
                                            <p:fltVal val="0"/>
                                          </p:val>
                                        </p:tav>
                                        <p:tav tm="100000">
                                          <p:val>
                                            <p:strVal val="#ppt_w"/>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650A0C7F-9618-49B6-920F-A9DBC585952E}" type="slidenum">
              <a:rPr lang="en-US" sz="1400" smtClean="0">
                <a:solidFill>
                  <a:schemeClr val="tx1"/>
                </a:solidFill>
              </a:rPr>
              <a:pPr eaLnBrk="1" hangingPunct="1">
                <a:defRPr/>
              </a:pPr>
              <a:t>75</a:t>
            </a:fld>
            <a:endParaRPr lang="en-US" sz="1400" smtClean="0">
              <a:solidFill>
                <a:schemeClr val="tx1"/>
              </a:solidFill>
            </a:endParaRPr>
          </a:p>
        </p:txBody>
      </p:sp>
      <p:sp>
        <p:nvSpPr>
          <p:cNvPr id="68611" name="Rectangle 3"/>
          <p:cNvSpPr>
            <a:spLocks noGrp="1" noChangeArrowheads="1"/>
          </p:cNvSpPr>
          <p:nvPr>
            <p:ph type="body" idx="1"/>
          </p:nvPr>
        </p:nvSpPr>
        <p:spPr>
          <a:xfrm>
            <a:off x="152400" y="685800"/>
            <a:ext cx="8458200" cy="5029200"/>
          </a:xfrm>
        </p:spPr>
        <p:txBody>
          <a:bodyPr/>
          <a:lstStyle/>
          <a:p>
            <a:pPr>
              <a:buFontTx/>
              <a:buNone/>
            </a:pPr>
            <a:r>
              <a:rPr lang="en-US" sz="2400" b="1" i="1" u="sng" smtClean="0"/>
              <a:t>Super problem solver</a:t>
            </a:r>
            <a:endParaRPr lang="en-US" sz="2400" b="1" u="sng" smtClean="0"/>
          </a:p>
          <a:p>
            <a:pPr>
              <a:buFontTx/>
              <a:buNone/>
            </a:pPr>
            <a:r>
              <a:rPr lang="en-US" sz="2400" b="1" smtClean="0"/>
              <a:t>Q5. </a:t>
            </a:r>
            <a:r>
              <a:rPr lang="en-US" sz="2400" smtClean="0"/>
              <a:t>Find the slope-intercept formula for the line in </a:t>
            </a:r>
            <a:r>
              <a:rPr lang="en-US" sz="2400" b="1" smtClean="0"/>
              <a:t>Q4</a:t>
            </a:r>
            <a:r>
              <a:rPr lang="en-US" sz="2400" smtClean="0"/>
              <a:t>.</a:t>
            </a:r>
          </a:p>
          <a:p>
            <a:pPr>
              <a:buFontTx/>
              <a:buNone/>
            </a:pPr>
            <a:endParaRPr lang="en-US" sz="2400" b="1" smtClean="0"/>
          </a:p>
          <a:p>
            <a:pPr algn="ctr">
              <a:buFontTx/>
              <a:buNone/>
            </a:pPr>
            <a:r>
              <a:rPr lang="en-US" sz="2400" b="1" smtClean="0"/>
              <a:t>Click for the answer!</a:t>
            </a:r>
          </a:p>
        </p:txBody>
      </p:sp>
      <p:sp>
        <p:nvSpPr>
          <p:cNvPr id="77828"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7" name="AutoShape 14">
            <a:hlinkClick r:id="" action="ppaction://hlinkshowjump?jump=nextslide" highlightClick="1"/>
          </p:cNvPr>
          <p:cNvSpPr>
            <a:spLocks noChangeArrowheads="1"/>
          </p:cNvSpPr>
          <p:nvPr/>
        </p:nvSpPr>
        <p:spPr bwMode="auto">
          <a:xfrm>
            <a:off x="8382000" y="6096000"/>
            <a:ext cx="639763" cy="639763"/>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778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78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71800"/>
            <a:ext cx="3017838"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95236"/>
                                        </p:tgtEl>
                                        <p:attrNameLst>
                                          <p:attrName>style.visibility</p:attrName>
                                        </p:attrNameLst>
                                      </p:cBhvr>
                                      <p:to>
                                        <p:strVal val="visible"/>
                                      </p:to>
                                    </p:set>
                                    <p:animEffect transition="in" filter="fade">
                                      <p:cBhvr>
                                        <p:cTn id="15" dur="500"/>
                                        <p:tgtEl>
                                          <p:spTgt spid="95236"/>
                                        </p:tgtEl>
                                      </p:cBhvr>
                                    </p:animEffect>
                                    <p:anim calcmode="lin" valueType="num">
                                      <p:cBhvr>
                                        <p:cTn id="16" dur="500" fill="hold"/>
                                        <p:tgtEl>
                                          <p:spTgt spid="95236"/>
                                        </p:tgtEl>
                                        <p:attrNameLst>
                                          <p:attrName>style.rotation</p:attrName>
                                        </p:attrNameLst>
                                      </p:cBhvr>
                                      <p:tavLst>
                                        <p:tav tm="0">
                                          <p:val>
                                            <p:fltVal val="720"/>
                                          </p:val>
                                        </p:tav>
                                        <p:tav tm="100000">
                                          <p:val>
                                            <p:fltVal val="0"/>
                                          </p:val>
                                        </p:tav>
                                      </p:tavLst>
                                    </p:anim>
                                    <p:anim calcmode="lin" valueType="num">
                                      <p:cBhvr>
                                        <p:cTn id="17" dur="500" fill="hold"/>
                                        <p:tgtEl>
                                          <p:spTgt spid="95236"/>
                                        </p:tgtEl>
                                        <p:attrNameLst>
                                          <p:attrName>ppt_h</p:attrName>
                                        </p:attrNameLst>
                                      </p:cBhvr>
                                      <p:tavLst>
                                        <p:tav tm="0">
                                          <p:val>
                                            <p:fltVal val="0"/>
                                          </p:val>
                                        </p:tav>
                                        <p:tav tm="100000">
                                          <p:val>
                                            <p:strVal val="#ppt_h"/>
                                          </p:val>
                                        </p:tav>
                                      </p:tavLst>
                                    </p:anim>
                                    <p:anim calcmode="lin" valueType="num">
                                      <p:cBhvr>
                                        <p:cTn id="18" dur="500" fill="hold"/>
                                        <p:tgtEl>
                                          <p:spTgt spid="95236"/>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AD23865-AA5A-4474-BB3D-CDCD89970A27}" type="slidenum">
              <a:rPr lang="en-US" sz="1400" smtClean="0">
                <a:solidFill>
                  <a:schemeClr val="tx1"/>
                </a:solidFill>
              </a:rPr>
              <a:pPr eaLnBrk="1" hangingPunct="1">
                <a:defRPr/>
              </a:pPr>
              <a:t>76</a:t>
            </a:fld>
            <a:endParaRPr lang="en-US" sz="1400" smtClean="0">
              <a:solidFill>
                <a:schemeClr val="tx1"/>
              </a:solidFill>
            </a:endParaRPr>
          </a:p>
        </p:txBody>
      </p:sp>
      <p:sp>
        <p:nvSpPr>
          <p:cNvPr id="68611" name="Rectangle 3"/>
          <p:cNvSpPr>
            <a:spLocks noGrp="1" noChangeArrowheads="1"/>
          </p:cNvSpPr>
          <p:nvPr>
            <p:ph type="body" idx="1"/>
          </p:nvPr>
        </p:nvSpPr>
        <p:spPr>
          <a:xfrm>
            <a:off x="0" y="609600"/>
            <a:ext cx="5791200" cy="5029200"/>
          </a:xfrm>
        </p:spPr>
        <p:txBody>
          <a:bodyPr/>
          <a:lstStyle/>
          <a:p>
            <a:pPr>
              <a:buFont typeface="Wingdings" pitchFamily="2" charset="2"/>
              <a:buChar char="q"/>
            </a:pPr>
            <a:r>
              <a:rPr lang="en-US" sz="2400" smtClean="0"/>
              <a:t>In each figure to the right, length is plotted against infant age. The equation of the </a:t>
            </a:r>
            <a:r>
              <a:rPr lang="en-US" sz="2400" b="1" smtClean="0"/>
              <a:t>best fit line </a:t>
            </a:r>
            <a:r>
              <a:rPr lang="en-US" sz="2400" smtClean="0"/>
              <a:t>is also displayed.  The closer the points are to this line, the stronger the relationship between the two variables.  It looks like the relationship between body length and age is very strong in Chinese and American infants.  </a:t>
            </a:r>
          </a:p>
          <a:p>
            <a:pPr>
              <a:buFont typeface="Wingdings" pitchFamily="2" charset="2"/>
              <a:buChar char="q"/>
            </a:pPr>
            <a:r>
              <a:rPr lang="en-US" sz="2400" smtClean="0"/>
              <a:t>If many points lie far from the line, there is probably no </a:t>
            </a:r>
            <a:r>
              <a:rPr lang="en-US" sz="2400" b="1" smtClean="0"/>
              <a:t>correlation</a:t>
            </a:r>
            <a:r>
              <a:rPr lang="en-US" sz="2400" smtClean="0"/>
              <a:t> (relationship) between the traits. If the points cluster in a band from upper left down to lower right, the two traits are </a:t>
            </a:r>
            <a:r>
              <a:rPr lang="en-US" sz="2400" b="1" smtClean="0"/>
              <a:t>negatively correlated.  </a:t>
            </a:r>
            <a:r>
              <a:rPr lang="en-US" sz="2400" smtClean="0"/>
              <a:t>In this case, the slope of the best fit line is negative.   </a:t>
            </a:r>
          </a:p>
          <a:p>
            <a:pPr>
              <a:buFontTx/>
              <a:buNone/>
            </a:pPr>
            <a:endParaRPr lang="en-US" sz="1600" b="1" smtClean="0"/>
          </a:p>
        </p:txBody>
      </p:sp>
      <p:sp>
        <p:nvSpPr>
          <p:cNvPr id="78852"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7885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885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788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609600"/>
            <a:ext cx="33464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a:hlinkClick r:id="" action="ppaction://hlinkshowjump?jump=nextslide" highlightClick="1"/>
          </p:cNvPr>
          <p:cNvSpPr>
            <a:spLocks noChangeArrowheads="1"/>
          </p:cNvSpPr>
          <p:nvPr/>
        </p:nvSpPr>
        <p:spPr bwMode="auto">
          <a:xfrm>
            <a:off x="83058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E0A25669-D2D8-42B9-9B99-B3C3F0B48C21}" type="slidenum">
              <a:rPr lang="en-US" sz="1400" smtClean="0">
                <a:solidFill>
                  <a:schemeClr val="tx1"/>
                </a:solidFill>
              </a:rPr>
              <a:pPr eaLnBrk="1" hangingPunct="1">
                <a:defRPr/>
              </a:pPr>
              <a:t>77</a:t>
            </a:fld>
            <a:endParaRPr lang="en-US" sz="1400" smtClean="0">
              <a:solidFill>
                <a:schemeClr val="tx1"/>
              </a:solidFill>
            </a:endParaRPr>
          </a:p>
        </p:txBody>
      </p:sp>
      <p:sp>
        <p:nvSpPr>
          <p:cNvPr id="68611" name="Rectangle 3"/>
          <p:cNvSpPr>
            <a:spLocks noGrp="1" noChangeArrowheads="1"/>
          </p:cNvSpPr>
          <p:nvPr>
            <p:ph type="body" idx="1"/>
          </p:nvPr>
        </p:nvSpPr>
        <p:spPr>
          <a:xfrm>
            <a:off x="0" y="609600"/>
            <a:ext cx="5791200" cy="5029200"/>
          </a:xfrm>
        </p:spPr>
        <p:txBody>
          <a:bodyPr/>
          <a:lstStyle/>
          <a:p>
            <a:pPr>
              <a:buFont typeface="Wingdings" pitchFamily="2" charset="2"/>
              <a:buChar char="q"/>
            </a:pPr>
            <a:r>
              <a:rPr lang="en-US" sz="2400" smtClean="0"/>
              <a:t>If the points cluster in a band running from lower left to upper right as seen here, the traits are </a:t>
            </a:r>
            <a:r>
              <a:rPr lang="en-US" sz="2400" b="1" smtClean="0"/>
              <a:t>positively correlated</a:t>
            </a:r>
            <a:r>
              <a:rPr lang="en-US" sz="2400" smtClean="0"/>
              <a:t>, and the slope of the best fit line is positive. Thus older female infants tend to have longer body lengths than younger female infants. </a:t>
            </a:r>
            <a:endParaRPr lang="en-US" sz="2400" b="1" smtClean="0"/>
          </a:p>
          <a:p>
            <a:pPr>
              <a:buFont typeface="Wingdings" pitchFamily="2" charset="2"/>
              <a:buChar char="q"/>
            </a:pPr>
            <a:r>
              <a:rPr lang="en-US" sz="2400" smtClean="0"/>
              <a:t>The data points for American females tend to lie above those for Chinese females. This is reflected in the fact that the best fit line for the American data falls above that for the Chinese data.  This suggests that in infants, American females are longer than Chinese females. Why might this be the case? </a:t>
            </a:r>
            <a:endParaRPr lang="en-US" sz="2400" b="1" smtClean="0"/>
          </a:p>
          <a:p>
            <a:pPr>
              <a:buFontTx/>
              <a:buNone/>
            </a:pPr>
            <a:endParaRPr lang="en-US" sz="1600" b="1" smtClean="0"/>
          </a:p>
        </p:txBody>
      </p:sp>
      <p:sp>
        <p:nvSpPr>
          <p:cNvPr id="79876"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7987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987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798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609600"/>
            <a:ext cx="33464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a:hlinkClick r:id="" action="ppaction://hlinkshowjump?jump=nextslide" highlightClick="1"/>
          </p:cNvPr>
          <p:cNvSpPr>
            <a:spLocks noChangeArrowheads="1"/>
          </p:cNvSpPr>
          <p:nvPr/>
        </p:nvSpPr>
        <p:spPr bwMode="auto">
          <a:xfrm>
            <a:off x="83058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A72B59E8-EBAB-40BD-AAC1-C86E7939A338}" type="slidenum">
              <a:rPr lang="en-US" sz="1400" smtClean="0">
                <a:solidFill>
                  <a:schemeClr val="tx1"/>
                </a:solidFill>
              </a:rPr>
              <a:pPr eaLnBrk="1" hangingPunct="1">
                <a:defRPr/>
              </a:pPr>
              <a:t>78</a:t>
            </a:fld>
            <a:endParaRPr lang="en-US" sz="1400" smtClean="0">
              <a:solidFill>
                <a:schemeClr val="tx1"/>
              </a:solidFill>
            </a:endParaRPr>
          </a:p>
        </p:txBody>
      </p:sp>
      <p:sp>
        <p:nvSpPr>
          <p:cNvPr id="68611" name="Rectangle 3"/>
          <p:cNvSpPr>
            <a:spLocks noGrp="1" noChangeArrowheads="1"/>
          </p:cNvSpPr>
          <p:nvPr>
            <p:ph type="body" idx="1"/>
          </p:nvPr>
        </p:nvSpPr>
        <p:spPr>
          <a:xfrm>
            <a:off x="152400" y="914400"/>
            <a:ext cx="5638800" cy="5029200"/>
          </a:xfrm>
        </p:spPr>
        <p:txBody>
          <a:bodyPr/>
          <a:lstStyle/>
          <a:p>
            <a:pPr>
              <a:buFontTx/>
              <a:buNone/>
              <a:defRPr/>
            </a:pPr>
            <a:r>
              <a:rPr lang="en-US" sz="2400" b="1" dirty="0" smtClean="0"/>
              <a:t>Q6</a:t>
            </a:r>
            <a:r>
              <a:rPr lang="en-US" sz="2400" dirty="0" smtClean="0"/>
              <a:t>. Record the slope of the best fit line for both the American and Chinese infant growth data. Which best fit line has the largest slope?  How would you interpret this fact?   </a:t>
            </a:r>
            <a:r>
              <a:rPr lang="en-US" sz="2400" b="1" dirty="0" smtClean="0"/>
              <a:t>Click for the answer!</a:t>
            </a:r>
          </a:p>
          <a:p>
            <a:pPr>
              <a:buFontTx/>
              <a:buNone/>
              <a:defRPr/>
            </a:pPr>
            <a:endParaRPr lang="en-US" sz="2400" b="1" dirty="0" smtClean="0"/>
          </a:p>
          <a:p>
            <a:pPr marL="0" indent="0">
              <a:buFontTx/>
              <a:buNone/>
              <a:defRPr/>
            </a:pPr>
            <a:r>
              <a:rPr lang="en-US" sz="2400" b="1" dirty="0" smtClean="0">
                <a:solidFill>
                  <a:srgbClr val="0070C0"/>
                </a:solidFill>
              </a:rPr>
              <a:t>For American female infants, m = 1.8 cm/month, and for for Chinese female infants, m = 1.2 cm/month.  This means that American female infants grow faster than Chinese female infants.</a:t>
            </a:r>
          </a:p>
          <a:p>
            <a:pPr>
              <a:buFontTx/>
              <a:buNone/>
              <a:defRPr/>
            </a:pPr>
            <a:r>
              <a:rPr lang="en-US" sz="1600" dirty="0" smtClean="0"/>
              <a:t> </a:t>
            </a:r>
            <a:endParaRPr lang="en-US" sz="1600" b="1" dirty="0" smtClean="0"/>
          </a:p>
        </p:txBody>
      </p:sp>
      <p:sp>
        <p:nvSpPr>
          <p:cNvPr id="80900"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8090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090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809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609600"/>
            <a:ext cx="33464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a:hlinkClick r:id="" action="ppaction://hlinkshowjump?jump=nextslide" highlightClick="1"/>
          </p:cNvPr>
          <p:cNvSpPr>
            <a:spLocks noChangeArrowheads="1"/>
          </p:cNvSpPr>
          <p:nvPr/>
        </p:nvSpPr>
        <p:spPr bwMode="auto">
          <a:xfrm>
            <a:off x="83058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18B2157A-E6F5-45E5-A7E7-A3DEE2821B93}" type="slidenum">
              <a:rPr lang="en-US" sz="1400" smtClean="0">
                <a:solidFill>
                  <a:schemeClr val="tx1"/>
                </a:solidFill>
              </a:rPr>
              <a:pPr eaLnBrk="1" hangingPunct="1">
                <a:defRPr/>
              </a:pPr>
              <a:t>79</a:t>
            </a:fld>
            <a:endParaRPr lang="en-US" sz="1400" smtClean="0">
              <a:solidFill>
                <a:schemeClr val="tx1"/>
              </a:solidFill>
            </a:endParaRPr>
          </a:p>
        </p:txBody>
      </p:sp>
      <p:sp>
        <p:nvSpPr>
          <p:cNvPr id="68611" name="Rectangle 3"/>
          <p:cNvSpPr>
            <a:spLocks noGrp="1" noChangeArrowheads="1"/>
          </p:cNvSpPr>
          <p:nvPr>
            <p:ph type="body" idx="1"/>
          </p:nvPr>
        </p:nvSpPr>
        <p:spPr>
          <a:xfrm>
            <a:off x="152400" y="914400"/>
            <a:ext cx="5638800" cy="5029200"/>
          </a:xfrm>
        </p:spPr>
        <p:txBody>
          <a:bodyPr/>
          <a:lstStyle/>
          <a:p>
            <a:pPr>
              <a:buFontTx/>
              <a:buNone/>
              <a:defRPr/>
            </a:pPr>
            <a:r>
              <a:rPr lang="en-US" sz="2400" b="1" dirty="0" smtClean="0"/>
              <a:t>Q7</a:t>
            </a:r>
            <a:r>
              <a:rPr lang="en-US" sz="2400" dirty="0" smtClean="0"/>
              <a:t>. Record the y-intercept of the best fit line for the Chinese and American infant growth data.  Which data set has the smallest y-intercept?   How would you interpret this fact?  </a:t>
            </a:r>
            <a:r>
              <a:rPr lang="en-US" sz="2400" b="1" dirty="0" smtClean="0"/>
              <a:t>Click for the answer!</a:t>
            </a:r>
          </a:p>
          <a:p>
            <a:pPr>
              <a:buFontTx/>
              <a:buNone/>
              <a:defRPr/>
            </a:pPr>
            <a:endParaRPr lang="en-US" sz="2400" b="1" dirty="0" smtClean="0"/>
          </a:p>
          <a:p>
            <a:pPr marL="0" indent="0">
              <a:buFontTx/>
              <a:buNone/>
              <a:defRPr/>
            </a:pPr>
            <a:r>
              <a:rPr lang="en-US" sz="2400" b="1" dirty="0" smtClean="0">
                <a:solidFill>
                  <a:srgbClr val="0070C0"/>
                </a:solidFill>
              </a:rPr>
              <a:t>For American female infants, b = 58, and for Chinese female infants, b = 57.  This means that at birth (age = 0 months), American female infants are larger than Chinese female infants.</a:t>
            </a:r>
            <a:endParaRPr lang="en-US" sz="2400" b="1" dirty="0">
              <a:solidFill>
                <a:srgbClr val="0070C0"/>
              </a:solidFill>
            </a:endParaRPr>
          </a:p>
        </p:txBody>
      </p:sp>
      <p:sp>
        <p:nvSpPr>
          <p:cNvPr id="81924"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Linear Functions</a:t>
            </a:r>
          </a:p>
        </p:txBody>
      </p:sp>
      <p:sp>
        <p:nvSpPr>
          <p:cNvPr id="819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19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819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609600"/>
            <a:ext cx="33464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a:hlinkClick r:id="" action="ppaction://hlinkshowjump?jump=nextslide" highlightClick="1"/>
          </p:cNvPr>
          <p:cNvSpPr>
            <a:spLocks noChangeArrowheads="1"/>
          </p:cNvSpPr>
          <p:nvPr/>
        </p:nvSpPr>
        <p:spPr bwMode="auto">
          <a:xfrm>
            <a:off x="83058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3762A344-A3C5-4B4B-AE14-93E7A3ED3C64}" type="slidenum">
              <a:rPr lang="en-US" sz="1400" smtClean="0">
                <a:solidFill>
                  <a:schemeClr val="tx1"/>
                </a:solidFill>
              </a:rPr>
              <a:pPr eaLnBrk="1" hangingPunct="1">
                <a:defRPr/>
              </a:pPr>
              <a:t>8</a:t>
            </a:fld>
            <a:endParaRPr lang="en-US" sz="1400" smtClean="0">
              <a:solidFill>
                <a:schemeClr val="tx1"/>
              </a:solidFill>
            </a:endParaRPr>
          </a:p>
        </p:txBody>
      </p:sp>
      <p:sp>
        <p:nvSpPr>
          <p:cNvPr id="11267" name="Rectangle 2"/>
          <p:cNvSpPr>
            <a:spLocks noGrp="1" noChangeArrowheads="1"/>
          </p:cNvSpPr>
          <p:nvPr>
            <p:ph type="title"/>
          </p:nvPr>
        </p:nvSpPr>
        <p:spPr>
          <a:xfrm>
            <a:off x="381000" y="228600"/>
            <a:ext cx="8305800" cy="914400"/>
          </a:xfrm>
          <a:solidFill>
            <a:srgbClr val="FD1711"/>
          </a:solidFill>
          <a:ln w="38100">
            <a:solidFill>
              <a:schemeClr val="tx1"/>
            </a:solidFill>
            <a:miter lim="800000"/>
            <a:headEnd/>
            <a:tailEnd/>
          </a:ln>
        </p:spPr>
        <p:txBody>
          <a:bodyPr/>
          <a:lstStyle/>
          <a:p>
            <a:pPr eaLnBrk="1" hangingPunct="1"/>
            <a:r>
              <a:rPr lang="en-US" sz="3200" b="1" smtClean="0">
                <a:solidFill>
                  <a:schemeClr val="bg1"/>
                </a:solidFill>
              </a:rPr>
              <a:t>Exercise 1. Tooth Types: Directions</a:t>
            </a:r>
          </a:p>
        </p:txBody>
      </p:sp>
      <p:sp>
        <p:nvSpPr>
          <p:cNvPr id="11268" name="Rectangle 4"/>
          <p:cNvSpPr>
            <a:spLocks noChangeArrowheads="1"/>
          </p:cNvSpPr>
          <p:nvPr/>
        </p:nvSpPr>
        <p:spPr bwMode="auto">
          <a:xfrm>
            <a:off x="304800" y="1371600"/>
            <a:ext cx="81534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Bef>
                <a:spcPct val="50000"/>
              </a:spcBef>
            </a:pPr>
            <a:r>
              <a:rPr lang="en-US" b="1" u="sng">
                <a:solidFill>
                  <a:schemeClr val="tx1"/>
                </a:solidFill>
              </a:rPr>
              <a:t> Examine:</a:t>
            </a:r>
          </a:p>
          <a:p>
            <a:pPr>
              <a:lnSpc>
                <a:spcPct val="90000"/>
              </a:lnSpc>
              <a:spcBef>
                <a:spcPct val="50000"/>
              </a:spcBef>
              <a:buFont typeface="Wingdings" pitchFamily="2" charset="2"/>
              <a:buChar char="q"/>
            </a:pPr>
            <a:r>
              <a:rPr lang="en-US" b="1">
                <a:solidFill>
                  <a:schemeClr val="tx1"/>
                </a:solidFill>
              </a:rPr>
              <a:t>The sealed box labeled “Tooth Types”.  Think about how these particular teeth helped those organisms process their food.</a:t>
            </a:r>
          </a:p>
          <a:p>
            <a:pPr>
              <a:lnSpc>
                <a:spcPct val="90000"/>
              </a:lnSpc>
              <a:spcBef>
                <a:spcPct val="50000"/>
              </a:spcBef>
            </a:pPr>
            <a:r>
              <a:rPr lang="en-US" b="1" u="sng">
                <a:solidFill>
                  <a:schemeClr val="tx1"/>
                </a:solidFill>
              </a:rPr>
              <a:t> </a:t>
            </a:r>
          </a:p>
          <a:p>
            <a:pPr>
              <a:lnSpc>
                <a:spcPct val="90000"/>
              </a:lnSpc>
              <a:spcBef>
                <a:spcPct val="50000"/>
              </a:spcBef>
              <a:buFont typeface="Wingdings" pitchFamily="2" charset="2"/>
              <a:buChar char="q"/>
            </a:pPr>
            <a:r>
              <a:rPr lang="en-US" sz="2000" b="1">
                <a:solidFill>
                  <a:schemeClr val="tx1"/>
                </a:solidFill>
              </a:rPr>
              <a:t> </a:t>
            </a:r>
            <a:r>
              <a:rPr lang="en-US" b="1">
                <a:solidFill>
                  <a:schemeClr val="tx1"/>
                </a:solidFill>
              </a:rPr>
              <a:t>List A, which describes each tooth type </a:t>
            </a:r>
            <a:endParaRPr lang="en-US" sz="2000" b="1">
              <a:solidFill>
                <a:schemeClr val="tx1"/>
              </a:solidFill>
            </a:endParaRPr>
          </a:p>
          <a:p>
            <a:pPr>
              <a:lnSpc>
                <a:spcPct val="90000"/>
              </a:lnSpc>
              <a:spcBef>
                <a:spcPct val="50000"/>
              </a:spcBef>
              <a:buFont typeface="Wingdings" pitchFamily="2" charset="2"/>
              <a:buChar char="q"/>
            </a:pPr>
            <a:endParaRPr lang="en-US" sz="2000" b="1">
              <a:solidFill>
                <a:schemeClr val="tx1"/>
              </a:solidFill>
            </a:endParaRPr>
          </a:p>
          <a:p>
            <a:pPr>
              <a:lnSpc>
                <a:spcPct val="90000"/>
              </a:lnSpc>
              <a:spcBef>
                <a:spcPct val="50000"/>
              </a:spcBef>
              <a:buFont typeface="Wingdings" pitchFamily="2" charset="2"/>
              <a:buChar char="q"/>
            </a:pPr>
            <a:r>
              <a:rPr lang="en-US" b="1">
                <a:solidFill>
                  <a:schemeClr val="tx1"/>
                </a:solidFill>
              </a:rPr>
              <a:t>Diagram showing the positions of the tooth types in the vertebrate mouth</a:t>
            </a:r>
          </a:p>
          <a:p>
            <a:pPr>
              <a:lnSpc>
                <a:spcPct val="90000"/>
              </a:lnSpc>
              <a:spcBef>
                <a:spcPct val="50000"/>
              </a:spcBef>
              <a:buFont typeface="Wingdings" pitchFamily="2" charset="2"/>
              <a:buChar char="q"/>
            </a:pPr>
            <a:endParaRPr lang="en-US" sz="2000" b="1">
              <a:solidFill>
                <a:schemeClr val="tx1"/>
              </a:solidFill>
            </a:endParaRPr>
          </a:p>
          <a:p>
            <a:pPr>
              <a:lnSpc>
                <a:spcPct val="90000"/>
              </a:lnSpc>
              <a:spcBef>
                <a:spcPct val="50000"/>
              </a:spcBef>
              <a:buFont typeface="Wingdings" pitchFamily="2" charset="2"/>
              <a:buChar char="q"/>
            </a:pPr>
            <a:r>
              <a:rPr lang="en-US" b="1">
                <a:solidFill>
                  <a:schemeClr val="tx1"/>
                </a:solidFill>
              </a:rPr>
              <a:t>List B, describing diet types</a:t>
            </a:r>
          </a:p>
        </p:txBody>
      </p:sp>
      <p:sp>
        <p:nvSpPr>
          <p:cNvPr id="11269" name="AutoShape 6">
            <a:hlinkClick r:id="" action="ppaction://hlinkshowjump?jump=nextslide" highlightClick="1"/>
          </p:cNvPr>
          <p:cNvSpPr>
            <a:spLocks noChangeArrowheads="1"/>
          </p:cNvSpPr>
          <p:nvPr/>
        </p:nvSpPr>
        <p:spPr bwMode="auto">
          <a:xfrm>
            <a:off x="2286000" y="2514600"/>
            <a:ext cx="1042988" cy="1042988"/>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0" name="AutoShape 7">
            <a:hlinkClick r:id="" action="ppaction://hlinkshowjump?jump=nextslide" highlightClick="1"/>
          </p:cNvPr>
          <p:cNvSpPr>
            <a:spLocks noChangeArrowheads="1"/>
          </p:cNvSpPr>
          <p:nvPr/>
        </p:nvSpPr>
        <p:spPr bwMode="auto">
          <a:xfrm>
            <a:off x="6629400" y="3429000"/>
            <a:ext cx="533400" cy="533400"/>
          </a:xfrm>
          <a:prstGeom prst="actionButtonForwardNext">
            <a:avLst/>
          </a:prstGeom>
          <a:solidFill>
            <a:srgbClr val="FD1711"/>
          </a:solidFill>
          <a:ln w="9525">
            <a:solidFill>
              <a:schemeClr val="tx1"/>
            </a:solidFill>
            <a:miter lim="800000"/>
            <a:headEnd/>
            <a:tailEnd/>
          </a:ln>
        </p:spPr>
        <p:txBody>
          <a:bodyPr wrap="none" anchor="ctr"/>
          <a:lstStyle/>
          <a:p>
            <a:endParaRPr lang="en-US"/>
          </a:p>
        </p:txBody>
      </p:sp>
      <p:sp>
        <p:nvSpPr>
          <p:cNvPr id="11271" name="AutoShape 9">
            <a:hlinkClick r:id="rId2" action="ppaction://hlinksldjump" highlightClick="1"/>
          </p:cNvPr>
          <p:cNvSpPr>
            <a:spLocks noChangeArrowheads="1"/>
          </p:cNvSpPr>
          <p:nvPr/>
        </p:nvSpPr>
        <p:spPr bwMode="auto">
          <a:xfrm>
            <a:off x="3581400" y="4876800"/>
            <a:ext cx="533400" cy="509588"/>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
        <p:nvSpPr>
          <p:cNvPr id="11272" name="AutoShape 12">
            <a:hlinkClick r:id="" action="ppaction://hlinkshowjump?jump=nextslide" highlightClick="1"/>
          </p:cNvPr>
          <p:cNvSpPr>
            <a:spLocks noChangeArrowheads="1"/>
          </p:cNvSpPr>
          <p:nvPr/>
        </p:nvSpPr>
        <p:spPr bwMode="auto">
          <a:xfrm>
            <a:off x="7239000" y="6172200"/>
            <a:ext cx="1042988" cy="1042988"/>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3" name="AutoShape 13">
            <a:hlinkClick r:id="rId3" action="ppaction://hlinksldjump" highlightClick="1"/>
          </p:cNvPr>
          <p:cNvSpPr>
            <a:spLocks noChangeArrowheads="1"/>
          </p:cNvSpPr>
          <p:nvPr/>
        </p:nvSpPr>
        <p:spPr bwMode="auto">
          <a:xfrm>
            <a:off x="4876800" y="5715000"/>
            <a:ext cx="585788" cy="509588"/>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32E5E4BF-865E-43F9-A38F-BEE32A406F96}" type="slidenum">
              <a:rPr lang="en-US" sz="1400" smtClean="0">
                <a:solidFill>
                  <a:schemeClr val="tx1"/>
                </a:solidFill>
              </a:rPr>
              <a:pPr eaLnBrk="1" hangingPunct="1">
                <a:defRPr/>
              </a:pPr>
              <a:t>80</a:t>
            </a:fld>
            <a:endParaRPr lang="en-US" sz="1400" smtClean="0">
              <a:solidFill>
                <a:schemeClr val="tx1"/>
              </a:solidFill>
            </a:endParaRPr>
          </a:p>
        </p:txBody>
      </p:sp>
      <p:sp>
        <p:nvSpPr>
          <p:cNvPr id="60419" name="Rectangle 3"/>
          <p:cNvSpPr>
            <a:spLocks noGrp="1" noChangeArrowheads="1"/>
          </p:cNvSpPr>
          <p:nvPr>
            <p:ph type="body" idx="1"/>
          </p:nvPr>
        </p:nvSpPr>
        <p:spPr>
          <a:xfrm>
            <a:off x="457200" y="533400"/>
            <a:ext cx="8229600" cy="2362200"/>
          </a:xfrm>
        </p:spPr>
        <p:txBody>
          <a:bodyPr/>
          <a:lstStyle/>
          <a:p>
            <a:pPr>
              <a:buFont typeface="Wingdings" pitchFamily="2" charset="2"/>
              <a:buChar char="q"/>
            </a:pPr>
            <a:r>
              <a:rPr lang="en-US" sz="2400" smtClean="0"/>
              <a:t>For each trait that you have measured, make two scatter plots, one for herbivores and one for carnivores, plotting the trait’s value vs the skull length.   Label the x-axis skull length and the y-axis according to the trait that you are plotting.</a:t>
            </a:r>
            <a:endParaRPr lang="en-US" sz="2400" b="1" smtClean="0"/>
          </a:p>
          <a:p>
            <a:pPr>
              <a:buFont typeface="Wingdings" pitchFamily="2" charset="2"/>
              <a:buChar char="q"/>
            </a:pPr>
            <a:r>
              <a:rPr lang="en-US" sz="2400" smtClean="0"/>
              <a:t>Draw a line through your data points so that as many points as possible are as close to your line as possible.  (There is a statistical procedure to find the actual ‘best fit’ line for your data, but for our purposes your best guess will suffice.)  The line you have drawn is described by a linear equation of the form </a:t>
            </a:r>
            <a:r>
              <a:rPr lang="en-US" sz="2400" b="1" i="1" smtClean="0"/>
              <a:t>y = mx + b</a:t>
            </a:r>
          </a:p>
          <a:p>
            <a:pPr>
              <a:buFont typeface="Wingdings" pitchFamily="2" charset="2"/>
              <a:buChar char="q"/>
            </a:pPr>
            <a:r>
              <a:rPr lang="en-US" sz="2400" smtClean="0"/>
              <a:t>The slope of the line is </a:t>
            </a:r>
            <a:r>
              <a:rPr lang="en-US" sz="2400" b="1" i="1" smtClean="0"/>
              <a:t>m</a:t>
            </a:r>
            <a:r>
              <a:rPr lang="en-US" sz="2400" smtClean="0"/>
              <a:t>, and the y-intercept of the line is </a:t>
            </a:r>
            <a:r>
              <a:rPr lang="en-US" sz="2400" b="1" i="1" smtClean="0"/>
              <a:t>b</a:t>
            </a:r>
            <a:r>
              <a:rPr lang="en-US" sz="2400" smtClean="0"/>
              <a:t>. </a:t>
            </a:r>
            <a:endParaRPr lang="en-US" sz="2000" smtClean="0"/>
          </a:p>
          <a:p>
            <a:pPr algn="ctr">
              <a:buFontTx/>
              <a:buNone/>
            </a:pPr>
            <a:r>
              <a:rPr lang="en-US" sz="2000" smtClean="0"/>
              <a:t/>
            </a:r>
            <a:br>
              <a:rPr lang="en-US" sz="2000" smtClean="0"/>
            </a:br>
            <a:endParaRPr lang="en-US" sz="1800" b="1" smtClean="0"/>
          </a:p>
        </p:txBody>
      </p:sp>
      <p:sp>
        <p:nvSpPr>
          <p:cNvPr id="60424" name="Text Box 11"/>
          <p:cNvSpPr txBox="1">
            <a:spLocks noChangeArrowheads="1"/>
          </p:cNvSpPr>
          <p:nvPr/>
        </p:nvSpPr>
        <p:spPr bwMode="auto">
          <a:xfrm>
            <a:off x="152400" y="6248400"/>
            <a:ext cx="294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r" eaLnBrk="1" hangingPunct="1"/>
            <a:r>
              <a:rPr lang="en-US" sz="1800" b="1">
                <a:solidFill>
                  <a:srgbClr val="3459CE"/>
                </a:solidFill>
              </a:rPr>
              <a:t>For graph paper template</a:t>
            </a:r>
          </a:p>
        </p:txBody>
      </p:sp>
      <p:sp>
        <p:nvSpPr>
          <p:cNvPr id="82949" name="Text Box 12"/>
          <p:cNvSpPr txBox="1">
            <a:spLocks noChangeArrowheads="1"/>
          </p:cNvSpPr>
          <p:nvPr/>
        </p:nvSpPr>
        <p:spPr bwMode="auto">
          <a:xfrm>
            <a:off x="6096000" y="6469063"/>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spcBef>
                <a:spcPct val="50000"/>
              </a:spcBef>
            </a:pPr>
            <a:endParaRPr lang="en-US"/>
          </a:p>
        </p:txBody>
      </p:sp>
      <p:sp>
        <p:nvSpPr>
          <p:cNvPr id="82950"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
        <p:nvSpPr>
          <p:cNvPr id="13" name="AutoShape 14">
            <a:hlinkClick r:id="" action="ppaction://hlinkshowjump?jump=nextslide" highlightClick="1"/>
          </p:cNvPr>
          <p:cNvSpPr>
            <a:spLocks noChangeArrowheads="1"/>
          </p:cNvSpPr>
          <p:nvPr/>
        </p:nvSpPr>
        <p:spPr bwMode="auto">
          <a:xfrm>
            <a:off x="81534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14" name="Action Button: Information 13">
            <a:hlinkClick r:id="rId2" action="ppaction://hlinksldjump" highlightClick="1"/>
          </p:cNvPr>
          <p:cNvSpPr>
            <a:spLocks noChangeArrowheads="1"/>
          </p:cNvSpPr>
          <p:nvPr/>
        </p:nvSpPr>
        <p:spPr bwMode="auto">
          <a:xfrm>
            <a:off x="3124200" y="6172200"/>
            <a:ext cx="457200" cy="457200"/>
          </a:xfrm>
          <a:prstGeom prst="actionButtonInformation">
            <a:avLst/>
          </a:prstGeom>
          <a:solidFill>
            <a:srgbClr val="0070C0"/>
          </a:solidFill>
          <a:ln w="9525" algn="ctr">
            <a:solidFill>
              <a:schemeClr val="tx1"/>
            </a:solidFill>
            <a:round/>
            <a:headEnd/>
            <a:tailEnd/>
          </a:ln>
        </p:spPr>
        <p:txBody>
          <a:bodyPr anchor="ctr"/>
          <a:lstStyle/>
          <a:p>
            <a:endParaRPr lang="en-US"/>
          </a:p>
        </p:txBody>
      </p:sp>
      <p:sp>
        <p:nvSpPr>
          <p:cNvPr id="15" name="Text Box 11"/>
          <p:cNvSpPr txBox="1">
            <a:spLocks noChangeArrowheads="1"/>
          </p:cNvSpPr>
          <p:nvPr/>
        </p:nvSpPr>
        <p:spPr bwMode="auto">
          <a:xfrm>
            <a:off x="6904038" y="62484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r" eaLnBrk="1" hangingPunct="1"/>
            <a:r>
              <a:rPr lang="en-US" sz="1800" b="1">
                <a:solidFill>
                  <a:srgbClr val="3459CE"/>
                </a:solidFill>
              </a:rPr>
              <a:t>Move 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P spid="13" grpId="0" animBg="1"/>
      <p:bldP spid="14" grpId="0" animBg="1"/>
      <p:bldP spid="1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4D9FC1D3-E717-4666-8BF8-A92AA644D99D}" type="slidenum">
              <a:rPr lang="en-US" sz="1400" smtClean="0">
                <a:solidFill>
                  <a:schemeClr val="tx1"/>
                </a:solidFill>
              </a:rPr>
              <a:pPr eaLnBrk="1" hangingPunct="1">
                <a:defRPr/>
              </a:pPr>
              <a:t>81</a:t>
            </a:fld>
            <a:endParaRPr lang="en-US" sz="1400" smtClean="0">
              <a:solidFill>
                <a:schemeClr val="tx1"/>
              </a:solidFill>
            </a:endParaRPr>
          </a:p>
        </p:txBody>
      </p:sp>
      <p:sp>
        <p:nvSpPr>
          <p:cNvPr id="60419" name="Rectangle 3"/>
          <p:cNvSpPr>
            <a:spLocks noGrp="1" noChangeArrowheads="1"/>
          </p:cNvSpPr>
          <p:nvPr>
            <p:ph type="body" idx="1"/>
          </p:nvPr>
        </p:nvSpPr>
        <p:spPr>
          <a:xfrm>
            <a:off x="457200" y="533400"/>
            <a:ext cx="8229600" cy="2362200"/>
          </a:xfrm>
        </p:spPr>
        <p:txBody>
          <a:bodyPr/>
          <a:lstStyle/>
          <a:p>
            <a:pPr>
              <a:buFont typeface="Wingdings" pitchFamily="2" charset="2"/>
              <a:buChar char="q"/>
            </a:pPr>
            <a:r>
              <a:rPr lang="en-US" sz="2400" smtClean="0"/>
              <a:t>Find two points on your line, (</a:t>
            </a:r>
            <a:r>
              <a:rPr lang="en-US" sz="2400" b="1" i="1" smtClean="0"/>
              <a:t>x</a:t>
            </a:r>
            <a:r>
              <a:rPr lang="en-US" sz="2400" b="1" i="1" baseline="-25000" smtClean="0"/>
              <a:t>1</a:t>
            </a:r>
            <a:r>
              <a:rPr lang="en-US" sz="2400" b="1" i="1" smtClean="0"/>
              <a:t>, y</a:t>
            </a:r>
            <a:r>
              <a:rPr lang="en-US" sz="2400" b="1" i="1" baseline="-25000" smtClean="0"/>
              <a:t>1</a:t>
            </a:r>
            <a:r>
              <a:rPr lang="en-US" sz="2400" smtClean="0"/>
              <a:t>) and (</a:t>
            </a:r>
            <a:r>
              <a:rPr lang="en-US" sz="2400" b="1" i="1" smtClean="0"/>
              <a:t>x</a:t>
            </a:r>
            <a:r>
              <a:rPr lang="en-US" sz="2400" b="1" i="1" baseline="-25000" smtClean="0"/>
              <a:t>2</a:t>
            </a:r>
            <a:r>
              <a:rPr lang="en-US" sz="2400" b="1" i="1" smtClean="0"/>
              <a:t>, y</a:t>
            </a:r>
            <a:r>
              <a:rPr lang="en-US" sz="2400" b="1" i="1" baseline="-25000" smtClean="0"/>
              <a:t>2</a:t>
            </a:r>
            <a:r>
              <a:rPr lang="en-US" sz="2400" smtClean="0"/>
              <a:t>).  These points need not be data points. They just need to fall on your line. </a:t>
            </a:r>
          </a:p>
          <a:p>
            <a:pPr>
              <a:buFont typeface="Wingdings" pitchFamily="2" charset="2"/>
              <a:buChar char="q"/>
            </a:pPr>
            <a:r>
              <a:rPr lang="en-US" sz="2400" b="1" i="1" smtClean="0"/>
              <a:t> </a:t>
            </a:r>
            <a:r>
              <a:rPr lang="en-US" sz="2400" smtClean="0"/>
              <a:t>Calculate the slope, </a:t>
            </a:r>
            <a:r>
              <a:rPr lang="en-US" sz="2400" b="1" i="1" smtClean="0"/>
              <a:t>m</a:t>
            </a:r>
            <a:r>
              <a:rPr lang="en-US" sz="2400" smtClean="0"/>
              <a:t>, of your line using the formula </a:t>
            </a:r>
          </a:p>
          <a:p>
            <a:pPr>
              <a:buFont typeface="Wingdings" pitchFamily="2" charset="2"/>
              <a:buChar char="q"/>
            </a:pPr>
            <a:endParaRPr lang="en-US" sz="2400" smtClean="0"/>
          </a:p>
          <a:p>
            <a:pPr>
              <a:buFont typeface="Wingdings" pitchFamily="2" charset="2"/>
              <a:buChar char="q"/>
            </a:pPr>
            <a:endParaRPr lang="en-US" sz="2400" smtClean="0"/>
          </a:p>
          <a:p>
            <a:pPr>
              <a:buFont typeface="Wingdings" pitchFamily="2" charset="2"/>
              <a:buChar char="q"/>
            </a:pPr>
            <a:r>
              <a:rPr lang="en-US" sz="2400" b="1" u="sng" smtClean="0"/>
              <a:t>Example:  </a:t>
            </a:r>
            <a:r>
              <a:rPr lang="en-US" sz="2400" smtClean="0"/>
              <a:t>If the points (2,4) and (4,9) both fall on the line, then the slope of the line is </a:t>
            </a:r>
          </a:p>
          <a:p>
            <a:pPr>
              <a:buFont typeface="Wingdings" pitchFamily="2" charset="2"/>
              <a:buChar char="q"/>
            </a:pPr>
            <a:endParaRPr lang="en-US" sz="2000" smtClean="0"/>
          </a:p>
          <a:p>
            <a:pPr algn="ctr">
              <a:buFontTx/>
              <a:buNone/>
            </a:pPr>
            <a:r>
              <a:rPr lang="en-US" sz="2000" smtClean="0"/>
              <a:t/>
            </a:r>
            <a:br>
              <a:rPr lang="en-US" sz="2000" smtClean="0"/>
            </a:br>
            <a:endParaRPr lang="en-US" sz="1800" b="1" smtClean="0"/>
          </a:p>
        </p:txBody>
      </p:sp>
      <p:sp>
        <p:nvSpPr>
          <p:cNvPr id="83972" name="Text Box 12"/>
          <p:cNvSpPr txBox="1">
            <a:spLocks noChangeArrowheads="1"/>
          </p:cNvSpPr>
          <p:nvPr/>
        </p:nvSpPr>
        <p:spPr bwMode="auto">
          <a:xfrm>
            <a:off x="6096000" y="6469063"/>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spcBef>
                <a:spcPct val="50000"/>
              </a:spcBef>
            </a:pPr>
            <a:endParaRPr lang="en-US"/>
          </a:p>
        </p:txBody>
      </p:sp>
      <p:sp>
        <p:nvSpPr>
          <p:cNvPr id="83973"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
        <p:nvSpPr>
          <p:cNvPr id="13" name="AutoShape 14">
            <a:hlinkClick r:id="" action="ppaction://hlinkshowjump?jump=nextslide" highlightClick="1"/>
          </p:cNvPr>
          <p:cNvSpPr>
            <a:spLocks noChangeArrowheads="1"/>
          </p:cNvSpPr>
          <p:nvPr/>
        </p:nvSpPr>
        <p:spPr bwMode="auto">
          <a:xfrm>
            <a:off x="81534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15" name="Text Box 11"/>
          <p:cNvSpPr txBox="1">
            <a:spLocks noChangeArrowheads="1"/>
          </p:cNvSpPr>
          <p:nvPr/>
        </p:nvSpPr>
        <p:spPr bwMode="auto">
          <a:xfrm>
            <a:off x="6904038" y="62484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r" eaLnBrk="1" hangingPunct="1"/>
            <a:r>
              <a:rPr lang="en-US" sz="1800" b="1">
                <a:solidFill>
                  <a:srgbClr val="3459CE"/>
                </a:solidFill>
              </a:rPr>
              <a:t>Move on</a:t>
            </a:r>
          </a:p>
        </p:txBody>
      </p:sp>
      <p:pic>
        <p:nvPicPr>
          <p:cNvPr id="849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09800"/>
            <a:ext cx="15160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14800"/>
            <a:ext cx="292893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9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CD60A806-AFD1-4E75-8B72-54B5BCA91BAF}" type="slidenum">
              <a:rPr lang="en-US" sz="1400" smtClean="0">
                <a:solidFill>
                  <a:schemeClr val="tx1"/>
                </a:solidFill>
              </a:rPr>
              <a:pPr eaLnBrk="1" hangingPunct="1">
                <a:defRPr/>
              </a:pPr>
              <a:t>82</a:t>
            </a:fld>
            <a:endParaRPr lang="en-US" sz="1400" smtClean="0">
              <a:solidFill>
                <a:schemeClr val="tx1"/>
              </a:solidFill>
            </a:endParaRPr>
          </a:p>
        </p:txBody>
      </p:sp>
      <p:sp>
        <p:nvSpPr>
          <p:cNvPr id="84995" name="Rectangle 3"/>
          <p:cNvSpPr>
            <a:spLocks noGrp="1" noChangeArrowheads="1"/>
          </p:cNvSpPr>
          <p:nvPr>
            <p:ph type="body" idx="1"/>
          </p:nvPr>
        </p:nvSpPr>
        <p:spPr>
          <a:xfrm>
            <a:off x="457200" y="533400"/>
            <a:ext cx="8229600" cy="2362200"/>
          </a:xfrm>
        </p:spPr>
        <p:txBody>
          <a:bodyPr/>
          <a:lstStyle/>
          <a:p>
            <a:pPr>
              <a:buFont typeface="Wingdings" pitchFamily="2" charset="2"/>
              <a:buChar char="q"/>
            </a:pPr>
            <a:r>
              <a:rPr lang="en-US" sz="2400" smtClean="0"/>
              <a:t>Use the point slope formula</a:t>
            </a:r>
          </a:p>
          <a:p>
            <a:pPr>
              <a:buFont typeface="Wingdings" pitchFamily="2" charset="2"/>
              <a:buChar char="q"/>
            </a:pPr>
            <a:endParaRPr lang="en-US" sz="2400" smtClean="0"/>
          </a:p>
          <a:p>
            <a:pPr>
              <a:buFont typeface="Wingdings" pitchFamily="2" charset="2"/>
              <a:buChar char="q"/>
            </a:pPr>
            <a:endParaRPr lang="en-US" sz="2400" smtClean="0"/>
          </a:p>
          <a:p>
            <a:pPr>
              <a:buFont typeface="Wingdings" pitchFamily="2" charset="2"/>
              <a:buChar char="q"/>
            </a:pPr>
            <a:r>
              <a:rPr lang="en-US" sz="2400" smtClean="0"/>
              <a:t>where (</a:t>
            </a:r>
            <a:r>
              <a:rPr lang="en-US" sz="2400" b="1" i="1" smtClean="0"/>
              <a:t>x</a:t>
            </a:r>
            <a:r>
              <a:rPr lang="en-US" sz="2400" b="1" i="1" baseline="-25000" smtClean="0"/>
              <a:t>1</a:t>
            </a:r>
            <a:r>
              <a:rPr lang="en-US" sz="2400" b="1" i="1" smtClean="0"/>
              <a:t>, y</a:t>
            </a:r>
            <a:r>
              <a:rPr lang="en-US" sz="2400" b="1" i="1" baseline="-25000" smtClean="0"/>
              <a:t>1</a:t>
            </a:r>
            <a:r>
              <a:rPr lang="en-US" sz="2400" smtClean="0"/>
              <a:t>) is one of the points on your line to determine the value of </a:t>
            </a:r>
            <a:r>
              <a:rPr lang="en-US" sz="2400" b="1" i="1" smtClean="0"/>
              <a:t>b</a:t>
            </a:r>
            <a:r>
              <a:rPr lang="en-US" sz="2400" smtClean="0"/>
              <a:t>.</a:t>
            </a:r>
          </a:p>
          <a:p>
            <a:pPr>
              <a:buFontTx/>
              <a:buNone/>
            </a:pPr>
            <a:r>
              <a:rPr lang="en-US" sz="2000" smtClean="0"/>
              <a:t>  </a:t>
            </a:r>
          </a:p>
          <a:p>
            <a:pPr>
              <a:buFont typeface="Wingdings" pitchFamily="2" charset="2"/>
              <a:buChar char="q"/>
            </a:pPr>
            <a:r>
              <a:rPr lang="en-US" sz="2400" b="1" u="sng" smtClean="0"/>
              <a:t>Example: </a:t>
            </a:r>
            <a:r>
              <a:rPr lang="en-US" sz="2400" smtClean="0"/>
              <a:t>Assuming that the points (2,4) and (4,9) fall on the line we found that  </a:t>
            </a:r>
            <a:r>
              <a:rPr lang="en-US" sz="2400" b="1" i="1" smtClean="0"/>
              <a:t>m</a:t>
            </a:r>
            <a:r>
              <a:rPr lang="en-US" sz="2400" b="1" smtClean="0"/>
              <a:t> = 2.5</a:t>
            </a:r>
            <a:r>
              <a:rPr lang="en-US" sz="2400" smtClean="0"/>
              <a:t>, and so the point slope formula becomes</a:t>
            </a:r>
          </a:p>
          <a:p>
            <a:pPr>
              <a:buFont typeface="Wingdings" pitchFamily="2" charset="2"/>
              <a:buChar char="q"/>
            </a:pPr>
            <a:endParaRPr lang="en-US" sz="2000" smtClean="0"/>
          </a:p>
          <a:p>
            <a:pPr>
              <a:buFont typeface="Wingdings" pitchFamily="2" charset="2"/>
              <a:buChar char="q"/>
            </a:pPr>
            <a:endParaRPr lang="en-US" sz="2000" smtClean="0"/>
          </a:p>
          <a:p>
            <a:pPr>
              <a:buFont typeface="Wingdings" pitchFamily="2" charset="2"/>
              <a:buChar char="q"/>
            </a:pPr>
            <a:endParaRPr lang="en-US" sz="2000" smtClean="0"/>
          </a:p>
          <a:p>
            <a:pPr>
              <a:buFont typeface="Wingdings" pitchFamily="2" charset="2"/>
              <a:buChar char="q"/>
            </a:pPr>
            <a:endParaRPr lang="en-US" sz="2000" smtClean="0"/>
          </a:p>
          <a:p>
            <a:pPr>
              <a:buFont typeface="Wingdings" pitchFamily="2" charset="2"/>
              <a:buChar char="q"/>
            </a:pPr>
            <a:endParaRPr lang="en-US" sz="2000" smtClean="0"/>
          </a:p>
          <a:p>
            <a:pPr>
              <a:buFont typeface="Wingdings" pitchFamily="2" charset="2"/>
              <a:buChar char="q"/>
            </a:pPr>
            <a:r>
              <a:rPr lang="en-US" sz="2400" smtClean="0"/>
              <a:t>So for this example we see that </a:t>
            </a:r>
            <a:r>
              <a:rPr lang="en-US" sz="2400" b="1" i="1" smtClean="0"/>
              <a:t>b</a:t>
            </a:r>
            <a:r>
              <a:rPr lang="en-US" sz="2400" b="1" smtClean="0"/>
              <a:t> = -1</a:t>
            </a:r>
          </a:p>
          <a:p>
            <a:pPr>
              <a:buFont typeface="Wingdings" pitchFamily="2" charset="2"/>
              <a:buChar char="q"/>
            </a:pPr>
            <a:endParaRPr lang="en-US" sz="2000" smtClean="0"/>
          </a:p>
          <a:p>
            <a:pPr algn="ctr">
              <a:buFontTx/>
              <a:buNone/>
            </a:pPr>
            <a:r>
              <a:rPr lang="en-US" sz="2000" smtClean="0"/>
              <a:t/>
            </a:r>
            <a:br>
              <a:rPr lang="en-US" sz="2000" smtClean="0"/>
            </a:br>
            <a:endParaRPr lang="en-US" sz="1800" b="1" smtClean="0"/>
          </a:p>
        </p:txBody>
      </p:sp>
      <p:sp>
        <p:nvSpPr>
          <p:cNvPr id="84996" name="Text Box 12"/>
          <p:cNvSpPr txBox="1">
            <a:spLocks noChangeArrowheads="1"/>
          </p:cNvSpPr>
          <p:nvPr/>
        </p:nvSpPr>
        <p:spPr bwMode="auto">
          <a:xfrm>
            <a:off x="6096000" y="6469063"/>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spcBef>
                <a:spcPct val="50000"/>
              </a:spcBef>
            </a:pPr>
            <a:endParaRPr lang="en-US"/>
          </a:p>
        </p:txBody>
      </p:sp>
      <p:sp>
        <p:nvSpPr>
          <p:cNvPr id="84997"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
        <p:nvSpPr>
          <p:cNvPr id="13" name="AutoShape 14">
            <a:hlinkClick r:id="" action="ppaction://hlinkshowjump?jump=nextslide" highlightClick="1"/>
          </p:cNvPr>
          <p:cNvSpPr>
            <a:spLocks noChangeArrowheads="1"/>
          </p:cNvSpPr>
          <p:nvPr/>
        </p:nvSpPr>
        <p:spPr bwMode="auto">
          <a:xfrm>
            <a:off x="8382000" y="62484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15" name="Text Box 11"/>
          <p:cNvSpPr txBox="1">
            <a:spLocks noChangeArrowheads="1"/>
          </p:cNvSpPr>
          <p:nvPr/>
        </p:nvSpPr>
        <p:spPr bwMode="auto">
          <a:xfrm>
            <a:off x="2590800" y="6396038"/>
            <a:ext cx="577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r" eaLnBrk="1" hangingPunct="1"/>
            <a:r>
              <a:rPr lang="en-US" b="1">
                <a:solidFill>
                  <a:srgbClr val="3459CE"/>
                </a:solidFill>
              </a:rPr>
              <a:t>Click to see ways to analyze your data</a:t>
            </a:r>
          </a:p>
        </p:txBody>
      </p:sp>
      <p:sp>
        <p:nvSpPr>
          <p:cNvPr id="8500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85001"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1066800"/>
            <a:ext cx="1270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86200"/>
            <a:ext cx="22098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CA77DD29-A403-4B9C-BF04-6273127EAF99}" type="slidenum">
              <a:rPr lang="en-US" sz="1400" smtClean="0">
                <a:solidFill>
                  <a:schemeClr val="tx1"/>
                </a:solidFill>
              </a:rPr>
              <a:pPr eaLnBrk="1" hangingPunct="1">
                <a:defRPr/>
              </a:pPr>
              <a:t>83</a:t>
            </a:fld>
            <a:endParaRPr lang="en-US" sz="1400" smtClean="0">
              <a:solidFill>
                <a:schemeClr val="tx1"/>
              </a:solidFill>
            </a:endParaRPr>
          </a:p>
        </p:txBody>
      </p:sp>
      <p:sp>
        <p:nvSpPr>
          <p:cNvPr id="87043" name="Rectangle 3"/>
          <p:cNvSpPr>
            <a:spLocks noGrp="1" noChangeArrowheads="1"/>
          </p:cNvSpPr>
          <p:nvPr>
            <p:ph type="body" idx="1"/>
          </p:nvPr>
        </p:nvSpPr>
        <p:spPr>
          <a:xfrm>
            <a:off x="152400" y="685800"/>
            <a:ext cx="8610600" cy="4876800"/>
          </a:xfrm>
        </p:spPr>
        <p:txBody>
          <a:bodyPr/>
          <a:lstStyle/>
          <a:p>
            <a:pPr>
              <a:buFont typeface="Wingdings" pitchFamily="2" charset="2"/>
              <a:buChar char="q"/>
            </a:pPr>
            <a:r>
              <a:rPr lang="en-US" sz="2400" smtClean="0"/>
              <a:t>Examine the cluster of points along the lines and the slopes of the lines to determine if there is a potential positive or negative relationship between the two variables.</a:t>
            </a:r>
            <a:endParaRPr lang="en-US" sz="2400" b="1" smtClean="0"/>
          </a:p>
          <a:p>
            <a:pPr>
              <a:buFont typeface="Wingdings" pitchFamily="2" charset="2"/>
              <a:buChar char="q"/>
            </a:pPr>
            <a:r>
              <a:rPr lang="en-US" sz="2400" smtClean="0"/>
              <a:t>Examine the points for the herbivores versus those for the carnivores. If one group tends to have higher or lower data values than the other, then that feeding type tends to have a smaller value for that trait relative to body size than the other feeding type. </a:t>
            </a:r>
            <a:endParaRPr lang="en-US" sz="2400" b="1" smtClean="0"/>
          </a:p>
          <a:p>
            <a:pPr>
              <a:buFont typeface="Wingdings" pitchFamily="2" charset="2"/>
              <a:buChar char="q"/>
            </a:pPr>
            <a:r>
              <a:rPr lang="en-US" sz="2400" smtClean="0"/>
              <a:t>Compare the measures you have taken on the carnivore skulls relative to those recorded for the herbivore skulls. </a:t>
            </a:r>
            <a:endParaRPr lang="en-US" sz="2400" b="1" smtClean="0"/>
          </a:p>
          <a:p>
            <a:pPr>
              <a:buFont typeface="Wingdings" pitchFamily="2" charset="2"/>
              <a:buChar char="q"/>
            </a:pPr>
            <a:r>
              <a:rPr lang="en-US" sz="2400" smtClean="0"/>
              <a:t>For those measures that appear to show a negative or positive correlation with total skull length (our measure of animal size), you will need to express your values in the form of a proportion using the ratio: trait value of interest/total skull length. This corrects for animal size as already discussed.</a:t>
            </a:r>
            <a:endParaRPr lang="en-US" sz="1600" b="1" smtClean="0"/>
          </a:p>
        </p:txBody>
      </p:sp>
      <p:sp>
        <p:nvSpPr>
          <p:cNvPr id="86020"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
        <p:nvSpPr>
          <p:cNvPr id="6" name="AutoShape 14">
            <a:hlinkClick r:id="" action="ppaction://hlinkshowjump?jump=nextslide" highlightClick="1"/>
          </p:cNvPr>
          <p:cNvSpPr>
            <a:spLocks noChangeArrowheads="1"/>
          </p:cNvSpPr>
          <p:nvPr/>
        </p:nvSpPr>
        <p:spPr bwMode="auto">
          <a:xfrm>
            <a:off x="83820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87D83B77-1381-462D-8FC3-1D4923FD2AE1}" type="slidenum">
              <a:rPr lang="en-US" sz="1400" smtClean="0">
                <a:solidFill>
                  <a:schemeClr val="tx1"/>
                </a:solidFill>
              </a:rPr>
              <a:pPr eaLnBrk="1" hangingPunct="1">
                <a:defRPr/>
              </a:pPr>
              <a:t>84</a:t>
            </a:fld>
            <a:endParaRPr lang="en-US" sz="1400" smtClean="0">
              <a:solidFill>
                <a:schemeClr val="tx1"/>
              </a:solidFill>
            </a:endParaRPr>
          </a:p>
        </p:txBody>
      </p:sp>
      <p:sp>
        <p:nvSpPr>
          <p:cNvPr id="87043" name="Rectangle 3"/>
          <p:cNvSpPr>
            <a:spLocks noGrp="1" noChangeArrowheads="1"/>
          </p:cNvSpPr>
          <p:nvPr>
            <p:ph type="body" idx="1"/>
          </p:nvPr>
        </p:nvSpPr>
        <p:spPr>
          <a:xfrm>
            <a:off x="152400" y="685800"/>
            <a:ext cx="8610600" cy="4876800"/>
          </a:xfrm>
        </p:spPr>
        <p:txBody>
          <a:bodyPr/>
          <a:lstStyle/>
          <a:p>
            <a:pPr>
              <a:buFont typeface="Wingdings" pitchFamily="2" charset="2"/>
              <a:buChar char="q"/>
            </a:pPr>
            <a:r>
              <a:rPr lang="en-US" sz="2400" smtClean="0"/>
              <a:t>You may also wish to compare multiple traits (corrected for skull length) using scatter plots. In this case, however, there will not be an independent variable axis (total skull length) but merely comparison of two traits of equal interest. For example, compare the rough estimate of brain size to the volumetric measure obtained by filling the skull with BBs, or compare molar tooth row lengths of mandibles to the estimates of eye diameter. In this case, you are looking for correlations among a suite of traits that might be associated with a feeding strategy (carnivore or herbivore).</a:t>
            </a:r>
          </a:p>
          <a:p>
            <a:pPr>
              <a:buFont typeface="Wingdings" pitchFamily="2" charset="2"/>
              <a:buChar char="q"/>
            </a:pPr>
            <a:r>
              <a:rPr lang="en-US" sz="2400" smtClean="0"/>
              <a:t>Note that with larger sample sizes (more skulls to measure), you could actually quantitatively determine whether the associations or correlations you found are significant ones. The exercise you have completed here is exploratory in that it can only provide clues as to such relationships.</a:t>
            </a:r>
            <a:endParaRPr lang="en-US" sz="2400" b="1" smtClean="0"/>
          </a:p>
          <a:p>
            <a:pPr>
              <a:buFont typeface="Wingdings" pitchFamily="2" charset="2"/>
              <a:buChar char="q"/>
            </a:pPr>
            <a:endParaRPr lang="en-US" sz="1600" b="1" smtClean="0"/>
          </a:p>
        </p:txBody>
      </p:sp>
      <p:sp>
        <p:nvSpPr>
          <p:cNvPr id="87044"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
        <p:nvSpPr>
          <p:cNvPr id="6" name="AutoShape 14">
            <a:hlinkClick r:id="" action="ppaction://hlinkshowjump?jump=nextslide" highlightClick="1"/>
          </p:cNvPr>
          <p:cNvSpPr>
            <a:spLocks noChangeArrowheads="1"/>
          </p:cNvSpPr>
          <p:nvPr/>
        </p:nvSpPr>
        <p:spPr bwMode="auto">
          <a:xfrm>
            <a:off x="84582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AB180CBE-CE19-40B9-9CF6-663515D0E6FC}" type="slidenum">
              <a:rPr lang="en-US" sz="1400" smtClean="0">
                <a:solidFill>
                  <a:schemeClr val="tx1"/>
                </a:solidFill>
              </a:rPr>
              <a:pPr eaLnBrk="1" hangingPunct="1">
                <a:defRPr/>
              </a:pPr>
              <a:t>85</a:t>
            </a:fld>
            <a:endParaRPr lang="en-US" sz="1400" smtClean="0">
              <a:solidFill>
                <a:schemeClr val="tx1"/>
              </a:solidFill>
            </a:endParaRPr>
          </a:p>
        </p:txBody>
      </p:sp>
      <p:sp>
        <p:nvSpPr>
          <p:cNvPr id="87043" name="Rectangle 3"/>
          <p:cNvSpPr>
            <a:spLocks noGrp="1" noChangeArrowheads="1"/>
          </p:cNvSpPr>
          <p:nvPr>
            <p:ph type="body" idx="1"/>
          </p:nvPr>
        </p:nvSpPr>
        <p:spPr>
          <a:xfrm>
            <a:off x="152400" y="1066800"/>
            <a:ext cx="8763000" cy="4876800"/>
          </a:xfrm>
        </p:spPr>
        <p:txBody>
          <a:bodyPr/>
          <a:lstStyle/>
          <a:p>
            <a:pPr>
              <a:buFont typeface="Wingdings" pitchFamily="2" charset="2"/>
              <a:buChar char="q"/>
            </a:pPr>
            <a:r>
              <a:rPr lang="en-US" sz="2400" smtClean="0"/>
              <a:t>Choose one of your plots for which there appears to be a strong correlation between a trait of interest and skull length.</a:t>
            </a:r>
            <a:endParaRPr lang="en-US" sz="2400" b="1" smtClean="0"/>
          </a:p>
          <a:p>
            <a:pPr>
              <a:buFont typeface="Wingdings" pitchFamily="2" charset="2"/>
              <a:buChar char="q"/>
            </a:pPr>
            <a:r>
              <a:rPr lang="en-US" sz="2400" smtClean="0"/>
              <a:t>Use the line that you fit to this plot to estimate the value of the trait in an animal with a skull length that lies </a:t>
            </a:r>
            <a:r>
              <a:rPr lang="en-US" sz="2400" b="1" smtClean="0"/>
              <a:t>outside</a:t>
            </a:r>
            <a:r>
              <a:rPr lang="en-US" sz="2400" smtClean="0"/>
              <a:t> your data’s range.   </a:t>
            </a:r>
          </a:p>
          <a:p>
            <a:pPr>
              <a:buFontTx/>
              <a:buNone/>
            </a:pPr>
            <a:r>
              <a:rPr lang="en-US" sz="2400" b="1" smtClean="0"/>
              <a:t>Example:</a:t>
            </a:r>
            <a:r>
              <a:rPr lang="en-US" sz="2400" smtClean="0"/>
              <a:t>If the largest skull you measured was 22 cm long, and the smallest skull you measured was 2 cm long, then your data’s range is 2-22 cm.  Since 30 cm is larger than the largest skull you measured, it lies outside your data’s range.  (Similarly 1 cm lies outside your data’s range.)  Let’s estimate the value of the trait in an animal with a skull 30 cm long.  If the equation of the line you fit to the data was   </a:t>
            </a:r>
            <a:r>
              <a:rPr lang="en-US" sz="2400" b="1" i="1" smtClean="0"/>
              <a:t>y</a:t>
            </a:r>
            <a:r>
              <a:rPr lang="en-US" sz="2400" b="1" smtClean="0"/>
              <a:t> = 2.5</a:t>
            </a:r>
            <a:r>
              <a:rPr lang="en-US" sz="2400" b="1" i="1" smtClean="0"/>
              <a:t>x</a:t>
            </a:r>
            <a:r>
              <a:rPr lang="en-US" sz="2400" b="1" smtClean="0"/>
              <a:t> - 1</a:t>
            </a:r>
            <a:r>
              <a:rPr lang="en-US" sz="2400" smtClean="0"/>
              <a:t>, then your estimate of the value of the trait is  </a:t>
            </a:r>
            <a:r>
              <a:rPr lang="en-US" sz="2400" b="1" smtClean="0"/>
              <a:t>2.5(30) – 1 = 74 cm</a:t>
            </a:r>
            <a:r>
              <a:rPr lang="en-US" sz="2400" smtClean="0"/>
              <a:t>.  You have just </a:t>
            </a:r>
            <a:r>
              <a:rPr lang="en-US" sz="2400" b="1" smtClean="0"/>
              <a:t>extrapolated</a:t>
            </a:r>
            <a:r>
              <a:rPr lang="en-US" sz="2400" smtClean="0"/>
              <a:t> a value that lies outside of your data range!</a:t>
            </a:r>
            <a:r>
              <a:rPr lang="en-US" sz="1600" smtClean="0"/>
              <a:t> </a:t>
            </a:r>
            <a:endParaRPr lang="en-US" sz="1600" b="1" smtClean="0"/>
          </a:p>
        </p:txBody>
      </p:sp>
      <p:sp>
        <p:nvSpPr>
          <p:cNvPr id="88068" name="Text Box 100"/>
          <p:cNvSpPr txBox="1">
            <a:spLocks noChangeArrowheads="1"/>
          </p:cNvSpPr>
          <p:nvPr/>
        </p:nvSpPr>
        <p:spPr bwMode="auto">
          <a:xfrm>
            <a:off x="0" y="0"/>
            <a:ext cx="9144000" cy="954088"/>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a:t>
            </a:r>
          </a:p>
          <a:p>
            <a:pPr algn="ctr" eaLnBrk="1" hangingPunct="1"/>
            <a:r>
              <a:rPr lang="en-US" sz="2800" b="1">
                <a:solidFill>
                  <a:schemeClr val="bg1"/>
                </a:solidFill>
              </a:rPr>
              <a:t>Data Extrapolation and Interpolation</a:t>
            </a:r>
          </a:p>
        </p:txBody>
      </p:sp>
      <p:sp>
        <p:nvSpPr>
          <p:cNvPr id="6" name="AutoShape 14">
            <a:hlinkClick r:id="" action="ppaction://hlinkshowjump?jump=nextslide" highlightClick="1"/>
          </p:cNvPr>
          <p:cNvSpPr>
            <a:spLocks noChangeArrowheads="1"/>
          </p:cNvSpPr>
          <p:nvPr/>
        </p:nvSpPr>
        <p:spPr bwMode="auto">
          <a:xfrm>
            <a:off x="84582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4083139A-F8F4-48CE-8020-CDDF398E0363}" type="slidenum">
              <a:rPr lang="en-US" sz="1400" smtClean="0">
                <a:solidFill>
                  <a:schemeClr val="tx1"/>
                </a:solidFill>
              </a:rPr>
              <a:pPr eaLnBrk="1" hangingPunct="1">
                <a:defRPr/>
              </a:pPr>
              <a:t>86</a:t>
            </a:fld>
            <a:endParaRPr lang="en-US" sz="1400" smtClean="0">
              <a:solidFill>
                <a:schemeClr val="tx1"/>
              </a:solidFill>
            </a:endParaRPr>
          </a:p>
        </p:txBody>
      </p:sp>
      <p:sp>
        <p:nvSpPr>
          <p:cNvPr id="87043" name="Rectangle 3"/>
          <p:cNvSpPr>
            <a:spLocks noGrp="1" noChangeArrowheads="1"/>
          </p:cNvSpPr>
          <p:nvPr>
            <p:ph type="body" idx="1"/>
          </p:nvPr>
        </p:nvSpPr>
        <p:spPr>
          <a:xfrm>
            <a:off x="152400" y="1066800"/>
            <a:ext cx="8610600" cy="4876800"/>
          </a:xfrm>
        </p:spPr>
        <p:txBody>
          <a:bodyPr/>
          <a:lstStyle/>
          <a:p>
            <a:pPr>
              <a:buFont typeface="Wingdings" pitchFamily="2" charset="2"/>
              <a:buChar char="q"/>
              <a:defRPr/>
            </a:pPr>
            <a:r>
              <a:rPr lang="en-US" sz="2400" dirty="0" smtClean="0"/>
              <a:t>Use the line that you fit to this plot to estimate the value of the trait of interest in an animal with a skull length that lies </a:t>
            </a:r>
            <a:r>
              <a:rPr lang="en-US" sz="2400" b="1" dirty="0" smtClean="0"/>
              <a:t>within</a:t>
            </a:r>
            <a:r>
              <a:rPr lang="en-US" sz="2400" dirty="0" smtClean="0"/>
              <a:t> your data’s range.  This is </a:t>
            </a:r>
            <a:r>
              <a:rPr lang="en-US" sz="2400" b="1" dirty="0" smtClean="0"/>
              <a:t>interpolation</a:t>
            </a:r>
            <a:r>
              <a:rPr lang="en-US" sz="2400" dirty="0" smtClean="0"/>
              <a:t>.</a:t>
            </a:r>
          </a:p>
          <a:p>
            <a:pPr>
              <a:buFontTx/>
              <a:buNone/>
              <a:defRPr/>
            </a:pPr>
            <a:r>
              <a:rPr lang="en-US" sz="2400" dirty="0" smtClean="0"/>
              <a:t> </a:t>
            </a:r>
            <a:r>
              <a:rPr lang="en-US" sz="2400" b="1" dirty="0" smtClean="0"/>
              <a:t>Q8. </a:t>
            </a:r>
            <a:r>
              <a:rPr lang="en-US" sz="2400" dirty="0" smtClean="0"/>
              <a:t>Which type of estimation do you think is more reliable, extrapolation or interpolation?  Why?  </a:t>
            </a:r>
            <a:r>
              <a:rPr lang="en-US" sz="2400" b="1" dirty="0" smtClean="0"/>
              <a:t>Click for the answer!</a:t>
            </a:r>
          </a:p>
          <a:p>
            <a:pPr marL="0" indent="0">
              <a:buFontTx/>
              <a:buNone/>
              <a:defRPr/>
            </a:pPr>
            <a:r>
              <a:rPr lang="en-US" sz="2400" b="1" dirty="0" smtClean="0">
                <a:solidFill>
                  <a:srgbClr val="0070C0"/>
                </a:solidFill>
              </a:rPr>
              <a:t>Interpolation is more reliable than extrapolation.  Outside of your data’s range, other factors might influence the relationship between the two variables of interest so that the linear equation you fit to your data is no longer valid.</a:t>
            </a:r>
            <a:r>
              <a:rPr lang="en-US" sz="1600" dirty="0" smtClean="0"/>
              <a:t/>
            </a:r>
            <a:br>
              <a:rPr lang="en-US" sz="1600" dirty="0" smtClean="0"/>
            </a:br>
            <a:endParaRPr lang="en-US" sz="1600" dirty="0" smtClean="0"/>
          </a:p>
          <a:p>
            <a:pPr>
              <a:buFont typeface="Wingdings" pitchFamily="2" charset="2"/>
              <a:buChar char="q"/>
              <a:defRPr/>
            </a:pPr>
            <a:endParaRPr lang="en-US" sz="1600" b="1" dirty="0"/>
          </a:p>
        </p:txBody>
      </p:sp>
      <p:sp>
        <p:nvSpPr>
          <p:cNvPr id="89092" name="Text Box 100"/>
          <p:cNvSpPr txBox="1">
            <a:spLocks noChangeArrowheads="1"/>
          </p:cNvSpPr>
          <p:nvPr/>
        </p:nvSpPr>
        <p:spPr bwMode="auto">
          <a:xfrm>
            <a:off x="0" y="0"/>
            <a:ext cx="9144000" cy="954088"/>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a:t>
            </a:r>
          </a:p>
          <a:p>
            <a:pPr algn="ctr" eaLnBrk="1" hangingPunct="1"/>
            <a:r>
              <a:rPr lang="en-US" sz="2800" b="1">
                <a:solidFill>
                  <a:schemeClr val="bg1"/>
                </a:solidFill>
              </a:rPr>
              <a:t>Data Extrapolation and Interpolation</a:t>
            </a:r>
          </a:p>
        </p:txBody>
      </p:sp>
      <p:sp>
        <p:nvSpPr>
          <p:cNvPr id="6" name="AutoShape 14">
            <a:hlinkClick r:id="" action="ppaction://hlinkshowjump?jump=nextslide" highlightClick="1"/>
          </p:cNvPr>
          <p:cNvSpPr>
            <a:spLocks noChangeArrowheads="1"/>
          </p:cNvSpPr>
          <p:nvPr/>
        </p:nvSpPr>
        <p:spPr bwMode="auto">
          <a:xfrm>
            <a:off x="8458200" y="61722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xfrm>
            <a:off x="6781800" y="6172200"/>
            <a:ext cx="2133600" cy="476250"/>
          </a:xfrm>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A5BD4C37-AF55-4EFA-8DE7-3199AA03A41D}" type="slidenum">
              <a:rPr lang="en-US" sz="1400" smtClean="0">
                <a:solidFill>
                  <a:schemeClr val="tx1"/>
                </a:solidFill>
              </a:rPr>
              <a:pPr eaLnBrk="1" hangingPunct="1">
                <a:defRPr/>
              </a:pPr>
              <a:t>87</a:t>
            </a:fld>
            <a:endParaRPr lang="en-US" sz="1400" smtClean="0">
              <a:solidFill>
                <a:schemeClr val="tx1"/>
              </a:solidFill>
            </a:endParaRPr>
          </a:p>
        </p:txBody>
      </p:sp>
      <p:sp>
        <p:nvSpPr>
          <p:cNvPr id="64515" name="Rectangle 3"/>
          <p:cNvSpPr>
            <a:spLocks noGrp="1" noChangeArrowheads="1"/>
          </p:cNvSpPr>
          <p:nvPr>
            <p:ph type="body" idx="1"/>
          </p:nvPr>
        </p:nvSpPr>
        <p:spPr>
          <a:xfrm>
            <a:off x="228600" y="609600"/>
            <a:ext cx="8229600" cy="4953000"/>
          </a:xfrm>
          <a:solidFill>
            <a:schemeClr val="bg1"/>
          </a:solidFill>
        </p:spPr>
        <p:txBody>
          <a:bodyPr/>
          <a:lstStyle/>
          <a:p>
            <a:pPr eaLnBrk="1" hangingPunct="1">
              <a:lnSpc>
                <a:spcPct val="80000"/>
              </a:lnSpc>
              <a:buFont typeface="Wingdings" pitchFamily="2" charset="2"/>
              <a:buChar char="q"/>
            </a:pPr>
            <a:r>
              <a:rPr lang="en-US" sz="2400" b="1" smtClean="0"/>
              <a:t>Now you are ready to compare trait values between herbivore and carnivore species (corrected for skull length) using bar graphs as described in Exercise 2.  Dental Formulas </a:t>
            </a:r>
          </a:p>
          <a:p>
            <a:pPr eaLnBrk="1" hangingPunct="1">
              <a:lnSpc>
                <a:spcPct val="80000"/>
              </a:lnSpc>
              <a:buFont typeface="Wingdings" pitchFamily="2" charset="2"/>
              <a:buChar char="q"/>
            </a:pPr>
            <a:endParaRPr lang="en-US" sz="2400" b="1" smtClean="0"/>
          </a:p>
          <a:p>
            <a:pPr eaLnBrk="1" hangingPunct="1">
              <a:lnSpc>
                <a:spcPct val="80000"/>
              </a:lnSpc>
              <a:buFont typeface="Wingdings" pitchFamily="2" charset="2"/>
              <a:buChar char="q"/>
            </a:pPr>
            <a:r>
              <a:rPr lang="en-US" sz="2400" b="1" smtClean="0"/>
              <a:t>You may also wish to test for correlations between  the traits you measured as you did for each trait versus total skull length.</a:t>
            </a:r>
          </a:p>
          <a:p>
            <a:pPr eaLnBrk="1" hangingPunct="1">
              <a:lnSpc>
                <a:spcPct val="80000"/>
              </a:lnSpc>
              <a:buFont typeface="Wingdings" pitchFamily="2" charset="2"/>
              <a:buChar char="q"/>
            </a:pPr>
            <a:endParaRPr lang="en-US" sz="2400" b="1" smtClean="0"/>
          </a:p>
          <a:p>
            <a:pPr lvl="1" eaLnBrk="1" hangingPunct="1">
              <a:lnSpc>
                <a:spcPct val="80000"/>
              </a:lnSpc>
              <a:buFont typeface="Wingdings" pitchFamily="2" charset="2"/>
              <a:buChar char="q"/>
            </a:pPr>
            <a:r>
              <a:rPr lang="en-US" sz="2400" b="1" smtClean="0"/>
              <a:t> If you do this, there will not be an independent variable (total skull length) plotted on the x-axis, as you are merely comparing two traits of equal interest. You are looking for correlations among a suite of traits that might be associated with feeding strategy (carnivore or herbivore). </a:t>
            </a:r>
          </a:p>
          <a:p>
            <a:pPr lvl="1" eaLnBrk="1" hangingPunct="1">
              <a:lnSpc>
                <a:spcPct val="80000"/>
              </a:lnSpc>
              <a:buFont typeface="Wingdings" pitchFamily="2" charset="2"/>
              <a:buChar char="q"/>
            </a:pPr>
            <a:endParaRPr lang="en-US" sz="2400" b="1" smtClean="0"/>
          </a:p>
          <a:p>
            <a:pPr eaLnBrk="1" hangingPunct="1">
              <a:lnSpc>
                <a:spcPct val="80000"/>
              </a:lnSpc>
              <a:buFont typeface="Wingdings" pitchFamily="2" charset="2"/>
              <a:buChar char="q"/>
            </a:pPr>
            <a:r>
              <a:rPr lang="en-US" sz="2400" b="1" smtClean="0">
                <a:solidFill>
                  <a:srgbClr val="3459CE"/>
                </a:solidFill>
              </a:rPr>
              <a:t>To review bar graph construction (in Exercise 2)</a:t>
            </a:r>
          </a:p>
          <a:p>
            <a:pPr eaLnBrk="1" hangingPunct="1">
              <a:lnSpc>
                <a:spcPct val="80000"/>
              </a:lnSpc>
              <a:buFont typeface="Wingdings" pitchFamily="2" charset="2"/>
              <a:buChar char="q"/>
            </a:pPr>
            <a:r>
              <a:rPr lang="en-US" sz="2400" b="1" smtClean="0">
                <a:solidFill>
                  <a:srgbClr val="3459CE"/>
                </a:solidFill>
              </a:rPr>
              <a:t>Otherwise, to move on: </a:t>
            </a:r>
          </a:p>
          <a:p>
            <a:pPr eaLnBrk="1" hangingPunct="1">
              <a:lnSpc>
                <a:spcPct val="80000"/>
              </a:lnSpc>
              <a:buFont typeface="Wingdings" pitchFamily="2" charset="2"/>
              <a:buChar char="q"/>
            </a:pPr>
            <a:endParaRPr lang="en-US" b="1" smtClean="0"/>
          </a:p>
          <a:p>
            <a:pPr eaLnBrk="1" hangingPunct="1">
              <a:lnSpc>
                <a:spcPct val="80000"/>
              </a:lnSpc>
              <a:buFont typeface="Wingdings" pitchFamily="2" charset="2"/>
              <a:buChar char="q"/>
            </a:pPr>
            <a:endParaRPr lang="en-US" sz="2000" b="1" smtClean="0"/>
          </a:p>
          <a:p>
            <a:pPr eaLnBrk="1" hangingPunct="1">
              <a:lnSpc>
                <a:spcPct val="80000"/>
              </a:lnSpc>
              <a:buFont typeface="Wingdings" pitchFamily="2" charset="2"/>
              <a:buChar char="q"/>
            </a:pPr>
            <a:endParaRPr lang="en-US" sz="2000" b="1" smtClean="0"/>
          </a:p>
        </p:txBody>
      </p:sp>
      <p:sp>
        <p:nvSpPr>
          <p:cNvPr id="90116" name="AutoShape 3">
            <a:hlinkClick r:id="rId2" action="ppaction://hlinksldjump" highlightClick="1"/>
          </p:cNvPr>
          <p:cNvSpPr>
            <a:spLocks noChangeArrowheads="1"/>
          </p:cNvSpPr>
          <p:nvPr/>
        </p:nvSpPr>
        <p:spPr bwMode="auto">
          <a:xfrm>
            <a:off x="5943600" y="1676400"/>
            <a:ext cx="1042988" cy="1042988"/>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518" name="AutoShape 4">
            <a:hlinkClick r:id="rId2" action="ppaction://hlinksldjump" highlightClick="1"/>
          </p:cNvPr>
          <p:cNvSpPr>
            <a:spLocks noChangeArrowheads="1"/>
          </p:cNvSpPr>
          <p:nvPr/>
        </p:nvSpPr>
        <p:spPr bwMode="auto">
          <a:xfrm>
            <a:off x="7772400" y="57150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
        <p:nvSpPr>
          <p:cNvPr id="90118"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
        <p:nvSpPr>
          <p:cNvPr id="9" name="AutoShape 4">
            <a:hlinkClick r:id="" action="ppaction://hlinkshowjump?jump=nextslide" highlightClick="1"/>
          </p:cNvPr>
          <p:cNvSpPr>
            <a:spLocks noChangeArrowheads="1"/>
          </p:cNvSpPr>
          <p:nvPr/>
        </p:nvSpPr>
        <p:spPr bwMode="auto">
          <a:xfrm>
            <a:off x="4114800" y="6096000"/>
            <a:ext cx="457200" cy="457200"/>
          </a:xfrm>
          <a:prstGeom prst="actionButtonForwardNext">
            <a:avLst/>
          </a:prstGeom>
          <a:solidFill>
            <a:srgbClr val="3459C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xfrm>
            <a:off x="6781800" y="6172200"/>
            <a:ext cx="2133600" cy="476250"/>
          </a:xfrm>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C3FD19D7-FF1A-4EAB-89F7-6ABC3DB89E9E}" type="slidenum">
              <a:rPr lang="en-US" sz="1400" smtClean="0">
                <a:solidFill>
                  <a:schemeClr val="tx1"/>
                </a:solidFill>
              </a:rPr>
              <a:pPr eaLnBrk="1" hangingPunct="1">
                <a:defRPr/>
              </a:pPr>
              <a:t>88</a:t>
            </a:fld>
            <a:endParaRPr lang="en-US" sz="1400" smtClean="0">
              <a:solidFill>
                <a:schemeClr val="tx1"/>
              </a:solidFill>
            </a:endParaRPr>
          </a:p>
        </p:txBody>
      </p:sp>
      <p:sp>
        <p:nvSpPr>
          <p:cNvPr id="64515" name="Rectangle 3"/>
          <p:cNvSpPr>
            <a:spLocks noGrp="1" noChangeArrowheads="1"/>
          </p:cNvSpPr>
          <p:nvPr>
            <p:ph type="body" idx="1"/>
          </p:nvPr>
        </p:nvSpPr>
        <p:spPr>
          <a:xfrm>
            <a:off x="228600" y="838200"/>
            <a:ext cx="8229600" cy="4953000"/>
          </a:xfrm>
          <a:solidFill>
            <a:schemeClr val="bg1"/>
          </a:solidFill>
        </p:spPr>
        <p:txBody>
          <a:bodyPr/>
          <a:lstStyle/>
          <a:p>
            <a:pPr eaLnBrk="1" hangingPunct="1">
              <a:lnSpc>
                <a:spcPct val="80000"/>
              </a:lnSpc>
              <a:buFont typeface="Wingdings" pitchFamily="2" charset="2"/>
              <a:buChar char="q"/>
            </a:pPr>
            <a:r>
              <a:rPr lang="en-US" sz="2400" b="1" smtClean="0"/>
              <a:t>With larger sample sizes (more skulls to measure), you could actually quantitatively determine whether the differences in trait values between feeding strategies or correlations in traits you found visually differ from chance (are </a:t>
            </a:r>
            <a:r>
              <a:rPr lang="en-US" sz="2400" b="1" smtClean="0">
                <a:solidFill>
                  <a:srgbClr val="3459CE"/>
                </a:solidFill>
              </a:rPr>
              <a:t>statistically significant</a:t>
            </a:r>
            <a:r>
              <a:rPr lang="en-US" sz="2400" b="1" smtClean="0"/>
              <a:t>). </a:t>
            </a:r>
          </a:p>
          <a:p>
            <a:pPr eaLnBrk="1" hangingPunct="1">
              <a:lnSpc>
                <a:spcPct val="80000"/>
              </a:lnSpc>
              <a:buFont typeface="Wingdings" pitchFamily="2" charset="2"/>
              <a:buChar char="q"/>
            </a:pPr>
            <a:endParaRPr lang="en-US" sz="2400" b="1" smtClean="0"/>
          </a:p>
          <a:p>
            <a:pPr eaLnBrk="1" hangingPunct="1">
              <a:lnSpc>
                <a:spcPct val="80000"/>
              </a:lnSpc>
              <a:buFont typeface="Wingdings" pitchFamily="2" charset="2"/>
              <a:buChar char="q"/>
            </a:pPr>
            <a:r>
              <a:rPr lang="en-US" sz="2400" b="1" smtClean="0"/>
              <a:t>Unit 8: Everything Varies introduces the idea of statistical significance. </a:t>
            </a:r>
          </a:p>
          <a:p>
            <a:pPr eaLnBrk="1" hangingPunct="1">
              <a:lnSpc>
                <a:spcPct val="80000"/>
              </a:lnSpc>
              <a:buFont typeface="Wingdings" pitchFamily="2" charset="2"/>
              <a:buChar char="q"/>
            </a:pPr>
            <a:endParaRPr lang="en-US" sz="2400" b="1" smtClean="0"/>
          </a:p>
          <a:p>
            <a:pPr eaLnBrk="1" hangingPunct="1">
              <a:lnSpc>
                <a:spcPct val="80000"/>
              </a:lnSpc>
              <a:buFont typeface="Wingdings" pitchFamily="2" charset="2"/>
              <a:buChar char="q"/>
            </a:pPr>
            <a:r>
              <a:rPr lang="en-US" sz="2400" b="1" smtClean="0"/>
              <a:t>The exercise you completed here is simply exploratory, in that it can only provide clues as to the presence of such relationships.</a:t>
            </a:r>
          </a:p>
          <a:p>
            <a:pPr eaLnBrk="1" hangingPunct="1">
              <a:lnSpc>
                <a:spcPct val="80000"/>
              </a:lnSpc>
              <a:buFont typeface="Wingdings" pitchFamily="2" charset="2"/>
              <a:buChar char="q"/>
            </a:pPr>
            <a:endParaRPr lang="en-US" sz="2000" b="1" smtClean="0"/>
          </a:p>
        </p:txBody>
      </p:sp>
      <p:sp>
        <p:nvSpPr>
          <p:cNvPr id="91140" name="AutoShape 3">
            <a:hlinkClick r:id="rId2" action="ppaction://hlinksldjump" highlightClick="1"/>
          </p:cNvPr>
          <p:cNvSpPr>
            <a:spLocks noChangeArrowheads="1"/>
          </p:cNvSpPr>
          <p:nvPr/>
        </p:nvSpPr>
        <p:spPr bwMode="auto">
          <a:xfrm>
            <a:off x="5943600" y="1676400"/>
            <a:ext cx="1042988" cy="1042988"/>
          </a:xfrm>
          <a:prstGeom prst="actionButtonForwardNex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519" name="AutoShape 6">
            <a:hlinkClick r:id="rId3" action="ppaction://hlinksldjump" highlightClick="1"/>
          </p:cNvPr>
          <p:cNvSpPr>
            <a:spLocks noChangeArrowheads="1"/>
          </p:cNvSpPr>
          <p:nvPr/>
        </p:nvSpPr>
        <p:spPr bwMode="auto">
          <a:xfrm>
            <a:off x="8305800" y="6019800"/>
            <a:ext cx="549275" cy="549275"/>
          </a:xfrm>
          <a:prstGeom prst="actionButtonHome">
            <a:avLst/>
          </a:prstGeom>
          <a:solidFill>
            <a:schemeClr val="bg1">
              <a:lumMod val="50000"/>
            </a:schemeClr>
          </a:solidFill>
          <a:ln w="9525">
            <a:solidFill>
              <a:schemeClr val="tx1"/>
            </a:solidFill>
            <a:miter lim="800000"/>
            <a:headEnd/>
            <a:tailEnd/>
          </a:ln>
        </p:spPr>
        <p:txBody>
          <a:bodyPr wrap="none" anchor="ctr"/>
          <a:lstStyle/>
          <a:p>
            <a:pPr>
              <a:defRPr/>
            </a:pPr>
            <a:endParaRPr lang="en-US">
              <a:latin typeface="Arial" charset="0"/>
              <a:cs typeface="+mn-cs"/>
            </a:endParaRPr>
          </a:p>
        </p:txBody>
      </p:sp>
      <p:sp>
        <p:nvSpPr>
          <p:cNvPr id="91142" name="Text Box 100"/>
          <p:cNvSpPr txBox="1">
            <a:spLocks noChangeArrowheads="1"/>
          </p:cNvSpPr>
          <p:nvPr/>
        </p:nvSpPr>
        <p:spPr bwMode="auto">
          <a:xfrm>
            <a:off x="0" y="0"/>
            <a:ext cx="9144000" cy="523875"/>
          </a:xfrm>
          <a:prstGeom prst="rect">
            <a:avLst/>
          </a:prstGeom>
          <a:solidFill>
            <a:srgbClr val="3459CE"/>
          </a:solidFill>
          <a:ln w="38100">
            <a:solidFill>
              <a:schemeClr val="tx1"/>
            </a:solidFill>
            <a:miter lim="800000"/>
            <a:headEnd/>
            <a:tailEnd/>
          </a:ln>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algn="ctr" eaLnBrk="1" hangingPunct="1"/>
            <a:r>
              <a:rPr lang="en-US" sz="2800" b="1">
                <a:solidFill>
                  <a:schemeClr val="bg1"/>
                </a:solidFill>
              </a:rPr>
              <a:t>Exercise 3. Morphometrics – Directions (continued)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BBF684A5-509C-4F1A-BCE5-2DBD15709689}" type="slidenum">
              <a:rPr lang="en-US" sz="1400" smtClean="0">
                <a:solidFill>
                  <a:schemeClr val="tx1"/>
                </a:solidFill>
              </a:rPr>
              <a:pPr eaLnBrk="1" hangingPunct="1">
                <a:defRPr/>
              </a:pPr>
              <a:t>89</a:t>
            </a:fld>
            <a:endParaRPr lang="en-US" sz="1400" smtClean="0">
              <a:solidFill>
                <a:schemeClr val="tx1"/>
              </a:solidFill>
            </a:endParaRPr>
          </a:p>
        </p:txBody>
      </p:sp>
      <p:sp>
        <p:nvSpPr>
          <p:cNvPr id="92163" name="Rectangle 2"/>
          <p:cNvSpPr>
            <a:spLocks noGrp="1" noChangeArrowheads="1"/>
          </p:cNvSpPr>
          <p:nvPr>
            <p:ph type="title" idx="4294967295"/>
          </p:nvPr>
        </p:nvSpPr>
        <p:spPr>
          <a:xfrm>
            <a:off x="0" y="152400"/>
            <a:ext cx="6172200" cy="457200"/>
          </a:xfrm>
          <a:solidFill>
            <a:srgbClr val="FFFF00"/>
          </a:solidFill>
          <a:ln w="38100">
            <a:solidFill>
              <a:schemeClr val="tx1"/>
            </a:solidFill>
            <a:miter lim="800000"/>
            <a:headEnd/>
            <a:tailEnd/>
          </a:ln>
        </p:spPr>
        <p:txBody>
          <a:bodyPr/>
          <a:lstStyle/>
          <a:p>
            <a:pPr eaLnBrk="1" hangingPunct="1"/>
            <a:r>
              <a:rPr lang="en-US" sz="2400" b="1" smtClean="0"/>
              <a:t>Suggested Reading – Younger Students</a:t>
            </a:r>
          </a:p>
        </p:txBody>
      </p:sp>
      <p:sp>
        <p:nvSpPr>
          <p:cNvPr id="92164" name="Text Box 6"/>
          <p:cNvSpPr txBox="1">
            <a:spLocks noChangeArrowheads="1"/>
          </p:cNvSpPr>
          <p:nvPr/>
        </p:nvSpPr>
        <p:spPr bwMode="auto">
          <a:xfrm>
            <a:off x="152400" y="609600"/>
            <a:ext cx="73914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1800" b="1" u="sng"/>
              <a:t>Grades K-3</a:t>
            </a:r>
          </a:p>
          <a:p>
            <a:pPr eaLnBrk="1" hangingPunct="1"/>
            <a:r>
              <a:rPr lang="en-US" sz="1600" b="1" i="1"/>
              <a:t>Dem Bones </a:t>
            </a:r>
            <a:r>
              <a:rPr lang="en-US" sz="1600"/>
              <a:t>- Bob Barner</a:t>
            </a:r>
          </a:p>
          <a:p>
            <a:pPr eaLnBrk="1" hangingPunct="1"/>
            <a:r>
              <a:rPr lang="en-US" sz="1600" b="1" i="1"/>
              <a:t>You Can't See Your Bones with Binoculars </a:t>
            </a:r>
            <a:r>
              <a:rPr lang="en-US" sz="1600"/>
              <a:t>- Harriet Ziefert &amp; Amanda Haley (Illustrator)</a:t>
            </a:r>
          </a:p>
          <a:p>
            <a:pPr eaLnBrk="1" hangingPunct="1"/>
            <a:r>
              <a:rPr lang="en-US" sz="1600" b="1" i="1"/>
              <a:t>Bones</a:t>
            </a:r>
            <a:r>
              <a:rPr lang="en-US" sz="1600"/>
              <a:t> - Stephen Krensky</a:t>
            </a:r>
          </a:p>
          <a:p>
            <a:pPr eaLnBrk="1" hangingPunct="1"/>
            <a:r>
              <a:rPr lang="en-US" sz="1600" b="1" i="1"/>
              <a:t>A Book About Your Skeleton </a:t>
            </a:r>
            <a:r>
              <a:rPr lang="en-US" sz="1600"/>
              <a:t>- Ruth Belov Gross &amp; Steve Bjorkman (Illustrator)</a:t>
            </a:r>
          </a:p>
          <a:p>
            <a:pPr eaLnBrk="1" hangingPunct="1"/>
            <a:r>
              <a:rPr lang="en-US" sz="1600" b="1" i="1"/>
              <a:t>The Search for the Missing Bones (The Magic School Bus Chapter Book, No. 2) </a:t>
            </a:r>
            <a:r>
              <a:rPr lang="en-US" sz="1600"/>
              <a:t>- Eva Moore &amp; Ted Enik (Illustrator)</a:t>
            </a:r>
          </a:p>
          <a:p>
            <a:pPr eaLnBrk="1" hangingPunct="1"/>
            <a:r>
              <a:rPr lang="en-US" sz="1600" b="1" i="1"/>
              <a:t>Skeletons (The Magic School Bus, A Science Fact Finder) </a:t>
            </a:r>
            <a:r>
              <a:rPr lang="en-US" sz="1600"/>
              <a:t>- Jackie Glassman, Carolyn Bracken (Illustrator), Lynda Nyse (Illustrator)</a:t>
            </a:r>
          </a:p>
          <a:p>
            <a:pPr eaLnBrk="1" hangingPunct="1"/>
            <a:r>
              <a:rPr lang="en-US" sz="1600" b="1" i="1"/>
              <a:t>A Magic Skeleton Book: Safari Animal Adventure </a:t>
            </a:r>
            <a:r>
              <a:rPr lang="en-US" sz="1600"/>
              <a:t>- Shaheen Bilgrami, Chantal Kees (Illustrator), &amp; Chris Shields (Illustrator)</a:t>
            </a:r>
          </a:p>
          <a:p>
            <a:pPr eaLnBrk="1" hangingPunct="1"/>
            <a:r>
              <a:rPr lang="en-US" sz="1600" b="1" i="1"/>
              <a:t>The Skull Alphabet Book </a:t>
            </a:r>
            <a:r>
              <a:rPr lang="en-US" sz="1600"/>
              <a:t>- Jerry Pallotta and Ralph Masiello (Illustrator) (Beautiful illustrations, fascinating for ALL ages!)</a:t>
            </a:r>
          </a:p>
          <a:p>
            <a:pPr eaLnBrk="1" hangingPunct="1"/>
            <a:endParaRPr lang="en-US" sz="1600" b="1"/>
          </a:p>
          <a:p>
            <a:pPr eaLnBrk="1" hangingPunct="1"/>
            <a:r>
              <a:rPr lang="en-US" sz="1800" b="1" u="sng"/>
              <a:t>Grades 4-7</a:t>
            </a:r>
          </a:p>
          <a:p>
            <a:pPr eaLnBrk="1" hangingPunct="1"/>
            <a:r>
              <a:rPr lang="en-US" sz="1600" b="1" i="1"/>
              <a:t>Bones: Our Skeletal System </a:t>
            </a:r>
            <a:r>
              <a:rPr lang="en-US" sz="1600"/>
              <a:t>- Seymour Simon</a:t>
            </a:r>
          </a:p>
          <a:p>
            <a:pPr eaLnBrk="1" hangingPunct="1"/>
            <a:r>
              <a:rPr lang="en-US" sz="1600" b="1" i="1"/>
              <a:t>Skeleton</a:t>
            </a:r>
            <a:r>
              <a:rPr lang="en-US" sz="1600" b="1"/>
              <a:t> </a:t>
            </a:r>
            <a:r>
              <a:rPr lang="en-US" sz="1600"/>
              <a:t>- Steve Parker</a:t>
            </a:r>
          </a:p>
          <a:p>
            <a:pPr eaLnBrk="1" hangingPunct="1"/>
            <a:r>
              <a:rPr lang="en-US" sz="1600" b="1" i="1"/>
              <a:t>The Bone Detectives: How Forensic Anthropologists Solve Crimes and Uncover Mysteries of the Dead</a:t>
            </a:r>
            <a:r>
              <a:rPr lang="en-US" sz="1600" b="1"/>
              <a:t> </a:t>
            </a:r>
            <a:r>
              <a:rPr lang="en-US" sz="1600"/>
              <a:t>- Donna M. Jackson &amp; Charlie Fellenbaum (Photographer)</a:t>
            </a:r>
          </a:p>
          <a:p>
            <a:pPr eaLnBrk="1" hangingPunct="1"/>
            <a:r>
              <a:rPr lang="en-US" sz="1600" b="1" i="1"/>
              <a:t>Make This Life-Size Model Skeleton </a:t>
            </a:r>
            <a:r>
              <a:rPr lang="en-US" sz="1600"/>
              <a:t>- Iain Ashman, Susanna Addario (Illustrator), Claudia Saraceni (Illustrator), Thomas Trojer (Illustrator)</a:t>
            </a:r>
          </a:p>
          <a:p>
            <a:pPr eaLnBrk="1" hangingPunct="1"/>
            <a:r>
              <a:rPr lang="en-US" sz="1600" b="1" i="1"/>
              <a:t>The Skeletal System</a:t>
            </a:r>
            <a:r>
              <a:rPr lang="en-US" sz="1600" b="1"/>
              <a:t> </a:t>
            </a:r>
            <a:r>
              <a:rPr lang="en-US" sz="1600"/>
              <a:t>- Eduard Arnau &amp; Antonio Munoz Tenllado (Illustrator)</a:t>
            </a:r>
          </a:p>
          <a:p>
            <a:pPr eaLnBrk="1" hangingPunct="1"/>
            <a:endParaRPr lang="en-US" sz="1600" b="1"/>
          </a:p>
        </p:txBody>
      </p:sp>
      <p:pic>
        <p:nvPicPr>
          <p:cNvPr id="921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050" y="0"/>
            <a:ext cx="13779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0"/>
            <a:ext cx="1752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613" y="4919663"/>
            <a:ext cx="14493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447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Action Button: Forward or Next 13">
            <a:hlinkClick r:id="" action="ppaction://hlinkshowjump?jump=nextslide" highlightClick="1"/>
          </p:cNvPr>
          <p:cNvSpPr>
            <a:spLocks noChangeArrowheads="1"/>
          </p:cNvSpPr>
          <p:nvPr/>
        </p:nvSpPr>
        <p:spPr bwMode="auto">
          <a:xfrm>
            <a:off x="6324600" y="152400"/>
            <a:ext cx="549275" cy="549275"/>
          </a:xfrm>
          <a:prstGeom prst="actionButtonForwardNext">
            <a:avLst/>
          </a:prstGeom>
          <a:solidFill>
            <a:srgbClr val="FFFF00"/>
          </a:solidFill>
          <a:ln w="9525" algn="ctr">
            <a:solidFill>
              <a:schemeClr val="tx1"/>
            </a:solidFill>
            <a:round/>
            <a:headEnd/>
            <a:tailEnd/>
          </a:ln>
        </p:spPr>
        <p:txBody>
          <a:bodyPr anchor="ctr"/>
          <a:lstStyle/>
          <a:p>
            <a:endParaRPr lang="en-US"/>
          </a:p>
        </p:txBody>
      </p:sp>
      <p:sp>
        <p:nvSpPr>
          <p:cNvPr id="15" name="Action Button: Home 14">
            <a:hlinkClick r:id="rId6" action="ppaction://hlinksldjump" highlightClick="1"/>
          </p:cNvPr>
          <p:cNvSpPr/>
          <p:nvPr/>
        </p:nvSpPr>
        <p:spPr bwMode="auto">
          <a:xfrm>
            <a:off x="7010400" y="152400"/>
            <a:ext cx="549275" cy="549275"/>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a:latin typeface="Arial"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9ECDA0BD-BACB-4AAC-9783-9FA45CFC7B50}" type="slidenum">
              <a:rPr lang="en-US" sz="1400" smtClean="0">
                <a:solidFill>
                  <a:schemeClr val="tx1"/>
                </a:solidFill>
              </a:rPr>
              <a:pPr eaLnBrk="1" hangingPunct="1">
                <a:defRPr/>
              </a:pPr>
              <a:t>9</a:t>
            </a:fld>
            <a:endParaRPr lang="en-US" sz="1400" smtClean="0">
              <a:solidFill>
                <a:schemeClr val="tx1"/>
              </a:solidFill>
            </a:endParaRPr>
          </a:p>
        </p:txBody>
      </p:sp>
      <p:sp>
        <p:nvSpPr>
          <p:cNvPr id="12291" name="Rectangle 2"/>
          <p:cNvSpPr>
            <a:spLocks noGrp="1" noChangeArrowheads="1"/>
          </p:cNvSpPr>
          <p:nvPr>
            <p:ph type="title"/>
          </p:nvPr>
        </p:nvSpPr>
        <p:spPr>
          <a:xfrm>
            <a:off x="381000" y="0"/>
            <a:ext cx="8305800" cy="685800"/>
          </a:xfrm>
          <a:solidFill>
            <a:srgbClr val="FD1711"/>
          </a:solidFill>
          <a:ln w="38100">
            <a:solidFill>
              <a:schemeClr val="tx1"/>
            </a:solidFill>
            <a:miter lim="800000"/>
            <a:headEnd/>
            <a:tailEnd/>
          </a:ln>
        </p:spPr>
        <p:txBody>
          <a:bodyPr/>
          <a:lstStyle/>
          <a:p>
            <a:pPr eaLnBrk="1" hangingPunct="1"/>
            <a:r>
              <a:rPr lang="en-US" sz="3600" b="1" smtClean="0">
                <a:solidFill>
                  <a:schemeClr val="bg1"/>
                </a:solidFill>
              </a:rPr>
              <a:t>Tooth Types (List A)</a:t>
            </a:r>
          </a:p>
        </p:txBody>
      </p:sp>
      <p:sp>
        <p:nvSpPr>
          <p:cNvPr id="11267" name="Rectangle 3"/>
          <p:cNvSpPr>
            <a:spLocks noGrp="1" noChangeArrowheads="1"/>
          </p:cNvSpPr>
          <p:nvPr>
            <p:ph type="body" idx="1"/>
          </p:nvPr>
        </p:nvSpPr>
        <p:spPr>
          <a:xfrm>
            <a:off x="304800" y="838200"/>
            <a:ext cx="8458200" cy="4906963"/>
          </a:xfrm>
        </p:spPr>
        <p:txBody>
          <a:bodyPr/>
          <a:lstStyle/>
          <a:p>
            <a:pPr marL="609600" indent="-609600" eaLnBrk="1" hangingPunct="1">
              <a:lnSpc>
                <a:spcPct val="80000"/>
              </a:lnSpc>
              <a:buFont typeface="Wingdings" pitchFamily="2" charset="2"/>
              <a:buChar char="q"/>
            </a:pPr>
            <a:r>
              <a:rPr lang="en-US" sz="2400" b="1" smtClean="0">
                <a:solidFill>
                  <a:srgbClr val="FF0000"/>
                </a:solidFill>
              </a:rPr>
              <a:t>Incisors</a:t>
            </a:r>
            <a:r>
              <a:rPr lang="en-US" sz="2400" b="1" smtClean="0"/>
              <a:t> are the flat, chisel-shaped teeth at the front of the mouth (behind the lips) that are used in biting, cutting, nibbling, and stripping.</a:t>
            </a:r>
          </a:p>
          <a:p>
            <a:pPr marL="609600" indent="-609600" eaLnBrk="1" hangingPunct="1">
              <a:lnSpc>
                <a:spcPct val="80000"/>
              </a:lnSpc>
              <a:buFont typeface="Wingdings" pitchFamily="2" charset="2"/>
              <a:buNone/>
            </a:pPr>
            <a:r>
              <a:rPr lang="en-US" sz="2400" b="1" smtClean="0"/>
              <a:t> </a:t>
            </a:r>
          </a:p>
          <a:p>
            <a:pPr marL="609600" indent="-609600" eaLnBrk="1" hangingPunct="1">
              <a:lnSpc>
                <a:spcPct val="80000"/>
              </a:lnSpc>
              <a:buFont typeface="Wingdings" pitchFamily="2" charset="2"/>
              <a:buChar char="q"/>
            </a:pPr>
            <a:r>
              <a:rPr lang="en-US" sz="2400" b="1" smtClean="0">
                <a:solidFill>
                  <a:srgbClr val="FF0000"/>
                </a:solidFill>
              </a:rPr>
              <a:t>Canines </a:t>
            </a:r>
            <a:r>
              <a:rPr lang="en-US" sz="2400" b="1" smtClean="0"/>
              <a:t>are behind the incisors, and are located on the cheek-side of the mouth. They are cone-shaped, and may even be dagger-like. They are used for seizing, piercing, and tearing. </a:t>
            </a:r>
            <a:endParaRPr lang="en-US" sz="2400" b="1" u="sng" smtClean="0"/>
          </a:p>
          <a:p>
            <a:pPr marL="609600" indent="-609600" eaLnBrk="1" hangingPunct="1">
              <a:lnSpc>
                <a:spcPct val="80000"/>
              </a:lnSpc>
              <a:buFont typeface="Wingdings" pitchFamily="2" charset="2"/>
              <a:buChar char="q"/>
            </a:pPr>
            <a:endParaRPr lang="en-US" sz="2400" b="1" u="sng" smtClean="0"/>
          </a:p>
          <a:p>
            <a:pPr marL="609600" indent="-609600" eaLnBrk="1" hangingPunct="1">
              <a:lnSpc>
                <a:spcPct val="80000"/>
              </a:lnSpc>
              <a:buFont typeface="Wingdings" pitchFamily="2" charset="2"/>
              <a:buChar char="q"/>
            </a:pPr>
            <a:r>
              <a:rPr lang="en-US" sz="2400" b="1" smtClean="0">
                <a:solidFill>
                  <a:srgbClr val="FF0000"/>
                </a:solidFill>
              </a:rPr>
              <a:t>Premolars</a:t>
            </a:r>
            <a:r>
              <a:rPr lang="en-US" sz="2400" b="1" smtClean="0"/>
              <a:t> are transitional teeth located between the canines and the molars at the rear. They have 1 or more cusps (points), and are generally used for grinding and crushing, but they may also be used in slicing food.  </a:t>
            </a:r>
            <a:endParaRPr lang="en-US" sz="2400" b="1" u="sng" smtClean="0"/>
          </a:p>
          <a:p>
            <a:pPr marL="609600" indent="-609600" eaLnBrk="1" hangingPunct="1">
              <a:lnSpc>
                <a:spcPct val="80000"/>
              </a:lnSpc>
              <a:buFont typeface="Wingdings" pitchFamily="2" charset="2"/>
              <a:buChar char="q"/>
            </a:pPr>
            <a:endParaRPr lang="en-US" sz="2400" b="1" u="sng" smtClean="0"/>
          </a:p>
          <a:p>
            <a:pPr marL="609600" indent="-609600" eaLnBrk="1" hangingPunct="1">
              <a:lnSpc>
                <a:spcPct val="80000"/>
              </a:lnSpc>
              <a:buFont typeface="Wingdings" pitchFamily="2" charset="2"/>
              <a:buChar char="q"/>
            </a:pPr>
            <a:r>
              <a:rPr lang="en-US" sz="2400" b="1" smtClean="0">
                <a:solidFill>
                  <a:srgbClr val="FF0000"/>
                </a:solidFill>
              </a:rPr>
              <a:t>Molars</a:t>
            </a:r>
            <a:r>
              <a:rPr lang="en-US" sz="2400" b="1" smtClean="0"/>
              <a:t> have many major cusps (e.g., 3-5), and are located in the back of the mouth on the cheek side. Molars function in grinding and crushing.</a:t>
            </a:r>
          </a:p>
        </p:txBody>
      </p:sp>
      <p:sp>
        <p:nvSpPr>
          <p:cNvPr id="13317" name="AutoShape 6">
            <a:hlinkClick r:id="rId2" action="ppaction://hlinksldjump" highlightClick="1"/>
          </p:cNvPr>
          <p:cNvSpPr>
            <a:spLocks noChangeAspect="1" noChangeArrowheads="1"/>
          </p:cNvSpPr>
          <p:nvPr/>
        </p:nvSpPr>
        <p:spPr bwMode="auto">
          <a:xfrm>
            <a:off x="8382000" y="6248400"/>
            <a:ext cx="457200" cy="457200"/>
          </a:xfrm>
          <a:prstGeom prst="actionButtonReturn">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AE8B5F6B-153B-4FCC-891C-2A63C01B5ACB}" type="slidenum">
              <a:rPr lang="en-US" sz="1400" smtClean="0">
                <a:solidFill>
                  <a:schemeClr val="tx1"/>
                </a:solidFill>
              </a:rPr>
              <a:pPr eaLnBrk="1" hangingPunct="1">
                <a:defRPr/>
              </a:pPr>
              <a:t>90</a:t>
            </a:fld>
            <a:endParaRPr lang="en-US" sz="1400" smtClean="0">
              <a:solidFill>
                <a:schemeClr val="tx1"/>
              </a:solidFill>
            </a:endParaRPr>
          </a:p>
        </p:txBody>
      </p:sp>
      <p:sp>
        <p:nvSpPr>
          <p:cNvPr id="93187" name="Rectangle 2"/>
          <p:cNvSpPr>
            <a:spLocks noGrp="1" noChangeArrowheads="1"/>
          </p:cNvSpPr>
          <p:nvPr>
            <p:ph type="title" idx="4294967295"/>
          </p:nvPr>
        </p:nvSpPr>
        <p:spPr>
          <a:xfrm>
            <a:off x="0" y="152400"/>
            <a:ext cx="6248400" cy="533400"/>
          </a:xfrm>
          <a:solidFill>
            <a:srgbClr val="FFFF00"/>
          </a:solidFill>
          <a:ln w="38100">
            <a:solidFill>
              <a:schemeClr val="tx1"/>
            </a:solidFill>
            <a:miter lim="800000"/>
            <a:headEnd/>
            <a:tailEnd/>
          </a:ln>
        </p:spPr>
        <p:txBody>
          <a:bodyPr/>
          <a:lstStyle/>
          <a:p>
            <a:pPr eaLnBrk="1" hangingPunct="1"/>
            <a:r>
              <a:rPr lang="en-US" sz="2400" b="1" smtClean="0"/>
              <a:t>Suggested Reading – Higher Grades</a:t>
            </a:r>
          </a:p>
        </p:txBody>
      </p:sp>
      <p:sp>
        <p:nvSpPr>
          <p:cNvPr id="65543" name="Text Box 6"/>
          <p:cNvSpPr txBox="1">
            <a:spLocks noChangeArrowheads="1"/>
          </p:cNvSpPr>
          <p:nvPr/>
        </p:nvSpPr>
        <p:spPr bwMode="auto">
          <a:xfrm>
            <a:off x="152400" y="762000"/>
            <a:ext cx="7848600" cy="6494463"/>
          </a:xfrm>
          <a:prstGeom prst="rect">
            <a:avLst/>
          </a:prstGeom>
          <a:noFill/>
          <a:ln w="9525" algn="ctr">
            <a:noFill/>
            <a:miter lim="800000"/>
            <a:headEnd/>
            <a:tailEnd/>
          </a:ln>
        </p:spPr>
        <p:txBody>
          <a:bodyPr>
            <a:spAutoFit/>
          </a:bodyPr>
          <a:lstStyle/>
          <a:p>
            <a:pPr marL="342900" indent="-342900">
              <a:defRPr/>
            </a:pPr>
            <a:r>
              <a:rPr lang="en-US" sz="1700" b="1" u="sng" dirty="0">
                <a:latin typeface="Arial" charset="0"/>
                <a:cs typeface="+mn-cs"/>
              </a:rPr>
              <a:t>Grades 7+</a:t>
            </a:r>
          </a:p>
          <a:p>
            <a:pPr marL="228600" indent="-228600">
              <a:defRPr/>
            </a:pPr>
            <a:r>
              <a:rPr lang="en-US" sz="1500" b="1" i="1" dirty="0">
                <a:latin typeface="Arial" charset="0"/>
                <a:cs typeface="+mn-cs"/>
              </a:rPr>
              <a:t>Death's Acre: Inside the Legendary Forensic Lab the Body Farm Where the Dead Do Tell Tales</a:t>
            </a:r>
            <a:r>
              <a:rPr lang="en-US" sz="1500" b="1" dirty="0">
                <a:latin typeface="Arial" charset="0"/>
                <a:cs typeface="+mn-cs"/>
              </a:rPr>
              <a:t> </a:t>
            </a:r>
            <a:r>
              <a:rPr lang="en-US" sz="1500" dirty="0">
                <a:latin typeface="Arial" charset="0"/>
                <a:cs typeface="+mn-cs"/>
              </a:rPr>
              <a:t>- William Bass &amp; Jon Jefferson</a:t>
            </a:r>
          </a:p>
          <a:p>
            <a:pPr marL="228600" indent="-228600">
              <a:defRPr/>
            </a:pPr>
            <a:r>
              <a:rPr lang="en-US" sz="1500" b="1" i="1" dirty="0">
                <a:latin typeface="Arial" charset="0"/>
                <a:cs typeface="+mn-cs"/>
              </a:rPr>
              <a:t>Skulls and Bones: A Guide to the Skeletal Structures and Behavior of North American Mammals</a:t>
            </a:r>
            <a:r>
              <a:rPr lang="en-US" sz="1500" b="1" dirty="0">
                <a:latin typeface="Arial" charset="0"/>
                <a:cs typeface="+mn-cs"/>
              </a:rPr>
              <a:t> </a:t>
            </a:r>
            <a:r>
              <a:rPr lang="en-US" sz="1500" dirty="0">
                <a:latin typeface="Arial" charset="0"/>
                <a:cs typeface="+mn-cs"/>
              </a:rPr>
              <a:t>- Glenn </a:t>
            </a:r>
            <a:r>
              <a:rPr lang="en-US" sz="1500" dirty="0" err="1">
                <a:latin typeface="Arial" charset="0"/>
                <a:cs typeface="+mn-cs"/>
              </a:rPr>
              <a:t>Searfoss</a:t>
            </a:r>
            <a:endParaRPr lang="en-US" sz="1500" dirty="0">
              <a:latin typeface="Arial" charset="0"/>
              <a:cs typeface="+mn-cs"/>
            </a:endParaRPr>
          </a:p>
          <a:p>
            <a:pPr marL="228600" indent="-228600">
              <a:defRPr/>
            </a:pPr>
            <a:r>
              <a:rPr lang="en-US" sz="1500" b="1" i="1" dirty="0">
                <a:latin typeface="Arial" charset="0"/>
                <a:cs typeface="+mn-cs"/>
              </a:rPr>
              <a:t>The Archaeology of Animals </a:t>
            </a:r>
            <a:r>
              <a:rPr lang="en-US" sz="1500" dirty="0">
                <a:latin typeface="Arial" charset="0"/>
                <a:cs typeface="+mn-cs"/>
              </a:rPr>
              <a:t>- Simon J. M. Davis</a:t>
            </a:r>
          </a:p>
          <a:p>
            <a:pPr marL="228600" indent="-228600">
              <a:defRPr/>
            </a:pPr>
            <a:r>
              <a:rPr lang="en-US" sz="1500" b="1" i="1" dirty="0">
                <a:latin typeface="Arial" charset="0"/>
                <a:cs typeface="+mn-cs"/>
              </a:rPr>
              <a:t>The Skull, Volume 2: Patterns of Structural and Systematic Diversity </a:t>
            </a:r>
            <a:r>
              <a:rPr lang="en-US" sz="1500" dirty="0">
                <a:latin typeface="Arial" charset="0"/>
                <a:cs typeface="+mn-cs"/>
              </a:rPr>
              <a:t>- James </a:t>
            </a:r>
            <a:r>
              <a:rPr lang="en-US" sz="1500" dirty="0" err="1">
                <a:latin typeface="Arial" charset="0"/>
                <a:cs typeface="+mn-cs"/>
              </a:rPr>
              <a:t>Hanken</a:t>
            </a:r>
            <a:endParaRPr lang="en-US" sz="1500" dirty="0">
              <a:latin typeface="Arial" charset="0"/>
              <a:cs typeface="+mn-cs"/>
            </a:endParaRPr>
          </a:p>
          <a:p>
            <a:pPr marL="342900" indent="-342900">
              <a:defRPr/>
            </a:pPr>
            <a:endParaRPr lang="en-US" sz="1700" b="1" dirty="0">
              <a:latin typeface="Arial" charset="0"/>
              <a:cs typeface="+mn-cs"/>
            </a:endParaRPr>
          </a:p>
          <a:p>
            <a:pPr marL="342900" indent="-342900">
              <a:defRPr/>
            </a:pPr>
            <a:r>
              <a:rPr lang="en-US" sz="1700" b="1" u="sng" dirty="0">
                <a:latin typeface="Arial" charset="0"/>
                <a:cs typeface="+mn-cs"/>
              </a:rPr>
              <a:t>Scientific Journal Articles (PDFs included on Teacher CD!)</a:t>
            </a:r>
          </a:p>
          <a:p>
            <a:pPr marL="228600" indent="-228600">
              <a:defRPr/>
            </a:pPr>
            <a:r>
              <a:rPr lang="en-US" sz="1500" dirty="0">
                <a:latin typeface="Arial" charset="0"/>
                <a:cs typeface="+mn-cs"/>
              </a:rPr>
              <a:t>Dayan, T., D. Wool, and D. </a:t>
            </a:r>
            <a:r>
              <a:rPr lang="en-US" sz="1500" dirty="0" err="1">
                <a:latin typeface="Arial" charset="0"/>
                <a:cs typeface="+mn-cs"/>
              </a:rPr>
              <a:t>Simberloff</a:t>
            </a:r>
            <a:r>
              <a:rPr lang="en-US" sz="1500" dirty="0">
                <a:latin typeface="Arial" charset="0"/>
                <a:cs typeface="+mn-cs"/>
              </a:rPr>
              <a:t>. 2002. Variation and </a:t>
            </a:r>
            <a:r>
              <a:rPr lang="en-US" sz="1500" dirty="0" err="1">
                <a:latin typeface="Arial" charset="0"/>
                <a:cs typeface="+mn-cs"/>
              </a:rPr>
              <a:t>covariation</a:t>
            </a:r>
            <a:r>
              <a:rPr lang="en-US" sz="1500" dirty="0">
                <a:latin typeface="Arial" charset="0"/>
                <a:cs typeface="+mn-cs"/>
              </a:rPr>
              <a:t> of skulls and teeth: modern carnivores and the interpretation of fossil mammals. </a:t>
            </a:r>
            <a:r>
              <a:rPr lang="en-US" sz="1500" i="1" dirty="0" err="1">
                <a:latin typeface="Arial" charset="0"/>
                <a:cs typeface="+mn-cs"/>
              </a:rPr>
              <a:t>Paleobiology</a:t>
            </a:r>
            <a:r>
              <a:rPr lang="en-US" sz="1500" dirty="0">
                <a:latin typeface="Arial" charset="0"/>
                <a:cs typeface="+mn-cs"/>
              </a:rPr>
              <a:t> 28(4):508-526.</a:t>
            </a:r>
          </a:p>
          <a:p>
            <a:pPr marL="228600" indent="-228600">
              <a:defRPr/>
            </a:pPr>
            <a:r>
              <a:rPr lang="en-US" sz="1500" dirty="0">
                <a:latin typeface="Arial" charset="0"/>
                <a:cs typeface="+mn-cs"/>
              </a:rPr>
              <a:t>Mattson, D.J. 1995. Diet and morphology of extant and recently extinct northern bears. </a:t>
            </a:r>
            <a:r>
              <a:rPr lang="en-US" sz="1500" i="1" dirty="0" err="1">
                <a:latin typeface="Arial" charset="0"/>
                <a:cs typeface="+mn-cs"/>
              </a:rPr>
              <a:t>Ursus</a:t>
            </a:r>
            <a:r>
              <a:rPr lang="en-US" sz="1500" dirty="0">
                <a:latin typeface="Arial" charset="0"/>
                <a:cs typeface="+mn-cs"/>
              </a:rPr>
              <a:t> 10:479-496.</a:t>
            </a:r>
          </a:p>
          <a:p>
            <a:pPr marL="228600" indent="-228600">
              <a:defRPr/>
            </a:pPr>
            <a:r>
              <a:rPr lang="en-US" sz="1500" dirty="0">
                <a:latin typeface="Arial" charset="0"/>
                <a:cs typeface="+mn-cs"/>
              </a:rPr>
              <a:t>Patterson, B.D., E.J. </a:t>
            </a:r>
            <a:r>
              <a:rPr lang="en-US" sz="1500" dirty="0" err="1">
                <a:latin typeface="Arial" charset="0"/>
                <a:cs typeface="+mn-cs"/>
              </a:rPr>
              <a:t>Neiburger</a:t>
            </a:r>
            <a:r>
              <a:rPr lang="en-US" sz="1500" dirty="0">
                <a:latin typeface="Arial" charset="0"/>
                <a:cs typeface="+mn-cs"/>
              </a:rPr>
              <a:t>, and S.M. </a:t>
            </a:r>
            <a:r>
              <a:rPr lang="en-US" sz="1500" dirty="0" err="1">
                <a:latin typeface="Arial" charset="0"/>
                <a:cs typeface="+mn-cs"/>
              </a:rPr>
              <a:t>Kasiki</a:t>
            </a:r>
            <a:r>
              <a:rPr lang="en-US" sz="1500" dirty="0">
                <a:latin typeface="Arial" charset="0"/>
                <a:cs typeface="+mn-cs"/>
              </a:rPr>
              <a:t>. 2003. Tooth breakage and dental disease as causes of carnivore -- human conflicts. </a:t>
            </a:r>
            <a:r>
              <a:rPr lang="en-US" sz="1500" i="1" dirty="0">
                <a:latin typeface="Arial" charset="0"/>
                <a:cs typeface="+mn-cs"/>
              </a:rPr>
              <a:t>Journal of </a:t>
            </a:r>
            <a:r>
              <a:rPr lang="en-US" sz="1500" i="1" dirty="0" err="1">
                <a:latin typeface="Arial" charset="0"/>
                <a:cs typeface="+mn-cs"/>
              </a:rPr>
              <a:t>Mammalogy</a:t>
            </a:r>
            <a:r>
              <a:rPr lang="en-US" sz="1500" i="1" dirty="0">
                <a:latin typeface="Arial" charset="0"/>
                <a:cs typeface="+mn-cs"/>
              </a:rPr>
              <a:t> </a:t>
            </a:r>
            <a:r>
              <a:rPr lang="en-US" sz="1500" dirty="0">
                <a:latin typeface="Arial" charset="0"/>
                <a:cs typeface="+mn-cs"/>
              </a:rPr>
              <a:t>84(1):190-196.</a:t>
            </a:r>
          </a:p>
          <a:p>
            <a:pPr marL="228600" indent="-228600">
              <a:defRPr/>
            </a:pPr>
            <a:r>
              <a:rPr lang="en-US" sz="1500" dirty="0">
                <a:latin typeface="Arial" charset="0"/>
                <a:cs typeface="+mn-cs"/>
              </a:rPr>
              <a:t>Perez-</a:t>
            </a:r>
            <a:r>
              <a:rPr lang="en-US" sz="1500" dirty="0" err="1">
                <a:latin typeface="Arial" charset="0"/>
                <a:cs typeface="+mn-cs"/>
              </a:rPr>
              <a:t>Barbería</a:t>
            </a:r>
            <a:r>
              <a:rPr lang="en-US" sz="1500" dirty="0">
                <a:latin typeface="Arial" charset="0"/>
                <a:cs typeface="+mn-cs"/>
              </a:rPr>
              <a:t>, F.J. and I.J. Gordon. 2001. Relationships between oral morphology and feeding style in the </a:t>
            </a:r>
            <a:r>
              <a:rPr lang="en-US" sz="1500" dirty="0" err="1">
                <a:latin typeface="Arial" charset="0"/>
                <a:cs typeface="+mn-cs"/>
              </a:rPr>
              <a:t>Ungulata</a:t>
            </a:r>
            <a:r>
              <a:rPr lang="en-US" sz="1500" dirty="0">
                <a:latin typeface="Arial" charset="0"/>
                <a:cs typeface="+mn-cs"/>
              </a:rPr>
              <a:t>: A </a:t>
            </a:r>
            <a:r>
              <a:rPr lang="en-US" sz="1500" dirty="0" err="1">
                <a:latin typeface="Arial" charset="0"/>
                <a:cs typeface="+mn-cs"/>
              </a:rPr>
              <a:t>phylogenetically</a:t>
            </a:r>
            <a:r>
              <a:rPr lang="en-US" sz="1500" dirty="0">
                <a:latin typeface="Arial" charset="0"/>
                <a:cs typeface="+mn-cs"/>
              </a:rPr>
              <a:t> controlled evaluation. </a:t>
            </a:r>
            <a:r>
              <a:rPr lang="en-US" sz="1500" i="1" dirty="0">
                <a:latin typeface="Arial" charset="0"/>
                <a:cs typeface="+mn-cs"/>
              </a:rPr>
              <a:t>Proceedings: Biological Sciences</a:t>
            </a:r>
            <a:r>
              <a:rPr lang="en-US" sz="1500" dirty="0">
                <a:latin typeface="Arial" charset="0"/>
                <a:cs typeface="+mn-cs"/>
              </a:rPr>
              <a:t> 268(1471):1023-1032.</a:t>
            </a:r>
          </a:p>
          <a:p>
            <a:pPr marL="228600" indent="-228600">
              <a:defRPr/>
            </a:pPr>
            <a:r>
              <a:rPr lang="en-US" sz="1500" dirty="0" err="1">
                <a:latin typeface="Arial" charset="0"/>
                <a:cs typeface="+mn-cs"/>
              </a:rPr>
              <a:t>Wroe</a:t>
            </a:r>
            <a:r>
              <a:rPr lang="en-US" sz="1500" dirty="0">
                <a:latin typeface="Arial" charset="0"/>
                <a:cs typeface="+mn-cs"/>
              </a:rPr>
              <a:t>, S., C. McHenry, and J. Thomason. 2005. Bite club: Comparative bite force in big biting mammals and the prediction of predatory </a:t>
            </a:r>
            <a:r>
              <a:rPr lang="en-US" sz="1500" dirty="0" err="1">
                <a:latin typeface="Arial" charset="0"/>
                <a:cs typeface="+mn-cs"/>
              </a:rPr>
              <a:t>behaviour</a:t>
            </a:r>
            <a:r>
              <a:rPr lang="en-US" sz="1500" dirty="0">
                <a:latin typeface="Arial" charset="0"/>
                <a:cs typeface="+mn-cs"/>
              </a:rPr>
              <a:t> in fossil </a:t>
            </a:r>
            <a:r>
              <a:rPr lang="en-US" sz="1500" dirty="0" err="1">
                <a:latin typeface="Arial" charset="0"/>
                <a:cs typeface="+mn-cs"/>
              </a:rPr>
              <a:t>taxa</a:t>
            </a:r>
            <a:r>
              <a:rPr lang="en-US" sz="1500" dirty="0">
                <a:latin typeface="Arial" charset="0"/>
                <a:cs typeface="+mn-cs"/>
              </a:rPr>
              <a:t>. </a:t>
            </a:r>
            <a:r>
              <a:rPr lang="en-US" sz="1500" i="1" dirty="0">
                <a:latin typeface="Arial" charset="0"/>
                <a:cs typeface="+mn-cs"/>
              </a:rPr>
              <a:t>Proceedings of the Royal Society B </a:t>
            </a:r>
            <a:r>
              <a:rPr lang="en-US" sz="1500" dirty="0">
                <a:latin typeface="Arial" charset="0"/>
                <a:cs typeface="+mn-cs"/>
              </a:rPr>
              <a:t>272:619-625.</a:t>
            </a:r>
          </a:p>
          <a:p>
            <a:pPr marL="228600" indent="-228600">
              <a:defRPr/>
            </a:pPr>
            <a:r>
              <a:rPr lang="en-US" sz="1500" dirty="0" err="1">
                <a:latin typeface="Arial" charset="0"/>
                <a:cs typeface="+mn-cs"/>
              </a:rPr>
              <a:t>Zuccarelli</a:t>
            </a:r>
            <a:r>
              <a:rPr lang="en-US" sz="1500" dirty="0">
                <a:latin typeface="Arial" charset="0"/>
                <a:cs typeface="+mn-cs"/>
              </a:rPr>
              <a:t>, M.D. 2004. Comparative </a:t>
            </a:r>
            <a:r>
              <a:rPr lang="en-US" sz="1500" dirty="0" err="1">
                <a:latin typeface="Arial" charset="0"/>
                <a:cs typeface="+mn-cs"/>
              </a:rPr>
              <a:t>morphometric</a:t>
            </a:r>
            <a:r>
              <a:rPr lang="en-US" sz="1500" dirty="0">
                <a:latin typeface="Arial" charset="0"/>
                <a:cs typeface="+mn-cs"/>
              </a:rPr>
              <a:t> analysis of captive vs. wild African Lion (</a:t>
            </a:r>
            <a:r>
              <a:rPr lang="en-US" sz="1500" i="1" dirty="0" err="1">
                <a:latin typeface="Arial" charset="0"/>
                <a:cs typeface="+mn-cs"/>
              </a:rPr>
              <a:t>Panthera</a:t>
            </a:r>
            <a:r>
              <a:rPr lang="en-US" sz="1500" i="1" dirty="0">
                <a:latin typeface="Arial" charset="0"/>
                <a:cs typeface="+mn-cs"/>
              </a:rPr>
              <a:t> </a:t>
            </a:r>
            <a:r>
              <a:rPr lang="en-US" sz="1500" i="1" dirty="0" err="1">
                <a:latin typeface="Arial" charset="0"/>
                <a:cs typeface="+mn-cs"/>
              </a:rPr>
              <a:t>leo</a:t>
            </a:r>
            <a:r>
              <a:rPr lang="en-US" sz="1500" dirty="0">
                <a:latin typeface="Arial" charset="0"/>
                <a:cs typeface="+mn-cs"/>
              </a:rPr>
              <a:t>) skulls. </a:t>
            </a:r>
            <a:r>
              <a:rPr lang="en-US" sz="1500" i="1" dirty="0">
                <a:latin typeface="Arial" charset="0"/>
                <a:cs typeface="+mn-cs"/>
              </a:rPr>
              <a:t>Bios</a:t>
            </a:r>
            <a:r>
              <a:rPr lang="en-US" sz="1500" dirty="0">
                <a:latin typeface="Arial" charset="0"/>
                <a:cs typeface="+mn-cs"/>
              </a:rPr>
              <a:t> 75(4):131-138.</a:t>
            </a:r>
          </a:p>
          <a:p>
            <a:pPr marL="342900" indent="-342900">
              <a:defRPr/>
            </a:pPr>
            <a:endParaRPr lang="en-US" sz="1800" b="1" u="sng" dirty="0">
              <a:latin typeface="Arial" charset="0"/>
              <a:cs typeface="+mn-cs"/>
            </a:endParaRPr>
          </a:p>
          <a:p>
            <a:pPr marL="342900" indent="-342900">
              <a:defRPr/>
            </a:pPr>
            <a:endParaRPr lang="en-US" sz="1600" b="1" dirty="0">
              <a:latin typeface="Arial" charset="0"/>
              <a:cs typeface="+mn-cs"/>
            </a:endParaRPr>
          </a:p>
          <a:p>
            <a:pPr marL="342900" indent="-342900">
              <a:defRPr/>
            </a:pPr>
            <a:endParaRPr lang="en-US" sz="1600" b="1" dirty="0">
              <a:latin typeface="Arial" charset="0"/>
              <a:cs typeface="+mn-cs"/>
            </a:endParaRPr>
          </a:p>
        </p:txBody>
      </p:sp>
      <p:sp>
        <p:nvSpPr>
          <p:cNvPr id="10" name="Action Button: Home 9">
            <a:hlinkClick r:id="rId2" action="ppaction://hlinksldjump" highlightClick="1"/>
          </p:cNvPr>
          <p:cNvSpPr/>
          <p:nvPr/>
        </p:nvSpPr>
        <p:spPr bwMode="auto">
          <a:xfrm>
            <a:off x="7162800" y="152400"/>
            <a:ext cx="549275" cy="549275"/>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a:latin typeface="Arial" charset="0"/>
              <a:cs typeface="+mn-cs"/>
            </a:endParaRPr>
          </a:p>
        </p:txBody>
      </p:sp>
      <p:pic>
        <p:nvPicPr>
          <p:cNvPr id="931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8138" y="0"/>
            <a:ext cx="1185862"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63" y="1828800"/>
            <a:ext cx="1176337"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58140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5132388"/>
            <a:ext cx="1143000"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Action Button: Forward or Next 15">
            <a:hlinkClick r:id="" action="ppaction://hlinkshowjump?jump=nextslide" highlightClick="1"/>
          </p:cNvPr>
          <p:cNvSpPr>
            <a:spLocks noChangeArrowheads="1"/>
          </p:cNvSpPr>
          <p:nvPr/>
        </p:nvSpPr>
        <p:spPr bwMode="auto">
          <a:xfrm>
            <a:off x="6400800" y="152400"/>
            <a:ext cx="549275" cy="549275"/>
          </a:xfrm>
          <a:prstGeom prst="actionButtonForwardNext">
            <a:avLst/>
          </a:prstGeom>
          <a:solidFill>
            <a:srgbClr val="FFFF00"/>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85AE2285-8D4B-4817-AFCD-94C9B086B8E1}" type="slidenum">
              <a:rPr lang="en-US" sz="1400" smtClean="0">
                <a:solidFill>
                  <a:schemeClr val="tx1"/>
                </a:solidFill>
              </a:rPr>
              <a:pPr eaLnBrk="1" hangingPunct="1">
                <a:defRPr/>
              </a:pPr>
              <a:t>91</a:t>
            </a:fld>
            <a:endParaRPr lang="en-US" sz="1400" smtClean="0">
              <a:solidFill>
                <a:schemeClr val="tx1"/>
              </a:solidFill>
            </a:endParaRPr>
          </a:p>
        </p:txBody>
      </p:sp>
      <p:sp>
        <p:nvSpPr>
          <p:cNvPr id="94211" name="Rectangle 2"/>
          <p:cNvSpPr>
            <a:spLocks noGrp="1" noChangeArrowheads="1"/>
          </p:cNvSpPr>
          <p:nvPr>
            <p:ph type="title"/>
          </p:nvPr>
        </p:nvSpPr>
        <p:spPr>
          <a:xfrm>
            <a:off x="0" y="0"/>
            <a:ext cx="7391400" cy="533400"/>
          </a:xfrm>
          <a:solidFill>
            <a:srgbClr val="FFFF00"/>
          </a:solidFill>
          <a:ln w="38100">
            <a:solidFill>
              <a:schemeClr val="tx1"/>
            </a:solidFill>
            <a:miter lim="800000"/>
            <a:headEnd/>
            <a:tailEnd/>
          </a:ln>
        </p:spPr>
        <p:txBody>
          <a:bodyPr/>
          <a:lstStyle/>
          <a:p>
            <a:pPr eaLnBrk="1" hangingPunct="1"/>
            <a:r>
              <a:rPr lang="en-US" sz="2400" b="1" smtClean="0"/>
              <a:t>Links (all underlined text is clickable!)</a:t>
            </a:r>
          </a:p>
        </p:txBody>
      </p:sp>
      <p:sp>
        <p:nvSpPr>
          <p:cNvPr id="94212" name="Text Box 3"/>
          <p:cNvSpPr txBox="1">
            <a:spLocks noChangeArrowheads="1"/>
          </p:cNvSpPr>
          <p:nvPr/>
        </p:nvSpPr>
        <p:spPr bwMode="auto">
          <a:xfrm>
            <a:off x="152400" y="609600"/>
            <a:ext cx="88392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1600" b="1">
                <a:hlinkClick r:id="rId2"/>
              </a:rPr>
              <a:t>Biology4Kids.com: Vertebrates </a:t>
            </a:r>
            <a:r>
              <a:rPr lang="en-US" sz="1600" b="1"/>
              <a:t>– </a:t>
            </a:r>
            <a:r>
              <a:rPr lang="en-US" sz="1600"/>
              <a:t>Good information about vertebrates!</a:t>
            </a:r>
            <a:endParaRPr lang="en-US" sz="1600">
              <a:hlinkClick r:id="rId3"/>
            </a:endParaRPr>
          </a:p>
          <a:p>
            <a:pPr eaLnBrk="1" hangingPunct="1"/>
            <a:r>
              <a:rPr lang="en-US" sz="1600" b="1">
                <a:hlinkClick r:id="rId3"/>
              </a:rPr>
              <a:t>The Truth About Teeth </a:t>
            </a:r>
            <a:r>
              <a:rPr lang="en-US" sz="1600" b="1"/>
              <a:t>– </a:t>
            </a:r>
            <a:r>
              <a:rPr lang="en-US" sz="1600"/>
              <a:t>Good introductory info for younger students about types of teeth and tooth anatomy from KidsHealth.org.</a:t>
            </a:r>
          </a:p>
          <a:p>
            <a:pPr eaLnBrk="1" hangingPunct="1"/>
            <a:r>
              <a:rPr lang="en-US" sz="1600" b="1">
                <a:hlinkClick r:id="rId4"/>
              </a:rPr>
              <a:t>Super Teeth</a:t>
            </a:r>
            <a:r>
              <a:rPr lang="en-US" sz="1600">
                <a:hlinkClick r:id="rId4"/>
              </a:rPr>
              <a:t> </a:t>
            </a:r>
            <a:r>
              <a:rPr lang="en-US" sz="1600"/>
              <a:t>– Part of the American Natural History Museum’s Ology site with an activity for younger students in which they match teeth to their animal owners.</a:t>
            </a:r>
            <a:endParaRPr lang="en-US" sz="1600" b="1"/>
          </a:p>
          <a:p>
            <a:pPr eaLnBrk="1" hangingPunct="1"/>
            <a:r>
              <a:rPr lang="en-US" sz="1600" b="1">
                <a:hlinkClick r:id="rId5"/>
              </a:rPr>
              <a:t>Primate Teeth </a:t>
            </a:r>
            <a:r>
              <a:rPr lang="en-US" sz="1600" b="1"/>
              <a:t>– </a:t>
            </a:r>
            <a:r>
              <a:rPr lang="en-US" sz="1600"/>
              <a:t>An image comparing the upper teeth of several families of primates, hosted by the University of Michigan Museum of Zoology’s </a:t>
            </a:r>
            <a:r>
              <a:rPr lang="en-US" sz="1600" b="1">
                <a:hlinkClick r:id="rId6"/>
              </a:rPr>
              <a:t>Animal Diversity Web</a:t>
            </a:r>
            <a:r>
              <a:rPr lang="en-US" sz="1600"/>
              <a:t>,</a:t>
            </a:r>
            <a:r>
              <a:rPr lang="en-US" sz="1600" b="1"/>
              <a:t> </a:t>
            </a:r>
            <a:r>
              <a:rPr lang="en-US" sz="1600"/>
              <a:t>which is a great site to explore!</a:t>
            </a:r>
          </a:p>
          <a:p>
            <a:pPr eaLnBrk="1" hangingPunct="1"/>
            <a:r>
              <a:rPr lang="en-US" sz="1600" b="1">
                <a:hlinkClick r:id="rId7"/>
              </a:rPr>
              <a:t>Primate Dentition </a:t>
            </a:r>
            <a:r>
              <a:rPr lang="en-US" sz="1600" b="1"/>
              <a:t>– </a:t>
            </a:r>
            <a:r>
              <a:rPr lang="en-US" sz="1600"/>
              <a:t>An exercise from the Jane Goodall Institute using dental formulas to compare several groups of primates (prosimians, Old and New World Monkeys, apes, and humans).</a:t>
            </a:r>
          </a:p>
          <a:p>
            <a:pPr eaLnBrk="1" hangingPunct="1"/>
            <a:r>
              <a:rPr lang="en-US" sz="1600" b="1">
                <a:hlinkClick r:id="rId8"/>
              </a:rPr>
              <a:t>Dinosaur Paleoecology </a:t>
            </a:r>
            <a:r>
              <a:rPr lang="en-US" sz="1600" b="1"/>
              <a:t>– </a:t>
            </a:r>
            <a:r>
              <a:rPr lang="en-US" sz="1600"/>
              <a:t>Exercise for older students by David J. Davies (Centenary College of Louisiana) on functional morphology of dinosaur teeth</a:t>
            </a:r>
          </a:p>
          <a:p>
            <a:pPr eaLnBrk="1" hangingPunct="1"/>
            <a:r>
              <a:rPr lang="en-US" sz="1600" b="1">
                <a:hlinkClick r:id="rId9"/>
              </a:rPr>
              <a:t>Tooth Detectives </a:t>
            </a:r>
            <a:r>
              <a:rPr lang="en-US" sz="1600"/>
              <a:t>– Exercise by James W. Westgate (Lamar University); good source material for Exercise 1 with information on tooth types.</a:t>
            </a:r>
          </a:p>
          <a:p>
            <a:pPr eaLnBrk="1" hangingPunct="1"/>
            <a:r>
              <a:rPr lang="en-US" sz="1600" b="1">
                <a:hlinkClick r:id="rId10"/>
              </a:rPr>
              <a:t>Rat Teeth </a:t>
            </a:r>
            <a:r>
              <a:rPr lang="en-US" sz="1600" b="1"/>
              <a:t>– </a:t>
            </a:r>
            <a:r>
              <a:rPr lang="en-US" sz="1600"/>
              <a:t>Good information on rodent dentition, as well as mammal teeth in general.</a:t>
            </a:r>
          </a:p>
          <a:p>
            <a:pPr eaLnBrk="1" hangingPunct="1"/>
            <a:r>
              <a:rPr lang="en-US" sz="1600" b="1">
                <a:hlinkClick r:id="rId11"/>
              </a:rPr>
              <a:t>Skulls Unlimited International </a:t>
            </a:r>
            <a:r>
              <a:rPr lang="en-US" sz="1600" b="1"/>
              <a:t>– </a:t>
            </a:r>
            <a:r>
              <a:rPr lang="en-US" sz="1600"/>
              <a:t>Supplier of a huge range of skulls for educational purposes, which has an EXCELLENT </a:t>
            </a:r>
            <a:r>
              <a:rPr lang="en-US" sz="1600" b="1">
                <a:hlinkClick r:id="rId12"/>
              </a:rPr>
              <a:t>Educational Resources</a:t>
            </a:r>
            <a:r>
              <a:rPr lang="en-US" sz="1600" b="1"/>
              <a:t> </a:t>
            </a:r>
            <a:r>
              <a:rPr lang="en-US" sz="1600"/>
              <a:t>section.  Also check out the website of their </a:t>
            </a:r>
            <a:r>
              <a:rPr lang="en-US" sz="1600" b="1">
                <a:hlinkClick r:id="rId13"/>
              </a:rPr>
              <a:t>Museum of Osteology</a:t>
            </a:r>
            <a:r>
              <a:rPr lang="en-US" sz="1600" b="1"/>
              <a:t>!</a:t>
            </a:r>
          </a:p>
          <a:p>
            <a:pPr eaLnBrk="1" hangingPunct="1"/>
            <a:r>
              <a:rPr lang="en-US" sz="1600" b="1">
                <a:hlinkClick r:id="rId14"/>
              </a:rPr>
              <a:t>Dental Formulae of Mammals of North America </a:t>
            </a:r>
            <a:r>
              <a:rPr lang="en-US" sz="1600" b="1"/>
              <a:t>– </a:t>
            </a:r>
            <a:r>
              <a:rPr lang="en-US" sz="1600"/>
              <a:t>Ever wondered how many teeth a particular kind of mammal has?  Get the answer here!</a:t>
            </a:r>
          </a:p>
          <a:p>
            <a:pPr eaLnBrk="1" hangingPunct="1"/>
            <a:r>
              <a:rPr lang="en-US" sz="1600" b="1">
                <a:hlinkClick r:id="rId15"/>
              </a:rPr>
              <a:t>Using Dentition to Age Cattle </a:t>
            </a:r>
            <a:r>
              <a:rPr lang="en-US" sz="1600" b="1"/>
              <a:t>– </a:t>
            </a:r>
            <a:r>
              <a:rPr lang="en-US" sz="1600"/>
              <a:t>Good information on herbivore teeth from the USDA, including dental formulas and information on tooth development in cows.</a:t>
            </a:r>
          </a:p>
          <a:p>
            <a:pPr eaLnBrk="1" hangingPunct="1"/>
            <a:r>
              <a:rPr lang="en-US" sz="1600" b="1">
                <a:hlinkClick r:id="rId16"/>
              </a:rPr>
              <a:t>Skull and Dentition Measuring Standards </a:t>
            </a:r>
            <a:r>
              <a:rPr lang="en-US" sz="1600" b="1"/>
              <a:t>– </a:t>
            </a:r>
            <a:r>
              <a:rPr lang="en-US" sz="1600"/>
              <a:t>Excellent images illustrating cranial anatomy and common skull measurements using the skulls of lorises and pottos.</a:t>
            </a:r>
          </a:p>
          <a:p>
            <a:pPr eaLnBrk="1" hangingPunct="1"/>
            <a:endParaRPr lang="en-US" sz="1600" b="1"/>
          </a:p>
        </p:txBody>
      </p:sp>
      <p:sp>
        <p:nvSpPr>
          <p:cNvPr id="94213" name="Action Button: Forward or Next 5">
            <a:hlinkClick r:id="" action="ppaction://hlinkshowjump?jump=nextslide" highlightClick="1"/>
          </p:cNvPr>
          <p:cNvSpPr>
            <a:spLocks noChangeArrowheads="1"/>
          </p:cNvSpPr>
          <p:nvPr/>
        </p:nvSpPr>
        <p:spPr bwMode="auto">
          <a:xfrm>
            <a:off x="8382000" y="228600"/>
            <a:ext cx="549275" cy="549275"/>
          </a:xfrm>
          <a:prstGeom prst="actionButtonForwardNext">
            <a:avLst/>
          </a:prstGeom>
          <a:solidFill>
            <a:srgbClr val="FFFF00"/>
          </a:solidFill>
          <a:ln w="9525" algn="ctr">
            <a:solidFill>
              <a:schemeClr val="tx1"/>
            </a:solidFill>
            <a:round/>
            <a:headEnd/>
            <a:tailEnd/>
          </a:ln>
        </p:spPr>
        <p:txBody>
          <a:bodyPr anchor="ctr"/>
          <a:lstStyle/>
          <a:p>
            <a:endParaRPr lang="en-US"/>
          </a:p>
        </p:txBody>
      </p:sp>
      <p:sp>
        <p:nvSpPr>
          <p:cNvPr id="94214" name="Action Button: Home 6">
            <a:hlinkClick r:id="rId17" action="ppaction://hlinksldjump" highlightClick="1"/>
          </p:cNvPr>
          <p:cNvSpPr>
            <a:spLocks noChangeArrowheads="1"/>
          </p:cNvSpPr>
          <p:nvPr/>
        </p:nvSpPr>
        <p:spPr bwMode="auto">
          <a:xfrm>
            <a:off x="7696200" y="228600"/>
            <a:ext cx="549275" cy="549275"/>
          </a:xfrm>
          <a:prstGeom prst="actionButtonHome">
            <a:avLst/>
          </a:prstGeom>
          <a:solidFill>
            <a:srgbClr val="FFFF00"/>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5DAB48B1-1744-4A69-A4DD-D486AF10E9A2}" type="slidenum">
              <a:rPr lang="en-US" sz="1400" smtClean="0">
                <a:solidFill>
                  <a:schemeClr val="tx1"/>
                </a:solidFill>
              </a:rPr>
              <a:pPr eaLnBrk="1" hangingPunct="1">
                <a:defRPr/>
              </a:pPr>
              <a:t>92</a:t>
            </a:fld>
            <a:endParaRPr lang="en-US" sz="1400" smtClean="0">
              <a:solidFill>
                <a:schemeClr val="tx1"/>
              </a:solidFill>
            </a:endParaRPr>
          </a:p>
        </p:txBody>
      </p:sp>
      <p:sp>
        <p:nvSpPr>
          <p:cNvPr id="95235" name="Rectangle 2"/>
          <p:cNvSpPr>
            <a:spLocks noGrp="1" noChangeArrowheads="1"/>
          </p:cNvSpPr>
          <p:nvPr>
            <p:ph type="title"/>
          </p:nvPr>
        </p:nvSpPr>
        <p:spPr>
          <a:xfrm>
            <a:off x="0" y="0"/>
            <a:ext cx="7391400" cy="609600"/>
          </a:xfrm>
          <a:solidFill>
            <a:srgbClr val="FFFF00"/>
          </a:solidFill>
          <a:ln w="38100">
            <a:solidFill>
              <a:schemeClr val="tx1"/>
            </a:solidFill>
            <a:miter lim="800000"/>
            <a:headEnd/>
            <a:tailEnd/>
          </a:ln>
        </p:spPr>
        <p:txBody>
          <a:bodyPr/>
          <a:lstStyle/>
          <a:p>
            <a:pPr eaLnBrk="1" hangingPunct="1"/>
            <a:r>
              <a:rPr lang="en-US" sz="2800" b="1" smtClean="0"/>
              <a:t>Links (continued)</a:t>
            </a:r>
          </a:p>
        </p:txBody>
      </p:sp>
      <p:sp>
        <p:nvSpPr>
          <p:cNvPr id="95236" name="Text Box 3"/>
          <p:cNvSpPr txBox="1">
            <a:spLocks noChangeArrowheads="1"/>
          </p:cNvSpPr>
          <p:nvPr/>
        </p:nvSpPr>
        <p:spPr bwMode="auto">
          <a:xfrm>
            <a:off x="228600" y="762000"/>
            <a:ext cx="86106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1600" b="1">
                <a:hlinkClick r:id="rId2"/>
              </a:rPr>
              <a:t>Researchers put ‘teeth’ into dinosaur classification scheme </a:t>
            </a:r>
            <a:r>
              <a:rPr lang="en-US" sz="1600" b="1"/>
              <a:t>– </a:t>
            </a:r>
            <a:r>
              <a:rPr lang="en-US" sz="1600"/>
              <a:t>Interesting article on identification of dinosaur species from teeth.</a:t>
            </a:r>
          </a:p>
          <a:p>
            <a:pPr eaLnBrk="1" hangingPunct="1"/>
            <a:r>
              <a:rPr lang="en-US" sz="1600" b="1">
                <a:hlinkClick r:id="rId3"/>
              </a:rPr>
              <a:t>www.skullsite.co.uk </a:t>
            </a:r>
            <a:r>
              <a:rPr lang="en-US" sz="1600" b="1"/>
              <a:t>– </a:t>
            </a:r>
            <a:r>
              <a:rPr lang="en-US" sz="1600"/>
              <a:t>Great site with images and information on numerous animal skulls, including dental formulas (check out his </a:t>
            </a:r>
            <a:r>
              <a:rPr lang="en-US" sz="1600" b="1">
                <a:hlinkClick r:id="rId4"/>
              </a:rPr>
              <a:t>Species List</a:t>
            </a:r>
            <a:r>
              <a:rPr lang="en-US" sz="1600"/>
              <a:t>), an excellent </a:t>
            </a:r>
            <a:r>
              <a:rPr lang="en-US" sz="1600" b="1">
                <a:hlinkClick r:id="rId5"/>
              </a:rPr>
              <a:t>Glossary</a:t>
            </a:r>
            <a:r>
              <a:rPr lang="en-US" sz="1600" b="1"/>
              <a:t> </a:t>
            </a:r>
            <a:r>
              <a:rPr lang="en-US" sz="1600"/>
              <a:t>of skull terminology, and a section on </a:t>
            </a:r>
            <a:r>
              <a:rPr lang="en-US" sz="1600" b="1">
                <a:hlinkClick r:id="rId6"/>
              </a:rPr>
              <a:t>Skull Preparation</a:t>
            </a:r>
            <a:r>
              <a:rPr lang="en-US" sz="1600"/>
              <a:t>.</a:t>
            </a:r>
          </a:p>
          <a:p>
            <a:pPr eaLnBrk="1" hangingPunct="1"/>
            <a:r>
              <a:rPr lang="en-US" sz="1600" b="1">
                <a:hlinkClick r:id="rId7"/>
              </a:rPr>
              <a:t>Standard Protocols and Procedures </a:t>
            </a:r>
            <a:r>
              <a:rPr lang="en-US" sz="1600" b="1"/>
              <a:t>– </a:t>
            </a:r>
            <a:r>
              <a:rPr lang="en-US" sz="1600"/>
              <a:t>Source of  Figure 2 (potential skull measurements) for Exercise 3.  The homepage of the </a:t>
            </a:r>
            <a:r>
              <a:rPr lang="en-US" sz="1600" b="1">
                <a:hlinkClick r:id="rId8"/>
              </a:rPr>
              <a:t>Jackson Laboratory</a:t>
            </a:r>
            <a:r>
              <a:rPr lang="en-US" sz="1600"/>
              <a:t>, which uses mouse models to study inherited craniofacial dysmorphologies in humans may be of interest to teachers at the high school level.  An online publication from the Jackson Laboratory is </a:t>
            </a:r>
            <a:r>
              <a:rPr lang="en-US" sz="1600" b="1">
                <a:hlinkClick r:id="rId9"/>
              </a:rPr>
              <a:t>HERE</a:t>
            </a:r>
            <a:r>
              <a:rPr lang="en-US" sz="1600" b="1"/>
              <a:t>.</a:t>
            </a:r>
          </a:p>
          <a:p>
            <a:pPr eaLnBrk="1" hangingPunct="1"/>
            <a:r>
              <a:rPr lang="en-US" sz="1600" b="1">
                <a:hlinkClick r:id="rId10"/>
              </a:rPr>
              <a:t>Vertebrate Skeleton</a:t>
            </a:r>
            <a:r>
              <a:rPr lang="en-US" sz="1600">
                <a:hlinkClick r:id="rId10"/>
              </a:rPr>
              <a:t> </a:t>
            </a:r>
            <a:r>
              <a:rPr lang="en-US" sz="1600"/>
              <a:t>and </a:t>
            </a:r>
            <a:r>
              <a:rPr lang="en-US" sz="1600" b="1">
                <a:hlinkClick r:id="rId11"/>
              </a:rPr>
              <a:t>Vertebrate Skull </a:t>
            </a:r>
            <a:r>
              <a:rPr lang="en-US" sz="1600" b="1"/>
              <a:t>– </a:t>
            </a:r>
            <a:r>
              <a:rPr lang="en-US" sz="1600"/>
              <a:t>These sites, from a course by Sandra Millen at the University of British Columbia offer images, information, and questions that might be good for high school biology courses.</a:t>
            </a:r>
          </a:p>
          <a:p>
            <a:pPr eaLnBrk="1" hangingPunct="1"/>
            <a:r>
              <a:rPr lang="en-US" sz="1600" b="1">
                <a:hlinkClick r:id="rId12"/>
              </a:rPr>
              <a:t>Key to Skulls of North Dakota Mammals </a:t>
            </a:r>
            <a:r>
              <a:rPr lang="en-US" sz="1600" b="1"/>
              <a:t>– </a:t>
            </a:r>
            <a:r>
              <a:rPr lang="en-US" sz="1600"/>
              <a:t>Though the mammal skulls in your box may not be in the linked key (if they’re not found in ND), the link itself first goes to a key to mammalian orders.  All mammal skulls in the box could easily be keyed to at least the level of order by most middle to high school students with maybe some assistance from skullsite.co.uk Glossary linked above! (From</a:t>
            </a:r>
            <a:r>
              <a:rPr lang="en-US" sz="1600" b="1"/>
              <a:t> </a:t>
            </a:r>
            <a:r>
              <a:rPr lang="en-US" sz="1600"/>
              <a:t>Wiehe, J. M. 1978. Key to the skulls of North Dakota mammals. Prairie Naturalist 10(1):1</a:t>
            </a:r>
            <a:r>
              <a:rPr lang="en-US" sz="1600" b="1"/>
              <a:t> </a:t>
            </a:r>
            <a:r>
              <a:rPr lang="en-US" sz="1600"/>
              <a:t>-16. Jamestown, ND: Northern Prairie Wildlife Research Center Online.)</a:t>
            </a:r>
          </a:p>
          <a:p>
            <a:pPr eaLnBrk="1" hangingPunct="1"/>
            <a:r>
              <a:rPr lang="en-US" sz="1600" b="1">
                <a:hlinkClick r:id="rId13"/>
              </a:rPr>
              <a:t>Digimorph.org</a:t>
            </a:r>
            <a:r>
              <a:rPr lang="en-US" sz="1600" b="1"/>
              <a:t> – </a:t>
            </a:r>
            <a:r>
              <a:rPr lang="en-US" sz="1600"/>
              <a:t>AMAZING site with digitized 3-D images (using X-ray CT technology) of skeletal and cranial structures of over 750 specimens of numerous species of all vertebrate groups (and some invertebrates).  Students can view movies displaying rotation of skulls and skeletons along all three body planes, as well as movies of slices through each, allowing visualization of internal features of the skull.  SUPER COOL! </a:t>
            </a:r>
          </a:p>
          <a:p>
            <a:pPr eaLnBrk="1" hangingPunct="1"/>
            <a:endParaRPr lang="en-US" sz="1600" b="1"/>
          </a:p>
        </p:txBody>
      </p:sp>
      <p:sp>
        <p:nvSpPr>
          <p:cNvPr id="5" name="Action Button: Home 4">
            <a:hlinkClick r:id="rId14" action="ppaction://hlinksldjump" highlightClick="1"/>
          </p:cNvPr>
          <p:cNvSpPr/>
          <p:nvPr/>
        </p:nvSpPr>
        <p:spPr bwMode="auto">
          <a:xfrm>
            <a:off x="8382000" y="228600"/>
            <a:ext cx="549275" cy="549275"/>
          </a:xfrm>
          <a:prstGeom prst="actionButtonHom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nchor="ctr"/>
          <a:lstStyle/>
          <a:p>
            <a:pPr>
              <a:defRPr/>
            </a:pPr>
            <a:endParaRPr lang="en-US">
              <a:latin typeface="Arial" charset="0"/>
              <a:cs typeface="+mn-cs"/>
            </a:endParaRPr>
          </a:p>
        </p:txBody>
      </p:sp>
      <p:sp>
        <p:nvSpPr>
          <p:cNvPr id="95238" name="Action Button: Back or Previous 5">
            <a:hlinkClick r:id="" action="ppaction://hlinkshowjump?jump=previousslide" highlightClick="1"/>
          </p:cNvPr>
          <p:cNvSpPr>
            <a:spLocks noChangeArrowheads="1"/>
          </p:cNvSpPr>
          <p:nvPr/>
        </p:nvSpPr>
        <p:spPr bwMode="auto">
          <a:xfrm>
            <a:off x="7696200" y="228600"/>
            <a:ext cx="549275" cy="549275"/>
          </a:xfrm>
          <a:prstGeom prst="actionButtonBackPrevious">
            <a:avLst/>
          </a:prstGeom>
          <a:solidFill>
            <a:srgbClr val="FFFF00"/>
          </a:solidFill>
          <a:ln w="9525" algn="ctr">
            <a:solidFill>
              <a:schemeClr val="tx1"/>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extLst/>
        </p:spPr>
        <p:txBody>
          <a:bodyPr/>
          <a:lstStyle>
            <a:lvl1pPr eaLnBrk="0" hangingPunct="0">
              <a:defRPr sz="2400">
                <a:solidFill>
                  <a:schemeClr val="tx2"/>
                </a:solidFill>
                <a:latin typeface="Arial" charset="0"/>
              </a:defRPr>
            </a:lvl1pPr>
            <a:lvl2pPr marL="742950" indent="-285750" eaLnBrk="0" hangingPunct="0">
              <a:defRPr sz="2400">
                <a:solidFill>
                  <a:schemeClr val="tx2"/>
                </a:solidFill>
                <a:latin typeface="Arial" charset="0"/>
              </a:defRPr>
            </a:lvl2pPr>
            <a:lvl3pPr marL="1143000" indent="-228600" eaLnBrk="0" hangingPunct="0">
              <a:defRPr sz="2400">
                <a:solidFill>
                  <a:schemeClr val="tx2"/>
                </a:solidFill>
                <a:latin typeface="Arial" charset="0"/>
              </a:defRPr>
            </a:lvl3pPr>
            <a:lvl4pPr marL="1600200" indent="-228600" eaLnBrk="0" hangingPunct="0">
              <a:defRPr sz="2400">
                <a:solidFill>
                  <a:schemeClr val="tx2"/>
                </a:solidFill>
                <a:latin typeface="Arial" charset="0"/>
              </a:defRPr>
            </a:lvl4pPr>
            <a:lvl5pPr marL="2057400" indent="-228600" eaLnBrk="0" hangingPunct="0">
              <a:defRPr sz="2400">
                <a:solidFill>
                  <a:schemeClr val="tx2"/>
                </a:solidFill>
                <a:latin typeface="Arial" charset="0"/>
              </a:defRPr>
            </a:lvl5pPr>
            <a:lvl6pPr marL="2514600" indent="-228600" eaLnBrk="0" fontAlgn="base" hangingPunct="0">
              <a:spcBef>
                <a:spcPct val="0"/>
              </a:spcBef>
              <a:spcAft>
                <a:spcPct val="0"/>
              </a:spcAft>
              <a:defRPr sz="2400">
                <a:solidFill>
                  <a:schemeClr val="tx2"/>
                </a:solidFill>
                <a:latin typeface="Arial" charset="0"/>
              </a:defRPr>
            </a:lvl6pPr>
            <a:lvl7pPr marL="2971800" indent="-228600" eaLnBrk="0" fontAlgn="base" hangingPunct="0">
              <a:spcBef>
                <a:spcPct val="0"/>
              </a:spcBef>
              <a:spcAft>
                <a:spcPct val="0"/>
              </a:spcAft>
              <a:defRPr sz="2400">
                <a:solidFill>
                  <a:schemeClr val="tx2"/>
                </a:solidFill>
                <a:latin typeface="Arial" charset="0"/>
              </a:defRPr>
            </a:lvl7pPr>
            <a:lvl8pPr marL="3429000" indent="-228600" eaLnBrk="0" fontAlgn="base" hangingPunct="0">
              <a:spcBef>
                <a:spcPct val="0"/>
              </a:spcBef>
              <a:spcAft>
                <a:spcPct val="0"/>
              </a:spcAft>
              <a:defRPr sz="2400">
                <a:solidFill>
                  <a:schemeClr val="tx2"/>
                </a:solidFill>
                <a:latin typeface="Arial" charset="0"/>
              </a:defRPr>
            </a:lvl8pPr>
            <a:lvl9pPr marL="3886200" indent="-228600" eaLnBrk="0" fontAlgn="base" hangingPunct="0">
              <a:spcBef>
                <a:spcPct val="0"/>
              </a:spcBef>
              <a:spcAft>
                <a:spcPct val="0"/>
              </a:spcAft>
              <a:defRPr sz="2400">
                <a:solidFill>
                  <a:schemeClr val="tx2"/>
                </a:solidFill>
                <a:latin typeface="Arial" charset="0"/>
              </a:defRPr>
            </a:lvl9pPr>
          </a:lstStyle>
          <a:p>
            <a:pPr eaLnBrk="1" hangingPunct="1">
              <a:defRPr/>
            </a:pPr>
            <a:fld id="{FE28D80E-0A32-40AC-BD1A-678B1F010514}" type="slidenum">
              <a:rPr lang="en-US" sz="1400" smtClean="0">
                <a:solidFill>
                  <a:schemeClr val="tx1"/>
                </a:solidFill>
              </a:rPr>
              <a:pPr eaLnBrk="1" hangingPunct="1">
                <a:defRPr/>
              </a:pPr>
              <a:t>93</a:t>
            </a:fld>
            <a:endParaRPr lang="en-US" sz="1400" smtClean="0">
              <a:solidFill>
                <a:schemeClr val="tx1"/>
              </a:solidFill>
            </a:endParaRPr>
          </a:p>
        </p:txBody>
      </p:sp>
      <p:pic>
        <p:nvPicPr>
          <p:cNvPr id="96259" name="Picture 2" descr="graphpap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463" y="0"/>
            <a:ext cx="684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3"/>
          <p:cNvSpPr txBox="1">
            <a:spLocks noChangeArrowheads="1"/>
          </p:cNvSpPr>
          <p:nvPr/>
        </p:nvSpPr>
        <p:spPr bwMode="auto">
          <a:xfrm>
            <a:off x="2127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endParaRPr lang="en-US" sz="1800">
              <a:solidFill>
                <a:schemeClr val="tx1"/>
              </a:solidFill>
            </a:endParaRPr>
          </a:p>
        </p:txBody>
      </p:sp>
      <p:sp>
        <p:nvSpPr>
          <p:cNvPr id="96261" name="Text Box 4"/>
          <p:cNvSpPr txBox="1">
            <a:spLocks noChangeArrowheads="1"/>
          </p:cNvSpPr>
          <p:nvPr/>
        </p:nvSpPr>
        <p:spPr bwMode="auto">
          <a:xfrm>
            <a:off x="365125" y="493713"/>
            <a:ext cx="1557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cs typeface="Arial" pitchFamily="34" charset="0"/>
              </a:defRPr>
            </a:lvl1pPr>
            <a:lvl2pPr marL="742950" indent="-285750" eaLnBrk="0" hangingPunct="0">
              <a:defRPr sz="2400">
                <a:solidFill>
                  <a:schemeClr val="tx2"/>
                </a:solidFill>
                <a:latin typeface="Arial" pitchFamily="34" charset="0"/>
                <a:cs typeface="Arial" pitchFamily="34" charset="0"/>
              </a:defRPr>
            </a:lvl2pPr>
            <a:lvl3pPr marL="1143000" indent="-228600" eaLnBrk="0" hangingPunct="0">
              <a:defRPr sz="2400">
                <a:solidFill>
                  <a:schemeClr val="tx2"/>
                </a:solidFill>
                <a:latin typeface="Arial" pitchFamily="34" charset="0"/>
                <a:cs typeface="Arial" pitchFamily="34" charset="0"/>
              </a:defRPr>
            </a:lvl3pPr>
            <a:lvl4pPr marL="1600200" indent="-228600" eaLnBrk="0" hangingPunct="0">
              <a:defRPr sz="2400">
                <a:solidFill>
                  <a:schemeClr val="tx2"/>
                </a:solidFill>
                <a:latin typeface="Arial" pitchFamily="34" charset="0"/>
                <a:cs typeface="Arial" pitchFamily="34" charset="0"/>
              </a:defRPr>
            </a:lvl4pPr>
            <a:lvl5pPr marL="2057400" indent="-228600" eaLnBrk="0" hangingPunct="0">
              <a:defRPr sz="2400">
                <a:solidFill>
                  <a:schemeClr val="tx2"/>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2"/>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2"/>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2"/>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2"/>
                </a:solidFill>
                <a:latin typeface="Arial" pitchFamily="34" charset="0"/>
                <a:cs typeface="Arial" pitchFamily="34" charset="0"/>
              </a:defRPr>
            </a:lvl9pPr>
          </a:lstStyle>
          <a:p>
            <a:pPr eaLnBrk="1" hangingPunct="1"/>
            <a:r>
              <a:rPr lang="en-US" sz="1800" b="1">
                <a:solidFill>
                  <a:schemeClr val="tx1"/>
                </a:solidFill>
              </a:rPr>
              <a:t>Graph paper</a:t>
            </a:r>
          </a:p>
          <a:p>
            <a:pPr eaLnBrk="1" hangingPunct="1"/>
            <a:r>
              <a:rPr lang="en-US" sz="1800" b="1">
                <a:solidFill>
                  <a:schemeClr val="tx1"/>
                </a:solidFill>
              </a:rPr>
              <a:t> template</a:t>
            </a:r>
          </a:p>
        </p:txBody>
      </p:sp>
      <p:sp>
        <p:nvSpPr>
          <p:cNvPr id="96262" name="AutoShape 12">
            <a:hlinkClick r:id="rId3" action="ppaction://hlinksldjump" highlightClick="1"/>
          </p:cNvPr>
          <p:cNvSpPr>
            <a:spLocks noChangeArrowheads="1"/>
          </p:cNvSpPr>
          <p:nvPr/>
        </p:nvSpPr>
        <p:spPr bwMode="auto">
          <a:xfrm>
            <a:off x="990600" y="6019800"/>
            <a:ext cx="639763" cy="639763"/>
          </a:xfrm>
          <a:prstGeom prst="actionButtonReturn">
            <a:avLst/>
          </a:prstGeom>
          <a:solidFill>
            <a:srgbClr val="969696"/>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4155</TotalTime>
  <Words>8448</Words>
  <Application>Microsoft Office PowerPoint</Application>
  <PresentationFormat>On-screen Show (4:3)</PresentationFormat>
  <Paragraphs>1064</Paragraphs>
  <Slides>93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99" baseType="lpstr">
      <vt:lpstr>Arial</vt:lpstr>
      <vt:lpstr>Wingdings</vt:lpstr>
      <vt:lpstr>Times New Roman</vt:lpstr>
      <vt:lpstr>Default Design</vt:lpstr>
      <vt:lpstr>Bitmap Image</vt:lpstr>
      <vt:lpstr>Picture</vt:lpstr>
      <vt:lpstr>PowerPoint Presentation</vt:lpstr>
      <vt:lpstr>Unit 2: Of Skulls and Teeth</vt:lpstr>
      <vt:lpstr>Homepage Unit 2: Of Skulls and Teeth</vt:lpstr>
      <vt:lpstr>Introduction</vt:lpstr>
      <vt:lpstr>The student will…</vt:lpstr>
      <vt:lpstr>Materials List</vt:lpstr>
      <vt:lpstr> Exercise 1. Tooth Types &amp; Diet Types </vt:lpstr>
      <vt:lpstr>Exercise 1. Tooth Types: Directions</vt:lpstr>
      <vt:lpstr>Tooth Types (List A)</vt:lpstr>
      <vt:lpstr>PowerPoint Presentation</vt:lpstr>
      <vt:lpstr>Diet Types (List B) - Carnivores</vt:lpstr>
      <vt:lpstr>Carnivore Teeth</vt:lpstr>
      <vt:lpstr>Diet Types (List B) - Herbivores</vt:lpstr>
      <vt:lpstr>Herbivore Teeth</vt:lpstr>
      <vt:lpstr>Diet Types (List B) - Insectivores</vt:lpstr>
      <vt:lpstr>PowerPoint Presentation</vt:lpstr>
      <vt:lpstr>Exercise 1. Tooth Types: Directions (cont.)</vt:lpstr>
      <vt:lpstr>PowerPoint Presentation</vt:lpstr>
      <vt:lpstr>PowerPoint Presentation</vt:lpstr>
      <vt:lpstr>1. Armadillo (Dasypus novemcinctus) - Insectivore </vt:lpstr>
      <vt:lpstr>2. Prairie Dog (Cynomys ludovicianus) – Herbivore </vt:lpstr>
      <vt:lpstr>3. Coyote (Canis latrans) - Carnivore </vt:lpstr>
      <vt:lpstr>4. Mink (Mustela vison)- Carnivore </vt:lpstr>
      <vt:lpstr>5. Deer (Odocoileus virginianus) - Herbivore </vt:lpstr>
      <vt:lpstr>6. Beaver (Castor canadensis) - Herbivore </vt:lpstr>
      <vt:lpstr>7. Snapping Turtle (Chelydra serpentina) - Omnivore </vt:lpstr>
      <vt:lpstr>8. Human (Homo sapiens) - Omnivore </vt:lpstr>
      <vt:lpstr>9. Bobcat (Felis rufus) – Carnivore </vt:lpstr>
      <vt:lpstr>10. Skunk (Mephitis mephitis) – Omnivore </vt:lpstr>
      <vt:lpstr>11. Porcupine (Erethizon dorsatum) – Herbivore </vt:lpstr>
      <vt:lpstr>Exercise 2. Dental Formulas</vt:lpstr>
      <vt:lpstr>PowerPoint Presentation</vt:lpstr>
      <vt:lpstr>PowerPoint Presentation</vt:lpstr>
      <vt:lpstr>Exercise 2 – Dental Formulas</vt:lpstr>
      <vt:lpstr>Exercise 2 – Dental Formulas Frequency Tables</vt:lpstr>
      <vt:lpstr>Exercise 2 – Frequency Tables</vt:lpstr>
      <vt:lpstr>Exercise 2 – Proportions</vt:lpstr>
      <vt:lpstr>Exercise 2 – Bar Graphs</vt:lpstr>
      <vt:lpstr>Exercise 2 – Bar Graphs</vt:lpstr>
      <vt:lpstr>Exercise 2 – Bar Graphs</vt:lpstr>
      <vt:lpstr>PowerPoint Presentation</vt:lpstr>
      <vt:lpstr>PowerPoint Presentation</vt:lpstr>
      <vt:lpstr>Directions</vt:lpstr>
      <vt:lpstr>Bilateral Symmetry</vt:lpstr>
      <vt:lpstr>Calculating Dental Formulas</vt:lpstr>
      <vt:lpstr>PowerPoint Presentation</vt:lpstr>
      <vt:lpstr> Exercise 2 Dental Formulas Answer Sheet Numbers of teeth for half of jaw: UJ=upper jaw &amp; LJ=lower jaw </vt:lpstr>
      <vt:lpstr>PowerPoint Presentation</vt:lpstr>
      <vt:lpstr>PowerPoint Presentation</vt:lpstr>
      <vt:lpstr>PowerPoint Presentation</vt:lpstr>
      <vt:lpstr> Exercise 3. Morphometrics:  Shape Has Meaning </vt:lpstr>
      <vt:lpstr>The Skeleton: Form &amp; Function</vt:lpstr>
      <vt:lpstr>Exercise 3. Morphometrics: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Reading – Younger Students</vt:lpstr>
      <vt:lpstr>Suggested Reading – Higher Grades</vt:lpstr>
      <vt:lpstr>Links (all underlined text is clickable!)</vt:lpstr>
      <vt:lpstr>Links (continued)</vt:lpstr>
      <vt:lpstr>PowerPoint Presentation</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Of Skulls and Teeth</dc:title>
  <dc:creator>George Frazier III</dc:creator>
  <cp:lastModifiedBy>Teacher E-Solutions</cp:lastModifiedBy>
  <cp:revision>227</cp:revision>
  <dcterms:created xsi:type="dcterms:W3CDTF">2007-02-05T05:18:43Z</dcterms:created>
  <dcterms:modified xsi:type="dcterms:W3CDTF">2019-01-18T16:34:34Z</dcterms:modified>
</cp:coreProperties>
</file>