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309" r:id="rId4"/>
    <p:sldId id="312" r:id="rId5"/>
    <p:sldId id="313" r:id="rId6"/>
    <p:sldId id="314" r:id="rId7"/>
    <p:sldId id="310" r:id="rId8"/>
    <p:sldId id="320" r:id="rId9"/>
    <p:sldId id="321" r:id="rId10"/>
    <p:sldId id="322" r:id="rId11"/>
    <p:sldId id="323" r:id="rId12"/>
    <p:sldId id="325" r:id="rId13"/>
    <p:sldId id="326" r:id="rId14"/>
    <p:sldId id="327" r:id="rId15"/>
    <p:sldId id="328" r:id="rId16"/>
    <p:sldId id="329" r:id="rId17"/>
    <p:sldId id="330" r:id="rId18"/>
    <p:sldId id="333" r:id="rId19"/>
    <p:sldId id="334" r:id="rId20"/>
    <p:sldId id="335" r:id="rId21"/>
    <p:sldId id="315" r:id="rId22"/>
    <p:sldId id="316" r:id="rId23"/>
    <p:sldId id="317" r:id="rId24"/>
    <p:sldId id="318" r:id="rId25"/>
    <p:sldId id="319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ECFF"/>
    <a:srgbClr val="CCFFCC"/>
    <a:srgbClr val="FF9999"/>
    <a:srgbClr val="663300"/>
    <a:srgbClr val="FF0000"/>
    <a:srgbClr val="B1301B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9" autoAdjust="0"/>
  </p:normalViewPr>
  <p:slideViewPr>
    <p:cSldViewPr>
      <p:cViewPr>
        <p:scale>
          <a:sx n="53" d="100"/>
          <a:sy n="53" d="100"/>
        </p:scale>
        <p:origin x="-31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6A808B-D80E-477C-AF8D-CA7BCA470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52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34BBFE-FF71-4271-8CFF-2ED80833F6D2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C31399-3728-46CA-94EC-0A15525697F2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16CA9A-5170-4B7D-9E6E-0848BBD3C299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7A9259-7937-4722-BD85-E90A38186091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B70FBB-60BA-4A4F-BCD3-0E2AA169C298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37DEFAB-EBA8-469E-BF1C-021280C99462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20255F-2D88-4B84-8958-C98D2B9A775B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9060BF-230D-4316-A344-C99B2CA5134C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A4D364-BBD9-42DD-8D0F-EE22F0AB465B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BB2C56-14CF-4FC1-91C0-96B364B63E9A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8F8A09-FD8E-4127-AE1E-4C832A33B9D6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46EB70-4F71-4948-8AA2-41D67D14BD31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41E68C-A938-41CC-97B4-DDFB14365B98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135EAFA-CC37-4784-8649-8D66126E4940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568BC93-9C80-4DBB-911E-24FAD0226E8D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0418017-5512-4368-9C80-EE5FDE9121B2}" type="slidenum">
              <a:rPr lang="en-GB" sz="1200"/>
              <a:pPr algn="r" eaLnBrk="1" hangingPunct="1"/>
              <a:t>21</a:t>
            </a:fld>
            <a:endParaRPr lang="en-GB" sz="1200"/>
          </a:p>
        </p:txBody>
      </p:sp>
      <p:sp>
        <p:nvSpPr>
          <p:cNvPr id="4915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7B1B849-E9DD-4DB0-BB9B-58CA631E0E1E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37C7B2-221B-4873-8A31-8B364343AA2F}" type="slidenum">
              <a:rPr lang="en-GB" sz="1200"/>
              <a:pPr algn="r" eaLnBrk="1" hangingPunct="1"/>
              <a:t>22</a:t>
            </a:fld>
            <a:endParaRPr lang="en-GB" sz="120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982B7AE-02BF-4E85-A5C9-ABA68FFDB6F1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44C6608-11CF-4B9E-8A25-C0BC8B09C54D}" type="slidenum">
              <a:rPr lang="en-GB" sz="1200"/>
              <a:pPr algn="r" eaLnBrk="1" hangingPunct="1"/>
              <a:t>24</a:t>
            </a:fld>
            <a:endParaRPr lang="en-GB" sz="120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1BC1943-849D-4B3C-9833-9AA6F32A01DF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4041B9C-B322-40D2-B2FD-203F3C2A1CBB}" type="slidenum">
              <a:rPr lang="en-GB" sz="1200"/>
              <a:pPr algn="r" eaLnBrk="1" hangingPunct="1"/>
              <a:t>25</a:t>
            </a:fld>
            <a:endParaRPr lang="en-GB" sz="1200"/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0169EF-8504-45CB-B6E6-D6242A8270C2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66C606F-141D-4E4F-96B3-4D09D120CB64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307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48A2148-6DA4-4BDF-B21A-ECD75F626E8F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AC661D7-CA78-4E73-BFC4-45347C5674C0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317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87D614F-9A66-423A-BBEC-5194588C44D8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5B65B9E-1C6F-40CE-91B9-77F8955BA3CF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327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419B9FF-04C6-4D28-830D-044ECECB610C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2F783CA-B2B9-4E3E-AF81-C98955C820D6}" type="slidenum">
              <a:rPr lang="en-GB" sz="1200"/>
              <a:pPr algn="r" eaLnBrk="1" hangingPunct="1"/>
              <a:t>6</a:t>
            </a:fld>
            <a:endParaRPr lang="en-GB" sz="1200"/>
          </a:p>
        </p:txBody>
      </p:sp>
      <p:sp>
        <p:nvSpPr>
          <p:cNvPr id="337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D8675-C228-4334-BAE2-C2A37D210E71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A790A6-1A40-45CE-83F9-97B82420F855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C0ADFC-B639-40B8-8825-B7BAB77F4A86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3290E-46F5-48CD-A93E-719F8AD376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E3F7A-016F-4179-A208-5D804C7C8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57FC-D74C-49E3-89F4-BC16569106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1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DC934-C2B8-4361-A52C-5890719F4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4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1EF2-642A-4676-970D-B5175D56A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88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AAF2-C60B-4DAB-BAD7-C87DD7BE8D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7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E5E72-A966-4E81-9A25-35005EBE4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7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F04BB-AA5E-4314-96E1-B51F13C89D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07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317D-F4AE-4670-9C1F-8527DDE0E4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8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6DA0-D762-4AD7-A606-815ED5F6B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2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C4C8-CBF8-4CC2-B21E-8B6F676165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6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E863-4396-44B2-A3BD-FA8F01833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4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5E9D86A-C5BD-4D97-8C36-C323EDEFF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238" y="690563"/>
            <a:ext cx="7772400" cy="1470025"/>
          </a:xfrm>
        </p:spPr>
        <p:txBody>
          <a:bodyPr/>
          <a:lstStyle/>
          <a:p>
            <a:pPr eaLnBrk="1" hangingPunct="1"/>
            <a:r>
              <a:rPr lang="en-GB" sz="2400" smtClean="0"/>
              <a:t/>
            </a:r>
            <a:br>
              <a:rPr lang="en-GB" sz="2400" smtClean="0"/>
            </a:br>
            <a:r>
              <a:rPr lang="en-GB" smtClean="0"/>
              <a:t>Solids, Liquids and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… against the length of time it has been heated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8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528888" y="5392738"/>
            <a:ext cx="1670050" cy="904875"/>
          </a:xfrm>
          <a:prstGeom prst="wedgeRoundRectCallout">
            <a:avLst>
              <a:gd name="adj1" fmla="val -58843"/>
              <a:gd name="adj2" fmla="val -127542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warming ice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2000"/>
              <a:t>Really cold ice from the freezer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602038" y="2865438"/>
            <a:ext cx="1670050" cy="904875"/>
          </a:xfrm>
          <a:prstGeom prst="wedgeRoundRectCallout">
            <a:avLst>
              <a:gd name="adj1" fmla="val -47051"/>
              <a:gd name="adj2" fmla="val 119824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melting ice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The temperature stays the same as the ice melts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784225" y="4927600"/>
            <a:ext cx="1016000" cy="550863"/>
          </a:xfrm>
          <a:prstGeom prst="wedgeRoundRectCallout">
            <a:avLst>
              <a:gd name="adj1" fmla="val 36718"/>
              <a:gd name="adj2" fmla="val -135301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0</a:t>
            </a:r>
            <a:r>
              <a:rPr lang="en-US" sz="2400">
                <a:solidFill>
                  <a:schemeClr val="tx2"/>
                </a:solidFill>
              </a:rPr>
              <a:t>°C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Pure water melts at 0</a:t>
            </a:r>
            <a:r>
              <a:rPr lang="en-US" sz="2000"/>
              <a:t>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4154488" y="340518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817563" y="4179888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GB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5374" name="AutoShape 17"/>
          <p:cNvSpPr>
            <a:spLocks noChangeArrowheads="1"/>
          </p:cNvSpPr>
          <p:nvPr/>
        </p:nvSpPr>
        <p:spPr bwMode="auto">
          <a:xfrm>
            <a:off x="5832475" y="2995613"/>
            <a:ext cx="1670050" cy="1017587"/>
          </a:xfrm>
          <a:prstGeom prst="wedgeRoundRectCallout">
            <a:avLst>
              <a:gd name="adj1" fmla="val -116921"/>
              <a:gd name="adj2" fmla="val 34245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warming</a:t>
            </a:r>
          </a:p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water</a:t>
            </a:r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The temperature goes up as the water is warmed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154488" y="340518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817563" y="4179888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GB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6092825" y="1606550"/>
            <a:ext cx="1670050" cy="1017588"/>
          </a:xfrm>
          <a:prstGeom prst="wedgeRoundRectCallout">
            <a:avLst>
              <a:gd name="adj1" fmla="val -73954"/>
              <a:gd name="adj2" fmla="val 125977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boiling</a:t>
            </a:r>
          </a:p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water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095875" y="3406775"/>
            <a:ext cx="146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The temperature stays the same while the water boils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4154488" y="340518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817563" y="4179888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GB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5095875" y="3406775"/>
            <a:ext cx="146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3" name="AutoShape 17"/>
          <p:cNvSpPr>
            <a:spLocks noChangeArrowheads="1"/>
          </p:cNvSpPr>
          <p:nvPr/>
        </p:nvSpPr>
        <p:spPr bwMode="auto">
          <a:xfrm>
            <a:off x="4229100" y="1914525"/>
            <a:ext cx="1146175" cy="550863"/>
          </a:xfrm>
          <a:prstGeom prst="wedgeRoundRectCallout">
            <a:avLst>
              <a:gd name="adj1" fmla="val -109144"/>
              <a:gd name="adj2" fmla="val 213977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100</a:t>
            </a:r>
            <a:r>
              <a:rPr lang="en-US" sz="2400">
                <a:solidFill>
                  <a:schemeClr val="tx2"/>
                </a:solidFill>
              </a:rPr>
              <a:t>°C</a:t>
            </a:r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 flipH="1">
            <a:off x="1309688" y="3406775"/>
            <a:ext cx="3871912" cy="793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Pure water boils</a:t>
            </a:r>
            <a:r>
              <a:rPr lang="en-US" sz="2000"/>
              <a:t> at 100°C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154488" y="340518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817563" y="4179888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GB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5095875" y="3406775"/>
            <a:ext cx="146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 flipH="1">
            <a:off x="1309688" y="3406775"/>
            <a:ext cx="3871912" cy="793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8" name="Rectangle 17"/>
          <p:cNvSpPr>
            <a:spLocks noChangeArrowheads="1"/>
          </p:cNvSpPr>
          <p:nvPr/>
        </p:nvSpPr>
        <p:spPr bwMode="auto">
          <a:xfrm>
            <a:off x="279400" y="3167063"/>
            <a:ext cx="908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/>
            <a:r>
              <a:rPr lang="en-GB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Pure water melts at 0</a:t>
            </a:r>
            <a:r>
              <a:rPr lang="en-US" sz="2000"/>
              <a:t>°C and boils at 100°C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54488" y="340518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5095875" y="3406775"/>
            <a:ext cx="146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H="1">
            <a:off x="1309688" y="3406775"/>
            <a:ext cx="3871912" cy="793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Pure water melts at ………</a:t>
            </a:r>
            <a:r>
              <a:rPr lang="en-US" sz="2000"/>
              <a:t>°C and boils at ………°C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154488" y="340518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817563" y="4179888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GB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095875" y="3406775"/>
            <a:ext cx="146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H="1">
            <a:off x="1309688" y="3406775"/>
            <a:ext cx="3871912" cy="793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279400" y="3167063"/>
            <a:ext cx="908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/>
            <a:r>
              <a:rPr lang="en-GB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145426" name="Text Box 18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Pure water melts at 0</a:t>
            </a:r>
            <a:r>
              <a:rPr lang="en-US" sz="2000"/>
              <a:t>°C and boils at 100°C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54975" cy="854075"/>
          </a:xfrm>
        </p:spPr>
        <p:txBody>
          <a:bodyPr/>
          <a:lstStyle/>
          <a:p>
            <a:pPr eaLnBrk="1" hangingPunct="1"/>
            <a:r>
              <a:rPr lang="en-GB" sz="4000" smtClean="0"/>
              <a:t>Specification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39838"/>
            <a:ext cx="3975100" cy="4619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1600" b="1" smtClean="0"/>
              <a:t>Solids, liquids and gases</a:t>
            </a:r>
            <a:r>
              <a:rPr lang="en-GB" sz="16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n-GB" sz="1600" u="sng" smtClean="0"/>
              <a:t>Change of state</a:t>
            </a:r>
          </a:p>
          <a:p>
            <a:pPr marL="0" indent="0" eaLnBrk="1" hangingPunct="1">
              <a:buFontTx/>
              <a:buNone/>
            </a:pPr>
            <a:r>
              <a:rPr lang="en-GB" sz="1600" smtClean="0">
                <a:solidFill>
                  <a:srgbClr val="FF0000"/>
                </a:solidFill>
              </a:rPr>
              <a:t>understand the changes that occur when a solid melts to form a liquid, and when a liquid evaporates or boils to form a gas</a:t>
            </a:r>
          </a:p>
          <a:p>
            <a:pPr marL="0" indent="0" eaLnBrk="1" hangingPunct="1">
              <a:buFontTx/>
              <a:buNone/>
            </a:pPr>
            <a:r>
              <a:rPr lang="en-GB" sz="1600" smtClean="0">
                <a:solidFill>
                  <a:srgbClr val="FF0000"/>
                </a:solidFill>
              </a:rPr>
              <a:t>describe the arrangement and motion of particles in solids, liquids and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062163" y="5243513"/>
            <a:ext cx="6083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97400" y="5392738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Time</a:t>
            </a:r>
            <a:endParaRPr lang="en-US" sz="2000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687638" y="4432300"/>
            <a:ext cx="1465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4154488" y="340518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2071688" y="4422775"/>
            <a:ext cx="615950" cy="4476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1231900" y="4432300"/>
            <a:ext cx="1436688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17563" y="4179888"/>
            <a:ext cx="401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/>
            <a:r>
              <a:rPr lang="en-GB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095875" y="3406775"/>
            <a:ext cx="14652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1309688" y="3406775"/>
            <a:ext cx="3871912" cy="7938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79400" y="3167063"/>
            <a:ext cx="908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/>
            <a:r>
              <a:rPr lang="en-GB">
                <a:solidFill>
                  <a:schemeClr val="tx2"/>
                </a:solidFill>
              </a:rPr>
              <a:t>100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6564313" y="2395538"/>
            <a:ext cx="941387" cy="10175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5127625" y="1728788"/>
            <a:ext cx="1670050" cy="1017587"/>
          </a:xfrm>
          <a:prstGeom prst="wedgeRoundRectCallout">
            <a:avLst>
              <a:gd name="adj1" fmla="val 61028"/>
              <a:gd name="adj2" fmla="val 67005"/>
              <a:gd name="adj3" fmla="val 16667"/>
            </a:avLst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heating</a:t>
            </a:r>
          </a:p>
          <a:p>
            <a:pPr marL="342900" indent="-342900" algn="ctr"/>
            <a:r>
              <a:rPr lang="en-GB" sz="2400">
                <a:solidFill>
                  <a:schemeClr val="tx2"/>
                </a:solidFill>
              </a:rPr>
              <a:t>steam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Steam can give you a far worse burn than boiling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41338" y="296863"/>
            <a:ext cx="8135937" cy="4352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FF3300"/>
                </a:solidFill>
                <a:latin typeface="Times New Roman" pitchFamily="18" charset="0"/>
              </a:rPr>
              <a:t>Choose appropriate words to fill in the gaps below: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A solid has a definite _______ due to it consisting of closely packed _________ which cannot move in-between each other.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a solid is ________ to become a liquid the molecules can _______ in-between each other. However, the molecules remain ______ together and so a  liquid is as _______ and incompressible as a solid.</a:t>
            </a:r>
          </a:p>
          <a:p>
            <a:pPr>
              <a:spcBef>
                <a:spcPct val="50000"/>
              </a:spcBef>
            </a:pPr>
            <a:r>
              <a:rPr lang="en-GB" sz="2400" b="1">
                <a:latin typeface="Times New Roman" pitchFamily="18" charset="0"/>
              </a:rPr>
              <a:t>When a liquid becomes a gas the molecules fill up the _____ available. A gas is therefore is easily ____________.  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481513" y="5784850"/>
            <a:ext cx="938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space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89125" y="5784850"/>
            <a:ext cx="1052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heated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016500" y="5418138"/>
            <a:ext cx="906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211888" y="5418138"/>
            <a:ext cx="877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shape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302000" y="5784850"/>
            <a:ext cx="866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close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243138" y="5418138"/>
            <a:ext cx="1354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492500" y="50847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i="1"/>
              <a:t>WORD SELECTION: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817938" y="5418138"/>
            <a:ext cx="938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dense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705475" y="5784850"/>
            <a:ext cx="1658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compressed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7540625" y="3494088"/>
            <a:ext cx="1150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space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2843213" y="1814513"/>
            <a:ext cx="998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heated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1266825" y="2246313"/>
            <a:ext cx="87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move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3522663" y="927100"/>
            <a:ext cx="931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shape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1717675" y="2630488"/>
            <a:ext cx="86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close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717675" y="1339850"/>
            <a:ext cx="1354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molecules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6534150" y="2613025"/>
            <a:ext cx="938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dense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5462588" y="3913188"/>
            <a:ext cx="1641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</a:rPr>
              <a:t>compressed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139" grpId="1"/>
      <p:bldP spid="91141" grpId="0"/>
      <p:bldP spid="91141" grpId="1"/>
      <p:bldP spid="91142" grpId="0"/>
      <p:bldP spid="91142" grpId="1"/>
      <p:bldP spid="91143" grpId="0"/>
      <p:bldP spid="91143" grpId="1"/>
      <p:bldP spid="91144" grpId="0"/>
      <p:bldP spid="91144" grpId="1"/>
      <p:bldP spid="91145" grpId="0"/>
      <p:bldP spid="91145" grpId="1"/>
      <p:bldP spid="91146" grpId="0"/>
      <p:bldP spid="91146" grpId="1"/>
      <p:bldP spid="91147" grpId="0"/>
      <p:bldP spid="91147" grpId="1"/>
      <p:bldP spid="91156" grpId="0"/>
      <p:bldP spid="91156" grpId="1"/>
      <p:bldP spid="91157" grpId="0"/>
      <p:bldP spid="91158" grpId="0"/>
      <p:bldP spid="91159" grpId="0"/>
      <p:bldP spid="91160" grpId="0"/>
      <p:bldP spid="91161" grpId="0"/>
      <p:bldP spid="91162" grpId="0"/>
      <p:bldP spid="91163" grpId="0"/>
      <p:bldP spid="91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Molecular movement in gases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81150"/>
            <a:ext cx="4233863" cy="36290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A gas consists of molecules moving about in random motion.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Due to collisions, the speed and direction of each molecule is continually changing in an unpredictable way.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91125" y="1646238"/>
            <a:ext cx="3497263" cy="3579812"/>
            <a:chOff x="3270" y="1037"/>
            <a:chExt cx="2203" cy="2255"/>
          </a:xfrm>
        </p:grpSpPr>
        <p:pic>
          <p:nvPicPr>
            <p:cNvPr id="23557" name="Picture 5" descr="Translational_motion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1037"/>
              <a:ext cx="2203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709" y="3042"/>
              <a:ext cx="13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random motion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/>
          <a:lstStyle/>
          <a:p>
            <a:r>
              <a:rPr lang="en-GB" sz="4000" smtClean="0"/>
              <a:t>Brownian motion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79925" y="1125538"/>
            <a:ext cx="4389438" cy="43783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smtClean="0"/>
              <a:t>In 1827, Robert Brown observed through a microscope the motion of pollen grains suspended in water.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smtClean="0"/>
              <a:t>The grains were seen to jerk about randomly.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smtClean="0"/>
              <a:t>A similar observation can be seen with smoke particles suspended in air.</a:t>
            </a:r>
          </a:p>
        </p:txBody>
      </p: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347663" y="1092200"/>
            <a:ext cx="3840162" cy="4479925"/>
            <a:chOff x="3168" y="699"/>
            <a:chExt cx="2419" cy="2822"/>
          </a:xfrm>
        </p:grpSpPr>
        <p:pic>
          <p:nvPicPr>
            <p:cNvPr id="24581" name="Picture 4" descr="Brownian_motion_larg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699"/>
              <a:ext cx="1901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 Box 8"/>
            <p:cNvSpPr txBox="1">
              <a:spLocks noChangeArrowheads="1"/>
            </p:cNvSpPr>
            <p:nvPr/>
          </p:nvSpPr>
          <p:spPr bwMode="auto">
            <a:xfrm>
              <a:off x="3168" y="2684"/>
              <a:ext cx="2419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yellow sphere represents the pollen grain of smoke particle.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black particles represent water or air molecules.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pPr eaLnBrk="1" hangingPunct="1"/>
            <a:r>
              <a:rPr lang="en-GB" sz="3200" smtClean="0"/>
              <a:t>Observing Brownian Motion with Smoke</a:t>
            </a:r>
          </a:p>
        </p:txBody>
      </p:sp>
      <p:pic>
        <p:nvPicPr>
          <p:cNvPr id="25603" name="Picture 3" descr="p212b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1146175"/>
            <a:ext cx="8451850" cy="4230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pPr eaLnBrk="1" hangingPunct="1"/>
            <a:r>
              <a:rPr lang="en-GB" sz="3600" smtClean="0"/>
              <a:t>The significance of Brownian Motion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4414838" y="1106488"/>
            <a:ext cx="4154487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Einstein, in 1905, proved mathematically that the motion of the smaller, invisible air molecules must be as random as the larger, visible smoke particles.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The smoke particles move much more slowly than the air molecules due to their much greater mass.</a:t>
            </a:r>
          </a:p>
        </p:txBody>
      </p: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347663" y="1058863"/>
            <a:ext cx="3840162" cy="4479925"/>
            <a:chOff x="3168" y="699"/>
            <a:chExt cx="2419" cy="2822"/>
          </a:xfrm>
        </p:grpSpPr>
        <p:pic>
          <p:nvPicPr>
            <p:cNvPr id="26629" name="Picture 6" descr="Brownian_motion_larg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" y="699"/>
              <a:ext cx="1901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 Box 7"/>
            <p:cNvSpPr txBox="1">
              <a:spLocks noChangeArrowheads="1"/>
            </p:cNvSpPr>
            <p:nvPr/>
          </p:nvSpPr>
          <p:spPr bwMode="auto">
            <a:xfrm>
              <a:off x="3168" y="2684"/>
              <a:ext cx="2419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yellow sphere represents the pollen grain of smoke particle.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1"/>
                <a:t>The black particles represent water or air molecules.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46125"/>
          </a:xfrm>
        </p:spPr>
        <p:txBody>
          <a:bodyPr/>
          <a:lstStyle/>
          <a:p>
            <a:pPr eaLnBrk="1" hangingPunct="1"/>
            <a:r>
              <a:rPr lang="en-GB" smtClean="0"/>
              <a:t>States of matter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163" y="1096963"/>
            <a:ext cx="4921250" cy="4421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Substances can exist as solids, liquids or gases.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0070C0"/>
                </a:solidFill>
              </a:rPr>
              <a:t>1. Solids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In a solid the particles (molecules) vibrate about fixed positions within a close packed regular structure.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The particles cannot move in between each other which results in a solid having a definite shape and fixed volume.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638800" y="1169988"/>
          <a:ext cx="3214688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4" imgW="1305107" imgH="1762371" progId="Paint.Picture">
                  <p:embed/>
                </p:oleObj>
              </mc:Choice>
              <mc:Fallback>
                <p:oleObj name="Bitmap Image" r:id="rId4" imgW="1305107" imgH="176237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169988"/>
                        <a:ext cx="3214688" cy="434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125" y="601663"/>
            <a:ext cx="4975225" cy="4421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0070C0"/>
                </a:solidFill>
              </a:rPr>
              <a:t>2. Liquids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When a solid is heated it may melt to form a liquid.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In a liquid the particles (molecules) move in-between each other and are approximately the same distance apart as in a solid.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 liquid does not have a definite shape but it does have a fixed volume.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692775" y="487363"/>
          <a:ext cx="3179763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4" imgW="1286055" imgH="1733333" progId="Paint.Picture">
                  <p:embed/>
                </p:oleObj>
              </mc:Choice>
              <mc:Fallback>
                <p:oleObj name="Bitmap Image" r:id="rId4" imgW="1286055" imgH="173333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487363"/>
                        <a:ext cx="3179763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125" y="601663"/>
            <a:ext cx="4924425" cy="50561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b="1" smtClean="0">
                <a:solidFill>
                  <a:srgbClr val="0070C0"/>
                </a:solidFill>
              </a:rPr>
              <a:t>3. Gases</a:t>
            </a:r>
          </a:p>
          <a:p>
            <a:pPr marL="0" indent="0" eaLnBrk="1" hangingPunct="1">
              <a:buFontTx/>
              <a:buNone/>
            </a:pPr>
            <a:r>
              <a:rPr lang="en-GB" sz="2400" smtClean="0"/>
              <a:t>When a gas is heated it may evaporate or boil to form a gas.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In a gas the particles (molecules) move in-between each other and are much further apart than they are in a liquid.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A gas takes up the shape and volume of its container.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5695950" y="700088"/>
          <a:ext cx="2982913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4" imgW="1276190" imgH="1733333" progId="Paint.Picture">
                  <p:embed/>
                </p:oleObj>
              </mc:Choice>
              <mc:Fallback>
                <p:oleObj name="Bitmap Image" r:id="rId4" imgW="1276190" imgH="17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700088"/>
                        <a:ext cx="2982913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Property summary table</a:t>
            </a:r>
          </a:p>
        </p:txBody>
      </p:sp>
      <p:graphicFrame>
        <p:nvGraphicFramePr>
          <p:cNvPr id="90188" name="Group 76"/>
          <p:cNvGraphicFramePr>
            <a:graphicFrameLocks noGrp="1"/>
          </p:cNvGraphicFramePr>
          <p:nvPr>
            <p:ph idx="1"/>
          </p:nvPr>
        </p:nvGraphicFramePr>
        <p:xfrm>
          <a:off x="457200" y="1398588"/>
          <a:ext cx="8229600" cy="3960812"/>
        </p:xfrm>
        <a:graphic>
          <a:graphicData uri="http://schemas.openxmlformats.org/drawingml/2006/table">
            <a:tbl>
              <a:tblPr/>
              <a:tblGrid>
                <a:gridCol w="3803650"/>
                <a:gridCol w="1481138"/>
                <a:gridCol w="1554162"/>
                <a:gridCol w="139065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definite shape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be easily compressed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relative 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flow (fluid)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expands to fill container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fixed volume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81" name="Rectangle 69"/>
          <p:cNvSpPr>
            <a:spLocks noChangeArrowheads="1"/>
          </p:cNvSpPr>
          <p:nvPr/>
        </p:nvSpPr>
        <p:spPr bwMode="auto">
          <a:xfrm>
            <a:off x="4568825" y="2030413"/>
            <a:ext cx="3767138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82" name="Rectangle 70"/>
          <p:cNvSpPr>
            <a:spLocks noChangeArrowheads="1"/>
          </p:cNvSpPr>
          <p:nvPr/>
        </p:nvSpPr>
        <p:spPr bwMode="auto">
          <a:xfrm>
            <a:off x="4568825" y="2574925"/>
            <a:ext cx="3767138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83" name="Rectangle 71"/>
          <p:cNvSpPr>
            <a:spLocks noChangeArrowheads="1"/>
          </p:cNvSpPr>
          <p:nvPr/>
        </p:nvSpPr>
        <p:spPr bwMode="auto">
          <a:xfrm>
            <a:off x="4570413" y="3121025"/>
            <a:ext cx="3767137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84" name="Rectangle 72"/>
          <p:cNvSpPr>
            <a:spLocks noChangeArrowheads="1"/>
          </p:cNvSpPr>
          <p:nvPr/>
        </p:nvSpPr>
        <p:spPr bwMode="auto">
          <a:xfrm>
            <a:off x="4570413" y="3702050"/>
            <a:ext cx="3767137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85" name="Rectangle 73"/>
          <p:cNvSpPr>
            <a:spLocks noChangeArrowheads="1"/>
          </p:cNvSpPr>
          <p:nvPr/>
        </p:nvSpPr>
        <p:spPr bwMode="auto">
          <a:xfrm>
            <a:off x="4568825" y="4265613"/>
            <a:ext cx="3767138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86" name="Rectangle 74"/>
          <p:cNvSpPr>
            <a:spLocks noChangeArrowheads="1"/>
          </p:cNvSpPr>
          <p:nvPr/>
        </p:nvSpPr>
        <p:spPr bwMode="auto">
          <a:xfrm>
            <a:off x="4568825" y="4829175"/>
            <a:ext cx="3767138" cy="438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81" grpId="0" animBg="1"/>
      <p:bldP spid="90182" grpId="0" animBg="1"/>
      <p:bldP spid="90183" grpId="0" animBg="1"/>
      <p:bldP spid="90184" grpId="0" animBg="1"/>
      <p:bldP spid="90185" grpId="0" animBg="1"/>
      <p:bldP spid="901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olid_liquid_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0"/>
            <a:ext cx="70802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4248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Change of state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806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ice </a:t>
            </a:r>
            <a:r>
              <a:rPr lang="en-GB">
                <a:sym typeface="Symbol" pitchFamily="18" charset="2"/>
              </a:rPr>
              <a:t> water  steam</a:t>
            </a:r>
            <a:endParaRPr lang="en-GB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2071688" y="2006600"/>
            <a:ext cx="7937" cy="324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07963" y="2135188"/>
            <a:ext cx="177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000"/>
              <a:t>Temperature (</a:t>
            </a:r>
            <a:r>
              <a:rPr lang="en-US" sz="2000"/>
              <a:t>°C)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25463" y="5970588"/>
            <a:ext cx="799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Draw a graph of temperature …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874</Words>
  <Application>Microsoft Office PowerPoint</Application>
  <PresentationFormat>On-screen Show (4:3)</PresentationFormat>
  <Paragraphs>205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Comic Sans MS</vt:lpstr>
      <vt:lpstr>Symbol</vt:lpstr>
      <vt:lpstr>Times New Roman</vt:lpstr>
      <vt:lpstr>Default Design</vt:lpstr>
      <vt:lpstr>Bitmap Image</vt:lpstr>
      <vt:lpstr> Solids, Liquids and Gases</vt:lpstr>
      <vt:lpstr>Specification</vt:lpstr>
      <vt:lpstr>States of matter</vt:lpstr>
      <vt:lpstr>PowerPoint Presentation</vt:lpstr>
      <vt:lpstr>PowerPoint Presentation</vt:lpstr>
      <vt:lpstr>Property summary table</vt:lpstr>
      <vt:lpstr>PowerPoint Presentation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Change of state</vt:lpstr>
      <vt:lpstr>PowerPoint Presentation</vt:lpstr>
      <vt:lpstr>Molecular movement in gases</vt:lpstr>
      <vt:lpstr>Brownian motion</vt:lpstr>
      <vt:lpstr>Observing Brownian Motion with Smoke</vt:lpstr>
      <vt:lpstr>The significance of Brownian Motion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183</cp:revision>
  <dcterms:created xsi:type="dcterms:W3CDTF">2008-08-15T17:24:00Z</dcterms:created>
  <dcterms:modified xsi:type="dcterms:W3CDTF">2019-01-18T17:11:44Z</dcterms:modified>
</cp:coreProperties>
</file>