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sldIdLst>
    <p:sldId id="256" r:id="rId2"/>
    <p:sldId id="257" r:id="rId3"/>
    <p:sldId id="258" r:id="rId4"/>
    <p:sldId id="259" r:id="rId5"/>
    <p:sldId id="260" r:id="rId6"/>
    <p:sldId id="262" r:id="rId7"/>
    <p:sldId id="263" r:id="rId8"/>
    <p:sldId id="266" r:id="rId9"/>
    <p:sldId id="268" r:id="rId10"/>
    <p:sldId id="269" r:id="rId11"/>
    <p:sldId id="270" r:id="rId12"/>
    <p:sldId id="271" r:id="rId13"/>
    <p:sldId id="272" r:id="rId14"/>
    <p:sldId id="273" r:id="rId15"/>
    <p:sldId id="274" r:id="rId16"/>
    <p:sldId id="275" r:id="rId17"/>
    <p:sldId id="276" r:id="rId18"/>
    <p:sldId id="277" r:id="rId19"/>
    <p:sldId id="278" r:id="rId20"/>
    <p:sldId id="283" r:id="rId21"/>
    <p:sldId id="279" r:id="rId22"/>
    <p:sldId id="280" r:id="rId23"/>
    <p:sldId id="281"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2" autoAdjust="0"/>
    <p:restoredTop sz="94684" autoAdjust="0"/>
  </p:normalViewPr>
  <p:slideViewPr>
    <p:cSldViewPr>
      <p:cViewPr>
        <p:scale>
          <a:sx n="77" d="100"/>
          <a:sy n="77" d="100"/>
        </p:scale>
        <p:origin x="-58" y="2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vl1pPr>
          </a:lstStyle>
          <a:p>
            <a:pPr>
              <a:defRPr/>
            </a:pPr>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lvl1pPr>
          </a:lstStyle>
          <a:p>
            <a:pPr>
              <a:defRPr/>
            </a:pPr>
            <a:fld id="{96CDEA72-8E94-4118-958B-1921E9D6D236}" type="datetimeFigureOut">
              <a:rPr lang="en-US"/>
              <a:pPr>
                <a:defRPr/>
              </a:pPr>
              <a:t>1/18/2019</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NZ"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NZ"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vl1pPr>
          </a:lstStyle>
          <a:p>
            <a:pPr>
              <a:defRPr/>
            </a:pPr>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a:lvl1pPr>
          </a:lstStyle>
          <a:p>
            <a:pPr>
              <a:defRPr/>
            </a:pPr>
            <a:fld id="{F40932C3-0822-40CB-9DC7-203DC0A41BDE}" type="slidenum">
              <a:rPr lang="en-NZ"/>
              <a:pPr>
                <a:defRPr/>
              </a:pPr>
              <a:t>‹#›</a:t>
            </a:fld>
            <a:endParaRPr lang="en-NZ"/>
          </a:p>
        </p:txBody>
      </p:sp>
    </p:spTree>
    <p:extLst>
      <p:ext uri="{BB962C8B-B14F-4D97-AF65-F5344CB8AC3E}">
        <p14:creationId xmlns:p14="http://schemas.microsoft.com/office/powerpoint/2010/main" val="242502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7F0C6EBC-E06D-404A-AB4D-2DCB8FFC01D1}" type="slidenum">
              <a:rPr lang="en-NZ" smtClean="0"/>
              <a:pPr/>
              <a:t>35</a:t>
            </a:fld>
            <a:endParaRPr lang="en-NZ"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0" y="2259013"/>
            <a:ext cx="9142413" cy="4597400"/>
            <a:chOff x="0" y="1423"/>
            <a:chExt cx="5759" cy="2896"/>
          </a:xfrm>
        </p:grpSpPr>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r="27339" b="11440"/>
            <a:stretch>
              <a:fillRect/>
            </a:stretch>
          </p:blipFill>
          <p:spPr bwMode="auto">
            <a:xfrm>
              <a:off x="3976" y="1423"/>
              <a:ext cx="1783" cy="2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4"/>
            <p:cNvSpPr>
              <a:spLocks/>
            </p:cNvSpPr>
            <p:nvPr/>
          </p:nvSpPr>
          <p:spPr bwMode="auto">
            <a:xfrm>
              <a:off x="0" y="3378"/>
              <a:ext cx="2509" cy="196"/>
            </a:xfrm>
            <a:custGeom>
              <a:avLst/>
              <a:gdLst>
                <a:gd name="T0" fmla="*/ 39 w 2509"/>
                <a:gd name="T1" fmla="*/ 61 h 196"/>
                <a:gd name="T2" fmla="*/ 104 w 2509"/>
                <a:gd name="T3" fmla="*/ 28 h 196"/>
                <a:gd name="T4" fmla="*/ 182 w 2509"/>
                <a:gd name="T5" fmla="*/ 13 h 196"/>
                <a:gd name="T6" fmla="*/ 281 w 2509"/>
                <a:gd name="T7" fmla="*/ 13 h 196"/>
                <a:gd name="T8" fmla="*/ 357 w 2509"/>
                <a:gd name="T9" fmla="*/ 34 h 196"/>
                <a:gd name="T10" fmla="*/ 440 w 2509"/>
                <a:gd name="T11" fmla="*/ 85 h 196"/>
                <a:gd name="T12" fmla="*/ 509 w 2509"/>
                <a:gd name="T13" fmla="*/ 129 h 196"/>
                <a:gd name="T14" fmla="*/ 626 w 2509"/>
                <a:gd name="T15" fmla="*/ 148 h 196"/>
                <a:gd name="T16" fmla="*/ 728 w 2509"/>
                <a:gd name="T17" fmla="*/ 135 h 196"/>
                <a:gd name="T18" fmla="*/ 806 w 2509"/>
                <a:gd name="T19" fmla="*/ 93 h 196"/>
                <a:gd name="T20" fmla="*/ 899 w 2509"/>
                <a:gd name="T21" fmla="*/ 36 h 196"/>
                <a:gd name="T22" fmla="*/ 998 w 2509"/>
                <a:gd name="T23" fmla="*/ 4 h 196"/>
                <a:gd name="T24" fmla="*/ 1119 w 2509"/>
                <a:gd name="T25" fmla="*/ 6 h 196"/>
                <a:gd name="T26" fmla="*/ 1214 w 2509"/>
                <a:gd name="T27" fmla="*/ 39 h 196"/>
                <a:gd name="T28" fmla="*/ 1308 w 2509"/>
                <a:gd name="T29" fmla="*/ 102 h 196"/>
                <a:gd name="T30" fmla="*/ 1403 w 2509"/>
                <a:gd name="T31" fmla="*/ 133 h 196"/>
                <a:gd name="T32" fmla="*/ 1514 w 2509"/>
                <a:gd name="T33" fmla="*/ 133 h 196"/>
                <a:gd name="T34" fmla="*/ 1593 w 2509"/>
                <a:gd name="T35" fmla="*/ 111 h 196"/>
                <a:gd name="T36" fmla="*/ 1668 w 2509"/>
                <a:gd name="T37" fmla="*/ 61 h 196"/>
                <a:gd name="T38" fmla="*/ 1754 w 2509"/>
                <a:gd name="T39" fmla="*/ 18 h 196"/>
                <a:gd name="T40" fmla="*/ 1844 w 2509"/>
                <a:gd name="T41" fmla="*/ 1 h 196"/>
                <a:gd name="T42" fmla="*/ 1958 w 2509"/>
                <a:gd name="T43" fmla="*/ 4 h 196"/>
                <a:gd name="T44" fmla="*/ 2039 w 2509"/>
                <a:gd name="T45" fmla="*/ 33 h 196"/>
                <a:gd name="T46" fmla="*/ 2118 w 2509"/>
                <a:gd name="T47" fmla="*/ 88 h 196"/>
                <a:gd name="T48" fmla="*/ 2192 w 2509"/>
                <a:gd name="T49" fmla="*/ 124 h 196"/>
                <a:gd name="T50" fmla="*/ 2303 w 2509"/>
                <a:gd name="T51" fmla="*/ 138 h 196"/>
                <a:gd name="T52" fmla="*/ 2412 w 2509"/>
                <a:gd name="T53" fmla="*/ 106 h 196"/>
                <a:gd name="T54" fmla="*/ 2463 w 2509"/>
                <a:gd name="T55" fmla="*/ 66 h 196"/>
                <a:gd name="T56" fmla="*/ 2489 w 2509"/>
                <a:gd name="T57" fmla="*/ 61 h 196"/>
                <a:gd name="T58" fmla="*/ 2507 w 2509"/>
                <a:gd name="T59" fmla="*/ 76 h 196"/>
                <a:gd name="T60" fmla="*/ 2508 w 2509"/>
                <a:gd name="T61" fmla="*/ 96 h 196"/>
                <a:gd name="T62" fmla="*/ 2490 w 2509"/>
                <a:gd name="T63" fmla="*/ 118 h 196"/>
                <a:gd name="T64" fmla="*/ 2429 w 2509"/>
                <a:gd name="T65" fmla="*/ 160 h 196"/>
                <a:gd name="T66" fmla="*/ 2352 w 2509"/>
                <a:gd name="T67" fmla="*/ 183 h 196"/>
                <a:gd name="T68" fmla="*/ 2238 w 2509"/>
                <a:gd name="T69" fmla="*/ 184 h 196"/>
                <a:gd name="T70" fmla="*/ 2156 w 2509"/>
                <a:gd name="T71" fmla="*/ 172 h 196"/>
                <a:gd name="T72" fmla="*/ 2076 w 2509"/>
                <a:gd name="T73" fmla="*/ 133 h 196"/>
                <a:gd name="T74" fmla="*/ 2018 w 2509"/>
                <a:gd name="T75" fmla="*/ 87 h 196"/>
                <a:gd name="T76" fmla="*/ 1934 w 2509"/>
                <a:gd name="T77" fmla="*/ 55 h 196"/>
                <a:gd name="T78" fmla="*/ 1836 w 2509"/>
                <a:gd name="T79" fmla="*/ 49 h 196"/>
                <a:gd name="T80" fmla="*/ 1743 w 2509"/>
                <a:gd name="T81" fmla="*/ 79 h 196"/>
                <a:gd name="T82" fmla="*/ 1677 w 2509"/>
                <a:gd name="T83" fmla="*/ 118 h 196"/>
                <a:gd name="T84" fmla="*/ 1586 w 2509"/>
                <a:gd name="T85" fmla="*/ 165 h 196"/>
                <a:gd name="T86" fmla="*/ 1475 w 2509"/>
                <a:gd name="T87" fmla="*/ 186 h 196"/>
                <a:gd name="T88" fmla="*/ 1377 w 2509"/>
                <a:gd name="T89" fmla="*/ 180 h 196"/>
                <a:gd name="T90" fmla="*/ 1269 w 2509"/>
                <a:gd name="T91" fmla="*/ 136 h 196"/>
                <a:gd name="T92" fmla="*/ 1197 w 2509"/>
                <a:gd name="T93" fmla="*/ 84 h 196"/>
                <a:gd name="T94" fmla="*/ 1128 w 2509"/>
                <a:gd name="T95" fmla="*/ 55 h 196"/>
                <a:gd name="T96" fmla="*/ 1020 w 2509"/>
                <a:gd name="T97" fmla="*/ 49 h 196"/>
                <a:gd name="T98" fmla="*/ 914 w 2509"/>
                <a:gd name="T99" fmla="*/ 78 h 196"/>
                <a:gd name="T100" fmla="*/ 831 w 2509"/>
                <a:gd name="T101" fmla="*/ 135 h 196"/>
                <a:gd name="T102" fmla="*/ 713 w 2509"/>
                <a:gd name="T103" fmla="*/ 187 h 196"/>
                <a:gd name="T104" fmla="*/ 600 w 2509"/>
                <a:gd name="T105" fmla="*/ 195 h 196"/>
                <a:gd name="T106" fmla="*/ 494 w 2509"/>
                <a:gd name="T107" fmla="*/ 175 h 196"/>
                <a:gd name="T108" fmla="*/ 408 w 2509"/>
                <a:gd name="T109" fmla="*/ 123 h 196"/>
                <a:gd name="T110" fmla="*/ 338 w 2509"/>
                <a:gd name="T111" fmla="*/ 79 h 196"/>
                <a:gd name="T112" fmla="*/ 251 w 2509"/>
                <a:gd name="T113" fmla="*/ 60 h 196"/>
                <a:gd name="T114" fmla="*/ 144 w 2509"/>
                <a:gd name="T115" fmla="*/ 67 h 196"/>
                <a:gd name="T116" fmla="*/ 56 w 2509"/>
                <a:gd name="T117" fmla="*/ 108 h 196"/>
                <a:gd name="T118" fmla="*/ 5 w 2509"/>
                <a:gd name="T119" fmla="*/ 93 h 19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509" h="196">
                  <a:moveTo>
                    <a:pt x="5" y="93"/>
                  </a:moveTo>
                  <a:lnTo>
                    <a:pt x="39" y="61"/>
                  </a:lnTo>
                  <a:lnTo>
                    <a:pt x="71" y="43"/>
                  </a:lnTo>
                  <a:lnTo>
                    <a:pt x="104" y="28"/>
                  </a:lnTo>
                  <a:lnTo>
                    <a:pt x="144" y="18"/>
                  </a:lnTo>
                  <a:lnTo>
                    <a:pt x="182" y="13"/>
                  </a:lnTo>
                  <a:lnTo>
                    <a:pt x="227" y="10"/>
                  </a:lnTo>
                  <a:lnTo>
                    <a:pt x="281" y="13"/>
                  </a:lnTo>
                  <a:lnTo>
                    <a:pt x="321" y="22"/>
                  </a:lnTo>
                  <a:lnTo>
                    <a:pt x="357" y="34"/>
                  </a:lnTo>
                  <a:lnTo>
                    <a:pt x="408" y="60"/>
                  </a:lnTo>
                  <a:lnTo>
                    <a:pt x="440" y="85"/>
                  </a:lnTo>
                  <a:lnTo>
                    <a:pt x="474" y="111"/>
                  </a:lnTo>
                  <a:lnTo>
                    <a:pt x="509" y="129"/>
                  </a:lnTo>
                  <a:lnTo>
                    <a:pt x="561" y="142"/>
                  </a:lnTo>
                  <a:lnTo>
                    <a:pt x="626" y="148"/>
                  </a:lnTo>
                  <a:lnTo>
                    <a:pt x="677" y="145"/>
                  </a:lnTo>
                  <a:lnTo>
                    <a:pt x="728" y="135"/>
                  </a:lnTo>
                  <a:lnTo>
                    <a:pt x="770" y="117"/>
                  </a:lnTo>
                  <a:lnTo>
                    <a:pt x="806" y="93"/>
                  </a:lnTo>
                  <a:lnTo>
                    <a:pt x="860" y="57"/>
                  </a:lnTo>
                  <a:lnTo>
                    <a:pt x="899" y="36"/>
                  </a:lnTo>
                  <a:lnTo>
                    <a:pt x="950" y="13"/>
                  </a:lnTo>
                  <a:lnTo>
                    <a:pt x="998" y="4"/>
                  </a:lnTo>
                  <a:lnTo>
                    <a:pt x="1043" y="3"/>
                  </a:lnTo>
                  <a:lnTo>
                    <a:pt x="1119" y="6"/>
                  </a:lnTo>
                  <a:lnTo>
                    <a:pt x="1181" y="21"/>
                  </a:lnTo>
                  <a:lnTo>
                    <a:pt x="1214" y="39"/>
                  </a:lnTo>
                  <a:lnTo>
                    <a:pt x="1260" y="66"/>
                  </a:lnTo>
                  <a:lnTo>
                    <a:pt x="1308" y="102"/>
                  </a:lnTo>
                  <a:lnTo>
                    <a:pt x="1349" y="121"/>
                  </a:lnTo>
                  <a:lnTo>
                    <a:pt x="1403" y="133"/>
                  </a:lnTo>
                  <a:lnTo>
                    <a:pt x="1458" y="138"/>
                  </a:lnTo>
                  <a:lnTo>
                    <a:pt x="1514" y="133"/>
                  </a:lnTo>
                  <a:lnTo>
                    <a:pt x="1557" y="123"/>
                  </a:lnTo>
                  <a:lnTo>
                    <a:pt x="1593" y="111"/>
                  </a:lnTo>
                  <a:lnTo>
                    <a:pt x="1635" y="84"/>
                  </a:lnTo>
                  <a:lnTo>
                    <a:pt x="1668" y="61"/>
                  </a:lnTo>
                  <a:lnTo>
                    <a:pt x="1704" y="39"/>
                  </a:lnTo>
                  <a:lnTo>
                    <a:pt x="1754" y="18"/>
                  </a:lnTo>
                  <a:lnTo>
                    <a:pt x="1794" y="6"/>
                  </a:lnTo>
                  <a:lnTo>
                    <a:pt x="1844" y="1"/>
                  </a:lnTo>
                  <a:lnTo>
                    <a:pt x="1907" y="0"/>
                  </a:lnTo>
                  <a:lnTo>
                    <a:pt x="1958" y="4"/>
                  </a:lnTo>
                  <a:lnTo>
                    <a:pt x="2003" y="18"/>
                  </a:lnTo>
                  <a:lnTo>
                    <a:pt x="2039" y="33"/>
                  </a:lnTo>
                  <a:lnTo>
                    <a:pt x="2073" y="54"/>
                  </a:lnTo>
                  <a:lnTo>
                    <a:pt x="2118" y="88"/>
                  </a:lnTo>
                  <a:lnTo>
                    <a:pt x="2153" y="109"/>
                  </a:lnTo>
                  <a:lnTo>
                    <a:pt x="2192" y="124"/>
                  </a:lnTo>
                  <a:lnTo>
                    <a:pt x="2244" y="135"/>
                  </a:lnTo>
                  <a:lnTo>
                    <a:pt x="2303" y="138"/>
                  </a:lnTo>
                  <a:lnTo>
                    <a:pt x="2355" y="129"/>
                  </a:lnTo>
                  <a:lnTo>
                    <a:pt x="2412" y="106"/>
                  </a:lnTo>
                  <a:lnTo>
                    <a:pt x="2439" y="87"/>
                  </a:lnTo>
                  <a:lnTo>
                    <a:pt x="2463" y="66"/>
                  </a:lnTo>
                  <a:lnTo>
                    <a:pt x="2475" y="61"/>
                  </a:lnTo>
                  <a:lnTo>
                    <a:pt x="2489" y="61"/>
                  </a:lnTo>
                  <a:lnTo>
                    <a:pt x="2499" y="66"/>
                  </a:lnTo>
                  <a:lnTo>
                    <a:pt x="2507" y="76"/>
                  </a:lnTo>
                  <a:lnTo>
                    <a:pt x="2508" y="85"/>
                  </a:lnTo>
                  <a:lnTo>
                    <a:pt x="2508" y="96"/>
                  </a:lnTo>
                  <a:lnTo>
                    <a:pt x="2504" y="106"/>
                  </a:lnTo>
                  <a:lnTo>
                    <a:pt x="2490" y="118"/>
                  </a:lnTo>
                  <a:lnTo>
                    <a:pt x="2463" y="139"/>
                  </a:lnTo>
                  <a:lnTo>
                    <a:pt x="2429" y="160"/>
                  </a:lnTo>
                  <a:lnTo>
                    <a:pt x="2399" y="172"/>
                  </a:lnTo>
                  <a:lnTo>
                    <a:pt x="2352" y="183"/>
                  </a:lnTo>
                  <a:lnTo>
                    <a:pt x="2298" y="186"/>
                  </a:lnTo>
                  <a:lnTo>
                    <a:pt x="2238" y="184"/>
                  </a:lnTo>
                  <a:lnTo>
                    <a:pt x="2192" y="180"/>
                  </a:lnTo>
                  <a:lnTo>
                    <a:pt x="2156" y="172"/>
                  </a:lnTo>
                  <a:lnTo>
                    <a:pt x="2114" y="156"/>
                  </a:lnTo>
                  <a:lnTo>
                    <a:pt x="2076" y="133"/>
                  </a:lnTo>
                  <a:lnTo>
                    <a:pt x="2049" y="112"/>
                  </a:lnTo>
                  <a:lnTo>
                    <a:pt x="2018" y="87"/>
                  </a:lnTo>
                  <a:lnTo>
                    <a:pt x="1977" y="67"/>
                  </a:lnTo>
                  <a:lnTo>
                    <a:pt x="1934" y="55"/>
                  </a:lnTo>
                  <a:lnTo>
                    <a:pt x="1886" y="49"/>
                  </a:lnTo>
                  <a:lnTo>
                    <a:pt x="1836" y="49"/>
                  </a:lnTo>
                  <a:lnTo>
                    <a:pt x="1776" y="64"/>
                  </a:lnTo>
                  <a:lnTo>
                    <a:pt x="1743" y="79"/>
                  </a:lnTo>
                  <a:lnTo>
                    <a:pt x="1707" y="99"/>
                  </a:lnTo>
                  <a:lnTo>
                    <a:pt x="1677" y="118"/>
                  </a:lnTo>
                  <a:lnTo>
                    <a:pt x="1626" y="147"/>
                  </a:lnTo>
                  <a:lnTo>
                    <a:pt x="1586" y="165"/>
                  </a:lnTo>
                  <a:lnTo>
                    <a:pt x="1535" y="180"/>
                  </a:lnTo>
                  <a:lnTo>
                    <a:pt x="1475" y="186"/>
                  </a:lnTo>
                  <a:lnTo>
                    <a:pt x="1437" y="186"/>
                  </a:lnTo>
                  <a:lnTo>
                    <a:pt x="1377" y="180"/>
                  </a:lnTo>
                  <a:lnTo>
                    <a:pt x="1322" y="165"/>
                  </a:lnTo>
                  <a:lnTo>
                    <a:pt x="1269" y="136"/>
                  </a:lnTo>
                  <a:lnTo>
                    <a:pt x="1230" y="109"/>
                  </a:lnTo>
                  <a:lnTo>
                    <a:pt x="1197" y="84"/>
                  </a:lnTo>
                  <a:lnTo>
                    <a:pt x="1163" y="67"/>
                  </a:lnTo>
                  <a:lnTo>
                    <a:pt x="1128" y="55"/>
                  </a:lnTo>
                  <a:lnTo>
                    <a:pt x="1071" y="48"/>
                  </a:lnTo>
                  <a:lnTo>
                    <a:pt x="1020" y="49"/>
                  </a:lnTo>
                  <a:lnTo>
                    <a:pt x="974" y="57"/>
                  </a:lnTo>
                  <a:lnTo>
                    <a:pt x="914" y="78"/>
                  </a:lnTo>
                  <a:lnTo>
                    <a:pt x="879" y="103"/>
                  </a:lnTo>
                  <a:lnTo>
                    <a:pt x="831" y="135"/>
                  </a:lnTo>
                  <a:lnTo>
                    <a:pt x="777" y="166"/>
                  </a:lnTo>
                  <a:lnTo>
                    <a:pt x="713" y="187"/>
                  </a:lnTo>
                  <a:lnTo>
                    <a:pt x="659" y="193"/>
                  </a:lnTo>
                  <a:lnTo>
                    <a:pt x="600" y="195"/>
                  </a:lnTo>
                  <a:lnTo>
                    <a:pt x="543" y="189"/>
                  </a:lnTo>
                  <a:lnTo>
                    <a:pt x="494" y="175"/>
                  </a:lnTo>
                  <a:lnTo>
                    <a:pt x="450" y="154"/>
                  </a:lnTo>
                  <a:lnTo>
                    <a:pt x="408" y="123"/>
                  </a:lnTo>
                  <a:lnTo>
                    <a:pt x="377" y="99"/>
                  </a:lnTo>
                  <a:lnTo>
                    <a:pt x="338" y="79"/>
                  </a:lnTo>
                  <a:lnTo>
                    <a:pt x="291" y="64"/>
                  </a:lnTo>
                  <a:lnTo>
                    <a:pt x="251" y="60"/>
                  </a:lnTo>
                  <a:lnTo>
                    <a:pt x="191" y="58"/>
                  </a:lnTo>
                  <a:lnTo>
                    <a:pt x="144" y="67"/>
                  </a:lnTo>
                  <a:lnTo>
                    <a:pt x="96" y="82"/>
                  </a:lnTo>
                  <a:lnTo>
                    <a:pt x="56" y="108"/>
                  </a:lnTo>
                  <a:lnTo>
                    <a:pt x="0" y="157"/>
                  </a:lnTo>
                  <a:lnTo>
                    <a:pt x="5" y="93"/>
                  </a:lnTo>
                </a:path>
              </a:pathLst>
            </a:custGeom>
            <a:solidFill>
              <a:schemeClr val="bg2"/>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pic>
          <p:nvPicPr>
            <p:cNvPr id="7" name="Picture 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196"/>
              <a:ext cx="276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8" name="Rectangle 6"/>
          <p:cNvSpPr>
            <a:spLocks noGrp="1" noChangeArrowheads="1"/>
          </p:cNvSpPr>
          <p:nvPr>
            <p:ph type="ctrTitle" sz="quarter"/>
          </p:nvPr>
        </p:nvSpPr>
        <p:spPr>
          <a:xfrm>
            <a:off x="685800" y="2286000"/>
            <a:ext cx="7772400" cy="1143000"/>
          </a:xfrm>
        </p:spPr>
        <p:txBody>
          <a:bodyPr anchor="b"/>
          <a:lstStyle>
            <a:lvl1pPr>
              <a:defRPr>
                <a:latin typeface="Arial" charset="0"/>
              </a:defRPr>
            </a:lvl1pPr>
          </a:lstStyle>
          <a:p>
            <a:r>
              <a:rPr lang="en-NZ" smtClean="0"/>
              <a:t>Click to edit Master title style</a:t>
            </a:r>
            <a:endParaRPr lang="en-NZ"/>
          </a:p>
        </p:txBody>
      </p:sp>
      <p:sp>
        <p:nvSpPr>
          <p:cNvPr id="3079" name="Rectangle 7"/>
          <p:cNvSpPr>
            <a:spLocks noGrp="1" noChangeArrowheads="1"/>
          </p:cNvSpPr>
          <p:nvPr>
            <p:ph type="subTitle" sz="quarter" idx="1"/>
          </p:nvPr>
        </p:nvSpPr>
        <p:spPr>
          <a:xfrm>
            <a:off x="1371600" y="3886200"/>
            <a:ext cx="6400800" cy="1752600"/>
          </a:xfrm>
        </p:spPr>
        <p:txBody>
          <a:bodyPr/>
          <a:lstStyle>
            <a:lvl1pPr marL="0" indent="0" algn="ctr">
              <a:buFontTx/>
              <a:buNone/>
              <a:defRPr>
                <a:latin typeface="Arial" charset="0"/>
              </a:defRPr>
            </a:lvl1pPr>
          </a:lstStyle>
          <a:p>
            <a:r>
              <a:rPr lang="en-NZ" smtClean="0"/>
              <a:t>Click to edit Master subtitle style</a:t>
            </a:r>
            <a:endParaRPr lang="en-NZ"/>
          </a:p>
        </p:txBody>
      </p:sp>
      <p:sp>
        <p:nvSpPr>
          <p:cNvPr id="8" name="Rectangle 8"/>
          <p:cNvSpPr>
            <a:spLocks noGrp="1" noChangeArrowheads="1"/>
          </p:cNvSpPr>
          <p:nvPr>
            <p:ph type="dt" sz="quarter" idx="10"/>
          </p:nvPr>
        </p:nvSpPr>
        <p:spPr/>
        <p:txBody>
          <a:bodyPr/>
          <a:lstStyle>
            <a:lvl1pPr>
              <a:defRPr>
                <a:solidFill>
                  <a:srgbClr val="000000"/>
                </a:solidFill>
              </a:defRPr>
            </a:lvl1pPr>
          </a:lstStyle>
          <a:p>
            <a:pPr>
              <a:defRPr/>
            </a:pPr>
            <a:endParaRPr lang="en-NZ"/>
          </a:p>
        </p:txBody>
      </p:sp>
      <p:sp>
        <p:nvSpPr>
          <p:cNvPr id="9" name="Rectangle 9"/>
          <p:cNvSpPr>
            <a:spLocks noGrp="1" noChangeArrowheads="1"/>
          </p:cNvSpPr>
          <p:nvPr>
            <p:ph type="ftr" sz="quarter" idx="11"/>
          </p:nvPr>
        </p:nvSpPr>
        <p:spPr/>
        <p:txBody>
          <a:bodyPr/>
          <a:lstStyle>
            <a:lvl1pPr>
              <a:defRPr>
                <a:solidFill>
                  <a:srgbClr val="000000"/>
                </a:solidFill>
              </a:defRPr>
            </a:lvl1pPr>
          </a:lstStyle>
          <a:p>
            <a:pPr>
              <a:defRPr/>
            </a:pPr>
            <a:endParaRPr lang="en-NZ"/>
          </a:p>
        </p:txBody>
      </p:sp>
      <p:sp>
        <p:nvSpPr>
          <p:cNvPr id="10" name="Rectangle 10"/>
          <p:cNvSpPr>
            <a:spLocks noGrp="1" noChangeArrowheads="1"/>
          </p:cNvSpPr>
          <p:nvPr>
            <p:ph type="sldNum" sz="quarter" idx="12"/>
          </p:nvPr>
        </p:nvSpPr>
        <p:spPr/>
        <p:txBody>
          <a:bodyPr/>
          <a:lstStyle>
            <a:lvl1pPr>
              <a:defRPr>
                <a:solidFill>
                  <a:srgbClr val="000000"/>
                </a:solidFill>
              </a:defRPr>
            </a:lvl1pPr>
          </a:lstStyle>
          <a:p>
            <a:pPr>
              <a:defRPr/>
            </a:pPr>
            <a:fld id="{7B804A11-3EE2-439A-9F8D-F8773E22778D}" type="slidenum">
              <a:rPr lang="en-NZ"/>
              <a:pPr>
                <a:defRPr/>
              </a:pPr>
              <a:t>‹#›</a:t>
            </a:fld>
            <a:endParaRPr lang="en-NZ"/>
          </a:p>
        </p:txBody>
      </p:sp>
    </p:spTree>
    <p:extLst>
      <p:ext uri="{BB962C8B-B14F-4D97-AF65-F5344CB8AC3E}">
        <p14:creationId xmlns:p14="http://schemas.microsoft.com/office/powerpoint/2010/main" val="59262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4" name="Rectangle 8"/>
          <p:cNvSpPr>
            <a:spLocks noGrp="1" noChangeArrowheads="1"/>
          </p:cNvSpPr>
          <p:nvPr>
            <p:ph type="dt" sz="half" idx="10"/>
          </p:nvPr>
        </p:nvSpPr>
        <p:spPr>
          <a:ln/>
        </p:spPr>
        <p:txBody>
          <a:bodyPr/>
          <a:lstStyle>
            <a:lvl1pPr>
              <a:defRPr/>
            </a:lvl1pPr>
          </a:lstStyle>
          <a:p>
            <a:pPr>
              <a:defRPr/>
            </a:pPr>
            <a:endParaRPr lang="en-NZ"/>
          </a:p>
        </p:txBody>
      </p:sp>
      <p:sp>
        <p:nvSpPr>
          <p:cNvPr id="5" name="Rectangle 9"/>
          <p:cNvSpPr>
            <a:spLocks noGrp="1" noChangeArrowheads="1"/>
          </p:cNvSpPr>
          <p:nvPr>
            <p:ph type="ftr" sz="quarter" idx="11"/>
          </p:nvPr>
        </p:nvSpPr>
        <p:spPr>
          <a:ln/>
        </p:spPr>
        <p:txBody>
          <a:bodyPr/>
          <a:lstStyle>
            <a:lvl1pPr>
              <a:defRPr/>
            </a:lvl1pPr>
          </a:lstStyle>
          <a:p>
            <a:pPr>
              <a:defRPr/>
            </a:pPr>
            <a:endParaRPr lang="en-NZ"/>
          </a:p>
        </p:txBody>
      </p:sp>
      <p:sp>
        <p:nvSpPr>
          <p:cNvPr id="6" name="Rectangle 10"/>
          <p:cNvSpPr>
            <a:spLocks noGrp="1" noChangeArrowheads="1"/>
          </p:cNvSpPr>
          <p:nvPr>
            <p:ph type="sldNum" sz="quarter" idx="12"/>
          </p:nvPr>
        </p:nvSpPr>
        <p:spPr>
          <a:ln/>
        </p:spPr>
        <p:txBody>
          <a:bodyPr/>
          <a:lstStyle>
            <a:lvl1pPr>
              <a:defRPr/>
            </a:lvl1pPr>
          </a:lstStyle>
          <a:p>
            <a:pPr>
              <a:defRPr/>
            </a:pPr>
            <a:fld id="{DE0B4843-821C-4F43-B1B2-1D0613E9B5DB}" type="slidenum">
              <a:rPr lang="en-NZ"/>
              <a:pPr>
                <a:defRPr/>
              </a:pPr>
              <a:t>‹#›</a:t>
            </a:fld>
            <a:endParaRPr lang="en-NZ"/>
          </a:p>
        </p:txBody>
      </p:sp>
    </p:spTree>
    <p:extLst>
      <p:ext uri="{BB962C8B-B14F-4D97-AF65-F5344CB8AC3E}">
        <p14:creationId xmlns:p14="http://schemas.microsoft.com/office/powerpoint/2010/main" val="227448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NZ" smtClean="0"/>
              <a:t>Click to edit Master title style</a:t>
            </a:r>
            <a:endParaRPr lang="en-NZ"/>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4" name="Rectangle 8"/>
          <p:cNvSpPr>
            <a:spLocks noGrp="1" noChangeArrowheads="1"/>
          </p:cNvSpPr>
          <p:nvPr>
            <p:ph type="dt" sz="half" idx="10"/>
          </p:nvPr>
        </p:nvSpPr>
        <p:spPr>
          <a:ln/>
        </p:spPr>
        <p:txBody>
          <a:bodyPr/>
          <a:lstStyle>
            <a:lvl1pPr>
              <a:defRPr/>
            </a:lvl1pPr>
          </a:lstStyle>
          <a:p>
            <a:pPr>
              <a:defRPr/>
            </a:pPr>
            <a:endParaRPr lang="en-NZ"/>
          </a:p>
        </p:txBody>
      </p:sp>
      <p:sp>
        <p:nvSpPr>
          <p:cNvPr id="5" name="Rectangle 9"/>
          <p:cNvSpPr>
            <a:spLocks noGrp="1" noChangeArrowheads="1"/>
          </p:cNvSpPr>
          <p:nvPr>
            <p:ph type="ftr" sz="quarter" idx="11"/>
          </p:nvPr>
        </p:nvSpPr>
        <p:spPr>
          <a:ln/>
        </p:spPr>
        <p:txBody>
          <a:bodyPr/>
          <a:lstStyle>
            <a:lvl1pPr>
              <a:defRPr/>
            </a:lvl1pPr>
          </a:lstStyle>
          <a:p>
            <a:pPr>
              <a:defRPr/>
            </a:pPr>
            <a:endParaRPr lang="en-NZ"/>
          </a:p>
        </p:txBody>
      </p:sp>
      <p:sp>
        <p:nvSpPr>
          <p:cNvPr id="6" name="Rectangle 10"/>
          <p:cNvSpPr>
            <a:spLocks noGrp="1" noChangeArrowheads="1"/>
          </p:cNvSpPr>
          <p:nvPr>
            <p:ph type="sldNum" sz="quarter" idx="12"/>
          </p:nvPr>
        </p:nvSpPr>
        <p:spPr>
          <a:ln/>
        </p:spPr>
        <p:txBody>
          <a:bodyPr/>
          <a:lstStyle>
            <a:lvl1pPr>
              <a:defRPr/>
            </a:lvl1pPr>
          </a:lstStyle>
          <a:p>
            <a:pPr>
              <a:defRPr/>
            </a:pPr>
            <a:fld id="{3E446EAD-DEAE-48C0-83EF-59BDCC6C982F}" type="slidenum">
              <a:rPr lang="en-NZ"/>
              <a:pPr>
                <a:defRPr/>
              </a:pPr>
              <a:t>‹#›</a:t>
            </a:fld>
            <a:endParaRPr lang="en-NZ"/>
          </a:p>
        </p:txBody>
      </p:sp>
    </p:spTree>
    <p:extLst>
      <p:ext uri="{BB962C8B-B14F-4D97-AF65-F5344CB8AC3E}">
        <p14:creationId xmlns:p14="http://schemas.microsoft.com/office/powerpoint/2010/main" val="140105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Click to edit Master title style</a:t>
            </a:r>
            <a:endParaRPr lang="en-NZ"/>
          </a:p>
        </p:txBody>
      </p:sp>
      <p:sp>
        <p:nvSpPr>
          <p:cNvPr id="3" name="Content Placeholder 2"/>
          <p:cNvSpPr>
            <a:spLocks noGrp="1"/>
          </p:cNvSpPr>
          <p:nvPr>
            <p:ph idx="1"/>
          </p:nvPr>
        </p:nvSpPr>
        <p:spPr/>
        <p:txBody>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4" name="Rectangle 8"/>
          <p:cNvSpPr>
            <a:spLocks noGrp="1" noChangeArrowheads="1"/>
          </p:cNvSpPr>
          <p:nvPr>
            <p:ph type="dt" sz="half" idx="10"/>
          </p:nvPr>
        </p:nvSpPr>
        <p:spPr>
          <a:ln/>
        </p:spPr>
        <p:txBody>
          <a:bodyPr/>
          <a:lstStyle>
            <a:lvl1pPr>
              <a:defRPr/>
            </a:lvl1pPr>
          </a:lstStyle>
          <a:p>
            <a:pPr>
              <a:defRPr/>
            </a:pPr>
            <a:endParaRPr lang="en-NZ"/>
          </a:p>
        </p:txBody>
      </p:sp>
      <p:sp>
        <p:nvSpPr>
          <p:cNvPr id="5" name="Rectangle 9"/>
          <p:cNvSpPr>
            <a:spLocks noGrp="1" noChangeArrowheads="1"/>
          </p:cNvSpPr>
          <p:nvPr>
            <p:ph type="ftr" sz="quarter" idx="11"/>
          </p:nvPr>
        </p:nvSpPr>
        <p:spPr>
          <a:ln/>
        </p:spPr>
        <p:txBody>
          <a:bodyPr/>
          <a:lstStyle>
            <a:lvl1pPr>
              <a:defRPr/>
            </a:lvl1pPr>
          </a:lstStyle>
          <a:p>
            <a:pPr>
              <a:defRPr/>
            </a:pPr>
            <a:endParaRPr lang="en-NZ"/>
          </a:p>
        </p:txBody>
      </p:sp>
      <p:sp>
        <p:nvSpPr>
          <p:cNvPr id="6" name="Rectangle 10"/>
          <p:cNvSpPr>
            <a:spLocks noGrp="1" noChangeArrowheads="1"/>
          </p:cNvSpPr>
          <p:nvPr>
            <p:ph type="sldNum" sz="quarter" idx="12"/>
          </p:nvPr>
        </p:nvSpPr>
        <p:spPr>
          <a:ln/>
        </p:spPr>
        <p:txBody>
          <a:bodyPr/>
          <a:lstStyle>
            <a:lvl1pPr>
              <a:defRPr/>
            </a:lvl1pPr>
          </a:lstStyle>
          <a:p>
            <a:pPr>
              <a:defRPr/>
            </a:pPr>
            <a:fld id="{5FC8516E-6DB7-4C89-B54B-0A7A316409D2}" type="slidenum">
              <a:rPr lang="en-NZ"/>
              <a:pPr>
                <a:defRPr/>
              </a:pPr>
              <a:t>‹#›</a:t>
            </a:fld>
            <a:endParaRPr lang="en-NZ"/>
          </a:p>
        </p:txBody>
      </p:sp>
    </p:spTree>
    <p:extLst>
      <p:ext uri="{BB962C8B-B14F-4D97-AF65-F5344CB8AC3E}">
        <p14:creationId xmlns:p14="http://schemas.microsoft.com/office/powerpoint/2010/main" val="138219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NZ"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NZ"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NZ"/>
          </a:p>
        </p:txBody>
      </p:sp>
      <p:sp>
        <p:nvSpPr>
          <p:cNvPr id="5" name="Rectangle 9"/>
          <p:cNvSpPr>
            <a:spLocks noGrp="1" noChangeArrowheads="1"/>
          </p:cNvSpPr>
          <p:nvPr>
            <p:ph type="ftr" sz="quarter" idx="11"/>
          </p:nvPr>
        </p:nvSpPr>
        <p:spPr>
          <a:ln/>
        </p:spPr>
        <p:txBody>
          <a:bodyPr/>
          <a:lstStyle>
            <a:lvl1pPr>
              <a:defRPr/>
            </a:lvl1pPr>
          </a:lstStyle>
          <a:p>
            <a:pPr>
              <a:defRPr/>
            </a:pPr>
            <a:endParaRPr lang="en-NZ"/>
          </a:p>
        </p:txBody>
      </p:sp>
      <p:sp>
        <p:nvSpPr>
          <p:cNvPr id="6" name="Rectangle 10"/>
          <p:cNvSpPr>
            <a:spLocks noGrp="1" noChangeArrowheads="1"/>
          </p:cNvSpPr>
          <p:nvPr>
            <p:ph type="sldNum" sz="quarter" idx="12"/>
          </p:nvPr>
        </p:nvSpPr>
        <p:spPr>
          <a:ln/>
        </p:spPr>
        <p:txBody>
          <a:bodyPr/>
          <a:lstStyle>
            <a:lvl1pPr>
              <a:defRPr/>
            </a:lvl1pPr>
          </a:lstStyle>
          <a:p>
            <a:pPr>
              <a:defRPr/>
            </a:pPr>
            <a:fld id="{3EE569F1-FAD2-4C25-991E-849EA0511AEA}" type="slidenum">
              <a:rPr lang="en-NZ"/>
              <a:pPr>
                <a:defRPr/>
              </a:pPr>
              <a:t>‹#›</a:t>
            </a:fld>
            <a:endParaRPr lang="en-NZ"/>
          </a:p>
        </p:txBody>
      </p:sp>
    </p:spTree>
    <p:extLst>
      <p:ext uri="{BB962C8B-B14F-4D97-AF65-F5344CB8AC3E}">
        <p14:creationId xmlns:p14="http://schemas.microsoft.com/office/powerpoint/2010/main" val="3817181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Click to edit Master title style</a:t>
            </a:r>
            <a:endParaRPr lang="en-NZ"/>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5" name="Rectangle 8"/>
          <p:cNvSpPr>
            <a:spLocks noGrp="1" noChangeArrowheads="1"/>
          </p:cNvSpPr>
          <p:nvPr>
            <p:ph type="dt" sz="half" idx="10"/>
          </p:nvPr>
        </p:nvSpPr>
        <p:spPr>
          <a:ln/>
        </p:spPr>
        <p:txBody>
          <a:bodyPr/>
          <a:lstStyle>
            <a:lvl1pPr>
              <a:defRPr/>
            </a:lvl1pPr>
          </a:lstStyle>
          <a:p>
            <a:pPr>
              <a:defRPr/>
            </a:pPr>
            <a:endParaRPr lang="en-NZ"/>
          </a:p>
        </p:txBody>
      </p:sp>
      <p:sp>
        <p:nvSpPr>
          <p:cNvPr id="6" name="Rectangle 9"/>
          <p:cNvSpPr>
            <a:spLocks noGrp="1" noChangeArrowheads="1"/>
          </p:cNvSpPr>
          <p:nvPr>
            <p:ph type="ftr" sz="quarter" idx="11"/>
          </p:nvPr>
        </p:nvSpPr>
        <p:spPr>
          <a:ln/>
        </p:spPr>
        <p:txBody>
          <a:bodyPr/>
          <a:lstStyle>
            <a:lvl1pPr>
              <a:defRPr/>
            </a:lvl1pPr>
          </a:lstStyle>
          <a:p>
            <a:pPr>
              <a:defRPr/>
            </a:pPr>
            <a:endParaRPr lang="en-NZ"/>
          </a:p>
        </p:txBody>
      </p:sp>
      <p:sp>
        <p:nvSpPr>
          <p:cNvPr id="7" name="Rectangle 10"/>
          <p:cNvSpPr>
            <a:spLocks noGrp="1" noChangeArrowheads="1"/>
          </p:cNvSpPr>
          <p:nvPr>
            <p:ph type="sldNum" sz="quarter" idx="12"/>
          </p:nvPr>
        </p:nvSpPr>
        <p:spPr>
          <a:ln/>
        </p:spPr>
        <p:txBody>
          <a:bodyPr/>
          <a:lstStyle>
            <a:lvl1pPr>
              <a:defRPr/>
            </a:lvl1pPr>
          </a:lstStyle>
          <a:p>
            <a:pPr>
              <a:defRPr/>
            </a:pPr>
            <a:fld id="{BD3AAC0A-B5C3-43E8-9EB8-A895D500B9B5}" type="slidenum">
              <a:rPr lang="en-NZ"/>
              <a:pPr>
                <a:defRPr/>
              </a:pPr>
              <a:t>‹#›</a:t>
            </a:fld>
            <a:endParaRPr lang="en-NZ"/>
          </a:p>
        </p:txBody>
      </p:sp>
    </p:spTree>
    <p:extLst>
      <p:ext uri="{BB962C8B-B14F-4D97-AF65-F5344CB8AC3E}">
        <p14:creationId xmlns:p14="http://schemas.microsoft.com/office/powerpoint/2010/main" val="13664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NZ"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N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N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7" name="Rectangle 8"/>
          <p:cNvSpPr>
            <a:spLocks noGrp="1" noChangeArrowheads="1"/>
          </p:cNvSpPr>
          <p:nvPr>
            <p:ph type="dt" sz="half" idx="10"/>
          </p:nvPr>
        </p:nvSpPr>
        <p:spPr>
          <a:ln/>
        </p:spPr>
        <p:txBody>
          <a:bodyPr/>
          <a:lstStyle>
            <a:lvl1pPr>
              <a:defRPr/>
            </a:lvl1pPr>
          </a:lstStyle>
          <a:p>
            <a:pPr>
              <a:defRPr/>
            </a:pPr>
            <a:endParaRPr lang="en-NZ"/>
          </a:p>
        </p:txBody>
      </p:sp>
      <p:sp>
        <p:nvSpPr>
          <p:cNvPr id="8" name="Rectangle 9"/>
          <p:cNvSpPr>
            <a:spLocks noGrp="1" noChangeArrowheads="1"/>
          </p:cNvSpPr>
          <p:nvPr>
            <p:ph type="ftr" sz="quarter" idx="11"/>
          </p:nvPr>
        </p:nvSpPr>
        <p:spPr>
          <a:ln/>
        </p:spPr>
        <p:txBody>
          <a:bodyPr/>
          <a:lstStyle>
            <a:lvl1pPr>
              <a:defRPr/>
            </a:lvl1pPr>
          </a:lstStyle>
          <a:p>
            <a:pPr>
              <a:defRPr/>
            </a:pPr>
            <a:endParaRPr lang="en-NZ"/>
          </a:p>
        </p:txBody>
      </p:sp>
      <p:sp>
        <p:nvSpPr>
          <p:cNvPr id="9" name="Rectangle 10"/>
          <p:cNvSpPr>
            <a:spLocks noGrp="1" noChangeArrowheads="1"/>
          </p:cNvSpPr>
          <p:nvPr>
            <p:ph type="sldNum" sz="quarter" idx="12"/>
          </p:nvPr>
        </p:nvSpPr>
        <p:spPr>
          <a:ln/>
        </p:spPr>
        <p:txBody>
          <a:bodyPr/>
          <a:lstStyle>
            <a:lvl1pPr>
              <a:defRPr/>
            </a:lvl1pPr>
          </a:lstStyle>
          <a:p>
            <a:pPr>
              <a:defRPr/>
            </a:pPr>
            <a:fld id="{0598629F-64C6-4B47-AD62-7540AF44366B}" type="slidenum">
              <a:rPr lang="en-NZ"/>
              <a:pPr>
                <a:defRPr/>
              </a:pPr>
              <a:t>‹#›</a:t>
            </a:fld>
            <a:endParaRPr lang="en-NZ"/>
          </a:p>
        </p:txBody>
      </p:sp>
    </p:spTree>
    <p:extLst>
      <p:ext uri="{BB962C8B-B14F-4D97-AF65-F5344CB8AC3E}">
        <p14:creationId xmlns:p14="http://schemas.microsoft.com/office/powerpoint/2010/main" val="4106113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Click to edit Master title style</a:t>
            </a:r>
            <a:endParaRPr lang="en-NZ"/>
          </a:p>
        </p:txBody>
      </p:sp>
      <p:sp>
        <p:nvSpPr>
          <p:cNvPr id="3" name="Rectangle 8"/>
          <p:cNvSpPr>
            <a:spLocks noGrp="1" noChangeArrowheads="1"/>
          </p:cNvSpPr>
          <p:nvPr>
            <p:ph type="dt" sz="half" idx="10"/>
          </p:nvPr>
        </p:nvSpPr>
        <p:spPr>
          <a:ln/>
        </p:spPr>
        <p:txBody>
          <a:bodyPr/>
          <a:lstStyle>
            <a:lvl1pPr>
              <a:defRPr/>
            </a:lvl1pPr>
          </a:lstStyle>
          <a:p>
            <a:pPr>
              <a:defRPr/>
            </a:pPr>
            <a:endParaRPr lang="en-NZ"/>
          </a:p>
        </p:txBody>
      </p:sp>
      <p:sp>
        <p:nvSpPr>
          <p:cNvPr id="4" name="Rectangle 9"/>
          <p:cNvSpPr>
            <a:spLocks noGrp="1" noChangeArrowheads="1"/>
          </p:cNvSpPr>
          <p:nvPr>
            <p:ph type="ftr" sz="quarter" idx="11"/>
          </p:nvPr>
        </p:nvSpPr>
        <p:spPr>
          <a:ln/>
        </p:spPr>
        <p:txBody>
          <a:bodyPr/>
          <a:lstStyle>
            <a:lvl1pPr>
              <a:defRPr/>
            </a:lvl1pPr>
          </a:lstStyle>
          <a:p>
            <a:pPr>
              <a:defRPr/>
            </a:pPr>
            <a:endParaRPr lang="en-NZ"/>
          </a:p>
        </p:txBody>
      </p:sp>
      <p:sp>
        <p:nvSpPr>
          <p:cNvPr id="5" name="Rectangle 10"/>
          <p:cNvSpPr>
            <a:spLocks noGrp="1" noChangeArrowheads="1"/>
          </p:cNvSpPr>
          <p:nvPr>
            <p:ph type="sldNum" sz="quarter" idx="12"/>
          </p:nvPr>
        </p:nvSpPr>
        <p:spPr>
          <a:ln/>
        </p:spPr>
        <p:txBody>
          <a:bodyPr/>
          <a:lstStyle>
            <a:lvl1pPr>
              <a:defRPr/>
            </a:lvl1pPr>
          </a:lstStyle>
          <a:p>
            <a:pPr>
              <a:defRPr/>
            </a:pPr>
            <a:fld id="{C0465EAB-A224-4EC6-A1D2-7196309A85B0}" type="slidenum">
              <a:rPr lang="en-NZ"/>
              <a:pPr>
                <a:defRPr/>
              </a:pPr>
              <a:t>‹#›</a:t>
            </a:fld>
            <a:endParaRPr lang="en-NZ"/>
          </a:p>
        </p:txBody>
      </p:sp>
    </p:spTree>
    <p:extLst>
      <p:ext uri="{BB962C8B-B14F-4D97-AF65-F5344CB8AC3E}">
        <p14:creationId xmlns:p14="http://schemas.microsoft.com/office/powerpoint/2010/main" val="410328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NZ"/>
          </a:p>
        </p:txBody>
      </p:sp>
      <p:sp>
        <p:nvSpPr>
          <p:cNvPr id="3" name="Rectangle 9"/>
          <p:cNvSpPr>
            <a:spLocks noGrp="1" noChangeArrowheads="1"/>
          </p:cNvSpPr>
          <p:nvPr>
            <p:ph type="ftr" sz="quarter" idx="11"/>
          </p:nvPr>
        </p:nvSpPr>
        <p:spPr>
          <a:ln/>
        </p:spPr>
        <p:txBody>
          <a:bodyPr/>
          <a:lstStyle>
            <a:lvl1pPr>
              <a:defRPr/>
            </a:lvl1pPr>
          </a:lstStyle>
          <a:p>
            <a:pPr>
              <a:defRPr/>
            </a:pPr>
            <a:endParaRPr lang="en-NZ"/>
          </a:p>
        </p:txBody>
      </p:sp>
      <p:sp>
        <p:nvSpPr>
          <p:cNvPr id="4" name="Rectangle 10"/>
          <p:cNvSpPr>
            <a:spLocks noGrp="1" noChangeArrowheads="1"/>
          </p:cNvSpPr>
          <p:nvPr>
            <p:ph type="sldNum" sz="quarter" idx="12"/>
          </p:nvPr>
        </p:nvSpPr>
        <p:spPr>
          <a:ln/>
        </p:spPr>
        <p:txBody>
          <a:bodyPr/>
          <a:lstStyle>
            <a:lvl1pPr>
              <a:defRPr/>
            </a:lvl1pPr>
          </a:lstStyle>
          <a:p>
            <a:pPr>
              <a:defRPr/>
            </a:pPr>
            <a:fld id="{AF423A31-C16C-48F1-9C18-33FED963C5AE}" type="slidenum">
              <a:rPr lang="en-NZ"/>
              <a:pPr>
                <a:defRPr/>
              </a:pPr>
              <a:t>‹#›</a:t>
            </a:fld>
            <a:endParaRPr lang="en-NZ"/>
          </a:p>
        </p:txBody>
      </p:sp>
    </p:spTree>
    <p:extLst>
      <p:ext uri="{BB962C8B-B14F-4D97-AF65-F5344CB8AC3E}">
        <p14:creationId xmlns:p14="http://schemas.microsoft.com/office/powerpoint/2010/main" val="2316203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NZ"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NZ"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NZ"/>
          </a:p>
        </p:txBody>
      </p:sp>
      <p:sp>
        <p:nvSpPr>
          <p:cNvPr id="6" name="Rectangle 9"/>
          <p:cNvSpPr>
            <a:spLocks noGrp="1" noChangeArrowheads="1"/>
          </p:cNvSpPr>
          <p:nvPr>
            <p:ph type="ftr" sz="quarter" idx="11"/>
          </p:nvPr>
        </p:nvSpPr>
        <p:spPr>
          <a:ln/>
        </p:spPr>
        <p:txBody>
          <a:bodyPr/>
          <a:lstStyle>
            <a:lvl1pPr>
              <a:defRPr/>
            </a:lvl1pPr>
          </a:lstStyle>
          <a:p>
            <a:pPr>
              <a:defRPr/>
            </a:pPr>
            <a:endParaRPr lang="en-NZ"/>
          </a:p>
        </p:txBody>
      </p:sp>
      <p:sp>
        <p:nvSpPr>
          <p:cNvPr id="7" name="Rectangle 10"/>
          <p:cNvSpPr>
            <a:spLocks noGrp="1" noChangeArrowheads="1"/>
          </p:cNvSpPr>
          <p:nvPr>
            <p:ph type="sldNum" sz="quarter" idx="12"/>
          </p:nvPr>
        </p:nvSpPr>
        <p:spPr>
          <a:ln/>
        </p:spPr>
        <p:txBody>
          <a:bodyPr/>
          <a:lstStyle>
            <a:lvl1pPr>
              <a:defRPr/>
            </a:lvl1pPr>
          </a:lstStyle>
          <a:p>
            <a:pPr>
              <a:defRPr/>
            </a:pPr>
            <a:fld id="{10893EA4-E031-4995-8C13-867463C033E9}" type="slidenum">
              <a:rPr lang="en-NZ"/>
              <a:pPr>
                <a:defRPr/>
              </a:pPr>
              <a:t>‹#›</a:t>
            </a:fld>
            <a:endParaRPr lang="en-NZ"/>
          </a:p>
        </p:txBody>
      </p:sp>
    </p:spTree>
    <p:extLst>
      <p:ext uri="{BB962C8B-B14F-4D97-AF65-F5344CB8AC3E}">
        <p14:creationId xmlns:p14="http://schemas.microsoft.com/office/powerpoint/2010/main" val="62474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NZ"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NZ" noProof="0" smtClean="0"/>
              <a:t>Click icon to add picture</a:t>
            </a:r>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NZ"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NZ"/>
          </a:p>
        </p:txBody>
      </p:sp>
      <p:sp>
        <p:nvSpPr>
          <p:cNvPr id="6" name="Rectangle 9"/>
          <p:cNvSpPr>
            <a:spLocks noGrp="1" noChangeArrowheads="1"/>
          </p:cNvSpPr>
          <p:nvPr>
            <p:ph type="ftr" sz="quarter" idx="11"/>
          </p:nvPr>
        </p:nvSpPr>
        <p:spPr>
          <a:ln/>
        </p:spPr>
        <p:txBody>
          <a:bodyPr/>
          <a:lstStyle>
            <a:lvl1pPr>
              <a:defRPr/>
            </a:lvl1pPr>
          </a:lstStyle>
          <a:p>
            <a:pPr>
              <a:defRPr/>
            </a:pPr>
            <a:endParaRPr lang="en-NZ"/>
          </a:p>
        </p:txBody>
      </p:sp>
      <p:sp>
        <p:nvSpPr>
          <p:cNvPr id="7" name="Rectangle 10"/>
          <p:cNvSpPr>
            <a:spLocks noGrp="1" noChangeArrowheads="1"/>
          </p:cNvSpPr>
          <p:nvPr>
            <p:ph type="sldNum" sz="quarter" idx="12"/>
          </p:nvPr>
        </p:nvSpPr>
        <p:spPr>
          <a:ln/>
        </p:spPr>
        <p:txBody>
          <a:bodyPr/>
          <a:lstStyle>
            <a:lvl1pPr>
              <a:defRPr/>
            </a:lvl1pPr>
          </a:lstStyle>
          <a:p>
            <a:pPr>
              <a:defRPr/>
            </a:pPr>
            <a:fld id="{1C528D3D-43E6-46F9-A2C2-F301C1B93AAC}" type="slidenum">
              <a:rPr lang="en-NZ"/>
              <a:pPr>
                <a:defRPr/>
              </a:pPr>
              <a:t>‹#›</a:t>
            </a:fld>
            <a:endParaRPr lang="en-NZ"/>
          </a:p>
        </p:txBody>
      </p:sp>
    </p:spTree>
    <p:extLst>
      <p:ext uri="{BB962C8B-B14F-4D97-AF65-F5344CB8AC3E}">
        <p14:creationId xmlns:p14="http://schemas.microsoft.com/office/powerpoint/2010/main" val="4201815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81150"/>
            <a:ext cx="9142413" cy="5275263"/>
            <a:chOff x="0" y="996"/>
            <a:chExt cx="5759" cy="3323"/>
          </a:xfrm>
        </p:grpSpPr>
        <p:pic>
          <p:nvPicPr>
            <p:cNvPr id="1032" name="Picture 3"/>
            <p:cNvPicPr>
              <a:picLocks noChangeArrowheads="1"/>
            </p:cNvPicPr>
            <p:nvPr/>
          </p:nvPicPr>
          <p:blipFill>
            <a:blip r:embed="rId14">
              <a:extLst>
                <a:ext uri="{28A0092B-C50C-407E-A947-70E740481C1C}">
                  <a14:useLocalDpi xmlns:a14="http://schemas.microsoft.com/office/drawing/2010/main" val="0"/>
                </a:ext>
              </a:extLst>
            </a:blip>
            <a:srcRect r="27339" b="11440"/>
            <a:stretch>
              <a:fillRect/>
            </a:stretch>
          </p:blipFill>
          <p:spPr bwMode="auto">
            <a:xfrm>
              <a:off x="3976" y="1423"/>
              <a:ext cx="1783" cy="2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Freeform 4"/>
            <p:cNvSpPr>
              <a:spLocks/>
            </p:cNvSpPr>
            <p:nvPr/>
          </p:nvSpPr>
          <p:spPr bwMode="auto">
            <a:xfrm>
              <a:off x="0" y="3522"/>
              <a:ext cx="2509" cy="196"/>
            </a:xfrm>
            <a:custGeom>
              <a:avLst/>
              <a:gdLst>
                <a:gd name="T0" fmla="*/ 39 w 2509"/>
                <a:gd name="T1" fmla="*/ 61 h 196"/>
                <a:gd name="T2" fmla="*/ 104 w 2509"/>
                <a:gd name="T3" fmla="*/ 28 h 196"/>
                <a:gd name="T4" fmla="*/ 182 w 2509"/>
                <a:gd name="T5" fmla="*/ 13 h 196"/>
                <a:gd name="T6" fmla="*/ 281 w 2509"/>
                <a:gd name="T7" fmla="*/ 13 h 196"/>
                <a:gd name="T8" fmla="*/ 357 w 2509"/>
                <a:gd name="T9" fmla="*/ 34 h 196"/>
                <a:gd name="T10" fmla="*/ 440 w 2509"/>
                <a:gd name="T11" fmla="*/ 85 h 196"/>
                <a:gd name="T12" fmla="*/ 509 w 2509"/>
                <a:gd name="T13" fmla="*/ 129 h 196"/>
                <a:gd name="T14" fmla="*/ 626 w 2509"/>
                <a:gd name="T15" fmla="*/ 148 h 196"/>
                <a:gd name="T16" fmla="*/ 728 w 2509"/>
                <a:gd name="T17" fmla="*/ 135 h 196"/>
                <a:gd name="T18" fmla="*/ 806 w 2509"/>
                <a:gd name="T19" fmla="*/ 93 h 196"/>
                <a:gd name="T20" fmla="*/ 899 w 2509"/>
                <a:gd name="T21" fmla="*/ 36 h 196"/>
                <a:gd name="T22" fmla="*/ 998 w 2509"/>
                <a:gd name="T23" fmla="*/ 4 h 196"/>
                <a:gd name="T24" fmla="*/ 1119 w 2509"/>
                <a:gd name="T25" fmla="*/ 6 h 196"/>
                <a:gd name="T26" fmla="*/ 1214 w 2509"/>
                <a:gd name="T27" fmla="*/ 39 h 196"/>
                <a:gd name="T28" fmla="*/ 1308 w 2509"/>
                <a:gd name="T29" fmla="*/ 102 h 196"/>
                <a:gd name="T30" fmla="*/ 1403 w 2509"/>
                <a:gd name="T31" fmla="*/ 133 h 196"/>
                <a:gd name="T32" fmla="*/ 1514 w 2509"/>
                <a:gd name="T33" fmla="*/ 133 h 196"/>
                <a:gd name="T34" fmla="*/ 1593 w 2509"/>
                <a:gd name="T35" fmla="*/ 111 h 196"/>
                <a:gd name="T36" fmla="*/ 1668 w 2509"/>
                <a:gd name="T37" fmla="*/ 61 h 196"/>
                <a:gd name="T38" fmla="*/ 1754 w 2509"/>
                <a:gd name="T39" fmla="*/ 18 h 196"/>
                <a:gd name="T40" fmla="*/ 1844 w 2509"/>
                <a:gd name="T41" fmla="*/ 1 h 196"/>
                <a:gd name="T42" fmla="*/ 1958 w 2509"/>
                <a:gd name="T43" fmla="*/ 4 h 196"/>
                <a:gd name="T44" fmla="*/ 2039 w 2509"/>
                <a:gd name="T45" fmla="*/ 33 h 196"/>
                <a:gd name="T46" fmla="*/ 2118 w 2509"/>
                <a:gd name="T47" fmla="*/ 88 h 196"/>
                <a:gd name="T48" fmla="*/ 2192 w 2509"/>
                <a:gd name="T49" fmla="*/ 124 h 196"/>
                <a:gd name="T50" fmla="*/ 2303 w 2509"/>
                <a:gd name="T51" fmla="*/ 138 h 196"/>
                <a:gd name="T52" fmla="*/ 2412 w 2509"/>
                <a:gd name="T53" fmla="*/ 106 h 196"/>
                <a:gd name="T54" fmla="*/ 2463 w 2509"/>
                <a:gd name="T55" fmla="*/ 66 h 196"/>
                <a:gd name="T56" fmla="*/ 2489 w 2509"/>
                <a:gd name="T57" fmla="*/ 61 h 196"/>
                <a:gd name="T58" fmla="*/ 2507 w 2509"/>
                <a:gd name="T59" fmla="*/ 76 h 196"/>
                <a:gd name="T60" fmla="*/ 2508 w 2509"/>
                <a:gd name="T61" fmla="*/ 96 h 196"/>
                <a:gd name="T62" fmla="*/ 2490 w 2509"/>
                <a:gd name="T63" fmla="*/ 118 h 196"/>
                <a:gd name="T64" fmla="*/ 2429 w 2509"/>
                <a:gd name="T65" fmla="*/ 160 h 196"/>
                <a:gd name="T66" fmla="*/ 2352 w 2509"/>
                <a:gd name="T67" fmla="*/ 183 h 196"/>
                <a:gd name="T68" fmla="*/ 2238 w 2509"/>
                <a:gd name="T69" fmla="*/ 184 h 196"/>
                <a:gd name="T70" fmla="*/ 2156 w 2509"/>
                <a:gd name="T71" fmla="*/ 172 h 196"/>
                <a:gd name="T72" fmla="*/ 2076 w 2509"/>
                <a:gd name="T73" fmla="*/ 133 h 196"/>
                <a:gd name="T74" fmla="*/ 2018 w 2509"/>
                <a:gd name="T75" fmla="*/ 87 h 196"/>
                <a:gd name="T76" fmla="*/ 1934 w 2509"/>
                <a:gd name="T77" fmla="*/ 55 h 196"/>
                <a:gd name="T78" fmla="*/ 1836 w 2509"/>
                <a:gd name="T79" fmla="*/ 49 h 196"/>
                <a:gd name="T80" fmla="*/ 1743 w 2509"/>
                <a:gd name="T81" fmla="*/ 79 h 196"/>
                <a:gd name="T82" fmla="*/ 1677 w 2509"/>
                <a:gd name="T83" fmla="*/ 118 h 196"/>
                <a:gd name="T84" fmla="*/ 1586 w 2509"/>
                <a:gd name="T85" fmla="*/ 165 h 196"/>
                <a:gd name="T86" fmla="*/ 1475 w 2509"/>
                <a:gd name="T87" fmla="*/ 186 h 196"/>
                <a:gd name="T88" fmla="*/ 1377 w 2509"/>
                <a:gd name="T89" fmla="*/ 180 h 196"/>
                <a:gd name="T90" fmla="*/ 1269 w 2509"/>
                <a:gd name="T91" fmla="*/ 136 h 196"/>
                <a:gd name="T92" fmla="*/ 1197 w 2509"/>
                <a:gd name="T93" fmla="*/ 84 h 196"/>
                <a:gd name="T94" fmla="*/ 1128 w 2509"/>
                <a:gd name="T95" fmla="*/ 55 h 196"/>
                <a:gd name="T96" fmla="*/ 1020 w 2509"/>
                <a:gd name="T97" fmla="*/ 49 h 196"/>
                <a:gd name="T98" fmla="*/ 914 w 2509"/>
                <a:gd name="T99" fmla="*/ 78 h 196"/>
                <a:gd name="T100" fmla="*/ 831 w 2509"/>
                <a:gd name="T101" fmla="*/ 135 h 196"/>
                <a:gd name="T102" fmla="*/ 713 w 2509"/>
                <a:gd name="T103" fmla="*/ 187 h 196"/>
                <a:gd name="T104" fmla="*/ 600 w 2509"/>
                <a:gd name="T105" fmla="*/ 195 h 196"/>
                <a:gd name="T106" fmla="*/ 494 w 2509"/>
                <a:gd name="T107" fmla="*/ 175 h 196"/>
                <a:gd name="T108" fmla="*/ 408 w 2509"/>
                <a:gd name="T109" fmla="*/ 123 h 196"/>
                <a:gd name="T110" fmla="*/ 338 w 2509"/>
                <a:gd name="T111" fmla="*/ 79 h 196"/>
                <a:gd name="T112" fmla="*/ 251 w 2509"/>
                <a:gd name="T113" fmla="*/ 60 h 196"/>
                <a:gd name="T114" fmla="*/ 144 w 2509"/>
                <a:gd name="T115" fmla="*/ 67 h 196"/>
                <a:gd name="T116" fmla="*/ 56 w 2509"/>
                <a:gd name="T117" fmla="*/ 108 h 196"/>
                <a:gd name="T118" fmla="*/ 5 w 2509"/>
                <a:gd name="T119" fmla="*/ 93 h 19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509" h="196">
                  <a:moveTo>
                    <a:pt x="5" y="93"/>
                  </a:moveTo>
                  <a:lnTo>
                    <a:pt x="39" y="61"/>
                  </a:lnTo>
                  <a:lnTo>
                    <a:pt x="71" y="43"/>
                  </a:lnTo>
                  <a:lnTo>
                    <a:pt x="104" y="28"/>
                  </a:lnTo>
                  <a:lnTo>
                    <a:pt x="144" y="18"/>
                  </a:lnTo>
                  <a:lnTo>
                    <a:pt x="182" y="13"/>
                  </a:lnTo>
                  <a:lnTo>
                    <a:pt x="227" y="10"/>
                  </a:lnTo>
                  <a:lnTo>
                    <a:pt x="281" y="13"/>
                  </a:lnTo>
                  <a:lnTo>
                    <a:pt x="321" y="22"/>
                  </a:lnTo>
                  <a:lnTo>
                    <a:pt x="357" y="34"/>
                  </a:lnTo>
                  <a:lnTo>
                    <a:pt x="408" y="60"/>
                  </a:lnTo>
                  <a:lnTo>
                    <a:pt x="440" y="85"/>
                  </a:lnTo>
                  <a:lnTo>
                    <a:pt x="474" y="111"/>
                  </a:lnTo>
                  <a:lnTo>
                    <a:pt x="509" y="129"/>
                  </a:lnTo>
                  <a:lnTo>
                    <a:pt x="561" y="142"/>
                  </a:lnTo>
                  <a:lnTo>
                    <a:pt x="626" y="148"/>
                  </a:lnTo>
                  <a:lnTo>
                    <a:pt x="677" y="145"/>
                  </a:lnTo>
                  <a:lnTo>
                    <a:pt x="728" y="135"/>
                  </a:lnTo>
                  <a:lnTo>
                    <a:pt x="770" y="117"/>
                  </a:lnTo>
                  <a:lnTo>
                    <a:pt x="806" y="93"/>
                  </a:lnTo>
                  <a:lnTo>
                    <a:pt x="860" y="57"/>
                  </a:lnTo>
                  <a:lnTo>
                    <a:pt x="899" y="36"/>
                  </a:lnTo>
                  <a:lnTo>
                    <a:pt x="950" y="13"/>
                  </a:lnTo>
                  <a:lnTo>
                    <a:pt x="998" y="4"/>
                  </a:lnTo>
                  <a:lnTo>
                    <a:pt x="1043" y="3"/>
                  </a:lnTo>
                  <a:lnTo>
                    <a:pt x="1119" y="6"/>
                  </a:lnTo>
                  <a:lnTo>
                    <a:pt x="1181" y="21"/>
                  </a:lnTo>
                  <a:lnTo>
                    <a:pt x="1214" y="39"/>
                  </a:lnTo>
                  <a:lnTo>
                    <a:pt x="1260" y="66"/>
                  </a:lnTo>
                  <a:lnTo>
                    <a:pt x="1308" y="102"/>
                  </a:lnTo>
                  <a:lnTo>
                    <a:pt x="1349" y="121"/>
                  </a:lnTo>
                  <a:lnTo>
                    <a:pt x="1403" y="133"/>
                  </a:lnTo>
                  <a:lnTo>
                    <a:pt x="1458" y="138"/>
                  </a:lnTo>
                  <a:lnTo>
                    <a:pt x="1514" y="133"/>
                  </a:lnTo>
                  <a:lnTo>
                    <a:pt x="1557" y="123"/>
                  </a:lnTo>
                  <a:lnTo>
                    <a:pt x="1593" y="111"/>
                  </a:lnTo>
                  <a:lnTo>
                    <a:pt x="1635" y="84"/>
                  </a:lnTo>
                  <a:lnTo>
                    <a:pt x="1668" y="61"/>
                  </a:lnTo>
                  <a:lnTo>
                    <a:pt x="1704" y="39"/>
                  </a:lnTo>
                  <a:lnTo>
                    <a:pt x="1754" y="18"/>
                  </a:lnTo>
                  <a:lnTo>
                    <a:pt x="1794" y="6"/>
                  </a:lnTo>
                  <a:lnTo>
                    <a:pt x="1844" y="1"/>
                  </a:lnTo>
                  <a:lnTo>
                    <a:pt x="1907" y="0"/>
                  </a:lnTo>
                  <a:lnTo>
                    <a:pt x="1958" y="4"/>
                  </a:lnTo>
                  <a:lnTo>
                    <a:pt x="2003" y="18"/>
                  </a:lnTo>
                  <a:lnTo>
                    <a:pt x="2039" y="33"/>
                  </a:lnTo>
                  <a:lnTo>
                    <a:pt x="2073" y="54"/>
                  </a:lnTo>
                  <a:lnTo>
                    <a:pt x="2118" y="88"/>
                  </a:lnTo>
                  <a:lnTo>
                    <a:pt x="2153" y="109"/>
                  </a:lnTo>
                  <a:lnTo>
                    <a:pt x="2192" y="124"/>
                  </a:lnTo>
                  <a:lnTo>
                    <a:pt x="2244" y="135"/>
                  </a:lnTo>
                  <a:lnTo>
                    <a:pt x="2303" y="138"/>
                  </a:lnTo>
                  <a:lnTo>
                    <a:pt x="2355" y="129"/>
                  </a:lnTo>
                  <a:lnTo>
                    <a:pt x="2412" y="106"/>
                  </a:lnTo>
                  <a:lnTo>
                    <a:pt x="2439" y="87"/>
                  </a:lnTo>
                  <a:lnTo>
                    <a:pt x="2463" y="66"/>
                  </a:lnTo>
                  <a:lnTo>
                    <a:pt x="2475" y="61"/>
                  </a:lnTo>
                  <a:lnTo>
                    <a:pt x="2489" y="61"/>
                  </a:lnTo>
                  <a:lnTo>
                    <a:pt x="2499" y="66"/>
                  </a:lnTo>
                  <a:lnTo>
                    <a:pt x="2507" y="76"/>
                  </a:lnTo>
                  <a:lnTo>
                    <a:pt x="2508" y="85"/>
                  </a:lnTo>
                  <a:lnTo>
                    <a:pt x="2508" y="96"/>
                  </a:lnTo>
                  <a:lnTo>
                    <a:pt x="2504" y="106"/>
                  </a:lnTo>
                  <a:lnTo>
                    <a:pt x="2490" y="118"/>
                  </a:lnTo>
                  <a:lnTo>
                    <a:pt x="2463" y="139"/>
                  </a:lnTo>
                  <a:lnTo>
                    <a:pt x="2429" y="160"/>
                  </a:lnTo>
                  <a:lnTo>
                    <a:pt x="2399" y="172"/>
                  </a:lnTo>
                  <a:lnTo>
                    <a:pt x="2352" y="183"/>
                  </a:lnTo>
                  <a:lnTo>
                    <a:pt x="2298" y="186"/>
                  </a:lnTo>
                  <a:lnTo>
                    <a:pt x="2238" y="184"/>
                  </a:lnTo>
                  <a:lnTo>
                    <a:pt x="2192" y="180"/>
                  </a:lnTo>
                  <a:lnTo>
                    <a:pt x="2156" y="172"/>
                  </a:lnTo>
                  <a:lnTo>
                    <a:pt x="2114" y="156"/>
                  </a:lnTo>
                  <a:lnTo>
                    <a:pt x="2076" y="133"/>
                  </a:lnTo>
                  <a:lnTo>
                    <a:pt x="2049" y="112"/>
                  </a:lnTo>
                  <a:lnTo>
                    <a:pt x="2018" y="87"/>
                  </a:lnTo>
                  <a:lnTo>
                    <a:pt x="1977" y="67"/>
                  </a:lnTo>
                  <a:lnTo>
                    <a:pt x="1934" y="55"/>
                  </a:lnTo>
                  <a:lnTo>
                    <a:pt x="1886" y="49"/>
                  </a:lnTo>
                  <a:lnTo>
                    <a:pt x="1836" y="49"/>
                  </a:lnTo>
                  <a:lnTo>
                    <a:pt x="1776" y="64"/>
                  </a:lnTo>
                  <a:lnTo>
                    <a:pt x="1743" y="79"/>
                  </a:lnTo>
                  <a:lnTo>
                    <a:pt x="1707" y="99"/>
                  </a:lnTo>
                  <a:lnTo>
                    <a:pt x="1677" y="118"/>
                  </a:lnTo>
                  <a:lnTo>
                    <a:pt x="1626" y="147"/>
                  </a:lnTo>
                  <a:lnTo>
                    <a:pt x="1586" y="165"/>
                  </a:lnTo>
                  <a:lnTo>
                    <a:pt x="1535" y="180"/>
                  </a:lnTo>
                  <a:lnTo>
                    <a:pt x="1475" y="186"/>
                  </a:lnTo>
                  <a:lnTo>
                    <a:pt x="1437" y="186"/>
                  </a:lnTo>
                  <a:lnTo>
                    <a:pt x="1377" y="180"/>
                  </a:lnTo>
                  <a:lnTo>
                    <a:pt x="1322" y="165"/>
                  </a:lnTo>
                  <a:lnTo>
                    <a:pt x="1269" y="136"/>
                  </a:lnTo>
                  <a:lnTo>
                    <a:pt x="1230" y="109"/>
                  </a:lnTo>
                  <a:lnTo>
                    <a:pt x="1197" y="84"/>
                  </a:lnTo>
                  <a:lnTo>
                    <a:pt x="1163" y="67"/>
                  </a:lnTo>
                  <a:lnTo>
                    <a:pt x="1128" y="55"/>
                  </a:lnTo>
                  <a:lnTo>
                    <a:pt x="1071" y="48"/>
                  </a:lnTo>
                  <a:lnTo>
                    <a:pt x="1020" y="49"/>
                  </a:lnTo>
                  <a:lnTo>
                    <a:pt x="974" y="57"/>
                  </a:lnTo>
                  <a:lnTo>
                    <a:pt x="914" y="78"/>
                  </a:lnTo>
                  <a:lnTo>
                    <a:pt x="879" y="103"/>
                  </a:lnTo>
                  <a:lnTo>
                    <a:pt x="831" y="135"/>
                  </a:lnTo>
                  <a:lnTo>
                    <a:pt x="777" y="166"/>
                  </a:lnTo>
                  <a:lnTo>
                    <a:pt x="713" y="187"/>
                  </a:lnTo>
                  <a:lnTo>
                    <a:pt x="659" y="193"/>
                  </a:lnTo>
                  <a:lnTo>
                    <a:pt x="600" y="195"/>
                  </a:lnTo>
                  <a:lnTo>
                    <a:pt x="543" y="189"/>
                  </a:lnTo>
                  <a:lnTo>
                    <a:pt x="494" y="175"/>
                  </a:lnTo>
                  <a:lnTo>
                    <a:pt x="450" y="154"/>
                  </a:lnTo>
                  <a:lnTo>
                    <a:pt x="408" y="123"/>
                  </a:lnTo>
                  <a:lnTo>
                    <a:pt x="377" y="99"/>
                  </a:lnTo>
                  <a:lnTo>
                    <a:pt x="338" y="79"/>
                  </a:lnTo>
                  <a:lnTo>
                    <a:pt x="291" y="64"/>
                  </a:lnTo>
                  <a:lnTo>
                    <a:pt x="251" y="60"/>
                  </a:lnTo>
                  <a:lnTo>
                    <a:pt x="191" y="58"/>
                  </a:lnTo>
                  <a:lnTo>
                    <a:pt x="144" y="67"/>
                  </a:lnTo>
                  <a:lnTo>
                    <a:pt x="96" y="82"/>
                  </a:lnTo>
                  <a:lnTo>
                    <a:pt x="56" y="108"/>
                  </a:lnTo>
                  <a:lnTo>
                    <a:pt x="0" y="157"/>
                  </a:lnTo>
                  <a:lnTo>
                    <a:pt x="5" y="93"/>
                  </a:lnTo>
                </a:path>
              </a:pathLst>
            </a:custGeom>
            <a:solidFill>
              <a:schemeClr val="bg2"/>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pic>
          <p:nvPicPr>
            <p:cNvPr id="1034" name="Picture 5"/>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96"/>
              <a:ext cx="276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6"/>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NZ" smtClean="0"/>
              <a:t>Click to edit Master title style</a:t>
            </a:r>
          </a:p>
        </p:txBody>
      </p:sp>
      <p:sp>
        <p:nvSpPr>
          <p:cNvPr id="1028" name="Rectangle 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2056" name="Rectangle 8"/>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spcBef>
                <a:spcPct val="50000"/>
              </a:spcBef>
              <a:defRPr sz="1400"/>
            </a:lvl1pPr>
          </a:lstStyle>
          <a:p>
            <a:pPr>
              <a:defRPr/>
            </a:pPr>
            <a:endParaRPr lang="en-NZ"/>
          </a:p>
        </p:txBody>
      </p:sp>
      <p:sp>
        <p:nvSpPr>
          <p:cNvPr id="2057" name="Rectangle 9"/>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eaLnBrk="0" hangingPunct="0">
              <a:spcBef>
                <a:spcPct val="50000"/>
              </a:spcBef>
              <a:defRPr sz="1400"/>
            </a:lvl1pPr>
          </a:lstStyle>
          <a:p>
            <a:pPr>
              <a:defRPr/>
            </a:pPr>
            <a:endParaRPr lang="en-NZ"/>
          </a:p>
        </p:txBody>
      </p:sp>
      <p:sp>
        <p:nvSpPr>
          <p:cNvPr id="2058" name="Rectangle 10"/>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spcBef>
                <a:spcPct val="50000"/>
              </a:spcBef>
              <a:defRPr sz="1400"/>
            </a:lvl1pPr>
          </a:lstStyle>
          <a:p>
            <a:pPr>
              <a:defRPr/>
            </a:pPr>
            <a:fld id="{C5C64C8F-428A-41A9-98B5-F6B4EB2677AF}" type="slidenum">
              <a:rPr lang="en-NZ"/>
              <a:pPr>
                <a:defRPr/>
              </a:pPr>
              <a:t>‹#›</a:t>
            </a:fld>
            <a:endParaRPr lang="en-NZ"/>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sz="quarter"/>
          </p:nvPr>
        </p:nvSpPr>
        <p:spPr/>
        <p:txBody>
          <a:bodyPr/>
          <a:lstStyle/>
          <a:p>
            <a:pPr eaLnBrk="1" hangingPunct="1"/>
            <a:r>
              <a:rPr lang="en-NZ" sz="9600" smtClean="0">
                <a:latin typeface="Times New Roman" pitchFamily="18" charset="0"/>
              </a:rPr>
              <a:t>Number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381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3. MULTIPLYING/DIVIDING INTEGERS</a:t>
            </a:r>
          </a:p>
        </p:txBody>
      </p:sp>
      <p:sp>
        <p:nvSpPr>
          <p:cNvPr id="3" name="TextBox 2"/>
          <p:cNvSpPr txBox="1">
            <a:spLocks noChangeArrowheads="1"/>
          </p:cNvSpPr>
          <p:nvPr/>
        </p:nvSpPr>
        <p:spPr bwMode="auto">
          <a:xfrm>
            <a:off x="457200" y="685800"/>
            <a:ext cx="822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both numbers being multiplied have the same signs, the answer is positive</a:t>
            </a:r>
          </a:p>
        </p:txBody>
      </p:sp>
      <p:sp>
        <p:nvSpPr>
          <p:cNvPr id="4" name="TextBox 3"/>
          <p:cNvSpPr txBox="1">
            <a:spLocks noChangeArrowheads="1"/>
          </p:cNvSpPr>
          <p:nvPr/>
        </p:nvSpPr>
        <p:spPr bwMode="auto">
          <a:xfrm>
            <a:off x="457200" y="990600"/>
            <a:ext cx="815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both numbers being multiplied have different signs, the answer is negative</a:t>
            </a:r>
          </a:p>
        </p:txBody>
      </p:sp>
      <p:sp>
        <p:nvSpPr>
          <p:cNvPr id="11" name="Rectangle 10"/>
          <p:cNvSpPr>
            <a:spLocks noChangeArrowheads="1"/>
          </p:cNvSpPr>
          <p:nvPr/>
        </p:nvSpPr>
        <p:spPr bwMode="auto">
          <a:xfrm>
            <a:off x="457200" y="13716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12" name="Rectangle 11"/>
          <p:cNvSpPr>
            <a:spLocks noChangeArrowheads="1"/>
          </p:cNvSpPr>
          <p:nvPr/>
        </p:nvSpPr>
        <p:spPr bwMode="auto">
          <a:xfrm>
            <a:off x="457200" y="1676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5 × 3 =</a:t>
            </a:r>
            <a:endParaRPr lang="en-NZ"/>
          </a:p>
        </p:txBody>
      </p:sp>
      <p:sp>
        <p:nvSpPr>
          <p:cNvPr id="13" name="Rectangle 12"/>
          <p:cNvSpPr>
            <a:spLocks noChangeArrowheads="1"/>
          </p:cNvSpPr>
          <p:nvPr/>
        </p:nvSpPr>
        <p:spPr bwMode="auto">
          <a:xfrm>
            <a:off x="3124200" y="1676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-5 × -3 =</a:t>
            </a:r>
            <a:endParaRPr lang="en-NZ"/>
          </a:p>
        </p:txBody>
      </p:sp>
      <p:sp>
        <p:nvSpPr>
          <p:cNvPr id="14" name="Rectangle 13"/>
          <p:cNvSpPr>
            <a:spLocks noChangeArrowheads="1"/>
          </p:cNvSpPr>
          <p:nvPr/>
        </p:nvSpPr>
        <p:spPr bwMode="auto">
          <a:xfrm>
            <a:off x="5638800" y="16764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-5 × 3 =</a:t>
            </a:r>
            <a:endParaRPr lang="en-NZ"/>
          </a:p>
        </p:txBody>
      </p:sp>
      <p:sp>
        <p:nvSpPr>
          <p:cNvPr id="15" name="Rectangle 14"/>
          <p:cNvSpPr>
            <a:spLocks noChangeArrowheads="1"/>
          </p:cNvSpPr>
          <p:nvPr/>
        </p:nvSpPr>
        <p:spPr bwMode="auto">
          <a:xfrm>
            <a:off x="1524000" y="1676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15</a:t>
            </a:r>
            <a:endParaRPr lang="en-NZ">
              <a:solidFill>
                <a:srgbClr val="FF0000"/>
              </a:solidFill>
            </a:endParaRPr>
          </a:p>
        </p:txBody>
      </p:sp>
      <p:sp>
        <p:nvSpPr>
          <p:cNvPr id="16" name="Rectangle 15"/>
          <p:cNvSpPr>
            <a:spLocks noChangeArrowheads="1"/>
          </p:cNvSpPr>
          <p:nvPr/>
        </p:nvSpPr>
        <p:spPr bwMode="auto">
          <a:xfrm>
            <a:off x="4419600" y="1676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15</a:t>
            </a:r>
            <a:endParaRPr lang="en-NZ">
              <a:solidFill>
                <a:srgbClr val="FF0000"/>
              </a:solidFill>
            </a:endParaRPr>
          </a:p>
        </p:txBody>
      </p:sp>
      <p:sp>
        <p:nvSpPr>
          <p:cNvPr id="17" name="Rectangle 16"/>
          <p:cNvSpPr>
            <a:spLocks noChangeArrowheads="1"/>
          </p:cNvSpPr>
          <p:nvPr/>
        </p:nvSpPr>
        <p:spPr bwMode="auto">
          <a:xfrm>
            <a:off x="6781800" y="16764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t>
            </a:r>
            <a:endParaRPr lang="en-NZ">
              <a:solidFill>
                <a:srgbClr val="FF0000"/>
              </a:solidFill>
            </a:endParaRPr>
          </a:p>
        </p:txBody>
      </p:sp>
      <p:sp>
        <p:nvSpPr>
          <p:cNvPr id="18" name="Rectangle 17"/>
          <p:cNvSpPr>
            <a:spLocks noChangeArrowheads="1"/>
          </p:cNvSpPr>
          <p:nvPr/>
        </p:nvSpPr>
        <p:spPr bwMode="auto">
          <a:xfrm>
            <a:off x="457200" y="2286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d) 15 ÷ 3 =</a:t>
            </a:r>
            <a:endParaRPr lang="en-NZ"/>
          </a:p>
        </p:txBody>
      </p:sp>
      <p:sp>
        <p:nvSpPr>
          <p:cNvPr id="19" name="Rectangle 18"/>
          <p:cNvSpPr>
            <a:spLocks noChangeArrowheads="1"/>
          </p:cNvSpPr>
          <p:nvPr/>
        </p:nvSpPr>
        <p:spPr bwMode="auto">
          <a:xfrm>
            <a:off x="3124200" y="22860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  -15 ÷ -3 =</a:t>
            </a:r>
            <a:endParaRPr lang="en-NZ"/>
          </a:p>
        </p:txBody>
      </p:sp>
      <p:sp>
        <p:nvSpPr>
          <p:cNvPr id="20" name="Rectangle 19"/>
          <p:cNvSpPr>
            <a:spLocks noChangeArrowheads="1"/>
          </p:cNvSpPr>
          <p:nvPr/>
        </p:nvSpPr>
        <p:spPr bwMode="auto">
          <a:xfrm>
            <a:off x="5638800" y="2286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f) 15 ÷ -3 =</a:t>
            </a:r>
            <a:endParaRPr lang="en-NZ"/>
          </a:p>
        </p:txBody>
      </p:sp>
      <p:sp>
        <p:nvSpPr>
          <p:cNvPr id="21" name="Rectangle 20"/>
          <p:cNvSpPr>
            <a:spLocks noChangeArrowheads="1"/>
          </p:cNvSpPr>
          <p:nvPr/>
        </p:nvSpPr>
        <p:spPr bwMode="auto">
          <a:xfrm>
            <a:off x="6858000" y="16764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15</a:t>
            </a:r>
            <a:endParaRPr lang="en-NZ">
              <a:solidFill>
                <a:srgbClr val="FF0000"/>
              </a:solidFill>
            </a:endParaRPr>
          </a:p>
        </p:txBody>
      </p:sp>
      <p:sp>
        <p:nvSpPr>
          <p:cNvPr id="22" name="Rectangle 21"/>
          <p:cNvSpPr>
            <a:spLocks noChangeArrowheads="1"/>
          </p:cNvSpPr>
          <p:nvPr/>
        </p:nvSpPr>
        <p:spPr bwMode="auto">
          <a:xfrm>
            <a:off x="16002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5</a:t>
            </a:r>
            <a:endParaRPr lang="en-NZ">
              <a:solidFill>
                <a:srgbClr val="FF0000"/>
              </a:solidFill>
            </a:endParaRPr>
          </a:p>
        </p:txBody>
      </p:sp>
      <p:sp>
        <p:nvSpPr>
          <p:cNvPr id="23" name="Rectangle 22"/>
          <p:cNvSpPr>
            <a:spLocks noChangeArrowheads="1"/>
          </p:cNvSpPr>
          <p:nvPr/>
        </p:nvSpPr>
        <p:spPr bwMode="auto">
          <a:xfrm>
            <a:off x="44958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5</a:t>
            </a:r>
            <a:endParaRPr lang="en-NZ">
              <a:solidFill>
                <a:srgbClr val="FF0000"/>
              </a:solidFill>
            </a:endParaRPr>
          </a:p>
        </p:txBody>
      </p:sp>
      <p:sp>
        <p:nvSpPr>
          <p:cNvPr id="24" name="Rectangle 23"/>
          <p:cNvSpPr>
            <a:spLocks noChangeArrowheads="1"/>
          </p:cNvSpPr>
          <p:nvPr/>
        </p:nvSpPr>
        <p:spPr bwMode="auto">
          <a:xfrm>
            <a:off x="68580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t>
            </a:r>
            <a:endParaRPr lang="en-NZ">
              <a:solidFill>
                <a:srgbClr val="FF0000"/>
              </a:solidFill>
            </a:endParaRPr>
          </a:p>
        </p:txBody>
      </p:sp>
      <p:sp>
        <p:nvSpPr>
          <p:cNvPr id="25" name="Rectangle 24"/>
          <p:cNvSpPr>
            <a:spLocks noChangeArrowheads="1"/>
          </p:cNvSpPr>
          <p:nvPr/>
        </p:nvSpPr>
        <p:spPr bwMode="auto">
          <a:xfrm>
            <a:off x="6934200" y="22860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5</a:t>
            </a:r>
            <a:endParaRPr lang="en-NZ">
              <a:solidFill>
                <a:srgbClr val="FF0000"/>
              </a:solidFill>
            </a:endParaRPr>
          </a:p>
        </p:txBody>
      </p:sp>
      <p:sp>
        <p:nvSpPr>
          <p:cNvPr id="26" name="Title 1"/>
          <p:cNvSpPr txBox="1">
            <a:spLocks/>
          </p:cNvSpPr>
          <p:nvPr/>
        </p:nvSpPr>
        <p:spPr bwMode="auto">
          <a:xfrm>
            <a:off x="457200" y="26670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BEDMAS</a:t>
            </a:r>
          </a:p>
        </p:txBody>
      </p:sp>
      <p:sp>
        <p:nvSpPr>
          <p:cNvPr id="27" name="TextBox 26"/>
          <p:cNvSpPr txBox="1">
            <a:spLocks noChangeArrowheads="1"/>
          </p:cNvSpPr>
          <p:nvPr/>
        </p:nvSpPr>
        <p:spPr bwMode="auto">
          <a:xfrm>
            <a:off x="457200" y="3429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Describes order of operations</a:t>
            </a:r>
          </a:p>
        </p:txBody>
      </p:sp>
      <p:sp>
        <p:nvSpPr>
          <p:cNvPr id="28" name="Rectangle 27"/>
          <p:cNvSpPr/>
          <p:nvPr/>
        </p:nvSpPr>
        <p:spPr>
          <a:xfrm>
            <a:off x="457200" y="3657600"/>
            <a:ext cx="479425" cy="584200"/>
          </a:xfrm>
          <a:prstGeom prst="rect">
            <a:avLst/>
          </a:prstGeom>
        </p:spPr>
        <p:txBody>
          <a:bodyPr wrap="none">
            <a:spAutoFit/>
          </a:bodyPr>
          <a:lstStyle/>
          <a:p>
            <a:pPr eaLnBrk="0" hangingPunct="0">
              <a:defRPr/>
            </a:pPr>
            <a:r>
              <a:rPr kumimoji="1" lang="en-NZ" sz="3200" i="1" kern="0" dirty="0">
                <a:solidFill>
                  <a:schemeClr val="tx2"/>
                </a:solidFill>
                <a:effectLst>
                  <a:outerShdw blurRad="38100" dist="38100" dir="2700000" algn="tl">
                    <a:srgbClr val="000000">
                      <a:alpha val="43137"/>
                    </a:srgbClr>
                  </a:outerShdw>
                </a:effectLst>
                <a:latin typeface="Arial Rounded MT Bold" pitchFamily="34" charset="0"/>
              </a:rPr>
              <a:t>B</a:t>
            </a:r>
            <a:endParaRPr lang="en-NZ" sz="3200" dirty="0"/>
          </a:p>
        </p:txBody>
      </p:sp>
      <p:sp>
        <p:nvSpPr>
          <p:cNvPr id="29" name="Rectangle 28"/>
          <p:cNvSpPr/>
          <p:nvPr/>
        </p:nvSpPr>
        <p:spPr>
          <a:xfrm>
            <a:off x="457200" y="4038600"/>
            <a:ext cx="458788" cy="584200"/>
          </a:xfrm>
          <a:prstGeom prst="rect">
            <a:avLst/>
          </a:prstGeom>
        </p:spPr>
        <p:txBody>
          <a:bodyPr wrap="none">
            <a:spAutoFit/>
          </a:bodyPr>
          <a:lstStyle/>
          <a:p>
            <a:pPr eaLnBrk="0" hangingPunct="0">
              <a:defRPr/>
            </a:pPr>
            <a:r>
              <a:rPr kumimoji="1" lang="en-NZ" sz="3200" i="1" kern="0" dirty="0">
                <a:solidFill>
                  <a:schemeClr val="tx2"/>
                </a:solidFill>
                <a:effectLst>
                  <a:outerShdw blurRad="38100" dist="38100" dir="2700000" algn="tl">
                    <a:srgbClr val="000000">
                      <a:alpha val="43137"/>
                    </a:srgbClr>
                  </a:outerShdw>
                </a:effectLst>
                <a:latin typeface="Arial Rounded MT Bold" pitchFamily="34" charset="0"/>
              </a:rPr>
              <a:t>E</a:t>
            </a:r>
            <a:endParaRPr lang="en-NZ" sz="3200" dirty="0"/>
          </a:p>
        </p:txBody>
      </p:sp>
      <p:sp>
        <p:nvSpPr>
          <p:cNvPr id="30" name="Rectangle 29"/>
          <p:cNvSpPr/>
          <p:nvPr/>
        </p:nvSpPr>
        <p:spPr>
          <a:xfrm>
            <a:off x="457200" y="4419600"/>
            <a:ext cx="488950" cy="584200"/>
          </a:xfrm>
          <a:prstGeom prst="rect">
            <a:avLst/>
          </a:prstGeom>
        </p:spPr>
        <p:txBody>
          <a:bodyPr wrap="none">
            <a:spAutoFit/>
          </a:bodyPr>
          <a:lstStyle/>
          <a:p>
            <a:pPr eaLnBrk="0" hangingPunct="0">
              <a:defRPr/>
            </a:pPr>
            <a:r>
              <a:rPr kumimoji="1" lang="en-NZ" sz="3200" i="1" kern="0" dirty="0">
                <a:solidFill>
                  <a:schemeClr val="tx2"/>
                </a:solidFill>
                <a:effectLst>
                  <a:outerShdw blurRad="38100" dist="38100" dir="2700000" algn="tl">
                    <a:srgbClr val="000000">
                      <a:alpha val="43137"/>
                    </a:srgbClr>
                  </a:outerShdw>
                </a:effectLst>
                <a:latin typeface="Arial Rounded MT Bold" pitchFamily="34" charset="0"/>
              </a:rPr>
              <a:t>D</a:t>
            </a:r>
            <a:endParaRPr lang="en-NZ" sz="3200" dirty="0"/>
          </a:p>
        </p:txBody>
      </p:sp>
      <p:sp>
        <p:nvSpPr>
          <p:cNvPr id="31" name="Rectangle 30"/>
          <p:cNvSpPr/>
          <p:nvPr/>
        </p:nvSpPr>
        <p:spPr>
          <a:xfrm>
            <a:off x="457200" y="4800600"/>
            <a:ext cx="525463" cy="584200"/>
          </a:xfrm>
          <a:prstGeom prst="rect">
            <a:avLst/>
          </a:prstGeom>
        </p:spPr>
        <p:txBody>
          <a:bodyPr wrap="none">
            <a:spAutoFit/>
          </a:bodyPr>
          <a:lstStyle/>
          <a:p>
            <a:pPr eaLnBrk="0" hangingPunct="0">
              <a:defRPr/>
            </a:pPr>
            <a:r>
              <a:rPr kumimoji="1" lang="en-NZ" sz="3200" i="1" kern="0" dirty="0">
                <a:solidFill>
                  <a:schemeClr val="tx2"/>
                </a:solidFill>
                <a:effectLst>
                  <a:outerShdw blurRad="38100" dist="38100" dir="2700000" algn="tl">
                    <a:srgbClr val="000000">
                      <a:alpha val="43137"/>
                    </a:srgbClr>
                  </a:outerShdw>
                </a:effectLst>
                <a:latin typeface="Arial Rounded MT Bold" pitchFamily="34" charset="0"/>
              </a:rPr>
              <a:t>M</a:t>
            </a:r>
            <a:endParaRPr lang="en-NZ" sz="3200" dirty="0"/>
          </a:p>
        </p:txBody>
      </p:sp>
      <p:sp>
        <p:nvSpPr>
          <p:cNvPr id="32" name="Rectangle 31"/>
          <p:cNvSpPr/>
          <p:nvPr/>
        </p:nvSpPr>
        <p:spPr>
          <a:xfrm>
            <a:off x="457200" y="5181600"/>
            <a:ext cx="479425" cy="584200"/>
          </a:xfrm>
          <a:prstGeom prst="rect">
            <a:avLst/>
          </a:prstGeom>
        </p:spPr>
        <p:txBody>
          <a:bodyPr wrap="none">
            <a:spAutoFit/>
          </a:bodyPr>
          <a:lstStyle/>
          <a:p>
            <a:pPr eaLnBrk="0" hangingPunct="0">
              <a:defRPr/>
            </a:pPr>
            <a:r>
              <a:rPr kumimoji="1" lang="en-NZ" sz="3200" i="1" kern="0" dirty="0">
                <a:solidFill>
                  <a:schemeClr val="tx2"/>
                </a:solidFill>
                <a:effectLst>
                  <a:outerShdw blurRad="38100" dist="38100" dir="2700000" algn="tl">
                    <a:srgbClr val="000000">
                      <a:alpha val="43137"/>
                    </a:srgbClr>
                  </a:outerShdw>
                </a:effectLst>
                <a:latin typeface="Arial Rounded MT Bold" pitchFamily="34" charset="0"/>
              </a:rPr>
              <a:t>A</a:t>
            </a:r>
            <a:endParaRPr lang="en-NZ" sz="3200" dirty="0"/>
          </a:p>
        </p:txBody>
      </p:sp>
      <p:sp>
        <p:nvSpPr>
          <p:cNvPr id="33" name="Rectangle 32"/>
          <p:cNvSpPr/>
          <p:nvPr/>
        </p:nvSpPr>
        <p:spPr>
          <a:xfrm>
            <a:off x="457200" y="5562600"/>
            <a:ext cx="458788" cy="584200"/>
          </a:xfrm>
          <a:prstGeom prst="rect">
            <a:avLst/>
          </a:prstGeom>
        </p:spPr>
        <p:txBody>
          <a:bodyPr wrap="none">
            <a:spAutoFit/>
          </a:bodyPr>
          <a:lstStyle/>
          <a:p>
            <a:pPr eaLnBrk="0" hangingPunct="0">
              <a:defRPr/>
            </a:pPr>
            <a:r>
              <a:rPr kumimoji="1" lang="en-NZ" sz="3200" i="1" kern="0" dirty="0">
                <a:solidFill>
                  <a:schemeClr val="tx2"/>
                </a:solidFill>
                <a:effectLst>
                  <a:outerShdw blurRad="38100" dist="38100" dir="2700000" algn="tl">
                    <a:srgbClr val="000000">
                      <a:alpha val="43137"/>
                    </a:srgbClr>
                  </a:outerShdw>
                </a:effectLst>
                <a:latin typeface="Arial Rounded MT Bold" pitchFamily="34" charset="0"/>
              </a:rPr>
              <a:t>S</a:t>
            </a:r>
            <a:endParaRPr lang="en-NZ" sz="3200" dirty="0"/>
          </a:p>
        </p:txBody>
      </p:sp>
      <p:sp>
        <p:nvSpPr>
          <p:cNvPr id="34" name="Rectangle 33"/>
          <p:cNvSpPr>
            <a:spLocks noChangeArrowheads="1"/>
          </p:cNvSpPr>
          <p:nvPr/>
        </p:nvSpPr>
        <p:spPr bwMode="auto">
          <a:xfrm>
            <a:off x="838200" y="3810000"/>
            <a:ext cx="106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rackets</a:t>
            </a:r>
            <a:endParaRPr lang="en-NZ"/>
          </a:p>
        </p:txBody>
      </p:sp>
      <p:sp>
        <p:nvSpPr>
          <p:cNvPr id="35" name="Rectangle 34"/>
          <p:cNvSpPr>
            <a:spLocks noChangeArrowheads="1"/>
          </p:cNvSpPr>
          <p:nvPr/>
        </p:nvSpPr>
        <p:spPr bwMode="auto">
          <a:xfrm>
            <a:off x="838200" y="4191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xponents</a:t>
            </a:r>
            <a:endParaRPr lang="en-NZ"/>
          </a:p>
        </p:txBody>
      </p:sp>
      <p:sp>
        <p:nvSpPr>
          <p:cNvPr id="36" name="Rectangle 35"/>
          <p:cNvSpPr>
            <a:spLocks noChangeArrowheads="1"/>
          </p:cNvSpPr>
          <p:nvPr/>
        </p:nvSpPr>
        <p:spPr bwMode="auto">
          <a:xfrm>
            <a:off x="838200" y="4572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ivision</a:t>
            </a:r>
            <a:endParaRPr lang="en-NZ"/>
          </a:p>
        </p:txBody>
      </p:sp>
      <p:sp>
        <p:nvSpPr>
          <p:cNvPr id="37" name="Rectangle 36"/>
          <p:cNvSpPr>
            <a:spLocks noChangeArrowheads="1"/>
          </p:cNvSpPr>
          <p:nvPr/>
        </p:nvSpPr>
        <p:spPr bwMode="auto">
          <a:xfrm>
            <a:off x="914400" y="4953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ultiplication</a:t>
            </a:r>
            <a:endParaRPr lang="en-NZ"/>
          </a:p>
        </p:txBody>
      </p:sp>
      <p:sp>
        <p:nvSpPr>
          <p:cNvPr id="38" name="Rectangle 37"/>
          <p:cNvSpPr>
            <a:spLocks noChangeArrowheads="1"/>
          </p:cNvSpPr>
          <p:nvPr/>
        </p:nvSpPr>
        <p:spPr bwMode="auto">
          <a:xfrm>
            <a:off x="838200" y="5334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ddition</a:t>
            </a:r>
            <a:endParaRPr lang="en-NZ"/>
          </a:p>
        </p:txBody>
      </p:sp>
      <p:sp>
        <p:nvSpPr>
          <p:cNvPr id="39" name="Rectangle 38"/>
          <p:cNvSpPr>
            <a:spLocks noChangeArrowheads="1"/>
          </p:cNvSpPr>
          <p:nvPr/>
        </p:nvSpPr>
        <p:spPr bwMode="auto">
          <a:xfrm>
            <a:off x="838200" y="5715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ubtraction</a:t>
            </a:r>
            <a:endParaRPr lang="en-NZ"/>
          </a:p>
        </p:txBody>
      </p:sp>
      <p:sp>
        <p:nvSpPr>
          <p:cNvPr id="40" name="Right Brace 39"/>
          <p:cNvSpPr>
            <a:spLocks/>
          </p:cNvSpPr>
          <p:nvPr/>
        </p:nvSpPr>
        <p:spPr bwMode="auto">
          <a:xfrm>
            <a:off x="2209800" y="4648200"/>
            <a:ext cx="304800" cy="685800"/>
          </a:xfrm>
          <a:prstGeom prst="rightBrace">
            <a:avLst>
              <a:gd name="adj1" fmla="val 8333"/>
              <a:gd name="adj2" fmla="val 50000"/>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41" name="Right Brace 40"/>
          <p:cNvSpPr>
            <a:spLocks/>
          </p:cNvSpPr>
          <p:nvPr/>
        </p:nvSpPr>
        <p:spPr bwMode="auto">
          <a:xfrm>
            <a:off x="2209800" y="5410200"/>
            <a:ext cx="304800" cy="685800"/>
          </a:xfrm>
          <a:prstGeom prst="rightBrace">
            <a:avLst>
              <a:gd name="adj1" fmla="val 8333"/>
              <a:gd name="adj2" fmla="val 50000"/>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42" name="Rectangle 41"/>
          <p:cNvSpPr>
            <a:spLocks noChangeArrowheads="1"/>
          </p:cNvSpPr>
          <p:nvPr/>
        </p:nvSpPr>
        <p:spPr bwMode="auto">
          <a:xfrm>
            <a:off x="2514600" y="4724400"/>
            <a:ext cx="190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Work left to right if only these two</a:t>
            </a:r>
            <a:endParaRPr lang="en-NZ"/>
          </a:p>
        </p:txBody>
      </p:sp>
      <p:sp>
        <p:nvSpPr>
          <p:cNvPr id="43" name="Rectangle 42"/>
          <p:cNvSpPr>
            <a:spLocks noChangeArrowheads="1"/>
          </p:cNvSpPr>
          <p:nvPr/>
        </p:nvSpPr>
        <p:spPr bwMode="auto">
          <a:xfrm>
            <a:off x="2514600" y="5486400"/>
            <a:ext cx="190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Work left to right if only these two</a:t>
            </a:r>
            <a:endParaRPr lang="en-NZ"/>
          </a:p>
        </p:txBody>
      </p:sp>
      <p:sp>
        <p:nvSpPr>
          <p:cNvPr id="44" name="Rectangle 43"/>
          <p:cNvSpPr>
            <a:spLocks noChangeArrowheads="1"/>
          </p:cNvSpPr>
          <p:nvPr/>
        </p:nvSpPr>
        <p:spPr bwMode="auto">
          <a:xfrm>
            <a:off x="1981200" y="4191000"/>
            <a:ext cx="419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(Also known as powers/indices)</a:t>
            </a:r>
            <a:endParaRPr lang="en-NZ"/>
          </a:p>
        </p:txBody>
      </p:sp>
      <p:sp>
        <p:nvSpPr>
          <p:cNvPr id="45" name="Rectangle 44"/>
          <p:cNvSpPr>
            <a:spLocks noChangeArrowheads="1"/>
          </p:cNvSpPr>
          <p:nvPr/>
        </p:nvSpPr>
        <p:spPr bwMode="auto">
          <a:xfrm>
            <a:off x="4800600" y="4724400"/>
            <a:ext cx="281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4 × (5 + -2 × 6) </a:t>
            </a:r>
            <a:endParaRPr lang="en-NZ"/>
          </a:p>
        </p:txBody>
      </p:sp>
      <p:sp>
        <p:nvSpPr>
          <p:cNvPr id="46" name="Rectangle 45"/>
          <p:cNvSpPr>
            <a:spLocks noChangeArrowheads="1"/>
          </p:cNvSpPr>
          <p:nvPr/>
        </p:nvSpPr>
        <p:spPr bwMode="auto">
          <a:xfrm>
            <a:off x="5029200" y="5029200"/>
            <a:ext cx="1652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4 × (5 + -12)</a:t>
            </a:r>
            <a:endParaRPr lang="en-NZ">
              <a:solidFill>
                <a:srgbClr val="FF0000"/>
              </a:solidFill>
            </a:endParaRPr>
          </a:p>
        </p:txBody>
      </p:sp>
      <p:sp>
        <p:nvSpPr>
          <p:cNvPr id="47" name="Rectangle 46"/>
          <p:cNvSpPr>
            <a:spLocks noChangeArrowheads="1"/>
          </p:cNvSpPr>
          <p:nvPr/>
        </p:nvSpPr>
        <p:spPr bwMode="auto">
          <a:xfrm>
            <a:off x="5029200" y="5334000"/>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4 × (-7)</a:t>
            </a:r>
            <a:endParaRPr lang="en-NZ">
              <a:solidFill>
                <a:srgbClr val="FF0000"/>
              </a:solidFill>
            </a:endParaRPr>
          </a:p>
        </p:txBody>
      </p:sp>
      <p:sp>
        <p:nvSpPr>
          <p:cNvPr id="48" name="Rectangle 47"/>
          <p:cNvSpPr>
            <a:spLocks noChangeArrowheads="1"/>
          </p:cNvSpPr>
          <p:nvPr/>
        </p:nvSpPr>
        <p:spPr bwMode="auto">
          <a:xfrm>
            <a:off x="5029200" y="5638800"/>
            <a:ext cx="46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a:t>
            </a:r>
            <a:endParaRPr lang="en-NZ">
              <a:solidFill>
                <a:srgbClr val="FF0000"/>
              </a:solidFill>
            </a:endParaRPr>
          </a:p>
        </p:txBody>
      </p:sp>
      <p:sp>
        <p:nvSpPr>
          <p:cNvPr id="49" name="Rectangle 48"/>
          <p:cNvSpPr>
            <a:spLocks noChangeArrowheads="1"/>
          </p:cNvSpPr>
          <p:nvPr/>
        </p:nvSpPr>
        <p:spPr bwMode="auto">
          <a:xfrm>
            <a:off x="5334000" y="56388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28</a:t>
            </a:r>
            <a:endParaRPr lang="en-N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0-#ppt_w/2"/>
                                          </p:val>
                                        </p:tav>
                                        <p:tav tm="100000">
                                          <p:val>
                                            <p:strVal val="#ppt_x"/>
                                          </p:val>
                                        </p:tav>
                                      </p:tavLst>
                                    </p:anim>
                                    <p:anim calcmode="lin" valueType="num">
                                      <p:cBhvr additive="base">
                                        <p:cTn id="23" dur="500" fill="hold"/>
                                        <p:tgtEl>
                                          <p:spTgt spid="11"/>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500"/>
                                        <p:tgtEl>
                                          <p:spTgt spid="2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fade">
                                      <p:cBhvr>
                                        <p:cTn id="76" dur="500"/>
                                        <p:tgtEl>
                                          <p:spTgt spid="24"/>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fade">
                                      <p:cBhvr>
                                        <p:cTn id="81" dur="500"/>
                                        <p:tgtEl>
                                          <p:spTgt spid="2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4" presetClass="entr" presetSubtype="0" fill="hold" grpId="0" nodeType="clickEffect">
                                  <p:stCondLst>
                                    <p:cond delay="0"/>
                                  </p:stCondLst>
                                  <p:childTnLst>
                                    <p:set>
                                      <p:cBhvr>
                                        <p:cTn id="85" dur="1" fill="hold">
                                          <p:stCondLst>
                                            <p:cond delay="0"/>
                                          </p:stCondLst>
                                        </p:cTn>
                                        <p:tgtEl>
                                          <p:spTgt spid="26"/>
                                        </p:tgtEl>
                                        <p:attrNameLst>
                                          <p:attrName>style.visibility</p:attrName>
                                        </p:attrNameLst>
                                      </p:cBhvr>
                                      <p:to>
                                        <p:strVal val="visible"/>
                                      </p:to>
                                    </p:set>
                                    <p:anim from="(-#ppt_w/2)" to="(#ppt_x)" calcmode="lin" valueType="num">
                                      <p:cBhvr>
                                        <p:cTn id="86" dur="600" fill="hold">
                                          <p:stCondLst>
                                            <p:cond delay="0"/>
                                          </p:stCondLst>
                                        </p:cTn>
                                        <p:tgtEl>
                                          <p:spTgt spid="26"/>
                                        </p:tgtEl>
                                        <p:attrNameLst>
                                          <p:attrName>ppt_x</p:attrName>
                                        </p:attrNameLst>
                                      </p:cBhvr>
                                    </p:anim>
                                    <p:anim from="0" to="-1.0" calcmode="lin" valueType="num">
                                      <p:cBhvr>
                                        <p:cTn id="87" dur="200" decel="50000" autoRev="1" fill="hold">
                                          <p:stCondLst>
                                            <p:cond delay="600"/>
                                          </p:stCondLst>
                                        </p:cTn>
                                        <p:tgtEl>
                                          <p:spTgt spid="26"/>
                                        </p:tgtEl>
                                        <p:attrNameLst>
                                          <p:attrName>xshear</p:attrName>
                                        </p:attrNameLst>
                                      </p:cBhvr>
                                    </p:anim>
                                    <p:animScale>
                                      <p:cBhvr>
                                        <p:cTn id="88" dur="200" decel="100000" autoRev="1" fill="hold">
                                          <p:stCondLst>
                                            <p:cond delay="600"/>
                                          </p:stCondLst>
                                        </p:cTn>
                                        <p:tgtEl>
                                          <p:spTgt spid="26"/>
                                        </p:tgtEl>
                                      </p:cBhvr>
                                      <p:from x="100000" y="100000"/>
                                      <p:to x="80000" y="100000"/>
                                    </p:animScale>
                                    <p:anim by="(#ppt_h/3+#ppt_w*0.1)" calcmode="lin" valueType="num">
                                      <p:cBhvr additive="sum">
                                        <p:cTn id="89" dur="200" decel="100000" autoRev="1" fill="hold">
                                          <p:stCondLst>
                                            <p:cond delay="600"/>
                                          </p:stCondLst>
                                        </p:cTn>
                                        <p:tgtEl>
                                          <p:spTgt spid="26"/>
                                        </p:tgtEl>
                                        <p:attrNameLst>
                                          <p:attrName>ppt_x</p:attrName>
                                        </p:attrNameLst>
                                      </p:cBhvr>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fade">
                                      <p:cBhvr>
                                        <p:cTn id="94" dur="500"/>
                                        <p:tgtEl>
                                          <p:spTgt spid="2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28"/>
                                        </p:tgtEl>
                                        <p:attrNameLst>
                                          <p:attrName>style.visibility</p:attrName>
                                        </p:attrNameLst>
                                      </p:cBhvr>
                                      <p:to>
                                        <p:strVal val="visible"/>
                                      </p:to>
                                    </p:set>
                                    <p:animEffect transition="in" filter="fade">
                                      <p:cBhvr>
                                        <p:cTn id="99" dur="500"/>
                                        <p:tgtEl>
                                          <p:spTgt spid="28"/>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fade">
                                      <p:cBhvr>
                                        <p:cTn id="102" dur="500"/>
                                        <p:tgtEl>
                                          <p:spTgt spid="29"/>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fade">
                                      <p:cBhvr>
                                        <p:cTn id="105" dur="500"/>
                                        <p:tgtEl>
                                          <p:spTgt spid="30"/>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fade">
                                      <p:cBhvr>
                                        <p:cTn id="108" dur="500"/>
                                        <p:tgtEl>
                                          <p:spTgt spid="31"/>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32"/>
                                        </p:tgtEl>
                                        <p:attrNameLst>
                                          <p:attrName>style.visibility</p:attrName>
                                        </p:attrNameLst>
                                      </p:cBhvr>
                                      <p:to>
                                        <p:strVal val="visible"/>
                                      </p:to>
                                    </p:set>
                                    <p:animEffect transition="in" filter="fade">
                                      <p:cBhvr>
                                        <p:cTn id="111" dur="500"/>
                                        <p:tgtEl>
                                          <p:spTgt spid="3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33"/>
                                        </p:tgtEl>
                                        <p:attrNameLst>
                                          <p:attrName>style.visibility</p:attrName>
                                        </p:attrNameLst>
                                      </p:cBhvr>
                                      <p:to>
                                        <p:strVal val="visible"/>
                                      </p:to>
                                    </p:set>
                                    <p:animEffect transition="in" filter="fade">
                                      <p:cBhvr>
                                        <p:cTn id="114" dur="500"/>
                                        <p:tgtEl>
                                          <p:spTgt spid="3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34"/>
                                        </p:tgtEl>
                                        <p:attrNameLst>
                                          <p:attrName>style.visibility</p:attrName>
                                        </p:attrNameLst>
                                      </p:cBhvr>
                                      <p:to>
                                        <p:strVal val="visible"/>
                                      </p:to>
                                    </p:set>
                                    <p:animEffect transition="in" filter="fade">
                                      <p:cBhvr>
                                        <p:cTn id="119" dur="500"/>
                                        <p:tgtEl>
                                          <p:spTgt spid="34"/>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35"/>
                                        </p:tgtEl>
                                        <p:attrNameLst>
                                          <p:attrName>style.visibility</p:attrName>
                                        </p:attrNameLst>
                                      </p:cBhvr>
                                      <p:to>
                                        <p:strVal val="visible"/>
                                      </p:to>
                                    </p:set>
                                    <p:animEffect transition="in" filter="fade">
                                      <p:cBhvr>
                                        <p:cTn id="124" dur="500"/>
                                        <p:tgtEl>
                                          <p:spTgt spid="35"/>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44"/>
                                        </p:tgtEl>
                                        <p:attrNameLst>
                                          <p:attrName>style.visibility</p:attrName>
                                        </p:attrNameLst>
                                      </p:cBhvr>
                                      <p:to>
                                        <p:strVal val="visible"/>
                                      </p:to>
                                    </p:set>
                                    <p:animEffect transition="in" filter="fade">
                                      <p:cBhvr>
                                        <p:cTn id="129" dur="500"/>
                                        <p:tgtEl>
                                          <p:spTgt spid="44"/>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36"/>
                                        </p:tgtEl>
                                        <p:attrNameLst>
                                          <p:attrName>style.visibility</p:attrName>
                                        </p:attrNameLst>
                                      </p:cBhvr>
                                      <p:to>
                                        <p:strVal val="visible"/>
                                      </p:to>
                                    </p:set>
                                    <p:animEffect transition="in" filter="fade">
                                      <p:cBhvr>
                                        <p:cTn id="134" dur="500"/>
                                        <p:tgtEl>
                                          <p:spTgt spid="36"/>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0" presetClass="entr" presetSubtype="0" fill="hold" grpId="0" nodeType="clickEffect">
                                  <p:stCondLst>
                                    <p:cond delay="0"/>
                                  </p:stCondLst>
                                  <p:childTnLst>
                                    <p:set>
                                      <p:cBhvr>
                                        <p:cTn id="138" dur="1" fill="hold">
                                          <p:stCondLst>
                                            <p:cond delay="0"/>
                                          </p:stCondLst>
                                        </p:cTn>
                                        <p:tgtEl>
                                          <p:spTgt spid="37"/>
                                        </p:tgtEl>
                                        <p:attrNameLst>
                                          <p:attrName>style.visibility</p:attrName>
                                        </p:attrNameLst>
                                      </p:cBhvr>
                                      <p:to>
                                        <p:strVal val="visible"/>
                                      </p:to>
                                    </p:set>
                                    <p:animEffect transition="in" filter="fade">
                                      <p:cBhvr>
                                        <p:cTn id="139" dur="500"/>
                                        <p:tgtEl>
                                          <p:spTgt spid="37"/>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0" presetClass="entr" presetSubtype="0" fill="hold" grpId="0" nodeType="clickEffect">
                                  <p:stCondLst>
                                    <p:cond delay="0"/>
                                  </p:stCondLst>
                                  <p:childTnLst>
                                    <p:set>
                                      <p:cBhvr>
                                        <p:cTn id="143" dur="1" fill="hold">
                                          <p:stCondLst>
                                            <p:cond delay="0"/>
                                          </p:stCondLst>
                                        </p:cTn>
                                        <p:tgtEl>
                                          <p:spTgt spid="40"/>
                                        </p:tgtEl>
                                        <p:attrNameLst>
                                          <p:attrName>style.visibility</p:attrName>
                                        </p:attrNameLst>
                                      </p:cBhvr>
                                      <p:to>
                                        <p:strVal val="visible"/>
                                      </p:to>
                                    </p:set>
                                    <p:animEffect transition="in" filter="fade">
                                      <p:cBhvr>
                                        <p:cTn id="144" dur="500"/>
                                        <p:tgtEl>
                                          <p:spTgt spid="40"/>
                                        </p:tgtEl>
                                      </p:cBhvr>
                                    </p:animEffect>
                                  </p:childTnLst>
                                </p:cTn>
                              </p:par>
                            </p:childTnLst>
                          </p:cTn>
                        </p:par>
                        <p:par>
                          <p:cTn id="145" fill="hold" nodeType="afterGroup">
                            <p:stCondLst>
                              <p:cond delay="500"/>
                            </p:stCondLst>
                            <p:childTnLst>
                              <p:par>
                                <p:cTn id="146" presetID="10"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500"/>
                                        <p:tgtEl>
                                          <p:spTgt spid="42"/>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38"/>
                                        </p:tgtEl>
                                        <p:attrNameLst>
                                          <p:attrName>style.visibility</p:attrName>
                                        </p:attrNameLst>
                                      </p:cBhvr>
                                      <p:to>
                                        <p:strVal val="visible"/>
                                      </p:to>
                                    </p:set>
                                    <p:animEffect transition="in" filter="fade">
                                      <p:cBhvr>
                                        <p:cTn id="153" dur="500"/>
                                        <p:tgtEl>
                                          <p:spTgt spid="38"/>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39"/>
                                        </p:tgtEl>
                                        <p:attrNameLst>
                                          <p:attrName>style.visibility</p:attrName>
                                        </p:attrNameLst>
                                      </p:cBhvr>
                                      <p:to>
                                        <p:strVal val="visible"/>
                                      </p:to>
                                    </p:set>
                                    <p:animEffect transition="in" filter="fade">
                                      <p:cBhvr>
                                        <p:cTn id="158" dur="500"/>
                                        <p:tgtEl>
                                          <p:spTgt spid="39"/>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41"/>
                                        </p:tgtEl>
                                        <p:attrNameLst>
                                          <p:attrName>style.visibility</p:attrName>
                                        </p:attrNameLst>
                                      </p:cBhvr>
                                      <p:to>
                                        <p:strVal val="visible"/>
                                      </p:to>
                                    </p:set>
                                    <p:animEffect transition="in" filter="fade">
                                      <p:cBhvr>
                                        <p:cTn id="163" dur="500"/>
                                        <p:tgtEl>
                                          <p:spTgt spid="41"/>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43"/>
                                        </p:tgtEl>
                                        <p:attrNameLst>
                                          <p:attrName>style.visibility</p:attrName>
                                        </p:attrNameLst>
                                      </p:cBhvr>
                                      <p:to>
                                        <p:strVal val="visible"/>
                                      </p:to>
                                    </p:set>
                                    <p:animEffect transition="in" filter="fade">
                                      <p:cBhvr>
                                        <p:cTn id="168" dur="500"/>
                                        <p:tgtEl>
                                          <p:spTgt spid="43"/>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 presetClass="entr" presetSubtype="2" fill="hold" grpId="0" nodeType="clickEffect">
                                  <p:stCondLst>
                                    <p:cond delay="0"/>
                                  </p:stCondLst>
                                  <p:childTnLst>
                                    <p:set>
                                      <p:cBhvr>
                                        <p:cTn id="172" dur="1" fill="hold">
                                          <p:stCondLst>
                                            <p:cond delay="0"/>
                                          </p:stCondLst>
                                        </p:cTn>
                                        <p:tgtEl>
                                          <p:spTgt spid="45"/>
                                        </p:tgtEl>
                                        <p:attrNameLst>
                                          <p:attrName>style.visibility</p:attrName>
                                        </p:attrNameLst>
                                      </p:cBhvr>
                                      <p:to>
                                        <p:strVal val="visible"/>
                                      </p:to>
                                    </p:set>
                                    <p:anim calcmode="lin" valueType="num">
                                      <p:cBhvr additive="base">
                                        <p:cTn id="173" dur="500" fill="hold"/>
                                        <p:tgtEl>
                                          <p:spTgt spid="45"/>
                                        </p:tgtEl>
                                        <p:attrNameLst>
                                          <p:attrName>ppt_x</p:attrName>
                                        </p:attrNameLst>
                                      </p:cBhvr>
                                      <p:tavLst>
                                        <p:tav tm="0">
                                          <p:val>
                                            <p:strVal val="1+#ppt_w/2"/>
                                          </p:val>
                                        </p:tav>
                                        <p:tav tm="100000">
                                          <p:val>
                                            <p:strVal val="#ppt_x"/>
                                          </p:val>
                                        </p:tav>
                                      </p:tavLst>
                                    </p:anim>
                                    <p:anim calcmode="lin" valueType="num">
                                      <p:cBhvr additive="base">
                                        <p:cTn id="174"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0" presetClass="entr" presetSubtype="0" fill="hold" grpId="0" nodeType="clickEffect">
                                  <p:stCondLst>
                                    <p:cond delay="0"/>
                                  </p:stCondLst>
                                  <p:childTnLst>
                                    <p:set>
                                      <p:cBhvr>
                                        <p:cTn id="178" dur="1" fill="hold">
                                          <p:stCondLst>
                                            <p:cond delay="0"/>
                                          </p:stCondLst>
                                        </p:cTn>
                                        <p:tgtEl>
                                          <p:spTgt spid="46"/>
                                        </p:tgtEl>
                                        <p:attrNameLst>
                                          <p:attrName>style.visibility</p:attrName>
                                        </p:attrNameLst>
                                      </p:cBhvr>
                                      <p:to>
                                        <p:strVal val="visible"/>
                                      </p:to>
                                    </p:set>
                                    <p:animEffect transition="in" filter="fade">
                                      <p:cBhvr>
                                        <p:cTn id="179" dur="500"/>
                                        <p:tgtEl>
                                          <p:spTgt spid="46"/>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0" presetClass="entr" presetSubtype="0" fill="hold" grpId="0" nodeType="clickEffect">
                                  <p:stCondLst>
                                    <p:cond delay="0"/>
                                  </p:stCondLst>
                                  <p:childTnLst>
                                    <p:set>
                                      <p:cBhvr>
                                        <p:cTn id="183" dur="1" fill="hold">
                                          <p:stCondLst>
                                            <p:cond delay="0"/>
                                          </p:stCondLst>
                                        </p:cTn>
                                        <p:tgtEl>
                                          <p:spTgt spid="47"/>
                                        </p:tgtEl>
                                        <p:attrNameLst>
                                          <p:attrName>style.visibility</p:attrName>
                                        </p:attrNameLst>
                                      </p:cBhvr>
                                      <p:to>
                                        <p:strVal val="visible"/>
                                      </p:to>
                                    </p:set>
                                    <p:animEffect transition="in" filter="fade">
                                      <p:cBhvr>
                                        <p:cTn id="184" dur="500"/>
                                        <p:tgtEl>
                                          <p:spTgt spid="47"/>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10" presetClass="entr" presetSubtype="0" fill="hold" grpId="0" nodeType="clickEffect">
                                  <p:stCondLst>
                                    <p:cond delay="0"/>
                                  </p:stCondLst>
                                  <p:childTnLst>
                                    <p:set>
                                      <p:cBhvr>
                                        <p:cTn id="188" dur="1" fill="hold">
                                          <p:stCondLst>
                                            <p:cond delay="0"/>
                                          </p:stCondLst>
                                        </p:cTn>
                                        <p:tgtEl>
                                          <p:spTgt spid="48"/>
                                        </p:tgtEl>
                                        <p:attrNameLst>
                                          <p:attrName>style.visibility</p:attrName>
                                        </p:attrNameLst>
                                      </p:cBhvr>
                                      <p:to>
                                        <p:strVal val="visible"/>
                                      </p:to>
                                    </p:set>
                                    <p:animEffect transition="in" filter="fade">
                                      <p:cBhvr>
                                        <p:cTn id="189" dur="500"/>
                                        <p:tgtEl>
                                          <p:spTgt spid="48"/>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0" presetClass="entr" presetSubtype="0" fill="hold" grpId="0" nodeType="clickEffect">
                                  <p:stCondLst>
                                    <p:cond delay="0"/>
                                  </p:stCondLst>
                                  <p:childTnLst>
                                    <p:set>
                                      <p:cBhvr>
                                        <p:cTn id="193" dur="1" fill="hold">
                                          <p:stCondLst>
                                            <p:cond delay="0"/>
                                          </p:stCondLst>
                                        </p:cTn>
                                        <p:tgtEl>
                                          <p:spTgt spid="49"/>
                                        </p:tgtEl>
                                        <p:attrNameLst>
                                          <p:attrName>style.visibility</p:attrName>
                                        </p:attrNameLst>
                                      </p:cBhvr>
                                      <p:to>
                                        <p:strVal val="visible"/>
                                      </p:to>
                                    </p:set>
                                    <p:animEffect transition="in" filter="fade">
                                      <p:cBhvr>
                                        <p:cTn id="194"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animBg="1"/>
      <p:bldP spid="41" grpId="0" animBg="1"/>
      <p:bldP spid="42" grpId="0"/>
      <p:bldP spid="43" grpId="0"/>
      <p:bldP spid="44" grpId="0"/>
      <p:bldP spid="45" grpId="0"/>
      <p:bldP spid="46" grpId="0"/>
      <p:bldP spid="47" grpId="0"/>
      <p:bldP spid="48" grpId="0"/>
      <p:bldP spid="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810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POWERS</a:t>
            </a:r>
          </a:p>
        </p:txBody>
      </p:sp>
      <p:sp>
        <p:nvSpPr>
          <p:cNvPr id="3" name="TextBox 2"/>
          <p:cNvSpPr txBox="1">
            <a:spLocks noChangeArrowheads="1"/>
          </p:cNvSpPr>
          <p:nvPr/>
        </p:nvSpPr>
        <p:spPr bwMode="auto">
          <a:xfrm>
            <a:off x="457200" y="1066800"/>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Show repeated multiplication</a:t>
            </a:r>
          </a:p>
        </p:txBody>
      </p:sp>
      <p:sp>
        <p:nvSpPr>
          <p:cNvPr id="4" name="Rectangle 3"/>
          <p:cNvSpPr>
            <a:spLocks noChangeArrowheads="1"/>
          </p:cNvSpPr>
          <p:nvPr/>
        </p:nvSpPr>
        <p:spPr bwMode="auto">
          <a:xfrm>
            <a:off x="457200" y="13716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5" name="Rectangle 4"/>
          <p:cNvSpPr>
            <a:spLocks noChangeArrowheads="1"/>
          </p:cNvSpPr>
          <p:nvPr/>
        </p:nvSpPr>
        <p:spPr bwMode="auto">
          <a:xfrm>
            <a:off x="457200" y="16764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3 × 3 × 3 × 3 =</a:t>
            </a:r>
            <a:endParaRPr lang="en-NZ"/>
          </a:p>
        </p:txBody>
      </p:sp>
      <p:sp>
        <p:nvSpPr>
          <p:cNvPr id="6" name="Rectangle 5"/>
          <p:cNvSpPr>
            <a:spLocks noChangeArrowheads="1"/>
          </p:cNvSpPr>
          <p:nvPr/>
        </p:nvSpPr>
        <p:spPr bwMode="auto">
          <a:xfrm>
            <a:off x="4267200" y="1676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2</a:t>
            </a:r>
            <a:r>
              <a:rPr lang="en-NZ" baseline="30000">
                <a:latin typeface="Arial" pitchFamily="34" charset="0"/>
                <a:cs typeface="Arial" pitchFamily="34" charset="0"/>
              </a:rPr>
              <a:t>2</a:t>
            </a:r>
            <a:r>
              <a:rPr lang="en-NZ">
                <a:latin typeface="Arial" pitchFamily="34" charset="0"/>
                <a:cs typeface="Arial" pitchFamily="34" charset="0"/>
              </a:rPr>
              <a:t> =</a:t>
            </a:r>
            <a:endParaRPr lang="en-NZ"/>
          </a:p>
        </p:txBody>
      </p:sp>
      <p:sp>
        <p:nvSpPr>
          <p:cNvPr id="7" name="Rectangle 6"/>
          <p:cNvSpPr>
            <a:spLocks noChangeArrowheads="1"/>
          </p:cNvSpPr>
          <p:nvPr/>
        </p:nvSpPr>
        <p:spPr bwMode="auto">
          <a:xfrm>
            <a:off x="2286000" y="1676400"/>
            <a:ext cx="398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3</a:t>
            </a:r>
            <a:r>
              <a:rPr lang="en-NZ" baseline="30000">
                <a:solidFill>
                  <a:srgbClr val="FF0000"/>
                </a:solidFill>
                <a:latin typeface="Arial" pitchFamily="34" charset="0"/>
                <a:cs typeface="Arial" pitchFamily="34" charset="0"/>
              </a:rPr>
              <a:t>4</a:t>
            </a:r>
            <a:endParaRPr lang="en-NZ">
              <a:solidFill>
                <a:srgbClr val="FF0000"/>
              </a:solidFill>
            </a:endParaRPr>
          </a:p>
        </p:txBody>
      </p:sp>
      <p:sp>
        <p:nvSpPr>
          <p:cNvPr id="8" name="Rectangle 7"/>
          <p:cNvSpPr>
            <a:spLocks noChangeArrowheads="1"/>
          </p:cNvSpPr>
          <p:nvPr/>
        </p:nvSpPr>
        <p:spPr bwMode="auto">
          <a:xfrm>
            <a:off x="5029200" y="1676400"/>
            <a:ext cx="768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 × 2 </a:t>
            </a:r>
            <a:endParaRPr lang="en-NZ">
              <a:solidFill>
                <a:srgbClr val="FF0000"/>
              </a:solidFill>
            </a:endParaRPr>
          </a:p>
        </p:txBody>
      </p:sp>
      <p:sp>
        <p:nvSpPr>
          <p:cNvPr id="9" name="TextBox 8"/>
          <p:cNvSpPr txBox="1">
            <a:spLocks noChangeArrowheads="1"/>
          </p:cNvSpPr>
          <p:nvPr/>
        </p:nvSpPr>
        <p:spPr bwMode="auto">
          <a:xfrm>
            <a:off x="457200" y="2057400"/>
            <a:ext cx="3657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Squaring = raising to a power of:</a:t>
            </a:r>
          </a:p>
        </p:txBody>
      </p:sp>
      <p:sp>
        <p:nvSpPr>
          <p:cNvPr id="10" name="TextBox 9"/>
          <p:cNvSpPr txBox="1">
            <a:spLocks noChangeArrowheads="1"/>
          </p:cNvSpPr>
          <p:nvPr/>
        </p:nvSpPr>
        <p:spPr bwMode="auto">
          <a:xfrm>
            <a:off x="457200" y="2362200"/>
            <a:ext cx="3657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Cubing = raising to a power of:</a:t>
            </a:r>
          </a:p>
        </p:txBody>
      </p:sp>
      <p:sp>
        <p:nvSpPr>
          <p:cNvPr id="11" name="Rectangle 10"/>
          <p:cNvSpPr>
            <a:spLocks noChangeArrowheads="1"/>
          </p:cNvSpPr>
          <p:nvPr/>
        </p:nvSpPr>
        <p:spPr bwMode="auto">
          <a:xfrm>
            <a:off x="3962400" y="20574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a:t>
            </a:r>
            <a:endParaRPr lang="en-NZ"/>
          </a:p>
        </p:txBody>
      </p:sp>
      <p:sp>
        <p:nvSpPr>
          <p:cNvPr id="12" name="Rectangle 11"/>
          <p:cNvSpPr>
            <a:spLocks noChangeArrowheads="1"/>
          </p:cNvSpPr>
          <p:nvPr/>
        </p:nvSpPr>
        <p:spPr bwMode="auto">
          <a:xfrm>
            <a:off x="3733800" y="23622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3</a:t>
            </a:r>
            <a:endParaRPr lang="en-NZ"/>
          </a:p>
        </p:txBody>
      </p:sp>
      <p:sp>
        <p:nvSpPr>
          <p:cNvPr id="13" name="Rectangle 12"/>
          <p:cNvSpPr>
            <a:spLocks noChangeArrowheads="1"/>
          </p:cNvSpPr>
          <p:nvPr/>
        </p:nvSpPr>
        <p:spPr bwMode="auto">
          <a:xfrm>
            <a:off x="4267200" y="20574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6 squared = </a:t>
            </a:r>
            <a:endParaRPr lang="en-NZ"/>
          </a:p>
        </p:txBody>
      </p:sp>
      <p:sp>
        <p:nvSpPr>
          <p:cNvPr id="14" name="Rectangle 13"/>
          <p:cNvSpPr>
            <a:spLocks noChangeArrowheads="1"/>
          </p:cNvSpPr>
          <p:nvPr/>
        </p:nvSpPr>
        <p:spPr bwMode="auto">
          <a:xfrm>
            <a:off x="6019800" y="2057400"/>
            <a:ext cx="398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6</a:t>
            </a:r>
            <a:r>
              <a:rPr lang="en-NZ" baseline="30000">
                <a:solidFill>
                  <a:srgbClr val="FF0000"/>
                </a:solidFill>
                <a:latin typeface="Arial" pitchFamily="34" charset="0"/>
                <a:cs typeface="Arial" pitchFamily="34" charset="0"/>
              </a:rPr>
              <a:t>2</a:t>
            </a:r>
            <a:endParaRPr lang="en-NZ">
              <a:solidFill>
                <a:srgbClr val="FF0000"/>
              </a:solidFill>
            </a:endParaRPr>
          </a:p>
        </p:txBody>
      </p:sp>
      <p:sp>
        <p:nvSpPr>
          <p:cNvPr id="15" name="Rectangle 14"/>
          <p:cNvSpPr>
            <a:spLocks noChangeArrowheads="1"/>
          </p:cNvSpPr>
          <p:nvPr/>
        </p:nvSpPr>
        <p:spPr bwMode="auto">
          <a:xfrm>
            <a:off x="5791200" y="2362200"/>
            <a:ext cx="966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6 × 6 </a:t>
            </a:r>
            <a:endParaRPr lang="en-NZ">
              <a:solidFill>
                <a:srgbClr val="FF0000"/>
              </a:solidFill>
            </a:endParaRPr>
          </a:p>
        </p:txBody>
      </p:sp>
      <p:sp>
        <p:nvSpPr>
          <p:cNvPr id="16" name="Rectangle 15"/>
          <p:cNvSpPr>
            <a:spLocks noChangeArrowheads="1"/>
          </p:cNvSpPr>
          <p:nvPr/>
        </p:nvSpPr>
        <p:spPr bwMode="auto">
          <a:xfrm>
            <a:off x="5791200" y="26670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36 </a:t>
            </a:r>
            <a:endParaRPr lang="en-NZ">
              <a:solidFill>
                <a:srgbClr val="FF0000"/>
              </a:solidFill>
            </a:endParaRPr>
          </a:p>
        </p:txBody>
      </p:sp>
      <p:sp>
        <p:nvSpPr>
          <p:cNvPr id="17" name="Rectangle 16"/>
          <p:cNvSpPr>
            <a:spLocks noChangeArrowheads="1"/>
          </p:cNvSpPr>
          <p:nvPr/>
        </p:nvSpPr>
        <p:spPr bwMode="auto">
          <a:xfrm>
            <a:off x="6553200" y="20574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4 cubed = </a:t>
            </a:r>
            <a:endParaRPr lang="en-NZ"/>
          </a:p>
        </p:txBody>
      </p:sp>
      <p:sp>
        <p:nvSpPr>
          <p:cNvPr id="18" name="Rectangle 17"/>
          <p:cNvSpPr>
            <a:spLocks noChangeArrowheads="1"/>
          </p:cNvSpPr>
          <p:nvPr/>
        </p:nvSpPr>
        <p:spPr bwMode="auto">
          <a:xfrm>
            <a:off x="8077200" y="2057400"/>
            <a:ext cx="398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4</a:t>
            </a:r>
            <a:r>
              <a:rPr lang="en-NZ" baseline="30000">
                <a:solidFill>
                  <a:srgbClr val="FF0000"/>
                </a:solidFill>
                <a:latin typeface="Arial" pitchFamily="34" charset="0"/>
                <a:cs typeface="Arial" pitchFamily="34" charset="0"/>
              </a:rPr>
              <a:t>3</a:t>
            </a:r>
            <a:endParaRPr lang="en-NZ">
              <a:solidFill>
                <a:srgbClr val="FF0000"/>
              </a:solidFill>
            </a:endParaRPr>
          </a:p>
        </p:txBody>
      </p:sp>
      <p:sp>
        <p:nvSpPr>
          <p:cNvPr id="19" name="Rectangle 18"/>
          <p:cNvSpPr>
            <a:spLocks noChangeArrowheads="1"/>
          </p:cNvSpPr>
          <p:nvPr/>
        </p:nvSpPr>
        <p:spPr bwMode="auto">
          <a:xfrm>
            <a:off x="7467600" y="2362200"/>
            <a:ext cx="1357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4 × 4 × 4 </a:t>
            </a:r>
            <a:endParaRPr lang="en-NZ">
              <a:solidFill>
                <a:srgbClr val="FF0000"/>
              </a:solidFill>
            </a:endParaRPr>
          </a:p>
        </p:txBody>
      </p:sp>
      <p:sp>
        <p:nvSpPr>
          <p:cNvPr id="20" name="Rectangle 19"/>
          <p:cNvSpPr>
            <a:spLocks noChangeArrowheads="1"/>
          </p:cNvSpPr>
          <p:nvPr/>
        </p:nvSpPr>
        <p:spPr bwMode="auto">
          <a:xfrm>
            <a:off x="7467600" y="26670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64 </a:t>
            </a:r>
            <a:endParaRPr lang="en-NZ">
              <a:solidFill>
                <a:srgbClr val="FF0000"/>
              </a:solidFill>
            </a:endParaRPr>
          </a:p>
        </p:txBody>
      </p:sp>
      <p:sp>
        <p:nvSpPr>
          <p:cNvPr id="21" name="TextBox 20"/>
          <p:cNvSpPr txBox="1">
            <a:spLocks noChangeArrowheads="1"/>
          </p:cNvSpPr>
          <p:nvPr/>
        </p:nvSpPr>
        <p:spPr bwMode="auto">
          <a:xfrm>
            <a:off x="457200" y="28956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WORKING OUT POWERS</a:t>
            </a:r>
          </a:p>
        </p:txBody>
      </p:sp>
      <p:sp>
        <p:nvSpPr>
          <p:cNvPr id="22" name="Rectangle 21"/>
          <p:cNvSpPr>
            <a:spLocks noChangeArrowheads="1"/>
          </p:cNvSpPr>
          <p:nvPr/>
        </p:nvSpPr>
        <p:spPr bwMode="auto">
          <a:xfrm>
            <a:off x="457200" y="32004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23" name="Rectangle 22"/>
          <p:cNvSpPr>
            <a:spLocks noChangeArrowheads="1"/>
          </p:cNvSpPr>
          <p:nvPr/>
        </p:nvSpPr>
        <p:spPr bwMode="auto">
          <a:xfrm>
            <a:off x="457200" y="35052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3</a:t>
            </a:r>
            <a:r>
              <a:rPr lang="en-NZ" baseline="30000">
                <a:latin typeface="Arial" pitchFamily="34" charset="0"/>
                <a:cs typeface="Arial" pitchFamily="34" charset="0"/>
              </a:rPr>
              <a:t>3</a:t>
            </a:r>
            <a:r>
              <a:rPr lang="en-NZ">
                <a:latin typeface="Arial" pitchFamily="34" charset="0"/>
                <a:cs typeface="Arial" pitchFamily="34" charset="0"/>
              </a:rPr>
              <a:t> =</a:t>
            </a:r>
            <a:endParaRPr lang="en-NZ"/>
          </a:p>
        </p:txBody>
      </p:sp>
      <p:sp>
        <p:nvSpPr>
          <p:cNvPr id="24" name="Rectangle 23"/>
          <p:cNvSpPr>
            <a:spLocks noChangeArrowheads="1"/>
          </p:cNvSpPr>
          <p:nvPr/>
        </p:nvSpPr>
        <p:spPr bwMode="auto">
          <a:xfrm>
            <a:off x="2819400" y="3505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5</a:t>
            </a:r>
            <a:r>
              <a:rPr lang="en-NZ" baseline="30000">
                <a:latin typeface="Arial" pitchFamily="34" charset="0"/>
                <a:cs typeface="Arial" pitchFamily="34" charset="0"/>
              </a:rPr>
              <a:t>4</a:t>
            </a:r>
            <a:r>
              <a:rPr lang="en-NZ">
                <a:latin typeface="Arial" pitchFamily="34" charset="0"/>
                <a:cs typeface="Arial" pitchFamily="34" charset="0"/>
              </a:rPr>
              <a:t> =</a:t>
            </a:r>
            <a:endParaRPr lang="en-NZ"/>
          </a:p>
        </p:txBody>
      </p:sp>
      <p:sp>
        <p:nvSpPr>
          <p:cNvPr id="25" name="Rectangle 24"/>
          <p:cNvSpPr>
            <a:spLocks noChangeArrowheads="1"/>
          </p:cNvSpPr>
          <p:nvPr/>
        </p:nvSpPr>
        <p:spPr bwMode="auto">
          <a:xfrm>
            <a:off x="990600" y="3810000"/>
            <a:ext cx="6397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27</a:t>
            </a:r>
            <a:endParaRPr lang="en-NZ">
              <a:solidFill>
                <a:srgbClr val="FF0000"/>
              </a:solidFill>
            </a:endParaRPr>
          </a:p>
        </p:txBody>
      </p:sp>
      <p:sp>
        <p:nvSpPr>
          <p:cNvPr id="26" name="Rectangle 25"/>
          <p:cNvSpPr>
            <a:spLocks noChangeArrowheads="1"/>
          </p:cNvSpPr>
          <p:nvPr/>
        </p:nvSpPr>
        <p:spPr bwMode="auto">
          <a:xfrm>
            <a:off x="3581400" y="3505200"/>
            <a:ext cx="1550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5 × 5 × 5 × 5 </a:t>
            </a:r>
            <a:endParaRPr lang="en-NZ">
              <a:solidFill>
                <a:srgbClr val="FF0000"/>
              </a:solidFill>
            </a:endParaRPr>
          </a:p>
        </p:txBody>
      </p:sp>
      <p:sp>
        <p:nvSpPr>
          <p:cNvPr id="27" name="Rectangle 26"/>
          <p:cNvSpPr>
            <a:spLocks noChangeArrowheads="1"/>
          </p:cNvSpPr>
          <p:nvPr/>
        </p:nvSpPr>
        <p:spPr bwMode="auto">
          <a:xfrm>
            <a:off x="1219200" y="3505200"/>
            <a:ext cx="115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3 × 3 × 3 </a:t>
            </a:r>
            <a:endParaRPr lang="en-NZ">
              <a:solidFill>
                <a:srgbClr val="FF0000"/>
              </a:solidFill>
            </a:endParaRPr>
          </a:p>
        </p:txBody>
      </p:sp>
      <p:sp>
        <p:nvSpPr>
          <p:cNvPr id="28" name="Rectangle 27"/>
          <p:cNvSpPr>
            <a:spLocks noChangeArrowheads="1"/>
          </p:cNvSpPr>
          <p:nvPr/>
        </p:nvSpPr>
        <p:spPr bwMode="auto">
          <a:xfrm>
            <a:off x="3352800" y="3810000"/>
            <a:ext cx="768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625</a:t>
            </a:r>
            <a:endParaRPr lang="en-NZ">
              <a:solidFill>
                <a:srgbClr val="FF0000"/>
              </a:solidFill>
            </a:endParaRPr>
          </a:p>
        </p:txBody>
      </p:sp>
      <p:sp>
        <p:nvSpPr>
          <p:cNvPr id="29" name="TextBox 28"/>
          <p:cNvSpPr txBox="1">
            <a:spLocks noChangeArrowheads="1"/>
          </p:cNvSpPr>
          <p:nvPr/>
        </p:nvSpPr>
        <p:spPr bwMode="auto">
          <a:xfrm>
            <a:off x="5181600" y="3352800"/>
            <a:ext cx="2057400" cy="923925"/>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00B0F0"/>
                </a:solidFill>
                <a:latin typeface="Arial" pitchFamily="34" charset="0"/>
                <a:cs typeface="Arial" pitchFamily="34" charset="0"/>
              </a:rPr>
              <a:t>On a calculator you can use the </a:t>
            </a:r>
            <a:r>
              <a:rPr lang="en-NZ" i="1">
                <a:solidFill>
                  <a:srgbClr val="00B0F0"/>
                </a:solidFill>
                <a:latin typeface="Arial" pitchFamily="34" charset="0"/>
                <a:cs typeface="Arial" pitchFamily="34" charset="0"/>
              </a:rPr>
              <a:t>x</a:t>
            </a:r>
            <a:r>
              <a:rPr lang="en-NZ" i="1" baseline="30000">
                <a:solidFill>
                  <a:srgbClr val="00B0F0"/>
                </a:solidFill>
                <a:latin typeface="Arial" pitchFamily="34" charset="0"/>
                <a:cs typeface="Arial" pitchFamily="34" charset="0"/>
              </a:rPr>
              <a:t>y </a:t>
            </a:r>
            <a:r>
              <a:rPr lang="en-NZ">
                <a:solidFill>
                  <a:srgbClr val="00B0F0"/>
                </a:solidFill>
                <a:latin typeface="Arial" pitchFamily="34" charset="0"/>
                <a:cs typeface="Arial" pitchFamily="34" charset="0"/>
              </a:rPr>
              <a:t>or ^ button.</a:t>
            </a:r>
          </a:p>
        </p:txBody>
      </p:sp>
      <p:sp>
        <p:nvSpPr>
          <p:cNvPr id="30" name="TextBox 29"/>
          <p:cNvSpPr txBox="1">
            <a:spLocks noChangeArrowheads="1"/>
          </p:cNvSpPr>
          <p:nvPr/>
        </p:nvSpPr>
        <p:spPr bwMode="auto">
          <a:xfrm>
            <a:off x="457200" y="44196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POWERS OF NEGATIVE NUMBERS</a:t>
            </a:r>
          </a:p>
        </p:txBody>
      </p:sp>
      <p:sp>
        <p:nvSpPr>
          <p:cNvPr id="31" name="Rectangle 30"/>
          <p:cNvSpPr>
            <a:spLocks noChangeArrowheads="1"/>
          </p:cNvSpPr>
          <p:nvPr/>
        </p:nvSpPr>
        <p:spPr bwMode="auto">
          <a:xfrm>
            <a:off x="457200" y="48006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-5</a:t>
            </a:r>
            <a:r>
              <a:rPr lang="en-NZ" baseline="30000">
                <a:latin typeface="Arial" pitchFamily="34" charset="0"/>
                <a:cs typeface="Arial" pitchFamily="34" charset="0"/>
              </a:rPr>
              <a:t>3</a:t>
            </a:r>
            <a:r>
              <a:rPr lang="en-NZ">
                <a:latin typeface="Arial" pitchFamily="34" charset="0"/>
                <a:cs typeface="Arial" pitchFamily="34" charset="0"/>
              </a:rPr>
              <a:t> =</a:t>
            </a:r>
            <a:endParaRPr lang="en-NZ"/>
          </a:p>
        </p:txBody>
      </p:sp>
      <p:sp>
        <p:nvSpPr>
          <p:cNvPr id="32" name="Rectangle 31"/>
          <p:cNvSpPr>
            <a:spLocks noChangeArrowheads="1"/>
          </p:cNvSpPr>
          <p:nvPr/>
        </p:nvSpPr>
        <p:spPr bwMode="auto">
          <a:xfrm>
            <a:off x="2819400" y="48006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-6</a:t>
            </a:r>
            <a:r>
              <a:rPr lang="en-NZ" baseline="30000">
                <a:latin typeface="Arial" pitchFamily="34" charset="0"/>
                <a:cs typeface="Arial" pitchFamily="34" charset="0"/>
              </a:rPr>
              <a:t>4</a:t>
            </a:r>
            <a:r>
              <a:rPr lang="en-NZ">
                <a:latin typeface="Arial" pitchFamily="34" charset="0"/>
                <a:cs typeface="Arial" pitchFamily="34" charset="0"/>
              </a:rPr>
              <a:t> =</a:t>
            </a:r>
            <a:endParaRPr lang="en-NZ"/>
          </a:p>
        </p:txBody>
      </p:sp>
      <p:sp>
        <p:nvSpPr>
          <p:cNvPr id="33" name="Rectangle 32"/>
          <p:cNvSpPr>
            <a:spLocks noChangeArrowheads="1"/>
          </p:cNvSpPr>
          <p:nvPr/>
        </p:nvSpPr>
        <p:spPr bwMode="auto">
          <a:xfrm>
            <a:off x="1066800" y="5105400"/>
            <a:ext cx="844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-125</a:t>
            </a:r>
            <a:endParaRPr lang="en-NZ">
              <a:solidFill>
                <a:srgbClr val="FF0000"/>
              </a:solidFill>
            </a:endParaRPr>
          </a:p>
        </p:txBody>
      </p:sp>
      <p:sp>
        <p:nvSpPr>
          <p:cNvPr id="34" name="Rectangle 33"/>
          <p:cNvSpPr>
            <a:spLocks noChangeArrowheads="1"/>
          </p:cNvSpPr>
          <p:nvPr/>
        </p:nvSpPr>
        <p:spPr bwMode="auto">
          <a:xfrm>
            <a:off x="3657600" y="4800600"/>
            <a:ext cx="1858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-6 × -6 × -6 × -6 </a:t>
            </a:r>
            <a:endParaRPr lang="en-NZ">
              <a:solidFill>
                <a:srgbClr val="FF0000"/>
              </a:solidFill>
            </a:endParaRPr>
          </a:p>
        </p:txBody>
      </p:sp>
      <p:sp>
        <p:nvSpPr>
          <p:cNvPr id="35" name="Rectangle 34"/>
          <p:cNvSpPr>
            <a:spLocks noChangeArrowheads="1"/>
          </p:cNvSpPr>
          <p:nvPr/>
        </p:nvSpPr>
        <p:spPr bwMode="auto">
          <a:xfrm>
            <a:off x="1295400" y="4800600"/>
            <a:ext cx="1390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-5 × -5 × -5 </a:t>
            </a:r>
            <a:endParaRPr lang="en-NZ">
              <a:solidFill>
                <a:srgbClr val="FF0000"/>
              </a:solidFill>
            </a:endParaRPr>
          </a:p>
        </p:txBody>
      </p:sp>
      <p:sp>
        <p:nvSpPr>
          <p:cNvPr id="36" name="Rectangle 35"/>
          <p:cNvSpPr>
            <a:spLocks noChangeArrowheads="1"/>
          </p:cNvSpPr>
          <p:nvPr/>
        </p:nvSpPr>
        <p:spPr bwMode="auto">
          <a:xfrm>
            <a:off x="3429000" y="5105400"/>
            <a:ext cx="896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1296</a:t>
            </a:r>
            <a:endParaRPr lang="en-NZ">
              <a:solidFill>
                <a:srgbClr val="FF0000"/>
              </a:solidFill>
            </a:endParaRPr>
          </a:p>
        </p:txBody>
      </p:sp>
      <p:sp>
        <p:nvSpPr>
          <p:cNvPr id="37" name="TextBox 36"/>
          <p:cNvSpPr txBox="1">
            <a:spLocks noChangeArrowheads="1"/>
          </p:cNvSpPr>
          <p:nvPr/>
        </p:nvSpPr>
        <p:spPr bwMode="auto">
          <a:xfrm>
            <a:off x="533400" y="5638800"/>
            <a:ext cx="2057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With an ODD power, the answer will be negative</a:t>
            </a:r>
          </a:p>
        </p:txBody>
      </p:sp>
      <p:sp>
        <p:nvSpPr>
          <p:cNvPr id="38" name="TextBox 37"/>
          <p:cNvSpPr txBox="1">
            <a:spLocks noChangeArrowheads="1"/>
          </p:cNvSpPr>
          <p:nvPr/>
        </p:nvSpPr>
        <p:spPr bwMode="auto">
          <a:xfrm>
            <a:off x="3276600" y="5638800"/>
            <a:ext cx="2057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With an EVEN power, the answer will be positive</a:t>
            </a:r>
          </a:p>
        </p:txBody>
      </p:sp>
      <p:sp>
        <p:nvSpPr>
          <p:cNvPr id="39" name="TextBox 38"/>
          <p:cNvSpPr txBox="1">
            <a:spLocks noChangeArrowheads="1"/>
          </p:cNvSpPr>
          <p:nvPr/>
        </p:nvSpPr>
        <p:spPr bwMode="auto">
          <a:xfrm>
            <a:off x="6172200" y="4724400"/>
            <a:ext cx="2286000" cy="1200150"/>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00B0F0"/>
                </a:solidFill>
                <a:latin typeface="Arial" pitchFamily="34" charset="0"/>
                <a:cs typeface="Arial" pitchFamily="34" charset="0"/>
              </a:rPr>
              <a:t>If using a calculator you must put the negative number in brackets!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0-#ppt_w/2"/>
                                          </p:val>
                                        </p:tav>
                                        <p:tav tm="100000">
                                          <p:val>
                                            <p:strVal val="#ppt_x"/>
                                          </p:val>
                                        </p:tav>
                                      </p:tavLst>
                                    </p:anim>
                                    <p:anim calcmode="lin" valueType="num">
                                      <p:cBhvr additive="base">
                                        <p:cTn id="21" dur="500" fill="hold"/>
                                        <p:tgtEl>
                                          <p:spTgt spid="4"/>
                                        </p:tgtEl>
                                        <p:attrNameLst>
                                          <p:attrName>ppt_y</p:attrName>
                                        </p:attrNameLst>
                                      </p:cBhvr>
                                      <p:tavLst>
                                        <p:tav tm="0">
                                          <p:val>
                                            <p:strVal val="#ppt_y"/>
                                          </p:val>
                                        </p:tav>
                                        <p:tav tm="100000">
                                          <p:val>
                                            <p:strVal val="#ppt_y"/>
                                          </p:val>
                                        </p:tav>
                                      </p:tavLst>
                                    </p:anim>
                                  </p:childTnLst>
                                </p:cTn>
                              </p:par>
                              <p:par>
                                <p:cTn id="22" presetID="10"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500" fill="hold"/>
                                        <p:tgtEl>
                                          <p:spTgt spid="13"/>
                                        </p:tgtEl>
                                        <p:attrNameLst>
                                          <p:attrName>ppt_x</p:attrName>
                                        </p:attrNameLst>
                                      </p:cBhvr>
                                      <p:tavLst>
                                        <p:tav tm="0">
                                          <p:val>
                                            <p:strVal val="1+#ppt_w/2"/>
                                          </p:val>
                                        </p:tav>
                                        <p:tav tm="100000">
                                          <p:val>
                                            <p:strVal val="#ppt_x"/>
                                          </p:val>
                                        </p:tav>
                                      </p:tavLst>
                                    </p:anim>
                                    <p:anim calcmode="lin" valueType="num">
                                      <p:cBhvr additive="base">
                                        <p:cTn id="6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fade">
                                      <p:cBhvr>
                                        <p:cTn id="73" dur="500"/>
                                        <p:tgtEl>
                                          <p:spTgt spid="15"/>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500"/>
                                        <p:tgtEl>
                                          <p:spTgt spid="1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2"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1+#ppt_w/2"/>
                                          </p:val>
                                        </p:tav>
                                        <p:tav tm="100000">
                                          <p:val>
                                            <p:strVal val="#ppt_x"/>
                                          </p:val>
                                        </p:tav>
                                      </p:tavLst>
                                    </p:anim>
                                    <p:anim calcmode="lin" valueType="num">
                                      <p:cBhvr additive="base">
                                        <p:cTn id="8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500"/>
                                        <p:tgtEl>
                                          <p:spTgt spid="18"/>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fade">
                                      <p:cBhvr>
                                        <p:cTn id="94" dur="500"/>
                                        <p:tgtEl>
                                          <p:spTgt spid="1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fade">
                                      <p:cBhvr>
                                        <p:cTn id="99" dur="500"/>
                                        <p:tgtEl>
                                          <p:spTgt spid="2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21"/>
                                        </p:tgtEl>
                                        <p:attrNameLst>
                                          <p:attrName>style.visibility</p:attrName>
                                        </p:attrNameLst>
                                      </p:cBhvr>
                                      <p:to>
                                        <p:strVal val="visible"/>
                                      </p:to>
                                    </p:set>
                                    <p:animEffect transition="in" filter="fade">
                                      <p:cBhvr>
                                        <p:cTn id="104" dur="500"/>
                                        <p:tgtEl>
                                          <p:spTgt spid="2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 calcmode="lin" valueType="num">
                                      <p:cBhvr additive="base">
                                        <p:cTn id="109" dur="500" fill="hold"/>
                                        <p:tgtEl>
                                          <p:spTgt spid="22"/>
                                        </p:tgtEl>
                                        <p:attrNameLst>
                                          <p:attrName>ppt_x</p:attrName>
                                        </p:attrNameLst>
                                      </p:cBhvr>
                                      <p:tavLst>
                                        <p:tav tm="0">
                                          <p:val>
                                            <p:strVal val="0-#ppt_w/2"/>
                                          </p:val>
                                        </p:tav>
                                        <p:tav tm="100000">
                                          <p:val>
                                            <p:strVal val="#ppt_x"/>
                                          </p:val>
                                        </p:tav>
                                      </p:tavLst>
                                    </p:anim>
                                    <p:anim calcmode="lin" valueType="num">
                                      <p:cBhvr additive="base">
                                        <p:cTn id="110" dur="500" fill="hold"/>
                                        <p:tgtEl>
                                          <p:spTgt spid="22"/>
                                        </p:tgtEl>
                                        <p:attrNameLst>
                                          <p:attrName>ppt_y</p:attrName>
                                        </p:attrNameLst>
                                      </p:cBhvr>
                                      <p:tavLst>
                                        <p:tav tm="0">
                                          <p:val>
                                            <p:strVal val="#ppt_y"/>
                                          </p:val>
                                        </p:tav>
                                        <p:tav tm="100000">
                                          <p:val>
                                            <p:strVal val="#ppt_y"/>
                                          </p:val>
                                        </p:tav>
                                      </p:tavLst>
                                    </p:anim>
                                  </p:childTnLst>
                                </p:cTn>
                              </p:par>
                              <p:par>
                                <p:cTn id="111" presetID="10" presetClass="entr" presetSubtype="0" fill="hold" grpId="0" nodeType="withEffect">
                                  <p:stCondLst>
                                    <p:cond delay="0"/>
                                  </p:stCondLst>
                                  <p:childTnLst>
                                    <p:set>
                                      <p:cBhvr>
                                        <p:cTn id="112" dur="1" fill="hold">
                                          <p:stCondLst>
                                            <p:cond delay="0"/>
                                          </p:stCondLst>
                                        </p:cTn>
                                        <p:tgtEl>
                                          <p:spTgt spid="23"/>
                                        </p:tgtEl>
                                        <p:attrNameLst>
                                          <p:attrName>style.visibility</p:attrName>
                                        </p:attrNameLst>
                                      </p:cBhvr>
                                      <p:to>
                                        <p:strVal val="visible"/>
                                      </p:to>
                                    </p:set>
                                    <p:animEffect transition="in" filter="fade">
                                      <p:cBhvr>
                                        <p:cTn id="113" dur="500"/>
                                        <p:tgtEl>
                                          <p:spTgt spid="23"/>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24"/>
                                        </p:tgtEl>
                                        <p:attrNameLst>
                                          <p:attrName>style.visibility</p:attrName>
                                        </p:attrNameLst>
                                      </p:cBhvr>
                                      <p:to>
                                        <p:strVal val="visible"/>
                                      </p:to>
                                    </p:set>
                                    <p:animEffect transition="in" filter="fade">
                                      <p:cBhvr>
                                        <p:cTn id="116" dur="500"/>
                                        <p:tgtEl>
                                          <p:spTgt spid="24"/>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Effect transition="in" filter="fade">
                                      <p:cBhvr>
                                        <p:cTn id="121" dur="500"/>
                                        <p:tgtEl>
                                          <p:spTgt spid="27"/>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fade">
                                      <p:cBhvr>
                                        <p:cTn id="126" dur="500"/>
                                        <p:tgtEl>
                                          <p:spTgt spid="25"/>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26"/>
                                        </p:tgtEl>
                                        <p:attrNameLst>
                                          <p:attrName>style.visibility</p:attrName>
                                        </p:attrNameLst>
                                      </p:cBhvr>
                                      <p:to>
                                        <p:strVal val="visible"/>
                                      </p:to>
                                    </p:set>
                                    <p:animEffect transition="in" filter="fade">
                                      <p:cBhvr>
                                        <p:cTn id="131" dur="500"/>
                                        <p:tgtEl>
                                          <p:spTgt spid="2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28"/>
                                        </p:tgtEl>
                                        <p:attrNameLst>
                                          <p:attrName>style.visibility</p:attrName>
                                        </p:attrNameLst>
                                      </p:cBhvr>
                                      <p:to>
                                        <p:strVal val="visible"/>
                                      </p:to>
                                    </p:set>
                                    <p:animEffect transition="in" filter="fade">
                                      <p:cBhvr>
                                        <p:cTn id="136" dur="500"/>
                                        <p:tgtEl>
                                          <p:spTgt spid="28"/>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9" presetClass="entr" presetSubtype="10" fill="hold" grpId="0" nodeType="clickEffect">
                                  <p:stCondLst>
                                    <p:cond delay="0"/>
                                  </p:stCondLst>
                                  <p:childTnLst>
                                    <p:set>
                                      <p:cBhvr>
                                        <p:cTn id="140" dur="1" fill="hold">
                                          <p:stCondLst>
                                            <p:cond delay="0"/>
                                          </p:stCondLst>
                                        </p:cTn>
                                        <p:tgtEl>
                                          <p:spTgt spid="29"/>
                                        </p:tgtEl>
                                        <p:attrNameLst>
                                          <p:attrName>style.visibility</p:attrName>
                                        </p:attrNameLst>
                                      </p:cBhvr>
                                      <p:to>
                                        <p:strVal val="visible"/>
                                      </p:to>
                                    </p:set>
                                    <p:anim calcmode="lin" valueType="num">
                                      <p:cBhvr>
                                        <p:cTn id="141" dur="1000" fill="hold"/>
                                        <p:tgtEl>
                                          <p:spTgt spid="29"/>
                                        </p:tgtEl>
                                        <p:attrNameLst>
                                          <p:attrName>ppt_w</p:attrName>
                                        </p:attrNameLst>
                                      </p:cBhvr>
                                      <p:tavLst>
                                        <p:tav tm="0" fmla="#ppt_w*sin(2.5*pi*$)">
                                          <p:val>
                                            <p:fltVal val="0"/>
                                          </p:val>
                                        </p:tav>
                                        <p:tav tm="100000">
                                          <p:val>
                                            <p:fltVal val="1"/>
                                          </p:val>
                                        </p:tav>
                                      </p:tavLst>
                                    </p:anim>
                                    <p:anim calcmode="lin" valueType="num">
                                      <p:cBhvr>
                                        <p:cTn id="142" dur="1000" fill="hold"/>
                                        <p:tgtEl>
                                          <p:spTgt spid="29"/>
                                        </p:tgtEl>
                                        <p:attrNameLst>
                                          <p:attrName>ppt_h</p:attrName>
                                        </p:attrNameLst>
                                      </p:cBhvr>
                                      <p:tavLst>
                                        <p:tav tm="0">
                                          <p:val>
                                            <p:strVal val="#ppt_h"/>
                                          </p:val>
                                        </p:tav>
                                        <p:tav tm="100000">
                                          <p:val>
                                            <p:strVal val="#ppt_h"/>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fade">
                                      <p:cBhvr>
                                        <p:cTn id="147" dur="500"/>
                                        <p:tgtEl>
                                          <p:spTgt spid="30"/>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31"/>
                                        </p:tgtEl>
                                        <p:attrNameLst>
                                          <p:attrName>style.visibility</p:attrName>
                                        </p:attrNameLst>
                                      </p:cBhvr>
                                      <p:to>
                                        <p:strVal val="visible"/>
                                      </p:to>
                                    </p:set>
                                    <p:animEffect transition="in" filter="fade">
                                      <p:cBhvr>
                                        <p:cTn id="150" dur="500"/>
                                        <p:tgtEl>
                                          <p:spTgt spid="31"/>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32"/>
                                        </p:tgtEl>
                                        <p:attrNameLst>
                                          <p:attrName>style.visibility</p:attrName>
                                        </p:attrNameLst>
                                      </p:cBhvr>
                                      <p:to>
                                        <p:strVal val="visible"/>
                                      </p:to>
                                    </p:set>
                                    <p:animEffect transition="in" filter="fade">
                                      <p:cBhvr>
                                        <p:cTn id="153" dur="500"/>
                                        <p:tgtEl>
                                          <p:spTgt spid="32"/>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35"/>
                                        </p:tgtEl>
                                        <p:attrNameLst>
                                          <p:attrName>style.visibility</p:attrName>
                                        </p:attrNameLst>
                                      </p:cBhvr>
                                      <p:to>
                                        <p:strVal val="visible"/>
                                      </p:to>
                                    </p:set>
                                    <p:animEffect transition="in" filter="fade">
                                      <p:cBhvr>
                                        <p:cTn id="158" dur="500"/>
                                        <p:tgtEl>
                                          <p:spTgt spid="35"/>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33"/>
                                        </p:tgtEl>
                                        <p:attrNameLst>
                                          <p:attrName>style.visibility</p:attrName>
                                        </p:attrNameLst>
                                      </p:cBhvr>
                                      <p:to>
                                        <p:strVal val="visible"/>
                                      </p:to>
                                    </p:set>
                                    <p:animEffect transition="in" filter="fade">
                                      <p:cBhvr>
                                        <p:cTn id="163" dur="500"/>
                                        <p:tgtEl>
                                          <p:spTgt spid="33"/>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9" presetClass="entr" presetSubtype="10" fill="hold" grpId="0" nodeType="clickEffect">
                                  <p:stCondLst>
                                    <p:cond delay="0"/>
                                  </p:stCondLst>
                                  <p:childTnLst>
                                    <p:set>
                                      <p:cBhvr>
                                        <p:cTn id="167" dur="1" fill="hold">
                                          <p:stCondLst>
                                            <p:cond delay="0"/>
                                          </p:stCondLst>
                                        </p:cTn>
                                        <p:tgtEl>
                                          <p:spTgt spid="37"/>
                                        </p:tgtEl>
                                        <p:attrNameLst>
                                          <p:attrName>style.visibility</p:attrName>
                                        </p:attrNameLst>
                                      </p:cBhvr>
                                      <p:to>
                                        <p:strVal val="visible"/>
                                      </p:to>
                                    </p:set>
                                    <p:anim calcmode="lin" valueType="num">
                                      <p:cBhvr>
                                        <p:cTn id="168" dur="1000" fill="hold"/>
                                        <p:tgtEl>
                                          <p:spTgt spid="37"/>
                                        </p:tgtEl>
                                        <p:attrNameLst>
                                          <p:attrName>ppt_w</p:attrName>
                                        </p:attrNameLst>
                                      </p:cBhvr>
                                      <p:tavLst>
                                        <p:tav tm="0" fmla="#ppt_w*sin(2.5*pi*$)">
                                          <p:val>
                                            <p:fltVal val="0"/>
                                          </p:val>
                                        </p:tav>
                                        <p:tav tm="100000">
                                          <p:val>
                                            <p:fltVal val="1"/>
                                          </p:val>
                                        </p:tav>
                                      </p:tavLst>
                                    </p:anim>
                                    <p:anim calcmode="lin" valueType="num">
                                      <p:cBhvr>
                                        <p:cTn id="169" dur="10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70" fill="hold" nodeType="clickPar">
                      <p:stCondLst>
                        <p:cond delay="indefinite"/>
                      </p:stCondLst>
                      <p:childTnLst>
                        <p:par>
                          <p:cTn id="171" fill="hold" nodeType="withGroup">
                            <p:stCondLst>
                              <p:cond delay="0"/>
                            </p:stCondLst>
                            <p:childTnLst>
                              <p:par>
                                <p:cTn id="172" presetID="10" presetClass="entr" presetSubtype="0" fill="hold" grpId="0" nodeType="clickEffect">
                                  <p:stCondLst>
                                    <p:cond delay="0"/>
                                  </p:stCondLst>
                                  <p:childTnLst>
                                    <p:set>
                                      <p:cBhvr>
                                        <p:cTn id="173" dur="1" fill="hold">
                                          <p:stCondLst>
                                            <p:cond delay="0"/>
                                          </p:stCondLst>
                                        </p:cTn>
                                        <p:tgtEl>
                                          <p:spTgt spid="34"/>
                                        </p:tgtEl>
                                        <p:attrNameLst>
                                          <p:attrName>style.visibility</p:attrName>
                                        </p:attrNameLst>
                                      </p:cBhvr>
                                      <p:to>
                                        <p:strVal val="visible"/>
                                      </p:to>
                                    </p:set>
                                    <p:animEffect transition="in" filter="fade">
                                      <p:cBhvr>
                                        <p:cTn id="174" dur="500"/>
                                        <p:tgtEl>
                                          <p:spTgt spid="34"/>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0" presetClass="entr" presetSubtype="0" fill="hold" grpId="0" nodeType="clickEffect">
                                  <p:stCondLst>
                                    <p:cond delay="0"/>
                                  </p:stCondLst>
                                  <p:childTnLst>
                                    <p:set>
                                      <p:cBhvr>
                                        <p:cTn id="178" dur="1" fill="hold">
                                          <p:stCondLst>
                                            <p:cond delay="0"/>
                                          </p:stCondLst>
                                        </p:cTn>
                                        <p:tgtEl>
                                          <p:spTgt spid="36"/>
                                        </p:tgtEl>
                                        <p:attrNameLst>
                                          <p:attrName>style.visibility</p:attrName>
                                        </p:attrNameLst>
                                      </p:cBhvr>
                                      <p:to>
                                        <p:strVal val="visible"/>
                                      </p:to>
                                    </p:set>
                                    <p:animEffect transition="in" filter="fade">
                                      <p:cBhvr>
                                        <p:cTn id="179" dur="500"/>
                                        <p:tgtEl>
                                          <p:spTgt spid="36"/>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9" presetClass="entr" presetSubtype="10" fill="hold" grpId="0" nodeType="clickEffect">
                                  <p:stCondLst>
                                    <p:cond delay="0"/>
                                  </p:stCondLst>
                                  <p:childTnLst>
                                    <p:set>
                                      <p:cBhvr>
                                        <p:cTn id="183" dur="1" fill="hold">
                                          <p:stCondLst>
                                            <p:cond delay="0"/>
                                          </p:stCondLst>
                                        </p:cTn>
                                        <p:tgtEl>
                                          <p:spTgt spid="38"/>
                                        </p:tgtEl>
                                        <p:attrNameLst>
                                          <p:attrName>style.visibility</p:attrName>
                                        </p:attrNameLst>
                                      </p:cBhvr>
                                      <p:to>
                                        <p:strVal val="visible"/>
                                      </p:to>
                                    </p:set>
                                    <p:anim calcmode="lin" valueType="num">
                                      <p:cBhvr>
                                        <p:cTn id="184" dur="1000" fill="hold"/>
                                        <p:tgtEl>
                                          <p:spTgt spid="38"/>
                                        </p:tgtEl>
                                        <p:attrNameLst>
                                          <p:attrName>ppt_w</p:attrName>
                                        </p:attrNameLst>
                                      </p:cBhvr>
                                      <p:tavLst>
                                        <p:tav tm="0" fmla="#ppt_w*sin(2.5*pi*$)">
                                          <p:val>
                                            <p:fltVal val="0"/>
                                          </p:val>
                                        </p:tav>
                                        <p:tav tm="100000">
                                          <p:val>
                                            <p:fltVal val="1"/>
                                          </p:val>
                                        </p:tav>
                                      </p:tavLst>
                                    </p:anim>
                                    <p:anim calcmode="lin" valueType="num">
                                      <p:cBhvr>
                                        <p:cTn id="185" dur="10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9" presetClass="entr" presetSubtype="10" fill="hold" grpId="0" nodeType="clickEffect">
                                  <p:stCondLst>
                                    <p:cond delay="0"/>
                                  </p:stCondLst>
                                  <p:childTnLst>
                                    <p:set>
                                      <p:cBhvr>
                                        <p:cTn id="189" dur="1" fill="hold">
                                          <p:stCondLst>
                                            <p:cond delay="0"/>
                                          </p:stCondLst>
                                        </p:cTn>
                                        <p:tgtEl>
                                          <p:spTgt spid="39"/>
                                        </p:tgtEl>
                                        <p:attrNameLst>
                                          <p:attrName>style.visibility</p:attrName>
                                        </p:attrNameLst>
                                      </p:cBhvr>
                                      <p:to>
                                        <p:strVal val="visible"/>
                                      </p:to>
                                    </p:set>
                                    <p:anim calcmode="lin" valueType="num">
                                      <p:cBhvr>
                                        <p:cTn id="190" dur="1000" fill="hold"/>
                                        <p:tgtEl>
                                          <p:spTgt spid="39"/>
                                        </p:tgtEl>
                                        <p:attrNameLst>
                                          <p:attrName>ppt_w</p:attrName>
                                        </p:attrNameLst>
                                      </p:cBhvr>
                                      <p:tavLst>
                                        <p:tav tm="0" fmla="#ppt_w*sin(2.5*pi*$)">
                                          <p:val>
                                            <p:fltVal val="0"/>
                                          </p:val>
                                        </p:tav>
                                        <p:tav tm="100000">
                                          <p:val>
                                            <p:fltVal val="1"/>
                                          </p:val>
                                        </p:tav>
                                      </p:tavLst>
                                    </p:anim>
                                    <p:anim calcmode="lin" valueType="num">
                                      <p:cBhvr>
                                        <p:cTn id="191" dur="1000" fill="hold"/>
                                        <p:tgtEl>
                                          <p:spTgt spid="3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animBg="1"/>
      <p:bldP spid="30" grpId="0"/>
      <p:bldP spid="31" grpId="0"/>
      <p:bldP spid="32" grpId="0"/>
      <p:bldP spid="33" grpId="0"/>
      <p:bldP spid="34" grpId="0"/>
      <p:bldP spid="35" grpId="0"/>
      <p:bldP spid="36" grpId="0"/>
      <p:bldP spid="37" grpId="0" animBg="1"/>
      <p:bldP spid="38" grpId="0" animBg="1"/>
      <p:bldP spid="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810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SQUARE ROOTS</a:t>
            </a:r>
          </a:p>
        </p:txBody>
      </p:sp>
      <p:sp>
        <p:nvSpPr>
          <p:cNvPr id="3" name="TextBox 2"/>
          <p:cNvSpPr txBox="1">
            <a:spLocks noChangeArrowheads="1"/>
          </p:cNvSpPr>
          <p:nvPr/>
        </p:nvSpPr>
        <p:spPr bwMode="auto">
          <a:xfrm>
            <a:off x="457200" y="1066800"/>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The opposite of squaring</a:t>
            </a:r>
          </a:p>
        </p:txBody>
      </p:sp>
      <p:sp>
        <p:nvSpPr>
          <p:cNvPr id="4" name="Rectangle 3"/>
          <p:cNvSpPr>
            <a:spLocks noChangeArrowheads="1"/>
          </p:cNvSpPr>
          <p:nvPr/>
        </p:nvSpPr>
        <p:spPr bwMode="auto">
          <a:xfrm>
            <a:off x="457200" y="1371600"/>
            <a:ext cx="449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The square root of 36 is 6 because: </a:t>
            </a:r>
            <a:endParaRPr lang="en-NZ"/>
          </a:p>
        </p:txBody>
      </p:sp>
      <p:sp>
        <p:nvSpPr>
          <p:cNvPr id="5" name="Rectangle 4"/>
          <p:cNvSpPr>
            <a:spLocks noChangeArrowheads="1"/>
          </p:cNvSpPr>
          <p:nvPr/>
        </p:nvSpPr>
        <p:spPr bwMode="auto">
          <a:xfrm>
            <a:off x="4572000" y="1371600"/>
            <a:ext cx="768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6 × 6 </a:t>
            </a:r>
            <a:endParaRPr lang="en-NZ">
              <a:solidFill>
                <a:srgbClr val="FF0000"/>
              </a:solidFill>
            </a:endParaRPr>
          </a:p>
        </p:txBody>
      </p:sp>
      <p:sp>
        <p:nvSpPr>
          <p:cNvPr id="6" name="Rectangle 5"/>
          <p:cNvSpPr>
            <a:spLocks noChangeArrowheads="1"/>
          </p:cNvSpPr>
          <p:nvPr/>
        </p:nvSpPr>
        <p:spPr bwMode="auto">
          <a:xfrm>
            <a:off x="5181600" y="1371600"/>
            <a:ext cx="660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6</a:t>
            </a:r>
            <a:r>
              <a:rPr lang="en-NZ" baseline="30000">
                <a:solidFill>
                  <a:srgbClr val="FF0000"/>
                </a:solidFill>
                <a:latin typeface="Arial" pitchFamily="34" charset="0"/>
                <a:cs typeface="Arial" pitchFamily="34" charset="0"/>
              </a:rPr>
              <a:t>2</a:t>
            </a:r>
            <a:r>
              <a:rPr lang="en-NZ">
                <a:solidFill>
                  <a:srgbClr val="FF0000"/>
                </a:solidFill>
                <a:latin typeface="Arial" pitchFamily="34" charset="0"/>
                <a:cs typeface="Arial" pitchFamily="34" charset="0"/>
              </a:rPr>
              <a:t> </a:t>
            </a:r>
            <a:endParaRPr lang="en-NZ">
              <a:solidFill>
                <a:srgbClr val="FF0000"/>
              </a:solidFill>
            </a:endParaRPr>
          </a:p>
        </p:txBody>
      </p:sp>
      <p:sp>
        <p:nvSpPr>
          <p:cNvPr id="7" name="Rectangle 6"/>
          <p:cNvSpPr>
            <a:spLocks noChangeArrowheads="1"/>
          </p:cNvSpPr>
          <p:nvPr/>
        </p:nvSpPr>
        <p:spPr bwMode="auto">
          <a:xfrm>
            <a:off x="5638800" y="13716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36 </a:t>
            </a:r>
            <a:endParaRPr lang="en-NZ">
              <a:solidFill>
                <a:srgbClr val="FF0000"/>
              </a:solidFill>
            </a:endParaRPr>
          </a:p>
        </p:txBody>
      </p:sp>
      <p:sp>
        <p:nvSpPr>
          <p:cNvPr id="9" name="Rectangle 8"/>
          <p:cNvSpPr>
            <a:spLocks noChangeArrowheads="1"/>
          </p:cNvSpPr>
          <p:nvPr/>
        </p:nvSpPr>
        <p:spPr bwMode="auto">
          <a:xfrm>
            <a:off x="457200" y="16764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10" name="Rectangle 9"/>
          <p:cNvSpPr>
            <a:spLocks noChangeArrowheads="1"/>
          </p:cNvSpPr>
          <p:nvPr/>
        </p:nvSpPr>
        <p:spPr bwMode="auto">
          <a:xfrm>
            <a:off x="457200" y="19812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√64 =</a:t>
            </a:r>
            <a:endParaRPr lang="en-NZ"/>
          </a:p>
        </p:txBody>
      </p:sp>
      <p:sp>
        <p:nvSpPr>
          <p:cNvPr id="11" name="Rectangle 10"/>
          <p:cNvSpPr>
            <a:spLocks noChangeArrowheads="1"/>
          </p:cNvSpPr>
          <p:nvPr/>
        </p:nvSpPr>
        <p:spPr bwMode="auto">
          <a:xfrm>
            <a:off x="5029200" y="1981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√169 =</a:t>
            </a:r>
            <a:endParaRPr lang="en-NZ"/>
          </a:p>
        </p:txBody>
      </p:sp>
      <p:sp>
        <p:nvSpPr>
          <p:cNvPr id="12" name="Rectangle 11"/>
          <p:cNvSpPr>
            <a:spLocks noChangeArrowheads="1"/>
          </p:cNvSpPr>
          <p:nvPr/>
        </p:nvSpPr>
        <p:spPr bwMode="auto">
          <a:xfrm>
            <a:off x="1371600" y="19812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8</a:t>
            </a:r>
            <a:endParaRPr lang="en-NZ">
              <a:solidFill>
                <a:srgbClr val="FF0000"/>
              </a:solidFill>
            </a:endParaRPr>
          </a:p>
        </p:txBody>
      </p:sp>
      <p:sp>
        <p:nvSpPr>
          <p:cNvPr id="13" name="Rectangle 12"/>
          <p:cNvSpPr>
            <a:spLocks noChangeArrowheads="1"/>
          </p:cNvSpPr>
          <p:nvPr/>
        </p:nvSpPr>
        <p:spPr bwMode="auto">
          <a:xfrm>
            <a:off x="6019800" y="19812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13 </a:t>
            </a:r>
            <a:endParaRPr lang="en-NZ">
              <a:solidFill>
                <a:srgbClr val="FF0000"/>
              </a:solidFill>
            </a:endParaRPr>
          </a:p>
        </p:txBody>
      </p:sp>
      <p:sp>
        <p:nvSpPr>
          <p:cNvPr id="14" name="TextBox 13"/>
          <p:cNvSpPr txBox="1">
            <a:spLocks noChangeArrowheads="1"/>
          </p:cNvSpPr>
          <p:nvPr/>
        </p:nvSpPr>
        <p:spPr bwMode="auto">
          <a:xfrm>
            <a:off x="457200" y="2362200"/>
            <a:ext cx="533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On the calculator use the √ button or √</a:t>
            </a:r>
            <a:r>
              <a:rPr lang="en-NZ" i="1">
                <a:latin typeface="Arial" pitchFamily="34" charset="0"/>
                <a:cs typeface="Arial" pitchFamily="34" charset="0"/>
              </a:rPr>
              <a:t>x </a:t>
            </a:r>
            <a:r>
              <a:rPr lang="en-NZ">
                <a:latin typeface="Arial" pitchFamily="34" charset="0"/>
                <a:cs typeface="Arial" pitchFamily="34" charset="0"/>
              </a:rPr>
              <a:t>button</a:t>
            </a:r>
          </a:p>
        </p:txBody>
      </p:sp>
      <p:sp>
        <p:nvSpPr>
          <p:cNvPr id="15" name="Rectangle 14"/>
          <p:cNvSpPr>
            <a:spLocks noChangeArrowheads="1"/>
          </p:cNvSpPr>
          <p:nvPr/>
        </p:nvSpPr>
        <p:spPr bwMode="auto">
          <a:xfrm>
            <a:off x="457200" y="26670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16" name="Rectangle 15"/>
          <p:cNvSpPr>
            <a:spLocks noChangeArrowheads="1"/>
          </p:cNvSpPr>
          <p:nvPr/>
        </p:nvSpPr>
        <p:spPr bwMode="auto">
          <a:xfrm>
            <a:off x="457200" y="29718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√10 =</a:t>
            </a:r>
            <a:endParaRPr lang="en-NZ"/>
          </a:p>
        </p:txBody>
      </p:sp>
      <p:sp>
        <p:nvSpPr>
          <p:cNvPr id="17" name="Rectangle 16"/>
          <p:cNvSpPr>
            <a:spLocks noChangeArrowheads="1"/>
          </p:cNvSpPr>
          <p:nvPr/>
        </p:nvSpPr>
        <p:spPr bwMode="auto">
          <a:xfrm>
            <a:off x="1371600" y="2971800"/>
            <a:ext cx="1428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3.16 (2 d.p.)</a:t>
            </a:r>
            <a:endParaRPr lang="en-NZ">
              <a:solidFill>
                <a:srgbClr val="FF0000"/>
              </a:solidFill>
            </a:endParaRPr>
          </a:p>
        </p:txBody>
      </p:sp>
      <p:sp>
        <p:nvSpPr>
          <p:cNvPr id="27" name="TextBox 26"/>
          <p:cNvSpPr txBox="1">
            <a:spLocks noChangeArrowheads="1"/>
          </p:cNvSpPr>
          <p:nvPr/>
        </p:nvSpPr>
        <p:spPr bwMode="auto">
          <a:xfrm>
            <a:off x="457200" y="3505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Other roots can be calculated using the </a:t>
            </a:r>
            <a:r>
              <a:rPr lang="en-NZ" i="1">
                <a:latin typeface="Arial" pitchFamily="34" charset="0"/>
                <a:cs typeface="Arial" pitchFamily="34" charset="0"/>
              </a:rPr>
              <a:t>x</a:t>
            </a:r>
            <a:r>
              <a:rPr lang="en-NZ">
                <a:latin typeface="Arial" pitchFamily="34" charset="0"/>
                <a:cs typeface="Arial" pitchFamily="34" charset="0"/>
              </a:rPr>
              <a:t>√ button or </a:t>
            </a:r>
            <a:r>
              <a:rPr lang="en-NZ" i="1" baseline="30000">
                <a:latin typeface="Arial" pitchFamily="34" charset="0"/>
                <a:cs typeface="Arial" pitchFamily="34" charset="0"/>
              </a:rPr>
              <a:t>x</a:t>
            </a:r>
            <a:r>
              <a:rPr lang="en-NZ">
                <a:latin typeface="Arial" pitchFamily="34" charset="0"/>
                <a:cs typeface="Arial" pitchFamily="34" charset="0"/>
              </a:rPr>
              <a:t>√</a:t>
            </a:r>
            <a:r>
              <a:rPr lang="en-NZ" i="1">
                <a:latin typeface="Arial" pitchFamily="34" charset="0"/>
                <a:cs typeface="Arial" pitchFamily="34" charset="0"/>
              </a:rPr>
              <a:t>y </a:t>
            </a:r>
            <a:r>
              <a:rPr lang="en-NZ">
                <a:latin typeface="Arial" pitchFamily="34" charset="0"/>
                <a:cs typeface="Arial" pitchFamily="34" charset="0"/>
              </a:rPr>
              <a:t>button</a:t>
            </a:r>
          </a:p>
        </p:txBody>
      </p:sp>
      <p:sp>
        <p:nvSpPr>
          <p:cNvPr id="28" name="Rectangle 27"/>
          <p:cNvSpPr>
            <a:spLocks noChangeArrowheads="1"/>
          </p:cNvSpPr>
          <p:nvPr/>
        </p:nvSpPr>
        <p:spPr bwMode="auto">
          <a:xfrm>
            <a:off x="457200" y="38862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r>
              <a:rPr lang="en-NZ" baseline="30000">
                <a:latin typeface="Arial" pitchFamily="34" charset="0"/>
                <a:cs typeface="Arial" pitchFamily="34" charset="0"/>
              </a:rPr>
              <a:t>4</a:t>
            </a:r>
            <a:r>
              <a:rPr lang="en-NZ">
                <a:latin typeface="Arial" pitchFamily="34" charset="0"/>
                <a:cs typeface="Arial" pitchFamily="34" charset="0"/>
              </a:rPr>
              <a:t>√1296 = </a:t>
            </a:r>
            <a:endParaRPr lang="en-NZ"/>
          </a:p>
        </p:txBody>
      </p:sp>
      <p:sp>
        <p:nvSpPr>
          <p:cNvPr id="29" name="Rectangle 28"/>
          <p:cNvSpPr>
            <a:spLocks noChangeArrowheads="1"/>
          </p:cNvSpPr>
          <p:nvPr/>
        </p:nvSpPr>
        <p:spPr bwMode="auto">
          <a:xfrm>
            <a:off x="1905000" y="3886200"/>
            <a:ext cx="1619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4 shift </a:t>
            </a:r>
            <a:r>
              <a:rPr lang="en-NZ" i="1">
                <a:solidFill>
                  <a:srgbClr val="FF0000"/>
                </a:solidFill>
                <a:latin typeface="Arial" pitchFamily="34" charset="0"/>
                <a:cs typeface="Arial" pitchFamily="34" charset="0"/>
              </a:rPr>
              <a:t>x</a:t>
            </a:r>
            <a:r>
              <a:rPr lang="en-NZ">
                <a:solidFill>
                  <a:srgbClr val="FF0000"/>
                </a:solidFill>
                <a:latin typeface="Arial" pitchFamily="34" charset="0"/>
                <a:cs typeface="Arial" pitchFamily="34" charset="0"/>
              </a:rPr>
              <a:t>√1296</a:t>
            </a:r>
            <a:endParaRPr lang="en-NZ">
              <a:solidFill>
                <a:srgbClr val="FF0000"/>
              </a:solidFill>
            </a:endParaRPr>
          </a:p>
        </p:txBody>
      </p:sp>
      <p:sp>
        <p:nvSpPr>
          <p:cNvPr id="30" name="Rectangle 29"/>
          <p:cNvSpPr>
            <a:spLocks noChangeArrowheads="1"/>
          </p:cNvSpPr>
          <p:nvPr/>
        </p:nvSpPr>
        <p:spPr bwMode="auto">
          <a:xfrm>
            <a:off x="1676400" y="4191000"/>
            <a:ext cx="511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6</a:t>
            </a:r>
            <a:endParaRPr lang="en-NZ">
              <a:solidFill>
                <a:srgbClr val="FF0000"/>
              </a:solidFill>
            </a:endParaRPr>
          </a:p>
        </p:txBody>
      </p:sp>
      <p:sp>
        <p:nvSpPr>
          <p:cNvPr id="31" name="Rectangle 30"/>
          <p:cNvSpPr>
            <a:spLocks noChangeArrowheads="1"/>
          </p:cNvSpPr>
          <p:nvPr/>
        </p:nvSpPr>
        <p:spPr bwMode="auto">
          <a:xfrm>
            <a:off x="457200" y="4648200"/>
            <a:ext cx="525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This is because 6 × 6 × 6 × 6 = 6</a:t>
            </a:r>
            <a:r>
              <a:rPr lang="en-NZ" baseline="30000">
                <a:solidFill>
                  <a:srgbClr val="FF0000"/>
                </a:solidFill>
                <a:latin typeface="Arial" pitchFamily="34" charset="0"/>
                <a:cs typeface="Arial" pitchFamily="34" charset="0"/>
              </a:rPr>
              <a:t>4</a:t>
            </a:r>
            <a:endParaRPr lang="en-NZ" baseline="30000">
              <a:solidFill>
                <a:srgbClr val="FF0000"/>
              </a:solidFill>
            </a:endParaRPr>
          </a:p>
        </p:txBody>
      </p:sp>
      <p:sp>
        <p:nvSpPr>
          <p:cNvPr id="32" name="Rectangle 31"/>
          <p:cNvSpPr>
            <a:spLocks noChangeArrowheads="1"/>
          </p:cNvSpPr>
          <p:nvPr/>
        </p:nvSpPr>
        <p:spPr bwMode="auto">
          <a:xfrm>
            <a:off x="2743200" y="49530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And 6</a:t>
            </a:r>
            <a:r>
              <a:rPr lang="en-NZ" baseline="30000">
                <a:solidFill>
                  <a:srgbClr val="FF0000"/>
                </a:solidFill>
                <a:latin typeface="Arial" pitchFamily="34" charset="0"/>
                <a:cs typeface="Arial" pitchFamily="34" charset="0"/>
              </a:rPr>
              <a:t>4 </a:t>
            </a:r>
            <a:r>
              <a:rPr lang="en-NZ">
                <a:solidFill>
                  <a:srgbClr val="FF0000"/>
                </a:solidFill>
                <a:latin typeface="Arial" pitchFamily="34" charset="0"/>
                <a:cs typeface="Arial" pitchFamily="34" charset="0"/>
              </a:rPr>
              <a:t>=</a:t>
            </a:r>
            <a:r>
              <a:rPr lang="en-NZ" baseline="30000">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1296</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0-#ppt_w/2"/>
                                          </p:val>
                                        </p:tav>
                                        <p:tav tm="100000">
                                          <p:val>
                                            <p:strVal val="#ppt_x"/>
                                          </p:val>
                                        </p:tav>
                                      </p:tavLst>
                                    </p:anim>
                                    <p:anim calcmode="lin" valueType="num">
                                      <p:cBhvr additive="base">
                                        <p:cTn id="21"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0-#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par>
                                <p:cTn id="43" presetID="10" presetClass="entr" presetSubtype="0"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500"/>
                                        <p:tgtEl>
                                          <p:spTgt spid="1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500"/>
                                        <p:tgtEl>
                                          <p:spTgt spid="1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500"/>
                                        <p:tgtEl>
                                          <p:spTgt spid="1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additive="base">
                                        <p:cTn id="68" dur="500" fill="hold"/>
                                        <p:tgtEl>
                                          <p:spTgt spid="15"/>
                                        </p:tgtEl>
                                        <p:attrNameLst>
                                          <p:attrName>ppt_x</p:attrName>
                                        </p:attrNameLst>
                                      </p:cBhvr>
                                      <p:tavLst>
                                        <p:tav tm="0">
                                          <p:val>
                                            <p:strVal val="0-#ppt_w/2"/>
                                          </p:val>
                                        </p:tav>
                                        <p:tav tm="100000">
                                          <p:val>
                                            <p:strVal val="#ppt_x"/>
                                          </p:val>
                                        </p:tav>
                                      </p:tavLst>
                                    </p:anim>
                                    <p:anim calcmode="lin" valueType="num">
                                      <p:cBhvr additive="base">
                                        <p:cTn id="69" dur="500" fill="hold"/>
                                        <p:tgtEl>
                                          <p:spTgt spid="15"/>
                                        </p:tgtEl>
                                        <p:attrNameLst>
                                          <p:attrName>ppt_y</p:attrName>
                                        </p:attrNameLst>
                                      </p:cBhvr>
                                      <p:tavLst>
                                        <p:tav tm="0">
                                          <p:val>
                                            <p:strVal val="#ppt_y"/>
                                          </p:val>
                                        </p:tav>
                                        <p:tav tm="100000">
                                          <p:val>
                                            <p:strVal val="#ppt_y"/>
                                          </p:val>
                                        </p:tav>
                                      </p:tavLst>
                                    </p:anim>
                                  </p:childTnLst>
                                </p:cTn>
                              </p:par>
                              <p:par>
                                <p:cTn id="70" presetID="10" presetClass="entr" presetSubtype="0" fill="hold" grpId="0" nodeType="with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500"/>
                                        <p:tgtEl>
                                          <p:spTgt spid="1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500"/>
                                        <p:tgtEl>
                                          <p:spTgt spid="1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fade">
                                      <p:cBhvr>
                                        <p:cTn id="82" dur="500"/>
                                        <p:tgtEl>
                                          <p:spTgt spid="2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8"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additive="base">
                                        <p:cTn id="87" dur="500" fill="hold"/>
                                        <p:tgtEl>
                                          <p:spTgt spid="28"/>
                                        </p:tgtEl>
                                        <p:attrNameLst>
                                          <p:attrName>ppt_x</p:attrName>
                                        </p:attrNameLst>
                                      </p:cBhvr>
                                      <p:tavLst>
                                        <p:tav tm="0">
                                          <p:val>
                                            <p:strVal val="0-#ppt_w/2"/>
                                          </p:val>
                                        </p:tav>
                                        <p:tav tm="100000">
                                          <p:val>
                                            <p:strVal val="#ppt_x"/>
                                          </p:val>
                                        </p:tav>
                                      </p:tavLst>
                                    </p:anim>
                                    <p:anim calcmode="lin" valueType="num">
                                      <p:cBhvr additive="base">
                                        <p:cTn id="8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fade">
                                      <p:cBhvr>
                                        <p:cTn id="93" dur="500"/>
                                        <p:tgtEl>
                                          <p:spTgt spid="29"/>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30"/>
                                        </p:tgtEl>
                                        <p:attrNameLst>
                                          <p:attrName>style.visibility</p:attrName>
                                        </p:attrNameLst>
                                      </p:cBhvr>
                                      <p:to>
                                        <p:strVal val="visible"/>
                                      </p:to>
                                    </p:set>
                                    <p:animEffect transition="in" filter="fade">
                                      <p:cBhvr>
                                        <p:cTn id="98" dur="500"/>
                                        <p:tgtEl>
                                          <p:spTgt spid="30"/>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31"/>
                                        </p:tgtEl>
                                        <p:attrNameLst>
                                          <p:attrName>style.visibility</p:attrName>
                                        </p:attrNameLst>
                                      </p:cBhvr>
                                      <p:to>
                                        <p:strVal val="visible"/>
                                      </p:to>
                                    </p:set>
                                    <p:animEffect transition="in" filter="fade">
                                      <p:cBhvr>
                                        <p:cTn id="103" dur="500"/>
                                        <p:tgtEl>
                                          <p:spTgt spid="31"/>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fade">
                                      <p:cBhvr>
                                        <p:cTn id="10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9" grpId="0"/>
      <p:bldP spid="10" grpId="0"/>
      <p:bldP spid="11" grpId="0"/>
      <p:bldP spid="12" grpId="0"/>
      <p:bldP spid="13" grpId="0"/>
      <p:bldP spid="14" grpId="0"/>
      <p:bldP spid="15" grpId="0"/>
      <p:bldP spid="16" grpId="0"/>
      <p:bldP spid="17" grpId="0"/>
      <p:bldP spid="27" grpId="0"/>
      <p:bldP spid="28" grpId="0"/>
      <p:bldP spid="29" grpId="0"/>
      <p:bldP spid="30" grpId="0"/>
      <p:bldP spid="31" grpId="0"/>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810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FRACTIONS</a:t>
            </a:r>
          </a:p>
        </p:txBody>
      </p:sp>
      <p:sp>
        <p:nvSpPr>
          <p:cNvPr id="3" name="TextBox 2"/>
          <p:cNvSpPr txBox="1">
            <a:spLocks noChangeArrowheads="1"/>
          </p:cNvSpPr>
          <p:nvPr/>
        </p:nvSpPr>
        <p:spPr bwMode="auto">
          <a:xfrm>
            <a:off x="457200" y="1066800"/>
            <a:ext cx="7620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Show how parts of an object compare to its whole</a:t>
            </a:r>
          </a:p>
        </p:txBody>
      </p:sp>
      <p:sp>
        <p:nvSpPr>
          <p:cNvPr id="4" name="Rectangle 3"/>
          <p:cNvSpPr>
            <a:spLocks noChangeArrowheads="1"/>
          </p:cNvSpPr>
          <p:nvPr/>
        </p:nvSpPr>
        <p:spPr bwMode="auto">
          <a:xfrm>
            <a:off x="457200" y="13716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9" name="Rectangle 8"/>
          <p:cNvSpPr>
            <a:spLocks noChangeArrowheads="1"/>
          </p:cNvSpPr>
          <p:nvPr/>
        </p:nvSpPr>
        <p:spPr bwMode="auto">
          <a:xfrm>
            <a:off x="1371600" y="1676400"/>
            <a:ext cx="1143000" cy="10668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cxnSp>
        <p:nvCxnSpPr>
          <p:cNvPr id="11" name="Straight Connector 10"/>
          <p:cNvCxnSpPr>
            <a:cxnSpLocks noChangeShapeType="1"/>
          </p:cNvCxnSpPr>
          <p:nvPr/>
        </p:nvCxnSpPr>
        <p:spPr bwMode="auto">
          <a:xfrm>
            <a:off x="1371600" y="1676400"/>
            <a:ext cx="1143000" cy="106680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13" name="Straight Connector 12"/>
          <p:cNvCxnSpPr>
            <a:cxnSpLocks noChangeShapeType="1"/>
          </p:cNvCxnSpPr>
          <p:nvPr/>
        </p:nvCxnSpPr>
        <p:spPr bwMode="auto">
          <a:xfrm flipV="1">
            <a:off x="1371600" y="1676400"/>
            <a:ext cx="1143000" cy="106680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16" name="Freeform 15"/>
          <p:cNvSpPr>
            <a:spLocks noChangeArrowheads="1"/>
          </p:cNvSpPr>
          <p:nvPr/>
        </p:nvSpPr>
        <p:spPr bwMode="auto">
          <a:xfrm>
            <a:off x="1392238" y="1665288"/>
            <a:ext cx="1104900" cy="546100"/>
          </a:xfrm>
          <a:custGeom>
            <a:avLst/>
            <a:gdLst>
              <a:gd name="T0" fmla="*/ 0 w 1105468"/>
              <a:gd name="T1" fmla="*/ 0 h 545910"/>
              <a:gd name="T2" fmla="*/ 545630 w 1105468"/>
              <a:gd name="T3" fmla="*/ 546100 h 545910"/>
              <a:gd name="T4" fmla="*/ 1104900 w 1105468"/>
              <a:gd name="T5" fmla="*/ 27304 h 545910"/>
              <a:gd name="T6" fmla="*/ 0 w 1105468"/>
              <a:gd name="T7" fmla="*/ 0 h 545910"/>
              <a:gd name="T8" fmla="*/ 0 60000 65536"/>
              <a:gd name="T9" fmla="*/ 0 60000 65536"/>
              <a:gd name="T10" fmla="*/ 0 60000 65536"/>
              <a:gd name="T11" fmla="*/ 0 60000 65536"/>
              <a:gd name="T12" fmla="*/ 0 w 1105468"/>
              <a:gd name="T13" fmla="*/ 0 h 545910"/>
              <a:gd name="T14" fmla="*/ 1105468 w 1105468"/>
              <a:gd name="T15" fmla="*/ 545910 h 545910"/>
            </a:gdLst>
            <a:ahLst/>
            <a:cxnLst>
              <a:cxn ang="T8">
                <a:pos x="T0" y="T1"/>
              </a:cxn>
              <a:cxn ang="T9">
                <a:pos x="T2" y="T3"/>
              </a:cxn>
              <a:cxn ang="T10">
                <a:pos x="T4" y="T5"/>
              </a:cxn>
              <a:cxn ang="T11">
                <a:pos x="T6" y="T7"/>
              </a:cxn>
            </a:cxnLst>
            <a:rect l="T12" t="T13" r="T14" b="T15"/>
            <a:pathLst>
              <a:path w="1105468" h="545910">
                <a:moveTo>
                  <a:pt x="0" y="0"/>
                </a:moveTo>
                <a:lnTo>
                  <a:pt x="545910" y="545910"/>
                </a:lnTo>
                <a:lnTo>
                  <a:pt x="1105468" y="27295"/>
                </a:lnTo>
                <a:lnTo>
                  <a:pt x="0" y="0"/>
                </a:lnTo>
                <a:close/>
              </a:path>
            </a:pathLst>
          </a:custGeom>
          <a:solidFill>
            <a:schemeClr val="tx1"/>
          </a:solidFill>
          <a:ln w="9525" algn="ctr">
            <a:solidFill>
              <a:schemeClr val="tx1"/>
            </a:solidFill>
            <a:round/>
            <a:headEnd/>
            <a:tailEnd/>
          </a:ln>
        </p:spPr>
        <p:txBody>
          <a:bodyPr/>
          <a:lstStyle/>
          <a:p>
            <a:endParaRPr lang="en-US"/>
          </a:p>
        </p:txBody>
      </p:sp>
      <p:sp>
        <p:nvSpPr>
          <p:cNvPr id="17" name="TextBox 16"/>
          <p:cNvSpPr txBox="1">
            <a:spLocks noChangeArrowheads="1"/>
          </p:cNvSpPr>
          <p:nvPr/>
        </p:nvSpPr>
        <p:spPr bwMode="auto">
          <a:xfrm>
            <a:off x="2743200" y="16764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Fraction shaded = </a:t>
            </a:r>
          </a:p>
        </p:txBody>
      </p:sp>
      <p:sp>
        <p:nvSpPr>
          <p:cNvPr id="18" name="TextBox 17"/>
          <p:cNvSpPr txBox="1">
            <a:spLocks noChangeArrowheads="1"/>
          </p:cNvSpPr>
          <p:nvPr/>
        </p:nvSpPr>
        <p:spPr bwMode="auto">
          <a:xfrm>
            <a:off x="4648200" y="1676400"/>
            <a:ext cx="381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1</a:t>
            </a:r>
          </a:p>
          <a:p>
            <a:r>
              <a:rPr lang="en-NZ">
                <a:solidFill>
                  <a:srgbClr val="FF0000"/>
                </a:solidFill>
                <a:latin typeface="Arial" pitchFamily="34" charset="0"/>
                <a:cs typeface="Arial" pitchFamily="34" charset="0"/>
              </a:rPr>
              <a:t>4 </a:t>
            </a:r>
          </a:p>
        </p:txBody>
      </p:sp>
      <p:sp>
        <p:nvSpPr>
          <p:cNvPr id="40" name="TextBox 39"/>
          <p:cNvSpPr txBox="1">
            <a:spLocks noChangeArrowheads="1"/>
          </p:cNvSpPr>
          <p:nvPr/>
        </p:nvSpPr>
        <p:spPr bwMode="auto">
          <a:xfrm>
            <a:off x="457200" y="3048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SIMPLIFYING FRACTIONS</a:t>
            </a:r>
          </a:p>
        </p:txBody>
      </p:sp>
      <p:sp>
        <p:nvSpPr>
          <p:cNvPr id="41" name="TextBox 40"/>
          <p:cNvSpPr txBox="1">
            <a:spLocks noChangeArrowheads="1"/>
          </p:cNvSpPr>
          <p:nvPr/>
        </p:nvSpPr>
        <p:spPr bwMode="auto">
          <a:xfrm>
            <a:off x="457200" y="3352800"/>
            <a:ext cx="822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Fractions must ALWAYS be simplified where possible</a:t>
            </a:r>
          </a:p>
        </p:txBody>
      </p:sp>
      <p:sp>
        <p:nvSpPr>
          <p:cNvPr id="42" name="TextBox 41"/>
          <p:cNvSpPr txBox="1">
            <a:spLocks noChangeArrowheads="1"/>
          </p:cNvSpPr>
          <p:nvPr/>
        </p:nvSpPr>
        <p:spPr bwMode="auto">
          <a:xfrm>
            <a:off x="457200" y="3657600"/>
            <a:ext cx="822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Done by finding numbers (preferably the highest) that divide exactly into the numerator and denominators of a fraction</a:t>
            </a:r>
          </a:p>
        </p:txBody>
      </p:sp>
      <p:sp>
        <p:nvSpPr>
          <p:cNvPr id="43" name="Rectangle 42"/>
          <p:cNvSpPr>
            <a:spLocks noChangeArrowheads="1"/>
          </p:cNvSpPr>
          <p:nvPr/>
        </p:nvSpPr>
        <p:spPr bwMode="auto">
          <a:xfrm>
            <a:off x="457200" y="43434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Simplify </a:t>
            </a:r>
            <a:endParaRPr lang="en-NZ"/>
          </a:p>
        </p:txBody>
      </p:sp>
      <p:sp>
        <p:nvSpPr>
          <p:cNvPr id="44" name="TextBox 43"/>
          <p:cNvSpPr txBox="1">
            <a:spLocks noChangeArrowheads="1"/>
          </p:cNvSpPr>
          <p:nvPr/>
        </p:nvSpPr>
        <p:spPr bwMode="auto">
          <a:xfrm>
            <a:off x="457200" y="47244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5</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10</a:t>
            </a:r>
          </a:p>
        </p:txBody>
      </p:sp>
      <p:sp>
        <p:nvSpPr>
          <p:cNvPr id="45" name="TextBox 44"/>
          <p:cNvSpPr txBox="1">
            <a:spLocks noChangeArrowheads="1"/>
          </p:cNvSpPr>
          <p:nvPr/>
        </p:nvSpPr>
        <p:spPr bwMode="auto">
          <a:xfrm>
            <a:off x="3276600" y="4724400"/>
            <a:ext cx="1295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6</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9</a:t>
            </a:r>
          </a:p>
        </p:txBody>
      </p:sp>
      <p:sp>
        <p:nvSpPr>
          <p:cNvPr id="46" name="TextBox 45"/>
          <p:cNvSpPr txBox="1">
            <a:spLocks noChangeArrowheads="1"/>
          </p:cNvSpPr>
          <p:nvPr/>
        </p:nvSpPr>
        <p:spPr bwMode="auto">
          <a:xfrm>
            <a:off x="5791200" y="4724400"/>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c)        </a:t>
            </a:r>
            <a:r>
              <a:rPr lang="en-NZ" u="sng">
                <a:latin typeface="Arial" pitchFamily="34" charset="0"/>
                <a:cs typeface="Arial" pitchFamily="34" charset="0"/>
              </a:rPr>
              <a:t>45</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60</a:t>
            </a:r>
          </a:p>
        </p:txBody>
      </p:sp>
      <p:sp>
        <p:nvSpPr>
          <p:cNvPr id="47" name="TextBox 46"/>
          <p:cNvSpPr txBox="1">
            <a:spLocks noChangeArrowheads="1"/>
          </p:cNvSpPr>
          <p:nvPr/>
        </p:nvSpPr>
        <p:spPr bwMode="auto">
          <a:xfrm>
            <a:off x="685800" y="47244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a:t>
            </a:r>
          </a:p>
          <a:p>
            <a:r>
              <a:rPr lang="en-NZ">
                <a:solidFill>
                  <a:srgbClr val="FF0000"/>
                </a:solidFill>
                <a:latin typeface="Arial" pitchFamily="34" charset="0"/>
                <a:cs typeface="Arial" pitchFamily="34" charset="0"/>
              </a:rPr>
              <a:t>÷ 5</a:t>
            </a:r>
          </a:p>
        </p:txBody>
      </p:sp>
      <p:cxnSp>
        <p:nvCxnSpPr>
          <p:cNvPr id="48" name="Straight Connector 47"/>
          <p:cNvCxnSpPr/>
          <p:nvPr/>
        </p:nvCxnSpPr>
        <p:spPr>
          <a:xfrm rot="5400000" flipH="1" flipV="1">
            <a:off x="1181100" y="51435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flipH="1" flipV="1">
            <a:off x="1181100" y="48387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1676400" y="47244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1</a:t>
            </a:r>
            <a:endParaRPr lang="en-NZ" i="1" baseline="30000">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2</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cxnSp>
        <p:nvCxnSpPr>
          <p:cNvPr id="51" name="Straight Connector 50"/>
          <p:cNvCxnSpPr/>
          <p:nvPr/>
        </p:nvCxnSpPr>
        <p:spPr>
          <a:xfrm rot="5400000" flipH="1" flipV="1">
            <a:off x="4000500" y="51435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flipH="1" flipV="1">
            <a:off x="4000500" y="48387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Box 52"/>
          <p:cNvSpPr txBox="1">
            <a:spLocks noChangeArrowheads="1"/>
          </p:cNvSpPr>
          <p:nvPr/>
        </p:nvSpPr>
        <p:spPr bwMode="auto">
          <a:xfrm>
            <a:off x="3505200" y="47244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3 </a:t>
            </a:r>
          </a:p>
          <a:p>
            <a:r>
              <a:rPr lang="en-NZ">
                <a:solidFill>
                  <a:srgbClr val="FF0000"/>
                </a:solidFill>
                <a:latin typeface="Arial" pitchFamily="34" charset="0"/>
                <a:cs typeface="Arial" pitchFamily="34" charset="0"/>
              </a:rPr>
              <a:t>÷ 3</a:t>
            </a:r>
          </a:p>
        </p:txBody>
      </p:sp>
      <p:sp>
        <p:nvSpPr>
          <p:cNvPr id="54" name="TextBox 53"/>
          <p:cNvSpPr txBox="1">
            <a:spLocks noChangeArrowheads="1"/>
          </p:cNvSpPr>
          <p:nvPr/>
        </p:nvSpPr>
        <p:spPr bwMode="auto">
          <a:xfrm>
            <a:off x="4419600" y="47244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2</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3</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cxnSp>
        <p:nvCxnSpPr>
          <p:cNvPr id="55" name="Straight Connector 54"/>
          <p:cNvCxnSpPr/>
          <p:nvPr/>
        </p:nvCxnSpPr>
        <p:spPr>
          <a:xfrm rot="5400000" flipH="1" flipV="1">
            <a:off x="6591300" y="51435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flipH="1" flipV="1">
            <a:off x="6591300" y="48387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7" name="TextBox 56"/>
          <p:cNvSpPr txBox="1">
            <a:spLocks noChangeArrowheads="1"/>
          </p:cNvSpPr>
          <p:nvPr/>
        </p:nvSpPr>
        <p:spPr bwMode="auto">
          <a:xfrm>
            <a:off x="6019800" y="47244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a:t>
            </a:r>
          </a:p>
          <a:p>
            <a:r>
              <a:rPr lang="en-NZ">
                <a:solidFill>
                  <a:srgbClr val="FF0000"/>
                </a:solidFill>
                <a:latin typeface="Arial" pitchFamily="34" charset="0"/>
                <a:cs typeface="Arial" pitchFamily="34" charset="0"/>
              </a:rPr>
              <a:t>÷ 5</a:t>
            </a:r>
          </a:p>
        </p:txBody>
      </p:sp>
      <p:sp>
        <p:nvSpPr>
          <p:cNvPr id="58" name="TextBox 57"/>
          <p:cNvSpPr txBox="1">
            <a:spLocks noChangeArrowheads="1"/>
          </p:cNvSpPr>
          <p:nvPr/>
        </p:nvSpPr>
        <p:spPr bwMode="auto">
          <a:xfrm>
            <a:off x="7391400" y="47244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 9</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12</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cxnSp>
        <p:nvCxnSpPr>
          <p:cNvPr id="59" name="Straight Connector 58"/>
          <p:cNvCxnSpPr/>
          <p:nvPr/>
        </p:nvCxnSpPr>
        <p:spPr>
          <a:xfrm rot="5400000" flipH="1" flipV="1">
            <a:off x="7505700" y="51435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flipH="1" flipV="1">
            <a:off x="7505700" y="48387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1" name="TextBox 60"/>
          <p:cNvSpPr txBox="1">
            <a:spLocks noChangeArrowheads="1"/>
          </p:cNvSpPr>
          <p:nvPr/>
        </p:nvSpPr>
        <p:spPr bwMode="auto">
          <a:xfrm>
            <a:off x="7010400" y="47244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3 </a:t>
            </a:r>
          </a:p>
          <a:p>
            <a:r>
              <a:rPr lang="en-NZ">
                <a:solidFill>
                  <a:srgbClr val="FF0000"/>
                </a:solidFill>
                <a:latin typeface="Arial" pitchFamily="34" charset="0"/>
                <a:cs typeface="Arial" pitchFamily="34" charset="0"/>
              </a:rPr>
              <a:t>÷ 3</a:t>
            </a:r>
          </a:p>
        </p:txBody>
      </p:sp>
      <p:sp>
        <p:nvSpPr>
          <p:cNvPr id="62" name="TextBox 61"/>
          <p:cNvSpPr txBox="1">
            <a:spLocks noChangeArrowheads="1"/>
          </p:cNvSpPr>
          <p:nvPr/>
        </p:nvSpPr>
        <p:spPr bwMode="auto">
          <a:xfrm>
            <a:off x="7315200" y="53340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4</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0-#ppt_w/2"/>
                                          </p:val>
                                        </p:tav>
                                        <p:tav tm="100000">
                                          <p:val>
                                            <p:strVal val="#ppt_x"/>
                                          </p:val>
                                        </p:tav>
                                      </p:tavLst>
                                    </p:anim>
                                    <p:anim calcmode="lin" valueType="num">
                                      <p:cBhvr additive="base">
                                        <p:cTn id="21" dur="500" fill="hold"/>
                                        <p:tgtEl>
                                          <p:spTgt spid="4"/>
                                        </p:tgtEl>
                                        <p:attrNameLst>
                                          <p:attrName>ppt_y</p:attrName>
                                        </p:attrNameLst>
                                      </p:cBhvr>
                                      <p:tavLst>
                                        <p:tav tm="0">
                                          <p:val>
                                            <p:strVal val="#ppt_y"/>
                                          </p:val>
                                        </p:tav>
                                        <p:tav tm="100000">
                                          <p:val>
                                            <p:strVal val="#ppt_y"/>
                                          </p:val>
                                        </p:tav>
                                      </p:tavLst>
                                    </p:anim>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par>
                                <p:cTn id="28" presetID="10"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500"/>
                                        <p:tgtEl>
                                          <p:spTgt spid="4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500"/>
                                        <p:tgtEl>
                                          <p:spTgt spid="4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500"/>
                                        <p:tgtEl>
                                          <p:spTgt spid="4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additive="base">
                                        <p:cTn id="61" dur="500" fill="hold"/>
                                        <p:tgtEl>
                                          <p:spTgt spid="43"/>
                                        </p:tgtEl>
                                        <p:attrNameLst>
                                          <p:attrName>ppt_x</p:attrName>
                                        </p:attrNameLst>
                                      </p:cBhvr>
                                      <p:tavLst>
                                        <p:tav tm="0">
                                          <p:val>
                                            <p:strVal val="0-#ppt_w/2"/>
                                          </p:val>
                                        </p:tav>
                                        <p:tav tm="100000">
                                          <p:val>
                                            <p:strVal val="#ppt_x"/>
                                          </p:val>
                                        </p:tav>
                                      </p:tavLst>
                                    </p:anim>
                                    <p:anim calcmode="lin" valueType="num">
                                      <p:cBhvr additive="base">
                                        <p:cTn id="62" dur="500" fill="hold"/>
                                        <p:tgtEl>
                                          <p:spTgt spid="43"/>
                                        </p:tgtEl>
                                        <p:attrNameLst>
                                          <p:attrName>ppt_y</p:attrName>
                                        </p:attrNameLst>
                                      </p:cBhvr>
                                      <p:tavLst>
                                        <p:tav tm="0">
                                          <p:val>
                                            <p:strVal val="#ppt_y"/>
                                          </p:val>
                                        </p:tav>
                                        <p:tav tm="100000">
                                          <p:val>
                                            <p:strVal val="#ppt_y"/>
                                          </p:val>
                                        </p:tav>
                                      </p:tavLst>
                                    </p:anim>
                                  </p:childTnLst>
                                </p:cTn>
                              </p:par>
                              <p:par>
                                <p:cTn id="63" presetID="10" presetClass="entr" presetSubtype="0" fill="hold" grpId="0" nodeType="with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fade">
                                      <p:cBhvr>
                                        <p:cTn id="65" dur="500"/>
                                        <p:tgtEl>
                                          <p:spTgt spid="4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fade">
                                      <p:cBhvr>
                                        <p:cTn id="68" dur="500"/>
                                        <p:tgtEl>
                                          <p:spTgt spid="45"/>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6"/>
                                        </p:tgtEl>
                                        <p:attrNameLst>
                                          <p:attrName>style.visibility</p:attrName>
                                        </p:attrNameLst>
                                      </p:cBhvr>
                                      <p:to>
                                        <p:strVal val="visible"/>
                                      </p:to>
                                    </p:set>
                                    <p:animEffect transition="in" filter="fade">
                                      <p:cBhvr>
                                        <p:cTn id="71" dur="500"/>
                                        <p:tgtEl>
                                          <p:spTgt spid="4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nodeType="click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500"/>
                                        <p:tgtEl>
                                          <p:spTgt spid="48"/>
                                        </p:tgtEl>
                                      </p:cBhvr>
                                    </p:animEffect>
                                  </p:childTnLst>
                                </p:cTn>
                              </p:par>
                              <p:par>
                                <p:cTn id="77" presetID="10"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fade">
                                      <p:cBhvr>
                                        <p:cTn id="79" dur="500"/>
                                        <p:tgtEl>
                                          <p:spTgt spid="49"/>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7"/>
                                        </p:tgtEl>
                                        <p:attrNameLst>
                                          <p:attrName>style.visibility</p:attrName>
                                        </p:attrNameLst>
                                      </p:cBhvr>
                                      <p:to>
                                        <p:strVal val="visible"/>
                                      </p:to>
                                    </p:set>
                                    <p:animEffect transition="in" filter="fade">
                                      <p:cBhvr>
                                        <p:cTn id="84" dur="500"/>
                                        <p:tgtEl>
                                          <p:spTgt spid="47"/>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50"/>
                                        </p:tgtEl>
                                        <p:attrNameLst>
                                          <p:attrName>style.visibility</p:attrName>
                                        </p:attrNameLst>
                                      </p:cBhvr>
                                      <p:to>
                                        <p:strVal val="visible"/>
                                      </p:to>
                                    </p:set>
                                    <p:animEffect transition="in" filter="fade">
                                      <p:cBhvr>
                                        <p:cTn id="89" dur="500"/>
                                        <p:tgtEl>
                                          <p:spTgt spid="5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nodeType="clickEffect">
                                  <p:stCondLst>
                                    <p:cond delay="0"/>
                                  </p:stCondLst>
                                  <p:childTnLst>
                                    <p:set>
                                      <p:cBhvr>
                                        <p:cTn id="93" dur="1" fill="hold">
                                          <p:stCondLst>
                                            <p:cond delay="0"/>
                                          </p:stCondLst>
                                        </p:cTn>
                                        <p:tgtEl>
                                          <p:spTgt spid="51"/>
                                        </p:tgtEl>
                                        <p:attrNameLst>
                                          <p:attrName>style.visibility</p:attrName>
                                        </p:attrNameLst>
                                      </p:cBhvr>
                                      <p:to>
                                        <p:strVal val="visible"/>
                                      </p:to>
                                    </p:set>
                                    <p:animEffect transition="in" filter="fade">
                                      <p:cBhvr>
                                        <p:cTn id="94" dur="500"/>
                                        <p:tgtEl>
                                          <p:spTgt spid="51"/>
                                        </p:tgtEl>
                                      </p:cBhvr>
                                    </p:animEffect>
                                  </p:childTnLst>
                                </p:cTn>
                              </p:par>
                              <p:par>
                                <p:cTn id="95" presetID="10" presetClass="entr" presetSubtype="0" fill="hold" nodeType="with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fade">
                                      <p:cBhvr>
                                        <p:cTn id="97" dur="500"/>
                                        <p:tgtEl>
                                          <p:spTgt spid="52"/>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fade">
                                      <p:cBhvr>
                                        <p:cTn id="102" dur="500"/>
                                        <p:tgtEl>
                                          <p:spTgt spid="5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fade">
                                      <p:cBhvr>
                                        <p:cTn id="107" dur="500"/>
                                        <p:tgtEl>
                                          <p:spTgt spid="5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0" presetClass="entr" presetSubtype="0" fill="hold" nodeType="clickEffect">
                                  <p:stCondLst>
                                    <p:cond delay="0"/>
                                  </p:stCondLst>
                                  <p:childTnLst>
                                    <p:set>
                                      <p:cBhvr>
                                        <p:cTn id="111" dur="1" fill="hold">
                                          <p:stCondLst>
                                            <p:cond delay="0"/>
                                          </p:stCondLst>
                                        </p:cTn>
                                        <p:tgtEl>
                                          <p:spTgt spid="55"/>
                                        </p:tgtEl>
                                        <p:attrNameLst>
                                          <p:attrName>style.visibility</p:attrName>
                                        </p:attrNameLst>
                                      </p:cBhvr>
                                      <p:to>
                                        <p:strVal val="visible"/>
                                      </p:to>
                                    </p:set>
                                    <p:animEffect transition="in" filter="fade">
                                      <p:cBhvr>
                                        <p:cTn id="112" dur="500"/>
                                        <p:tgtEl>
                                          <p:spTgt spid="55"/>
                                        </p:tgtEl>
                                      </p:cBhvr>
                                    </p:animEffect>
                                  </p:childTnLst>
                                </p:cTn>
                              </p:par>
                              <p:par>
                                <p:cTn id="113" presetID="10" presetClass="entr" presetSubtype="0" fill="hold" nodeType="withEffect">
                                  <p:stCondLst>
                                    <p:cond delay="0"/>
                                  </p:stCondLst>
                                  <p:childTnLst>
                                    <p:set>
                                      <p:cBhvr>
                                        <p:cTn id="114" dur="1" fill="hold">
                                          <p:stCondLst>
                                            <p:cond delay="0"/>
                                          </p:stCondLst>
                                        </p:cTn>
                                        <p:tgtEl>
                                          <p:spTgt spid="56"/>
                                        </p:tgtEl>
                                        <p:attrNameLst>
                                          <p:attrName>style.visibility</p:attrName>
                                        </p:attrNameLst>
                                      </p:cBhvr>
                                      <p:to>
                                        <p:strVal val="visible"/>
                                      </p:to>
                                    </p:set>
                                    <p:animEffect transition="in" filter="fade">
                                      <p:cBhvr>
                                        <p:cTn id="115" dur="500"/>
                                        <p:tgtEl>
                                          <p:spTgt spid="56"/>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500"/>
                                        <p:tgtEl>
                                          <p:spTgt spid="57"/>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58"/>
                                        </p:tgtEl>
                                        <p:attrNameLst>
                                          <p:attrName>style.visibility</p:attrName>
                                        </p:attrNameLst>
                                      </p:cBhvr>
                                      <p:to>
                                        <p:strVal val="visible"/>
                                      </p:to>
                                    </p:set>
                                    <p:animEffect transition="in" filter="fade">
                                      <p:cBhvr>
                                        <p:cTn id="125" dur="500"/>
                                        <p:tgtEl>
                                          <p:spTgt spid="58"/>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0" presetClass="entr" presetSubtype="0" fill="hold" nodeType="clickEffect">
                                  <p:stCondLst>
                                    <p:cond delay="0"/>
                                  </p:stCondLst>
                                  <p:childTnLst>
                                    <p:set>
                                      <p:cBhvr>
                                        <p:cTn id="129" dur="1" fill="hold">
                                          <p:stCondLst>
                                            <p:cond delay="0"/>
                                          </p:stCondLst>
                                        </p:cTn>
                                        <p:tgtEl>
                                          <p:spTgt spid="59"/>
                                        </p:tgtEl>
                                        <p:attrNameLst>
                                          <p:attrName>style.visibility</p:attrName>
                                        </p:attrNameLst>
                                      </p:cBhvr>
                                      <p:to>
                                        <p:strVal val="visible"/>
                                      </p:to>
                                    </p:set>
                                    <p:animEffect transition="in" filter="fade">
                                      <p:cBhvr>
                                        <p:cTn id="130" dur="500"/>
                                        <p:tgtEl>
                                          <p:spTgt spid="59"/>
                                        </p:tgtEl>
                                      </p:cBhvr>
                                    </p:animEffect>
                                  </p:childTnLst>
                                </p:cTn>
                              </p:par>
                              <p:par>
                                <p:cTn id="131" presetID="10" presetClass="entr" presetSubtype="0" fill="hold" nodeType="withEffect">
                                  <p:stCondLst>
                                    <p:cond delay="0"/>
                                  </p:stCondLst>
                                  <p:childTnLst>
                                    <p:set>
                                      <p:cBhvr>
                                        <p:cTn id="132" dur="1" fill="hold">
                                          <p:stCondLst>
                                            <p:cond delay="0"/>
                                          </p:stCondLst>
                                        </p:cTn>
                                        <p:tgtEl>
                                          <p:spTgt spid="60"/>
                                        </p:tgtEl>
                                        <p:attrNameLst>
                                          <p:attrName>style.visibility</p:attrName>
                                        </p:attrNameLst>
                                      </p:cBhvr>
                                      <p:to>
                                        <p:strVal val="visible"/>
                                      </p:to>
                                    </p:set>
                                    <p:animEffect transition="in" filter="fade">
                                      <p:cBhvr>
                                        <p:cTn id="133" dur="500"/>
                                        <p:tgtEl>
                                          <p:spTgt spid="60"/>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61"/>
                                        </p:tgtEl>
                                        <p:attrNameLst>
                                          <p:attrName>style.visibility</p:attrName>
                                        </p:attrNameLst>
                                      </p:cBhvr>
                                      <p:to>
                                        <p:strVal val="visible"/>
                                      </p:to>
                                    </p:set>
                                    <p:animEffect transition="in" filter="fade">
                                      <p:cBhvr>
                                        <p:cTn id="138" dur="500"/>
                                        <p:tgtEl>
                                          <p:spTgt spid="61"/>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62"/>
                                        </p:tgtEl>
                                        <p:attrNameLst>
                                          <p:attrName>style.visibility</p:attrName>
                                        </p:attrNameLst>
                                      </p:cBhvr>
                                      <p:to>
                                        <p:strVal val="visible"/>
                                      </p:to>
                                    </p:set>
                                    <p:animEffect transition="in" filter="fade">
                                      <p:cBhvr>
                                        <p:cTn id="143"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animBg="1"/>
      <p:bldP spid="16" grpId="0" animBg="1"/>
      <p:bldP spid="17" grpId="0"/>
      <p:bldP spid="18" grpId="0"/>
      <p:bldP spid="40" grpId="0"/>
      <p:bldP spid="41" grpId="0"/>
      <p:bldP spid="42" grpId="0"/>
      <p:bldP spid="43" grpId="0"/>
      <p:bldP spid="44" grpId="0"/>
      <p:bldP spid="45" grpId="0"/>
      <p:bldP spid="46" grpId="0"/>
      <p:bldP spid="47" grpId="0"/>
      <p:bldP spid="50" grpId="0"/>
      <p:bldP spid="53" grpId="0"/>
      <p:bldP spid="54" grpId="0"/>
      <p:bldP spid="57" grpId="0"/>
      <p:bldP spid="58" grpId="0"/>
      <p:bldP spid="61" grpId="0"/>
      <p:bldP spid="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a:spLocks noChangeArrowheads="1"/>
          </p:cNvSpPr>
          <p:nvPr/>
        </p:nvSpPr>
        <p:spPr bwMode="auto">
          <a:xfrm>
            <a:off x="457200" y="4572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MULTIPLYING FRACTIONS</a:t>
            </a:r>
          </a:p>
        </p:txBody>
      </p:sp>
      <p:sp>
        <p:nvSpPr>
          <p:cNvPr id="26" name="Text Placeholder 2"/>
          <p:cNvSpPr txBox="1">
            <a:spLocks/>
          </p:cNvSpPr>
          <p:nvPr/>
        </p:nvSpPr>
        <p:spPr bwMode="auto">
          <a:xfrm>
            <a:off x="457200" y="7620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Multiply numerators and bottom denominators separately then simplify. </a:t>
            </a:r>
            <a:endParaRPr lang="en-NZ" i="1">
              <a:latin typeface="Arial" pitchFamily="34" charset="0"/>
              <a:cs typeface="Arial" pitchFamily="34" charset="0"/>
            </a:endParaRPr>
          </a:p>
        </p:txBody>
      </p:sp>
      <p:sp>
        <p:nvSpPr>
          <p:cNvPr id="27" name="TextBox 26"/>
          <p:cNvSpPr txBox="1">
            <a:spLocks noChangeArrowheads="1"/>
          </p:cNvSpPr>
          <p:nvPr/>
        </p:nvSpPr>
        <p:spPr bwMode="auto">
          <a:xfrm>
            <a:off x="762000" y="1600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3</a:t>
            </a:r>
            <a:r>
              <a:rPr lang="en-NZ">
                <a:latin typeface="Arial" pitchFamily="34" charset="0"/>
                <a:cs typeface="Arial" pitchFamily="34" charset="0"/>
              </a:rPr>
              <a:t> × </a:t>
            </a:r>
            <a:r>
              <a:rPr lang="en-NZ" u="sng">
                <a:latin typeface="Arial" pitchFamily="34" charset="0"/>
                <a:cs typeface="Arial" pitchFamily="34" charset="0"/>
              </a:rPr>
              <a:t>1</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5     6</a:t>
            </a:r>
            <a:endParaRPr lang="en-NZ" i="1">
              <a:latin typeface="Arial" pitchFamily="34" charset="0"/>
              <a:cs typeface="Arial" pitchFamily="34" charset="0"/>
            </a:endParaRPr>
          </a:p>
        </p:txBody>
      </p:sp>
      <p:sp>
        <p:nvSpPr>
          <p:cNvPr id="28" name="Text Placeholder 2"/>
          <p:cNvSpPr txBox="1">
            <a:spLocks/>
          </p:cNvSpPr>
          <p:nvPr/>
        </p:nvSpPr>
        <p:spPr bwMode="auto">
          <a:xfrm>
            <a:off x="457200" y="11430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Calculate:</a:t>
            </a:r>
            <a:endParaRPr lang="en-NZ" i="1">
              <a:latin typeface="Arial" pitchFamily="34" charset="0"/>
              <a:cs typeface="Arial" pitchFamily="34" charset="0"/>
            </a:endParaRPr>
          </a:p>
        </p:txBody>
      </p:sp>
      <p:sp>
        <p:nvSpPr>
          <p:cNvPr id="29" name="TextBox 28"/>
          <p:cNvSpPr txBox="1">
            <a:spLocks noChangeArrowheads="1"/>
          </p:cNvSpPr>
          <p:nvPr/>
        </p:nvSpPr>
        <p:spPr bwMode="auto">
          <a:xfrm>
            <a:off x="1905000" y="2209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30</a:t>
            </a:r>
            <a:endParaRPr lang="en-NZ" i="1">
              <a:solidFill>
                <a:srgbClr val="FF0000"/>
              </a:solidFill>
              <a:latin typeface="Arial" pitchFamily="34" charset="0"/>
              <a:cs typeface="Arial" pitchFamily="34" charset="0"/>
            </a:endParaRPr>
          </a:p>
        </p:txBody>
      </p:sp>
      <p:sp>
        <p:nvSpPr>
          <p:cNvPr id="30" name="TextBox 29"/>
          <p:cNvSpPr txBox="1">
            <a:spLocks noChangeArrowheads="1"/>
          </p:cNvSpPr>
          <p:nvPr/>
        </p:nvSpPr>
        <p:spPr bwMode="auto">
          <a:xfrm>
            <a:off x="4495800" y="1600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3</a:t>
            </a:r>
            <a:r>
              <a:rPr lang="en-NZ">
                <a:latin typeface="Arial" pitchFamily="34" charset="0"/>
                <a:cs typeface="Arial" pitchFamily="34" charset="0"/>
              </a:rPr>
              <a:t> × </a:t>
            </a:r>
            <a:r>
              <a:rPr lang="en-NZ" u="sng">
                <a:latin typeface="Arial" pitchFamily="34" charset="0"/>
                <a:cs typeface="Arial" pitchFamily="34" charset="0"/>
              </a:rPr>
              <a:t>2</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4     5</a:t>
            </a:r>
            <a:endParaRPr lang="en-NZ" i="1">
              <a:latin typeface="Arial" pitchFamily="34" charset="0"/>
              <a:cs typeface="Arial" pitchFamily="34" charset="0"/>
            </a:endParaRPr>
          </a:p>
        </p:txBody>
      </p:sp>
      <p:sp>
        <p:nvSpPr>
          <p:cNvPr id="31" name="TextBox 30"/>
          <p:cNvSpPr txBox="1">
            <a:spLocks noChangeArrowheads="1"/>
          </p:cNvSpPr>
          <p:nvPr/>
        </p:nvSpPr>
        <p:spPr bwMode="auto">
          <a:xfrm>
            <a:off x="5715000" y="2209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6</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a:t>
            </a:r>
            <a:endParaRPr lang="en-NZ" i="1">
              <a:solidFill>
                <a:srgbClr val="FF0000"/>
              </a:solidFill>
              <a:latin typeface="Arial" pitchFamily="34" charset="0"/>
              <a:cs typeface="Arial" pitchFamily="34" charset="0"/>
            </a:endParaRPr>
          </a:p>
        </p:txBody>
      </p:sp>
      <p:cxnSp>
        <p:nvCxnSpPr>
          <p:cNvPr id="32" name="Straight Arrow Connector 31"/>
          <p:cNvCxnSpPr/>
          <p:nvPr/>
        </p:nvCxnSpPr>
        <p:spPr>
          <a:xfrm>
            <a:off x="1371600" y="18288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a:spLocks noChangeArrowheads="1"/>
          </p:cNvSpPr>
          <p:nvPr/>
        </p:nvSpPr>
        <p:spPr bwMode="auto">
          <a:xfrm>
            <a:off x="1905000" y="1600200"/>
            <a:ext cx="1030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 × 1</a:t>
            </a:r>
            <a:endParaRPr lang="en-NZ" i="1" u="sng" baseline="30000">
              <a:solidFill>
                <a:srgbClr val="FF0000"/>
              </a:solidFill>
              <a:latin typeface="Arial" pitchFamily="34" charset="0"/>
              <a:cs typeface="Arial" pitchFamily="34" charset="0"/>
            </a:endParaRPr>
          </a:p>
        </p:txBody>
      </p:sp>
      <p:sp>
        <p:nvSpPr>
          <p:cNvPr id="34" name="Rectangle 33"/>
          <p:cNvSpPr>
            <a:spLocks noChangeArrowheads="1"/>
          </p:cNvSpPr>
          <p:nvPr/>
        </p:nvSpPr>
        <p:spPr bwMode="auto">
          <a:xfrm>
            <a:off x="2286000" y="19050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5 × 6</a:t>
            </a:r>
            <a:endParaRPr lang="en-NZ">
              <a:latin typeface="Arial" pitchFamily="34" charset="0"/>
              <a:cs typeface="Arial" pitchFamily="34" charset="0"/>
            </a:endParaRPr>
          </a:p>
        </p:txBody>
      </p:sp>
      <p:cxnSp>
        <p:nvCxnSpPr>
          <p:cNvPr id="35" name="Straight Arrow Connector 34"/>
          <p:cNvCxnSpPr/>
          <p:nvPr/>
        </p:nvCxnSpPr>
        <p:spPr>
          <a:xfrm>
            <a:off x="1371600" y="20574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105400" y="18288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a:spLocks noChangeArrowheads="1"/>
          </p:cNvSpPr>
          <p:nvPr/>
        </p:nvSpPr>
        <p:spPr bwMode="auto">
          <a:xfrm>
            <a:off x="5715000" y="1600200"/>
            <a:ext cx="1030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 × 2</a:t>
            </a:r>
            <a:endParaRPr lang="en-NZ" i="1" u="sng" baseline="30000">
              <a:solidFill>
                <a:srgbClr val="FF0000"/>
              </a:solidFill>
              <a:latin typeface="Arial" pitchFamily="34" charset="0"/>
              <a:cs typeface="Arial" pitchFamily="34" charset="0"/>
            </a:endParaRPr>
          </a:p>
        </p:txBody>
      </p:sp>
      <p:cxnSp>
        <p:nvCxnSpPr>
          <p:cNvPr id="38" name="Straight Arrow Connector 37"/>
          <p:cNvCxnSpPr/>
          <p:nvPr/>
        </p:nvCxnSpPr>
        <p:spPr>
          <a:xfrm>
            <a:off x="5105400" y="20574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a:spLocks noChangeArrowheads="1"/>
          </p:cNvSpPr>
          <p:nvPr/>
        </p:nvSpPr>
        <p:spPr bwMode="auto">
          <a:xfrm>
            <a:off x="6019800" y="19050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4 × 5</a:t>
            </a:r>
            <a:endParaRPr lang="en-NZ">
              <a:latin typeface="Arial" pitchFamily="34" charset="0"/>
              <a:cs typeface="Arial" pitchFamily="34" charset="0"/>
            </a:endParaRPr>
          </a:p>
        </p:txBody>
      </p:sp>
      <p:cxnSp>
        <p:nvCxnSpPr>
          <p:cNvPr id="40" name="Straight Connector 39"/>
          <p:cNvCxnSpPr/>
          <p:nvPr/>
        </p:nvCxnSpPr>
        <p:spPr>
          <a:xfrm rot="5400000" flipH="1" flipV="1">
            <a:off x="2705100" y="26289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flipH="1" flipV="1">
            <a:off x="2705100" y="23241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2133600" y="22098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3</a:t>
            </a:r>
          </a:p>
          <a:p>
            <a:r>
              <a:rPr lang="en-NZ">
                <a:solidFill>
                  <a:srgbClr val="FF0000"/>
                </a:solidFill>
                <a:latin typeface="Arial" pitchFamily="34" charset="0"/>
                <a:cs typeface="Arial" pitchFamily="34" charset="0"/>
              </a:rPr>
              <a:t>÷ 3</a:t>
            </a:r>
          </a:p>
        </p:txBody>
      </p:sp>
      <p:sp>
        <p:nvSpPr>
          <p:cNvPr id="43" name="TextBox 42"/>
          <p:cNvSpPr txBox="1">
            <a:spLocks noChangeArrowheads="1"/>
          </p:cNvSpPr>
          <p:nvPr/>
        </p:nvSpPr>
        <p:spPr bwMode="auto">
          <a:xfrm>
            <a:off x="1905000" y="28194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10</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cxnSp>
        <p:nvCxnSpPr>
          <p:cNvPr id="44" name="Straight Connector 43"/>
          <p:cNvCxnSpPr/>
          <p:nvPr/>
        </p:nvCxnSpPr>
        <p:spPr>
          <a:xfrm rot="5400000" flipH="1" flipV="1">
            <a:off x="6362700" y="26289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flipH="1" flipV="1">
            <a:off x="6362700" y="23241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a:off x="5867400" y="22098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a:t>
            </a:r>
          </a:p>
          <a:p>
            <a:r>
              <a:rPr lang="en-NZ">
                <a:solidFill>
                  <a:srgbClr val="FF0000"/>
                </a:solidFill>
                <a:latin typeface="Arial" pitchFamily="34" charset="0"/>
                <a:cs typeface="Arial" pitchFamily="34" charset="0"/>
              </a:rPr>
              <a:t>÷ 2</a:t>
            </a:r>
          </a:p>
        </p:txBody>
      </p:sp>
      <p:sp>
        <p:nvSpPr>
          <p:cNvPr id="47" name="TextBox 46"/>
          <p:cNvSpPr txBox="1">
            <a:spLocks noChangeArrowheads="1"/>
          </p:cNvSpPr>
          <p:nvPr/>
        </p:nvSpPr>
        <p:spPr bwMode="auto">
          <a:xfrm>
            <a:off x="5715000" y="28194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10</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48" name="Text Placeholder 2"/>
          <p:cNvSpPr txBox="1">
            <a:spLocks/>
          </p:cNvSpPr>
          <p:nvPr/>
        </p:nvSpPr>
        <p:spPr bwMode="auto">
          <a:xfrm>
            <a:off x="457200" y="3352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If multiplying by a whole number, place whole number over 1. </a:t>
            </a:r>
            <a:endParaRPr lang="en-NZ" i="1">
              <a:latin typeface="Arial" pitchFamily="34" charset="0"/>
              <a:cs typeface="Arial" pitchFamily="34" charset="0"/>
            </a:endParaRPr>
          </a:p>
        </p:txBody>
      </p:sp>
      <p:sp>
        <p:nvSpPr>
          <p:cNvPr id="49" name="TextBox 48"/>
          <p:cNvSpPr txBox="1">
            <a:spLocks noChangeArrowheads="1"/>
          </p:cNvSpPr>
          <p:nvPr/>
        </p:nvSpPr>
        <p:spPr bwMode="auto">
          <a:xfrm>
            <a:off x="762000" y="41910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3</a:t>
            </a:r>
            <a:r>
              <a:rPr lang="en-NZ">
                <a:latin typeface="Arial" pitchFamily="34" charset="0"/>
                <a:cs typeface="Arial" pitchFamily="34" charset="0"/>
              </a:rPr>
              <a:t>   ×  5</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20     </a:t>
            </a:r>
            <a:endParaRPr lang="en-NZ" i="1">
              <a:latin typeface="Arial" pitchFamily="34" charset="0"/>
              <a:cs typeface="Arial" pitchFamily="34" charset="0"/>
            </a:endParaRPr>
          </a:p>
        </p:txBody>
      </p:sp>
      <p:sp>
        <p:nvSpPr>
          <p:cNvPr id="50" name="Text Placeholder 2"/>
          <p:cNvSpPr txBox="1">
            <a:spLocks/>
          </p:cNvSpPr>
          <p:nvPr/>
        </p:nvSpPr>
        <p:spPr bwMode="auto">
          <a:xfrm>
            <a:off x="457200" y="3733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Calculate:</a:t>
            </a:r>
            <a:endParaRPr lang="en-NZ" i="1">
              <a:latin typeface="Arial" pitchFamily="34" charset="0"/>
              <a:cs typeface="Arial" pitchFamily="34" charset="0"/>
            </a:endParaRPr>
          </a:p>
        </p:txBody>
      </p:sp>
      <p:sp>
        <p:nvSpPr>
          <p:cNvPr id="51" name="TextBox 50"/>
          <p:cNvSpPr txBox="1">
            <a:spLocks noChangeArrowheads="1"/>
          </p:cNvSpPr>
          <p:nvPr/>
        </p:nvSpPr>
        <p:spPr bwMode="auto">
          <a:xfrm>
            <a:off x="2057400" y="5410200"/>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15</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a:t>
            </a:r>
            <a:endParaRPr lang="en-NZ" i="1">
              <a:solidFill>
                <a:srgbClr val="FF0000"/>
              </a:solidFill>
              <a:latin typeface="Arial" pitchFamily="34" charset="0"/>
              <a:cs typeface="Arial" pitchFamily="34" charset="0"/>
            </a:endParaRPr>
          </a:p>
        </p:txBody>
      </p:sp>
      <p:sp>
        <p:nvSpPr>
          <p:cNvPr id="52" name="TextBox 51"/>
          <p:cNvSpPr txBox="1">
            <a:spLocks noChangeArrowheads="1"/>
          </p:cNvSpPr>
          <p:nvPr/>
        </p:nvSpPr>
        <p:spPr bwMode="auto">
          <a:xfrm>
            <a:off x="4495800" y="41910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2</a:t>
            </a:r>
            <a:r>
              <a:rPr lang="en-NZ">
                <a:latin typeface="Arial" pitchFamily="34" charset="0"/>
                <a:cs typeface="Arial" pitchFamily="34" charset="0"/>
              </a:rPr>
              <a:t> × 15</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3     </a:t>
            </a:r>
            <a:endParaRPr lang="en-NZ" i="1">
              <a:latin typeface="Arial" pitchFamily="34" charset="0"/>
              <a:cs typeface="Arial" pitchFamily="34" charset="0"/>
            </a:endParaRPr>
          </a:p>
        </p:txBody>
      </p:sp>
      <p:sp>
        <p:nvSpPr>
          <p:cNvPr id="53" name="TextBox 52"/>
          <p:cNvSpPr txBox="1">
            <a:spLocks noChangeArrowheads="1"/>
          </p:cNvSpPr>
          <p:nvPr/>
        </p:nvSpPr>
        <p:spPr bwMode="auto">
          <a:xfrm>
            <a:off x="5638800" y="5410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3</a:t>
            </a:r>
            <a:endParaRPr lang="en-NZ" i="1">
              <a:solidFill>
                <a:srgbClr val="FF0000"/>
              </a:solidFill>
              <a:latin typeface="Arial" pitchFamily="34" charset="0"/>
              <a:cs typeface="Arial" pitchFamily="34" charset="0"/>
            </a:endParaRPr>
          </a:p>
        </p:txBody>
      </p:sp>
      <p:cxnSp>
        <p:nvCxnSpPr>
          <p:cNvPr id="54" name="Straight Arrow Connector 53"/>
          <p:cNvCxnSpPr/>
          <p:nvPr/>
        </p:nvCxnSpPr>
        <p:spPr>
          <a:xfrm>
            <a:off x="2743200" y="44196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5" name="Rectangle 54"/>
          <p:cNvSpPr>
            <a:spLocks noChangeArrowheads="1"/>
          </p:cNvSpPr>
          <p:nvPr/>
        </p:nvSpPr>
        <p:spPr bwMode="auto">
          <a:xfrm>
            <a:off x="2057400" y="4800600"/>
            <a:ext cx="1095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 × 5</a:t>
            </a:r>
            <a:endParaRPr lang="en-NZ" i="1" u="sng" baseline="30000">
              <a:solidFill>
                <a:srgbClr val="FF0000"/>
              </a:solidFill>
              <a:latin typeface="Arial" pitchFamily="34" charset="0"/>
              <a:cs typeface="Arial" pitchFamily="34" charset="0"/>
            </a:endParaRPr>
          </a:p>
        </p:txBody>
      </p:sp>
      <p:sp>
        <p:nvSpPr>
          <p:cNvPr id="56" name="Rectangle 55"/>
          <p:cNvSpPr>
            <a:spLocks noChangeArrowheads="1"/>
          </p:cNvSpPr>
          <p:nvPr/>
        </p:nvSpPr>
        <p:spPr bwMode="auto">
          <a:xfrm>
            <a:off x="2362200" y="5105400"/>
            <a:ext cx="831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20 × 1</a:t>
            </a:r>
            <a:endParaRPr lang="en-NZ">
              <a:latin typeface="Arial" pitchFamily="34" charset="0"/>
              <a:cs typeface="Arial" pitchFamily="34" charset="0"/>
            </a:endParaRPr>
          </a:p>
        </p:txBody>
      </p:sp>
      <p:cxnSp>
        <p:nvCxnSpPr>
          <p:cNvPr id="57" name="Straight Arrow Connector 56"/>
          <p:cNvCxnSpPr/>
          <p:nvPr/>
        </p:nvCxnSpPr>
        <p:spPr>
          <a:xfrm>
            <a:off x="2743200" y="46482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6096000" y="44196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9" name="Rectangle 58"/>
          <p:cNvSpPr>
            <a:spLocks noChangeArrowheads="1"/>
          </p:cNvSpPr>
          <p:nvPr/>
        </p:nvSpPr>
        <p:spPr bwMode="auto">
          <a:xfrm>
            <a:off x="5638800" y="4800600"/>
            <a:ext cx="115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 × 15</a:t>
            </a:r>
            <a:endParaRPr lang="en-NZ" i="1" u="sng" baseline="30000">
              <a:solidFill>
                <a:srgbClr val="FF0000"/>
              </a:solidFill>
              <a:latin typeface="Arial" pitchFamily="34" charset="0"/>
              <a:cs typeface="Arial" pitchFamily="34" charset="0"/>
            </a:endParaRPr>
          </a:p>
        </p:txBody>
      </p:sp>
      <p:cxnSp>
        <p:nvCxnSpPr>
          <p:cNvPr id="60" name="Straight Arrow Connector 59"/>
          <p:cNvCxnSpPr/>
          <p:nvPr/>
        </p:nvCxnSpPr>
        <p:spPr>
          <a:xfrm>
            <a:off x="6096000" y="46482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1" name="Rectangle 60"/>
          <p:cNvSpPr>
            <a:spLocks noChangeArrowheads="1"/>
          </p:cNvSpPr>
          <p:nvPr/>
        </p:nvSpPr>
        <p:spPr bwMode="auto">
          <a:xfrm>
            <a:off x="6019800" y="5105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3 × 1</a:t>
            </a:r>
            <a:endParaRPr lang="en-NZ">
              <a:latin typeface="Arial" pitchFamily="34" charset="0"/>
              <a:cs typeface="Arial" pitchFamily="34" charset="0"/>
            </a:endParaRPr>
          </a:p>
        </p:txBody>
      </p:sp>
      <p:cxnSp>
        <p:nvCxnSpPr>
          <p:cNvPr id="62" name="Straight Connector 61"/>
          <p:cNvCxnSpPr/>
          <p:nvPr/>
        </p:nvCxnSpPr>
        <p:spPr>
          <a:xfrm rot="5400000" flipH="1" flipV="1">
            <a:off x="2933700" y="57531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flipH="1" flipV="1">
            <a:off x="2933700" y="55245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4" name="TextBox 63"/>
          <p:cNvSpPr txBox="1">
            <a:spLocks noChangeArrowheads="1"/>
          </p:cNvSpPr>
          <p:nvPr/>
        </p:nvSpPr>
        <p:spPr bwMode="auto">
          <a:xfrm>
            <a:off x="2286000" y="54102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a:t>
            </a:r>
          </a:p>
          <a:p>
            <a:r>
              <a:rPr lang="en-NZ">
                <a:solidFill>
                  <a:srgbClr val="FF0000"/>
                </a:solidFill>
                <a:latin typeface="Arial" pitchFamily="34" charset="0"/>
                <a:cs typeface="Arial" pitchFamily="34" charset="0"/>
              </a:rPr>
              <a:t>÷ 5</a:t>
            </a:r>
          </a:p>
        </p:txBody>
      </p:sp>
      <p:sp>
        <p:nvSpPr>
          <p:cNvPr id="65" name="TextBox 64"/>
          <p:cNvSpPr txBox="1">
            <a:spLocks noChangeArrowheads="1"/>
          </p:cNvSpPr>
          <p:nvPr/>
        </p:nvSpPr>
        <p:spPr bwMode="auto">
          <a:xfrm>
            <a:off x="2057400" y="60198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4</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cxnSp>
        <p:nvCxnSpPr>
          <p:cNvPr id="66" name="Straight Connector 65"/>
          <p:cNvCxnSpPr/>
          <p:nvPr/>
        </p:nvCxnSpPr>
        <p:spPr>
          <a:xfrm rot="5400000" flipH="1" flipV="1">
            <a:off x="6286500" y="58293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flipH="1" flipV="1">
            <a:off x="6362700" y="55245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8" name="TextBox 67"/>
          <p:cNvSpPr txBox="1">
            <a:spLocks noChangeArrowheads="1"/>
          </p:cNvSpPr>
          <p:nvPr/>
        </p:nvSpPr>
        <p:spPr bwMode="auto">
          <a:xfrm>
            <a:off x="5867400" y="54102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3</a:t>
            </a:r>
          </a:p>
          <a:p>
            <a:r>
              <a:rPr lang="en-NZ">
                <a:solidFill>
                  <a:srgbClr val="FF0000"/>
                </a:solidFill>
                <a:latin typeface="Arial" pitchFamily="34" charset="0"/>
                <a:cs typeface="Arial" pitchFamily="34" charset="0"/>
              </a:rPr>
              <a:t>÷ 3</a:t>
            </a:r>
          </a:p>
        </p:txBody>
      </p:sp>
      <p:sp>
        <p:nvSpPr>
          <p:cNvPr id="69" name="TextBox 68"/>
          <p:cNvSpPr txBox="1">
            <a:spLocks noChangeArrowheads="1"/>
          </p:cNvSpPr>
          <p:nvPr/>
        </p:nvSpPr>
        <p:spPr bwMode="auto">
          <a:xfrm>
            <a:off x="5638800" y="6019800"/>
            <a:ext cx="83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10</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1</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70" name="TextBox 69"/>
          <p:cNvSpPr txBox="1">
            <a:spLocks noChangeArrowheads="1"/>
          </p:cNvSpPr>
          <p:nvPr/>
        </p:nvSpPr>
        <p:spPr bwMode="auto">
          <a:xfrm>
            <a:off x="2057400" y="41910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5</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20     1</a:t>
            </a:r>
            <a:endParaRPr lang="en-NZ" i="1">
              <a:solidFill>
                <a:srgbClr val="FF0000"/>
              </a:solidFill>
              <a:latin typeface="Arial" pitchFamily="34" charset="0"/>
              <a:cs typeface="Arial" pitchFamily="34" charset="0"/>
            </a:endParaRPr>
          </a:p>
        </p:txBody>
      </p:sp>
      <p:sp>
        <p:nvSpPr>
          <p:cNvPr id="71" name="TextBox 70"/>
          <p:cNvSpPr txBox="1">
            <a:spLocks noChangeArrowheads="1"/>
          </p:cNvSpPr>
          <p:nvPr/>
        </p:nvSpPr>
        <p:spPr bwMode="auto">
          <a:xfrm>
            <a:off x="5638800" y="41910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15</a:t>
            </a:r>
            <a:endParaRPr lang="en-NZ" i="1" u="sng" baseline="30000">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3        1</a:t>
            </a:r>
            <a:endParaRPr lang="en-NZ" i="1">
              <a:solidFill>
                <a:srgbClr val="FF0000"/>
              </a:solidFill>
              <a:latin typeface="Arial" pitchFamily="34" charset="0"/>
              <a:cs typeface="Arial" pitchFamily="34" charset="0"/>
            </a:endParaRPr>
          </a:p>
        </p:txBody>
      </p:sp>
      <p:sp>
        <p:nvSpPr>
          <p:cNvPr id="72" name="TextBox 71"/>
          <p:cNvSpPr txBox="1">
            <a:spLocks noChangeArrowheads="1"/>
          </p:cNvSpPr>
          <p:nvPr/>
        </p:nvSpPr>
        <p:spPr bwMode="auto">
          <a:xfrm>
            <a:off x="6477000" y="60198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a:t>
            </a:r>
          </a:p>
          <a:p>
            <a:r>
              <a:rPr lang="en-NZ">
                <a:solidFill>
                  <a:srgbClr val="FF0000"/>
                </a:solidFill>
                <a:latin typeface="Arial" pitchFamily="34" charset="0"/>
                <a:cs typeface="Arial" pitchFamily="34" charset="0"/>
              </a:rPr>
              <a:t>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0-#ppt_w/2"/>
                                          </p:val>
                                        </p:tav>
                                        <p:tav tm="100000">
                                          <p:val>
                                            <p:strVal val="#ppt_x"/>
                                          </p:val>
                                        </p:tav>
                                      </p:tavLst>
                                    </p:anim>
                                    <p:anim calcmode="lin" valueType="num">
                                      <p:cBhvr additive="base">
                                        <p:cTn id="18" dur="500" fill="hold"/>
                                        <p:tgtEl>
                                          <p:spTgt spid="28"/>
                                        </p:tgtEl>
                                        <p:attrNameLst>
                                          <p:attrName>ppt_y</p:attrName>
                                        </p:attrNameLst>
                                      </p:cBhvr>
                                      <p:tavLst>
                                        <p:tav tm="0">
                                          <p:val>
                                            <p:strVal val="#ppt_y"/>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500"/>
                                        <p:tgtEl>
                                          <p:spTgt spid="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500"/>
                                        <p:tgtEl>
                                          <p:spTgt spid="3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fade">
                                      <p:cBhvr>
                                        <p:cTn id="44" dur="500"/>
                                        <p:tgtEl>
                                          <p:spTgt spid="3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fade">
                                      <p:cBhvr>
                                        <p:cTn id="54" dur="500"/>
                                        <p:tgtEl>
                                          <p:spTgt spid="40"/>
                                        </p:tgtEl>
                                      </p:cBhvr>
                                    </p:animEffect>
                                  </p:childTnLst>
                                </p:cTn>
                              </p:par>
                              <p:par>
                                <p:cTn id="55" presetID="10" presetClass="entr" presetSubtype="0" fill="hold"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500"/>
                                        <p:tgtEl>
                                          <p:spTgt spid="4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500"/>
                                        <p:tgtEl>
                                          <p:spTgt spid="4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500"/>
                                        <p:tgtEl>
                                          <p:spTgt spid="4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500"/>
                                        <p:tgtEl>
                                          <p:spTgt spid="3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500"/>
                                        <p:tgtEl>
                                          <p:spTgt spid="3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fade">
                                      <p:cBhvr>
                                        <p:cTn id="82" dur="500"/>
                                        <p:tgtEl>
                                          <p:spTgt spid="3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fade">
                                      <p:cBhvr>
                                        <p:cTn id="87" dur="500"/>
                                        <p:tgtEl>
                                          <p:spTgt spid="3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fade">
                                      <p:cBhvr>
                                        <p:cTn id="92" dur="500"/>
                                        <p:tgtEl>
                                          <p:spTgt spid="31"/>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nodeType="clickEffect">
                                  <p:stCondLst>
                                    <p:cond delay="0"/>
                                  </p:stCondLst>
                                  <p:childTnLst>
                                    <p:set>
                                      <p:cBhvr>
                                        <p:cTn id="96" dur="1" fill="hold">
                                          <p:stCondLst>
                                            <p:cond delay="0"/>
                                          </p:stCondLst>
                                        </p:cTn>
                                        <p:tgtEl>
                                          <p:spTgt spid="44"/>
                                        </p:tgtEl>
                                        <p:attrNameLst>
                                          <p:attrName>style.visibility</p:attrName>
                                        </p:attrNameLst>
                                      </p:cBhvr>
                                      <p:to>
                                        <p:strVal val="visible"/>
                                      </p:to>
                                    </p:set>
                                    <p:animEffect transition="in" filter="fade">
                                      <p:cBhvr>
                                        <p:cTn id="97" dur="500"/>
                                        <p:tgtEl>
                                          <p:spTgt spid="44"/>
                                        </p:tgtEl>
                                      </p:cBhvr>
                                    </p:animEffect>
                                  </p:childTnLst>
                                </p:cTn>
                              </p:par>
                              <p:par>
                                <p:cTn id="98" presetID="10" presetClass="entr" presetSubtype="0" fill="hold"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500"/>
                                        <p:tgtEl>
                                          <p:spTgt spid="45"/>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fade">
                                      <p:cBhvr>
                                        <p:cTn id="105" dur="500"/>
                                        <p:tgtEl>
                                          <p:spTgt spid="46"/>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47"/>
                                        </p:tgtEl>
                                        <p:attrNameLst>
                                          <p:attrName>style.visibility</p:attrName>
                                        </p:attrNameLst>
                                      </p:cBhvr>
                                      <p:to>
                                        <p:strVal val="visible"/>
                                      </p:to>
                                    </p:set>
                                    <p:animEffect transition="in" filter="fade">
                                      <p:cBhvr>
                                        <p:cTn id="110" dur="500"/>
                                        <p:tgtEl>
                                          <p:spTgt spid="47"/>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48"/>
                                        </p:tgtEl>
                                        <p:attrNameLst>
                                          <p:attrName>style.visibility</p:attrName>
                                        </p:attrNameLst>
                                      </p:cBhvr>
                                      <p:to>
                                        <p:strVal val="visible"/>
                                      </p:to>
                                    </p:set>
                                    <p:animEffect transition="in" filter="fade">
                                      <p:cBhvr>
                                        <p:cTn id="115" dur="500"/>
                                        <p:tgtEl>
                                          <p:spTgt spid="48"/>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8" fill="hold" grpId="0" nodeType="clickEffect">
                                  <p:stCondLst>
                                    <p:cond delay="0"/>
                                  </p:stCondLst>
                                  <p:childTnLst>
                                    <p:set>
                                      <p:cBhvr>
                                        <p:cTn id="119" dur="1" fill="hold">
                                          <p:stCondLst>
                                            <p:cond delay="0"/>
                                          </p:stCondLst>
                                        </p:cTn>
                                        <p:tgtEl>
                                          <p:spTgt spid="50"/>
                                        </p:tgtEl>
                                        <p:attrNameLst>
                                          <p:attrName>style.visibility</p:attrName>
                                        </p:attrNameLst>
                                      </p:cBhvr>
                                      <p:to>
                                        <p:strVal val="visible"/>
                                      </p:to>
                                    </p:set>
                                    <p:anim calcmode="lin" valueType="num">
                                      <p:cBhvr additive="base">
                                        <p:cTn id="120" dur="500" fill="hold"/>
                                        <p:tgtEl>
                                          <p:spTgt spid="50"/>
                                        </p:tgtEl>
                                        <p:attrNameLst>
                                          <p:attrName>ppt_x</p:attrName>
                                        </p:attrNameLst>
                                      </p:cBhvr>
                                      <p:tavLst>
                                        <p:tav tm="0">
                                          <p:val>
                                            <p:strVal val="0-#ppt_w/2"/>
                                          </p:val>
                                        </p:tav>
                                        <p:tav tm="100000">
                                          <p:val>
                                            <p:strVal val="#ppt_x"/>
                                          </p:val>
                                        </p:tav>
                                      </p:tavLst>
                                    </p:anim>
                                    <p:anim calcmode="lin" valueType="num">
                                      <p:cBhvr additive="base">
                                        <p:cTn id="121" dur="500" fill="hold"/>
                                        <p:tgtEl>
                                          <p:spTgt spid="50"/>
                                        </p:tgtEl>
                                        <p:attrNameLst>
                                          <p:attrName>ppt_y</p:attrName>
                                        </p:attrNameLst>
                                      </p:cBhvr>
                                      <p:tavLst>
                                        <p:tav tm="0">
                                          <p:val>
                                            <p:strVal val="#ppt_y"/>
                                          </p:val>
                                        </p:tav>
                                        <p:tav tm="100000">
                                          <p:val>
                                            <p:strVal val="#ppt_y"/>
                                          </p:val>
                                        </p:tav>
                                      </p:tavLst>
                                    </p:anim>
                                  </p:childTnLst>
                                </p:cTn>
                              </p:par>
                              <p:par>
                                <p:cTn id="122" presetID="10" presetClass="entr" presetSubtype="0" fill="hold" grpId="0" nodeType="withEffect">
                                  <p:stCondLst>
                                    <p:cond delay="0"/>
                                  </p:stCondLst>
                                  <p:childTnLst>
                                    <p:set>
                                      <p:cBhvr>
                                        <p:cTn id="123" dur="1" fill="hold">
                                          <p:stCondLst>
                                            <p:cond delay="0"/>
                                          </p:stCondLst>
                                        </p:cTn>
                                        <p:tgtEl>
                                          <p:spTgt spid="52"/>
                                        </p:tgtEl>
                                        <p:attrNameLst>
                                          <p:attrName>style.visibility</p:attrName>
                                        </p:attrNameLst>
                                      </p:cBhvr>
                                      <p:to>
                                        <p:strVal val="visible"/>
                                      </p:to>
                                    </p:set>
                                    <p:animEffect transition="in" filter="fade">
                                      <p:cBhvr>
                                        <p:cTn id="124" dur="500"/>
                                        <p:tgtEl>
                                          <p:spTgt spid="52"/>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9"/>
                                        </p:tgtEl>
                                        <p:attrNameLst>
                                          <p:attrName>style.visibility</p:attrName>
                                        </p:attrNameLst>
                                      </p:cBhvr>
                                      <p:to>
                                        <p:strVal val="visible"/>
                                      </p:to>
                                    </p:set>
                                    <p:animEffect transition="in" filter="fade">
                                      <p:cBhvr>
                                        <p:cTn id="127" dur="500"/>
                                        <p:tgtEl>
                                          <p:spTgt spid="49"/>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70"/>
                                        </p:tgtEl>
                                        <p:attrNameLst>
                                          <p:attrName>style.visibility</p:attrName>
                                        </p:attrNameLst>
                                      </p:cBhvr>
                                      <p:to>
                                        <p:strVal val="visible"/>
                                      </p:to>
                                    </p:set>
                                    <p:animEffect transition="in" filter="fade">
                                      <p:cBhvr>
                                        <p:cTn id="132" dur="500"/>
                                        <p:tgtEl>
                                          <p:spTgt spid="70"/>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0" presetClass="entr" presetSubtype="0" fill="hold" nodeType="click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fade">
                                      <p:cBhvr>
                                        <p:cTn id="137" dur="500"/>
                                        <p:tgtEl>
                                          <p:spTgt spid="54"/>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55"/>
                                        </p:tgtEl>
                                        <p:attrNameLst>
                                          <p:attrName>style.visibility</p:attrName>
                                        </p:attrNameLst>
                                      </p:cBhvr>
                                      <p:to>
                                        <p:strVal val="visible"/>
                                      </p:to>
                                    </p:set>
                                    <p:animEffect transition="in" filter="fade">
                                      <p:cBhvr>
                                        <p:cTn id="142" dur="500"/>
                                        <p:tgtEl>
                                          <p:spTgt spid="55"/>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10" presetClass="entr" presetSubtype="0" fill="hold" nodeType="clickEffect">
                                  <p:stCondLst>
                                    <p:cond delay="0"/>
                                  </p:stCondLst>
                                  <p:childTnLst>
                                    <p:set>
                                      <p:cBhvr>
                                        <p:cTn id="146" dur="1" fill="hold">
                                          <p:stCondLst>
                                            <p:cond delay="0"/>
                                          </p:stCondLst>
                                        </p:cTn>
                                        <p:tgtEl>
                                          <p:spTgt spid="57"/>
                                        </p:tgtEl>
                                        <p:attrNameLst>
                                          <p:attrName>style.visibility</p:attrName>
                                        </p:attrNameLst>
                                      </p:cBhvr>
                                      <p:to>
                                        <p:strVal val="visible"/>
                                      </p:to>
                                    </p:set>
                                    <p:animEffect transition="in" filter="fade">
                                      <p:cBhvr>
                                        <p:cTn id="147" dur="500"/>
                                        <p:tgtEl>
                                          <p:spTgt spid="57"/>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56"/>
                                        </p:tgtEl>
                                        <p:attrNameLst>
                                          <p:attrName>style.visibility</p:attrName>
                                        </p:attrNameLst>
                                      </p:cBhvr>
                                      <p:to>
                                        <p:strVal val="visible"/>
                                      </p:to>
                                    </p:set>
                                    <p:animEffect transition="in" filter="fade">
                                      <p:cBhvr>
                                        <p:cTn id="152" dur="500"/>
                                        <p:tgtEl>
                                          <p:spTgt spid="56"/>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51"/>
                                        </p:tgtEl>
                                        <p:attrNameLst>
                                          <p:attrName>style.visibility</p:attrName>
                                        </p:attrNameLst>
                                      </p:cBhvr>
                                      <p:to>
                                        <p:strVal val="visible"/>
                                      </p:to>
                                    </p:set>
                                    <p:animEffect transition="in" filter="fade">
                                      <p:cBhvr>
                                        <p:cTn id="157" dur="500"/>
                                        <p:tgtEl>
                                          <p:spTgt spid="51"/>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10" presetClass="entr" presetSubtype="0" fill="hold" nodeType="clickEffect">
                                  <p:stCondLst>
                                    <p:cond delay="0"/>
                                  </p:stCondLst>
                                  <p:childTnLst>
                                    <p:set>
                                      <p:cBhvr>
                                        <p:cTn id="161" dur="1" fill="hold">
                                          <p:stCondLst>
                                            <p:cond delay="0"/>
                                          </p:stCondLst>
                                        </p:cTn>
                                        <p:tgtEl>
                                          <p:spTgt spid="62"/>
                                        </p:tgtEl>
                                        <p:attrNameLst>
                                          <p:attrName>style.visibility</p:attrName>
                                        </p:attrNameLst>
                                      </p:cBhvr>
                                      <p:to>
                                        <p:strVal val="visible"/>
                                      </p:to>
                                    </p:set>
                                    <p:animEffect transition="in" filter="fade">
                                      <p:cBhvr>
                                        <p:cTn id="162" dur="500"/>
                                        <p:tgtEl>
                                          <p:spTgt spid="62"/>
                                        </p:tgtEl>
                                      </p:cBhvr>
                                    </p:animEffect>
                                  </p:childTnLst>
                                </p:cTn>
                              </p:par>
                              <p:par>
                                <p:cTn id="163" presetID="10" presetClass="entr" presetSubtype="0" fill="hold" nodeType="withEffect">
                                  <p:stCondLst>
                                    <p:cond delay="0"/>
                                  </p:stCondLst>
                                  <p:childTnLst>
                                    <p:set>
                                      <p:cBhvr>
                                        <p:cTn id="164" dur="1" fill="hold">
                                          <p:stCondLst>
                                            <p:cond delay="0"/>
                                          </p:stCondLst>
                                        </p:cTn>
                                        <p:tgtEl>
                                          <p:spTgt spid="63"/>
                                        </p:tgtEl>
                                        <p:attrNameLst>
                                          <p:attrName>style.visibility</p:attrName>
                                        </p:attrNameLst>
                                      </p:cBhvr>
                                      <p:to>
                                        <p:strVal val="visible"/>
                                      </p:to>
                                    </p:set>
                                    <p:animEffect transition="in" filter="fade">
                                      <p:cBhvr>
                                        <p:cTn id="165" dur="500"/>
                                        <p:tgtEl>
                                          <p:spTgt spid="63"/>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0" presetClass="entr" presetSubtype="0" fill="hold" grpId="0" nodeType="clickEffect">
                                  <p:stCondLst>
                                    <p:cond delay="0"/>
                                  </p:stCondLst>
                                  <p:childTnLst>
                                    <p:set>
                                      <p:cBhvr>
                                        <p:cTn id="169" dur="1" fill="hold">
                                          <p:stCondLst>
                                            <p:cond delay="0"/>
                                          </p:stCondLst>
                                        </p:cTn>
                                        <p:tgtEl>
                                          <p:spTgt spid="64"/>
                                        </p:tgtEl>
                                        <p:attrNameLst>
                                          <p:attrName>style.visibility</p:attrName>
                                        </p:attrNameLst>
                                      </p:cBhvr>
                                      <p:to>
                                        <p:strVal val="visible"/>
                                      </p:to>
                                    </p:set>
                                    <p:animEffect transition="in" filter="fade">
                                      <p:cBhvr>
                                        <p:cTn id="170" dur="500"/>
                                        <p:tgtEl>
                                          <p:spTgt spid="64"/>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0" presetClass="entr" presetSubtype="0" fill="hold" grpId="0" nodeType="clickEffect">
                                  <p:stCondLst>
                                    <p:cond delay="0"/>
                                  </p:stCondLst>
                                  <p:childTnLst>
                                    <p:set>
                                      <p:cBhvr>
                                        <p:cTn id="174" dur="1" fill="hold">
                                          <p:stCondLst>
                                            <p:cond delay="0"/>
                                          </p:stCondLst>
                                        </p:cTn>
                                        <p:tgtEl>
                                          <p:spTgt spid="65"/>
                                        </p:tgtEl>
                                        <p:attrNameLst>
                                          <p:attrName>style.visibility</p:attrName>
                                        </p:attrNameLst>
                                      </p:cBhvr>
                                      <p:to>
                                        <p:strVal val="visible"/>
                                      </p:to>
                                    </p:set>
                                    <p:animEffect transition="in" filter="fade">
                                      <p:cBhvr>
                                        <p:cTn id="175" dur="500"/>
                                        <p:tgtEl>
                                          <p:spTgt spid="65"/>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0" presetClass="entr" presetSubtype="0" fill="hold" grpId="0" nodeType="clickEffect">
                                  <p:stCondLst>
                                    <p:cond delay="0"/>
                                  </p:stCondLst>
                                  <p:childTnLst>
                                    <p:set>
                                      <p:cBhvr>
                                        <p:cTn id="179" dur="1" fill="hold">
                                          <p:stCondLst>
                                            <p:cond delay="0"/>
                                          </p:stCondLst>
                                        </p:cTn>
                                        <p:tgtEl>
                                          <p:spTgt spid="71"/>
                                        </p:tgtEl>
                                        <p:attrNameLst>
                                          <p:attrName>style.visibility</p:attrName>
                                        </p:attrNameLst>
                                      </p:cBhvr>
                                      <p:to>
                                        <p:strVal val="visible"/>
                                      </p:to>
                                    </p:set>
                                    <p:animEffect transition="in" filter="fade">
                                      <p:cBhvr>
                                        <p:cTn id="180" dur="500"/>
                                        <p:tgtEl>
                                          <p:spTgt spid="71"/>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0" presetClass="entr" presetSubtype="0" fill="hold" nodeType="clickEffect">
                                  <p:stCondLst>
                                    <p:cond delay="0"/>
                                  </p:stCondLst>
                                  <p:childTnLst>
                                    <p:set>
                                      <p:cBhvr>
                                        <p:cTn id="184" dur="1" fill="hold">
                                          <p:stCondLst>
                                            <p:cond delay="0"/>
                                          </p:stCondLst>
                                        </p:cTn>
                                        <p:tgtEl>
                                          <p:spTgt spid="58"/>
                                        </p:tgtEl>
                                        <p:attrNameLst>
                                          <p:attrName>style.visibility</p:attrName>
                                        </p:attrNameLst>
                                      </p:cBhvr>
                                      <p:to>
                                        <p:strVal val="visible"/>
                                      </p:to>
                                    </p:set>
                                    <p:animEffect transition="in" filter="fade">
                                      <p:cBhvr>
                                        <p:cTn id="185" dur="500"/>
                                        <p:tgtEl>
                                          <p:spTgt spid="58"/>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0" presetClass="entr" presetSubtype="0" fill="hold" grpId="0" nodeType="clickEffect">
                                  <p:stCondLst>
                                    <p:cond delay="0"/>
                                  </p:stCondLst>
                                  <p:childTnLst>
                                    <p:set>
                                      <p:cBhvr>
                                        <p:cTn id="189" dur="1" fill="hold">
                                          <p:stCondLst>
                                            <p:cond delay="0"/>
                                          </p:stCondLst>
                                        </p:cTn>
                                        <p:tgtEl>
                                          <p:spTgt spid="59"/>
                                        </p:tgtEl>
                                        <p:attrNameLst>
                                          <p:attrName>style.visibility</p:attrName>
                                        </p:attrNameLst>
                                      </p:cBhvr>
                                      <p:to>
                                        <p:strVal val="visible"/>
                                      </p:to>
                                    </p:set>
                                    <p:animEffect transition="in" filter="fade">
                                      <p:cBhvr>
                                        <p:cTn id="190" dur="500"/>
                                        <p:tgtEl>
                                          <p:spTgt spid="59"/>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0" presetClass="entr" presetSubtype="0" fill="hold" nodeType="clickEffect">
                                  <p:stCondLst>
                                    <p:cond delay="0"/>
                                  </p:stCondLst>
                                  <p:childTnLst>
                                    <p:set>
                                      <p:cBhvr>
                                        <p:cTn id="194" dur="1" fill="hold">
                                          <p:stCondLst>
                                            <p:cond delay="0"/>
                                          </p:stCondLst>
                                        </p:cTn>
                                        <p:tgtEl>
                                          <p:spTgt spid="60"/>
                                        </p:tgtEl>
                                        <p:attrNameLst>
                                          <p:attrName>style.visibility</p:attrName>
                                        </p:attrNameLst>
                                      </p:cBhvr>
                                      <p:to>
                                        <p:strVal val="visible"/>
                                      </p:to>
                                    </p:set>
                                    <p:animEffect transition="in" filter="fade">
                                      <p:cBhvr>
                                        <p:cTn id="195" dur="500"/>
                                        <p:tgtEl>
                                          <p:spTgt spid="60"/>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0" presetClass="entr" presetSubtype="0" fill="hold" grpId="0" nodeType="clickEffect">
                                  <p:stCondLst>
                                    <p:cond delay="0"/>
                                  </p:stCondLst>
                                  <p:childTnLst>
                                    <p:set>
                                      <p:cBhvr>
                                        <p:cTn id="199" dur="1" fill="hold">
                                          <p:stCondLst>
                                            <p:cond delay="0"/>
                                          </p:stCondLst>
                                        </p:cTn>
                                        <p:tgtEl>
                                          <p:spTgt spid="61"/>
                                        </p:tgtEl>
                                        <p:attrNameLst>
                                          <p:attrName>style.visibility</p:attrName>
                                        </p:attrNameLst>
                                      </p:cBhvr>
                                      <p:to>
                                        <p:strVal val="visible"/>
                                      </p:to>
                                    </p:set>
                                    <p:animEffect transition="in" filter="fade">
                                      <p:cBhvr>
                                        <p:cTn id="200" dur="500"/>
                                        <p:tgtEl>
                                          <p:spTgt spid="61"/>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0" presetClass="entr" presetSubtype="0" fill="hold" grpId="0" nodeType="click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500"/>
                                        <p:tgtEl>
                                          <p:spTgt spid="53"/>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0" presetClass="entr" presetSubtype="0" fill="hold" nodeType="clickEffect">
                                  <p:stCondLst>
                                    <p:cond delay="0"/>
                                  </p:stCondLst>
                                  <p:childTnLst>
                                    <p:set>
                                      <p:cBhvr>
                                        <p:cTn id="209" dur="1" fill="hold">
                                          <p:stCondLst>
                                            <p:cond delay="0"/>
                                          </p:stCondLst>
                                        </p:cTn>
                                        <p:tgtEl>
                                          <p:spTgt spid="66"/>
                                        </p:tgtEl>
                                        <p:attrNameLst>
                                          <p:attrName>style.visibility</p:attrName>
                                        </p:attrNameLst>
                                      </p:cBhvr>
                                      <p:to>
                                        <p:strVal val="visible"/>
                                      </p:to>
                                    </p:set>
                                    <p:animEffect transition="in" filter="fade">
                                      <p:cBhvr>
                                        <p:cTn id="210" dur="500"/>
                                        <p:tgtEl>
                                          <p:spTgt spid="66"/>
                                        </p:tgtEl>
                                      </p:cBhvr>
                                    </p:animEffect>
                                  </p:childTnLst>
                                </p:cTn>
                              </p:par>
                              <p:par>
                                <p:cTn id="211" presetID="10" presetClass="entr" presetSubtype="0" fill="hold" nodeType="withEffect">
                                  <p:stCondLst>
                                    <p:cond delay="0"/>
                                  </p:stCondLst>
                                  <p:childTnLst>
                                    <p:set>
                                      <p:cBhvr>
                                        <p:cTn id="212" dur="1" fill="hold">
                                          <p:stCondLst>
                                            <p:cond delay="0"/>
                                          </p:stCondLst>
                                        </p:cTn>
                                        <p:tgtEl>
                                          <p:spTgt spid="67"/>
                                        </p:tgtEl>
                                        <p:attrNameLst>
                                          <p:attrName>style.visibility</p:attrName>
                                        </p:attrNameLst>
                                      </p:cBhvr>
                                      <p:to>
                                        <p:strVal val="visible"/>
                                      </p:to>
                                    </p:set>
                                    <p:animEffect transition="in" filter="fade">
                                      <p:cBhvr>
                                        <p:cTn id="213" dur="500"/>
                                        <p:tgtEl>
                                          <p:spTgt spid="67"/>
                                        </p:tgtEl>
                                      </p:cBhvr>
                                    </p:animEffect>
                                  </p:childTnLst>
                                </p:cTn>
                              </p:par>
                            </p:childTnLst>
                          </p:cTn>
                        </p:par>
                      </p:childTnLst>
                    </p:cTn>
                  </p:par>
                  <p:par>
                    <p:cTn id="214" fill="hold" nodeType="clickPar">
                      <p:stCondLst>
                        <p:cond delay="indefinite"/>
                      </p:stCondLst>
                      <p:childTnLst>
                        <p:par>
                          <p:cTn id="215" fill="hold" nodeType="withGroup">
                            <p:stCondLst>
                              <p:cond delay="0"/>
                            </p:stCondLst>
                            <p:childTnLst>
                              <p:par>
                                <p:cTn id="216" presetID="10" presetClass="entr" presetSubtype="0" fill="hold" grpId="0" nodeType="clickEffect">
                                  <p:stCondLst>
                                    <p:cond delay="0"/>
                                  </p:stCondLst>
                                  <p:childTnLst>
                                    <p:set>
                                      <p:cBhvr>
                                        <p:cTn id="217" dur="1" fill="hold">
                                          <p:stCondLst>
                                            <p:cond delay="0"/>
                                          </p:stCondLst>
                                        </p:cTn>
                                        <p:tgtEl>
                                          <p:spTgt spid="68"/>
                                        </p:tgtEl>
                                        <p:attrNameLst>
                                          <p:attrName>style.visibility</p:attrName>
                                        </p:attrNameLst>
                                      </p:cBhvr>
                                      <p:to>
                                        <p:strVal val="visible"/>
                                      </p:to>
                                    </p:set>
                                    <p:animEffect transition="in" filter="fade">
                                      <p:cBhvr>
                                        <p:cTn id="218" dur="500"/>
                                        <p:tgtEl>
                                          <p:spTgt spid="68"/>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0" presetClass="entr" presetSubtype="0" fill="hold" grpId="0" nodeType="clickEffect">
                                  <p:stCondLst>
                                    <p:cond delay="0"/>
                                  </p:stCondLst>
                                  <p:childTnLst>
                                    <p:set>
                                      <p:cBhvr>
                                        <p:cTn id="222" dur="1" fill="hold">
                                          <p:stCondLst>
                                            <p:cond delay="0"/>
                                          </p:stCondLst>
                                        </p:cTn>
                                        <p:tgtEl>
                                          <p:spTgt spid="69"/>
                                        </p:tgtEl>
                                        <p:attrNameLst>
                                          <p:attrName>style.visibility</p:attrName>
                                        </p:attrNameLst>
                                      </p:cBhvr>
                                      <p:to>
                                        <p:strVal val="visible"/>
                                      </p:to>
                                    </p:set>
                                    <p:animEffect transition="in" filter="fade">
                                      <p:cBhvr>
                                        <p:cTn id="223" dur="500"/>
                                        <p:tgtEl>
                                          <p:spTgt spid="69"/>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0" presetClass="entr" presetSubtype="0" fill="hold" grpId="0" nodeType="clickEffect">
                                  <p:stCondLst>
                                    <p:cond delay="0"/>
                                  </p:stCondLst>
                                  <p:childTnLst>
                                    <p:set>
                                      <p:cBhvr>
                                        <p:cTn id="227" dur="1" fill="hold">
                                          <p:stCondLst>
                                            <p:cond delay="0"/>
                                          </p:stCondLst>
                                        </p:cTn>
                                        <p:tgtEl>
                                          <p:spTgt spid="72"/>
                                        </p:tgtEl>
                                        <p:attrNameLst>
                                          <p:attrName>style.visibility</p:attrName>
                                        </p:attrNameLst>
                                      </p:cBhvr>
                                      <p:to>
                                        <p:strVal val="visible"/>
                                      </p:to>
                                    </p:set>
                                    <p:animEffect transition="in" filter="fade">
                                      <p:cBhvr>
                                        <p:cTn id="228"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1" grpId="0"/>
      <p:bldP spid="33" grpId="0"/>
      <p:bldP spid="34" grpId="0"/>
      <p:bldP spid="37" grpId="0"/>
      <p:bldP spid="39" grpId="0"/>
      <p:bldP spid="42" grpId="0"/>
      <p:bldP spid="43" grpId="0"/>
      <p:bldP spid="46" grpId="0"/>
      <p:bldP spid="47" grpId="0"/>
      <p:bldP spid="48" grpId="0"/>
      <p:bldP spid="49" grpId="0"/>
      <p:bldP spid="50" grpId="0"/>
      <p:bldP spid="51" grpId="0"/>
      <p:bldP spid="52" grpId="0"/>
      <p:bldP spid="53" grpId="0"/>
      <p:bldP spid="55" grpId="0"/>
      <p:bldP spid="56" grpId="0"/>
      <p:bldP spid="59" grpId="0"/>
      <p:bldP spid="61" grpId="0"/>
      <p:bldP spid="64" grpId="0"/>
      <p:bldP spid="65" grpId="0"/>
      <p:bldP spid="68" grpId="0"/>
      <p:bldP spid="69" grpId="0"/>
      <p:bldP spid="70" grpId="0"/>
      <p:bldP spid="71" grpId="0"/>
      <p:bldP spid="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a:spLocks noChangeArrowheads="1"/>
          </p:cNvSpPr>
          <p:nvPr/>
        </p:nvSpPr>
        <p:spPr bwMode="auto">
          <a:xfrm>
            <a:off x="381000" y="381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3. RECIPROCALS</a:t>
            </a:r>
          </a:p>
        </p:txBody>
      </p:sp>
      <p:sp>
        <p:nvSpPr>
          <p:cNvPr id="28" name="Text Placeholder 2"/>
          <p:cNvSpPr txBox="1">
            <a:spLocks/>
          </p:cNvSpPr>
          <p:nvPr/>
        </p:nvSpPr>
        <p:spPr bwMode="auto">
          <a:xfrm>
            <a:off x="381000" y="685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Simply turn the fraction upside down. </a:t>
            </a:r>
            <a:endParaRPr lang="en-NZ" i="1">
              <a:latin typeface="Arial" pitchFamily="34" charset="0"/>
              <a:cs typeface="Arial" pitchFamily="34" charset="0"/>
            </a:endParaRPr>
          </a:p>
        </p:txBody>
      </p:sp>
      <p:sp>
        <p:nvSpPr>
          <p:cNvPr id="29" name="Text Placeholder 2"/>
          <p:cNvSpPr txBox="1">
            <a:spLocks/>
          </p:cNvSpPr>
          <p:nvPr/>
        </p:nvSpPr>
        <p:spPr bwMode="auto">
          <a:xfrm>
            <a:off x="381000" y="11430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State the reciprocals of the following:</a:t>
            </a:r>
            <a:endParaRPr lang="en-NZ" i="1">
              <a:latin typeface="Arial" pitchFamily="34" charset="0"/>
              <a:cs typeface="Arial" pitchFamily="34" charset="0"/>
            </a:endParaRPr>
          </a:p>
        </p:txBody>
      </p:sp>
      <p:sp>
        <p:nvSpPr>
          <p:cNvPr id="30" name="TextBox 29"/>
          <p:cNvSpPr txBox="1">
            <a:spLocks noChangeArrowheads="1"/>
          </p:cNvSpPr>
          <p:nvPr/>
        </p:nvSpPr>
        <p:spPr bwMode="auto">
          <a:xfrm>
            <a:off x="838200" y="15240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3</a:t>
            </a:r>
            <a:r>
              <a:rPr lang="en-NZ">
                <a:latin typeface="Arial" pitchFamily="34" charset="0"/>
                <a:cs typeface="Arial" pitchFamily="34" charset="0"/>
              </a:rPr>
              <a:t> </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5     </a:t>
            </a:r>
            <a:endParaRPr lang="en-NZ" i="1">
              <a:latin typeface="Arial" pitchFamily="34" charset="0"/>
              <a:cs typeface="Arial" pitchFamily="34" charset="0"/>
            </a:endParaRPr>
          </a:p>
        </p:txBody>
      </p:sp>
      <p:sp>
        <p:nvSpPr>
          <p:cNvPr id="31" name="TextBox 30"/>
          <p:cNvSpPr txBox="1">
            <a:spLocks noChangeArrowheads="1"/>
          </p:cNvSpPr>
          <p:nvPr/>
        </p:nvSpPr>
        <p:spPr bwMode="auto">
          <a:xfrm>
            <a:off x="4419600" y="1600200"/>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4     </a:t>
            </a:r>
            <a:endParaRPr lang="en-NZ" i="1">
              <a:latin typeface="Arial" pitchFamily="34" charset="0"/>
              <a:cs typeface="Arial" pitchFamily="34" charset="0"/>
            </a:endParaRPr>
          </a:p>
        </p:txBody>
      </p:sp>
      <p:sp>
        <p:nvSpPr>
          <p:cNvPr id="32" name="TextBox 31"/>
          <p:cNvSpPr txBox="1">
            <a:spLocks noChangeArrowheads="1"/>
          </p:cNvSpPr>
          <p:nvPr/>
        </p:nvSpPr>
        <p:spPr bwMode="auto">
          <a:xfrm>
            <a:off x="1524000" y="15240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5</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3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33" name="TextBox 32"/>
          <p:cNvSpPr txBox="1">
            <a:spLocks noChangeArrowheads="1"/>
          </p:cNvSpPr>
          <p:nvPr/>
        </p:nvSpPr>
        <p:spPr bwMode="auto">
          <a:xfrm>
            <a:off x="5029200" y="16002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1</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34" name="TextBox 33"/>
          <p:cNvSpPr txBox="1">
            <a:spLocks noChangeArrowheads="1"/>
          </p:cNvSpPr>
          <p:nvPr/>
        </p:nvSpPr>
        <p:spPr bwMode="auto">
          <a:xfrm>
            <a:off x="5029200" y="22098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a:t>
            </a:r>
            <a:endParaRPr lang="en-NZ">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4</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35" name="TextBox 34"/>
          <p:cNvSpPr txBox="1">
            <a:spLocks noChangeArrowheads="1"/>
          </p:cNvSpPr>
          <p:nvPr/>
        </p:nvSpPr>
        <p:spPr bwMode="auto">
          <a:xfrm>
            <a:off x="381000" y="28194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 DIVIDING BY FRACTIONS</a:t>
            </a:r>
          </a:p>
        </p:txBody>
      </p:sp>
      <p:sp>
        <p:nvSpPr>
          <p:cNvPr id="36" name="Text Placeholder 2"/>
          <p:cNvSpPr txBox="1">
            <a:spLocks/>
          </p:cNvSpPr>
          <p:nvPr/>
        </p:nvSpPr>
        <p:spPr bwMode="auto">
          <a:xfrm>
            <a:off x="381000" y="31242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Multiply the first fraction by the reciprocal of the second, then simplify</a:t>
            </a:r>
            <a:endParaRPr lang="en-NZ" i="1">
              <a:latin typeface="Arial" pitchFamily="34" charset="0"/>
              <a:cs typeface="Arial" pitchFamily="34" charset="0"/>
            </a:endParaRPr>
          </a:p>
        </p:txBody>
      </p:sp>
      <p:sp>
        <p:nvSpPr>
          <p:cNvPr id="37" name="TextBox 36"/>
          <p:cNvSpPr txBox="1">
            <a:spLocks noChangeArrowheads="1"/>
          </p:cNvSpPr>
          <p:nvPr/>
        </p:nvSpPr>
        <p:spPr bwMode="auto">
          <a:xfrm>
            <a:off x="685800" y="3886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2</a:t>
            </a:r>
            <a:r>
              <a:rPr lang="en-NZ">
                <a:latin typeface="Arial" pitchFamily="34" charset="0"/>
                <a:cs typeface="Arial" pitchFamily="34" charset="0"/>
              </a:rPr>
              <a:t> ÷ </a:t>
            </a:r>
            <a:r>
              <a:rPr lang="en-NZ" u="sng">
                <a:latin typeface="Arial" pitchFamily="34" charset="0"/>
                <a:cs typeface="Arial" pitchFamily="34" charset="0"/>
              </a:rPr>
              <a:t>3</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3    4</a:t>
            </a:r>
            <a:endParaRPr lang="en-NZ" i="1">
              <a:latin typeface="Arial" pitchFamily="34" charset="0"/>
              <a:cs typeface="Arial" pitchFamily="34" charset="0"/>
            </a:endParaRPr>
          </a:p>
        </p:txBody>
      </p:sp>
      <p:sp>
        <p:nvSpPr>
          <p:cNvPr id="38" name="Text Placeholder 2"/>
          <p:cNvSpPr txBox="1">
            <a:spLocks/>
          </p:cNvSpPr>
          <p:nvPr/>
        </p:nvSpPr>
        <p:spPr bwMode="auto">
          <a:xfrm>
            <a:off x="381000" y="3505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Simplify:</a:t>
            </a:r>
            <a:endParaRPr lang="en-NZ" i="1">
              <a:latin typeface="Arial" pitchFamily="34" charset="0"/>
              <a:cs typeface="Arial" pitchFamily="34" charset="0"/>
            </a:endParaRPr>
          </a:p>
        </p:txBody>
      </p:sp>
      <p:sp>
        <p:nvSpPr>
          <p:cNvPr id="39" name="TextBox 38"/>
          <p:cNvSpPr txBox="1">
            <a:spLocks noChangeArrowheads="1"/>
          </p:cNvSpPr>
          <p:nvPr/>
        </p:nvSpPr>
        <p:spPr bwMode="auto">
          <a:xfrm>
            <a:off x="1752600" y="49530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8</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9</a:t>
            </a:r>
            <a:endParaRPr lang="en-NZ" i="1" baseline="30000">
              <a:solidFill>
                <a:srgbClr val="FF0000"/>
              </a:solidFill>
              <a:latin typeface="Arial" pitchFamily="34" charset="0"/>
              <a:cs typeface="Arial" pitchFamily="34" charset="0"/>
            </a:endParaRPr>
          </a:p>
        </p:txBody>
      </p:sp>
      <p:sp>
        <p:nvSpPr>
          <p:cNvPr id="40" name="TextBox 39"/>
          <p:cNvSpPr txBox="1">
            <a:spLocks noChangeArrowheads="1"/>
          </p:cNvSpPr>
          <p:nvPr/>
        </p:nvSpPr>
        <p:spPr bwMode="auto">
          <a:xfrm>
            <a:off x="1752600" y="3886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3    </a:t>
            </a:r>
            <a:endParaRPr lang="en-NZ" i="1" baseline="30000">
              <a:solidFill>
                <a:srgbClr val="FF0000"/>
              </a:solidFill>
              <a:latin typeface="Arial" pitchFamily="34" charset="0"/>
              <a:cs typeface="Arial" pitchFamily="34" charset="0"/>
            </a:endParaRPr>
          </a:p>
        </p:txBody>
      </p:sp>
      <p:sp>
        <p:nvSpPr>
          <p:cNvPr id="41" name="Rectangle 40"/>
          <p:cNvSpPr>
            <a:spLocks noChangeArrowheads="1"/>
          </p:cNvSpPr>
          <p:nvPr/>
        </p:nvSpPr>
        <p:spPr bwMode="auto">
          <a:xfrm>
            <a:off x="2209800" y="3886200"/>
            <a:ext cx="319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a:t>
            </a:r>
            <a:endParaRPr lang="en-NZ">
              <a:latin typeface="Arial" pitchFamily="34" charset="0"/>
              <a:cs typeface="Arial" pitchFamily="34" charset="0"/>
            </a:endParaRPr>
          </a:p>
        </p:txBody>
      </p:sp>
      <p:sp>
        <p:nvSpPr>
          <p:cNvPr id="42" name="TextBox 41"/>
          <p:cNvSpPr txBox="1">
            <a:spLocks noChangeArrowheads="1"/>
          </p:cNvSpPr>
          <p:nvPr/>
        </p:nvSpPr>
        <p:spPr bwMode="auto">
          <a:xfrm>
            <a:off x="2514600" y="38862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4</a:t>
            </a:r>
          </a:p>
          <a:p>
            <a:r>
              <a:rPr lang="en-NZ">
                <a:solidFill>
                  <a:srgbClr val="FF0000"/>
                </a:solidFill>
                <a:latin typeface="Arial" pitchFamily="34" charset="0"/>
                <a:cs typeface="Arial" pitchFamily="34" charset="0"/>
              </a:rPr>
              <a:t>3</a:t>
            </a:r>
          </a:p>
        </p:txBody>
      </p:sp>
      <p:cxnSp>
        <p:nvCxnSpPr>
          <p:cNvPr id="43" name="Straight Arrow Connector 42"/>
          <p:cNvCxnSpPr/>
          <p:nvPr/>
        </p:nvCxnSpPr>
        <p:spPr>
          <a:xfrm>
            <a:off x="2209800" y="41148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a:spLocks noChangeArrowheads="1"/>
          </p:cNvSpPr>
          <p:nvPr/>
        </p:nvSpPr>
        <p:spPr bwMode="auto">
          <a:xfrm>
            <a:off x="1752600" y="4419600"/>
            <a:ext cx="966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 × 4</a:t>
            </a:r>
            <a:endParaRPr lang="en-NZ" i="1" u="sng" baseline="30000">
              <a:solidFill>
                <a:srgbClr val="FF0000"/>
              </a:solidFill>
              <a:latin typeface="Arial" pitchFamily="34" charset="0"/>
              <a:cs typeface="Arial" pitchFamily="34" charset="0"/>
            </a:endParaRPr>
          </a:p>
        </p:txBody>
      </p:sp>
      <p:cxnSp>
        <p:nvCxnSpPr>
          <p:cNvPr id="45" name="Straight Arrow Connector 44"/>
          <p:cNvCxnSpPr/>
          <p:nvPr/>
        </p:nvCxnSpPr>
        <p:spPr>
          <a:xfrm>
            <a:off x="2209800" y="43434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a:spLocks noChangeArrowheads="1"/>
          </p:cNvSpPr>
          <p:nvPr/>
        </p:nvSpPr>
        <p:spPr bwMode="auto">
          <a:xfrm>
            <a:off x="1981200" y="4724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3 × 3</a:t>
            </a:r>
            <a:endParaRPr lang="en-NZ">
              <a:latin typeface="Arial" pitchFamily="34" charset="0"/>
              <a:cs typeface="Arial" pitchFamily="34" charset="0"/>
            </a:endParaRPr>
          </a:p>
        </p:txBody>
      </p:sp>
      <p:sp>
        <p:nvSpPr>
          <p:cNvPr id="47" name="TextBox 46"/>
          <p:cNvSpPr txBox="1">
            <a:spLocks noChangeArrowheads="1"/>
          </p:cNvSpPr>
          <p:nvPr/>
        </p:nvSpPr>
        <p:spPr bwMode="auto">
          <a:xfrm>
            <a:off x="4495800" y="3886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4</a:t>
            </a:r>
            <a:r>
              <a:rPr lang="en-NZ">
                <a:latin typeface="Arial" pitchFamily="34" charset="0"/>
                <a:cs typeface="Arial" pitchFamily="34" charset="0"/>
              </a:rPr>
              <a:t> ÷ 3</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5    </a:t>
            </a:r>
            <a:endParaRPr lang="en-NZ" i="1">
              <a:latin typeface="Arial" pitchFamily="34" charset="0"/>
              <a:cs typeface="Arial" pitchFamily="34" charset="0"/>
            </a:endParaRPr>
          </a:p>
        </p:txBody>
      </p:sp>
      <p:sp>
        <p:nvSpPr>
          <p:cNvPr id="48" name="TextBox 47"/>
          <p:cNvSpPr txBox="1">
            <a:spLocks noChangeArrowheads="1"/>
          </p:cNvSpPr>
          <p:nvPr/>
        </p:nvSpPr>
        <p:spPr bwMode="auto">
          <a:xfrm>
            <a:off x="5486400" y="3886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5    1</a:t>
            </a:r>
            <a:endParaRPr lang="en-NZ" i="1">
              <a:solidFill>
                <a:srgbClr val="FF0000"/>
              </a:solidFill>
              <a:latin typeface="Arial" pitchFamily="34" charset="0"/>
              <a:cs typeface="Arial" pitchFamily="34" charset="0"/>
            </a:endParaRPr>
          </a:p>
        </p:txBody>
      </p:sp>
      <p:sp>
        <p:nvSpPr>
          <p:cNvPr id="49" name="TextBox 48"/>
          <p:cNvSpPr txBox="1">
            <a:spLocks noChangeArrowheads="1"/>
          </p:cNvSpPr>
          <p:nvPr/>
        </p:nvSpPr>
        <p:spPr bwMode="auto">
          <a:xfrm>
            <a:off x="5486400" y="54864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15</a:t>
            </a:r>
            <a:endParaRPr lang="en-NZ" i="1" baseline="30000">
              <a:solidFill>
                <a:srgbClr val="FF0000"/>
              </a:solidFill>
              <a:latin typeface="Arial" pitchFamily="34" charset="0"/>
              <a:cs typeface="Arial" pitchFamily="34" charset="0"/>
            </a:endParaRPr>
          </a:p>
        </p:txBody>
      </p:sp>
      <p:sp>
        <p:nvSpPr>
          <p:cNvPr id="50" name="TextBox 49"/>
          <p:cNvSpPr txBox="1">
            <a:spLocks noChangeArrowheads="1"/>
          </p:cNvSpPr>
          <p:nvPr/>
        </p:nvSpPr>
        <p:spPr bwMode="auto">
          <a:xfrm>
            <a:off x="5486400" y="44196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5    </a:t>
            </a:r>
            <a:endParaRPr lang="en-NZ" i="1" baseline="30000">
              <a:solidFill>
                <a:srgbClr val="FF0000"/>
              </a:solidFill>
              <a:latin typeface="Arial" pitchFamily="34" charset="0"/>
              <a:cs typeface="Arial" pitchFamily="34" charset="0"/>
            </a:endParaRPr>
          </a:p>
        </p:txBody>
      </p:sp>
      <p:sp>
        <p:nvSpPr>
          <p:cNvPr id="51" name="Rectangle 50"/>
          <p:cNvSpPr>
            <a:spLocks noChangeArrowheads="1"/>
          </p:cNvSpPr>
          <p:nvPr/>
        </p:nvSpPr>
        <p:spPr bwMode="auto">
          <a:xfrm>
            <a:off x="5943600" y="4419600"/>
            <a:ext cx="319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a:t>
            </a:r>
            <a:endParaRPr lang="en-NZ">
              <a:latin typeface="Arial" pitchFamily="34" charset="0"/>
              <a:cs typeface="Arial" pitchFamily="34" charset="0"/>
            </a:endParaRPr>
          </a:p>
        </p:txBody>
      </p:sp>
      <p:sp>
        <p:nvSpPr>
          <p:cNvPr id="52" name="TextBox 51"/>
          <p:cNvSpPr txBox="1">
            <a:spLocks noChangeArrowheads="1"/>
          </p:cNvSpPr>
          <p:nvPr/>
        </p:nvSpPr>
        <p:spPr bwMode="auto">
          <a:xfrm>
            <a:off x="6172200" y="44196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1</a:t>
            </a:r>
          </a:p>
          <a:p>
            <a:r>
              <a:rPr lang="en-NZ">
                <a:solidFill>
                  <a:srgbClr val="FF0000"/>
                </a:solidFill>
                <a:latin typeface="Arial" pitchFamily="34" charset="0"/>
                <a:cs typeface="Arial" pitchFamily="34" charset="0"/>
              </a:rPr>
              <a:t>3</a:t>
            </a:r>
          </a:p>
        </p:txBody>
      </p:sp>
      <p:cxnSp>
        <p:nvCxnSpPr>
          <p:cNvPr id="53" name="Straight Arrow Connector 52"/>
          <p:cNvCxnSpPr/>
          <p:nvPr/>
        </p:nvCxnSpPr>
        <p:spPr>
          <a:xfrm>
            <a:off x="5943600" y="46482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a:spLocks noChangeArrowheads="1"/>
          </p:cNvSpPr>
          <p:nvPr/>
        </p:nvSpPr>
        <p:spPr bwMode="auto">
          <a:xfrm>
            <a:off x="5486400" y="4953000"/>
            <a:ext cx="966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 × 1</a:t>
            </a:r>
            <a:endParaRPr lang="en-NZ" i="1" u="sng" baseline="30000">
              <a:solidFill>
                <a:srgbClr val="FF0000"/>
              </a:solidFill>
              <a:latin typeface="Arial" pitchFamily="34" charset="0"/>
              <a:cs typeface="Arial" pitchFamily="34" charset="0"/>
            </a:endParaRPr>
          </a:p>
        </p:txBody>
      </p:sp>
      <p:cxnSp>
        <p:nvCxnSpPr>
          <p:cNvPr id="55" name="Straight Arrow Connector 54"/>
          <p:cNvCxnSpPr/>
          <p:nvPr/>
        </p:nvCxnSpPr>
        <p:spPr>
          <a:xfrm>
            <a:off x="5943600" y="4876800"/>
            <a:ext cx="304800" cy="1588"/>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a:spLocks noChangeArrowheads="1"/>
          </p:cNvSpPr>
          <p:nvPr/>
        </p:nvSpPr>
        <p:spPr bwMode="auto">
          <a:xfrm>
            <a:off x="5791200" y="52578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5 × 3</a:t>
            </a:r>
            <a:endParaRPr lang="en-NZ">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0-#ppt_w/2"/>
                                          </p:val>
                                        </p:tav>
                                        <p:tav tm="100000">
                                          <p:val>
                                            <p:strVal val="#ppt_x"/>
                                          </p:val>
                                        </p:tav>
                                      </p:tavLst>
                                    </p:anim>
                                    <p:anim calcmode="lin" valueType="num">
                                      <p:cBhvr additive="base">
                                        <p:cTn id="18" dur="500" fill="hold"/>
                                        <p:tgtEl>
                                          <p:spTgt spid="29"/>
                                        </p:tgtEl>
                                        <p:attrNameLst>
                                          <p:attrName>ppt_y</p:attrName>
                                        </p:attrNameLst>
                                      </p:cBhvr>
                                      <p:tavLst>
                                        <p:tav tm="0">
                                          <p:val>
                                            <p:strVal val="#ppt_y"/>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500"/>
                                        <p:tgtEl>
                                          <p:spTgt spid="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500"/>
                                        <p:tgtEl>
                                          <p:spTgt spid="3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500"/>
                                        <p:tgtEl>
                                          <p:spTgt spid="3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500"/>
                                        <p:tgtEl>
                                          <p:spTgt spid="3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500" fill="hold"/>
                                        <p:tgtEl>
                                          <p:spTgt spid="38"/>
                                        </p:tgtEl>
                                        <p:attrNameLst>
                                          <p:attrName>ppt_x</p:attrName>
                                        </p:attrNameLst>
                                      </p:cBhvr>
                                      <p:tavLst>
                                        <p:tav tm="0">
                                          <p:val>
                                            <p:strVal val="0-#ppt_w/2"/>
                                          </p:val>
                                        </p:tav>
                                        <p:tav tm="100000">
                                          <p:val>
                                            <p:strVal val="#ppt_x"/>
                                          </p:val>
                                        </p:tav>
                                      </p:tavLst>
                                    </p:anim>
                                    <p:anim calcmode="lin" valueType="num">
                                      <p:cBhvr additive="base">
                                        <p:cTn id="55" dur="500" fill="hold"/>
                                        <p:tgtEl>
                                          <p:spTgt spid="38"/>
                                        </p:tgtEl>
                                        <p:attrNameLst>
                                          <p:attrName>ppt_y</p:attrName>
                                        </p:attrNameLst>
                                      </p:cBhvr>
                                      <p:tavLst>
                                        <p:tav tm="0">
                                          <p:val>
                                            <p:strVal val="#ppt_y"/>
                                          </p:val>
                                        </p:tav>
                                        <p:tav tm="100000">
                                          <p:val>
                                            <p:strVal val="#ppt_y"/>
                                          </p:val>
                                        </p:tav>
                                      </p:tavLst>
                                    </p:anim>
                                  </p:childTnLst>
                                </p:cTn>
                              </p:par>
                              <p:par>
                                <p:cTn id="56" presetID="10"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500"/>
                                        <p:tgtEl>
                                          <p:spTgt spid="3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fade">
                                      <p:cBhvr>
                                        <p:cTn id="61" dur="500"/>
                                        <p:tgtEl>
                                          <p:spTgt spid="4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fade">
                                      <p:cBhvr>
                                        <p:cTn id="66" dur="500"/>
                                        <p:tgtEl>
                                          <p:spTgt spid="4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fade">
                                      <p:cBhvr>
                                        <p:cTn id="71" dur="500"/>
                                        <p:tgtEl>
                                          <p:spTgt spid="4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500"/>
                                        <p:tgtEl>
                                          <p:spTgt spid="42"/>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nodeType="click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fade">
                                      <p:cBhvr>
                                        <p:cTn id="81" dur="500"/>
                                        <p:tgtEl>
                                          <p:spTgt spid="43"/>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fade">
                                      <p:cBhvr>
                                        <p:cTn id="86" dur="500"/>
                                        <p:tgtEl>
                                          <p:spTgt spid="4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nodeType="click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fade">
                                      <p:cBhvr>
                                        <p:cTn id="91" dur="500"/>
                                        <p:tgtEl>
                                          <p:spTgt spid="4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46"/>
                                        </p:tgtEl>
                                        <p:attrNameLst>
                                          <p:attrName>style.visibility</p:attrName>
                                        </p:attrNameLst>
                                      </p:cBhvr>
                                      <p:to>
                                        <p:strVal val="visible"/>
                                      </p:to>
                                    </p:set>
                                    <p:animEffect transition="in" filter="fade">
                                      <p:cBhvr>
                                        <p:cTn id="96" dur="500"/>
                                        <p:tgtEl>
                                          <p:spTgt spid="46"/>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500"/>
                                        <p:tgtEl>
                                          <p:spTgt spid="39"/>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fade">
                                      <p:cBhvr>
                                        <p:cTn id="106" dur="500"/>
                                        <p:tgtEl>
                                          <p:spTgt spid="4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500"/>
                                        <p:tgtEl>
                                          <p:spTgt spid="50"/>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52"/>
                                        </p:tgtEl>
                                        <p:attrNameLst>
                                          <p:attrName>style.visibility</p:attrName>
                                        </p:attrNameLst>
                                      </p:cBhvr>
                                      <p:to>
                                        <p:strVal val="visible"/>
                                      </p:to>
                                    </p:set>
                                    <p:animEffect transition="in" filter="fade">
                                      <p:cBhvr>
                                        <p:cTn id="121" dur="500"/>
                                        <p:tgtEl>
                                          <p:spTgt spid="52"/>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nodeType="clickEffect">
                                  <p:stCondLst>
                                    <p:cond delay="0"/>
                                  </p:stCondLst>
                                  <p:childTnLst>
                                    <p:set>
                                      <p:cBhvr>
                                        <p:cTn id="125" dur="1" fill="hold">
                                          <p:stCondLst>
                                            <p:cond delay="0"/>
                                          </p:stCondLst>
                                        </p:cTn>
                                        <p:tgtEl>
                                          <p:spTgt spid="53"/>
                                        </p:tgtEl>
                                        <p:attrNameLst>
                                          <p:attrName>style.visibility</p:attrName>
                                        </p:attrNameLst>
                                      </p:cBhvr>
                                      <p:to>
                                        <p:strVal val="visible"/>
                                      </p:to>
                                    </p:set>
                                    <p:animEffect transition="in" filter="fade">
                                      <p:cBhvr>
                                        <p:cTn id="126" dur="500"/>
                                        <p:tgtEl>
                                          <p:spTgt spid="53"/>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54"/>
                                        </p:tgtEl>
                                        <p:attrNameLst>
                                          <p:attrName>style.visibility</p:attrName>
                                        </p:attrNameLst>
                                      </p:cBhvr>
                                      <p:to>
                                        <p:strVal val="visible"/>
                                      </p:to>
                                    </p:set>
                                    <p:animEffect transition="in" filter="fade">
                                      <p:cBhvr>
                                        <p:cTn id="131" dur="500"/>
                                        <p:tgtEl>
                                          <p:spTgt spid="54"/>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0" presetClass="entr" presetSubtype="0" fill="hold" nodeType="clickEffect">
                                  <p:stCondLst>
                                    <p:cond delay="0"/>
                                  </p:stCondLst>
                                  <p:childTnLst>
                                    <p:set>
                                      <p:cBhvr>
                                        <p:cTn id="135" dur="1" fill="hold">
                                          <p:stCondLst>
                                            <p:cond delay="0"/>
                                          </p:stCondLst>
                                        </p:cTn>
                                        <p:tgtEl>
                                          <p:spTgt spid="55"/>
                                        </p:tgtEl>
                                        <p:attrNameLst>
                                          <p:attrName>style.visibility</p:attrName>
                                        </p:attrNameLst>
                                      </p:cBhvr>
                                      <p:to>
                                        <p:strVal val="visible"/>
                                      </p:to>
                                    </p:set>
                                    <p:animEffect transition="in" filter="fade">
                                      <p:cBhvr>
                                        <p:cTn id="136" dur="500"/>
                                        <p:tgtEl>
                                          <p:spTgt spid="55"/>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56"/>
                                        </p:tgtEl>
                                        <p:attrNameLst>
                                          <p:attrName>style.visibility</p:attrName>
                                        </p:attrNameLst>
                                      </p:cBhvr>
                                      <p:to>
                                        <p:strVal val="visible"/>
                                      </p:to>
                                    </p:set>
                                    <p:animEffect transition="in" filter="fade">
                                      <p:cBhvr>
                                        <p:cTn id="141" dur="500"/>
                                        <p:tgtEl>
                                          <p:spTgt spid="56"/>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4" grpId="0"/>
      <p:bldP spid="46" grpId="0"/>
      <p:bldP spid="47" grpId="0"/>
      <p:bldP spid="48" grpId="0"/>
      <p:bldP spid="49" grpId="0"/>
      <p:bldP spid="50" grpId="0"/>
      <p:bldP spid="51" grpId="0"/>
      <p:bldP spid="52" grpId="0"/>
      <p:bldP spid="54" grpId="0"/>
      <p:bldP spid="5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a:spLocks noChangeArrowheads="1"/>
          </p:cNvSpPr>
          <p:nvPr/>
        </p:nvSpPr>
        <p:spPr bwMode="auto">
          <a:xfrm>
            <a:off x="381000" y="1524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5. ADDING/SUBTRACTING FRACTIONS</a:t>
            </a:r>
          </a:p>
        </p:txBody>
      </p:sp>
      <p:sp>
        <p:nvSpPr>
          <p:cNvPr id="35" name="Text Placeholder 2"/>
          <p:cNvSpPr txBox="1">
            <a:spLocks/>
          </p:cNvSpPr>
          <p:nvPr/>
        </p:nvSpPr>
        <p:spPr bwMode="auto">
          <a:xfrm>
            <a:off x="381000" y="4572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 With the same denominator: </a:t>
            </a:r>
            <a:endParaRPr lang="en-NZ" i="1">
              <a:latin typeface="Arial" pitchFamily="34" charset="0"/>
              <a:cs typeface="Arial" pitchFamily="34" charset="0"/>
            </a:endParaRPr>
          </a:p>
        </p:txBody>
      </p:sp>
      <p:sp>
        <p:nvSpPr>
          <p:cNvPr id="36" name="Text Placeholder 2"/>
          <p:cNvSpPr txBox="1">
            <a:spLocks/>
          </p:cNvSpPr>
          <p:nvPr/>
        </p:nvSpPr>
        <p:spPr bwMode="auto">
          <a:xfrm>
            <a:off x="609600" y="7620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Add/subtract the numerators and leave the denominator unchanged. Simplify if possible. </a:t>
            </a:r>
            <a:endParaRPr lang="en-NZ" i="1">
              <a:latin typeface="Arial" pitchFamily="34" charset="0"/>
              <a:cs typeface="Arial" pitchFamily="34" charset="0"/>
            </a:endParaRPr>
          </a:p>
        </p:txBody>
      </p:sp>
      <p:sp>
        <p:nvSpPr>
          <p:cNvPr id="37" name="TextBox 36"/>
          <p:cNvSpPr txBox="1">
            <a:spLocks noChangeArrowheads="1"/>
          </p:cNvSpPr>
          <p:nvPr/>
        </p:nvSpPr>
        <p:spPr bwMode="auto">
          <a:xfrm>
            <a:off x="609600" y="16764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3</a:t>
            </a:r>
            <a:r>
              <a:rPr lang="en-NZ">
                <a:latin typeface="Arial" pitchFamily="34" charset="0"/>
                <a:cs typeface="Arial" pitchFamily="34" charset="0"/>
              </a:rPr>
              <a:t> + </a:t>
            </a:r>
            <a:r>
              <a:rPr lang="en-NZ" u="sng">
                <a:latin typeface="Arial" pitchFamily="34" charset="0"/>
                <a:cs typeface="Arial" pitchFamily="34" charset="0"/>
              </a:rPr>
              <a:t>1</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5    5</a:t>
            </a:r>
            <a:endParaRPr lang="en-NZ" i="1">
              <a:latin typeface="Arial" pitchFamily="34" charset="0"/>
              <a:cs typeface="Arial" pitchFamily="34" charset="0"/>
            </a:endParaRPr>
          </a:p>
        </p:txBody>
      </p:sp>
      <p:sp>
        <p:nvSpPr>
          <p:cNvPr id="38" name="Text Placeholder 2"/>
          <p:cNvSpPr txBox="1">
            <a:spLocks/>
          </p:cNvSpPr>
          <p:nvPr/>
        </p:nvSpPr>
        <p:spPr bwMode="auto">
          <a:xfrm>
            <a:off x="381000" y="13716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Simplify:</a:t>
            </a:r>
            <a:endParaRPr lang="en-NZ" i="1">
              <a:latin typeface="Arial" pitchFamily="34" charset="0"/>
              <a:cs typeface="Arial" pitchFamily="34" charset="0"/>
            </a:endParaRPr>
          </a:p>
        </p:txBody>
      </p:sp>
      <p:sp>
        <p:nvSpPr>
          <p:cNvPr id="39" name="TextBox 38"/>
          <p:cNvSpPr txBox="1">
            <a:spLocks noChangeArrowheads="1"/>
          </p:cNvSpPr>
          <p:nvPr/>
        </p:nvSpPr>
        <p:spPr bwMode="auto">
          <a:xfrm>
            <a:off x="1905000" y="16764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 + 1</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5</a:t>
            </a:r>
            <a:endParaRPr lang="en-NZ" i="1">
              <a:solidFill>
                <a:srgbClr val="FF0000"/>
              </a:solidFill>
              <a:latin typeface="Arial" pitchFamily="34" charset="0"/>
              <a:cs typeface="Arial" pitchFamily="34" charset="0"/>
            </a:endParaRPr>
          </a:p>
        </p:txBody>
      </p:sp>
      <p:sp>
        <p:nvSpPr>
          <p:cNvPr id="40" name="TextBox 39"/>
          <p:cNvSpPr txBox="1">
            <a:spLocks noChangeArrowheads="1"/>
          </p:cNvSpPr>
          <p:nvPr/>
        </p:nvSpPr>
        <p:spPr bwMode="auto">
          <a:xfrm>
            <a:off x="5715000" y="2209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8</a:t>
            </a:r>
            <a:endParaRPr lang="en-NZ" i="1">
              <a:solidFill>
                <a:srgbClr val="FF0000"/>
              </a:solidFill>
              <a:latin typeface="Arial" pitchFamily="34" charset="0"/>
              <a:cs typeface="Arial" pitchFamily="34" charset="0"/>
            </a:endParaRPr>
          </a:p>
        </p:txBody>
      </p:sp>
      <p:cxnSp>
        <p:nvCxnSpPr>
          <p:cNvPr id="41" name="Straight Connector 40"/>
          <p:cNvCxnSpPr/>
          <p:nvPr/>
        </p:nvCxnSpPr>
        <p:spPr>
          <a:xfrm rot="5400000" flipH="1" flipV="1">
            <a:off x="6362700" y="26289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flipH="1" flipV="1">
            <a:off x="6362700" y="2324100"/>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a:spLocks noChangeArrowheads="1"/>
          </p:cNvSpPr>
          <p:nvPr/>
        </p:nvSpPr>
        <p:spPr bwMode="auto">
          <a:xfrm>
            <a:off x="5943600" y="2209800"/>
            <a:ext cx="53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a:t>
            </a:r>
            <a:endParaRPr lang="en-NZ" i="1" baseline="30000">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4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44" name="TextBox 43"/>
          <p:cNvSpPr txBox="1">
            <a:spLocks noChangeArrowheads="1"/>
          </p:cNvSpPr>
          <p:nvPr/>
        </p:nvSpPr>
        <p:spPr bwMode="auto">
          <a:xfrm>
            <a:off x="1905000" y="2209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5</a:t>
            </a:r>
            <a:endParaRPr lang="en-NZ" i="1">
              <a:solidFill>
                <a:srgbClr val="FF0000"/>
              </a:solidFill>
              <a:latin typeface="Arial" pitchFamily="34" charset="0"/>
              <a:cs typeface="Arial" pitchFamily="34" charset="0"/>
            </a:endParaRPr>
          </a:p>
        </p:txBody>
      </p:sp>
      <p:sp>
        <p:nvSpPr>
          <p:cNvPr id="45" name="TextBox 44"/>
          <p:cNvSpPr txBox="1">
            <a:spLocks noChangeArrowheads="1"/>
          </p:cNvSpPr>
          <p:nvPr/>
        </p:nvSpPr>
        <p:spPr bwMode="auto">
          <a:xfrm>
            <a:off x="4572000" y="16764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7</a:t>
            </a:r>
            <a:r>
              <a:rPr lang="en-NZ">
                <a:latin typeface="Arial" pitchFamily="34" charset="0"/>
                <a:cs typeface="Arial" pitchFamily="34" charset="0"/>
              </a:rPr>
              <a:t> - </a:t>
            </a:r>
            <a:r>
              <a:rPr lang="en-NZ" u="sng">
                <a:latin typeface="Arial" pitchFamily="34" charset="0"/>
                <a:cs typeface="Arial" pitchFamily="34" charset="0"/>
              </a:rPr>
              <a:t>3</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8    8</a:t>
            </a:r>
            <a:endParaRPr lang="en-NZ" i="1">
              <a:latin typeface="Arial" pitchFamily="34" charset="0"/>
              <a:cs typeface="Arial" pitchFamily="34" charset="0"/>
            </a:endParaRPr>
          </a:p>
        </p:txBody>
      </p:sp>
      <p:sp>
        <p:nvSpPr>
          <p:cNvPr id="46" name="TextBox 45"/>
          <p:cNvSpPr txBox="1">
            <a:spLocks noChangeArrowheads="1"/>
          </p:cNvSpPr>
          <p:nvPr/>
        </p:nvSpPr>
        <p:spPr bwMode="auto">
          <a:xfrm>
            <a:off x="5715000" y="16764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7 - 3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8</a:t>
            </a:r>
            <a:endParaRPr lang="en-NZ" i="1">
              <a:solidFill>
                <a:srgbClr val="FF0000"/>
              </a:solidFill>
              <a:latin typeface="Arial" pitchFamily="34" charset="0"/>
              <a:cs typeface="Arial" pitchFamily="34" charset="0"/>
            </a:endParaRPr>
          </a:p>
        </p:txBody>
      </p:sp>
      <p:sp>
        <p:nvSpPr>
          <p:cNvPr id="47" name="TextBox 46"/>
          <p:cNvSpPr txBox="1">
            <a:spLocks noChangeArrowheads="1"/>
          </p:cNvSpPr>
          <p:nvPr/>
        </p:nvSpPr>
        <p:spPr bwMode="auto">
          <a:xfrm>
            <a:off x="5715000" y="2743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a:t>
            </a:r>
            <a:endParaRPr lang="en-NZ" i="1">
              <a:solidFill>
                <a:srgbClr val="FF0000"/>
              </a:solidFill>
              <a:latin typeface="Arial" pitchFamily="34" charset="0"/>
              <a:cs typeface="Arial" pitchFamily="34" charset="0"/>
            </a:endParaRPr>
          </a:p>
        </p:txBody>
      </p:sp>
      <p:sp>
        <p:nvSpPr>
          <p:cNvPr id="48" name="Text Placeholder 2"/>
          <p:cNvSpPr txBox="1">
            <a:spLocks/>
          </p:cNvSpPr>
          <p:nvPr/>
        </p:nvSpPr>
        <p:spPr bwMode="auto">
          <a:xfrm>
            <a:off x="228600" y="2859088"/>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b) With different denominators: </a:t>
            </a:r>
            <a:endParaRPr lang="en-NZ" i="1">
              <a:latin typeface="Arial" pitchFamily="34" charset="0"/>
              <a:cs typeface="Arial" pitchFamily="34" charset="0"/>
            </a:endParaRPr>
          </a:p>
        </p:txBody>
      </p:sp>
      <p:sp>
        <p:nvSpPr>
          <p:cNvPr id="49" name="Text Placeholder 2"/>
          <p:cNvSpPr txBox="1">
            <a:spLocks/>
          </p:cNvSpPr>
          <p:nvPr/>
        </p:nvSpPr>
        <p:spPr bwMode="auto">
          <a:xfrm>
            <a:off x="457200" y="3163888"/>
            <a:ext cx="662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Multiply denominators to find a common denominator. </a:t>
            </a:r>
            <a:endParaRPr lang="en-NZ" i="1">
              <a:latin typeface="Arial" pitchFamily="34" charset="0"/>
              <a:cs typeface="Arial" pitchFamily="34" charset="0"/>
            </a:endParaRPr>
          </a:p>
        </p:txBody>
      </p:sp>
      <p:sp>
        <p:nvSpPr>
          <p:cNvPr id="50" name="Text Placeholder 2"/>
          <p:cNvSpPr txBox="1">
            <a:spLocks/>
          </p:cNvSpPr>
          <p:nvPr/>
        </p:nvSpPr>
        <p:spPr bwMode="auto">
          <a:xfrm>
            <a:off x="457200" y="3468688"/>
            <a:ext cx="556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Cross multiply to find equivalent numerators. </a:t>
            </a:r>
            <a:endParaRPr lang="en-NZ" i="1">
              <a:latin typeface="Arial" pitchFamily="34" charset="0"/>
              <a:cs typeface="Arial" pitchFamily="34" charset="0"/>
            </a:endParaRPr>
          </a:p>
        </p:txBody>
      </p:sp>
      <p:sp>
        <p:nvSpPr>
          <p:cNvPr id="51" name="Text Placeholder 2"/>
          <p:cNvSpPr txBox="1">
            <a:spLocks/>
          </p:cNvSpPr>
          <p:nvPr/>
        </p:nvSpPr>
        <p:spPr bwMode="auto">
          <a:xfrm>
            <a:off x="457200" y="3773488"/>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Add/subtract fractions then simplify. </a:t>
            </a:r>
            <a:endParaRPr lang="en-NZ" i="1">
              <a:latin typeface="Arial" pitchFamily="34" charset="0"/>
              <a:cs typeface="Arial" pitchFamily="34" charset="0"/>
            </a:endParaRPr>
          </a:p>
        </p:txBody>
      </p:sp>
      <p:sp>
        <p:nvSpPr>
          <p:cNvPr id="52" name="Text Placeholder 2"/>
          <p:cNvSpPr txBox="1">
            <a:spLocks/>
          </p:cNvSpPr>
          <p:nvPr/>
        </p:nvSpPr>
        <p:spPr bwMode="auto">
          <a:xfrm>
            <a:off x="228600" y="4230688"/>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Simplify:</a:t>
            </a:r>
            <a:endParaRPr lang="en-NZ" i="1">
              <a:latin typeface="Arial" pitchFamily="34" charset="0"/>
              <a:cs typeface="Arial" pitchFamily="34" charset="0"/>
            </a:endParaRPr>
          </a:p>
        </p:txBody>
      </p:sp>
      <p:sp>
        <p:nvSpPr>
          <p:cNvPr id="53" name="TextBox 52"/>
          <p:cNvSpPr txBox="1">
            <a:spLocks noChangeArrowheads="1"/>
          </p:cNvSpPr>
          <p:nvPr/>
        </p:nvSpPr>
        <p:spPr bwMode="auto">
          <a:xfrm>
            <a:off x="533400" y="4535488"/>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1</a:t>
            </a:r>
            <a:r>
              <a:rPr lang="en-NZ">
                <a:latin typeface="Arial" pitchFamily="34" charset="0"/>
                <a:cs typeface="Arial" pitchFamily="34" charset="0"/>
              </a:rPr>
              <a:t>  +  </a:t>
            </a:r>
            <a:r>
              <a:rPr lang="en-NZ" u="sng">
                <a:latin typeface="Arial" pitchFamily="34" charset="0"/>
                <a:cs typeface="Arial" pitchFamily="34" charset="0"/>
              </a:rPr>
              <a:t>2</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4      5</a:t>
            </a:r>
            <a:endParaRPr lang="en-NZ" i="1">
              <a:latin typeface="Arial" pitchFamily="34" charset="0"/>
              <a:cs typeface="Arial" pitchFamily="34" charset="0"/>
            </a:endParaRPr>
          </a:p>
        </p:txBody>
      </p:sp>
      <p:sp>
        <p:nvSpPr>
          <p:cNvPr id="54" name="TextBox 53"/>
          <p:cNvSpPr txBox="1">
            <a:spLocks noChangeArrowheads="1"/>
          </p:cNvSpPr>
          <p:nvPr/>
        </p:nvSpPr>
        <p:spPr bwMode="auto">
          <a:xfrm>
            <a:off x="1676400" y="5068888"/>
            <a:ext cx="2286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5</a:t>
            </a:r>
            <a:r>
              <a:rPr lang="en-NZ" i="1" u="sng">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8</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a:t>
            </a:r>
            <a:endParaRPr lang="en-NZ" i="1">
              <a:solidFill>
                <a:srgbClr val="FF0000"/>
              </a:solidFill>
              <a:latin typeface="Arial" pitchFamily="34" charset="0"/>
              <a:cs typeface="Arial" pitchFamily="34" charset="0"/>
            </a:endParaRPr>
          </a:p>
        </p:txBody>
      </p:sp>
      <p:sp>
        <p:nvSpPr>
          <p:cNvPr id="55" name="TextBox 54"/>
          <p:cNvSpPr txBox="1">
            <a:spLocks noChangeArrowheads="1"/>
          </p:cNvSpPr>
          <p:nvPr/>
        </p:nvSpPr>
        <p:spPr bwMode="auto">
          <a:xfrm>
            <a:off x="1676400" y="5602288"/>
            <a:ext cx="1219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a:t>
            </a:r>
            <a:endParaRPr lang="en-NZ" i="1">
              <a:solidFill>
                <a:srgbClr val="FF0000"/>
              </a:solidFill>
              <a:latin typeface="Arial" pitchFamily="34" charset="0"/>
              <a:cs typeface="Arial" pitchFamily="34" charset="0"/>
            </a:endParaRPr>
          </a:p>
        </p:txBody>
      </p:sp>
      <p:sp>
        <p:nvSpPr>
          <p:cNvPr id="56" name="TextBox 55"/>
          <p:cNvSpPr txBox="1">
            <a:spLocks noChangeArrowheads="1"/>
          </p:cNvSpPr>
          <p:nvPr/>
        </p:nvSpPr>
        <p:spPr bwMode="auto">
          <a:xfrm>
            <a:off x="4495800" y="4535488"/>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9</a:t>
            </a:r>
            <a:r>
              <a:rPr lang="en-NZ">
                <a:latin typeface="Arial" pitchFamily="34" charset="0"/>
                <a:cs typeface="Arial" pitchFamily="34" charset="0"/>
              </a:rPr>
              <a:t>   –  </a:t>
            </a:r>
            <a:r>
              <a:rPr lang="en-NZ" u="sng">
                <a:latin typeface="Arial" pitchFamily="34" charset="0"/>
                <a:cs typeface="Arial" pitchFamily="34" charset="0"/>
              </a:rPr>
              <a:t>3</a:t>
            </a:r>
            <a:endParaRPr lang="en-NZ" i="1" u="sng" baseline="30000">
              <a:latin typeface="Arial" pitchFamily="34" charset="0"/>
              <a:cs typeface="Arial" pitchFamily="34" charset="0"/>
            </a:endParaRPr>
          </a:p>
          <a:p>
            <a:r>
              <a:rPr lang="en-NZ" i="1">
                <a:latin typeface="Arial" pitchFamily="34" charset="0"/>
                <a:cs typeface="Arial" pitchFamily="34" charset="0"/>
              </a:rPr>
              <a:t>     </a:t>
            </a:r>
            <a:r>
              <a:rPr lang="en-NZ">
                <a:latin typeface="Arial" pitchFamily="34" charset="0"/>
                <a:cs typeface="Arial" pitchFamily="34" charset="0"/>
              </a:rPr>
              <a:t>10      4</a:t>
            </a:r>
            <a:endParaRPr lang="en-NZ" i="1">
              <a:latin typeface="Arial" pitchFamily="34" charset="0"/>
              <a:cs typeface="Arial" pitchFamily="34" charset="0"/>
            </a:endParaRPr>
          </a:p>
        </p:txBody>
      </p:sp>
      <p:sp>
        <p:nvSpPr>
          <p:cNvPr id="57" name="TextBox 56"/>
          <p:cNvSpPr txBox="1">
            <a:spLocks noChangeArrowheads="1"/>
          </p:cNvSpPr>
          <p:nvPr/>
        </p:nvSpPr>
        <p:spPr bwMode="auto">
          <a:xfrm>
            <a:off x="5715000" y="5068888"/>
            <a:ext cx="2286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36</a:t>
            </a:r>
            <a:r>
              <a:rPr lang="en-NZ" i="1" u="sng">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30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40</a:t>
            </a:r>
            <a:endParaRPr lang="en-NZ" i="1">
              <a:solidFill>
                <a:srgbClr val="FF0000"/>
              </a:solidFill>
              <a:latin typeface="Arial" pitchFamily="34" charset="0"/>
              <a:cs typeface="Arial" pitchFamily="34" charset="0"/>
            </a:endParaRPr>
          </a:p>
        </p:txBody>
      </p:sp>
      <p:sp>
        <p:nvSpPr>
          <p:cNvPr id="58" name="TextBox 57"/>
          <p:cNvSpPr txBox="1">
            <a:spLocks noChangeArrowheads="1"/>
          </p:cNvSpPr>
          <p:nvPr/>
        </p:nvSpPr>
        <p:spPr bwMode="auto">
          <a:xfrm>
            <a:off x="5715000" y="5602288"/>
            <a:ext cx="1219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6</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40</a:t>
            </a:r>
            <a:endParaRPr lang="en-NZ" i="1">
              <a:solidFill>
                <a:srgbClr val="FF0000"/>
              </a:solidFill>
              <a:latin typeface="Arial" pitchFamily="34" charset="0"/>
              <a:cs typeface="Arial" pitchFamily="34" charset="0"/>
            </a:endParaRPr>
          </a:p>
        </p:txBody>
      </p:sp>
      <p:sp>
        <p:nvSpPr>
          <p:cNvPr id="59" name="Rectangle 58"/>
          <p:cNvSpPr>
            <a:spLocks noChangeArrowheads="1"/>
          </p:cNvSpPr>
          <p:nvPr/>
        </p:nvSpPr>
        <p:spPr bwMode="auto">
          <a:xfrm>
            <a:off x="1676400" y="4535488"/>
            <a:ext cx="1752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t>
            </a:r>
          </a:p>
          <a:p>
            <a:pPr eaLnBrk="0" hangingPunct="0"/>
            <a:r>
              <a:rPr lang="en-NZ">
                <a:solidFill>
                  <a:srgbClr val="FF0000"/>
                </a:solidFill>
                <a:latin typeface="Arial" pitchFamily="34" charset="0"/>
                <a:cs typeface="Arial" pitchFamily="34" charset="0"/>
              </a:rPr>
              <a:t>          4×5</a:t>
            </a:r>
            <a:endParaRPr lang="en-NZ">
              <a:latin typeface="Arial" pitchFamily="34" charset="0"/>
              <a:cs typeface="Arial" pitchFamily="34" charset="0"/>
            </a:endParaRPr>
          </a:p>
        </p:txBody>
      </p:sp>
      <p:sp>
        <p:nvSpPr>
          <p:cNvPr id="60" name="Rectangle 59"/>
          <p:cNvSpPr>
            <a:spLocks noChangeArrowheads="1"/>
          </p:cNvSpPr>
          <p:nvPr/>
        </p:nvSpPr>
        <p:spPr bwMode="auto">
          <a:xfrm>
            <a:off x="1981200" y="4535488"/>
            <a:ext cx="703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u="sng">
                <a:solidFill>
                  <a:srgbClr val="FF0000"/>
                </a:solidFill>
                <a:latin typeface="Arial" pitchFamily="34" charset="0"/>
                <a:cs typeface="Arial" pitchFamily="34" charset="0"/>
              </a:rPr>
              <a:t>5</a:t>
            </a:r>
            <a:r>
              <a:rPr lang="en-NZ" i="1" u="sng">
                <a:solidFill>
                  <a:srgbClr val="FF0000"/>
                </a:solidFill>
                <a:latin typeface="Arial" pitchFamily="34" charset="0"/>
                <a:cs typeface="Arial" pitchFamily="34" charset="0"/>
              </a:rPr>
              <a:t>×</a:t>
            </a:r>
            <a:r>
              <a:rPr lang="en-NZ" u="sng">
                <a:solidFill>
                  <a:srgbClr val="FF0000"/>
                </a:solidFill>
                <a:latin typeface="Arial" pitchFamily="34" charset="0"/>
                <a:cs typeface="Arial" pitchFamily="34" charset="0"/>
              </a:rPr>
              <a:t>1</a:t>
            </a:r>
            <a:r>
              <a:rPr lang="en-NZ" i="1" u="sng">
                <a:solidFill>
                  <a:srgbClr val="FF0000"/>
                </a:solidFill>
                <a:latin typeface="Arial" pitchFamily="34" charset="0"/>
                <a:cs typeface="Arial" pitchFamily="34" charset="0"/>
              </a:rPr>
              <a:t>  </a:t>
            </a:r>
            <a:endParaRPr lang="en-NZ">
              <a:latin typeface="Arial" pitchFamily="34" charset="0"/>
              <a:cs typeface="Arial" pitchFamily="34" charset="0"/>
            </a:endParaRPr>
          </a:p>
        </p:txBody>
      </p:sp>
      <p:sp>
        <p:nvSpPr>
          <p:cNvPr id="61" name="Rectangle 60"/>
          <p:cNvSpPr>
            <a:spLocks noChangeArrowheads="1"/>
          </p:cNvSpPr>
          <p:nvPr/>
        </p:nvSpPr>
        <p:spPr bwMode="auto">
          <a:xfrm>
            <a:off x="2438400" y="4535488"/>
            <a:ext cx="7747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i="1" u="sng">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r>
              <a:rPr lang="en-NZ" i="1" u="sng">
                <a:solidFill>
                  <a:srgbClr val="FF0000"/>
                </a:solidFill>
                <a:latin typeface="Arial" pitchFamily="34" charset="0"/>
                <a:cs typeface="Arial" pitchFamily="34" charset="0"/>
              </a:rPr>
              <a:t>×</a:t>
            </a:r>
            <a:r>
              <a:rPr lang="en-NZ" u="sng">
                <a:solidFill>
                  <a:srgbClr val="FF0000"/>
                </a:solidFill>
                <a:latin typeface="Arial" pitchFamily="34" charset="0"/>
                <a:cs typeface="Arial" pitchFamily="34" charset="0"/>
              </a:rPr>
              <a:t>2</a:t>
            </a:r>
            <a:endParaRPr lang="en-NZ">
              <a:latin typeface="Arial" pitchFamily="34" charset="0"/>
              <a:cs typeface="Arial" pitchFamily="34" charset="0"/>
            </a:endParaRPr>
          </a:p>
        </p:txBody>
      </p:sp>
      <p:cxnSp>
        <p:nvCxnSpPr>
          <p:cNvPr id="62" name="Straight Arrow Connector 61"/>
          <p:cNvCxnSpPr/>
          <p:nvPr/>
        </p:nvCxnSpPr>
        <p:spPr>
          <a:xfrm>
            <a:off x="1143000" y="4992688"/>
            <a:ext cx="304800" cy="1587"/>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1143000" y="4764088"/>
            <a:ext cx="304800" cy="228600"/>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1143000" y="4764088"/>
            <a:ext cx="304800" cy="228600"/>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5" name="Rectangle 64"/>
          <p:cNvSpPr>
            <a:spLocks noChangeArrowheads="1"/>
          </p:cNvSpPr>
          <p:nvPr/>
        </p:nvSpPr>
        <p:spPr bwMode="auto">
          <a:xfrm>
            <a:off x="5715000" y="4535488"/>
            <a:ext cx="1752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t>
            </a:r>
          </a:p>
          <a:p>
            <a:pPr eaLnBrk="0" hangingPunct="0"/>
            <a:r>
              <a:rPr lang="en-NZ">
                <a:solidFill>
                  <a:srgbClr val="FF0000"/>
                </a:solidFill>
                <a:latin typeface="Arial" pitchFamily="34" charset="0"/>
                <a:cs typeface="Arial" pitchFamily="34" charset="0"/>
              </a:rPr>
              <a:t>          10×4</a:t>
            </a:r>
            <a:endParaRPr lang="en-NZ">
              <a:latin typeface="Arial" pitchFamily="34" charset="0"/>
              <a:cs typeface="Arial" pitchFamily="34" charset="0"/>
            </a:endParaRPr>
          </a:p>
        </p:txBody>
      </p:sp>
      <p:sp>
        <p:nvSpPr>
          <p:cNvPr id="66" name="Rectangle 65"/>
          <p:cNvSpPr>
            <a:spLocks noChangeArrowheads="1"/>
          </p:cNvSpPr>
          <p:nvPr/>
        </p:nvSpPr>
        <p:spPr bwMode="auto">
          <a:xfrm>
            <a:off x="6019800" y="4535488"/>
            <a:ext cx="703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u="sng">
                <a:solidFill>
                  <a:srgbClr val="FF0000"/>
                </a:solidFill>
                <a:latin typeface="Arial" pitchFamily="34" charset="0"/>
                <a:cs typeface="Arial" pitchFamily="34" charset="0"/>
              </a:rPr>
              <a:t>4</a:t>
            </a:r>
            <a:r>
              <a:rPr lang="en-NZ" i="1" u="sng">
                <a:solidFill>
                  <a:srgbClr val="FF0000"/>
                </a:solidFill>
                <a:latin typeface="Arial" pitchFamily="34" charset="0"/>
                <a:cs typeface="Arial" pitchFamily="34" charset="0"/>
              </a:rPr>
              <a:t>×</a:t>
            </a:r>
            <a:r>
              <a:rPr lang="en-NZ" u="sng">
                <a:solidFill>
                  <a:srgbClr val="FF0000"/>
                </a:solidFill>
                <a:latin typeface="Arial" pitchFamily="34" charset="0"/>
                <a:cs typeface="Arial" pitchFamily="34" charset="0"/>
              </a:rPr>
              <a:t>9</a:t>
            </a:r>
            <a:r>
              <a:rPr lang="en-NZ" i="1" u="sng">
                <a:solidFill>
                  <a:srgbClr val="FF0000"/>
                </a:solidFill>
                <a:latin typeface="Arial" pitchFamily="34" charset="0"/>
                <a:cs typeface="Arial" pitchFamily="34" charset="0"/>
              </a:rPr>
              <a:t>  </a:t>
            </a:r>
            <a:endParaRPr lang="en-NZ">
              <a:latin typeface="Arial" pitchFamily="34" charset="0"/>
              <a:cs typeface="Arial" pitchFamily="34" charset="0"/>
            </a:endParaRPr>
          </a:p>
        </p:txBody>
      </p:sp>
      <p:sp>
        <p:nvSpPr>
          <p:cNvPr id="67" name="Rectangle 66"/>
          <p:cNvSpPr>
            <a:spLocks noChangeArrowheads="1"/>
          </p:cNvSpPr>
          <p:nvPr/>
        </p:nvSpPr>
        <p:spPr bwMode="auto">
          <a:xfrm>
            <a:off x="6553200" y="4535488"/>
            <a:ext cx="844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i="1" u="sng">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10×3</a:t>
            </a:r>
            <a:endParaRPr lang="en-NZ">
              <a:latin typeface="Arial" pitchFamily="34" charset="0"/>
              <a:cs typeface="Arial" pitchFamily="34" charset="0"/>
            </a:endParaRPr>
          </a:p>
        </p:txBody>
      </p:sp>
      <p:cxnSp>
        <p:nvCxnSpPr>
          <p:cNvPr id="68" name="Straight Arrow Connector 67"/>
          <p:cNvCxnSpPr/>
          <p:nvPr/>
        </p:nvCxnSpPr>
        <p:spPr>
          <a:xfrm>
            <a:off x="5181600" y="4992688"/>
            <a:ext cx="304800" cy="1587"/>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5181600" y="4764088"/>
            <a:ext cx="304800" cy="228600"/>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5181600" y="4764088"/>
            <a:ext cx="304800" cy="228600"/>
          </a:xfrm>
          <a:prstGeom prst="straightConnector1">
            <a:avLst/>
          </a:prstGeom>
          <a:ln w="127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flipH="1" flipV="1">
            <a:off x="6515100" y="6021388"/>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flipH="1" flipV="1">
            <a:off x="6515100" y="5716588"/>
            <a:ext cx="228600" cy="152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TextBox 72"/>
          <p:cNvSpPr txBox="1">
            <a:spLocks noChangeArrowheads="1"/>
          </p:cNvSpPr>
          <p:nvPr/>
        </p:nvSpPr>
        <p:spPr bwMode="auto">
          <a:xfrm>
            <a:off x="5943600" y="5602288"/>
            <a:ext cx="533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a:t>
            </a:r>
            <a:endParaRPr lang="en-NZ" i="1" baseline="30000">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 2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74" name="TextBox 73"/>
          <p:cNvSpPr txBox="1">
            <a:spLocks noChangeArrowheads="1"/>
          </p:cNvSpPr>
          <p:nvPr/>
        </p:nvSpPr>
        <p:spPr bwMode="auto">
          <a:xfrm>
            <a:off x="5715000" y="6211888"/>
            <a:ext cx="1219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a:t>
            </a:r>
            <a:endParaRPr lang="en-NZ" i="1">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500" fill="hold"/>
                                        <p:tgtEl>
                                          <p:spTgt spid="38"/>
                                        </p:tgtEl>
                                        <p:attrNameLst>
                                          <p:attrName>ppt_x</p:attrName>
                                        </p:attrNameLst>
                                      </p:cBhvr>
                                      <p:tavLst>
                                        <p:tav tm="0">
                                          <p:val>
                                            <p:strVal val="0-#ppt_w/2"/>
                                          </p:val>
                                        </p:tav>
                                        <p:tav tm="100000">
                                          <p:val>
                                            <p:strVal val="#ppt_x"/>
                                          </p:val>
                                        </p:tav>
                                      </p:tavLst>
                                    </p:anim>
                                    <p:anim calcmode="lin" valueType="num">
                                      <p:cBhvr additive="base">
                                        <p:cTn id="23" dur="500" fill="hold"/>
                                        <p:tgtEl>
                                          <p:spTgt spid="38"/>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500"/>
                                        <p:tgtEl>
                                          <p:spTgt spid="4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fade">
                                      <p:cBhvr>
                                        <p:cTn id="34" dur="500"/>
                                        <p:tgtEl>
                                          <p:spTgt spid="3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500"/>
                                        <p:tgtEl>
                                          <p:spTgt spid="4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500"/>
                                        <p:tgtEl>
                                          <p:spTgt spid="4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nodeType="clickEffect">
                                  <p:stCondLst>
                                    <p:cond delay="0"/>
                                  </p:stCondLst>
                                  <p:childTnLst>
                                    <p:set>
                                      <p:cBhvr>
                                        <p:cTn id="53" dur="1" fill="hold">
                                          <p:stCondLst>
                                            <p:cond delay="0"/>
                                          </p:stCondLst>
                                        </p:cTn>
                                        <p:tgtEl>
                                          <p:spTgt spid="41"/>
                                        </p:tgtEl>
                                        <p:attrNameLst>
                                          <p:attrName>style.visibility</p:attrName>
                                        </p:attrNameLst>
                                      </p:cBhvr>
                                      <p:to>
                                        <p:strVal val="visible"/>
                                      </p:to>
                                    </p:set>
                                    <p:animEffect transition="in" filter="fade">
                                      <p:cBhvr>
                                        <p:cTn id="54" dur="500"/>
                                        <p:tgtEl>
                                          <p:spTgt spid="41"/>
                                        </p:tgtEl>
                                      </p:cBhvr>
                                    </p:animEffect>
                                  </p:childTnLst>
                                </p:cTn>
                              </p:par>
                              <p:par>
                                <p:cTn id="55" presetID="10" presetClass="entr" presetSubtype="0" fill="hold" nodeType="with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fade">
                                      <p:cBhvr>
                                        <p:cTn id="57" dur="500"/>
                                        <p:tgtEl>
                                          <p:spTgt spid="4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500"/>
                                        <p:tgtEl>
                                          <p:spTgt spid="4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500"/>
                                        <p:tgtEl>
                                          <p:spTgt spid="4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500"/>
                                        <p:tgtEl>
                                          <p:spTgt spid="4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fade">
                                      <p:cBhvr>
                                        <p:cTn id="77" dur="500"/>
                                        <p:tgtEl>
                                          <p:spTgt spid="4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50"/>
                                        </p:tgtEl>
                                        <p:attrNameLst>
                                          <p:attrName>style.visibility</p:attrName>
                                        </p:attrNameLst>
                                      </p:cBhvr>
                                      <p:to>
                                        <p:strVal val="visible"/>
                                      </p:to>
                                    </p:set>
                                    <p:animEffect transition="in" filter="fade">
                                      <p:cBhvr>
                                        <p:cTn id="82" dur="500"/>
                                        <p:tgtEl>
                                          <p:spTgt spid="50"/>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fade">
                                      <p:cBhvr>
                                        <p:cTn id="87" dur="500"/>
                                        <p:tgtEl>
                                          <p:spTgt spid="5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grpId="0" nodeType="clickEffect">
                                  <p:stCondLst>
                                    <p:cond delay="0"/>
                                  </p:stCondLst>
                                  <p:childTnLst>
                                    <p:set>
                                      <p:cBhvr>
                                        <p:cTn id="91" dur="1" fill="hold">
                                          <p:stCondLst>
                                            <p:cond delay="0"/>
                                          </p:stCondLst>
                                        </p:cTn>
                                        <p:tgtEl>
                                          <p:spTgt spid="52"/>
                                        </p:tgtEl>
                                        <p:attrNameLst>
                                          <p:attrName>style.visibility</p:attrName>
                                        </p:attrNameLst>
                                      </p:cBhvr>
                                      <p:to>
                                        <p:strVal val="visible"/>
                                      </p:to>
                                    </p:set>
                                    <p:anim calcmode="lin" valueType="num">
                                      <p:cBhvr additive="base">
                                        <p:cTn id="92" dur="500" fill="hold"/>
                                        <p:tgtEl>
                                          <p:spTgt spid="52"/>
                                        </p:tgtEl>
                                        <p:attrNameLst>
                                          <p:attrName>ppt_x</p:attrName>
                                        </p:attrNameLst>
                                      </p:cBhvr>
                                      <p:tavLst>
                                        <p:tav tm="0">
                                          <p:val>
                                            <p:strVal val="0-#ppt_w/2"/>
                                          </p:val>
                                        </p:tav>
                                        <p:tav tm="100000">
                                          <p:val>
                                            <p:strVal val="#ppt_x"/>
                                          </p:val>
                                        </p:tav>
                                      </p:tavLst>
                                    </p:anim>
                                    <p:anim calcmode="lin" valueType="num">
                                      <p:cBhvr additive="base">
                                        <p:cTn id="93" dur="500" fill="hold"/>
                                        <p:tgtEl>
                                          <p:spTgt spid="52"/>
                                        </p:tgtEl>
                                        <p:attrNameLst>
                                          <p:attrName>ppt_y</p:attrName>
                                        </p:attrNameLst>
                                      </p:cBhvr>
                                      <p:tavLst>
                                        <p:tav tm="0">
                                          <p:val>
                                            <p:strVal val="#ppt_y"/>
                                          </p:val>
                                        </p:tav>
                                        <p:tav tm="100000">
                                          <p:val>
                                            <p:strVal val="#ppt_y"/>
                                          </p:val>
                                        </p:tav>
                                      </p:tavLst>
                                    </p:anim>
                                  </p:childTnLst>
                                </p:cTn>
                              </p:par>
                              <p:par>
                                <p:cTn id="94" presetID="10" presetClass="entr" presetSubtype="0" fill="hold" grpId="0" nodeType="with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fade">
                                      <p:cBhvr>
                                        <p:cTn id="96" dur="500"/>
                                        <p:tgtEl>
                                          <p:spTgt spid="53"/>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Effect transition="in" filter="fade">
                                      <p:cBhvr>
                                        <p:cTn id="99" dur="500"/>
                                        <p:tgtEl>
                                          <p:spTgt spid="56"/>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nodeType="clickEffect">
                                  <p:stCondLst>
                                    <p:cond delay="0"/>
                                  </p:stCondLst>
                                  <p:childTnLst>
                                    <p:set>
                                      <p:cBhvr>
                                        <p:cTn id="103" dur="1" fill="hold">
                                          <p:stCondLst>
                                            <p:cond delay="0"/>
                                          </p:stCondLst>
                                        </p:cTn>
                                        <p:tgtEl>
                                          <p:spTgt spid="62"/>
                                        </p:tgtEl>
                                        <p:attrNameLst>
                                          <p:attrName>style.visibility</p:attrName>
                                        </p:attrNameLst>
                                      </p:cBhvr>
                                      <p:to>
                                        <p:strVal val="visible"/>
                                      </p:to>
                                    </p:set>
                                    <p:animEffect transition="in" filter="fade">
                                      <p:cBhvr>
                                        <p:cTn id="104" dur="500"/>
                                        <p:tgtEl>
                                          <p:spTgt spid="62"/>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fade">
                                      <p:cBhvr>
                                        <p:cTn id="109" dur="500"/>
                                        <p:tgtEl>
                                          <p:spTgt spid="59"/>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nodeType="clickEffect">
                                  <p:stCondLst>
                                    <p:cond delay="0"/>
                                  </p:stCondLst>
                                  <p:childTnLst>
                                    <p:set>
                                      <p:cBhvr>
                                        <p:cTn id="113" dur="1" fill="hold">
                                          <p:stCondLst>
                                            <p:cond delay="0"/>
                                          </p:stCondLst>
                                        </p:cTn>
                                        <p:tgtEl>
                                          <p:spTgt spid="63"/>
                                        </p:tgtEl>
                                        <p:attrNameLst>
                                          <p:attrName>style.visibility</p:attrName>
                                        </p:attrNameLst>
                                      </p:cBhvr>
                                      <p:to>
                                        <p:strVal val="visible"/>
                                      </p:to>
                                    </p:set>
                                    <p:animEffect transition="in" filter="fade">
                                      <p:cBhvr>
                                        <p:cTn id="114" dur="500"/>
                                        <p:tgtEl>
                                          <p:spTgt spid="6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60"/>
                                        </p:tgtEl>
                                        <p:attrNameLst>
                                          <p:attrName>style.visibility</p:attrName>
                                        </p:attrNameLst>
                                      </p:cBhvr>
                                      <p:to>
                                        <p:strVal val="visible"/>
                                      </p:to>
                                    </p:set>
                                    <p:animEffect transition="in" filter="fade">
                                      <p:cBhvr>
                                        <p:cTn id="119" dur="500"/>
                                        <p:tgtEl>
                                          <p:spTgt spid="60"/>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nodeType="clickEffect">
                                  <p:stCondLst>
                                    <p:cond delay="0"/>
                                  </p:stCondLst>
                                  <p:childTnLst>
                                    <p:set>
                                      <p:cBhvr>
                                        <p:cTn id="123" dur="1" fill="hold">
                                          <p:stCondLst>
                                            <p:cond delay="0"/>
                                          </p:stCondLst>
                                        </p:cTn>
                                        <p:tgtEl>
                                          <p:spTgt spid="64"/>
                                        </p:tgtEl>
                                        <p:attrNameLst>
                                          <p:attrName>style.visibility</p:attrName>
                                        </p:attrNameLst>
                                      </p:cBhvr>
                                      <p:to>
                                        <p:strVal val="visible"/>
                                      </p:to>
                                    </p:set>
                                    <p:animEffect transition="in" filter="fade">
                                      <p:cBhvr>
                                        <p:cTn id="124" dur="500"/>
                                        <p:tgtEl>
                                          <p:spTgt spid="64"/>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61"/>
                                        </p:tgtEl>
                                        <p:attrNameLst>
                                          <p:attrName>style.visibility</p:attrName>
                                        </p:attrNameLst>
                                      </p:cBhvr>
                                      <p:to>
                                        <p:strVal val="visible"/>
                                      </p:to>
                                    </p:set>
                                    <p:animEffect transition="in" filter="fade">
                                      <p:cBhvr>
                                        <p:cTn id="129" dur="500"/>
                                        <p:tgtEl>
                                          <p:spTgt spid="61"/>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54"/>
                                        </p:tgtEl>
                                        <p:attrNameLst>
                                          <p:attrName>style.visibility</p:attrName>
                                        </p:attrNameLst>
                                      </p:cBhvr>
                                      <p:to>
                                        <p:strVal val="visible"/>
                                      </p:to>
                                    </p:set>
                                    <p:animEffect transition="in" filter="fade">
                                      <p:cBhvr>
                                        <p:cTn id="134" dur="500"/>
                                        <p:tgtEl>
                                          <p:spTgt spid="54"/>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0" presetClass="entr" presetSubtype="0" fill="hold" grpId="0" nodeType="click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500"/>
                                        <p:tgtEl>
                                          <p:spTgt spid="55"/>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0" presetClass="entr" presetSubtype="0" fill="hold" nodeType="clickEffect">
                                  <p:stCondLst>
                                    <p:cond delay="0"/>
                                  </p:stCondLst>
                                  <p:childTnLst>
                                    <p:set>
                                      <p:cBhvr>
                                        <p:cTn id="143" dur="1" fill="hold">
                                          <p:stCondLst>
                                            <p:cond delay="0"/>
                                          </p:stCondLst>
                                        </p:cTn>
                                        <p:tgtEl>
                                          <p:spTgt spid="68"/>
                                        </p:tgtEl>
                                        <p:attrNameLst>
                                          <p:attrName>style.visibility</p:attrName>
                                        </p:attrNameLst>
                                      </p:cBhvr>
                                      <p:to>
                                        <p:strVal val="visible"/>
                                      </p:to>
                                    </p:set>
                                    <p:animEffect transition="in" filter="fade">
                                      <p:cBhvr>
                                        <p:cTn id="144" dur="500"/>
                                        <p:tgtEl>
                                          <p:spTgt spid="68"/>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0" presetClass="entr" presetSubtype="0" fill="hold" grpId="0" nodeType="clickEffect">
                                  <p:stCondLst>
                                    <p:cond delay="0"/>
                                  </p:stCondLst>
                                  <p:childTnLst>
                                    <p:set>
                                      <p:cBhvr>
                                        <p:cTn id="148" dur="1" fill="hold">
                                          <p:stCondLst>
                                            <p:cond delay="0"/>
                                          </p:stCondLst>
                                        </p:cTn>
                                        <p:tgtEl>
                                          <p:spTgt spid="65"/>
                                        </p:tgtEl>
                                        <p:attrNameLst>
                                          <p:attrName>style.visibility</p:attrName>
                                        </p:attrNameLst>
                                      </p:cBhvr>
                                      <p:to>
                                        <p:strVal val="visible"/>
                                      </p:to>
                                    </p:set>
                                    <p:animEffect transition="in" filter="fade">
                                      <p:cBhvr>
                                        <p:cTn id="149" dur="500"/>
                                        <p:tgtEl>
                                          <p:spTgt spid="6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0" presetClass="entr" presetSubtype="0" fill="hold" nodeType="clickEffect">
                                  <p:stCondLst>
                                    <p:cond delay="0"/>
                                  </p:stCondLst>
                                  <p:childTnLst>
                                    <p:set>
                                      <p:cBhvr>
                                        <p:cTn id="153" dur="1" fill="hold">
                                          <p:stCondLst>
                                            <p:cond delay="0"/>
                                          </p:stCondLst>
                                        </p:cTn>
                                        <p:tgtEl>
                                          <p:spTgt spid="69"/>
                                        </p:tgtEl>
                                        <p:attrNameLst>
                                          <p:attrName>style.visibility</p:attrName>
                                        </p:attrNameLst>
                                      </p:cBhvr>
                                      <p:to>
                                        <p:strVal val="visible"/>
                                      </p:to>
                                    </p:set>
                                    <p:animEffect transition="in" filter="fade">
                                      <p:cBhvr>
                                        <p:cTn id="154" dur="500"/>
                                        <p:tgtEl>
                                          <p:spTgt spid="69"/>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0" presetClass="entr" presetSubtype="0" fill="hold" grpId="0" nodeType="clickEffect">
                                  <p:stCondLst>
                                    <p:cond delay="0"/>
                                  </p:stCondLst>
                                  <p:childTnLst>
                                    <p:set>
                                      <p:cBhvr>
                                        <p:cTn id="158" dur="1" fill="hold">
                                          <p:stCondLst>
                                            <p:cond delay="0"/>
                                          </p:stCondLst>
                                        </p:cTn>
                                        <p:tgtEl>
                                          <p:spTgt spid="66"/>
                                        </p:tgtEl>
                                        <p:attrNameLst>
                                          <p:attrName>style.visibility</p:attrName>
                                        </p:attrNameLst>
                                      </p:cBhvr>
                                      <p:to>
                                        <p:strVal val="visible"/>
                                      </p:to>
                                    </p:set>
                                    <p:animEffect transition="in" filter="fade">
                                      <p:cBhvr>
                                        <p:cTn id="159" dur="500"/>
                                        <p:tgtEl>
                                          <p:spTgt spid="66"/>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0" presetClass="entr" presetSubtype="0" fill="hold" nodeType="clickEffect">
                                  <p:stCondLst>
                                    <p:cond delay="0"/>
                                  </p:stCondLst>
                                  <p:childTnLst>
                                    <p:set>
                                      <p:cBhvr>
                                        <p:cTn id="163" dur="1" fill="hold">
                                          <p:stCondLst>
                                            <p:cond delay="0"/>
                                          </p:stCondLst>
                                        </p:cTn>
                                        <p:tgtEl>
                                          <p:spTgt spid="70"/>
                                        </p:tgtEl>
                                        <p:attrNameLst>
                                          <p:attrName>style.visibility</p:attrName>
                                        </p:attrNameLst>
                                      </p:cBhvr>
                                      <p:to>
                                        <p:strVal val="visible"/>
                                      </p:to>
                                    </p:set>
                                    <p:animEffect transition="in" filter="fade">
                                      <p:cBhvr>
                                        <p:cTn id="164" dur="500"/>
                                        <p:tgtEl>
                                          <p:spTgt spid="70"/>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0" presetClass="entr" presetSubtype="0" fill="hold" grpId="0" nodeType="clickEffect">
                                  <p:stCondLst>
                                    <p:cond delay="0"/>
                                  </p:stCondLst>
                                  <p:childTnLst>
                                    <p:set>
                                      <p:cBhvr>
                                        <p:cTn id="168" dur="1" fill="hold">
                                          <p:stCondLst>
                                            <p:cond delay="0"/>
                                          </p:stCondLst>
                                        </p:cTn>
                                        <p:tgtEl>
                                          <p:spTgt spid="67"/>
                                        </p:tgtEl>
                                        <p:attrNameLst>
                                          <p:attrName>style.visibility</p:attrName>
                                        </p:attrNameLst>
                                      </p:cBhvr>
                                      <p:to>
                                        <p:strVal val="visible"/>
                                      </p:to>
                                    </p:set>
                                    <p:animEffect transition="in" filter="fade">
                                      <p:cBhvr>
                                        <p:cTn id="169" dur="500"/>
                                        <p:tgtEl>
                                          <p:spTgt spid="67"/>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10" presetClass="entr" presetSubtype="0" fill="hold" grpId="0" nodeType="clickEffect">
                                  <p:stCondLst>
                                    <p:cond delay="0"/>
                                  </p:stCondLst>
                                  <p:childTnLst>
                                    <p:set>
                                      <p:cBhvr>
                                        <p:cTn id="173" dur="1" fill="hold">
                                          <p:stCondLst>
                                            <p:cond delay="0"/>
                                          </p:stCondLst>
                                        </p:cTn>
                                        <p:tgtEl>
                                          <p:spTgt spid="57"/>
                                        </p:tgtEl>
                                        <p:attrNameLst>
                                          <p:attrName>style.visibility</p:attrName>
                                        </p:attrNameLst>
                                      </p:cBhvr>
                                      <p:to>
                                        <p:strVal val="visible"/>
                                      </p:to>
                                    </p:set>
                                    <p:animEffect transition="in" filter="fade">
                                      <p:cBhvr>
                                        <p:cTn id="174" dur="500"/>
                                        <p:tgtEl>
                                          <p:spTgt spid="57"/>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0" presetClass="entr" presetSubtype="0" fill="hold" grpId="0" nodeType="clickEffect">
                                  <p:stCondLst>
                                    <p:cond delay="0"/>
                                  </p:stCondLst>
                                  <p:childTnLst>
                                    <p:set>
                                      <p:cBhvr>
                                        <p:cTn id="178" dur="1" fill="hold">
                                          <p:stCondLst>
                                            <p:cond delay="0"/>
                                          </p:stCondLst>
                                        </p:cTn>
                                        <p:tgtEl>
                                          <p:spTgt spid="58"/>
                                        </p:tgtEl>
                                        <p:attrNameLst>
                                          <p:attrName>style.visibility</p:attrName>
                                        </p:attrNameLst>
                                      </p:cBhvr>
                                      <p:to>
                                        <p:strVal val="visible"/>
                                      </p:to>
                                    </p:set>
                                    <p:animEffect transition="in" filter="fade">
                                      <p:cBhvr>
                                        <p:cTn id="179" dur="500"/>
                                        <p:tgtEl>
                                          <p:spTgt spid="58"/>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0" presetClass="entr" presetSubtype="0" fill="hold" nodeType="clickEffect">
                                  <p:stCondLst>
                                    <p:cond delay="0"/>
                                  </p:stCondLst>
                                  <p:childTnLst>
                                    <p:set>
                                      <p:cBhvr>
                                        <p:cTn id="183" dur="1" fill="hold">
                                          <p:stCondLst>
                                            <p:cond delay="0"/>
                                          </p:stCondLst>
                                        </p:cTn>
                                        <p:tgtEl>
                                          <p:spTgt spid="71"/>
                                        </p:tgtEl>
                                        <p:attrNameLst>
                                          <p:attrName>style.visibility</p:attrName>
                                        </p:attrNameLst>
                                      </p:cBhvr>
                                      <p:to>
                                        <p:strVal val="visible"/>
                                      </p:to>
                                    </p:set>
                                    <p:animEffect transition="in" filter="fade">
                                      <p:cBhvr>
                                        <p:cTn id="184" dur="500"/>
                                        <p:tgtEl>
                                          <p:spTgt spid="71"/>
                                        </p:tgtEl>
                                      </p:cBhvr>
                                    </p:animEffect>
                                  </p:childTnLst>
                                </p:cTn>
                              </p:par>
                              <p:par>
                                <p:cTn id="185" presetID="10" presetClass="entr" presetSubtype="0" fill="hold" nodeType="withEffect">
                                  <p:stCondLst>
                                    <p:cond delay="0"/>
                                  </p:stCondLst>
                                  <p:childTnLst>
                                    <p:set>
                                      <p:cBhvr>
                                        <p:cTn id="186" dur="1" fill="hold">
                                          <p:stCondLst>
                                            <p:cond delay="0"/>
                                          </p:stCondLst>
                                        </p:cTn>
                                        <p:tgtEl>
                                          <p:spTgt spid="72"/>
                                        </p:tgtEl>
                                        <p:attrNameLst>
                                          <p:attrName>style.visibility</p:attrName>
                                        </p:attrNameLst>
                                      </p:cBhvr>
                                      <p:to>
                                        <p:strVal val="visible"/>
                                      </p:to>
                                    </p:set>
                                    <p:animEffect transition="in" filter="fade">
                                      <p:cBhvr>
                                        <p:cTn id="187" dur="500"/>
                                        <p:tgtEl>
                                          <p:spTgt spid="72"/>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73"/>
                                        </p:tgtEl>
                                        <p:attrNameLst>
                                          <p:attrName>style.visibility</p:attrName>
                                        </p:attrNameLst>
                                      </p:cBhvr>
                                      <p:to>
                                        <p:strVal val="visible"/>
                                      </p:to>
                                    </p:set>
                                    <p:animEffect transition="in" filter="fade">
                                      <p:cBhvr>
                                        <p:cTn id="192" dur="500"/>
                                        <p:tgtEl>
                                          <p:spTgt spid="73"/>
                                        </p:tgtEl>
                                      </p:cBhvr>
                                    </p:animEffect>
                                  </p:childTnLst>
                                </p:cTn>
                              </p:par>
                            </p:childTnLst>
                          </p:cTn>
                        </p:par>
                      </p:childTnLst>
                    </p:cTn>
                  </p:par>
                  <p:par>
                    <p:cTn id="193" fill="hold" nodeType="clickPar">
                      <p:stCondLst>
                        <p:cond delay="indefinite"/>
                      </p:stCondLst>
                      <p:childTnLst>
                        <p:par>
                          <p:cTn id="194" fill="hold" nodeType="withGroup">
                            <p:stCondLst>
                              <p:cond delay="0"/>
                            </p:stCondLst>
                            <p:childTnLst>
                              <p:par>
                                <p:cTn id="195" presetID="10" presetClass="entr" presetSubtype="0" fill="hold" grpId="0" nodeType="clickEffect">
                                  <p:stCondLst>
                                    <p:cond delay="0"/>
                                  </p:stCondLst>
                                  <p:childTnLst>
                                    <p:set>
                                      <p:cBhvr>
                                        <p:cTn id="196" dur="1" fill="hold">
                                          <p:stCondLst>
                                            <p:cond delay="0"/>
                                          </p:stCondLst>
                                        </p:cTn>
                                        <p:tgtEl>
                                          <p:spTgt spid="74"/>
                                        </p:tgtEl>
                                        <p:attrNameLst>
                                          <p:attrName>style.visibility</p:attrName>
                                        </p:attrNameLst>
                                      </p:cBhvr>
                                      <p:to>
                                        <p:strVal val="visible"/>
                                      </p:to>
                                    </p:set>
                                    <p:animEffect transition="in" filter="fade">
                                      <p:cBhvr>
                                        <p:cTn id="197"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38" grpId="0"/>
      <p:bldP spid="39" grpId="0"/>
      <p:bldP spid="40"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5" grpId="0"/>
      <p:bldP spid="66" grpId="0"/>
      <p:bldP spid="67" grpId="0"/>
      <p:bldP spid="73" grpId="0"/>
      <p:bldP spid="7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a:spLocks noChangeArrowheads="1"/>
          </p:cNvSpPr>
          <p:nvPr/>
        </p:nvSpPr>
        <p:spPr bwMode="auto">
          <a:xfrm>
            <a:off x="381000" y="3048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6. MIXED NUMBERS</a:t>
            </a:r>
          </a:p>
        </p:txBody>
      </p:sp>
      <p:sp>
        <p:nvSpPr>
          <p:cNvPr id="31" name="Text Placeholder 2"/>
          <p:cNvSpPr txBox="1">
            <a:spLocks/>
          </p:cNvSpPr>
          <p:nvPr/>
        </p:nvSpPr>
        <p:spPr bwMode="auto">
          <a:xfrm>
            <a:off x="381000" y="609600"/>
            <a:ext cx="556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Are combinations of whole numbers and fractions. </a:t>
            </a:r>
            <a:endParaRPr lang="en-NZ" i="1">
              <a:latin typeface="Arial" pitchFamily="34" charset="0"/>
              <a:cs typeface="Arial" pitchFamily="34" charset="0"/>
            </a:endParaRPr>
          </a:p>
        </p:txBody>
      </p:sp>
      <p:sp>
        <p:nvSpPr>
          <p:cNvPr id="32" name="Text Placeholder 2"/>
          <p:cNvSpPr txBox="1">
            <a:spLocks/>
          </p:cNvSpPr>
          <p:nvPr/>
        </p:nvSpPr>
        <p:spPr bwMode="auto">
          <a:xfrm>
            <a:off x="152400" y="9144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 Changing fractions into mixed numbers: </a:t>
            </a:r>
            <a:endParaRPr lang="en-NZ" i="1">
              <a:latin typeface="Arial" pitchFamily="34" charset="0"/>
              <a:cs typeface="Arial" pitchFamily="34" charset="0"/>
            </a:endParaRPr>
          </a:p>
        </p:txBody>
      </p:sp>
      <p:sp>
        <p:nvSpPr>
          <p:cNvPr id="33" name="Text Placeholder 2"/>
          <p:cNvSpPr txBox="1">
            <a:spLocks/>
          </p:cNvSpPr>
          <p:nvPr/>
        </p:nvSpPr>
        <p:spPr bwMode="auto">
          <a:xfrm>
            <a:off x="381000" y="1828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into mixed numbers:</a:t>
            </a:r>
            <a:endParaRPr lang="en-NZ" i="1">
              <a:latin typeface="Arial" pitchFamily="34" charset="0"/>
              <a:cs typeface="Arial" pitchFamily="34" charset="0"/>
            </a:endParaRPr>
          </a:p>
        </p:txBody>
      </p:sp>
      <p:sp>
        <p:nvSpPr>
          <p:cNvPr id="34" name="TextBox 33"/>
          <p:cNvSpPr txBox="1">
            <a:spLocks noChangeArrowheads="1"/>
          </p:cNvSpPr>
          <p:nvPr/>
        </p:nvSpPr>
        <p:spPr bwMode="auto">
          <a:xfrm>
            <a:off x="381000" y="2209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13</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6</a:t>
            </a:r>
          </a:p>
        </p:txBody>
      </p:sp>
      <p:sp>
        <p:nvSpPr>
          <p:cNvPr id="35" name="TextBox 34"/>
          <p:cNvSpPr txBox="1">
            <a:spLocks noChangeArrowheads="1"/>
          </p:cNvSpPr>
          <p:nvPr/>
        </p:nvSpPr>
        <p:spPr bwMode="auto">
          <a:xfrm>
            <a:off x="4495800" y="2209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22</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5</a:t>
            </a:r>
          </a:p>
        </p:txBody>
      </p:sp>
      <p:sp>
        <p:nvSpPr>
          <p:cNvPr id="36" name="TextBox 35"/>
          <p:cNvSpPr txBox="1">
            <a:spLocks noChangeArrowheads="1"/>
          </p:cNvSpPr>
          <p:nvPr/>
        </p:nvSpPr>
        <p:spPr bwMode="auto">
          <a:xfrm>
            <a:off x="1524000" y="23622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endParaRPr lang="en-NZ" i="1">
              <a:solidFill>
                <a:srgbClr val="FF0000"/>
              </a:solidFill>
              <a:latin typeface="Arial" pitchFamily="34" charset="0"/>
              <a:cs typeface="Arial" pitchFamily="34" charset="0"/>
            </a:endParaRPr>
          </a:p>
        </p:txBody>
      </p:sp>
      <p:sp>
        <p:nvSpPr>
          <p:cNvPr id="37" name="TextBox 36"/>
          <p:cNvSpPr txBox="1">
            <a:spLocks noChangeArrowheads="1"/>
          </p:cNvSpPr>
          <p:nvPr/>
        </p:nvSpPr>
        <p:spPr bwMode="auto">
          <a:xfrm>
            <a:off x="1752600" y="22098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1</a:t>
            </a:r>
            <a:endParaRPr lang="en-NZ" i="1" u="sng" baseline="30000">
              <a:solidFill>
                <a:srgbClr val="FF0000"/>
              </a:solidFill>
              <a:latin typeface="Arial" pitchFamily="34" charset="0"/>
              <a:cs typeface="Arial" pitchFamily="34" charset="0"/>
            </a:endParaRPr>
          </a:p>
          <a:p>
            <a:r>
              <a:rPr lang="en-NZ">
                <a:solidFill>
                  <a:srgbClr val="FF0000"/>
                </a:solidFill>
                <a:latin typeface="Arial" pitchFamily="34" charset="0"/>
                <a:cs typeface="Arial" pitchFamily="34" charset="0"/>
              </a:rPr>
              <a:t>6</a:t>
            </a:r>
            <a:endParaRPr lang="en-NZ" i="1">
              <a:solidFill>
                <a:srgbClr val="FF0000"/>
              </a:solidFill>
              <a:latin typeface="Arial" pitchFamily="34" charset="0"/>
              <a:cs typeface="Arial" pitchFamily="34" charset="0"/>
            </a:endParaRPr>
          </a:p>
        </p:txBody>
      </p:sp>
      <p:sp>
        <p:nvSpPr>
          <p:cNvPr id="38" name="TextBox 37"/>
          <p:cNvSpPr txBox="1">
            <a:spLocks noChangeArrowheads="1"/>
          </p:cNvSpPr>
          <p:nvPr/>
        </p:nvSpPr>
        <p:spPr bwMode="auto">
          <a:xfrm>
            <a:off x="5562600" y="23622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a:t>
            </a:r>
          </a:p>
        </p:txBody>
      </p:sp>
      <p:sp>
        <p:nvSpPr>
          <p:cNvPr id="39" name="TextBox 38"/>
          <p:cNvSpPr txBox="1">
            <a:spLocks noChangeArrowheads="1"/>
          </p:cNvSpPr>
          <p:nvPr/>
        </p:nvSpPr>
        <p:spPr bwMode="auto">
          <a:xfrm>
            <a:off x="5791200" y="22098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2</a:t>
            </a:r>
          </a:p>
          <a:p>
            <a:r>
              <a:rPr lang="en-NZ">
                <a:solidFill>
                  <a:srgbClr val="FF0000"/>
                </a:solidFill>
                <a:latin typeface="Arial" pitchFamily="34" charset="0"/>
                <a:cs typeface="Arial" pitchFamily="34" charset="0"/>
              </a:rPr>
              <a:t>5</a:t>
            </a:r>
          </a:p>
        </p:txBody>
      </p:sp>
      <p:sp>
        <p:nvSpPr>
          <p:cNvPr id="40" name="Text Placeholder 2"/>
          <p:cNvSpPr txBox="1">
            <a:spLocks/>
          </p:cNvSpPr>
          <p:nvPr/>
        </p:nvSpPr>
        <p:spPr bwMode="auto">
          <a:xfrm>
            <a:off x="381000" y="1219200"/>
            <a:ext cx="853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Divide denominator into numerator to find whole number and remainder gives fraction . </a:t>
            </a:r>
            <a:endParaRPr lang="en-NZ" i="1">
              <a:latin typeface="Arial" pitchFamily="34" charset="0"/>
              <a:cs typeface="Arial" pitchFamily="34" charset="0"/>
            </a:endParaRPr>
          </a:p>
        </p:txBody>
      </p:sp>
      <p:sp>
        <p:nvSpPr>
          <p:cNvPr id="41" name="Text Placeholder 2"/>
          <p:cNvSpPr txBox="1">
            <a:spLocks/>
          </p:cNvSpPr>
          <p:nvPr/>
        </p:nvSpPr>
        <p:spPr bwMode="auto">
          <a:xfrm>
            <a:off x="152400" y="28194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b) Changing mixed numbers into improper fractions: </a:t>
            </a:r>
            <a:endParaRPr lang="en-NZ" i="1">
              <a:latin typeface="Arial" pitchFamily="34" charset="0"/>
              <a:cs typeface="Arial" pitchFamily="34" charset="0"/>
            </a:endParaRPr>
          </a:p>
        </p:txBody>
      </p:sp>
      <p:sp>
        <p:nvSpPr>
          <p:cNvPr id="42" name="Text Placeholder 2"/>
          <p:cNvSpPr txBox="1">
            <a:spLocks/>
          </p:cNvSpPr>
          <p:nvPr/>
        </p:nvSpPr>
        <p:spPr bwMode="auto">
          <a:xfrm>
            <a:off x="381000" y="3124200"/>
            <a:ext cx="830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Multiply whole number by denominator and add denominator. </a:t>
            </a:r>
            <a:endParaRPr lang="en-NZ" i="1">
              <a:latin typeface="Arial" pitchFamily="34" charset="0"/>
              <a:cs typeface="Arial" pitchFamily="34" charset="0"/>
            </a:endParaRPr>
          </a:p>
        </p:txBody>
      </p:sp>
      <p:sp>
        <p:nvSpPr>
          <p:cNvPr id="43" name="Text Placeholder 2"/>
          <p:cNvSpPr txBox="1">
            <a:spLocks/>
          </p:cNvSpPr>
          <p:nvPr/>
        </p:nvSpPr>
        <p:spPr bwMode="auto">
          <a:xfrm>
            <a:off x="381000" y="3505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into improper fractions:</a:t>
            </a:r>
            <a:endParaRPr lang="en-NZ" i="1">
              <a:latin typeface="Arial" pitchFamily="34" charset="0"/>
              <a:cs typeface="Arial" pitchFamily="34" charset="0"/>
            </a:endParaRPr>
          </a:p>
        </p:txBody>
      </p:sp>
      <p:sp>
        <p:nvSpPr>
          <p:cNvPr id="44" name="TextBox 43"/>
          <p:cNvSpPr txBox="1">
            <a:spLocks noChangeArrowheads="1"/>
          </p:cNvSpPr>
          <p:nvPr/>
        </p:nvSpPr>
        <p:spPr bwMode="auto">
          <a:xfrm>
            <a:off x="381000" y="3886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3</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4</a:t>
            </a:r>
          </a:p>
        </p:txBody>
      </p:sp>
      <p:sp>
        <p:nvSpPr>
          <p:cNvPr id="45" name="TextBox 44"/>
          <p:cNvSpPr txBox="1">
            <a:spLocks noChangeArrowheads="1"/>
          </p:cNvSpPr>
          <p:nvPr/>
        </p:nvSpPr>
        <p:spPr bwMode="auto">
          <a:xfrm>
            <a:off x="4495800" y="38862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1</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3</a:t>
            </a:r>
          </a:p>
        </p:txBody>
      </p:sp>
      <p:sp>
        <p:nvSpPr>
          <p:cNvPr id="46" name="TextBox 45"/>
          <p:cNvSpPr txBox="1">
            <a:spLocks noChangeArrowheads="1"/>
          </p:cNvSpPr>
          <p:nvPr/>
        </p:nvSpPr>
        <p:spPr bwMode="auto">
          <a:xfrm>
            <a:off x="1600200" y="3886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4 × 4 + 3</a:t>
            </a:r>
          </a:p>
          <a:p>
            <a:r>
              <a:rPr lang="en-NZ">
                <a:solidFill>
                  <a:srgbClr val="FF0000"/>
                </a:solidFill>
                <a:latin typeface="Arial" pitchFamily="34" charset="0"/>
                <a:cs typeface="Arial" pitchFamily="34" charset="0"/>
              </a:rPr>
              <a:t>      4</a:t>
            </a:r>
            <a:endParaRPr lang="en-NZ" i="1">
              <a:solidFill>
                <a:srgbClr val="FF0000"/>
              </a:solidFill>
              <a:latin typeface="Arial" pitchFamily="34" charset="0"/>
              <a:cs typeface="Arial" pitchFamily="34" charset="0"/>
            </a:endParaRPr>
          </a:p>
        </p:txBody>
      </p:sp>
      <p:sp>
        <p:nvSpPr>
          <p:cNvPr id="47" name="TextBox 46"/>
          <p:cNvSpPr txBox="1">
            <a:spLocks noChangeArrowheads="1"/>
          </p:cNvSpPr>
          <p:nvPr/>
        </p:nvSpPr>
        <p:spPr bwMode="auto">
          <a:xfrm>
            <a:off x="685800" y="39624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a:t>
            </a:r>
          </a:p>
        </p:txBody>
      </p:sp>
      <p:sp>
        <p:nvSpPr>
          <p:cNvPr id="48" name="TextBox 47"/>
          <p:cNvSpPr txBox="1">
            <a:spLocks noChangeArrowheads="1"/>
          </p:cNvSpPr>
          <p:nvPr/>
        </p:nvSpPr>
        <p:spPr bwMode="auto">
          <a:xfrm>
            <a:off x="1219200" y="43434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19</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4</a:t>
            </a:r>
            <a:endParaRPr lang="en-NZ" i="1">
              <a:solidFill>
                <a:srgbClr val="FF0000"/>
              </a:solidFill>
              <a:latin typeface="Arial" pitchFamily="34" charset="0"/>
              <a:cs typeface="Arial" pitchFamily="34" charset="0"/>
            </a:endParaRPr>
          </a:p>
        </p:txBody>
      </p:sp>
      <p:sp>
        <p:nvSpPr>
          <p:cNvPr id="49" name="TextBox 48"/>
          <p:cNvSpPr txBox="1">
            <a:spLocks noChangeArrowheads="1"/>
          </p:cNvSpPr>
          <p:nvPr/>
        </p:nvSpPr>
        <p:spPr bwMode="auto">
          <a:xfrm>
            <a:off x="4876800" y="39624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6</a:t>
            </a:r>
          </a:p>
        </p:txBody>
      </p:sp>
      <p:sp>
        <p:nvSpPr>
          <p:cNvPr id="50" name="TextBox 49"/>
          <p:cNvSpPr txBox="1">
            <a:spLocks noChangeArrowheads="1"/>
          </p:cNvSpPr>
          <p:nvPr/>
        </p:nvSpPr>
        <p:spPr bwMode="auto">
          <a:xfrm>
            <a:off x="5638800" y="3886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6 × 3 + 1</a:t>
            </a:r>
          </a:p>
          <a:p>
            <a:r>
              <a:rPr lang="en-NZ">
                <a:solidFill>
                  <a:srgbClr val="FF0000"/>
                </a:solidFill>
                <a:latin typeface="Arial" pitchFamily="34" charset="0"/>
                <a:cs typeface="Arial" pitchFamily="34" charset="0"/>
              </a:rPr>
              <a:t>      3</a:t>
            </a:r>
            <a:endParaRPr lang="en-NZ" i="1">
              <a:solidFill>
                <a:srgbClr val="FF0000"/>
              </a:solidFill>
              <a:latin typeface="Arial" pitchFamily="34" charset="0"/>
              <a:cs typeface="Arial" pitchFamily="34" charset="0"/>
            </a:endParaRPr>
          </a:p>
        </p:txBody>
      </p:sp>
      <p:sp>
        <p:nvSpPr>
          <p:cNvPr id="51" name="TextBox 50"/>
          <p:cNvSpPr txBox="1">
            <a:spLocks noChangeArrowheads="1"/>
          </p:cNvSpPr>
          <p:nvPr/>
        </p:nvSpPr>
        <p:spPr bwMode="auto">
          <a:xfrm>
            <a:off x="5334000" y="43434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19</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3</a:t>
            </a:r>
            <a:endParaRPr lang="en-NZ" i="1">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additive="base">
                                        <p:cTn id="27" dur="500" fill="hold"/>
                                        <p:tgtEl>
                                          <p:spTgt spid="33"/>
                                        </p:tgtEl>
                                        <p:attrNameLst>
                                          <p:attrName>ppt_x</p:attrName>
                                        </p:attrNameLst>
                                      </p:cBhvr>
                                      <p:tavLst>
                                        <p:tav tm="0">
                                          <p:val>
                                            <p:strVal val="0-#ppt_w/2"/>
                                          </p:val>
                                        </p:tav>
                                        <p:tav tm="100000">
                                          <p:val>
                                            <p:strVal val="#ppt_x"/>
                                          </p:val>
                                        </p:tav>
                                      </p:tavLst>
                                    </p:anim>
                                    <p:anim calcmode="lin" valueType="num">
                                      <p:cBhvr additive="base">
                                        <p:cTn id="28" dur="500" fill="hold"/>
                                        <p:tgtEl>
                                          <p:spTgt spid="33"/>
                                        </p:tgtEl>
                                        <p:attrNameLst>
                                          <p:attrName>ppt_y</p:attrName>
                                        </p:attrNameLst>
                                      </p:cBhvr>
                                      <p:tavLst>
                                        <p:tav tm="0">
                                          <p:val>
                                            <p:strVal val="#ppt_y"/>
                                          </p:val>
                                        </p:tav>
                                        <p:tav tm="100000">
                                          <p:val>
                                            <p:strVal val="#ppt_y"/>
                                          </p:val>
                                        </p:tav>
                                      </p:tavLst>
                                    </p:anim>
                                  </p:childTnLst>
                                </p:cTn>
                              </p:par>
                              <p:par>
                                <p:cTn id="29" presetID="10"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500"/>
                                        <p:tgtEl>
                                          <p:spTgt spid="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fade">
                                      <p:cBhvr>
                                        <p:cTn id="39" dur="500"/>
                                        <p:tgtEl>
                                          <p:spTgt spid="3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fade">
                                      <p:cBhvr>
                                        <p:cTn id="49" dur="500"/>
                                        <p:tgtEl>
                                          <p:spTgt spid="3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fade">
                                      <p:cBhvr>
                                        <p:cTn id="54" dur="500"/>
                                        <p:tgtEl>
                                          <p:spTgt spid="3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500"/>
                                        <p:tgtEl>
                                          <p:spTgt spid="4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fade">
                                      <p:cBhvr>
                                        <p:cTn id="64" dur="500"/>
                                        <p:tgtEl>
                                          <p:spTgt spid="4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43"/>
                                        </p:tgtEl>
                                        <p:attrNameLst>
                                          <p:attrName>style.visibility</p:attrName>
                                        </p:attrNameLst>
                                      </p:cBhvr>
                                      <p:to>
                                        <p:strVal val="visible"/>
                                      </p:to>
                                    </p:set>
                                    <p:anim calcmode="lin" valueType="num">
                                      <p:cBhvr additive="base">
                                        <p:cTn id="69" dur="500" fill="hold"/>
                                        <p:tgtEl>
                                          <p:spTgt spid="43"/>
                                        </p:tgtEl>
                                        <p:attrNameLst>
                                          <p:attrName>ppt_x</p:attrName>
                                        </p:attrNameLst>
                                      </p:cBhvr>
                                      <p:tavLst>
                                        <p:tav tm="0">
                                          <p:val>
                                            <p:strVal val="0-#ppt_w/2"/>
                                          </p:val>
                                        </p:tav>
                                        <p:tav tm="100000">
                                          <p:val>
                                            <p:strVal val="#ppt_x"/>
                                          </p:val>
                                        </p:tav>
                                      </p:tavLst>
                                    </p:anim>
                                    <p:anim calcmode="lin" valueType="num">
                                      <p:cBhvr additive="base">
                                        <p:cTn id="70" dur="500" fill="hold"/>
                                        <p:tgtEl>
                                          <p:spTgt spid="43"/>
                                        </p:tgtEl>
                                        <p:attrNameLst>
                                          <p:attrName>ppt_y</p:attrName>
                                        </p:attrNameLst>
                                      </p:cBhvr>
                                      <p:tavLst>
                                        <p:tav tm="0">
                                          <p:val>
                                            <p:strVal val="#ppt_y"/>
                                          </p:val>
                                        </p:tav>
                                        <p:tav tm="100000">
                                          <p:val>
                                            <p:strVal val="#ppt_y"/>
                                          </p:val>
                                        </p:tav>
                                      </p:tavLst>
                                    </p:anim>
                                  </p:childTnLst>
                                </p:cTn>
                              </p:par>
                              <p:par>
                                <p:cTn id="71" presetID="10" presetClass="entr" presetSubtype="0"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fade">
                                      <p:cBhvr>
                                        <p:cTn id="73" dur="500"/>
                                        <p:tgtEl>
                                          <p:spTgt spid="4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fade">
                                      <p:cBhvr>
                                        <p:cTn id="76" dur="500"/>
                                        <p:tgtEl>
                                          <p:spTgt spid="4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fade">
                                      <p:cBhvr>
                                        <p:cTn id="79" dur="500"/>
                                        <p:tgtEl>
                                          <p:spTgt spid="4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fade">
                                      <p:cBhvr>
                                        <p:cTn id="82" dur="500"/>
                                        <p:tgtEl>
                                          <p:spTgt spid="45"/>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6"/>
                                        </p:tgtEl>
                                        <p:attrNameLst>
                                          <p:attrName>style.visibility</p:attrName>
                                        </p:attrNameLst>
                                      </p:cBhvr>
                                      <p:to>
                                        <p:strVal val="visible"/>
                                      </p:to>
                                    </p:set>
                                    <p:animEffect transition="in" filter="fade">
                                      <p:cBhvr>
                                        <p:cTn id="87" dur="500"/>
                                        <p:tgtEl>
                                          <p:spTgt spid="46"/>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8"/>
                                        </p:tgtEl>
                                        <p:attrNameLst>
                                          <p:attrName>style.visibility</p:attrName>
                                        </p:attrNameLst>
                                      </p:cBhvr>
                                      <p:to>
                                        <p:strVal val="visible"/>
                                      </p:to>
                                    </p:set>
                                    <p:animEffect transition="in" filter="fade">
                                      <p:cBhvr>
                                        <p:cTn id="92" dur="500"/>
                                        <p:tgtEl>
                                          <p:spTgt spid="4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50"/>
                                        </p:tgtEl>
                                        <p:attrNameLst>
                                          <p:attrName>style.visibility</p:attrName>
                                        </p:attrNameLst>
                                      </p:cBhvr>
                                      <p:to>
                                        <p:strVal val="visible"/>
                                      </p:to>
                                    </p:set>
                                    <p:animEffect transition="in" filter="fade">
                                      <p:cBhvr>
                                        <p:cTn id="97" dur="500"/>
                                        <p:tgtEl>
                                          <p:spTgt spid="50"/>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1"/>
                                        </p:tgtEl>
                                        <p:attrNameLst>
                                          <p:attrName>style.visibility</p:attrName>
                                        </p:attrNameLst>
                                      </p:cBhvr>
                                      <p:to>
                                        <p:strVal val="visible"/>
                                      </p:to>
                                    </p:set>
                                    <p:animEffect transition="in" filter="fade">
                                      <p:cBhvr>
                                        <p:cTn id="102"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2"/>
          <p:cNvSpPr txBox="1">
            <a:spLocks/>
          </p:cNvSpPr>
          <p:nvPr/>
        </p:nvSpPr>
        <p:spPr bwMode="auto">
          <a:xfrm>
            <a:off x="381000" y="609600"/>
            <a:ext cx="830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To solve problems change mixed numbers into improper fractions first. </a:t>
            </a:r>
            <a:endParaRPr lang="en-NZ" i="1">
              <a:latin typeface="Arial" pitchFamily="34" charset="0"/>
              <a:cs typeface="Arial" pitchFamily="34" charset="0"/>
            </a:endParaRPr>
          </a:p>
        </p:txBody>
      </p:sp>
      <p:sp>
        <p:nvSpPr>
          <p:cNvPr id="18" name="TextBox 17"/>
          <p:cNvSpPr txBox="1">
            <a:spLocks noChangeArrowheads="1"/>
          </p:cNvSpPr>
          <p:nvPr/>
        </p:nvSpPr>
        <p:spPr bwMode="auto">
          <a:xfrm>
            <a:off x="381000" y="990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a:t>
            </a:r>
          </a:p>
        </p:txBody>
      </p:sp>
      <p:sp>
        <p:nvSpPr>
          <p:cNvPr id="19" name="TextBox 18"/>
          <p:cNvSpPr txBox="1">
            <a:spLocks noChangeArrowheads="1"/>
          </p:cNvSpPr>
          <p:nvPr/>
        </p:nvSpPr>
        <p:spPr bwMode="auto">
          <a:xfrm>
            <a:off x="533400" y="13716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a:t>
            </a:r>
          </a:p>
        </p:txBody>
      </p:sp>
      <p:sp>
        <p:nvSpPr>
          <p:cNvPr id="20" name="Rectangle 19"/>
          <p:cNvSpPr>
            <a:spLocks noChangeArrowheads="1"/>
          </p:cNvSpPr>
          <p:nvPr/>
        </p:nvSpPr>
        <p:spPr bwMode="auto">
          <a:xfrm>
            <a:off x="685800" y="12954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 </a:t>
            </a:r>
            <a:r>
              <a:rPr lang="en-NZ" u="sng">
                <a:latin typeface="Arial" pitchFamily="34" charset="0"/>
                <a:cs typeface="Arial" pitchFamily="34" charset="0"/>
              </a:rPr>
              <a:t>1</a:t>
            </a:r>
            <a:r>
              <a:rPr lang="en-NZ">
                <a:latin typeface="Arial" pitchFamily="34" charset="0"/>
                <a:cs typeface="Arial" pitchFamily="34" charset="0"/>
              </a:rPr>
              <a:t>          </a:t>
            </a:r>
            <a:r>
              <a:rPr lang="en-NZ" u="sng">
                <a:latin typeface="Arial" pitchFamily="34" charset="0"/>
                <a:cs typeface="Arial" pitchFamily="34" charset="0"/>
              </a:rPr>
              <a:t>2</a:t>
            </a:r>
            <a:r>
              <a:rPr lang="en-NZ">
                <a:latin typeface="Arial" pitchFamily="34" charset="0"/>
                <a:cs typeface="Arial" pitchFamily="34" charset="0"/>
              </a:rPr>
              <a:t> =  </a:t>
            </a:r>
            <a:endParaRPr lang="en-NZ" u="sng">
              <a:latin typeface="Arial" pitchFamily="34" charset="0"/>
              <a:cs typeface="Arial" pitchFamily="34" charset="0"/>
            </a:endParaRPr>
          </a:p>
          <a:p>
            <a:pPr eaLnBrk="0" hangingPunct="0"/>
            <a:r>
              <a:rPr lang="en-NZ">
                <a:latin typeface="Arial" pitchFamily="34" charset="0"/>
                <a:cs typeface="Arial" pitchFamily="34" charset="0"/>
              </a:rPr>
              <a:t> 2          3</a:t>
            </a:r>
            <a:endParaRPr lang="en-NZ"/>
          </a:p>
        </p:txBody>
      </p:sp>
      <p:sp>
        <p:nvSpPr>
          <p:cNvPr id="21" name="TextBox 20"/>
          <p:cNvSpPr txBox="1">
            <a:spLocks noChangeArrowheads="1"/>
          </p:cNvSpPr>
          <p:nvPr/>
        </p:nvSpPr>
        <p:spPr bwMode="auto">
          <a:xfrm>
            <a:off x="1295400" y="13716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a:t>
            </a:r>
          </a:p>
        </p:txBody>
      </p:sp>
      <p:sp>
        <p:nvSpPr>
          <p:cNvPr id="22" name="TextBox 21"/>
          <p:cNvSpPr txBox="1">
            <a:spLocks noChangeArrowheads="1"/>
          </p:cNvSpPr>
          <p:nvPr/>
        </p:nvSpPr>
        <p:spPr bwMode="auto">
          <a:xfrm>
            <a:off x="990600" y="13716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t>
            </a:r>
          </a:p>
        </p:txBody>
      </p:sp>
      <p:sp>
        <p:nvSpPr>
          <p:cNvPr id="23" name="TextBox 22"/>
          <p:cNvSpPr txBox="1">
            <a:spLocks noChangeArrowheads="1"/>
          </p:cNvSpPr>
          <p:nvPr/>
        </p:nvSpPr>
        <p:spPr bwMode="auto">
          <a:xfrm>
            <a:off x="2057400" y="12954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1 × 2 + 1</a:t>
            </a:r>
          </a:p>
          <a:p>
            <a:r>
              <a:rPr lang="en-NZ">
                <a:solidFill>
                  <a:srgbClr val="FF0000"/>
                </a:solidFill>
                <a:latin typeface="Arial" pitchFamily="34" charset="0"/>
                <a:cs typeface="Arial" pitchFamily="34" charset="0"/>
              </a:rPr>
              <a:t>      2</a:t>
            </a:r>
            <a:endParaRPr lang="en-NZ" i="1">
              <a:solidFill>
                <a:srgbClr val="FF0000"/>
              </a:solidFill>
              <a:latin typeface="Arial" pitchFamily="34" charset="0"/>
              <a:cs typeface="Arial" pitchFamily="34" charset="0"/>
            </a:endParaRPr>
          </a:p>
        </p:txBody>
      </p:sp>
      <p:sp>
        <p:nvSpPr>
          <p:cNvPr id="24" name="TextBox 23"/>
          <p:cNvSpPr txBox="1">
            <a:spLocks noChangeArrowheads="1"/>
          </p:cNvSpPr>
          <p:nvPr/>
        </p:nvSpPr>
        <p:spPr bwMode="auto">
          <a:xfrm>
            <a:off x="3124200" y="13716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a:t>
            </a:r>
          </a:p>
        </p:txBody>
      </p:sp>
      <p:sp>
        <p:nvSpPr>
          <p:cNvPr id="25" name="TextBox 24"/>
          <p:cNvSpPr txBox="1">
            <a:spLocks noChangeArrowheads="1"/>
          </p:cNvSpPr>
          <p:nvPr/>
        </p:nvSpPr>
        <p:spPr bwMode="auto">
          <a:xfrm>
            <a:off x="3505200" y="12954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2 × 3 + 2</a:t>
            </a:r>
          </a:p>
          <a:p>
            <a:r>
              <a:rPr lang="en-NZ">
                <a:solidFill>
                  <a:srgbClr val="FF0000"/>
                </a:solidFill>
                <a:latin typeface="Arial" pitchFamily="34" charset="0"/>
                <a:cs typeface="Arial" pitchFamily="34" charset="0"/>
              </a:rPr>
              <a:t>      3</a:t>
            </a:r>
            <a:endParaRPr lang="en-NZ" i="1">
              <a:solidFill>
                <a:srgbClr val="FF0000"/>
              </a:solidFill>
              <a:latin typeface="Arial" pitchFamily="34" charset="0"/>
              <a:cs typeface="Arial" pitchFamily="34" charset="0"/>
            </a:endParaRPr>
          </a:p>
        </p:txBody>
      </p:sp>
      <p:sp>
        <p:nvSpPr>
          <p:cNvPr id="26" name="TextBox 25"/>
          <p:cNvSpPr txBox="1">
            <a:spLocks noChangeArrowheads="1"/>
          </p:cNvSpPr>
          <p:nvPr/>
        </p:nvSpPr>
        <p:spPr bwMode="auto">
          <a:xfrm>
            <a:off x="1828800" y="1828800"/>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8</a:t>
            </a:r>
            <a:r>
              <a:rPr lang="en-NZ">
                <a:solidFill>
                  <a:srgbClr val="FF0000"/>
                </a:solidFill>
                <a:latin typeface="Arial" pitchFamily="34" charset="0"/>
                <a:cs typeface="Arial" pitchFamily="34" charset="0"/>
              </a:rPr>
              <a:t>  </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2      3</a:t>
            </a:r>
            <a:endParaRPr lang="en-NZ" i="1">
              <a:solidFill>
                <a:srgbClr val="FF0000"/>
              </a:solidFill>
              <a:latin typeface="Arial" pitchFamily="34" charset="0"/>
              <a:cs typeface="Arial" pitchFamily="34" charset="0"/>
            </a:endParaRPr>
          </a:p>
        </p:txBody>
      </p:sp>
      <p:sp>
        <p:nvSpPr>
          <p:cNvPr id="28" name="TextBox 27"/>
          <p:cNvSpPr txBox="1">
            <a:spLocks noChangeArrowheads="1"/>
          </p:cNvSpPr>
          <p:nvPr/>
        </p:nvSpPr>
        <p:spPr bwMode="auto">
          <a:xfrm>
            <a:off x="1828800" y="24384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6</a:t>
            </a:r>
            <a:endParaRPr lang="en-NZ" i="1">
              <a:solidFill>
                <a:srgbClr val="FF0000"/>
              </a:solidFill>
              <a:latin typeface="Arial" pitchFamily="34" charset="0"/>
              <a:cs typeface="Arial" pitchFamily="34" charset="0"/>
            </a:endParaRPr>
          </a:p>
        </p:txBody>
      </p:sp>
      <p:sp>
        <p:nvSpPr>
          <p:cNvPr id="29" name="TextBox 28"/>
          <p:cNvSpPr txBox="1">
            <a:spLocks noChangeArrowheads="1"/>
          </p:cNvSpPr>
          <p:nvPr/>
        </p:nvSpPr>
        <p:spPr bwMode="auto">
          <a:xfrm>
            <a:off x="1828800" y="29718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a:t>
            </a:r>
            <a:endParaRPr lang="en-NZ" i="1">
              <a:solidFill>
                <a:srgbClr val="FF0000"/>
              </a:solidFill>
              <a:latin typeface="Arial" pitchFamily="34" charset="0"/>
              <a:cs typeface="Arial" pitchFamily="34" charset="0"/>
            </a:endParaRPr>
          </a:p>
        </p:txBody>
      </p:sp>
      <p:sp>
        <p:nvSpPr>
          <p:cNvPr id="30" name="TextBox 29"/>
          <p:cNvSpPr txBox="1">
            <a:spLocks noChangeArrowheads="1"/>
          </p:cNvSpPr>
          <p:nvPr/>
        </p:nvSpPr>
        <p:spPr bwMode="auto">
          <a:xfrm>
            <a:off x="2667000" y="29718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a:t>
            </a:r>
          </a:p>
          <a:p>
            <a:r>
              <a:rPr lang="en-NZ">
                <a:solidFill>
                  <a:srgbClr val="FF0000"/>
                </a:solidFill>
                <a:latin typeface="Arial" pitchFamily="34" charset="0"/>
                <a:cs typeface="Arial" pitchFamily="34" charset="0"/>
              </a:rPr>
              <a:t>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27" name="TextBox 26"/>
          <p:cNvSpPr txBox="1">
            <a:spLocks noChangeArrowheads="1"/>
          </p:cNvSpPr>
          <p:nvPr/>
        </p:nvSpPr>
        <p:spPr bwMode="auto">
          <a:xfrm>
            <a:off x="4267200" y="2362200"/>
            <a:ext cx="2514600" cy="12001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Note: All of the fraction work can be done on a calculator using the     a b/c button</a:t>
            </a:r>
          </a:p>
        </p:txBody>
      </p:sp>
      <p:sp>
        <p:nvSpPr>
          <p:cNvPr id="31" name="TextBox 30"/>
          <p:cNvSpPr txBox="1">
            <a:spLocks noChangeArrowheads="1"/>
          </p:cNvSpPr>
          <p:nvPr/>
        </p:nvSpPr>
        <p:spPr bwMode="auto">
          <a:xfrm>
            <a:off x="381000" y="37338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7. RECURRING DECIMALS</a:t>
            </a:r>
          </a:p>
        </p:txBody>
      </p:sp>
      <p:sp>
        <p:nvSpPr>
          <p:cNvPr id="32" name="TextBox 31"/>
          <p:cNvSpPr txBox="1">
            <a:spLocks noChangeArrowheads="1"/>
          </p:cNvSpPr>
          <p:nvPr/>
        </p:nvSpPr>
        <p:spPr bwMode="auto">
          <a:xfrm>
            <a:off x="381000" y="4114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Decimals that go on forever in a pattern</a:t>
            </a:r>
          </a:p>
        </p:txBody>
      </p:sp>
      <p:sp>
        <p:nvSpPr>
          <p:cNvPr id="33" name="TextBox 32"/>
          <p:cNvSpPr txBox="1">
            <a:spLocks noChangeArrowheads="1"/>
          </p:cNvSpPr>
          <p:nvPr/>
        </p:nvSpPr>
        <p:spPr bwMode="auto">
          <a:xfrm>
            <a:off x="381000" y="4419600"/>
            <a:ext cx="830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Dots show where pattern begins (and ends) and which numbers are included</a:t>
            </a:r>
          </a:p>
        </p:txBody>
      </p:sp>
      <p:sp>
        <p:nvSpPr>
          <p:cNvPr id="34" name="TextBox 33"/>
          <p:cNvSpPr txBox="1">
            <a:spLocks noChangeArrowheads="1"/>
          </p:cNvSpPr>
          <p:nvPr/>
        </p:nvSpPr>
        <p:spPr bwMode="auto">
          <a:xfrm>
            <a:off x="381000" y="4800600"/>
            <a:ext cx="4038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Write as a recurring decimals:</a:t>
            </a:r>
          </a:p>
        </p:txBody>
      </p:sp>
      <p:sp>
        <p:nvSpPr>
          <p:cNvPr id="35" name="Rectangle 34"/>
          <p:cNvSpPr>
            <a:spLocks noChangeArrowheads="1"/>
          </p:cNvSpPr>
          <p:nvPr/>
        </p:nvSpPr>
        <p:spPr bwMode="auto">
          <a:xfrm>
            <a:off x="381000" y="52578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0" hangingPunct="0">
              <a:buFontTx/>
              <a:buAutoNum type="alphaLcParenR"/>
            </a:pPr>
            <a:r>
              <a:rPr lang="en-NZ" u="sng">
                <a:latin typeface="Arial" pitchFamily="34" charset="0"/>
                <a:cs typeface="Arial" pitchFamily="34" charset="0"/>
              </a:rPr>
              <a:t>2</a:t>
            </a:r>
            <a:endParaRPr lang="en-NZ">
              <a:latin typeface="Arial" pitchFamily="34" charset="0"/>
              <a:cs typeface="Arial" pitchFamily="34" charset="0"/>
            </a:endParaRPr>
          </a:p>
          <a:p>
            <a:pPr marL="342900" indent="-342900" eaLnBrk="0" hangingPunct="0"/>
            <a:r>
              <a:rPr lang="en-NZ">
                <a:latin typeface="Arial" pitchFamily="34" charset="0"/>
                <a:cs typeface="Arial" pitchFamily="34" charset="0"/>
              </a:rPr>
              <a:t>      3 </a:t>
            </a:r>
            <a:endParaRPr lang="en-NZ"/>
          </a:p>
        </p:txBody>
      </p:sp>
      <p:sp>
        <p:nvSpPr>
          <p:cNvPr id="36" name="Rectangle 35"/>
          <p:cNvSpPr>
            <a:spLocks noChangeArrowheads="1"/>
          </p:cNvSpPr>
          <p:nvPr/>
        </p:nvSpPr>
        <p:spPr bwMode="auto">
          <a:xfrm>
            <a:off x="2667000" y="52578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a:t>
            </a:r>
            <a:r>
              <a:rPr lang="en-NZ" u="sng">
                <a:latin typeface="Arial" pitchFamily="34" charset="0"/>
                <a:cs typeface="Arial" pitchFamily="34" charset="0"/>
              </a:rPr>
              <a:t>2</a:t>
            </a:r>
            <a:endParaRPr lang="en-NZ">
              <a:latin typeface="Arial" pitchFamily="34" charset="0"/>
              <a:cs typeface="Arial" pitchFamily="34" charset="0"/>
            </a:endParaRPr>
          </a:p>
          <a:p>
            <a:pPr eaLnBrk="0" hangingPunct="0"/>
            <a:r>
              <a:rPr lang="en-NZ">
                <a:latin typeface="Arial" pitchFamily="34" charset="0"/>
                <a:cs typeface="Arial" pitchFamily="34" charset="0"/>
              </a:rPr>
              <a:t>    11 </a:t>
            </a:r>
            <a:endParaRPr lang="en-NZ"/>
          </a:p>
        </p:txBody>
      </p:sp>
      <p:sp>
        <p:nvSpPr>
          <p:cNvPr id="37" name="Rectangle 36"/>
          <p:cNvSpPr>
            <a:spLocks noChangeArrowheads="1"/>
          </p:cNvSpPr>
          <p:nvPr/>
        </p:nvSpPr>
        <p:spPr bwMode="auto">
          <a:xfrm>
            <a:off x="5029200" y="52578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a:t>
            </a:r>
            <a:r>
              <a:rPr lang="en-NZ" u="sng">
                <a:latin typeface="Arial" pitchFamily="34" charset="0"/>
                <a:cs typeface="Arial" pitchFamily="34" charset="0"/>
              </a:rPr>
              <a:t>1</a:t>
            </a:r>
          </a:p>
          <a:p>
            <a:pPr eaLnBrk="0" hangingPunct="0"/>
            <a:r>
              <a:rPr lang="en-NZ">
                <a:latin typeface="Arial" pitchFamily="34" charset="0"/>
                <a:cs typeface="Arial" pitchFamily="34" charset="0"/>
              </a:rPr>
              <a:t>    7 </a:t>
            </a:r>
            <a:endParaRPr lang="en-NZ"/>
          </a:p>
        </p:txBody>
      </p:sp>
      <p:sp>
        <p:nvSpPr>
          <p:cNvPr id="38" name="Rectangle 37"/>
          <p:cNvSpPr>
            <a:spLocks noChangeArrowheads="1"/>
          </p:cNvSpPr>
          <p:nvPr/>
        </p:nvSpPr>
        <p:spPr bwMode="auto">
          <a:xfrm>
            <a:off x="914400" y="5257800"/>
            <a:ext cx="160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0.66666...</a:t>
            </a:r>
            <a:endParaRPr lang="en-NZ" u="sng">
              <a:solidFill>
                <a:srgbClr val="FF0000"/>
              </a:solidFill>
              <a:latin typeface="Arial" pitchFamily="34" charset="0"/>
              <a:cs typeface="Arial" pitchFamily="34" charset="0"/>
            </a:endParaRPr>
          </a:p>
          <a:p>
            <a:pPr eaLnBrk="0" hangingPunct="0"/>
            <a:endParaRPr lang="en-NZ">
              <a:solidFill>
                <a:srgbClr val="FF0000"/>
              </a:solidFill>
            </a:endParaRPr>
          </a:p>
        </p:txBody>
      </p:sp>
      <p:sp>
        <p:nvSpPr>
          <p:cNvPr id="39" name="Rectangle 38"/>
          <p:cNvSpPr>
            <a:spLocks noChangeArrowheads="1"/>
          </p:cNvSpPr>
          <p:nvPr/>
        </p:nvSpPr>
        <p:spPr bwMode="auto">
          <a:xfrm>
            <a:off x="914400" y="5867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0.6</a:t>
            </a:r>
            <a:endParaRPr lang="en-NZ"/>
          </a:p>
        </p:txBody>
      </p:sp>
      <p:sp>
        <p:nvSpPr>
          <p:cNvPr id="40" name="Oval 39"/>
          <p:cNvSpPr>
            <a:spLocks noChangeArrowheads="1"/>
          </p:cNvSpPr>
          <p:nvPr/>
        </p:nvSpPr>
        <p:spPr bwMode="auto">
          <a:xfrm>
            <a:off x="1524000" y="57912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41" name="Rectangle 40"/>
          <p:cNvSpPr>
            <a:spLocks noChangeArrowheads="1"/>
          </p:cNvSpPr>
          <p:nvPr/>
        </p:nvSpPr>
        <p:spPr bwMode="auto">
          <a:xfrm>
            <a:off x="3200400" y="5257800"/>
            <a:ext cx="160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0.181818...</a:t>
            </a:r>
            <a:endParaRPr lang="en-NZ" u="sng">
              <a:solidFill>
                <a:srgbClr val="FF0000"/>
              </a:solidFill>
              <a:latin typeface="Arial" pitchFamily="34" charset="0"/>
              <a:cs typeface="Arial" pitchFamily="34" charset="0"/>
            </a:endParaRPr>
          </a:p>
          <a:p>
            <a:pPr eaLnBrk="0" hangingPunct="0"/>
            <a:endParaRPr lang="en-NZ">
              <a:solidFill>
                <a:srgbClr val="FF0000"/>
              </a:solidFill>
            </a:endParaRPr>
          </a:p>
        </p:txBody>
      </p:sp>
      <p:sp>
        <p:nvSpPr>
          <p:cNvPr id="42" name="Rectangle 41"/>
          <p:cNvSpPr>
            <a:spLocks noChangeArrowheads="1"/>
          </p:cNvSpPr>
          <p:nvPr/>
        </p:nvSpPr>
        <p:spPr bwMode="auto">
          <a:xfrm>
            <a:off x="3200400" y="5867400"/>
            <a:ext cx="831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0.18</a:t>
            </a:r>
            <a:endParaRPr lang="en-NZ"/>
          </a:p>
        </p:txBody>
      </p:sp>
      <p:sp>
        <p:nvSpPr>
          <p:cNvPr id="43" name="Oval 42"/>
          <p:cNvSpPr>
            <a:spLocks noChangeArrowheads="1"/>
          </p:cNvSpPr>
          <p:nvPr/>
        </p:nvSpPr>
        <p:spPr bwMode="auto">
          <a:xfrm>
            <a:off x="3657600" y="57912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44" name="Oval 43"/>
          <p:cNvSpPr>
            <a:spLocks noChangeArrowheads="1"/>
          </p:cNvSpPr>
          <p:nvPr/>
        </p:nvSpPr>
        <p:spPr bwMode="auto">
          <a:xfrm>
            <a:off x="3810000" y="57912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45" name="Rectangle 44"/>
          <p:cNvSpPr>
            <a:spLocks noChangeArrowheads="1"/>
          </p:cNvSpPr>
          <p:nvPr/>
        </p:nvSpPr>
        <p:spPr bwMode="auto">
          <a:xfrm>
            <a:off x="5486400" y="5257800"/>
            <a:ext cx="251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0.142857142...</a:t>
            </a:r>
            <a:endParaRPr lang="en-NZ" u="sng">
              <a:solidFill>
                <a:srgbClr val="FF0000"/>
              </a:solidFill>
              <a:latin typeface="Arial" pitchFamily="34" charset="0"/>
              <a:cs typeface="Arial" pitchFamily="34" charset="0"/>
            </a:endParaRPr>
          </a:p>
          <a:p>
            <a:pPr eaLnBrk="0" hangingPunct="0"/>
            <a:endParaRPr lang="en-NZ">
              <a:solidFill>
                <a:srgbClr val="FF0000"/>
              </a:solidFill>
            </a:endParaRPr>
          </a:p>
        </p:txBody>
      </p:sp>
      <p:sp>
        <p:nvSpPr>
          <p:cNvPr id="46" name="Rectangle 45"/>
          <p:cNvSpPr>
            <a:spLocks noChangeArrowheads="1"/>
          </p:cNvSpPr>
          <p:nvPr/>
        </p:nvSpPr>
        <p:spPr bwMode="auto">
          <a:xfrm>
            <a:off x="5486400" y="58674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0.142857</a:t>
            </a:r>
            <a:endParaRPr lang="en-NZ"/>
          </a:p>
        </p:txBody>
      </p:sp>
      <p:sp>
        <p:nvSpPr>
          <p:cNvPr id="47" name="Oval 46"/>
          <p:cNvSpPr>
            <a:spLocks noChangeArrowheads="1"/>
          </p:cNvSpPr>
          <p:nvPr/>
        </p:nvSpPr>
        <p:spPr bwMode="auto">
          <a:xfrm>
            <a:off x="5943600" y="57912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48" name="Oval 47"/>
          <p:cNvSpPr>
            <a:spLocks noChangeArrowheads="1"/>
          </p:cNvSpPr>
          <p:nvPr/>
        </p:nvSpPr>
        <p:spPr bwMode="auto">
          <a:xfrm>
            <a:off x="6629400" y="57912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0-#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fade">
                                      <p:cBhvr>
                                        <p:cTn id="30" dur="500"/>
                                        <p:tgtEl>
                                          <p:spTgt spid="2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500"/>
                                        <p:tgtEl>
                                          <p:spTgt spid="2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9" presetClass="entr" presetSubtype="1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p:cTn id="65" dur="1000" fill="hold"/>
                                        <p:tgtEl>
                                          <p:spTgt spid="27"/>
                                        </p:tgtEl>
                                        <p:attrNameLst>
                                          <p:attrName>ppt_w</p:attrName>
                                        </p:attrNameLst>
                                      </p:cBhvr>
                                      <p:tavLst>
                                        <p:tav tm="0" fmla="#ppt_w*sin(2.5*pi*$)">
                                          <p:val>
                                            <p:fltVal val="0"/>
                                          </p:val>
                                        </p:tav>
                                        <p:tav tm="100000">
                                          <p:val>
                                            <p:fltVal val="1"/>
                                          </p:val>
                                        </p:tav>
                                      </p:tavLst>
                                    </p:anim>
                                    <p:anim calcmode="lin" valueType="num">
                                      <p:cBhvr>
                                        <p:cTn id="66" dur="10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500"/>
                                        <p:tgtEl>
                                          <p:spTgt spid="3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500"/>
                                        <p:tgtEl>
                                          <p:spTgt spid="32"/>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500"/>
                                        <p:tgtEl>
                                          <p:spTgt spid="33"/>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8" fill="hold" grpId="0" nodeType="clickEffect">
                                  <p:stCondLst>
                                    <p:cond delay="0"/>
                                  </p:stCondLst>
                                  <p:childTnLst>
                                    <p:set>
                                      <p:cBhvr>
                                        <p:cTn id="85" dur="1" fill="hold">
                                          <p:stCondLst>
                                            <p:cond delay="0"/>
                                          </p:stCondLst>
                                        </p:cTn>
                                        <p:tgtEl>
                                          <p:spTgt spid="34"/>
                                        </p:tgtEl>
                                        <p:attrNameLst>
                                          <p:attrName>style.visibility</p:attrName>
                                        </p:attrNameLst>
                                      </p:cBhvr>
                                      <p:to>
                                        <p:strVal val="visible"/>
                                      </p:to>
                                    </p:set>
                                    <p:anim calcmode="lin" valueType="num">
                                      <p:cBhvr additive="base">
                                        <p:cTn id="86" dur="500" fill="hold"/>
                                        <p:tgtEl>
                                          <p:spTgt spid="34"/>
                                        </p:tgtEl>
                                        <p:attrNameLst>
                                          <p:attrName>ppt_x</p:attrName>
                                        </p:attrNameLst>
                                      </p:cBhvr>
                                      <p:tavLst>
                                        <p:tav tm="0">
                                          <p:val>
                                            <p:strVal val="0-#ppt_w/2"/>
                                          </p:val>
                                        </p:tav>
                                        <p:tav tm="100000">
                                          <p:val>
                                            <p:strVal val="#ppt_x"/>
                                          </p:val>
                                        </p:tav>
                                      </p:tavLst>
                                    </p:anim>
                                    <p:anim calcmode="lin" valueType="num">
                                      <p:cBhvr additive="base">
                                        <p:cTn id="87" dur="500" fill="hold"/>
                                        <p:tgtEl>
                                          <p:spTgt spid="34"/>
                                        </p:tgtEl>
                                        <p:attrNameLst>
                                          <p:attrName>ppt_y</p:attrName>
                                        </p:attrNameLst>
                                      </p:cBhvr>
                                      <p:tavLst>
                                        <p:tav tm="0">
                                          <p:val>
                                            <p:strVal val="#ppt_y"/>
                                          </p:val>
                                        </p:tav>
                                        <p:tav tm="100000">
                                          <p:val>
                                            <p:strVal val="#ppt_y"/>
                                          </p:val>
                                        </p:tav>
                                      </p:tavLst>
                                    </p:anim>
                                  </p:childTnLst>
                                </p:cTn>
                              </p:par>
                              <p:par>
                                <p:cTn id="88" presetID="10"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500"/>
                                        <p:tgtEl>
                                          <p:spTgt spid="35"/>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fade">
                                      <p:cBhvr>
                                        <p:cTn id="96" dur="500"/>
                                        <p:tgtEl>
                                          <p:spTgt spid="37"/>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8"/>
                                        </p:tgtEl>
                                        <p:attrNameLst>
                                          <p:attrName>style.visibility</p:attrName>
                                        </p:attrNameLst>
                                      </p:cBhvr>
                                      <p:to>
                                        <p:strVal val="visible"/>
                                      </p:to>
                                    </p:set>
                                    <p:animEffect transition="in" filter="fade">
                                      <p:cBhvr>
                                        <p:cTn id="101" dur="500"/>
                                        <p:tgtEl>
                                          <p:spTgt spid="38"/>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39"/>
                                        </p:tgtEl>
                                        <p:attrNameLst>
                                          <p:attrName>style.visibility</p:attrName>
                                        </p:attrNameLst>
                                      </p:cBhvr>
                                      <p:to>
                                        <p:strVal val="visible"/>
                                      </p:to>
                                    </p:set>
                                    <p:animEffect transition="in" filter="fade">
                                      <p:cBhvr>
                                        <p:cTn id="106" dur="500"/>
                                        <p:tgtEl>
                                          <p:spTgt spid="39"/>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fade">
                                      <p:cBhvr>
                                        <p:cTn id="111" dur="500"/>
                                        <p:tgtEl>
                                          <p:spTgt spid="40"/>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41"/>
                                        </p:tgtEl>
                                        <p:attrNameLst>
                                          <p:attrName>style.visibility</p:attrName>
                                        </p:attrNameLst>
                                      </p:cBhvr>
                                      <p:to>
                                        <p:strVal val="visible"/>
                                      </p:to>
                                    </p:set>
                                    <p:animEffect transition="in" filter="fade">
                                      <p:cBhvr>
                                        <p:cTn id="116" dur="500"/>
                                        <p:tgtEl>
                                          <p:spTgt spid="41"/>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fade">
                                      <p:cBhvr>
                                        <p:cTn id="121" dur="500"/>
                                        <p:tgtEl>
                                          <p:spTgt spid="42"/>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43"/>
                                        </p:tgtEl>
                                        <p:attrNameLst>
                                          <p:attrName>style.visibility</p:attrName>
                                        </p:attrNameLst>
                                      </p:cBhvr>
                                      <p:to>
                                        <p:strVal val="visible"/>
                                      </p:to>
                                    </p:set>
                                    <p:animEffect transition="in" filter="fade">
                                      <p:cBhvr>
                                        <p:cTn id="126" dur="500"/>
                                        <p:tgtEl>
                                          <p:spTgt spid="43"/>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44"/>
                                        </p:tgtEl>
                                        <p:attrNameLst>
                                          <p:attrName>style.visibility</p:attrName>
                                        </p:attrNameLst>
                                      </p:cBhvr>
                                      <p:to>
                                        <p:strVal val="visible"/>
                                      </p:to>
                                    </p:set>
                                    <p:animEffect transition="in" filter="fade">
                                      <p:cBhvr>
                                        <p:cTn id="131" dur="500"/>
                                        <p:tgtEl>
                                          <p:spTgt spid="44"/>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fade">
                                      <p:cBhvr>
                                        <p:cTn id="136" dur="500"/>
                                        <p:tgtEl>
                                          <p:spTgt spid="45"/>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fade">
                                      <p:cBhvr>
                                        <p:cTn id="141" dur="500"/>
                                        <p:tgtEl>
                                          <p:spTgt spid="46"/>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47"/>
                                        </p:tgtEl>
                                        <p:attrNameLst>
                                          <p:attrName>style.visibility</p:attrName>
                                        </p:attrNameLst>
                                      </p:cBhvr>
                                      <p:to>
                                        <p:strVal val="visible"/>
                                      </p:to>
                                    </p:set>
                                    <p:animEffect transition="in" filter="fade">
                                      <p:cBhvr>
                                        <p:cTn id="146" dur="500"/>
                                        <p:tgtEl>
                                          <p:spTgt spid="47"/>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0" presetClass="entr" presetSubtype="0" fill="hold" grpId="0" nodeType="clickEffect">
                                  <p:stCondLst>
                                    <p:cond delay="0"/>
                                  </p:stCondLst>
                                  <p:childTnLst>
                                    <p:set>
                                      <p:cBhvr>
                                        <p:cTn id="150" dur="1" fill="hold">
                                          <p:stCondLst>
                                            <p:cond delay="0"/>
                                          </p:stCondLst>
                                        </p:cTn>
                                        <p:tgtEl>
                                          <p:spTgt spid="48"/>
                                        </p:tgtEl>
                                        <p:attrNameLst>
                                          <p:attrName>style.visibility</p:attrName>
                                        </p:attrNameLst>
                                      </p:cBhvr>
                                      <p:to>
                                        <p:strVal val="visible"/>
                                      </p:to>
                                    </p:set>
                                    <p:animEffect transition="in" filter="fade">
                                      <p:cBhvr>
                                        <p:cTn id="15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P spid="20" grpId="0"/>
      <p:bldP spid="21" grpId="0"/>
      <p:bldP spid="22" grpId="0"/>
      <p:bldP spid="23" grpId="0"/>
      <p:bldP spid="24" grpId="0"/>
      <p:bldP spid="25" grpId="0"/>
      <p:bldP spid="26" grpId="0"/>
      <p:bldP spid="28" grpId="0"/>
      <p:bldP spid="29" grpId="0"/>
      <p:bldP spid="30" grpId="0"/>
      <p:bldP spid="27" grpId="0" animBg="1"/>
      <p:bldP spid="31" grpId="0"/>
      <p:bldP spid="32" grpId="0"/>
      <p:bldP spid="33" grpId="0"/>
      <p:bldP spid="34" grpId="0"/>
      <p:bldP spid="35" grpId="0"/>
      <p:bldP spid="36" grpId="0"/>
      <p:bldP spid="37" grpId="0"/>
      <p:bldP spid="38" grpId="0"/>
      <p:bldP spid="39" grpId="0"/>
      <p:bldP spid="40" grpId="0" animBg="1"/>
      <p:bldP spid="41" grpId="0"/>
      <p:bldP spid="42" grpId="0"/>
      <p:bldP spid="43" grpId="0" animBg="1"/>
      <p:bldP spid="44" grpId="0" animBg="1"/>
      <p:bldP spid="45" grpId="0"/>
      <p:bldP spid="46" grpId="0"/>
      <p:bldP spid="47" grpId="0" animBg="1"/>
      <p:bldP spid="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81000" y="381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8. FRACTIONS AND DECIMALS</a:t>
            </a:r>
          </a:p>
        </p:txBody>
      </p:sp>
      <p:sp>
        <p:nvSpPr>
          <p:cNvPr id="3" name="Text Placeholder 2"/>
          <p:cNvSpPr txBox="1">
            <a:spLocks/>
          </p:cNvSpPr>
          <p:nvPr/>
        </p:nvSpPr>
        <p:spPr bwMode="auto">
          <a:xfrm>
            <a:off x="152400" y="685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 Changing fractions into decimals: </a:t>
            </a:r>
            <a:endParaRPr lang="en-NZ" i="1">
              <a:latin typeface="Arial" pitchFamily="34" charset="0"/>
              <a:cs typeface="Arial" pitchFamily="34" charset="0"/>
            </a:endParaRPr>
          </a:p>
        </p:txBody>
      </p:sp>
      <p:sp>
        <p:nvSpPr>
          <p:cNvPr id="4" name="Text Placeholder 2"/>
          <p:cNvSpPr txBox="1">
            <a:spLocks/>
          </p:cNvSpPr>
          <p:nvPr/>
        </p:nvSpPr>
        <p:spPr bwMode="auto">
          <a:xfrm>
            <a:off x="381000" y="9906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One strategy is to divide numerator by denominator</a:t>
            </a:r>
            <a:endParaRPr lang="en-NZ" i="1">
              <a:latin typeface="Arial" pitchFamily="34" charset="0"/>
              <a:cs typeface="Arial" pitchFamily="34" charset="0"/>
            </a:endParaRPr>
          </a:p>
        </p:txBody>
      </p:sp>
      <p:sp>
        <p:nvSpPr>
          <p:cNvPr id="5" name="Text Placeholder 2"/>
          <p:cNvSpPr txBox="1">
            <a:spLocks/>
          </p:cNvSpPr>
          <p:nvPr/>
        </p:nvSpPr>
        <p:spPr bwMode="auto">
          <a:xfrm>
            <a:off x="381000" y="13716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the following into decimals:</a:t>
            </a:r>
            <a:endParaRPr lang="en-NZ" i="1">
              <a:latin typeface="Arial" pitchFamily="34" charset="0"/>
              <a:cs typeface="Arial" pitchFamily="34" charset="0"/>
            </a:endParaRPr>
          </a:p>
        </p:txBody>
      </p:sp>
      <p:sp>
        <p:nvSpPr>
          <p:cNvPr id="6" name="TextBox 5"/>
          <p:cNvSpPr txBox="1">
            <a:spLocks noChangeArrowheads="1"/>
          </p:cNvSpPr>
          <p:nvPr/>
        </p:nvSpPr>
        <p:spPr bwMode="auto">
          <a:xfrm>
            <a:off x="381000" y="17526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a:t>
            </a:r>
            <a:r>
              <a:rPr lang="en-NZ" u="sng">
                <a:latin typeface="Arial" pitchFamily="34" charset="0"/>
                <a:cs typeface="Arial" pitchFamily="34" charset="0"/>
              </a:rPr>
              <a:t>2</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5</a:t>
            </a:r>
          </a:p>
        </p:txBody>
      </p:sp>
      <p:sp>
        <p:nvSpPr>
          <p:cNvPr id="7" name="TextBox 6"/>
          <p:cNvSpPr txBox="1">
            <a:spLocks noChangeArrowheads="1"/>
          </p:cNvSpPr>
          <p:nvPr/>
        </p:nvSpPr>
        <p:spPr bwMode="auto">
          <a:xfrm>
            <a:off x="4495800" y="17526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a:t>
            </a:r>
            <a:r>
              <a:rPr lang="en-NZ" u="sng">
                <a:latin typeface="Arial" pitchFamily="34" charset="0"/>
                <a:cs typeface="Arial" pitchFamily="34" charset="0"/>
              </a:rPr>
              <a:t>5</a:t>
            </a:r>
            <a:r>
              <a:rPr lang="en-NZ">
                <a:latin typeface="Arial" pitchFamily="34" charset="0"/>
                <a:cs typeface="Arial" pitchFamily="34" charset="0"/>
              </a:rPr>
              <a:t>  =</a:t>
            </a:r>
            <a:endParaRPr lang="en-NZ" u="sng">
              <a:latin typeface="Arial" pitchFamily="34" charset="0"/>
              <a:cs typeface="Arial" pitchFamily="34" charset="0"/>
            </a:endParaRPr>
          </a:p>
          <a:p>
            <a:r>
              <a:rPr lang="en-NZ">
                <a:latin typeface="Arial" pitchFamily="34" charset="0"/>
                <a:cs typeface="Arial" pitchFamily="34" charset="0"/>
              </a:rPr>
              <a:t>     6</a:t>
            </a:r>
          </a:p>
        </p:txBody>
      </p:sp>
      <p:sp>
        <p:nvSpPr>
          <p:cNvPr id="8" name="TextBox 7"/>
          <p:cNvSpPr txBox="1">
            <a:spLocks noChangeArrowheads="1"/>
          </p:cNvSpPr>
          <p:nvPr/>
        </p:nvSpPr>
        <p:spPr bwMode="auto">
          <a:xfrm>
            <a:off x="1219200" y="17526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0.4</a:t>
            </a:r>
          </a:p>
        </p:txBody>
      </p:sp>
      <p:sp>
        <p:nvSpPr>
          <p:cNvPr id="9" name="TextBox 8"/>
          <p:cNvSpPr txBox="1">
            <a:spLocks noChangeArrowheads="1"/>
          </p:cNvSpPr>
          <p:nvPr/>
        </p:nvSpPr>
        <p:spPr bwMode="auto">
          <a:xfrm>
            <a:off x="5334000" y="17526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0.83</a:t>
            </a:r>
          </a:p>
        </p:txBody>
      </p:sp>
      <p:sp>
        <p:nvSpPr>
          <p:cNvPr id="10" name="Oval 9"/>
          <p:cNvSpPr>
            <a:spLocks noChangeArrowheads="1"/>
          </p:cNvSpPr>
          <p:nvPr/>
        </p:nvSpPr>
        <p:spPr bwMode="auto">
          <a:xfrm>
            <a:off x="5791200" y="16764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11" name="Text Placeholder 2"/>
          <p:cNvSpPr txBox="1">
            <a:spLocks/>
          </p:cNvSpPr>
          <p:nvPr/>
        </p:nvSpPr>
        <p:spPr bwMode="auto">
          <a:xfrm>
            <a:off x="152400" y="24384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b) Changing decimals into fractions: </a:t>
            </a:r>
            <a:endParaRPr lang="en-NZ" i="1">
              <a:latin typeface="Arial" pitchFamily="34" charset="0"/>
              <a:cs typeface="Arial" pitchFamily="34" charset="0"/>
            </a:endParaRPr>
          </a:p>
        </p:txBody>
      </p:sp>
      <p:sp>
        <p:nvSpPr>
          <p:cNvPr id="12" name="Text Placeholder 2"/>
          <p:cNvSpPr txBox="1">
            <a:spLocks/>
          </p:cNvSpPr>
          <p:nvPr/>
        </p:nvSpPr>
        <p:spPr bwMode="auto">
          <a:xfrm>
            <a:off x="381000" y="2743200"/>
            <a:ext cx="845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Number of digits after decimal point tells us how many zero’s go on the bottom</a:t>
            </a:r>
            <a:endParaRPr lang="en-NZ" i="1">
              <a:latin typeface="Arial" pitchFamily="34" charset="0"/>
              <a:cs typeface="Arial" pitchFamily="34" charset="0"/>
            </a:endParaRPr>
          </a:p>
        </p:txBody>
      </p:sp>
      <p:sp>
        <p:nvSpPr>
          <p:cNvPr id="13" name="Text Placeholder 2"/>
          <p:cNvSpPr txBox="1">
            <a:spLocks/>
          </p:cNvSpPr>
          <p:nvPr/>
        </p:nvSpPr>
        <p:spPr bwMode="auto">
          <a:xfrm>
            <a:off x="381000" y="3124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the following into fractions:</a:t>
            </a:r>
            <a:endParaRPr lang="en-NZ" i="1">
              <a:latin typeface="Arial" pitchFamily="34" charset="0"/>
              <a:cs typeface="Arial" pitchFamily="34" charset="0"/>
            </a:endParaRPr>
          </a:p>
        </p:txBody>
      </p:sp>
      <p:sp>
        <p:nvSpPr>
          <p:cNvPr id="14" name="TextBox 13"/>
          <p:cNvSpPr txBox="1">
            <a:spLocks noChangeArrowheads="1"/>
          </p:cNvSpPr>
          <p:nvPr/>
        </p:nvSpPr>
        <p:spPr bwMode="auto">
          <a:xfrm>
            <a:off x="381000" y="35052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0.75</a:t>
            </a:r>
            <a:endParaRPr lang="en-NZ" u="sng">
              <a:latin typeface="Arial" pitchFamily="34" charset="0"/>
              <a:cs typeface="Arial" pitchFamily="34" charset="0"/>
            </a:endParaRPr>
          </a:p>
        </p:txBody>
      </p:sp>
      <p:sp>
        <p:nvSpPr>
          <p:cNvPr id="15" name="TextBox 14"/>
          <p:cNvSpPr txBox="1">
            <a:spLocks noChangeArrowheads="1"/>
          </p:cNvSpPr>
          <p:nvPr/>
        </p:nvSpPr>
        <p:spPr bwMode="auto">
          <a:xfrm>
            <a:off x="4495800" y="35052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0.56</a:t>
            </a:r>
          </a:p>
        </p:txBody>
      </p:sp>
      <p:sp>
        <p:nvSpPr>
          <p:cNvPr id="16" name="TextBox 15"/>
          <p:cNvSpPr txBox="1">
            <a:spLocks noChangeArrowheads="1"/>
          </p:cNvSpPr>
          <p:nvPr/>
        </p:nvSpPr>
        <p:spPr bwMode="auto">
          <a:xfrm>
            <a:off x="1295400" y="3505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75</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100</a:t>
            </a:r>
            <a:endParaRPr lang="en-NZ" i="1">
              <a:solidFill>
                <a:srgbClr val="FF0000"/>
              </a:solidFill>
              <a:latin typeface="Arial" pitchFamily="34" charset="0"/>
              <a:cs typeface="Arial" pitchFamily="34" charset="0"/>
            </a:endParaRPr>
          </a:p>
        </p:txBody>
      </p:sp>
      <p:sp>
        <p:nvSpPr>
          <p:cNvPr id="17" name="TextBox 16"/>
          <p:cNvSpPr txBox="1">
            <a:spLocks noChangeArrowheads="1"/>
          </p:cNvSpPr>
          <p:nvPr/>
        </p:nvSpPr>
        <p:spPr bwMode="auto">
          <a:xfrm>
            <a:off x="2895600" y="3505200"/>
            <a:ext cx="13716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Don’t forget to simplify!</a:t>
            </a:r>
          </a:p>
        </p:txBody>
      </p:sp>
      <p:sp>
        <p:nvSpPr>
          <p:cNvPr id="18" name="TextBox 17"/>
          <p:cNvSpPr txBox="1">
            <a:spLocks noChangeArrowheads="1"/>
          </p:cNvSpPr>
          <p:nvPr/>
        </p:nvSpPr>
        <p:spPr bwMode="auto">
          <a:xfrm>
            <a:off x="1295400" y="40386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4</a:t>
            </a:r>
            <a:endParaRPr lang="en-NZ" i="1">
              <a:solidFill>
                <a:srgbClr val="FF0000"/>
              </a:solidFill>
              <a:latin typeface="Arial" pitchFamily="34" charset="0"/>
              <a:cs typeface="Arial" pitchFamily="34" charset="0"/>
            </a:endParaRPr>
          </a:p>
        </p:txBody>
      </p:sp>
      <p:sp>
        <p:nvSpPr>
          <p:cNvPr id="19" name="TextBox 18"/>
          <p:cNvSpPr txBox="1">
            <a:spLocks noChangeArrowheads="1"/>
          </p:cNvSpPr>
          <p:nvPr/>
        </p:nvSpPr>
        <p:spPr bwMode="auto">
          <a:xfrm>
            <a:off x="5410200" y="3505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56</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100</a:t>
            </a:r>
            <a:endParaRPr lang="en-NZ" i="1">
              <a:solidFill>
                <a:srgbClr val="FF0000"/>
              </a:solidFill>
              <a:latin typeface="Arial" pitchFamily="34" charset="0"/>
              <a:cs typeface="Arial" pitchFamily="34" charset="0"/>
            </a:endParaRPr>
          </a:p>
        </p:txBody>
      </p:sp>
      <p:sp>
        <p:nvSpPr>
          <p:cNvPr id="20" name="TextBox 19"/>
          <p:cNvSpPr txBox="1">
            <a:spLocks noChangeArrowheads="1"/>
          </p:cNvSpPr>
          <p:nvPr/>
        </p:nvSpPr>
        <p:spPr bwMode="auto">
          <a:xfrm>
            <a:off x="5410200" y="40386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25</a:t>
            </a:r>
            <a:endParaRPr lang="en-NZ" i="1">
              <a:solidFill>
                <a:srgbClr val="FF0000"/>
              </a:solidFill>
              <a:latin typeface="Arial" pitchFamily="34" charset="0"/>
              <a:cs typeface="Arial" pitchFamily="34" charset="0"/>
            </a:endParaRPr>
          </a:p>
        </p:txBody>
      </p:sp>
      <p:sp>
        <p:nvSpPr>
          <p:cNvPr id="21" name="TextBox 20"/>
          <p:cNvSpPr txBox="1">
            <a:spLocks noChangeArrowheads="1"/>
          </p:cNvSpPr>
          <p:nvPr/>
        </p:nvSpPr>
        <p:spPr bwMode="auto">
          <a:xfrm>
            <a:off x="2057400" y="3657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22" name="TextBox 21"/>
          <p:cNvSpPr txBox="1">
            <a:spLocks noChangeArrowheads="1"/>
          </p:cNvSpPr>
          <p:nvPr/>
        </p:nvSpPr>
        <p:spPr bwMode="auto">
          <a:xfrm>
            <a:off x="6172200" y="3657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23" name="TextBox 22"/>
          <p:cNvSpPr txBox="1">
            <a:spLocks noChangeArrowheads="1"/>
          </p:cNvSpPr>
          <p:nvPr/>
        </p:nvSpPr>
        <p:spPr bwMode="auto">
          <a:xfrm>
            <a:off x="381000" y="46482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9. COMPARING FRACTIONS</a:t>
            </a:r>
          </a:p>
        </p:txBody>
      </p:sp>
      <p:sp>
        <p:nvSpPr>
          <p:cNvPr id="24" name="Text Placeholder 2"/>
          <p:cNvSpPr txBox="1">
            <a:spLocks/>
          </p:cNvSpPr>
          <p:nvPr/>
        </p:nvSpPr>
        <p:spPr bwMode="auto">
          <a:xfrm>
            <a:off x="381000" y="4953000"/>
            <a:ext cx="845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One method is to change fractions to decimals</a:t>
            </a:r>
            <a:endParaRPr lang="en-NZ" i="1">
              <a:latin typeface="Arial" pitchFamily="34" charset="0"/>
              <a:cs typeface="Arial" pitchFamily="34" charset="0"/>
            </a:endParaRPr>
          </a:p>
        </p:txBody>
      </p:sp>
      <p:sp>
        <p:nvSpPr>
          <p:cNvPr id="25" name="Text Placeholder 2"/>
          <p:cNvSpPr txBox="1">
            <a:spLocks/>
          </p:cNvSpPr>
          <p:nvPr/>
        </p:nvSpPr>
        <p:spPr bwMode="auto">
          <a:xfrm>
            <a:off x="381000" y="5257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Order from SMALLEST to LARGEST:</a:t>
            </a:r>
            <a:endParaRPr lang="en-NZ" i="1">
              <a:latin typeface="Arial" pitchFamily="34" charset="0"/>
              <a:cs typeface="Arial" pitchFamily="34" charset="0"/>
            </a:endParaRPr>
          </a:p>
        </p:txBody>
      </p:sp>
      <p:sp>
        <p:nvSpPr>
          <p:cNvPr id="26" name="TextBox 25"/>
          <p:cNvSpPr txBox="1">
            <a:spLocks noChangeArrowheads="1"/>
          </p:cNvSpPr>
          <p:nvPr/>
        </p:nvSpPr>
        <p:spPr bwMode="auto">
          <a:xfrm>
            <a:off x="381000" y="5562600"/>
            <a:ext cx="2667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latin typeface="Arial" pitchFamily="34" charset="0"/>
                <a:cs typeface="Arial" pitchFamily="34" charset="0"/>
              </a:rPr>
              <a:t>1</a:t>
            </a:r>
            <a:r>
              <a:rPr lang="en-NZ">
                <a:latin typeface="Arial" pitchFamily="34" charset="0"/>
                <a:cs typeface="Arial" pitchFamily="34" charset="0"/>
              </a:rPr>
              <a:t>        </a:t>
            </a:r>
            <a:r>
              <a:rPr lang="en-NZ" u="sng">
                <a:latin typeface="Arial" pitchFamily="34" charset="0"/>
                <a:cs typeface="Arial" pitchFamily="34" charset="0"/>
              </a:rPr>
              <a:t>2</a:t>
            </a:r>
            <a:r>
              <a:rPr lang="en-NZ">
                <a:latin typeface="Arial" pitchFamily="34" charset="0"/>
                <a:cs typeface="Arial" pitchFamily="34" charset="0"/>
              </a:rPr>
              <a:t>        </a:t>
            </a:r>
            <a:r>
              <a:rPr lang="en-NZ" u="sng">
                <a:latin typeface="Arial" pitchFamily="34" charset="0"/>
                <a:cs typeface="Arial" pitchFamily="34" charset="0"/>
              </a:rPr>
              <a:t>2</a:t>
            </a:r>
            <a:r>
              <a:rPr lang="en-NZ">
                <a:latin typeface="Arial" pitchFamily="34" charset="0"/>
                <a:cs typeface="Arial" pitchFamily="34" charset="0"/>
              </a:rPr>
              <a:t>        </a:t>
            </a:r>
            <a:r>
              <a:rPr lang="en-NZ" u="sng">
                <a:latin typeface="Arial" pitchFamily="34" charset="0"/>
                <a:cs typeface="Arial" pitchFamily="34" charset="0"/>
              </a:rPr>
              <a:t>4</a:t>
            </a:r>
          </a:p>
          <a:p>
            <a:r>
              <a:rPr lang="en-NZ">
                <a:latin typeface="Arial" pitchFamily="34" charset="0"/>
                <a:cs typeface="Arial" pitchFamily="34" charset="0"/>
              </a:rPr>
              <a:t>2        5        3        9</a:t>
            </a:r>
          </a:p>
        </p:txBody>
      </p:sp>
      <p:sp>
        <p:nvSpPr>
          <p:cNvPr id="27" name="TextBox 26"/>
          <p:cNvSpPr txBox="1">
            <a:spLocks noChangeArrowheads="1"/>
          </p:cNvSpPr>
          <p:nvPr/>
        </p:nvSpPr>
        <p:spPr bwMode="auto">
          <a:xfrm>
            <a:off x="304800" y="61722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0.5</a:t>
            </a:r>
          </a:p>
        </p:txBody>
      </p:sp>
      <p:sp>
        <p:nvSpPr>
          <p:cNvPr id="28" name="TextBox 27"/>
          <p:cNvSpPr txBox="1">
            <a:spLocks noChangeArrowheads="1"/>
          </p:cNvSpPr>
          <p:nvPr/>
        </p:nvSpPr>
        <p:spPr bwMode="auto">
          <a:xfrm>
            <a:off x="914400" y="61722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0.4</a:t>
            </a:r>
          </a:p>
        </p:txBody>
      </p:sp>
      <p:sp>
        <p:nvSpPr>
          <p:cNvPr id="29" name="TextBox 28"/>
          <p:cNvSpPr txBox="1">
            <a:spLocks noChangeArrowheads="1"/>
          </p:cNvSpPr>
          <p:nvPr/>
        </p:nvSpPr>
        <p:spPr bwMode="auto">
          <a:xfrm>
            <a:off x="1524000" y="61722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0.6</a:t>
            </a:r>
          </a:p>
        </p:txBody>
      </p:sp>
      <p:sp>
        <p:nvSpPr>
          <p:cNvPr id="30" name="TextBox 29"/>
          <p:cNvSpPr txBox="1">
            <a:spLocks noChangeArrowheads="1"/>
          </p:cNvSpPr>
          <p:nvPr/>
        </p:nvSpPr>
        <p:spPr bwMode="auto">
          <a:xfrm>
            <a:off x="2209800" y="61722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0.4</a:t>
            </a:r>
          </a:p>
        </p:txBody>
      </p:sp>
      <p:sp>
        <p:nvSpPr>
          <p:cNvPr id="31" name="Oval 30"/>
          <p:cNvSpPr>
            <a:spLocks noChangeArrowheads="1"/>
          </p:cNvSpPr>
          <p:nvPr/>
        </p:nvSpPr>
        <p:spPr bwMode="auto">
          <a:xfrm>
            <a:off x="1828800" y="60960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32" name="Oval 31"/>
          <p:cNvSpPr>
            <a:spLocks noChangeArrowheads="1"/>
          </p:cNvSpPr>
          <p:nvPr/>
        </p:nvSpPr>
        <p:spPr bwMode="auto">
          <a:xfrm>
            <a:off x="2514600" y="60960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33" name="TextBox 32"/>
          <p:cNvSpPr txBox="1">
            <a:spLocks noChangeArrowheads="1"/>
          </p:cNvSpPr>
          <p:nvPr/>
        </p:nvSpPr>
        <p:spPr bwMode="auto">
          <a:xfrm>
            <a:off x="3657600" y="5562600"/>
            <a:ext cx="45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2</a:t>
            </a:r>
          </a:p>
          <a:p>
            <a:r>
              <a:rPr lang="en-NZ">
                <a:solidFill>
                  <a:srgbClr val="FF0000"/>
                </a:solidFill>
                <a:latin typeface="Arial" pitchFamily="34" charset="0"/>
                <a:cs typeface="Arial" pitchFamily="34" charset="0"/>
              </a:rPr>
              <a:t>5</a:t>
            </a:r>
          </a:p>
        </p:txBody>
      </p:sp>
      <p:sp>
        <p:nvSpPr>
          <p:cNvPr id="34" name="TextBox 33"/>
          <p:cNvSpPr txBox="1">
            <a:spLocks noChangeArrowheads="1"/>
          </p:cNvSpPr>
          <p:nvPr/>
        </p:nvSpPr>
        <p:spPr bwMode="auto">
          <a:xfrm>
            <a:off x="4038600" y="5562600"/>
            <a:ext cx="45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4</a:t>
            </a:r>
          </a:p>
          <a:p>
            <a:r>
              <a:rPr lang="en-NZ">
                <a:solidFill>
                  <a:srgbClr val="FF0000"/>
                </a:solidFill>
                <a:latin typeface="Arial" pitchFamily="34" charset="0"/>
                <a:cs typeface="Arial" pitchFamily="34" charset="0"/>
              </a:rPr>
              <a:t>9</a:t>
            </a:r>
          </a:p>
        </p:txBody>
      </p:sp>
      <p:sp>
        <p:nvSpPr>
          <p:cNvPr id="35" name="TextBox 34"/>
          <p:cNvSpPr txBox="1">
            <a:spLocks noChangeArrowheads="1"/>
          </p:cNvSpPr>
          <p:nvPr/>
        </p:nvSpPr>
        <p:spPr bwMode="auto">
          <a:xfrm>
            <a:off x="4419600" y="5562600"/>
            <a:ext cx="45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1</a:t>
            </a:r>
          </a:p>
          <a:p>
            <a:r>
              <a:rPr lang="en-NZ">
                <a:solidFill>
                  <a:srgbClr val="FF0000"/>
                </a:solidFill>
                <a:latin typeface="Arial" pitchFamily="34" charset="0"/>
                <a:cs typeface="Arial" pitchFamily="34" charset="0"/>
              </a:rPr>
              <a:t>2</a:t>
            </a:r>
          </a:p>
        </p:txBody>
      </p:sp>
      <p:sp>
        <p:nvSpPr>
          <p:cNvPr id="36" name="TextBox 35"/>
          <p:cNvSpPr txBox="1">
            <a:spLocks noChangeArrowheads="1"/>
          </p:cNvSpPr>
          <p:nvPr/>
        </p:nvSpPr>
        <p:spPr bwMode="auto">
          <a:xfrm>
            <a:off x="4800600" y="5562600"/>
            <a:ext cx="45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2</a:t>
            </a:r>
          </a:p>
          <a:p>
            <a:r>
              <a:rPr lang="en-NZ">
                <a:solidFill>
                  <a:srgbClr val="FF0000"/>
                </a:solidFill>
                <a:latin typeface="Arial" pitchFamily="34" charset="0"/>
                <a:cs typeface="Arial" pitchFamily="34" charset="0"/>
              </a:rPr>
              <a:t>3</a:t>
            </a:r>
          </a:p>
        </p:txBody>
      </p:sp>
      <p:sp>
        <p:nvSpPr>
          <p:cNvPr id="37" name="TextBox 36"/>
          <p:cNvSpPr txBox="1">
            <a:spLocks noChangeArrowheads="1"/>
          </p:cNvSpPr>
          <p:nvPr/>
        </p:nvSpPr>
        <p:spPr bwMode="auto">
          <a:xfrm>
            <a:off x="6324600" y="4343400"/>
            <a:ext cx="13716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Again </a:t>
            </a:r>
            <a:r>
              <a:rPr lang="en-NZ" i="1">
                <a:solidFill>
                  <a:srgbClr val="FF0000"/>
                </a:solidFill>
                <a:latin typeface="Arial" pitchFamily="34" charset="0"/>
                <a:cs typeface="Arial" pitchFamily="34" charset="0"/>
              </a:rPr>
              <a:t>a</a:t>
            </a:r>
            <a:r>
              <a:rPr lang="en-NZ">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b</a:t>
            </a:r>
            <a:r>
              <a:rPr lang="en-NZ">
                <a:solidFill>
                  <a:srgbClr val="FF0000"/>
                </a:solidFill>
                <a:latin typeface="Arial" pitchFamily="34" charset="0"/>
                <a:cs typeface="Arial" pitchFamily="34" charset="0"/>
              </a:rPr>
              <a:t>/</a:t>
            </a:r>
            <a:r>
              <a:rPr lang="en-NZ" i="1">
                <a:solidFill>
                  <a:srgbClr val="FF0000"/>
                </a:solidFill>
                <a:latin typeface="Arial" pitchFamily="34" charset="0"/>
                <a:cs typeface="Arial" pitchFamily="34" charset="0"/>
              </a:rPr>
              <a:t>c</a:t>
            </a:r>
            <a:r>
              <a:rPr lang="en-NZ">
                <a:solidFill>
                  <a:srgbClr val="FF0000"/>
                </a:solidFill>
                <a:latin typeface="Arial" pitchFamily="34" charset="0"/>
                <a:cs typeface="Arial" pitchFamily="34" charset="0"/>
              </a:rPr>
              <a:t> button can be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0-#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500" fill="hold"/>
                                        <p:tgtEl>
                                          <p:spTgt spid="13"/>
                                        </p:tgtEl>
                                        <p:attrNameLst>
                                          <p:attrName>ppt_x</p:attrName>
                                        </p:attrNameLst>
                                      </p:cBhvr>
                                      <p:tavLst>
                                        <p:tav tm="0">
                                          <p:val>
                                            <p:strVal val="0-#ppt_w/2"/>
                                          </p:val>
                                        </p:tav>
                                        <p:tav tm="100000">
                                          <p:val>
                                            <p:strVal val="#ppt_x"/>
                                          </p:val>
                                        </p:tav>
                                      </p:tavLst>
                                    </p:anim>
                                    <p:anim calcmode="lin" valueType="num">
                                      <p:cBhvr additive="base">
                                        <p:cTn id="60" dur="500" fill="hold"/>
                                        <p:tgtEl>
                                          <p:spTgt spid="13"/>
                                        </p:tgtEl>
                                        <p:attrNameLst>
                                          <p:attrName>ppt_y</p:attrName>
                                        </p:attrNameLst>
                                      </p:cBhvr>
                                      <p:tavLst>
                                        <p:tav tm="0">
                                          <p:val>
                                            <p:strVal val="#ppt_y"/>
                                          </p:val>
                                        </p:tav>
                                        <p:tav tm="100000">
                                          <p:val>
                                            <p:strVal val="#ppt_y"/>
                                          </p:val>
                                        </p:tav>
                                      </p:tavLst>
                                    </p:anim>
                                  </p:childTnLst>
                                </p:cTn>
                              </p:par>
                              <p:par>
                                <p:cTn id="61" presetID="10" presetClass="entr" presetSubtype="0" fill="hold" grpId="0" nodeType="with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500"/>
                                        <p:tgtEl>
                                          <p:spTgt spid="1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500"/>
                                        <p:tgtEl>
                                          <p:spTgt spid="15"/>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500"/>
                                        <p:tgtEl>
                                          <p:spTgt spid="1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9" presetClass="entr" presetSubtype="10" fill="hold" grpId="0" nodeType="clickEffect">
                                  <p:stCondLst>
                                    <p:cond delay="0"/>
                                  </p:stCondLst>
                                  <p:childTnLst>
                                    <p:set>
                                      <p:cBhvr>
                                        <p:cTn id="75" dur="1" fill="hold">
                                          <p:stCondLst>
                                            <p:cond delay="0"/>
                                          </p:stCondLst>
                                        </p:cTn>
                                        <p:tgtEl>
                                          <p:spTgt spid="17"/>
                                        </p:tgtEl>
                                        <p:attrNameLst>
                                          <p:attrName>style.visibility</p:attrName>
                                        </p:attrNameLst>
                                      </p:cBhvr>
                                      <p:to>
                                        <p:strVal val="visible"/>
                                      </p:to>
                                    </p:set>
                                    <p:anim calcmode="lin" valueType="num">
                                      <p:cBhvr>
                                        <p:cTn id="76" dur="1000" fill="hold"/>
                                        <p:tgtEl>
                                          <p:spTgt spid="17"/>
                                        </p:tgtEl>
                                        <p:attrNameLst>
                                          <p:attrName>ppt_w</p:attrName>
                                        </p:attrNameLst>
                                      </p:cBhvr>
                                      <p:tavLst>
                                        <p:tav tm="0" fmla="#ppt_w*sin(2.5*pi*$)">
                                          <p:val>
                                            <p:fltVal val="0"/>
                                          </p:val>
                                        </p:tav>
                                        <p:tav tm="100000">
                                          <p:val>
                                            <p:fltVal val="1"/>
                                          </p:val>
                                        </p:tav>
                                      </p:tavLst>
                                    </p:anim>
                                    <p:anim calcmode="lin" valueType="num">
                                      <p:cBhvr>
                                        <p:cTn id="77" dur="10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fade">
                                      <p:cBhvr>
                                        <p:cTn id="82" dur="500"/>
                                        <p:tgtEl>
                                          <p:spTgt spid="2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500"/>
                                        <p:tgtEl>
                                          <p:spTgt spid="1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fade">
                                      <p:cBhvr>
                                        <p:cTn id="92" dur="500"/>
                                        <p:tgtEl>
                                          <p:spTgt spid="1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fade">
                                      <p:cBhvr>
                                        <p:cTn id="97" dur="500"/>
                                        <p:tgtEl>
                                          <p:spTgt spid="22"/>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fade">
                                      <p:cBhvr>
                                        <p:cTn id="102" dur="500"/>
                                        <p:tgtEl>
                                          <p:spTgt spid="20"/>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9" presetClass="entr" presetSubtype="10" fill="hold" grpId="0" nodeType="click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p:cTn id="107" dur="1000" fill="hold"/>
                                        <p:tgtEl>
                                          <p:spTgt spid="37"/>
                                        </p:tgtEl>
                                        <p:attrNameLst>
                                          <p:attrName>ppt_w</p:attrName>
                                        </p:attrNameLst>
                                      </p:cBhvr>
                                      <p:tavLst>
                                        <p:tav tm="0" fmla="#ppt_w*sin(2.5*pi*$)">
                                          <p:val>
                                            <p:fltVal val="0"/>
                                          </p:val>
                                        </p:tav>
                                        <p:tav tm="100000">
                                          <p:val>
                                            <p:fltVal val="1"/>
                                          </p:val>
                                        </p:tav>
                                      </p:tavLst>
                                    </p:anim>
                                    <p:anim calcmode="lin" valueType="num">
                                      <p:cBhvr>
                                        <p:cTn id="108" dur="10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23"/>
                                        </p:tgtEl>
                                        <p:attrNameLst>
                                          <p:attrName>style.visibility</p:attrName>
                                        </p:attrNameLst>
                                      </p:cBhvr>
                                      <p:to>
                                        <p:strVal val="visible"/>
                                      </p:to>
                                    </p:set>
                                    <p:animEffect transition="in" filter="fade">
                                      <p:cBhvr>
                                        <p:cTn id="113" dur="500"/>
                                        <p:tgtEl>
                                          <p:spTgt spid="23"/>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24"/>
                                        </p:tgtEl>
                                        <p:attrNameLst>
                                          <p:attrName>style.visibility</p:attrName>
                                        </p:attrNameLst>
                                      </p:cBhvr>
                                      <p:to>
                                        <p:strVal val="visible"/>
                                      </p:to>
                                    </p:set>
                                    <p:animEffect transition="in" filter="fade">
                                      <p:cBhvr>
                                        <p:cTn id="118" dur="500"/>
                                        <p:tgtEl>
                                          <p:spTgt spid="24"/>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 presetClass="entr" presetSubtype="8" fill="hold" grpId="0" nodeType="clickEffect">
                                  <p:stCondLst>
                                    <p:cond delay="0"/>
                                  </p:stCondLst>
                                  <p:childTnLst>
                                    <p:set>
                                      <p:cBhvr>
                                        <p:cTn id="122" dur="1" fill="hold">
                                          <p:stCondLst>
                                            <p:cond delay="0"/>
                                          </p:stCondLst>
                                        </p:cTn>
                                        <p:tgtEl>
                                          <p:spTgt spid="25"/>
                                        </p:tgtEl>
                                        <p:attrNameLst>
                                          <p:attrName>style.visibility</p:attrName>
                                        </p:attrNameLst>
                                      </p:cBhvr>
                                      <p:to>
                                        <p:strVal val="visible"/>
                                      </p:to>
                                    </p:set>
                                    <p:anim calcmode="lin" valueType="num">
                                      <p:cBhvr additive="base">
                                        <p:cTn id="123" dur="500" fill="hold"/>
                                        <p:tgtEl>
                                          <p:spTgt spid="25"/>
                                        </p:tgtEl>
                                        <p:attrNameLst>
                                          <p:attrName>ppt_x</p:attrName>
                                        </p:attrNameLst>
                                      </p:cBhvr>
                                      <p:tavLst>
                                        <p:tav tm="0">
                                          <p:val>
                                            <p:strVal val="0-#ppt_w/2"/>
                                          </p:val>
                                        </p:tav>
                                        <p:tav tm="100000">
                                          <p:val>
                                            <p:strVal val="#ppt_x"/>
                                          </p:val>
                                        </p:tav>
                                      </p:tavLst>
                                    </p:anim>
                                    <p:anim calcmode="lin" valueType="num">
                                      <p:cBhvr additive="base">
                                        <p:cTn id="124" dur="500" fill="hold"/>
                                        <p:tgtEl>
                                          <p:spTgt spid="25"/>
                                        </p:tgtEl>
                                        <p:attrNameLst>
                                          <p:attrName>ppt_y</p:attrName>
                                        </p:attrNameLst>
                                      </p:cBhvr>
                                      <p:tavLst>
                                        <p:tav tm="0">
                                          <p:val>
                                            <p:strVal val="#ppt_y"/>
                                          </p:val>
                                        </p:tav>
                                        <p:tav tm="100000">
                                          <p:val>
                                            <p:strVal val="#ppt_y"/>
                                          </p:val>
                                        </p:tav>
                                      </p:tavLst>
                                    </p:anim>
                                  </p:childTnLst>
                                </p:cTn>
                              </p:par>
                              <p:par>
                                <p:cTn id="125" presetID="10" presetClass="entr" presetSubtype="0" fill="hold" grpId="0" nodeType="withEffect">
                                  <p:stCondLst>
                                    <p:cond delay="0"/>
                                  </p:stCondLst>
                                  <p:childTnLst>
                                    <p:set>
                                      <p:cBhvr>
                                        <p:cTn id="126" dur="1" fill="hold">
                                          <p:stCondLst>
                                            <p:cond delay="0"/>
                                          </p:stCondLst>
                                        </p:cTn>
                                        <p:tgtEl>
                                          <p:spTgt spid="26"/>
                                        </p:tgtEl>
                                        <p:attrNameLst>
                                          <p:attrName>style.visibility</p:attrName>
                                        </p:attrNameLst>
                                      </p:cBhvr>
                                      <p:to>
                                        <p:strVal val="visible"/>
                                      </p:to>
                                    </p:set>
                                    <p:animEffect transition="in" filter="fade">
                                      <p:cBhvr>
                                        <p:cTn id="127" dur="500"/>
                                        <p:tgtEl>
                                          <p:spTgt spid="26"/>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27"/>
                                        </p:tgtEl>
                                        <p:attrNameLst>
                                          <p:attrName>style.visibility</p:attrName>
                                        </p:attrNameLst>
                                      </p:cBhvr>
                                      <p:to>
                                        <p:strVal val="visible"/>
                                      </p:to>
                                    </p:set>
                                    <p:animEffect transition="in" filter="fade">
                                      <p:cBhvr>
                                        <p:cTn id="132" dur="500"/>
                                        <p:tgtEl>
                                          <p:spTgt spid="27"/>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28"/>
                                        </p:tgtEl>
                                        <p:attrNameLst>
                                          <p:attrName>style.visibility</p:attrName>
                                        </p:attrNameLst>
                                      </p:cBhvr>
                                      <p:to>
                                        <p:strVal val="visible"/>
                                      </p:to>
                                    </p:set>
                                    <p:animEffect transition="in" filter="fade">
                                      <p:cBhvr>
                                        <p:cTn id="137" dur="500"/>
                                        <p:tgtEl>
                                          <p:spTgt spid="28"/>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29"/>
                                        </p:tgtEl>
                                        <p:attrNameLst>
                                          <p:attrName>style.visibility</p:attrName>
                                        </p:attrNameLst>
                                      </p:cBhvr>
                                      <p:to>
                                        <p:strVal val="visible"/>
                                      </p:to>
                                    </p:set>
                                    <p:animEffect transition="in" filter="fade">
                                      <p:cBhvr>
                                        <p:cTn id="142" dur="500"/>
                                        <p:tgtEl>
                                          <p:spTgt spid="29"/>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31"/>
                                        </p:tgtEl>
                                        <p:attrNameLst>
                                          <p:attrName>style.visibility</p:attrName>
                                        </p:attrNameLst>
                                      </p:cBhvr>
                                      <p:to>
                                        <p:strVal val="visible"/>
                                      </p:to>
                                    </p:set>
                                    <p:animEffect transition="in" filter="fade">
                                      <p:cBhvr>
                                        <p:cTn id="145" dur="500"/>
                                        <p:tgtEl>
                                          <p:spTgt spid="31"/>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30"/>
                                        </p:tgtEl>
                                        <p:attrNameLst>
                                          <p:attrName>style.visibility</p:attrName>
                                        </p:attrNameLst>
                                      </p:cBhvr>
                                      <p:to>
                                        <p:strVal val="visible"/>
                                      </p:to>
                                    </p:set>
                                    <p:animEffect transition="in" filter="fade">
                                      <p:cBhvr>
                                        <p:cTn id="150" dur="500"/>
                                        <p:tgtEl>
                                          <p:spTgt spid="30"/>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32"/>
                                        </p:tgtEl>
                                        <p:attrNameLst>
                                          <p:attrName>style.visibility</p:attrName>
                                        </p:attrNameLst>
                                      </p:cBhvr>
                                      <p:to>
                                        <p:strVal val="visible"/>
                                      </p:to>
                                    </p:set>
                                    <p:animEffect transition="in" filter="fade">
                                      <p:cBhvr>
                                        <p:cTn id="153" dur="500"/>
                                        <p:tgtEl>
                                          <p:spTgt spid="32"/>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33"/>
                                        </p:tgtEl>
                                        <p:attrNameLst>
                                          <p:attrName>style.visibility</p:attrName>
                                        </p:attrNameLst>
                                      </p:cBhvr>
                                      <p:to>
                                        <p:strVal val="visible"/>
                                      </p:to>
                                    </p:set>
                                    <p:animEffect transition="in" filter="fade">
                                      <p:cBhvr>
                                        <p:cTn id="158" dur="500"/>
                                        <p:tgtEl>
                                          <p:spTgt spid="33"/>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34"/>
                                        </p:tgtEl>
                                        <p:attrNameLst>
                                          <p:attrName>style.visibility</p:attrName>
                                        </p:attrNameLst>
                                      </p:cBhvr>
                                      <p:to>
                                        <p:strVal val="visible"/>
                                      </p:to>
                                    </p:set>
                                    <p:animEffect transition="in" filter="fade">
                                      <p:cBhvr>
                                        <p:cTn id="163" dur="500"/>
                                        <p:tgtEl>
                                          <p:spTgt spid="34"/>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35"/>
                                        </p:tgtEl>
                                        <p:attrNameLst>
                                          <p:attrName>style.visibility</p:attrName>
                                        </p:attrNameLst>
                                      </p:cBhvr>
                                      <p:to>
                                        <p:strVal val="visible"/>
                                      </p:to>
                                    </p:set>
                                    <p:animEffect transition="in" filter="fade">
                                      <p:cBhvr>
                                        <p:cTn id="168" dur="500"/>
                                        <p:tgtEl>
                                          <p:spTgt spid="35"/>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0" presetClass="entr" presetSubtype="0" fill="hold" grpId="0" nodeType="clickEffect">
                                  <p:stCondLst>
                                    <p:cond delay="0"/>
                                  </p:stCondLst>
                                  <p:childTnLst>
                                    <p:set>
                                      <p:cBhvr>
                                        <p:cTn id="172" dur="1" fill="hold">
                                          <p:stCondLst>
                                            <p:cond delay="0"/>
                                          </p:stCondLst>
                                        </p:cTn>
                                        <p:tgtEl>
                                          <p:spTgt spid="36"/>
                                        </p:tgtEl>
                                        <p:attrNameLst>
                                          <p:attrName>style.visibility</p:attrName>
                                        </p:attrNameLst>
                                      </p:cBhvr>
                                      <p:to>
                                        <p:strVal val="visible"/>
                                      </p:to>
                                    </p:set>
                                    <p:animEffect transition="in" filter="fade">
                                      <p:cBhvr>
                                        <p:cTn id="17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animBg="1"/>
      <p:bldP spid="11" grpId="0"/>
      <p:bldP spid="12" grpId="0"/>
      <p:bldP spid="13" grpId="0"/>
      <p:bldP spid="14" grpId="0"/>
      <p:bldP spid="15" grpId="0"/>
      <p:bldP spid="16" grpId="0"/>
      <p:bldP spid="17" grpId="0" animBg="1"/>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animBg="1"/>
      <p:bldP spid="32" grpId="0" animBg="1"/>
      <p:bldP spid="33" grpId="0"/>
      <p:bldP spid="34" grpId="0"/>
      <p:bldP spid="35" grpId="0"/>
      <p:bldP spid="36" grpId="0"/>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685800"/>
          </a:xfrm>
        </p:spPr>
        <p:txBody>
          <a:bodyPr/>
          <a:lstStyle/>
          <a:p>
            <a:pPr algn="l" eaLnBrk="1" hangingPunct="1">
              <a:defRPr/>
            </a:pPr>
            <a:r>
              <a:rPr lang="en-NZ" i="1" u="sng" dirty="0" smtClean="0">
                <a:effectLst>
                  <a:outerShdw blurRad="38100" dist="38100" dir="2700000" algn="tl">
                    <a:srgbClr val="000000">
                      <a:alpha val="43137"/>
                    </a:srgbClr>
                  </a:outerShdw>
                </a:effectLst>
                <a:latin typeface="Arial Rounded MT Bold" pitchFamily="34" charset="0"/>
              </a:rPr>
              <a:t>Counting Numbers</a:t>
            </a:r>
            <a:endParaRPr lang="en-NZ" i="1" u="sng" dirty="0">
              <a:effectLst>
                <a:outerShdw blurRad="38100" dist="38100" dir="2700000" algn="tl">
                  <a:srgbClr val="000000">
                    <a:alpha val="43137"/>
                  </a:srgbClr>
                </a:outerShdw>
              </a:effectLst>
              <a:latin typeface="Arial Rounded MT Bold" pitchFamily="34" charset="0"/>
            </a:endParaRPr>
          </a:p>
        </p:txBody>
      </p:sp>
      <p:sp>
        <p:nvSpPr>
          <p:cNvPr id="3" name="TextBox 2"/>
          <p:cNvSpPr txBox="1">
            <a:spLocks noChangeArrowheads="1"/>
          </p:cNvSpPr>
          <p:nvPr/>
        </p:nvSpPr>
        <p:spPr bwMode="auto">
          <a:xfrm>
            <a:off x="457200" y="1143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Also known as Natural numbers = 1, 2, 3, 4, 5...</a:t>
            </a:r>
          </a:p>
        </p:txBody>
      </p:sp>
      <p:sp>
        <p:nvSpPr>
          <p:cNvPr id="4" name="Title 1"/>
          <p:cNvSpPr txBox="1">
            <a:spLocks/>
          </p:cNvSpPr>
          <p:nvPr/>
        </p:nvSpPr>
        <p:spPr bwMode="auto">
          <a:xfrm>
            <a:off x="457200" y="16002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Multiples</a:t>
            </a:r>
          </a:p>
        </p:txBody>
      </p:sp>
      <p:sp>
        <p:nvSpPr>
          <p:cNvPr id="5" name="TextBox 4"/>
          <p:cNvSpPr txBox="1">
            <a:spLocks noChangeArrowheads="1"/>
          </p:cNvSpPr>
          <p:nvPr/>
        </p:nvSpPr>
        <p:spPr bwMode="auto">
          <a:xfrm>
            <a:off x="457200" y="2362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Achieved by multiplying the counting numbers by a certain number</a:t>
            </a:r>
          </a:p>
        </p:txBody>
      </p:sp>
      <p:sp>
        <p:nvSpPr>
          <p:cNvPr id="6" name="TextBox 5"/>
          <p:cNvSpPr txBox="1">
            <a:spLocks noChangeArrowheads="1"/>
          </p:cNvSpPr>
          <p:nvPr/>
        </p:nvSpPr>
        <p:spPr bwMode="auto">
          <a:xfrm>
            <a:off x="457200" y="2667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List the first 5 multiples of 6</a:t>
            </a:r>
          </a:p>
        </p:txBody>
      </p:sp>
      <p:sp>
        <p:nvSpPr>
          <p:cNvPr id="7" name="TextBox 6"/>
          <p:cNvSpPr txBox="1">
            <a:spLocks noChangeArrowheads="1"/>
          </p:cNvSpPr>
          <p:nvPr/>
        </p:nvSpPr>
        <p:spPr bwMode="auto">
          <a:xfrm>
            <a:off x="457200" y="30480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 × 1</a:t>
            </a:r>
          </a:p>
        </p:txBody>
      </p:sp>
      <p:sp>
        <p:nvSpPr>
          <p:cNvPr id="8" name="TextBox 7"/>
          <p:cNvSpPr txBox="1">
            <a:spLocks noChangeArrowheads="1"/>
          </p:cNvSpPr>
          <p:nvPr/>
        </p:nvSpPr>
        <p:spPr bwMode="auto">
          <a:xfrm>
            <a:off x="1371600" y="30480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 × 2</a:t>
            </a:r>
          </a:p>
        </p:txBody>
      </p:sp>
      <p:sp>
        <p:nvSpPr>
          <p:cNvPr id="9" name="TextBox 8"/>
          <p:cNvSpPr txBox="1">
            <a:spLocks noChangeArrowheads="1"/>
          </p:cNvSpPr>
          <p:nvPr/>
        </p:nvSpPr>
        <p:spPr bwMode="auto">
          <a:xfrm>
            <a:off x="2286000" y="30480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 × 3</a:t>
            </a:r>
          </a:p>
        </p:txBody>
      </p:sp>
      <p:sp>
        <p:nvSpPr>
          <p:cNvPr id="10" name="TextBox 9"/>
          <p:cNvSpPr txBox="1">
            <a:spLocks noChangeArrowheads="1"/>
          </p:cNvSpPr>
          <p:nvPr/>
        </p:nvSpPr>
        <p:spPr bwMode="auto">
          <a:xfrm>
            <a:off x="685800" y="3048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a:t>
            </a:r>
          </a:p>
        </p:txBody>
      </p:sp>
      <p:sp>
        <p:nvSpPr>
          <p:cNvPr id="11" name="TextBox 10"/>
          <p:cNvSpPr txBox="1">
            <a:spLocks noChangeArrowheads="1"/>
          </p:cNvSpPr>
          <p:nvPr/>
        </p:nvSpPr>
        <p:spPr bwMode="auto">
          <a:xfrm>
            <a:off x="1524000" y="3048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12</a:t>
            </a:r>
          </a:p>
        </p:txBody>
      </p:sp>
      <p:sp>
        <p:nvSpPr>
          <p:cNvPr id="12" name="TextBox 11"/>
          <p:cNvSpPr txBox="1">
            <a:spLocks noChangeArrowheads="1"/>
          </p:cNvSpPr>
          <p:nvPr/>
        </p:nvSpPr>
        <p:spPr bwMode="auto">
          <a:xfrm>
            <a:off x="2438400" y="3048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18</a:t>
            </a:r>
          </a:p>
        </p:txBody>
      </p:sp>
      <p:sp>
        <p:nvSpPr>
          <p:cNvPr id="13" name="TextBox 12"/>
          <p:cNvSpPr txBox="1">
            <a:spLocks noChangeArrowheads="1"/>
          </p:cNvSpPr>
          <p:nvPr/>
        </p:nvSpPr>
        <p:spPr bwMode="auto">
          <a:xfrm>
            <a:off x="3429000" y="3048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24</a:t>
            </a:r>
          </a:p>
        </p:txBody>
      </p:sp>
      <p:sp>
        <p:nvSpPr>
          <p:cNvPr id="14" name="TextBox 13"/>
          <p:cNvSpPr txBox="1">
            <a:spLocks noChangeArrowheads="1"/>
          </p:cNvSpPr>
          <p:nvPr/>
        </p:nvSpPr>
        <p:spPr bwMode="auto">
          <a:xfrm>
            <a:off x="4343400" y="3048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30</a:t>
            </a:r>
          </a:p>
        </p:txBody>
      </p:sp>
      <p:sp>
        <p:nvSpPr>
          <p:cNvPr id="15" name="Title 1"/>
          <p:cNvSpPr txBox="1">
            <a:spLocks/>
          </p:cNvSpPr>
          <p:nvPr/>
        </p:nvSpPr>
        <p:spPr bwMode="auto">
          <a:xfrm>
            <a:off x="457200" y="35052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Common Multiples</a:t>
            </a:r>
          </a:p>
        </p:txBody>
      </p:sp>
      <p:sp>
        <p:nvSpPr>
          <p:cNvPr id="16" name="TextBox 15"/>
          <p:cNvSpPr txBox="1">
            <a:spLocks noChangeArrowheads="1"/>
          </p:cNvSpPr>
          <p:nvPr/>
        </p:nvSpPr>
        <p:spPr bwMode="auto">
          <a:xfrm>
            <a:off x="457200" y="4267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Are multiples shared by numbers</a:t>
            </a:r>
          </a:p>
        </p:txBody>
      </p:sp>
      <p:sp>
        <p:nvSpPr>
          <p:cNvPr id="17" name="TextBox 16"/>
          <p:cNvSpPr txBox="1">
            <a:spLocks noChangeArrowheads="1"/>
          </p:cNvSpPr>
          <p:nvPr/>
        </p:nvSpPr>
        <p:spPr bwMode="auto">
          <a:xfrm>
            <a:off x="457200" y="45720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List the common multiples of 3 and 5</a:t>
            </a:r>
          </a:p>
        </p:txBody>
      </p:sp>
      <p:sp>
        <p:nvSpPr>
          <p:cNvPr id="18" name="TextBox 17"/>
          <p:cNvSpPr txBox="1">
            <a:spLocks noChangeArrowheads="1"/>
          </p:cNvSpPr>
          <p:nvPr/>
        </p:nvSpPr>
        <p:spPr bwMode="auto">
          <a:xfrm>
            <a:off x="457200" y="4876800"/>
            <a:ext cx="1828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Multiples of 3:</a:t>
            </a:r>
          </a:p>
        </p:txBody>
      </p:sp>
      <p:sp>
        <p:nvSpPr>
          <p:cNvPr id="19" name="TextBox 18"/>
          <p:cNvSpPr txBox="1">
            <a:spLocks noChangeArrowheads="1"/>
          </p:cNvSpPr>
          <p:nvPr/>
        </p:nvSpPr>
        <p:spPr bwMode="auto">
          <a:xfrm>
            <a:off x="3733800" y="4876800"/>
            <a:ext cx="1828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Multiples of 5:</a:t>
            </a:r>
          </a:p>
        </p:txBody>
      </p:sp>
      <p:sp>
        <p:nvSpPr>
          <p:cNvPr id="20" name="TextBox 19"/>
          <p:cNvSpPr txBox="1">
            <a:spLocks noChangeArrowheads="1"/>
          </p:cNvSpPr>
          <p:nvPr/>
        </p:nvSpPr>
        <p:spPr bwMode="auto">
          <a:xfrm>
            <a:off x="457200" y="5181600"/>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Common Multiples of 3 and 5:</a:t>
            </a:r>
          </a:p>
        </p:txBody>
      </p:sp>
      <p:sp>
        <p:nvSpPr>
          <p:cNvPr id="21" name="TextBox 20"/>
          <p:cNvSpPr txBox="1">
            <a:spLocks noChangeArrowheads="1"/>
          </p:cNvSpPr>
          <p:nvPr/>
        </p:nvSpPr>
        <p:spPr bwMode="auto">
          <a:xfrm>
            <a:off x="1905000" y="4876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3,</a:t>
            </a:r>
          </a:p>
        </p:txBody>
      </p:sp>
      <p:sp>
        <p:nvSpPr>
          <p:cNvPr id="22" name="TextBox 21"/>
          <p:cNvSpPr txBox="1">
            <a:spLocks noChangeArrowheads="1"/>
          </p:cNvSpPr>
          <p:nvPr/>
        </p:nvSpPr>
        <p:spPr bwMode="auto">
          <a:xfrm>
            <a:off x="2133600" y="4876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a:t>
            </a:r>
          </a:p>
        </p:txBody>
      </p:sp>
      <p:sp>
        <p:nvSpPr>
          <p:cNvPr id="23" name="TextBox 22"/>
          <p:cNvSpPr txBox="1">
            <a:spLocks noChangeArrowheads="1"/>
          </p:cNvSpPr>
          <p:nvPr/>
        </p:nvSpPr>
        <p:spPr bwMode="auto">
          <a:xfrm>
            <a:off x="2362200" y="4876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9,</a:t>
            </a:r>
          </a:p>
        </p:txBody>
      </p:sp>
      <p:sp>
        <p:nvSpPr>
          <p:cNvPr id="24" name="TextBox 23"/>
          <p:cNvSpPr txBox="1">
            <a:spLocks noChangeArrowheads="1"/>
          </p:cNvSpPr>
          <p:nvPr/>
        </p:nvSpPr>
        <p:spPr bwMode="auto">
          <a:xfrm>
            <a:off x="25908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12,</a:t>
            </a:r>
          </a:p>
        </p:txBody>
      </p:sp>
      <p:sp>
        <p:nvSpPr>
          <p:cNvPr id="25" name="TextBox 24"/>
          <p:cNvSpPr txBox="1">
            <a:spLocks noChangeArrowheads="1"/>
          </p:cNvSpPr>
          <p:nvPr/>
        </p:nvSpPr>
        <p:spPr bwMode="auto">
          <a:xfrm>
            <a:off x="2971800" y="48768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15,</a:t>
            </a:r>
          </a:p>
        </p:txBody>
      </p:sp>
      <p:sp>
        <p:nvSpPr>
          <p:cNvPr id="26" name="TextBox 25"/>
          <p:cNvSpPr txBox="1">
            <a:spLocks noChangeArrowheads="1"/>
          </p:cNvSpPr>
          <p:nvPr/>
        </p:nvSpPr>
        <p:spPr bwMode="auto">
          <a:xfrm>
            <a:off x="5181600" y="4876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a:t>
            </a:r>
          </a:p>
        </p:txBody>
      </p:sp>
      <p:sp>
        <p:nvSpPr>
          <p:cNvPr id="27" name="TextBox 26"/>
          <p:cNvSpPr txBox="1">
            <a:spLocks noChangeArrowheads="1"/>
          </p:cNvSpPr>
          <p:nvPr/>
        </p:nvSpPr>
        <p:spPr bwMode="auto">
          <a:xfrm>
            <a:off x="54102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10,</a:t>
            </a:r>
          </a:p>
        </p:txBody>
      </p:sp>
      <p:sp>
        <p:nvSpPr>
          <p:cNvPr id="28" name="TextBox 27"/>
          <p:cNvSpPr txBox="1">
            <a:spLocks noChangeArrowheads="1"/>
          </p:cNvSpPr>
          <p:nvPr/>
        </p:nvSpPr>
        <p:spPr bwMode="auto">
          <a:xfrm>
            <a:off x="57150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15,</a:t>
            </a:r>
          </a:p>
        </p:txBody>
      </p:sp>
      <p:sp>
        <p:nvSpPr>
          <p:cNvPr id="29" name="TextBox 28"/>
          <p:cNvSpPr txBox="1">
            <a:spLocks noChangeArrowheads="1"/>
          </p:cNvSpPr>
          <p:nvPr/>
        </p:nvSpPr>
        <p:spPr bwMode="auto">
          <a:xfrm>
            <a:off x="60960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20,</a:t>
            </a:r>
          </a:p>
        </p:txBody>
      </p:sp>
      <p:sp>
        <p:nvSpPr>
          <p:cNvPr id="30" name="TextBox 29"/>
          <p:cNvSpPr txBox="1">
            <a:spLocks noChangeArrowheads="1"/>
          </p:cNvSpPr>
          <p:nvPr/>
        </p:nvSpPr>
        <p:spPr bwMode="auto">
          <a:xfrm>
            <a:off x="64770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25,</a:t>
            </a:r>
          </a:p>
        </p:txBody>
      </p:sp>
      <p:sp>
        <p:nvSpPr>
          <p:cNvPr id="31" name="TextBox 30"/>
          <p:cNvSpPr txBox="1">
            <a:spLocks noChangeArrowheads="1"/>
          </p:cNvSpPr>
          <p:nvPr/>
        </p:nvSpPr>
        <p:spPr bwMode="auto">
          <a:xfrm>
            <a:off x="3581400" y="5181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15,</a:t>
            </a:r>
          </a:p>
        </p:txBody>
      </p:sp>
      <p:sp>
        <p:nvSpPr>
          <p:cNvPr id="32" name="TextBox 31"/>
          <p:cNvSpPr txBox="1">
            <a:spLocks noChangeArrowheads="1"/>
          </p:cNvSpPr>
          <p:nvPr/>
        </p:nvSpPr>
        <p:spPr bwMode="auto">
          <a:xfrm>
            <a:off x="33528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a:t>
            </a:r>
          </a:p>
        </p:txBody>
      </p:sp>
      <p:sp>
        <p:nvSpPr>
          <p:cNvPr id="33" name="TextBox 32"/>
          <p:cNvSpPr txBox="1">
            <a:spLocks noChangeArrowheads="1"/>
          </p:cNvSpPr>
          <p:nvPr/>
        </p:nvSpPr>
        <p:spPr bwMode="auto">
          <a:xfrm>
            <a:off x="6781800" y="4876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a:t>
            </a:r>
          </a:p>
        </p:txBody>
      </p:sp>
      <p:sp>
        <p:nvSpPr>
          <p:cNvPr id="34" name="TextBox 33"/>
          <p:cNvSpPr txBox="1">
            <a:spLocks noChangeArrowheads="1"/>
          </p:cNvSpPr>
          <p:nvPr/>
        </p:nvSpPr>
        <p:spPr bwMode="auto">
          <a:xfrm>
            <a:off x="3962400" y="5181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a:t>
            </a:r>
          </a:p>
        </p:txBody>
      </p:sp>
      <p:sp>
        <p:nvSpPr>
          <p:cNvPr id="35" name="TextBox 34"/>
          <p:cNvSpPr txBox="1">
            <a:spLocks noChangeArrowheads="1"/>
          </p:cNvSpPr>
          <p:nvPr/>
        </p:nvSpPr>
        <p:spPr bwMode="auto">
          <a:xfrm>
            <a:off x="457200" y="5562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The lowest common multiple (LCM) is the lowest number in the list</a:t>
            </a:r>
          </a:p>
        </p:txBody>
      </p:sp>
      <p:sp>
        <p:nvSpPr>
          <p:cNvPr id="36" name="TextBox 35"/>
          <p:cNvSpPr txBox="1">
            <a:spLocks noChangeArrowheads="1"/>
          </p:cNvSpPr>
          <p:nvPr/>
        </p:nvSpPr>
        <p:spPr bwMode="auto">
          <a:xfrm>
            <a:off x="457200" y="58674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The LCM of 3 and 5 is:</a:t>
            </a:r>
          </a:p>
        </p:txBody>
      </p:sp>
      <p:sp>
        <p:nvSpPr>
          <p:cNvPr id="37" name="TextBox 36"/>
          <p:cNvSpPr txBox="1">
            <a:spLocks noChangeArrowheads="1"/>
          </p:cNvSpPr>
          <p:nvPr/>
        </p:nvSpPr>
        <p:spPr bwMode="auto">
          <a:xfrm>
            <a:off x="3276600" y="58674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4"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from="(-#ppt_w/2)" to="(#ppt_x)" calcmode="lin" valueType="num">
                                      <p:cBhvr>
                                        <p:cTn id="20" dur="600" fill="hold">
                                          <p:stCondLst>
                                            <p:cond delay="0"/>
                                          </p:stCondLst>
                                        </p:cTn>
                                        <p:tgtEl>
                                          <p:spTgt spid="4"/>
                                        </p:tgtEl>
                                        <p:attrNameLst>
                                          <p:attrName>ppt_x</p:attrName>
                                        </p:attrNameLst>
                                      </p:cBhvr>
                                    </p:anim>
                                    <p:anim from="0" to="-1.0" calcmode="lin" valueType="num">
                                      <p:cBhvr>
                                        <p:cTn id="21" dur="200" decel="50000" autoRev="1" fill="hold">
                                          <p:stCondLst>
                                            <p:cond delay="600"/>
                                          </p:stCondLst>
                                        </p:cTn>
                                        <p:tgtEl>
                                          <p:spTgt spid="4"/>
                                        </p:tgtEl>
                                        <p:attrNameLst>
                                          <p:attrName>xshear</p:attrName>
                                        </p:attrNameLst>
                                      </p:cBhvr>
                                    </p:anim>
                                    <p:animScale>
                                      <p:cBhvr>
                                        <p:cTn id="22" dur="200" decel="100000" autoRev="1" fill="hold">
                                          <p:stCondLst>
                                            <p:cond delay="600"/>
                                          </p:stCondLst>
                                        </p:cTn>
                                        <p:tgtEl>
                                          <p:spTgt spid="4"/>
                                        </p:tgtEl>
                                      </p:cBhvr>
                                      <p:from x="100000" y="100000"/>
                                      <p:to x="80000" y="100000"/>
                                    </p:animScale>
                                    <p:anim by="(#ppt_h/3+#ppt_w*0.1)" calcmode="lin" valueType="num">
                                      <p:cBhvr additive="sum">
                                        <p:cTn id="23" dur="200" decel="100000" autoRev="1" fill="hold">
                                          <p:stCondLst>
                                            <p:cond delay="600"/>
                                          </p:stCondLst>
                                        </p:cTn>
                                        <p:tgtEl>
                                          <p:spTgt spid="4"/>
                                        </p:tgtEl>
                                        <p:attrNameLst>
                                          <p:attrName>ppt_x</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0-#ppt_w/2"/>
                                          </p:val>
                                        </p:tav>
                                        <p:tav tm="100000">
                                          <p:val>
                                            <p:strVal val="#ppt_x"/>
                                          </p:val>
                                        </p:tav>
                                      </p:tavLst>
                                    </p:anim>
                                    <p:anim calcmode="lin" valueType="num">
                                      <p:cBhvr additive="base">
                                        <p:cTn id="3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500"/>
                                        <p:tgtEl>
                                          <p:spTgt spid="1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500"/>
                                        <p:tgtEl>
                                          <p:spTgt spid="1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500"/>
                                        <p:tgtEl>
                                          <p:spTgt spid="1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4"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from="(-#ppt_w/2)" to="(#ppt_x)" calcmode="lin" valueType="num">
                                      <p:cBhvr>
                                        <p:cTn id="79" dur="600" fill="hold">
                                          <p:stCondLst>
                                            <p:cond delay="0"/>
                                          </p:stCondLst>
                                        </p:cTn>
                                        <p:tgtEl>
                                          <p:spTgt spid="15"/>
                                        </p:tgtEl>
                                        <p:attrNameLst>
                                          <p:attrName>ppt_x</p:attrName>
                                        </p:attrNameLst>
                                      </p:cBhvr>
                                    </p:anim>
                                    <p:anim from="0" to="-1.0" calcmode="lin" valueType="num">
                                      <p:cBhvr>
                                        <p:cTn id="80" dur="200" decel="50000" autoRev="1" fill="hold">
                                          <p:stCondLst>
                                            <p:cond delay="600"/>
                                          </p:stCondLst>
                                        </p:cTn>
                                        <p:tgtEl>
                                          <p:spTgt spid="15"/>
                                        </p:tgtEl>
                                        <p:attrNameLst>
                                          <p:attrName>xshear</p:attrName>
                                        </p:attrNameLst>
                                      </p:cBhvr>
                                    </p:anim>
                                    <p:animScale>
                                      <p:cBhvr>
                                        <p:cTn id="81" dur="200" decel="100000" autoRev="1" fill="hold">
                                          <p:stCondLst>
                                            <p:cond delay="600"/>
                                          </p:stCondLst>
                                        </p:cTn>
                                        <p:tgtEl>
                                          <p:spTgt spid="15"/>
                                        </p:tgtEl>
                                      </p:cBhvr>
                                      <p:from x="100000" y="100000"/>
                                      <p:to x="80000" y="100000"/>
                                    </p:animScale>
                                    <p:anim by="(#ppt_h/3+#ppt_w*0.1)" calcmode="lin" valueType="num">
                                      <p:cBhvr additive="sum">
                                        <p:cTn id="82" dur="200" decel="100000" autoRev="1" fill="hold">
                                          <p:stCondLst>
                                            <p:cond delay="600"/>
                                          </p:stCondLst>
                                        </p:cTn>
                                        <p:tgtEl>
                                          <p:spTgt spid="15"/>
                                        </p:tgtEl>
                                        <p:attrNameLst>
                                          <p:attrName>ppt_x</p:attrName>
                                        </p:attrNameLst>
                                      </p:cBhvr>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500"/>
                                        <p:tgtEl>
                                          <p:spTgt spid="16"/>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0-#ppt_w/2"/>
                                          </p:val>
                                        </p:tav>
                                        <p:tav tm="100000">
                                          <p:val>
                                            <p:strVal val="#ppt_x"/>
                                          </p:val>
                                        </p:tav>
                                      </p:tavLst>
                                    </p:anim>
                                    <p:anim calcmode="lin" valueType="num">
                                      <p:cBhvr additive="base">
                                        <p:cTn id="93"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500"/>
                                        <p:tgtEl>
                                          <p:spTgt spid="18"/>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500"/>
                                        <p:tgtEl>
                                          <p:spTgt spid="19"/>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fade">
                                      <p:cBhvr>
                                        <p:cTn id="104" dur="500"/>
                                        <p:tgtEl>
                                          <p:spTgt spid="2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500"/>
                                        <p:tgtEl>
                                          <p:spTgt spid="21"/>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fade">
                                      <p:cBhvr>
                                        <p:cTn id="114" dur="500"/>
                                        <p:tgtEl>
                                          <p:spTgt spid="22"/>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500"/>
                                        <p:tgtEl>
                                          <p:spTgt spid="23"/>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24"/>
                                        </p:tgtEl>
                                        <p:attrNameLst>
                                          <p:attrName>style.visibility</p:attrName>
                                        </p:attrNameLst>
                                      </p:cBhvr>
                                      <p:to>
                                        <p:strVal val="visible"/>
                                      </p:to>
                                    </p:set>
                                    <p:animEffect transition="in" filter="fade">
                                      <p:cBhvr>
                                        <p:cTn id="124" dur="500"/>
                                        <p:tgtEl>
                                          <p:spTgt spid="24"/>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25"/>
                                        </p:tgtEl>
                                        <p:attrNameLst>
                                          <p:attrName>style.visibility</p:attrName>
                                        </p:attrNameLst>
                                      </p:cBhvr>
                                      <p:to>
                                        <p:strVal val="visible"/>
                                      </p:to>
                                    </p:set>
                                    <p:animEffect transition="in" filter="fade">
                                      <p:cBhvr>
                                        <p:cTn id="129" dur="500"/>
                                        <p:tgtEl>
                                          <p:spTgt spid="25"/>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500"/>
                                        <p:tgtEl>
                                          <p:spTgt spid="32"/>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0" presetClass="entr" presetSubtype="0" fill="hold" grpId="0" nodeType="click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fade">
                                      <p:cBhvr>
                                        <p:cTn id="139" dur="500"/>
                                        <p:tgtEl>
                                          <p:spTgt spid="26"/>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0" presetClass="entr" presetSubtype="0" fill="hold" grpId="0" nodeType="click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500"/>
                                        <p:tgtEl>
                                          <p:spTgt spid="27"/>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0" presetClass="entr" presetSubtype="0" fill="hold" grpId="0" nodeType="clickEffect">
                                  <p:stCondLst>
                                    <p:cond delay="0"/>
                                  </p:stCondLst>
                                  <p:childTnLst>
                                    <p:set>
                                      <p:cBhvr>
                                        <p:cTn id="148" dur="1" fill="hold">
                                          <p:stCondLst>
                                            <p:cond delay="0"/>
                                          </p:stCondLst>
                                        </p:cTn>
                                        <p:tgtEl>
                                          <p:spTgt spid="28"/>
                                        </p:tgtEl>
                                        <p:attrNameLst>
                                          <p:attrName>style.visibility</p:attrName>
                                        </p:attrNameLst>
                                      </p:cBhvr>
                                      <p:to>
                                        <p:strVal val="visible"/>
                                      </p:to>
                                    </p:set>
                                    <p:animEffect transition="in" filter="fade">
                                      <p:cBhvr>
                                        <p:cTn id="149" dur="500"/>
                                        <p:tgtEl>
                                          <p:spTgt spid="28"/>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0" presetClass="entr" presetSubtype="0" fill="hold" grpId="0" nodeType="clickEffect">
                                  <p:stCondLst>
                                    <p:cond delay="0"/>
                                  </p:stCondLst>
                                  <p:childTnLst>
                                    <p:set>
                                      <p:cBhvr>
                                        <p:cTn id="153" dur="1" fill="hold">
                                          <p:stCondLst>
                                            <p:cond delay="0"/>
                                          </p:stCondLst>
                                        </p:cTn>
                                        <p:tgtEl>
                                          <p:spTgt spid="29"/>
                                        </p:tgtEl>
                                        <p:attrNameLst>
                                          <p:attrName>style.visibility</p:attrName>
                                        </p:attrNameLst>
                                      </p:cBhvr>
                                      <p:to>
                                        <p:strVal val="visible"/>
                                      </p:to>
                                    </p:set>
                                    <p:animEffect transition="in" filter="fade">
                                      <p:cBhvr>
                                        <p:cTn id="154" dur="500"/>
                                        <p:tgtEl>
                                          <p:spTgt spid="29"/>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0" presetClass="entr" presetSubtype="0" fill="hold" grpId="0" nodeType="clickEffect">
                                  <p:stCondLst>
                                    <p:cond delay="0"/>
                                  </p:stCondLst>
                                  <p:childTnLst>
                                    <p:set>
                                      <p:cBhvr>
                                        <p:cTn id="158" dur="1" fill="hold">
                                          <p:stCondLst>
                                            <p:cond delay="0"/>
                                          </p:stCondLst>
                                        </p:cTn>
                                        <p:tgtEl>
                                          <p:spTgt spid="30"/>
                                        </p:tgtEl>
                                        <p:attrNameLst>
                                          <p:attrName>style.visibility</p:attrName>
                                        </p:attrNameLst>
                                      </p:cBhvr>
                                      <p:to>
                                        <p:strVal val="visible"/>
                                      </p:to>
                                    </p:set>
                                    <p:animEffect transition="in" filter="fade">
                                      <p:cBhvr>
                                        <p:cTn id="159" dur="500"/>
                                        <p:tgtEl>
                                          <p:spTgt spid="30"/>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0" presetClass="entr" presetSubtype="0" fill="hold" grpId="0" nodeType="clickEffect">
                                  <p:stCondLst>
                                    <p:cond delay="0"/>
                                  </p:stCondLst>
                                  <p:childTnLst>
                                    <p:set>
                                      <p:cBhvr>
                                        <p:cTn id="163" dur="1" fill="hold">
                                          <p:stCondLst>
                                            <p:cond delay="0"/>
                                          </p:stCondLst>
                                        </p:cTn>
                                        <p:tgtEl>
                                          <p:spTgt spid="33"/>
                                        </p:tgtEl>
                                        <p:attrNameLst>
                                          <p:attrName>style.visibility</p:attrName>
                                        </p:attrNameLst>
                                      </p:cBhvr>
                                      <p:to>
                                        <p:strVal val="visible"/>
                                      </p:to>
                                    </p:set>
                                    <p:animEffect transition="in" filter="fade">
                                      <p:cBhvr>
                                        <p:cTn id="164" dur="500"/>
                                        <p:tgtEl>
                                          <p:spTgt spid="33"/>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0" presetClass="entr" presetSubtype="0" fill="hold" grpId="0" nodeType="clickEffect">
                                  <p:stCondLst>
                                    <p:cond delay="0"/>
                                  </p:stCondLst>
                                  <p:childTnLst>
                                    <p:set>
                                      <p:cBhvr>
                                        <p:cTn id="168" dur="1" fill="hold">
                                          <p:stCondLst>
                                            <p:cond delay="0"/>
                                          </p:stCondLst>
                                        </p:cTn>
                                        <p:tgtEl>
                                          <p:spTgt spid="31"/>
                                        </p:tgtEl>
                                        <p:attrNameLst>
                                          <p:attrName>style.visibility</p:attrName>
                                        </p:attrNameLst>
                                      </p:cBhvr>
                                      <p:to>
                                        <p:strVal val="visible"/>
                                      </p:to>
                                    </p:set>
                                    <p:animEffect transition="in" filter="fade">
                                      <p:cBhvr>
                                        <p:cTn id="169" dur="500"/>
                                        <p:tgtEl>
                                          <p:spTgt spid="31"/>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10" presetClass="entr" presetSubtype="0" fill="hold" grpId="0" nodeType="clickEffect">
                                  <p:stCondLst>
                                    <p:cond delay="0"/>
                                  </p:stCondLst>
                                  <p:childTnLst>
                                    <p:set>
                                      <p:cBhvr>
                                        <p:cTn id="173" dur="1" fill="hold">
                                          <p:stCondLst>
                                            <p:cond delay="0"/>
                                          </p:stCondLst>
                                        </p:cTn>
                                        <p:tgtEl>
                                          <p:spTgt spid="34"/>
                                        </p:tgtEl>
                                        <p:attrNameLst>
                                          <p:attrName>style.visibility</p:attrName>
                                        </p:attrNameLst>
                                      </p:cBhvr>
                                      <p:to>
                                        <p:strVal val="visible"/>
                                      </p:to>
                                    </p:set>
                                    <p:animEffect transition="in" filter="fade">
                                      <p:cBhvr>
                                        <p:cTn id="174" dur="500"/>
                                        <p:tgtEl>
                                          <p:spTgt spid="34"/>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0" presetClass="entr" presetSubtype="0" fill="hold" grpId="0" nodeType="clickEffect">
                                  <p:stCondLst>
                                    <p:cond delay="0"/>
                                  </p:stCondLst>
                                  <p:childTnLst>
                                    <p:set>
                                      <p:cBhvr>
                                        <p:cTn id="178" dur="1" fill="hold">
                                          <p:stCondLst>
                                            <p:cond delay="0"/>
                                          </p:stCondLst>
                                        </p:cTn>
                                        <p:tgtEl>
                                          <p:spTgt spid="35"/>
                                        </p:tgtEl>
                                        <p:attrNameLst>
                                          <p:attrName>style.visibility</p:attrName>
                                        </p:attrNameLst>
                                      </p:cBhvr>
                                      <p:to>
                                        <p:strVal val="visible"/>
                                      </p:to>
                                    </p:set>
                                    <p:animEffect transition="in" filter="fade">
                                      <p:cBhvr>
                                        <p:cTn id="179" dur="500"/>
                                        <p:tgtEl>
                                          <p:spTgt spid="35"/>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2" presetClass="entr" presetSubtype="8" fill="hold" grpId="0" nodeType="clickEffect">
                                  <p:stCondLst>
                                    <p:cond delay="0"/>
                                  </p:stCondLst>
                                  <p:childTnLst>
                                    <p:set>
                                      <p:cBhvr>
                                        <p:cTn id="183" dur="1" fill="hold">
                                          <p:stCondLst>
                                            <p:cond delay="0"/>
                                          </p:stCondLst>
                                        </p:cTn>
                                        <p:tgtEl>
                                          <p:spTgt spid="36"/>
                                        </p:tgtEl>
                                        <p:attrNameLst>
                                          <p:attrName>style.visibility</p:attrName>
                                        </p:attrNameLst>
                                      </p:cBhvr>
                                      <p:to>
                                        <p:strVal val="visible"/>
                                      </p:to>
                                    </p:set>
                                    <p:anim calcmode="lin" valueType="num">
                                      <p:cBhvr additive="base">
                                        <p:cTn id="184" dur="500" fill="hold"/>
                                        <p:tgtEl>
                                          <p:spTgt spid="36"/>
                                        </p:tgtEl>
                                        <p:attrNameLst>
                                          <p:attrName>ppt_x</p:attrName>
                                        </p:attrNameLst>
                                      </p:cBhvr>
                                      <p:tavLst>
                                        <p:tav tm="0">
                                          <p:val>
                                            <p:strVal val="0-#ppt_w/2"/>
                                          </p:val>
                                        </p:tav>
                                        <p:tav tm="100000">
                                          <p:val>
                                            <p:strVal val="#ppt_x"/>
                                          </p:val>
                                        </p:tav>
                                      </p:tavLst>
                                    </p:anim>
                                    <p:anim calcmode="lin" valueType="num">
                                      <p:cBhvr additive="base">
                                        <p:cTn id="185"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0" presetClass="entr" presetSubtype="0" fill="hold" grpId="0" nodeType="clickEffect">
                                  <p:stCondLst>
                                    <p:cond delay="0"/>
                                  </p:stCondLst>
                                  <p:childTnLst>
                                    <p:set>
                                      <p:cBhvr>
                                        <p:cTn id="189" dur="1" fill="hold">
                                          <p:stCondLst>
                                            <p:cond delay="0"/>
                                          </p:stCondLst>
                                        </p:cTn>
                                        <p:tgtEl>
                                          <p:spTgt spid="37"/>
                                        </p:tgtEl>
                                        <p:attrNameLst>
                                          <p:attrName>style.visibility</p:attrName>
                                        </p:attrNameLst>
                                      </p:cBhvr>
                                      <p:to>
                                        <p:strVal val="visible"/>
                                      </p:to>
                                    </p:set>
                                    <p:animEffect transition="in" filter="fade">
                                      <p:cBhvr>
                                        <p:cTn id="19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9144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ESTIMATION</a:t>
            </a:r>
          </a:p>
        </p:txBody>
      </p:sp>
      <p:sp>
        <p:nvSpPr>
          <p:cNvPr id="3" name="TextBox 2"/>
          <p:cNvSpPr txBox="1">
            <a:spLocks noChangeArrowheads="1"/>
          </p:cNvSpPr>
          <p:nvPr/>
        </p:nvSpPr>
        <p:spPr bwMode="auto">
          <a:xfrm>
            <a:off x="457200" y="1676400"/>
            <a:ext cx="822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Involves guessing what the real answer may be close to by working with whole numbers</a:t>
            </a:r>
          </a:p>
        </p:txBody>
      </p:sp>
      <p:sp>
        <p:nvSpPr>
          <p:cNvPr id="4" name="Rectangle 3"/>
          <p:cNvSpPr>
            <a:spLocks noChangeArrowheads="1"/>
          </p:cNvSpPr>
          <p:nvPr/>
        </p:nvSpPr>
        <p:spPr bwMode="auto">
          <a:xfrm>
            <a:off x="457200" y="29718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Estimate </a:t>
            </a:r>
            <a:endParaRPr lang="en-NZ"/>
          </a:p>
        </p:txBody>
      </p:sp>
      <p:sp>
        <p:nvSpPr>
          <p:cNvPr id="5" name="Rectangle 4"/>
          <p:cNvSpPr>
            <a:spLocks noChangeArrowheads="1"/>
          </p:cNvSpPr>
          <p:nvPr/>
        </p:nvSpPr>
        <p:spPr bwMode="auto">
          <a:xfrm>
            <a:off x="457200" y="33528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4.986 × 7.003 =</a:t>
            </a:r>
            <a:endParaRPr lang="en-NZ"/>
          </a:p>
        </p:txBody>
      </p:sp>
      <p:sp>
        <p:nvSpPr>
          <p:cNvPr id="6" name="Rectangle 5"/>
          <p:cNvSpPr>
            <a:spLocks noChangeArrowheads="1"/>
          </p:cNvSpPr>
          <p:nvPr/>
        </p:nvSpPr>
        <p:spPr bwMode="auto">
          <a:xfrm>
            <a:off x="5029200" y="33528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413 × 2.96 =</a:t>
            </a:r>
            <a:endParaRPr lang="en-NZ"/>
          </a:p>
        </p:txBody>
      </p:sp>
      <p:sp>
        <p:nvSpPr>
          <p:cNvPr id="7" name="Rectangle 6"/>
          <p:cNvSpPr>
            <a:spLocks noChangeArrowheads="1"/>
          </p:cNvSpPr>
          <p:nvPr/>
        </p:nvSpPr>
        <p:spPr bwMode="auto">
          <a:xfrm>
            <a:off x="2438400" y="3352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5 × 7</a:t>
            </a:r>
            <a:endParaRPr lang="en-NZ">
              <a:solidFill>
                <a:srgbClr val="FF0000"/>
              </a:solidFill>
            </a:endParaRPr>
          </a:p>
        </p:txBody>
      </p:sp>
      <p:sp>
        <p:nvSpPr>
          <p:cNvPr id="8" name="Rectangle 7"/>
          <p:cNvSpPr>
            <a:spLocks noChangeArrowheads="1"/>
          </p:cNvSpPr>
          <p:nvPr/>
        </p:nvSpPr>
        <p:spPr bwMode="auto">
          <a:xfrm>
            <a:off x="6629400" y="3352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400 × 3</a:t>
            </a:r>
            <a:endParaRPr lang="en-NZ">
              <a:solidFill>
                <a:srgbClr val="FF0000"/>
              </a:solidFill>
            </a:endParaRPr>
          </a:p>
        </p:txBody>
      </p:sp>
      <p:sp>
        <p:nvSpPr>
          <p:cNvPr id="9" name="Rectangle 8"/>
          <p:cNvSpPr>
            <a:spLocks noChangeArrowheads="1"/>
          </p:cNvSpPr>
          <p:nvPr/>
        </p:nvSpPr>
        <p:spPr bwMode="auto">
          <a:xfrm>
            <a:off x="2209800" y="36576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35</a:t>
            </a:r>
            <a:endParaRPr lang="en-NZ">
              <a:solidFill>
                <a:srgbClr val="FF0000"/>
              </a:solidFill>
            </a:endParaRPr>
          </a:p>
        </p:txBody>
      </p:sp>
      <p:sp>
        <p:nvSpPr>
          <p:cNvPr id="10" name="Rectangle 9"/>
          <p:cNvSpPr>
            <a:spLocks noChangeArrowheads="1"/>
          </p:cNvSpPr>
          <p:nvPr/>
        </p:nvSpPr>
        <p:spPr bwMode="auto">
          <a:xfrm>
            <a:off x="6477000" y="35814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1200</a:t>
            </a:r>
            <a:endParaRPr lang="en-NZ">
              <a:solidFill>
                <a:srgbClr val="FF0000"/>
              </a:solidFill>
            </a:endParaRPr>
          </a:p>
        </p:txBody>
      </p:sp>
      <p:sp>
        <p:nvSpPr>
          <p:cNvPr id="11" name="TextBox 10"/>
          <p:cNvSpPr txBox="1">
            <a:spLocks noChangeArrowheads="1"/>
          </p:cNvSpPr>
          <p:nvPr/>
        </p:nvSpPr>
        <p:spPr bwMode="auto">
          <a:xfrm>
            <a:off x="457200" y="2209800"/>
            <a:ext cx="822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Generally we round numbers to 1 significant figure first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PERCENTAGES</a:t>
            </a:r>
          </a:p>
        </p:txBody>
      </p:sp>
      <p:sp>
        <p:nvSpPr>
          <p:cNvPr id="3" name="Text Placeholder 2"/>
          <p:cNvSpPr txBox="1">
            <a:spLocks/>
          </p:cNvSpPr>
          <p:nvPr/>
        </p:nvSpPr>
        <p:spPr bwMode="auto">
          <a:xfrm>
            <a:off x="381000" y="1066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Percent means out of 100</a:t>
            </a:r>
            <a:endParaRPr lang="en-NZ" i="1">
              <a:latin typeface="Arial" pitchFamily="34" charset="0"/>
              <a:cs typeface="Arial" pitchFamily="34" charset="0"/>
            </a:endParaRPr>
          </a:p>
        </p:txBody>
      </p:sp>
      <p:sp>
        <p:nvSpPr>
          <p:cNvPr id="4" name="TextBox 3"/>
          <p:cNvSpPr txBox="1">
            <a:spLocks noChangeArrowheads="1"/>
          </p:cNvSpPr>
          <p:nvPr/>
        </p:nvSpPr>
        <p:spPr bwMode="auto">
          <a:xfrm>
            <a:off x="381000" y="14478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PERCENTAGES, FRACTIONS AND DECIMALS</a:t>
            </a:r>
          </a:p>
        </p:txBody>
      </p:sp>
      <p:sp>
        <p:nvSpPr>
          <p:cNvPr id="5" name="Text Placeholder 2"/>
          <p:cNvSpPr txBox="1">
            <a:spLocks/>
          </p:cNvSpPr>
          <p:nvPr/>
        </p:nvSpPr>
        <p:spPr bwMode="auto">
          <a:xfrm>
            <a:off x="152400" y="17526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 Percentages into decimals and fractions: </a:t>
            </a:r>
            <a:endParaRPr lang="en-NZ" i="1">
              <a:latin typeface="Arial" pitchFamily="34" charset="0"/>
              <a:cs typeface="Arial" pitchFamily="34" charset="0"/>
            </a:endParaRPr>
          </a:p>
        </p:txBody>
      </p:sp>
      <p:sp>
        <p:nvSpPr>
          <p:cNvPr id="6" name="Text Placeholder 2"/>
          <p:cNvSpPr txBox="1">
            <a:spLocks/>
          </p:cNvSpPr>
          <p:nvPr/>
        </p:nvSpPr>
        <p:spPr bwMode="auto">
          <a:xfrm>
            <a:off x="381000" y="24384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the following into decimals and fractions:</a:t>
            </a:r>
            <a:endParaRPr lang="en-NZ" i="1">
              <a:latin typeface="Arial" pitchFamily="34" charset="0"/>
              <a:cs typeface="Arial" pitchFamily="34" charset="0"/>
            </a:endParaRPr>
          </a:p>
        </p:txBody>
      </p:sp>
      <p:sp>
        <p:nvSpPr>
          <p:cNvPr id="7" name="TextBox 6"/>
          <p:cNvSpPr txBox="1">
            <a:spLocks noChangeArrowheads="1"/>
          </p:cNvSpPr>
          <p:nvPr/>
        </p:nvSpPr>
        <p:spPr bwMode="auto">
          <a:xfrm>
            <a:off x="381000" y="28194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65%</a:t>
            </a:r>
            <a:endParaRPr lang="en-NZ" u="sng">
              <a:latin typeface="Arial" pitchFamily="34" charset="0"/>
              <a:cs typeface="Arial" pitchFamily="34" charset="0"/>
            </a:endParaRPr>
          </a:p>
        </p:txBody>
      </p:sp>
      <p:sp>
        <p:nvSpPr>
          <p:cNvPr id="8" name="TextBox 7"/>
          <p:cNvSpPr txBox="1">
            <a:spLocks noChangeArrowheads="1"/>
          </p:cNvSpPr>
          <p:nvPr/>
        </p:nvSpPr>
        <p:spPr bwMode="auto">
          <a:xfrm>
            <a:off x="3124200" y="28194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6%</a:t>
            </a:r>
          </a:p>
        </p:txBody>
      </p:sp>
      <p:sp>
        <p:nvSpPr>
          <p:cNvPr id="9" name="TextBox 8"/>
          <p:cNvSpPr txBox="1">
            <a:spLocks noChangeArrowheads="1"/>
          </p:cNvSpPr>
          <p:nvPr/>
        </p:nvSpPr>
        <p:spPr bwMode="auto">
          <a:xfrm>
            <a:off x="5638800" y="28194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c)  216%</a:t>
            </a:r>
          </a:p>
        </p:txBody>
      </p:sp>
      <p:sp>
        <p:nvSpPr>
          <p:cNvPr id="10" name="Text Placeholder 2"/>
          <p:cNvSpPr txBox="1">
            <a:spLocks/>
          </p:cNvSpPr>
          <p:nvPr/>
        </p:nvSpPr>
        <p:spPr bwMode="auto">
          <a:xfrm>
            <a:off x="381000" y="20574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Divide by (decimals) or place over (fractions) 100 and simplify if possible</a:t>
            </a:r>
            <a:endParaRPr lang="en-NZ" i="1">
              <a:latin typeface="Arial" pitchFamily="34" charset="0"/>
              <a:cs typeface="Arial" pitchFamily="34" charset="0"/>
            </a:endParaRPr>
          </a:p>
        </p:txBody>
      </p:sp>
      <p:sp>
        <p:nvSpPr>
          <p:cNvPr id="11" name="TextBox 10"/>
          <p:cNvSpPr txBox="1">
            <a:spLocks noChangeArrowheads="1"/>
          </p:cNvSpPr>
          <p:nvPr/>
        </p:nvSpPr>
        <p:spPr bwMode="auto">
          <a:xfrm>
            <a:off x="1905000" y="2819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0.65</a:t>
            </a:r>
          </a:p>
        </p:txBody>
      </p:sp>
      <p:sp>
        <p:nvSpPr>
          <p:cNvPr id="12" name="TextBox 11"/>
          <p:cNvSpPr txBox="1">
            <a:spLocks noChangeArrowheads="1"/>
          </p:cNvSpPr>
          <p:nvPr/>
        </p:nvSpPr>
        <p:spPr bwMode="auto">
          <a:xfrm>
            <a:off x="1295400" y="3124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65</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100</a:t>
            </a:r>
            <a:endParaRPr lang="en-NZ" i="1">
              <a:solidFill>
                <a:srgbClr val="FF0000"/>
              </a:solidFill>
              <a:latin typeface="Arial" pitchFamily="34" charset="0"/>
              <a:cs typeface="Arial" pitchFamily="34" charset="0"/>
            </a:endParaRPr>
          </a:p>
        </p:txBody>
      </p:sp>
      <p:sp>
        <p:nvSpPr>
          <p:cNvPr id="13" name="TextBox 12"/>
          <p:cNvSpPr txBox="1">
            <a:spLocks noChangeArrowheads="1"/>
          </p:cNvSpPr>
          <p:nvPr/>
        </p:nvSpPr>
        <p:spPr bwMode="auto">
          <a:xfrm>
            <a:off x="1295400" y="36576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20</a:t>
            </a:r>
            <a:endParaRPr lang="en-NZ" i="1">
              <a:solidFill>
                <a:srgbClr val="FF0000"/>
              </a:solidFill>
              <a:latin typeface="Arial" pitchFamily="34" charset="0"/>
              <a:cs typeface="Arial" pitchFamily="34" charset="0"/>
            </a:endParaRPr>
          </a:p>
        </p:txBody>
      </p:sp>
      <p:sp>
        <p:nvSpPr>
          <p:cNvPr id="17" name="TextBox 16"/>
          <p:cNvSpPr txBox="1">
            <a:spLocks noChangeArrowheads="1"/>
          </p:cNvSpPr>
          <p:nvPr/>
        </p:nvSpPr>
        <p:spPr bwMode="auto">
          <a:xfrm>
            <a:off x="4572000" y="2819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0.06</a:t>
            </a:r>
          </a:p>
        </p:txBody>
      </p:sp>
      <p:sp>
        <p:nvSpPr>
          <p:cNvPr id="18" name="TextBox 17"/>
          <p:cNvSpPr txBox="1">
            <a:spLocks noChangeArrowheads="1"/>
          </p:cNvSpPr>
          <p:nvPr/>
        </p:nvSpPr>
        <p:spPr bwMode="auto">
          <a:xfrm>
            <a:off x="3886200" y="3124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 6 </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100</a:t>
            </a:r>
            <a:endParaRPr lang="en-NZ" i="1">
              <a:solidFill>
                <a:srgbClr val="FF0000"/>
              </a:solidFill>
              <a:latin typeface="Arial" pitchFamily="34" charset="0"/>
              <a:cs typeface="Arial" pitchFamily="34" charset="0"/>
            </a:endParaRPr>
          </a:p>
        </p:txBody>
      </p:sp>
      <p:sp>
        <p:nvSpPr>
          <p:cNvPr id="19" name="TextBox 18"/>
          <p:cNvSpPr txBox="1">
            <a:spLocks noChangeArrowheads="1"/>
          </p:cNvSpPr>
          <p:nvPr/>
        </p:nvSpPr>
        <p:spPr bwMode="auto">
          <a:xfrm>
            <a:off x="3886200" y="36576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50</a:t>
            </a:r>
            <a:endParaRPr lang="en-NZ" i="1">
              <a:solidFill>
                <a:srgbClr val="FF0000"/>
              </a:solidFill>
              <a:latin typeface="Arial" pitchFamily="34" charset="0"/>
              <a:cs typeface="Arial" pitchFamily="34" charset="0"/>
            </a:endParaRPr>
          </a:p>
        </p:txBody>
      </p:sp>
      <p:sp>
        <p:nvSpPr>
          <p:cNvPr id="20" name="TextBox 19"/>
          <p:cNvSpPr txBox="1">
            <a:spLocks noChangeArrowheads="1"/>
          </p:cNvSpPr>
          <p:nvPr/>
        </p:nvSpPr>
        <p:spPr bwMode="auto">
          <a:xfrm>
            <a:off x="7315200" y="2819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2.16</a:t>
            </a:r>
          </a:p>
        </p:txBody>
      </p:sp>
      <p:sp>
        <p:nvSpPr>
          <p:cNvPr id="21" name="TextBox 20"/>
          <p:cNvSpPr txBox="1">
            <a:spLocks noChangeArrowheads="1"/>
          </p:cNvSpPr>
          <p:nvPr/>
        </p:nvSpPr>
        <p:spPr bwMode="auto">
          <a:xfrm>
            <a:off x="6705600" y="31242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216</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100</a:t>
            </a:r>
            <a:endParaRPr lang="en-NZ" i="1">
              <a:solidFill>
                <a:srgbClr val="FF0000"/>
              </a:solidFill>
              <a:latin typeface="Arial" pitchFamily="34" charset="0"/>
              <a:cs typeface="Arial" pitchFamily="34" charset="0"/>
            </a:endParaRPr>
          </a:p>
        </p:txBody>
      </p:sp>
      <p:sp>
        <p:nvSpPr>
          <p:cNvPr id="22" name="TextBox 21"/>
          <p:cNvSpPr txBox="1">
            <a:spLocks noChangeArrowheads="1"/>
          </p:cNvSpPr>
          <p:nvPr/>
        </p:nvSpPr>
        <p:spPr bwMode="auto">
          <a:xfrm>
            <a:off x="6705600" y="36576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54</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25</a:t>
            </a:r>
            <a:endParaRPr lang="en-NZ" i="1">
              <a:solidFill>
                <a:srgbClr val="FF0000"/>
              </a:solidFill>
              <a:latin typeface="Arial" pitchFamily="34" charset="0"/>
              <a:cs typeface="Arial" pitchFamily="34" charset="0"/>
            </a:endParaRPr>
          </a:p>
        </p:txBody>
      </p:sp>
      <p:sp>
        <p:nvSpPr>
          <p:cNvPr id="23" name="TextBox 22"/>
          <p:cNvSpPr txBox="1">
            <a:spLocks noChangeArrowheads="1"/>
          </p:cNvSpPr>
          <p:nvPr/>
        </p:nvSpPr>
        <p:spPr bwMode="auto">
          <a:xfrm>
            <a:off x="7543800" y="3657600"/>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r>
              <a:rPr lang="en-NZ">
                <a:solidFill>
                  <a:srgbClr val="FF0000"/>
                </a:solidFill>
                <a:latin typeface="Arial" pitchFamily="34" charset="0"/>
                <a:cs typeface="Arial" pitchFamily="34" charset="0"/>
              </a:rPr>
              <a:t>  )</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25</a:t>
            </a:r>
            <a:endParaRPr lang="en-NZ" i="1">
              <a:solidFill>
                <a:srgbClr val="FF0000"/>
              </a:solidFill>
              <a:latin typeface="Arial" pitchFamily="34" charset="0"/>
              <a:cs typeface="Arial" pitchFamily="34" charset="0"/>
            </a:endParaRPr>
          </a:p>
        </p:txBody>
      </p:sp>
      <p:sp>
        <p:nvSpPr>
          <p:cNvPr id="24" name="TextBox 23"/>
          <p:cNvSpPr txBox="1">
            <a:spLocks noChangeArrowheads="1"/>
          </p:cNvSpPr>
          <p:nvPr/>
        </p:nvSpPr>
        <p:spPr bwMode="auto">
          <a:xfrm>
            <a:off x="7848600" y="3733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endParaRPr lang="en-NZ" i="1">
              <a:solidFill>
                <a:srgbClr val="FF0000"/>
              </a:solidFill>
              <a:latin typeface="Arial" pitchFamily="34" charset="0"/>
              <a:cs typeface="Arial" pitchFamily="34" charset="0"/>
            </a:endParaRPr>
          </a:p>
        </p:txBody>
      </p:sp>
      <p:sp>
        <p:nvSpPr>
          <p:cNvPr id="25" name="TextBox 24"/>
          <p:cNvSpPr txBox="1">
            <a:spLocks noChangeArrowheads="1"/>
          </p:cNvSpPr>
          <p:nvPr/>
        </p:nvSpPr>
        <p:spPr bwMode="auto">
          <a:xfrm>
            <a:off x="2057400" y="32004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26" name="TextBox 25"/>
          <p:cNvSpPr txBox="1">
            <a:spLocks noChangeArrowheads="1"/>
          </p:cNvSpPr>
          <p:nvPr/>
        </p:nvSpPr>
        <p:spPr bwMode="auto">
          <a:xfrm>
            <a:off x="4648200" y="32004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27" name="TextBox 26"/>
          <p:cNvSpPr txBox="1">
            <a:spLocks noChangeArrowheads="1"/>
          </p:cNvSpPr>
          <p:nvPr/>
        </p:nvSpPr>
        <p:spPr bwMode="auto">
          <a:xfrm>
            <a:off x="7543800" y="32004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     </a:t>
            </a:r>
            <a:r>
              <a:rPr lang="en-NZ" baseline="30000">
                <a:solidFill>
                  <a:srgbClr val="FF0000"/>
                </a:solidFill>
                <a:latin typeface="Arial" pitchFamily="34" charset="0"/>
                <a:cs typeface="Arial" pitchFamily="34" charset="0"/>
              </a:rPr>
              <a:t>                </a:t>
            </a:r>
            <a:r>
              <a:rPr lang="en-NZ" i="1">
                <a:solidFill>
                  <a:srgbClr val="FF0000"/>
                </a:solidFill>
                <a:latin typeface="Arial" pitchFamily="34" charset="0"/>
                <a:cs typeface="Arial" pitchFamily="34" charset="0"/>
              </a:rPr>
              <a:t> </a:t>
            </a:r>
            <a:endParaRPr lang="en-NZ" baseline="30000">
              <a:solidFill>
                <a:srgbClr val="FF0000"/>
              </a:solidFill>
              <a:latin typeface="Arial" pitchFamily="34" charset="0"/>
              <a:cs typeface="Arial" pitchFamily="34" charset="0"/>
            </a:endParaRPr>
          </a:p>
        </p:txBody>
      </p:sp>
      <p:sp>
        <p:nvSpPr>
          <p:cNvPr id="28" name="Text Placeholder 2"/>
          <p:cNvSpPr txBox="1">
            <a:spLocks/>
          </p:cNvSpPr>
          <p:nvPr/>
        </p:nvSpPr>
        <p:spPr bwMode="auto">
          <a:xfrm>
            <a:off x="152400" y="43434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b) Fractions into percentages: </a:t>
            </a:r>
            <a:endParaRPr lang="en-NZ" i="1">
              <a:latin typeface="Arial" pitchFamily="34" charset="0"/>
              <a:cs typeface="Arial" pitchFamily="34" charset="0"/>
            </a:endParaRPr>
          </a:p>
        </p:txBody>
      </p:sp>
      <p:sp>
        <p:nvSpPr>
          <p:cNvPr id="29" name="Text Placeholder 2"/>
          <p:cNvSpPr txBox="1">
            <a:spLocks/>
          </p:cNvSpPr>
          <p:nvPr/>
        </p:nvSpPr>
        <p:spPr bwMode="auto">
          <a:xfrm>
            <a:off x="457200" y="4648200"/>
            <a:ext cx="281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Multiply by 100</a:t>
            </a:r>
            <a:endParaRPr lang="en-NZ" i="1">
              <a:latin typeface="Arial" pitchFamily="34" charset="0"/>
              <a:cs typeface="Arial" pitchFamily="34" charset="0"/>
            </a:endParaRPr>
          </a:p>
        </p:txBody>
      </p:sp>
      <p:sp>
        <p:nvSpPr>
          <p:cNvPr id="30" name="TextBox 29"/>
          <p:cNvSpPr txBox="1">
            <a:spLocks noChangeArrowheads="1"/>
          </p:cNvSpPr>
          <p:nvPr/>
        </p:nvSpPr>
        <p:spPr bwMode="auto">
          <a:xfrm>
            <a:off x="381000" y="5345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buFontTx/>
              <a:buAutoNum type="alphaLcParenR"/>
            </a:pPr>
            <a:r>
              <a:rPr lang="en-NZ" u="sng">
                <a:latin typeface="Arial" pitchFamily="34" charset="0"/>
                <a:cs typeface="Arial" pitchFamily="34" charset="0"/>
              </a:rPr>
              <a:t>2</a:t>
            </a:r>
          </a:p>
          <a:p>
            <a:r>
              <a:rPr lang="en-NZ">
                <a:latin typeface="Arial" pitchFamily="34" charset="0"/>
                <a:cs typeface="Arial" pitchFamily="34" charset="0"/>
              </a:rPr>
              <a:t>	5</a:t>
            </a:r>
          </a:p>
        </p:txBody>
      </p:sp>
      <p:sp>
        <p:nvSpPr>
          <p:cNvPr id="31" name="TextBox 30"/>
          <p:cNvSpPr txBox="1">
            <a:spLocks noChangeArrowheads="1"/>
          </p:cNvSpPr>
          <p:nvPr/>
        </p:nvSpPr>
        <p:spPr bwMode="auto">
          <a:xfrm>
            <a:off x="3124200" y="5345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buFontTx/>
              <a:buAutoNum type="alphaLcParenR" startAt="2"/>
            </a:pPr>
            <a:r>
              <a:rPr lang="en-NZ" u="sng">
                <a:latin typeface="Arial" pitchFamily="34" charset="0"/>
                <a:cs typeface="Arial" pitchFamily="34" charset="0"/>
              </a:rPr>
              <a:t>5</a:t>
            </a:r>
            <a:endParaRPr lang="en-NZ">
              <a:latin typeface="Arial" pitchFamily="34" charset="0"/>
              <a:cs typeface="Arial" pitchFamily="34" charset="0"/>
            </a:endParaRPr>
          </a:p>
          <a:p>
            <a:r>
              <a:rPr lang="en-NZ">
                <a:latin typeface="Arial" pitchFamily="34" charset="0"/>
                <a:cs typeface="Arial" pitchFamily="34" charset="0"/>
              </a:rPr>
              <a:t>	4</a:t>
            </a:r>
          </a:p>
        </p:txBody>
      </p:sp>
      <p:sp>
        <p:nvSpPr>
          <p:cNvPr id="32" name="TextBox 31"/>
          <p:cNvSpPr txBox="1">
            <a:spLocks noChangeArrowheads="1"/>
          </p:cNvSpPr>
          <p:nvPr/>
        </p:nvSpPr>
        <p:spPr bwMode="auto">
          <a:xfrm>
            <a:off x="5638800" y="5345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buFontTx/>
              <a:buAutoNum type="alphaLcParenR" startAt="3"/>
            </a:pPr>
            <a:r>
              <a:rPr lang="en-NZ" u="sng">
                <a:latin typeface="Arial" pitchFamily="34" charset="0"/>
                <a:cs typeface="Arial" pitchFamily="34" charset="0"/>
              </a:rPr>
              <a:t>3</a:t>
            </a:r>
            <a:endParaRPr lang="en-NZ">
              <a:latin typeface="Arial" pitchFamily="34" charset="0"/>
              <a:cs typeface="Arial" pitchFamily="34" charset="0"/>
            </a:endParaRPr>
          </a:p>
          <a:p>
            <a:r>
              <a:rPr lang="en-NZ">
                <a:latin typeface="Arial" pitchFamily="34" charset="0"/>
                <a:cs typeface="Arial" pitchFamily="34" charset="0"/>
              </a:rPr>
              <a:t>	7</a:t>
            </a:r>
          </a:p>
        </p:txBody>
      </p:sp>
      <p:sp>
        <p:nvSpPr>
          <p:cNvPr id="33" name="TextBox 32"/>
          <p:cNvSpPr txBox="1">
            <a:spLocks noChangeArrowheads="1"/>
          </p:cNvSpPr>
          <p:nvPr/>
        </p:nvSpPr>
        <p:spPr bwMode="auto">
          <a:xfrm>
            <a:off x="990600" y="5345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100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	5         1</a:t>
            </a:r>
            <a:endParaRPr lang="en-NZ" i="1">
              <a:solidFill>
                <a:srgbClr val="FF0000"/>
              </a:solidFill>
              <a:latin typeface="Arial" pitchFamily="34" charset="0"/>
              <a:cs typeface="Arial" pitchFamily="34" charset="0"/>
            </a:endParaRPr>
          </a:p>
        </p:txBody>
      </p:sp>
      <p:sp>
        <p:nvSpPr>
          <p:cNvPr id="34" name="TextBox 33"/>
          <p:cNvSpPr txBox="1">
            <a:spLocks noChangeArrowheads="1"/>
          </p:cNvSpPr>
          <p:nvPr/>
        </p:nvSpPr>
        <p:spPr bwMode="auto">
          <a:xfrm>
            <a:off x="3733800" y="5345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5</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100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4         1</a:t>
            </a:r>
            <a:endParaRPr lang="en-NZ" i="1">
              <a:solidFill>
                <a:srgbClr val="FF0000"/>
              </a:solidFill>
              <a:latin typeface="Arial" pitchFamily="34" charset="0"/>
              <a:cs typeface="Arial" pitchFamily="34" charset="0"/>
            </a:endParaRPr>
          </a:p>
        </p:txBody>
      </p:sp>
      <p:sp>
        <p:nvSpPr>
          <p:cNvPr id="35" name="TextBox 34"/>
          <p:cNvSpPr txBox="1">
            <a:spLocks noChangeArrowheads="1"/>
          </p:cNvSpPr>
          <p:nvPr/>
        </p:nvSpPr>
        <p:spPr bwMode="auto">
          <a:xfrm>
            <a:off x="6248400" y="5345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a:t>
            </a:r>
            <a:r>
              <a:rPr lang="en-NZ">
                <a:solidFill>
                  <a:srgbClr val="FF0000"/>
                </a:solidFill>
                <a:latin typeface="Arial" pitchFamily="34" charset="0"/>
                <a:cs typeface="Arial" pitchFamily="34" charset="0"/>
              </a:rPr>
              <a:t>   ×  </a:t>
            </a:r>
            <a:r>
              <a:rPr lang="en-NZ" u="sng">
                <a:solidFill>
                  <a:srgbClr val="FF0000"/>
                </a:solidFill>
                <a:latin typeface="Arial" pitchFamily="34" charset="0"/>
                <a:cs typeface="Arial" pitchFamily="34" charset="0"/>
              </a:rPr>
              <a:t>100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7         1</a:t>
            </a:r>
            <a:endParaRPr lang="en-NZ" i="1">
              <a:solidFill>
                <a:srgbClr val="FF0000"/>
              </a:solidFill>
              <a:latin typeface="Arial" pitchFamily="34" charset="0"/>
              <a:cs typeface="Arial" pitchFamily="34" charset="0"/>
            </a:endParaRPr>
          </a:p>
        </p:txBody>
      </p:sp>
      <p:sp>
        <p:nvSpPr>
          <p:cNvPr id="36" name="TextBox 35"/>
          <p:cNvSpPr txBox="1">
            <a:spLocks noChangeArrowheads="1"/>
          </p:cNvSpPr>
          <p:nvPr/>
        </p:nvSpPr>
        <p:spPr bwMode="auto">
          <a:xfrm>
            <a:off x="990600" y="58785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200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	 5  </a:t>
            </a:r>
            <a:endParaRPr lang="en-NZ" i="1">
              <a:solidFill>
                <a:srgbClr val="FF0000"/>
              </a:solidFill>
              <a:latin typeface="Arial" pitchFamily="34" charset="0"/>
              <a:cs typeface="Arial" pitchFamily="34" charset="0"/>
            </a:endParaRPr>
          </a:p>
        </p:txBody>
      </p:sp>
      <p:sp>
        <p:nvSpPr>
          <p:cNvPr id="37" name="TextBox 36"/>
          <p:cNvSpPr txBox="1">
            <a:spLocks noChangeArrowheads="1"/>
          </p:cNvSpPr>
          <p:nvPr/>
        </p:nvSpPr>
        <p:spPr bwMode="auto">
          <a:xfrm>
            <a:off x="990600" y="6411913"/>
            <a:ext cx="152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40% </a:t>
            </a:r>
            <a:endParaRPr lang="en-NZ" i="1">
              <a:solidFill>
                <a:srgbClr val="FF0000"/>
              </a:solidFill>
              <a:latin typeface="Arial" pitchFamily="34" charset="0"/>
              <a:cs typeface="Arial" pitchFamily="34" charset="0"/>
            </a:endParaRPr>
          </a:p>
        </p:txBody>
      </p:sp>
      <p:sp>
        <p:nvSpPr>
          <p:cNvPr id="38" name="TextBox 37"/>
          <p:cNvSpPr txBox="1">
            <a:spLocks noChangeArrowheads="1"/>
          </p:cNvSpPr>
          <p:nvPr/>
        </p:nvSpPr>
        <p:spPr bwMode="auto">
          <a:xfrm>
            <a:off x="3733800" y="59547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500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	 4  </a:t>
            </a:r>
            <a:endParaRPr lang="en-NZ" i="1">
              <a:solidFill>
                <a:srgbClr val="FF0000"/>
              </a:solidFill>
              <a:latin typeface="Arial" pitchFamily="34" charset="0"/>
              <a:cs typeface="Arial" pitchFamily="34" charset="0"/>
            </a:endParaRPr>
          </a:p>
        </p:txBody>
      </p:sp>
      <p:sp>
        <p:nvSpPr>
          <p:cNvPr id="39" name="TextBox 38"/>
          <p:cNvSpPr txBox="1">
            <a:spLocks noChangeArrowheads="1"/>
          </p:cNvSpPr>
          <p:nvPr/>
        </p:nvSpPr>
        <p:spPr bwMode="auto">
          <a:xfrm>
            <a:off x="3733800" y="6488113"/>
            <a:ext cx="152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125% </a:t>
            </a:r>
            <a:endParaRPr lang="en-NZ" i="1">
              <a:solidFill>
                <a:srgbClr val="FF0000"/>
              </a:solidFill>
              <a:latin typeface="Arial" pitchFamily="34" charset="0"/>
              <a:cs typeface="Arial" pitchFamily="34" charset="0"/>
            </a:endParaRPr>
          </a:p>
        </p:txBody>
      </p:sp>
      <p:sp>
        <p:nvSpPr>
          <p:cNvPr id="40" name="TextBox 39"/>
          <p:cNvSpPr txBox="1">
            <a:spLocks noChangeArrowheads="1"/>
          </p:cNvSpPr>
          <p:nvPr/>
        </p:nvSpPr>
        <p:spPr bwMode="auto">
          <a:xfrm>
            <a:off x="6248400" y="59547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300</a:t>
            </a:r>
            <a:endParaRPr lang="en-NZ" i="1" u="sng" baseline="30000">
              <a:solidFill>
                <a:srgbClr val="FF0000"/>
              </a:solidFill>
              <a:latin typeface="Arial" pitchFamily="34" charset="0"/>
              <a:cs typeface="Arial" pitchFamily="34" charset="0"/>
            </a:endParaRPr>
          </a:p>
          <a:p>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	 7  </a:t>
            </a:r>
            <a:endParaRPr lang="en-NZ" i="1">
              <a:solidFill>
                <a:srgbClr val="FF0000"/>
              </a:solidFill>
              <a:latin typeface="Arial" pitchFamily="34" charset="0"/>
              <a:cs typeface="Arial" pitchFamily="34" charset="0"/>
            </a:endParaRPr>
          </a:p>
        </p:txBody>
      </p:sp>
      <p:sp>
        <p:nvSpPr>
          <p:cNvPr id="41" name="TextBox 40"/>
          <p:cNvSpPr txBox="1">
            <a:spLocks noChangeArrowheads="1"/>
          </p:cNvSpPr>
          <p:nvPr/>
        </p:nvSpPr>
        <p:spPr bwMode="auto">
          <a:xfrm>
            <a:off x="6248400" y="6488113"/>
            <a:ext cx="152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42.86% </a:t>
            </a:r>
            <a:endParaRPr lang="en-NZ" i="1">
              <a:solidFill>
                <a:srgbClr val="FF0000"/>
              </a:solidFill>
              <a:latin typeface="Arial" pitchFamily="34" charset="0"/>
              <a:cs typeface="Arial" pitchFamily="34" charset="0"/>
            </a:endParaRPr>
          </a:p>
        </p:txBody>
      </p:sp>
      <p:sp>
        <p:nvSpPr>
          <p:cNvPr id="42" name="Text Placeholder 2"/>
          <p:cNvSpPr txBox="1">
            <a:spLocks/>
          </p:cNvSpPr>
          <p:nvPr/>
        </p:nvSpPr>
        <p:spPr bwMode="auto">
          <a:xfrm>
            <a:off x="381000" y="49530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the following fractions into percentages:</a:t>
            </a:r>
            <a:endParaRPr lang="en-NZ" i="1">
              <a:latin typeface="Arial" pitchFamily="34" charset="0"/>
              <a:cs typeface="Arial" pitchFamily="34" charset="0"/>
            </a:endParaRPr>
          </a:p>
        </p:txBody>
      </p:sp>
      <p:sp>
        <p:nvSpPr>
          <p:cNvPr id="43" name="TextBox 42"/>
          <p:cNvSpPr txBox="1">
            <a:spLocks noChangeArrowheads="1"/>
          </p:cNvSpPr>
          <p:nvPr/>
        </p:nvSpPr>
        <p:spPr bwMode="auto">
          <a:xfrm>
            <a:off x="1219200" y="2819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p>
        </p:txBody>
      </p:sp>
      <p:sp>
        <p:nvSpPr>
          <p:cNvPr id="44" name="TextBox 43"/>
          <p:cNvSpPr txBox="1">
            <a:spLocks noChangeArrowheads="1"/>
          </p:cNvSpPr>
          <p:nvPr/>
        </p:nvSpPr>
        <p:spPr bwMode="auto">
          <a:xfrm>
            <a:off x="3886200" y="2819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p>
        </p:txBody>
      </p:sp>
      <p:sp>
        <p:nvSpPr>
          <p:cNvPr id="45" name="TextBox 44"/>
          <p:cNvSpPr txBox="1">
            <a:spLocks noChangeArrowheads="1"/>
          </p:cNvSpPr>
          <p:nvPr/>
        </p:nvSpPr>
        <p:spPr bwMode="auto">
          <a:xfrm>
            <a:off x="6629400" y="2819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0-#ppt_w/2"/>
                                          </p:val>
                                        </p:tav>
                                        <p:tav tm="100000">
                                          <p:val>
                                            <p:strVal val="#ppt_x"/>
                                          </p:val>
                                        </p:tav>
                                      </p:tavLst>
                                    </p:anim>
                                    <p:anim calcmode="lin" valueType="num">
                                      <p:cBhvr additive="base">
                                        <p:cTn id="36" dur="500" fill="hold"/>
                                        <p:tgtEl>
                                          <p:spTgt spid="6"/>
                                        </p:tgtEl>
                                        <p:attrNameLst>
                                          <p:attrName>ppt_y</p:attrName>
                                        </p:attrNameLst>
                                      </p:cBhvr>
                                      <p:tavLst>
                                        <p:tav tm="0">
                                          <p:val>
                                            <p:strVal val="#ppt_y"/>
                                          </p:val>
                                        </p:tav>
                                        <p:tav tm="100000">
                                          <p:val>
                                            <p:strVal val="#ppt_y"/>
                                          </p:val>
                                        </p:tav>
                                      </p:tavLst>
                                    </p:anim>
                                  </p:childTnLst>
                                </p:cTn>
                              </p:par>
                              <p:par>
                                <p:cTn id="37" presetID="10"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fade">
                                      <p:cBhvr>
                                        <p:cTn id="50" dur="500"/>
                                        <p:tgtEl>
                                          <p:spTgt spid="4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500"/>
                                        <p:tgtEl>
                                          <p:spTgt spid="11"/>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500"/>
                                        <p:tgtEl>
                                          <p:spTgt spid="2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500"/>
                                        <p:tgtEl>
                                          <p:spTgt spid="1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44"/>
                                        </p:tgtEl>
                                        <p:attrNameLst>
                                          <p:attrName>style.visibility</p:attrName>
                                        </p:attrNameLst>
                                      </p:cBhvr>
                                      <p:to>
                                        <p:strVal val="visible"/>
                                      </p:to>
                                    </p:set>
                                    <p:animEffect transition="in" filter="fade">
                                      <p:cBhvr>
                                        <p:cTn id="75" dur="500"/>
                                        <p:tgtEl>
                                          <p:spTgt spid="44"/>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7"/>
                                        </p:tgtEl>
                                        <p:attrNameLst>
                                          <p:attrName>style.visibility</p:attrName>
                                        </p:attrNameLst>
                                      </p:cBhvr>
                                      <p:to>
                                        <p:strVal val="visible"/>
                                      </p:to>
                                    </p:set>
                                    <p:animEffect transition="in" filter="fade">
                                      <p:cBhvr>
                                        <p:cTn id="80" dur="500"/>
                                        <p:tgtEl>
                                          <p:spTgt spid="17"/>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fade">
                                      <p:cBhvr>
                                        <p:cTn id="85" dur="500"/>
                                        <p:tgtEl>
                                          <p:spTgt spid="1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fade">
                                      <p:cBhvr>
                                        <p:cTn id="90" dur="500"/>
                                        <p:tgtEl>
                                          <p:spTgt spid="26"/>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fade">
                                      <p:cBhvr>
                                        <p:cTn id="95" dur="500"/>
                                        <p:tgtEl>
                                          <p:spTgt spid="19"/>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500"/>
                                        <p:tgtEl>
                                          <p:spTgt spid="45"/>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fade">
                                      <p:cBhvr>
                                        <p:cTn id="105" dur="500"/>
                                        <p:tgtEl>
                                          <p:spTgt spid="2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21"/>
                                        </p:tgtEl>
                                        <p:attrNameLst>
                                          <p:attrName>style.visibility</p:attrName>
                                        </p:attrNameLst>
                                      </p:cBhvr>
                                      <p:to>
                                        <p:strVal val="visible"/>
                                      </p:to>
                                    </p:set>
                                    <p:animEffect transition="in" filter="fade">
                                      <p:cBhvr>
                                        <p:cTn id="110" dur="500"/>
                                        <p:tgtEl>
                                          <p:spTgt spid="2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fade">
                                      <p:cBhvr>
                                        <p:cTn id="115" dur="500"/>
                                        <p:tgtEl>
                                          <p:spTgt spid="27"/>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22"/>
                                        </p:tgtEl>
                                        <p:attrNameLst>
                                          <p:attrName>style.visibility</p:attrName>
                                        </p:attrNameLst>
                                      </p:cBhvr>
                                      <p:to>
                                        <p:strVal val="visible"/>
                                      </p:to>
                                    </p:set>
                                    <p:animEffect transition="in" filter="fade">
                                      <p:cBhvr>
                                        <p:cTn id="120" dur="500"/>
                                        <p:tgtEl>
                                          <p:spTgt spid="22"/>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23"/>
                                        </p:tgtEl>
                                        <p:attrNameLst>
                                          <p:attrName>style.visibility</p:attrName>
                                        </p:attrNameLst>
                                      </p:cBhvr>
                                      <p:to>
                                        <p:strVal val="visible"/>
                                      </p:to>
                                    </p:set>
                                    <p:animEffect transition="in" filter="fade">
                                      <p:cBhvr>
                                        <p:cTn id="125" dur="500"/>
                                        <p:tgtEl>
                                          <p:spTgt spid="23"/>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24"/>
                                        </p:tgtEl>
                                        <p:attrNameLst>
                                          <p:attrName>style.visibility</p:attrName>
                                        </p:attrNameLst>
                                      </p:cBhvr>
                                      <p:to>
                                        <p:strVal val="visible"/>
                                      </p:to>
                                    </p:set>
                                    <p:animEffect transition="in" filter="fade">
                                      <p:cBhvr>
                                        <p:cTn id="128" dur="500"/>
                                        <p:tgtEl>
                                          <p:spTgt spid="24"/>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28"/>
                                        </p:tgtEl>
                                        <p:attrNameLst>
                                          <p:attrName>style.visibility</p:attrName>
                                        </p:attrNameLst>
                                      </p:cBhvr>
                                      <p:to>
                                        <p:strVal val="visible"/>
                                      </p:to>
                                    </p:set>
                                    <p:animEffect transition="in" filter="fade">
                                      <p:cBhvr>
                                        <p:cTn id="133" dur="500"/>
                                        <p:tgtEl>
                                          <p:spTgt spid="28"/>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29"/>
                                        </p:tgtEl>
                                        <p:attrNameLst>
                                          <p:attrName>style.visibility</p:attrName>
                                        </p:attrNameLst>
                                      </p:cBhvr>
                                      <p:to>
                                        <p:strVal val="visible"/>
                                      </p:to>
                                    </p:set>
                                    <p:animEffect transition="in" filter="fade">
                                      <p:cBhvr>
                                        <p:cTn id="138" dur="500"/>
                                        <p:tgtEl>
                                          <p:spTgt spid="29"/>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2" presetClass="entr" presetSubtype="8" fill="hold" grpId="0" nodeType="clickEffect">
                                  <p:stCondLst>
                                    <p:cond delay="0"/>
                                  </p:stCondLst>
                                  <p:childTnLst>
                                    <p:set>
                                      <p:cBhvr>
                                        <p:cTn id="142" dur="1" fill="hold">
                                          <p:stCondLst>
                                            <p:cond delay="0"/>
                                          </p:stCondLst>
                                        </p:cTn>
                                        <p:tgtEl>
                                          <p:spTgt spid="42"/>
                                        </p:tgtEl>
                                        <p:attrNameLst>
                                          <p:attrName>style.visibility</p:attrName>
                                        </p:attrNameLst>
                                      </p:cBhvr>
                                      <p:to>
                                        <p:strVal val="visible"/>
                                      </p:to>
                                    </p:set>
                                    <p:anim calcmode="lin" valueType="num">
                                      <p:cBhvr additive="base">
                                        <p:cTn id="143" dur="500" fill="hold"/>
                                        <p:tgtEl>
                                          <p:spTgt spid="42"/>
                                        </p:tgtEl>
                                        <p:attrNameLst>
                                          <p:attrName>ppt_x</p:attrName>
                                        </p:attrNameLst>
                                      </p:cBhvr>
                                      <p:tavLst>
                                        <p:tav tm="0">
                                          <p:val>
                                            <p:strVal val="0-#ppt_w/2"/>
                                          </p:val>
                                        </p:tav>
                                        <p:tav tm="100000">
                                          <p:val>
                                            <p:strVal val="#ppt_x"/>
                                          </p:val>
                                        </p:tav>
                                      </p:tavLst>
                                    </p:anim>
                                    <p:anim calcmode="lin" valueType="num">
                                      <p:cBhvr additive="base">
                                        <p:cTn id="144" dur="500" fill="hold"/>
                                        <p:tgtEl>
                                          <p:spTgt spid="42"/>
                                        </p:tgtEl>
                                        <p:attrNameLst>
                                          <p:attrName>ppt_y</p:attrName>
                                        </p:attrNameLst>
                                      </p:cBhvr>
                                      <p:tavLst>
                                        <p:tav tm="0">
                                          <p:val>
                                            <p:strVal val="#ppt_y"/>
                                          </p:val>
                                        </p:tav>
                                        <p:tav tm="100000">
                                          <p:val>
                                            <p:strVal val="#ppt_y"/>
                                          </p:val>
                                        </p:tav>
                                      </p:tavLst>
                                    </p:anim>
                                  </p:childTnLst>
                                </p:cTn>
                              </p:par>
                              <p:par>
                                <p:cTn id="145" presetID="10" presetClass="entr" presetSubtype="0" fill="hold" grpId="0" nodeType="with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fade">
                                      <p:cBhvr>
                                        <p:cTn id="147" dur="500"/>
                                        <p:tgtEl>
                                          <p:spTgt spid="30"/>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31"/>
                                        </p:tgtEl>
                                        <p:attrNameLst>
                                          <p:attrName>style.visibility</p:attrName>
                                        </p:attrNameLst>
                                      </p:cBhvr>
                                      <p:to>
                                        <p:strVal val="visible"/>
                                      </p:to>
                                    </p:set>
                                    <p:animEffect transition="in" filter="fade">
                                      <p:cBhvr>
                                        <p:cTn id="150" dur="500"/>
                                        <p:tgtEl>
                                          <p:spTgt spid="31"/>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32"/>
                                        </p:tgtEl>
                                        <p:attrNameLst>
                                          <p:attrName>style.visibility</p:attrName>
                                        </p:attrNameLst>
                                      </p:cBhvr>
                                      <p:to>
                                        <p:strVal val="visible"/>
                                      </p:to>
                                    </p:set>
                                    <p:animEffect transition="in" filter="fade">
                                      <p:cBhvr>
                                        <p:cTn id="153" dur="500"/>
                                        <p:tgtEl>
                                          <p:spTgt spid="32"/>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33"/>
                                        </p:tgtEl>
                                        <p:attrNameLst>
                                          <p:attrName>style.visibility</p:attrName>
                                        </p:attrNameLst>
                                      </p:cBhvr>
                                      <p:to>
                                        <p:strVal val="visible"/>
                                      </p:to>
                                    </p:set>
                                    <p:animEffect transition="in" filter="fade">
                                      <p:cBhvr>
                                        <p:cTn id="158" dur="500"/>
                                        <p:tgtEl>
                                          <p:spTgt spid="33"/>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36"/>
                                        </p:tgtEl>
                                        <p:attrNameLst>
                                          <p:attrName>style.visibility</p:attrName>
                                        </p:attrNameLst>
                                      </p:cBhvr>
                                      <p:to>
                                        <p:strVal val="visible"/>
                                      </p:to>
                                    </p:set>
                                    <p:animEffect transition="in" filter="fade">
                                      <p:cBhvr>
                                        <p:cTn id="163" dur="500"/>
                                        <p:tgtEl>
                                          <p:spTgt spid="36"/>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37"/>
                                        </p:tgtEl>
                                        <p:attrNameLst>
                                          <p:attrName>style.visibility</p:attrName>
                                        </p:attrNameLst>
                                      </p:cBhvr>
                                      <p:to>
                                        <p:strVal val="visible"/>
                                      </p:to>
                                    </p:set>
                                    <p:animEffect transition="in" filter="fade">
                                      <p:cBhvr>
                                        <p:cTn id="168" dur="500"/>
                                        <p:tgtEl>
                                          <p:spTgt spid="37"/>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0" presetClass="entr" presetSubtype="0" fill="hold" grpId="0" nodeType="clickEffect">
                                  <p:stCondLst>
                                    <p:cond delay="0"/>
                                  </p:stCondLst>
                                  <p:childTnLst>
                                    <p:set>
                                      <p:cBhvr>
                                        <p:cTn id="172" dur="1" fill="hold">
                                          <p:stCondLst>
                                            <p:cond delay="0"/>
                                          </p:stCondLst>
                                        </p:cTn>
                                        <p:tgtEl>
                                          <p:spTgt spid="34"/>
                                        </p:tgtEl>
                                        <p:attrNameLst>
                                          <p:attrName>style.visibility</p:attrName>
                                        </p:attrNameLst>
                                      </p:cBhvr>
                                      <p:to>
                                        <p:strVal val="visible"/>
                                      </p:to>
                                    </p:set>
                                    <p:animEffect transition="in" filter="fade">
                                      <p:cBhvr>
                                        <p:cTn id="173" dur="500"/>
                                        <p:tgtEl>
                                          <p:spTgt spid="34"/>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0" presetClass="entr" presetSubtype="0" fill="hold" grpId="0" nodeType="clickEffect">
                                  <p:stCondLst>
                                    <p:cond delay="0"/>
                                  </p:stCondLst>
                                  <p:childTnLst>
                                    <p:set>
                                      <p:cBhvr>
                                        <p:cTn id="177" dur="1" fill="hold">
                                          <p:stCondLst>
                                            <p:cond delay="0"/>
                                          </p:stCondLst>
                                        </p:cTn>
                                        <p:tgtEl>
                                          <p:spTgt spid="38"/>
                                        </p:tgtEl>
                                        <p:attrNameLst>
                                          <p:attrName>style.visibility</p:attrName>
                                        </p:attrNameLst>
                                      </p:cBhvr>
                                      <p:to>
                                        <p:strVal val="visible"/>
                                      </p:to>
                                    </p:set>
                                    <p:animEffect transition="in" filter="fade">
                                      <p:cBhvr>
                                        <p:cTn id="178" dur="500"/>
                                        <p:tgtEl>
                                          <p:spTgt spid="38"/>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0" presetClass="entr" presetSubtype="0" fill="hold" grpId="0" nodeType="clickEffect">
                                  <p:stCondLst>
                                    <p:cond delay="0"/>
                                  </p:stCondLst>
                                  <p:childTnLst>
                                    <p:set>
                                      <p:cBhvr>
                                        <p:cTn id="182" dur="1" fill="hold">
                                          <p:stCondLst>
                                            <p:cond delay="0"/>
                                          </p:stCondLst>
                                        </p:cTn>
                                        <p:tgtEl>
                                          <p:spTgt spid="39"/>
                                        </p:tgtEl>
                                        <p:attrNameLst>
                                          <p:attrName>style.visibility</p:attrName>
                                        </p:attrNameLst>
                                      </p:cBhvr>
                                      <p:to>
                                        <p:strVal val="visible"/>
                                      </p:to>
                                    </p:set>
                                    <p:animEffect transition="in" filter="fade">
                                      <p:cBhvr>
                                        <p:cTn id="183" dur="500"/>
                                        <p:tgtEl>
                                          <p:spTgt spid="39"/>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10" presetClass="entr" presetSubtype="0" fill="hold" grpId="0" nodeType="clickEffect">
                                  <p:stCondLst>
                                    <p:cond delay="0"/>
                                  </p:stCondLst>
                                  <p:childTnLst>
                                    <p:set>
                                      <p:cBhvr>
                                        <p:cTn id="187" dur="1" fill="hold">
                                          <p:stCondLst>
                                            <p:cond delay="0"/>
                                          </p:stCondLst>
                                        </p:cTn>
                                        <p:tgtEl>
                                          <p:spTgt spid="35"/>
                                        </p:tgtEl>
                                        <p:attrNameLst>
                                          <p:attrName>style.visibility</p:attrName>
                                        </p:attrNameLst>
                                      </p:cBhvr>
                                      <p:to>
                                        <p:strVal val="visible"/>
                                      </p:to>
                                    </p:set>
                                    <p:animEffect transition="in" filter="fade">
                                      <p:cBhvr>
                                        <p:cTn id="188" dur="500"/>
                                        <p:tgtEl>
                                          <p:spTgt spid="35"/>
                                        </p:tgtEl>
                                      </p:cBhvr>
                                    </p:animEffec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10" presetClass="entr" presetSubtype="0" fill="hold" grpId="0" nodeType="clickEffect">
                                  <p:stCondLst>
                                    <p:cond delay="0"/>
                                  </p:stCondLst>
                                  <p:childTnLst>
                                    <p:set>
                                      <p:cBhvr>
                                        <p:cTn id="192" dur="1" fill="hold">
                                          <p:stCondLst>
                                            <p:cond delay="0"/>
                                          </p:stCondLst>
                                        </p:cTn>
                                        <p:tgtEl>
                                          <p:spTgt spid="40"/>
                                        </p:tgtEl>
                                        <p:attrNameLst>
                                          <p:attrName>style.visibility</p:attrName>
                                        </p:attrNameLst>
                                      </p:cBhvr>
                                      <p:to>
                                        <p:strVal val="visible"/>
                                      </p:to>
                                    </p:set>
                                    <p:animEffect transition="in" filter="fade">
                                      <p:cBhvr>
                                        <p:cTn id="193" dur="500"/>
                                        <p:tgtEl>
                                          <p:spTgt spid="40"/>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0" presetClass="entr" presetSubtype="0" fill="hold" grpId="0" nodeType="clickEffect">
                                  <p:stCondLst>
                                    <p:cond delay="0"/>
                                  </p:stCondLst>
                                  <p:childTnLst>
                                    <p:set>
                                      <p:cBhvr>
                                        <p:cTn id="197" dur="1" fill="hold">
                                          <p:stCondLst>
                                            <p:cond delay="0"/>
                                          </p:stCondLst>
                                        </p:cTn>
                                        <p:tgtEl>
                                          <p:spTgt spid="41"/>
                                        </p:tgtEl>
                                        <p:attrNameLst>
                                          <p:attrName>style.visibility</p:attrName>
                                        </p:attrNameLst>
                                      </p:cBhvr>
                                      <p:to>
                                        <p:strVal val="visible"/>
                                      </p:to>
                                    </p:set>
                                    <p:animEffect transition="in" filter="fade">
                                      <p:cBhvr>
                                        <p:cTn id="19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bwMode="auto">
          <a:xfrm>
            <a:off x="152400" y="304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c) Decimals into percentages: </a:t>
            </a:r>
            <a:endParaRPr lang="en-NZ" i="1">
              <a:latin typeface="Arial" pitchFamily="34" charset="0"/>
              <a:cs typeface="Arial" pitchFamily="34" charset="0"/>
            </a:endParaRPr>
          </a:p>
        </p:txBody>
      </p:sp>
      <p:sp>
        <p:nvSpPr>
          <p:cNvPr id="3" name="Text Placeholder 2"/>
          <p:cNvSpPr txBox="1">
            <a:spLocks/>
          </p:cNvSpPr>
          <p:nvPr/>
        </p:nvSpPr>
        <p:spPr bwMode="auto">
          <a:xfrm>
            <a:off x="457200" y="609600"/>
            <a:ext cx="281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Multiply by 100</a:t>
            </a:r>
            <a:endParaRPr lang="en-NZ" i="1">
              <a:latin typeface="Arial" pitchFamily="34" charset="0"/>
              <a:cs typeface="Arial" pitchFamily="34" charset="0"/>
            </a:endParaRPr>
          </a:p>
        </p:txBody>
      </p:sp>
      <p:sp>
        <p:nvSpPr>
          <p:cNvPr id="4" name="TextBox 3"/>
          <p:cNvSpPr txBox="1">
            <a:spLocks noChangeArrowheads="1"/>
          </p:cNvSpPr>
          <p:nvPr/>
        </p:nvSpPr>
        <p:spPr bwMode="auto">
          <a:xfrm>
            <a:off x="381000" y="16764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buFontTx/>
              <a:buAutoNum type="alphaLcParenR"/>
            </a:pPr>
            <a:r>
              <a:rPr lang="en-NZ">
                <a:latin typeface="Arial" pitchFamily="34" charset="0"/>
                <a:cs typeface="Arial" pitchFamily="34" charset="0"/>
              </a:rPr>
              <a:t>0.26</a:t>
            </a:r>
          </a:p>
        </p:txBody>
      </p:sp>
      <p:sp>
        <p:nvSpPr>
          <p:cNvPr id="5" name="TextBox 4"/>
          <p:cNvSpPr txBox="1">
            <a:spLocks noChangeArrowheads="1"/>
          </p:cNvSpPr>
          <p:nvPr/>
        </p:nvSpPr>
        <p:spPr bwMode="auto">
          <a:xfrm>
            <a:off x="3124200" y="16764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buFontTx/>
              <a:buAutoNum type="alphaLcParenR" startAt="2"/>
            </a:pPr>
            <a:r>
              <a:rPr lang="en-NZ">
                <a:latin typeface="Arial" pitchFamily="34" charset="0"/>
                <a:cs typeface="Arial" pitchFamily="34" charset="0"/>
              </a:rPr>
              <a:t>0.78</a:t>
            </a:r>
          </a:p>
        </p:txBody>
      </p:sp>
      <p:sp>
        <p:nvSpPr>
          <p:cNvPr id="6" name="TextBox 5"/>
          <p:cNvSpPr txBox="1">
            <a:spLocks noChangeArrowheads="1"/>
          </p:cNvSpPr>
          <p:nvPr/>
        </p:nvSpPr>
        <p:spPr bwMode="auto">
          <a:xfrm>
            <a:off x="5638800" y="16764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buFontTx/>
              <a:buAutoNum type="alphaLcParenR" startAt="3"/>
            </a:pPr>
            <a:r>
              <a:rPr lang="en-NZ">
                <a:latin typeface="Arial" pitchFamily="34" charset="0"/>
                <a:cs typeface="Arial" pitchFamily="34" charset="0"/>
              </a:rPr>
              <a:t>1.28</a:t>
            </a:r>
          </a:p>
        </p:txBody>
      </p:sp>
      <p:sp>
        <p:nvSpPr>
          <p:cNvPr id="7" name="TextBox 6"/>
          <p:cNvSpPr txBox="1">
            <a:spLocks noChangeArrowheads="1"/>
          </p:cNvSpPr>
          <p:nvPr/>
        </p:nvSpPr>
        <p:spPr bwMode="auto">
          <a:xfrm>
            <a:off x="1219200" y="1676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r>
              <a:rPr lang="en-NZ" i="1">
                <a:solidFill>
                  <a:srgbClr val="FF0000"/>
                </a:solidFill>
                <a:latin typeface="Arial" pitchFamily="34" charset="0"/>
                <a:cs typeface="Arial" pitchFamily="34" charset="0"/>
              </a:rPr>
              <a:t>    </a:t>
            </a:r>
          </a:p>
        </p:txBody>
      </p:sp>
      <p:sp>
        <p:nvSpPr>
          <p:cNvPr id="11" name="TextBox 10"/>
          <p:cNvSpPr txBox="1">
            <a:spLocks noChangeArrowheads="1"/>
          </p:cNvSpPr>
          <p:nvPr/>
        </p:nvSpPr>
        <p:spPr bwMode="auto">
          <a:xfrm>
            <a:off x="1905000" y="1676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26% </a:t>
            </a:r>
            <a:endParaRPr lang="en-NZ" i="1">
              <a:solidFill>
                <a:srgbClr val="FF0000"/>
              </a:solidFill>
              <a:latin typeface="Arial" pitchFamily="34" charset="0"/>
              <a:cs typeface="Arial" pitchFamily="34" charset="0"/>
            </a:endParaRPr>
          </a:p>
        </p:txBody>
      </p:sp>
      <p:sp>
        <p:nvSpPr>
          <p:cNvPr id="16" name="Curved Down Arrow 15"/>
          <p:cNvSpPr>
            <a:spLocks noChangeArrowheads="1"/>
          </p:cNvSpPr>
          <p:nvPr/>
        </p:nvSpPr>
        <p:spPr bwMode="auto">
          <a:xfrm flipH="1">
            <a:off x="838200" y="1524000"/>
            <a:ext cx="381000" cy="2286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t> </a:t>
            </a:r>
          </a:p>
        </p:txBody>
      </p:sp>
      <p:sp>
        <p:nvSpPr>
          <p:cNvPr id="17" name="Curved Down Arrow 16"/>
          <p:cNvSpPr>
            <a:spLocks noChangeArrowheads="1"/>
          </p:cNvSpPr>
          <p:nvPr/>
        </p:nvSpPr>
        <p:spPr bwMode="auto">
          <a:xfrm flipH="1">
            <a:off x="685800" y="1524000"/>
            <a:ext cx="381000" cy="2286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t> </a:t>
            </a:r>
          </a:p>
        </p:txBody>
      </p:sp>
      <p:sp>
        <p:nvSpPr>
          <p:cNvPr id="18" name="TextBox 17"/>
          <p:cNvSpPr txBox="1">
            <a:spLocks noChangeArrowheads="1"/>
          </p:cNvSpPr>
          <p:nvPr/>
        </p:nvSpPr>
        <p:spPr bwMode="auto">
          <a:xfrm>
            <a:off x="3962400" y="1676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r>
              <a:rPr lang="en-NZ" i="1">
                <a:solidFill>
                  <a:srgbClr val="FF0000"/>
                </a:solidFill>
                <a:latin typeface="Arial" pitchFamily="34" charset="0"/>
                <a:cs typeface="Arial" pitchFamily="34" charset="0"/>
              </a:rPr>
              <a:t>    </a:t>
            </a:r>
          </a:p>
        </p:txBody>
      </p:sp>
      <p:sp>
        <p:nvSpPr>
          <p:cNvPr id="19" name="TextBox 18"/>
          <p:cNvSpPr txBox="1">
            <a:spLocks noChangeArrowheads="1"/>
          </p:cNvSpPr>
          <p:nvPr/>
        </p:nvSpPr>
        <p:spPr bwMode="auto">
          <a:xfrm>
            <a:off x="4724400" y="1676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78% </a:t>
            </a:r>
            <a:endParaRPr lang="en-NZ" i="1">
              <a:solidFill>
                <a:srgbClr val="FF0000"/>
              </a:solidFill>
              <a:latin typeface="Arial" pitchFamily="34" charset="0"/>
              <a:cs typeface="Arial" pitchFamily="34" charset="0"/>
            </a:endParaRPr>
          </a:p>
        </p:txBody>
      </p:sp>
      <p:sp>
        <p:nvSpPr>
          <p:cNvPr id="20" name="TextBox 19"/>
          <p:cNvSpPr txBox="1">
            <a:spLocks noChangeArrowheads="1"/>
          </p:cNvSpPr>
          <p:nvPr/>
        </p:nvSpPr>
        <p:spPr bwMode="auto">
          <a:xfrm>
            <a:off x="6477000" y="1676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r>
              <a:rPr lang="en-NZ" i="1">
                <a:solidFill>
                  <a:srgbClr val="FF0000"/>
                </a:solidFill>
                <a:latin typeface="Arial" pitchFamily="34" charset="0"/>
                <a:cs typeface="Arial" pitchFamily="34" charset="0"/>
              </a:rPr>
              <a:t>    </a:t>
            </a:r>
          </a:p>
        </p:txBody>
      </p:sp>
      <p:sp>
        <p:nvSpPr>
          <p:cNvPr id="21" name="TextBox 20"/>
          <p:cNvSpPr txBox="1">
            <a:spLocks noChangeArrowheads="1"/>
          </p:cNvSpPr>
          <p:nvPr/>
        </p:nvSpPr>
        <p:spPr bwMode="auto">
          <a:xfrm>
            <a:off x="7162800" y="1676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128% </a:t>
            </a:r>
            <a:endParaRPr lang="en-NZ" i="1">
              <a:solidFill>
                <a:srgbClr val="FF0000"/>
              </a:solidFill>
              <a:latin typeface="Arial" pitchFamily="34" charset="0"/>
              <a:cs typeface="Arial" pitchFamily="34" charset="0"/>
            </a:endParaRPr>
          </a:p>
        </p:txBody>
      </p:sp>
      <p:sp>
        <p:nvSpPr>
          <p:cNvPr id="22" name="Text Placeholder 2"/>
          <p:cNvSpPr txBox="1">
            <a:spLocks/>
          </p:cNvSpPr>
          <p:nvPr/>
        </p:nvSpPr>
        <p:spPr bwMode="auto">
          <a:xfrm>
            <a:off x="457200" y="1066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Change the following decimals into percentages:</a:t>
            </a:r>
            <a:endParaRPr lang="en-NZ" i="1">
              <a:latin typeface="Arial" pitchFamily="34" charset="0"/>
              <a:cs typeface="Arial" pitchFamily="34" charset="0"/>
            </a:endParaRPr>
          </a:p>
        </p:txBody>
      </p:sp>
      <p:sp>
        <p:nvSpPr>
          <p:cNvPr id="23" name="TextBox 22"/>
          <p:cNvSpPr txBox="1">
            <a:spLocks noChangeArrowheads="1"/>
          </p:cNvSpPr>
          <p:nvPr/>
        </p:nvSpPr>
        <p:spPr bwMode="auto">
          <a:xfrm>
            <a:off x="381000" y="21336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PERCENTAGES OF QUANTITIES</a:t>
            </a:r>
          </a:p>
        </p:txBody>
      </p:sp>
      <p:sp>
        <p:nvSpPr>
          <p:cNvPr id="24" name="Text Placeholder 2"/>
          <p:cNvSpPr txBox="1">
            <a:spLocks/>
          </p:cNvSpPr>
          <p:nvPr/>
        </p:nvSpPr>
        <p:spPr bwMode="auto">
          <a:xfrm>
            <a:off x="457200" y="2438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Use a strategy you find easy, such as finding simpler percentages and adding, or by changing the percentage to a decimal and multiplying </a:t>
            </a:r>
            <a:endParaRPr lang="en-NZ" i="1">
              <a:latin typeface="Arial" pitchFamily="34" charset="0"/>
              <a:cs typeface="Arial" pitchFamily="34" charset="0"/>
            </a:endParaRPr>
          </a:p>
        </p:txBody>
      </p:sp>
      <p:sp>
        <p:nvSpPr>
          <p:cNvPr id="25" name="TextBox 24"/>
          <p:cNvSpPr txBox="1">
            <a:spLocks noChangeArrowheads="1"/>
          </p:cNvSpPr>
          <p:nvPr/>
        </p:nvSpPr>
        <p:spPr bwMode="auto">
          <a:xfrm>
            <a:off x="381000" y="34290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47.5% of $160</a:t>
            </a:r>
            <a:endParaRPr lang="en-NZ" u="sng">
              <a:latin typeface="Arial" pitchFamily="34" charset="0"/>
              <a:cs typeface="Arial" pitchFamily="34" charset="0"/>
            </a:endParaRPr>
          </a:p>
        </p:txBody>
      </p:sp>
      <p:sp>
        <p:nvSpPr>
          <p:cNvPr id="26" name="TextBox 25"/>
          <p:cNvSpPr txBox="1">
            <a:spLocks noChangeArrowheads="1"/>
          </p:cNvSpPr>
          <p:nvPr/>
        </p:nvSpPr>
        <p:spPr bwMode="auto">
          <a:xfrm>
            <a:off x="4495800" y="3429000"/>
            <a:ext cx="198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75% of 200 kg</a:t>
            </a:r>
          </a:p>
        </p:txBody>
      </p:sp>
      <p:sp>
        <p:nvSpPr>
          <p:cNvPr id="27" name="Text Placeholder 2"/>
          <p:cNvSpPr txBox="1">
            <a:spLocks/>
          </p:cNvSpPr>
          <p:nvPr/>
        </p:nvSpPr>
        <p:spPr bwMode="auto">
          <a:xfrm>
            <a:off x="381000" y="3124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Calculate:</a:t>
            </a:r>
            <a:endParaRPr lang="en-NZ" i="1">
              <a:latin typeface="Arial" pitchFamily="34" charset="0"/>
              <a:cs typeface="Arial" pitchFamily="34" charset="0"/>
            </a:endParaRPr>
          </a:p>
        </p:txBody>
      </p:sp>
      <p:sp>
        <p:nvSpPr>
          <p:cNvPr id="28" name="TextBox 27"/>
          <p:cNvSpPr txBox="1">
            <a:spLocks noChangeArrowheads="1"/>
          </p:cNvSpPr>
          <p:nvPr/>
        </p:nvSpPr>
        <p:spPr bwMode="auto">
          <a:xfrm>
            <a:off x="762000" y="38100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10% = </a:t>
            </a:r>
            <a:endParaRPr lang="en-NZ" i="1">
              <a:solidFill>
                <a:srgbClr val="FF0000"/>
              </a:solidFill>
              <a:latin typeface="Arial" pitchFamily="34" charset="0"/>
              <a:cs typeface="Arial" pitchFamily="34" charset="0"/>
            </a:endParaRPr>
          </a:p>
        </p:txBody>
      </p:sp>
      <p:sp>
        <p:nvSpPr>
          <p:cNvPr id="29" name="TextBox 28"/>
          <p:cNvSpPr txBox="1">
            <a:spLocks noChangeArrowheads="1"/>
          </p:cNvSpPr>
          <p:nvPr/>
        </p:nvSpPr>
        <p:spPr bwMode="auto">
          <a:xfrm>
            <a:off x="1524000" y="38100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16 </a:t>
            </a:r>
            <a:endParaRPr lang="en-NZ" i="1">
              <a:solidFill>
                <a:srgbClr val="FF0000"/>
              </a:solidFill>
              <a:latin typeface="Arial" pitchFamily="34" charset="0"/>
              <a:cs typeface="Arial" pitchFamily="34" charset="0"/>
            </a:endParaRPr>
          </a:p>
        </p:txBody>
      </p:sp>
      <p:sp>
        <p:nvSpPr>
          <p:cNvPr id="30" name="TextBox 29"/>
          <p:cNvSpPr txBox="1">
            <a:spLocks noChangeArrowheads="1"/>
          </p:cNvSpPr>
          <p:nvPr/>
        </p:nvSpPr>
        <p:spPr bwMode="auto">
          <a:xfrm>
            <a:off x="762000" y="41148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 = </a:t>
            </a:r>
            <a:endParaRPr lang="en-NZ" i="1">
              <a:solidFill>
                <a:srgbClr val="FF0000"/>
              </a:solidFill>
              <a:latin typeface="Arial" pitchFamily="34" charset="0"/>
              <a:cs typeface="Arial" pitchFamily="34" charset="0"/>
            </a:endParaRPr>
          </a:p>
        </p:txBody>
      </p:sp>
      <p:sp>
        <p:nvSpPr>
          <p:cNvPr id="31" name="TextBox 30"/>
          <p:cNvSpPr txBox="1">
            <a:spLocks noChangeArrowheads="1"/>
          </p:cNvSpPr>
          <p:nvPr/>
        </p:nvSpPr>
        <p:spPr bwMode="auto">
          <a:xfrm>
            <a:off x="1447800" y="41148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8 </a:t>
            </a:r>
            <a:endParaRPr lang="en-NZ" i="1">
              <a:solidFill>
                <a:srgbClr val="FF0000"/>
              </a:solidFill>
              <a:latin typeface="Arial" pitchFamily="34" charset="0"/>
              <a:cs typeface="Arial" pitchFamily="34" charset="0"/>
            </a:endParaRPr>
          </a:p>
        </p:txBody>
      </p:sp>
      <p:sp>
        <p:nvSpPr>
          <p:cNvPr id="32" name="TextBox 31"/>
          <p:cNvSpPr txBox="1">
            <a:spLocks noChangeArrowheads="1"/>
          </p:cNvSpPr>
          <p:nvPr/>
        </p:nvSpPr>
        <p:spPr bwMode="auto">
          <a:xfrm>
            <a:off x="762000" y="4419600"/>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2.5% = </a:t>
            </a:r>
            <a:endParaRPr lang="en-NZ" i="1">
              <a:solidFill>
                <a:srgbClr val="FF0000"/>
              </a:solidFill>
              <a:latin typeface="Arial" pitchFamily="34" charset="0"/>
              <a:cs typeface="Arial" pitchFamily="34" charset="0"/>
            </a:endParaRPr>
          </a:p>
        </p:txBody>
      </p:sp>
      <p:sp>
        <p:nvSpPr>
          <p:cNvPr id="33" name="TextBox 32"/>
          <p:cNvSpPr txBox="1">
            <a:spLocks noChangeArrowheads="1"/>
          </p:cNvSpPr>
          <p:nvPr/>
        </p:nvSpPr>
        <p:spPr bwMode="auto">
          <a:xfrm>
            <a:off x="1600200" y="4419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 </a:t>
            </a:r>
            <a:endParaRPr lang="en-NZ" i="1">
              <a:solidFill>
                <a:srgbClr val="FF0000"/>
              </a:solidFill>
              <a:latin typeface="Arial" pitchFamily="34" charset="0"/>
              <a:cs typeface="Arial" pitchFamily="34" charset="0"/>
            </a:endParaRPr>
          </a:p>
        </p:txBody>
      </p:sp>
      <p:sp>
        <p:nvSpPr>
          <p:cNvPr id="34" name="TextBox 33"/>
          <p:cNvSpPr txBox="1">
            <a:spLocks noChangeArrowheads="1"/>
          </p:cNvSpPr>
          <p:nvPr/>
        </p:nvSpPr>
        <p:spPr bwMode="auto">
          <a:xfrm>
            <a:off x="762000" y="4724400"/>
            <a:ext cx="3962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Therefore 45% = 16 × 4 + 8 + 4 </a:t>
            </a:r>
            <a:endParaRPr lang="en-NZ" i="1">
              <a:solidFill>
                <a:srgbClr val="FF0000"/>
              </a:solidFill>
              <a:latin typeface="Arial" pitchFamily="34" charset="0"/>
              <a:cs typeface="Arial" pitchFamily="34" charset="0"/>
            </a:endParaRPr>
          </a:p>
        </p:txBody>
      </p:sp>
      <p:sp>
        <p:nvSpPr>
          <p:cNvPr id="35" name="TextBox 34"/>
          <p:cNvSpPr txBox="1">
            <a:spLocks noChangeArrowheads="1"/>
          </p:cNvSpPr>
          <p:nvPr/>
        </p:nvSpPr>
        <p:spPr bwMode="auto">
          <a:xfrm>
            <a:off x="2362200" y="50292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$76</a:t>
            </a:r>
            <a:endParaRPr lang="en-NZ" i="1">
              <a:solidFill>
                <a:srgbClr val="FF0000"/>
              </a:solidFill>
              <a:latin typeface="Arial" pitchFamily="34" charset="0"/>
              <a:cs typeface="Arial" pitchFamily="34" charset="0"/>
            </a:endParaRPr>
          </a:p>
        </p:txBody>
      </p:sp>
      <p:sp>
        <p:nvSpPr>
          <p:cNvPr id="36" name="TextBox 35"/>
          <p:cNvSpPr txBox="1">
            <a:spLocks noChangeArrowheads="1"/>
          </p:cNvSpPr>
          <p:nvPr/>
        </p:nvSpPr>
        <p:spPr bwMode="auto">
          <a:xfrm>
            <a:off x="6400800" y="34290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0.75 </a:t>
            </a:r>
            <a:endParaRPr lang="en-NZ" i="1">
              <a:solidFill>
                <a:srgbClr val="FF0000"/>
              </a:solidFill>
              <a:latin typeface="Arial" pitchFamily="34" charset="0"/>
              <a:cs typeface="Arial" pitchFamily="34" charset="0"/>
            </a:endParaRPr>
          </a:p>
        </p:txBody>
      </p:sp>
      <p:sp>
        <p:nvSpPr>
          <p:cNvPr id="37" name="TextBox 36"/>
          <p:cNvSpPr txBox="1">
            <a:spLocks noChangeArrowheads="1"/>
          </p:cNvSpPr>
          <p:nvPr/>
        </p:nvSpPr>
        <p:spPr bwMode="auto">
          <a:xfrm>
            <a:off x="7162800" y="34290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200</a:t>
            </a:r>
            <a:r>
              <a:rPr lang="en-NZ" i="1">
                <a:solidFill>
                  <a:srgbClr val="FF0000"/>
                </a:solidFill>
                <a:latin typeface="Arial" pitchFamily="34" charset="0"/>
                <a:cs typeface="Arial" pitchFamily="34" charset="0"/>
              </a:rPr>
              <a:t>    </a:t>
            </a:r>
          </a:p>
        </p:txBody>
      </p:sp>
      <p:sp>
        <p:nvSpPr>
          <p:cNvPr id="38" name="TextBox 37"/>
          <p:cNvSpPr txBox="1">
            <a:spLocks noChangeArrowheads="1"/>
          </p:cNvSpPr>
          <p:nvPr/>
        </p:nvSpPr>
        <p:spPr bwMode="auto">
          <a:xfrm>
            <a:off x="6400800" y="38100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150 kg</a:t>
            </a:r>
            <a:r>
              <a:rPr lang="en-NZ" i="1">
                <a:solidFill>
                  <a:srgbClr val="FF0000"/>
                </a:solidFill>
                <a:latin typeface="Arial" pitchFamily="34" charset="0"/>
                <a:cs typeface="Arial" pitchFamily="34" charset="0"/>
              </a:rPr>
              <a:t>    </a:t>
            </a:r>
          </a:p>
        </p:txBody>
      </p:sp>
      <p:pic>
        <p:nvPicPr>
          <p:cNvPr id="1026" name="Picture 2" descr="C:\Program Files\Microsoft Office\Media\CntCD1\ClipArt6\j029938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419600"/>
            <a:ext cx="1827213" cy="182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0-#ppt_w/2"/>
                                          </p:val>
                                        </p:tav>
                                        <p:tav tm="100000">
                                          <p:val>
                                            <p:strVal val="#ppt_x"/>
                                          </p:val>
                                        </p:tav>
                                      </p:tavLst>
                                    </p:anim>
                                    <p:anim calcmode="lin" valueType="num">
                                      <p:cBhvr additive="base">
                                        <p:cTn id="18" dur="500" fill="hold"/>
                                        <p:tgtEl>
                                          <p:spTgt spid="22"/>
                                        </p:tgtEl>
                                        <p:attrNameLst>
                                          <p:attrName>ppt_y</p:attrName>
                                        </p:attrNameLst>
                                      </p:cBhvr>
                                      <p:tavLst>
                                        <p:tav tm="0">
                                          <p:val>
                                            <p:strVal val="#ppt_y"/>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right)">
                                      <p:cBhvr>
                                        <p:cTn id="37" dur="1000"/>
                                        <p:tgtEl>
                                          <p:spTgt spid="1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right)">
                                      <p:cBhvr>
                                        <p:cTn id="40" dur="1000"/>
                                        <p:tgtEl>
                                          <p:spTgt spid="1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fade">
                                      <p:cBhvr>
                                        <p:cTn id="60" dur="500"/>
                                        <p:tgtEl>
                                          <p:spTgt spid="2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500"/>
                                        <p:tgtEl>
                                          <p:spTgt spid="2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500"/>
                                        <p:tgtEl>
                                          <p:spTgt spid="23"/>
                                        </p:tgtEl>
                                      </p:cBhvr>
                                    </p:animEffect>
                                  </p:childTnLst>
                                </p:cTn>
                              </p:par>
                              <p:par>
                                <p:cTn id="71" presetID="10" presetClass="entr" presetSubtype="0" fill="hold" nodeType="withEffect">
                                  <p:stCondLst>
                                    <p:cond delay="0"/>
                                  </p:stCondLst>
                                  <p:childTnLst>
                                    <p:set>
                                      <p:cBhvr>
                                        <p:cTn id="72" dur="1" fill="hold">
                                          <p:stCondLst>
                                            <p:cond delay="0"/>
                                          </p:stCondLst>
                                        </p:cTn>
                                        <p:tgtEl>
                                          <p:spTgt spid="1026"/>
                                        </p:tgtEl>
                                        <p:attrNameLst>
                                          <p:attrName>style.visibility</p:attrName>
                                        </p:attrNameLst>
                                      </p:cBhvr>
                                      <p:to>
                                        <p:strVal val="visible"/>
                                      </p:to>
                                    </p:set>
                                    <p:animEffect transition="in" filter="fade">
                                      <p:cBhvr>
                                        <p:cTn id="73" dur="500"/>
                                        <p:tgtEl>
                                          <p:spTgt spid="1026"/>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500"/>
                                        <p:tgtEl>
                                          <p:spTgt spid="24"/>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additive="base">
                                        <p:cTn id="83" dur="500" fill="hold"/>
                                        <p:tgtEl>
                                          <p:spTgt spid="27"/>
                                        </p:tgtEl>
                                        <p:attrNameLst>
                                          <p:attrName>ppt_x</p:attrName>
                                        </p:attrNameLst>
                                      </p:cBhvr>
                                      <p:tavLst>
                                        <p:tav tm="0">
                                          <p:val>
                                            <p:strVal val="0-#ppt_w/2"/>
                                          </p:val>
                                        </p:tav>
                                        <p:tav tm="100000">
                                          <p:val>
                                            <p:strVal val="#ppt_x"/>
                                          </p:val>
                                        </p:tav>
                                      </p:tavLst>
                                    </p:anim>
                                    <p:anim calcmode="lin" valueType="num">
                                      <p:cBhvr additive="base">
                                        <p:cTn id="84" dur="500" fill="hold"/>
                                        <p:tgtEl>
                                          <p:spTgt spid="27"/>
                                        </p:tgtEl>
                                        <p:attrNameLst>
                                          <p:attrName>ppt_y</p:attrName>
                                        </p:attrNameLst>
                                      </p:cBhvr>
                                      <p:tavLst>
                                        <p:tav tm="0">
                                          <p:val>
                                            <p:strVal val="#ppt_y"/>
                                          </p:val>
                                        </p:tav>
                                        <p:tav tm="100000">
                                          <p:val>
                                            <p:strVal val="#ppt_y"/>
                                          </p:val>
                                        </p:tav>
                                      </p:tavLst>
                                    </p:anim>
                                  </p:childTnLst>
                                </p:cTn>
                              </p:par>
                              <p:par>
                                <p:cTn id="85" presetID="10" presetClass="entr" presetSubtype="0"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fade">
                                      <p:cBhvr>
                                        <p:cTn id="87" dur="500"/>
                                        <p:tgtEl>
                                          <p:spTgt spid="25"/>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fade">
                                      <p:cBhvr>
                                        <p:cTn id="90" dur="500"/>
                                        <p:tgtEl>
                                          <p:spTgt spid="26"/>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fade">
                                      <p:cBhvr>
                                        <p:cTn id="95" dur="500"/>
                                        <p:tgtEl>
                                          <p:spTgt spid="28"/>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29"/>
                                        </p:tgtEl>
                                        <p:attrNameLst>
                                          <p:attrName>style.visibility</p:attrName>
                                        </p:attrNameLst>
                                      </p:cBhvr>
                                      <p:to>
                                        <p:strVal val="visible"/>
                                      </p:to>
                                    </p:set>
                                    <p:animEffect transition="in" filter="fade">
                                      <p:cBhvr>
                                        <p:cTn id="100" dur="500"/>
                                        <p:tgtEl>
                                          <p:spTgt spid="29"/>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fade">
                                      <p:cBhvr>
                                        <p:cTn id="105" dur="500"/>
                                        <p:tgtEl>
                                          <p:spTgt spid="3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31"/>
                                        </p:tgtEl>
                                        <p:attrNameLst>
                                          <p:attrName>style.visibility</p:attrName>
                                        </p:attrNameLst>
                                      </p:cBhvr>
                                      <p:to>
                                        <p:strVal val="visible"/>
                                      </p:to>
                                    </p:set>
                                    <p:animEffect transition="in" filter="fade">
                                      <p:cBhvr>
                                        <p:cTn id="110" dur="500"/>
                                        <p:tgtEl>
                                          <p:spTgt spid="3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animEffect transition="in" filter="fade">
                                      <p:cBhvr>
                                        <p:cTn id="115" dur="500"/>
                                        <p:tgtEl>
                                          <p:spTgt spid="32"/>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33"/>
                                        </p:tgtEl>
                                        <p:attrNameLst>
                                          <p:attrName>style.visibility</p:attrName>
                                        </p:attrNameLst>
                                      </p:cBhvr>
                                      <p:to>
                                        <p:strVal val="visible"/>
                                      </p:to>
                                    </p:set>
                                    <p:animEffect transition="in" filter="fade">
                                      <p:cBhvr>
                                        <p:cTn id="120" dur="500"/>
                                        <p:tgtEl>
                                          <p:spTgt spid="33"/>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500"/>
                                        <p:tgtEl>
                                          <p:spTgt spid="34"/>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35"/>
                                        </p:tgtEl>
                                        <p:attrNameLst>
                                          <p:attrName>style.visibility</p:attrName>
                                        </p:attrNameLst>
                                      </p:cBhvr>
                                      <p:to>
                                        <p:strVal val="visible"/>
                                      </p:to>
                                    </p:set>
                                    <p:animEffect transition="in" filter="fade">
                                      <p:cBhvr>
                                        <p:cTn id="130" dur="500"/>
                                        <p:tgtEl>
                                          <p:spTgt spid="35"/>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36"/>
                                        </p:tgtEl>
                                        <p:attrNameLst>
                                          <p:attrName>style.visibility</p:attrName>
                                        </p:attrNameLst>
                                      </p:cBhvr>
                                      <p:to>
                                        <p:strVal val="visible"/>
                                      </p:to>
                                    </p:set>
                                    <p:animEffect transition="in" filter="fade">
                                      <p:cBhvr>
                                        <p:cTn id="135" dur="500"/>
                                        <p:tgtEl>
                                          <p:spTgt spid="36"/>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fade">
                                      <p:cBhvr>
                                        <p:cTn id="140" dur="500"/>
                                        <p:tgtEl>
                                          <p:spTgt spid="37"/>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38"/>
                                        </p:tgtEl>
                                        <p:attrNameLst>
                                          <p:attrName>style.visibility</p:attrName>
                                        </p:attrNameLst>
                                      </p:cBhvr>
                                      <p:to>
                                        <p:strVal val="visible"/>
                                      </p:to>
                                    </p:set>
                                    <p:animEffect transition="in" filter="fade">
                                      <p:cBhvr>
                                        <p:cTn id="14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1" grpId="0"/>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81000" y="3048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 ONE AMOUNT AS A PERCENTAGE OF ANOTHER</a:t>
            </a:r>
          </a:p>
        </p:txBody>
      </p:sp>
      <p:sp>
        <p:nvSpPr>
          <p:cNvPr id="3" name="Text Placeholder 2"/>
          <p:cNvSpPr txBox="1">
            <a:spLocks/>
          </p:cNvSpPr>
          <p:nvPr/>
        </p:nvSpPr>
        <p:spPr bwMode="auto">
          <a:xfrm>
            <a:off x="457200" y="609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A number of similar strategies such as setting up a fraction and multiplying by 100 exist.</a:t>
            </a:r>
            <a:endParaRPr lang="en-NZ" i="1">
              <a:latin typeface="Arial" pitchFamily="34" charset="0"/>
              <a:cs typeface="Arial" pitchFamily="34" charset="0"/>
            </a:endParaRPr>
          </a:p>
        </p:txBody>
      </p:sp>
      <p:sp>
        <p:nvSpPr>
          <p:cNvPr id="4" name="Text Placeholder 2"/>
          <p:cNvSpPr txBox="1">
            <a:spLocks/>
          </p:cNvSpPr>
          <p:nvPr/>
        </p:nvSpPr>
        <p:spPr bwMode="auto">
          <a:xfrm>
            <a:off x="381000" y="12954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Paul got 28 out of 50. What percentage is this?</a:t>
            </a:r>
            <a:endParaRPr lang="en-NZ" i="1">
              <a:latin typeface="Arial" pitchFamily="34" charset="0"/>
              <a:cs typeface="Arial" pitchFamily="34" charset="0"/>
            </a:endParaRPr>
          </a:p>
        </p:txBody>
      </p:sp>
      <p:sp>
        <p:nvSpPr>
          <p:cNvPr id="5" name="TextBox 4"/>
          <p:cNvSpPr txBox="1">
            <a:spLocks noChangeArrowheads="1"/>
          </p:cNvSpPr>
          <p:nvPr/>
        </p:nvSpPr>
        <p:spPr bwMode="auto">
          <a:xfrm>
            <a:off x="914400" y="16002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100 ÷ 50 = 2 </a:t>
            </a:r>
            <a:endParaRPr lang="en-NZ" i="1">
              <a:solidFill>
                <a:srgbClr val="FF0000"/>
              </a:solidFill>
              <a:latin typeface="Arial" pitchFamily="34" charset="0"/>
              <a:cs typeface="Arial" pitchFamily="34" charset="0"/>
            </a:endParaRPr>
          </a:p>
        </p:txBody>
      </p:sp>
      <p:sp>
        <p:nvSpPr>
          <p:cNvPr id="6" name="TextBox 5"/>
          <p:cNvSpPr txBox="1">
            <a:spLocks noChangeArrowheads="1"/>
          </p:cNvSpPr>
          <p:nvPr/>
        </p:nvSpPr>
        <p:spPr bwMode="auto">
          <a:xfrm>
            <a:off x="2514600" y="1600200"/>
            <a:ext cx="289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(each mark is worth 2%)  </a:t>
            </a:r>
            <a:endParaRPr lang="en-NZ" i="1">
              <a:solidFill>
                <a:srgbClr val="FF0000"/>
              </a:solidFill>
              <a:latin typeface="Arial" pitchFamily="34" charset="0"/>
              <a:cs typeface="Arial" pitchFamily="34" charset="0"/>
            </a:endParaRPr>
          </a:p>
        </p:txBody>
      </p:sp>
      <p:sp>
        <p:nvSpPr>
          <p:cNvPr id="7" name="TextBox 6"/>
          <p:cNvSpPr txBox="1">
            <a:spLocks noChangeArrowheads="1"/>
          </p:cNvSpPr>
          <p:nvPr/>
        </p:nvSpPr>
        <p:spPr bwMode="auto">
          <a:xfrm>
            <a:off x="914400" y="18288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28 × 2 = 56% </a:t>
            </a:r>
            <a:endParaRPr lang="en-NZ" i="1">
              <a:solidFill>
                <a:srgbClr val="FF0000"/>
              </a:solidFill>
              <a:latin typeface="Arial" pitchFamily="34" charset="0"/>
              <a:cs typeface="Arial" pitchFamily="34" charset="0"/>
            </a:endParaRPr>
          </a:p>
        </p:txBody>
      </p:sp>
      <p:sp>
        <p:nvSpPr>
          <p:cNvPr id="8" name="Text Placeholder 2"/>
          <p:cNvSpPr txBox="1">
            <a:spLocks/>
          </p:cNvSpPr>
          <p:nvPr/>
        </p:nvSpPr>
        <p:spPr bwMode="auto">
          <a:xfrm>
            <a:off x="381000" y="2209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Mark got 39 out of 50. What percentage is this?</a:t>
            </a:r>
            <a:endParaRPr lang="en-NZ" i="1">
              <a:latin typeface="Arial" pitchFamily="34" charset="0"/>
              <a:cs typeface="Arial" pitchFamily="34" charset="0"/>
            </a:endParaRPr>
          </a:p>
        </p:txBody>
      </p:sp>
      <p:sp>
        <p:nvSpPr>
          <p:cNvPr id="9" name="TextBox 8"/>
          <p:cNvSpPr txBox="1">
            <a:spLocks noChangeArrowheads="1"/>
          </p:cNvSpPr>
          <p:nvPr/>
        </p:nvSpPr>
        <p:spPr bwMode="auto">
          <a:xfrm>
            <a:off x="914400" y="2590800"/>
            <a:ext cx="45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39</a:t>
            </a:r>
            <a:r>
              <a:rPr lang="en-NZ">
                <a:solidFill>
                  <a:srgbClr val="FF0000"/>
                </a:solidFill>
                <a:latin typeface="Arial" pitchFamily="34" charset="0"/>
                <a:cs typeface="Arial" pitchFamily="34" charset="0"/>
              </a:rPr>
              <a:t> </a:t>
            </a:r>
          </a:p>
          <a:p>
            <a:r>
              <a:rPr lang="en-NZ">
                <a:solidFill>
                  <a:srgbClr val="FF0000"/>
                </a:solidFill>
                <a:latin typeface="Arial" pitchFamily="34" charset="0"/>
                <a:cs typeface="Arial" pitchFamily="34" charset="0"/>
              </a:rPr>
              <a:t>50  </a:t>
            </a:r>
            <a:endParaRPr lang="en-NZ" i="1">
              <a:solidFill>
                <a:srgbClr val="FF0000"/>
              </a:solidFill>
              <a:latin typeface="Arial" pitchFamily="34" charset="0"/>
              <a:cs typeface="Arial" pitchFamily="34" charset="0"/>
            </a:endParaRPr>
          </a:p>
        </p:txBody>
      </p:sp>
      <p:sp>
        <p:nvSpPr>
          <p:cNvPr id="11" name="TextBox 10"/>
          <p:cNvSpPr txBox="1">
            <a:spLocks noChangeArrowheads="1"/>
          </p:cNvSpPr>
          <p:nvPr/>
        </p:nvSpPr>
        <p:spPr bwMode="auto">
          <a:xfrm>
            <a:off x="1295400" y="25908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 </a:t>
            </a:r>
            <a:endParaRPr lang="en-NZ" i="1">
              <a:solidFill>
                <a:srgbClr val="FF0000"/>
              </a:solidFill>
              <a:latin typeface="Arial" pitchFamily="34" charset="0"/>
              <a:cs typeface="Arial" pitchFamily="34" charset="0"/>
            </a:endParaRPr>
          </a:p>
        </p:txBody>
      </p:sp>
      <p:sp>
        <p:nvSpPr>
          <p:cNvPr id="12" name="TextBox 11"/>
          <p:cNvSpPr txBox="1">
            <a:spLocks noChangeArrowheads="1"/>
          </p:cNvSpPr>
          <p:nvPr/>
        </p:nvSpPr>
        <p:spPr bwMode="auto">
          <a:xfrm>
            <a:off x="1905000" y="25908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 78% </a:t>
            </a:r>
            <a:endParaRPr lang="en-NZ" i="1">
              <a:solidFill>
                <a:srgbClr val="FF0000"/>
              </a:solidFill>
              <a:latin typeface="Arial" pitchFamily="34" charset="0"/>
              <a:cs typeface="Arial" pitchFamily="34" charset="0"/>
            </a:endParaRPr>
          </a:p>
        </p:txBody>
      </p:sp>
      <p:pic>
        <p:nvPicPr>
          <p:cNvPr id="1026" name="Picture 2" descr="C:\Program Files\Microsoft Office\Media\CntCD1\ClipArt1\j0213395.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990600"/>
            <a:ext cx="1754188"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p:cNvSpPr txBox="1">
            <a:spLocks noChangeArrowheads="1"/>
          </p:cNvSpPr>
          <p:nvPr/>
        </p:nvSpPr>
        <p:spPr bwMode="auto">
          <a:xfrm>
            <a:off x="381000" y="3276600"/>
            <a:ext cx="7162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5. WORKING OUT ORIGINAL QUANITIES</a:t>
            </a:r>
          </a:p>
        </p:txBody>
      </p:sp>
      <p:sp>
        <p:nvSpPr>
          <p:cNvPr id="33" name="Text Placeholder 2"/>
          <p:cNvSpPr txBox="1">
            <a:spLocks/>
          </p:cNvSpPr>
          <p:nvPr/>
        </p:nvSpPr>
        <p:spPr bwMode="auto">
          <a:xfrm>
            <a:off x="381000" y="3581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Convert the final amount’s percentage into a decimal.</a:t>
            </a:r>
            <a:endParaRPr lang="en-NZ" i="1">
              <a:latin typeface="Arial" pitchFamily="34" charset="0"/>
              <a:cs typeface="Arial" pitchFamily="34" charset="0"/>
            </a:endParaRPr>
          </a:p>
        </p:txBody>
      </p:sp>
      <p:sp>
        <p:nvSpPr>
          <p:cNvPr id="34" name="Text Placeholder 2"/>
          <p:cNvSpPr txBox="1">
            <a:spLocks/>
          </p:cNvSpPr>
          <p:nvPr/>
        </p:nvSpPr>
        <p:spPr bwMode="auto">
          <a:xfrm>
            <a:off x="381000" y="38862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Divide the final amount by the decimal.</a:t>
            </a:r>
            <a:endParaRPr lang="en-NZ" i="1">
              <a:latin typeface="Arial" pitchFamily="34" charset="0"/>
              <a:cs typeface="Arial" pitchFamily="34" charset="0"/>
            </a:endParaRPr>
          </a:p>
        </p:txBody>
      </p:sp>
      <p:sp>
        <p:nvSpPr>
          <p:cNvPr id="35" name="Text Placeholder 2"/>
          <p:cNvSpPr txBox="1">
            <a:spLocks/>
          </p:cNvSpPr>
          <p:nvPr/>
        </p:nvSpPr>
        <p:spPr bwMode="auto">
          <a:xfrm>
            <a:off x="381000" y="4267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16 is 20% of an amount. What is this amount</a:t>
            </a:r>
            <a:endParaRPr lang="en-NZ" i="1">
              <a:latin typeface="Arial" pitchFamily="34" charset="0"/>
              <a:cs typeface="Arial" pitchFamily="34" charset="0"/>
            </a:endParaRPr>
          </a:p>
        </p:txBody>
      </p:sp>
      <p:sp>
        <p:nvSpPr>
          <p:cNvPr id="36" name="Text Placeholder 2"/>
          <p:cNvSpPr txBox="1">
            <a:spLocks/>
          </p:cNvSpPr>
          <p:nvPr/>
        </p:nvSpPr>
        <p:spPr>
          <a:xfrm>
            <a:off x="381000" y="5181600"/>
            <a:ext cx="8458200" cy="381000"/>
          </a:xfrm>
          <a:prstGeom prst="rect">
            <a:avLst/>
          </a:prstGeom>
        </p:spPr>
        <p:txBody>
          <a:bodyPr/>
          <a:lstStyle/>
          <a:p>
            <a:pPr eaLnBrk="0" hangingPunct="0">
              <a:defRPr/>
            </a:pPr>
            <a:r>
              <a:rPr lang="en-NZ" dirty="0">
                <a:latin typeface="Arial" pitchFamily="34" charset="0"/>
                <a:cs typeface="Arial" pitchFamily="34" charset="0"/>
              </a:rPr>
              <a:t>e.g. </a:t>
            </a:r>
            <a:r>
              <a:rPr lang="en-US" dirty="0">
                <a:latin typeface="Arial" pitchFamily="34" charset="0"/>
                <a:cs typeface="Arial" pitchFamily="34" charset="0"/>
              </a:rPr>
              <a:t>A price of $85 includes a tax mark-up of 15%. Calculate the pre-tax price.</a:t>
            </a:r>
            <a:endParaRPr lang="en-NZ" dirty="0">
              <a:latin typeface="Arial" pitchFamily="34" charset="0"/>
              <a:cs typeface="Arial" pitchFamily="34" charset="0"/>
            </a:endParaRPr>
          </a:p>
          <a:p>
            <a:pPr marL="274320" indent="-274320" fontAlgn="auto">
              <a:spcBef>
                <a:spcPts val="600"/>
              </a:spcBef>
              <a:spcAft>
                <a:spcPts val="0"/>
              </a:spcAft>
              <a:buClr>
                <a:schemeClr val="tx2"/>
              </a:buClr>
              <a:buSzPct val="73000"/>
              <a:defRPr/>
            </a:pPr>
            <a:endParaRPr lang="en-NZ" i="1" dirty="0">
              <a:latin typeface="Arial" pitchFamily="34" charset="0"/>
              <a:cs typeface="Arial" pitchFamily="34" charset="0"/>
            </a:endParaRPr>
          </a:p>
        </p:txBody>
      </p:sp>
      <p:sp>
        <p:nvSpPr>
          <p:cNvPr id="37" name="TextBox 36"/>
          <p:cNvSpPr txBox="1">
            <a:spLocks noChangeArrowheads="1"/>
          </p:cNvSpPr>
          <p:nvPr/>
        </p:nvSpPr>
        <p:spPr bwMode="auto">
          <a:xfrm>
            <a:off x="685800" y="4572000"/>
            <a:ext cx="2438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20% as a decimal =  </a:t>
            </a:r>
            <a:endParaRPr lang="en-NZ" i="1">
              <a:solidFill>
                <a:srgbClr val="FF0000"/>
              </a:solidFill>
              <a:latin typeface="Arial" pitchFamily="34" charset="0"/>
              <a:cs typeface="Arial" pitchFamily="34" charset="0"/>
            </a:endParaRPr>
          </a:p>
        </p:txBody>
      </p:sp>
      <p:sp>
        <p:nvSpPr>
          <p:cNvPr id="38" name="TextBox 37"/>
          <p:cNvSpPr txBox="1">
            <a:spLocks noChangeArrowheads="1"/>
          </p:cNvSpPr>
          <p:nvPr/>
        </p:nvSpPr>
        <p:spPr bwMode="auto">
          <a:xfrm>
            <a:off x="2743200" y="45720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0.2 </a:t>
            </a:r>
            <a:endParaRPr lang="en-NZ" i="1">
              <a:solidFill>
                <a:srgbClr val="FF0000"/>
              </a:solidFill>
              <a:latin typeface="Arial" pitchFamily="34" charset="0"/>
              <a:cs typeface="Arial" pitchFamily="34" charset="0"/>
            </a:endParaRPr>
          </a:p>
        </p:txBody>
      </p:sp>
      <p:sp>
        <p:nvSpPr>
          <p:cNvPr id="39" name="TextBox 38"/>
          <p:cNvSpPr txBox="1">
            <a:spLocks noChangeArrowheads="1"/>
          </p:cNvSpPr>
          <p:nvPr/>
        </p:nvSpPr>
        <p:spPr bwMode="auto">
          <a:xfrm>
            <a:off x="4419600" y="45720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Amount = </a:t>
            </a:r>
            <a:endParaRPr lang="en-NZ" i="1">
              <a:solidFill>
                <a:srgbClr val="FF0000"/>
              </a:solidFill>
              <a:latin typeface="Arial" pitchFamily="34" charset="0"/>
              <a:cs typeface="Arial" pitchFamily="34" charset="0"/>
            </a:endParaRPr>
          </a:p>
        </p:txBody>
      </p:sp>
      <p:sp>
        <p:nvSpPr>
          <p:cNvPr id="40" name="TextBox 39"/>
          <p:cNvSpPr txBox="1">
            <a:spLocks noChangeArrowheads="1"/>
          </p:cNvSpPr>
          <p:nvPr/>
        </p:nvSpPr>
        <p:spPr bwMode="auto">
          <a:xfrm>
            <a:off x="5562600" y="45720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16 </a:t>
            </a:r>
            <a:endParaRPr lang="en-NZ" i="1">
              <a:solidFill>
                <a:srgbClr val="FF0000"/>
              </a:solidFill>
              <a:latin typeface="Arial" pitchFamily="34" charset="0"/>
              <a:cs typeface="Arial" pitchFamily="34" charset="0"/>
            </a:endParaRPr>
          </a:p>
        </p:txBody>
      </p:sp>
      <p:sp>
        <p:nvSpPr>
          <p:cNvPr id="41" name="TextBox 40"/>
          <p:cNvSpPr txBox="1">
            <a:spLocks noChangeArrowheads="1"/>
          </p:cNvSpPr>
          <p:nvPr/>
        </p:nvSpPr>
        <p:spPr bwMode="auto">
          <a:xfrm>
            <a:off x="5867400" y="45720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0.2 </a:t>
            </a:r>
            <a:endParaRPr lang="en-NZ" i="1">
              <a:solidFill>
                <a:srgbClr val="FF0000"/>
              </a:solidFill>
              <a:latin typeface="Arial" pitchFamily="34" charset="0"/>
              <a:cs typeface="Arial" pitchFamily="34" charset="0"/>
            </a:endParaRPr>
          </a:p>
        </p:txBody>
      </p:sp>
      <p:sp>
        <p:nvSpPr>
          <p:cNvPr id="42" name="TextBox 41"/>
          <p:cNvSpPr txBox="1">
            <a:spLocks noChangeArrowheads="1"/>
          </p:cNvSpPr>
          <p:nvPr/>
        </p:nvSpPr>
        <p:spPr bwMode="auto">
          <a:xfrm>
            <a:off x="5334000" y="48768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 80 </a:t>
            </a:r>
            <a:endParaRPr lang="en-NZ" i="1">
              <a:solidFill>
                <a:srgbClr val="FF0000"/>
              </a:solidFill>
              <a:latin typeface="Arial" pitchFamily="34" charset="0"/>
              <a:cs typeface="Arial" pitchFamily="34" charset="0"/>
            </a:endParaRPr>
          </a:p>
        </p:txBody>
      </p:sp>
      <p:sp>
        <p:nvSpPr>
          <p:cNvPr id="43" name="TextBox 42"/>
          <p:cNvSpPr txBox="1">
            <a:spLocks noChangeArrowheads="1"/>
          </p:cNvSpPr>
          <p:nvPr/>
        </p:nvSpPr>
        <p:spPr bwMode="auto">
          <a:xfrm>
            <a:off x="609600" y="5486400"/>
            <a:ext cx="3581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Final amount as a percentage =  </a:t>
            </a:r>
            <a:endParaRPr lang="en-NZ" i="1">
              <a:solidFill>
                <a:srgbClr val="FF0000"/>
              </a:solidFill>
              <a:latin typeface="Arial" pitchFamily="34" charset="0"/>
              <a:cs typeface="Arial" pitchFamily="34" charset="0"/>
            </a:endParaRPr>
          </a:p>
        </p:txBody>
      </p:sp>
      <p:sp>
        <p:nvSpPr>
          <p:cNvPr id="44" name="TextBox 43"/>
          <p:cNvSpPr txBox="1">
            <a:spLocks noChangeArrowheads="1"/>
          </p:cNvSpPr>
          <p:nvPr/>
        </p:nvSpPr>
        <p:spPr bwMode="auto">
          <a:xfrm>
            <a:off x="3886200" y="54864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100 + 15 </a:t>
            </a:r>
            <a:endParaRPr lang="en-NZ" i="1">
              <a:solidFill>
                <a:srgbClr val="FF0000"/>
              </a:solidFill>
              <a:latin typeface="Arial" pitchFamily="34" charset="0"/>
              <a:cs typeface="Arial" pitchFamily="34" charset="0"/>
            </a:endParaRPr>
          </a:p>
        </p:txBody>
      </p:sp>
      <p:sp>
        <p:nvSpPr>
          <p:cNvPr id="45" name="TextBox 44"/>
          <p:cNvSpPr txBox="1">
            <a:spLocks noChangeArrowheads="1"/>
          </p:cNvSpPr>
          <p:nvPr/>
        </p:nvSpPr>
        <p:spPr bwMode="auto">
          <a:xfrm>
            <a:off x="3657600" y="57912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=115 </a:t>
            </a:r>
            <a:endParaRPr lang="en-NZ" i="1">
              <a:solidFill>
                <a:srgbClr val="FF0000"/>
              </a:solidFill>
              <a:latin typeface="Arial" pitchFamily="34" charset="0"/>
              <a:cs typeface="Arial" pitchFamily="34" charset="0"/>
            </a:endParaRPr>
          </a:p>
        </p:txBody>
      </p:sp>
      <p:sp>
        <p:nvSpPr>
          <p:cNvPr id="46" name="TextBox 45"/>
          <p:cNvSpPr txBox="1">
            <a:spLocks noChangeArrowheads="1"/>
          </p:cNvSpPr>
          <p:nvPr/>
        </p:nvSpPr>
        <p:spPr bwMode="auto">
          <a:xfrm>
            <a:off x="609600" y="6096000"/>
            <a:ext cx="3581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Final amount as a decimal =  </a:t>
            </a:r>
            <a:endParaRPr lang="en-NZ" i="1">
              <a:solidFill>
                <a:srgbClr val="FF0000"/>
              </a:solidFill>
              <a:latin typeface="Arial" pitchFamily="34" charset="0"/>
              <a:cs typeface="Arial" pitchFamily="34" charset="0"/>
            </a:endParaRPr>
          </a:p>
        </p:txBody>
      </p:sp>
      <p:sp>
        <p:nvSpPr>
          <p:cNvPr id="47" name="TextBox 46"/>
          <p:cNvSpPr txBox="1">
            <a:spLocks noChangeArrowheads="1"/>
          </p:cNvSpPr>
          <p:nvPr/>
        </p:nvSpPr>
        <p:spPr bwMode="auto">
          <a:xfrm>
            <a:off x="3581400" y="60960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1.15 </a:t>
            </a:r>
            <a:endParaRPr lang="en-NZ" i="1">
              <a:solidFill>
                <a:srgbClr val="FF0000"/>
              </a:solidFill>
              <a:latin typeface="Arial" pitchFamily="34" charset="0"/>
              <a:cs typeface="Arial" pitchFamily="34" charset="0"/>
            </a:endParaRPr>
          </a:p>
        </p:txBody>
      </p:sp>
      <p:sp>
        <p:nvSpPr>
          <p:cNvPr id="48" name="TextBox 47"/>
          <p:cNvSpPr txBox="1">
            <a:spLocks noChangeArrowheads="1"/>
          </p:cNvSpPr>
          <p:nvPr/>
        </p:nvSpPr>
        <p:spPr bwMode="auto">
          <a:xfrm>
            <a:off x="5257800" y="5486400"/>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Pre-tax price = </a:t>
            </a:r>
            <a:endParaRPr lang="en-NZ" i="1">
              <a:solidFill>
                <a:srgbClr val="FF0000"/>
              </a:solidFill>
              <a:latin typeface="Arial" pitchFamily="34" charset="0"/>
              <a:cs typeface="Arial" pitchFamily="34" charset="0"/>
            </a:endParaRPr>
          </a:p>
        </p:txBody>
      </p:sp>
      <p:sp>
        <p:nvSpPr>
          <p:cNvPr id="49" name="TextBox 48"/>
          <p:cNvSpPr txBox="1">
            <a:spLocks noChangeArrowheads="1"/>
          </p:cNvSpPr>
          <p:nvPr/>
        </p:nvSpPr>
        <p:spPr bwMode="auto">
          <a:xfrm>
            <a:off x="6858000" y="54864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85 </a:t>
            </a:r>
            <a:endParaRPr lang="en-NZ" i="1">
              <a:solidFill>
                <a:srgbClr val="FF0000"/>
              </a:solidFill>
              <a:latin typeface="Arial" pitchFamily="34" charset="0"/>
              <a:cs typeface="Arial" pitchFamily="34" charset="0"/>
            </a:endParaRPr>
          </a:p>
        </p:txBody>
      </p:sp>
      <p:sp>
        <p:nvSpPr>
          <p:cNvPr id="50" name="TextBox 49"/>
          <p:cNvSpPr txBox="1">
            <a:spLocks noChangeArrowheads="1"/>
          </p:cNvSpPr>
          <p:nvPr/>
        </p:nvSpPr>
        <p:spPr bwMode="auto">
          <a:xfrm>
            <a:off x="7162800" y="5486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1.15 </a:t>
            </a:r>
            <a:endParaRPr lang="en-NZ" i="1">
              <a:solidFill>
                <a:srgbClr val="FF0000"/>
              </a:solidFill>
              <a:latin typeface="Arial" pitchFamily="34" charset="0"/>
              <a:cs typeface="Arial" pitchFamily="34" charset="0"/>
            </a:endParaRPr>
          </a:p>
        </p:txBody>
      </p:sp>
      <p:sp>
        <p:nvSpPr>
          <p:cNvPr id="51" name="TextBox 50"/>
          <p:cNvSpPr txBox="1">
            <a:spLocks noChangeArrowheads="1"/>
          </p:cNvSpPr>
          <p:nvPr/>
        </p:nvSpPr>
        <p:spPr bwMode="auto">
          <a:xfrm>
            <a:off x="6553200" y="57912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 $73.91 </a:t>
            </a:r>
            <a:endParaRPr lang="en-NZ" i="1">
              <a:solidFill>
                <a:srgbClr val="FF0000"/>
              </a:solidFill>
              <a:latin typeface="Arial" pitchFamily="34" charset="0"/>
              <a:cs typeface="Arial" pitchFamily="34" charset="0"/>
            </a:endParaRPr>
          </a:p>
        </p:txBody>
      </p:sp>
      <p:sp>
        <p:nvSpPr>
          <p:cNvPr id="52" name="TextBox 51"/>
          <p:cNvSpPr txBox="1">
            <a:spLocks noChangeArrowheads="1"/>
          </p:cNvSpPr>
          <p:nvPr/>
        </p:nvSpPr>
        <p:spPr bwMode="auto">
          <a:xfrm>
            <a:off x="6172200" y="3352800"/>
            <a:ext cx="2514600" cy="12001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To spot these types of questions, look for words such as ‘pre’, ‘before’ or ‘original’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0-#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animEffect transition="in" filter="fade">
                                      <p:cBhvr>
                                        <p:cTn id="25" dur="500"/>
                                        <p:tgtEl>
                                          <p:spTgt spid="102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500"/>
                                        <p:tgtEl>
                                          <p:spTgt spid="1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fade">
                                      <p:cBhvr>
                                        <p:cTn id="65" dur="500"/>
                                        <p:tgtEl>
                                          <p:spTgt spid="33"/>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additive="base">
                                        <p:cTn id="75" dur="500" fill="hold"/>
                                        <p:tgtEl>
                                          <p:spTgt spid="35"/>
                                        </p:tgtEl>
                                        <p:attrNameLst>
                                          <p:attrName>ppt_x</p:attrName>
                                        </p:attrNameLst>
                                      </p:cBhvr>
                                      <p:tavLst>
                                        <p:tav tm="0">
                                          <p:val>
                                            <p:strVal val="0-#ppt_w/2"/>
                                          </p:val>
                                        </p:tav>
                                        <p:tav tm="100000">
                                          <p:val>
                                            <p:strVal val="#ppt_x"/>
                                          </p:val>
                                        </p:tav>
                                      </p:tavLst>
                                    </p:anim>
                                    <p:anim calcmode="lin" valueType="num">
                                      <p:cBhvr additive="base">
                                        <p:cTn id="76" dur="500" fill="hold"/>
                                        <p:tgtEl>
                                          <p:spTgt spid="35"/>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500" fill="hold"/>
                                        <p:tgtEl>
                                          <p:spTgt spid="36"/>
                                        </p:tgtEl>
                                        <p:attrNameLst>
                                          <p:attrName>ppt_x</p:attrName>
                                        </p:attrNameLst>
                                      </p:cBhvr>
                                      <p:tavLst>
                                        <p:tav tm="0">
                                          <p:val>
                                            <p:strVal val="0-#ppt_w/2"/>
                                          </p:val>
                                        </p:tav>
                                        <p:tav tm="100000">
                                          <p:val>
                                            <p:strVal val="#ppt_x"/>
                                          </p:val>
                                        </p:tav>
                                      </p:tavLst>
                                    </p:anim>
                                    <p:anim calcmode="lin" valueType="num">
                                      <p:cBhvr additive="base">
                                        <p:cTn id="80"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500"/>
                                        <p:tgtEl>
                                          <p:spTgt spid="3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fade">
                                      <p:cBhvr>
                                        <p:cTn id="90" dur="500"/>
                                        <p:tgtEl>
                                          <p:spTgt spid="38"/>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39"/>
                                        </p:tgtEl>
                                        <p:attrNameLst>
                                          <p:attrName>style.visibility</p:attrName>
                                        </p:attrNameLst>
                                      </p:cBhvr>
                                      <p:to>
                                        <p:strVal val="visible"/>
                                      </p:to>
                                    </p:set>
                                    <p:animEffect transition="in" filter="fade">
                                      <p:cBhvr>
                                        <p:cTn id="95" dur="500"/>
                                        <p:tgtEl>
                                          <p:spTgt spid="39"/>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40"/>
                                        </p:tgtEl>
                                        <p:attrNameLst>
                                          <p:attrName>style.visibility</p:attrName>
                                        </p:attrNameLst>
                                      </p:cBhvr>
                                      <p:to>
                                        <p:strVal val="visible"/>
                                      </p:to>
                                    </p:set>
                                    <p:animEffect transition="in" filter="fade">
                                      <p:cBhvr>
                                        <p:cTn id="100" dur="500"/>
                                        <p:tgtEl>
                                          <p:spTgt spid="40"/>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41"/>
                                        </p:tgtEl>
                                        <p:attrNameLst>
                                          <p:attrName>style.visibility</p:attrName>
                                        </p:attrNameLst>
                                      </p:cBhvr>
                                      <p:to>
                                        <p:strVal val="visible"/>
                                      </p:to>
                                    </p:set>
                                    <p:animEffect transition="in" filter="fade">
                                      <p:cBhvr>
                                        <p:cTn id="105" dur="500"/>
                                        <p:tgtEl>
                                          <p:spTgt spid="41"/>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42"/>
                                        </p:tgtEl>
                                        <p:attrNameLst>
                                          <p:attrName>style.visibility</p:attrName>
                                        </p:attrNameLst>
                                      </p:cBhvr>
                                      <p:to>
                                        <p:strVal val="visible"/>
                                      </p:to>
                                    </p:set>
                                    <p:animEffect transition="in" filter="fade">
                                      <p:cBhvr>
                                        <p:cTn id="110" dur="500"/>
                                        <p:tgtEl>
                                          <p:spTgt spid="42"/>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500"/>
                                        <p:tgtEl>
                                          <p:spTgt spid="43"/>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fade">
                                      <p:cBhvr>
                                        <p:cTn id="120" dur="500"/>
                                        <p:tgtEl>
                                          <p:spTgt spid="44"/>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500"/>
                                        <p:tgtEl>
                                          <p:spTgt spid="45"/>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46"/>
                                        </p:tgtEl>
                                        <p:attrNameLst>
                                          <p:attrName>style.visibility</p:attrName>
                                        </p:attrNameLst>
                                      </p:cBhvr>
                                      <p:to>
                                        <p:strVal val="visible"/>
                                      </p:to>
                                    </p:set>
                                    <p:animEffect transition="in" filter="fade">
                                      <p:cBhvr>
                                        <p:cTn id="130" dur="500"/>
                                        <p:tgtEl>
                                          <p:spTgt spid="46"/>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47"/>
                                        </p:tgtEl>
                                        <p:attrNameLst>
                                          <p:attrName>style.visibility</p:attrName>
                                        </p:attrNameLst>
                                      </p:cBhvr>
                                      <p:to>
                                        <p:strVal val="visible"/>
                                      </p:to>
                                    </p:set>
                                    <p:animEffect transition="in" filter="fade">
                                      <p:cBhvr>
                                        <p:cTn id="135" dur="500"/>
                                        <p:tgtEl>
                                          <p:spTgt spid="47"/>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48"/>
                                        </p:tgtEl>
                                        <p:attrNameLst>
                                          <p:attrName>style.visibility</p:attrName>
                                        </p:attrNameLst>
                                      </p:cBhvr>
                                      <p:to>
                                        <p:strVal val="visible"/>
                                      </p:to>
                                    </p:set>
                                    <p:animEffect transition="in" filter="fade">
                                      <p:cBhvr>
                                        <p:cTn id="140" dur="500"/>
                                        <p:tgtEl>
                                          <p:spTgt spid="48"/>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49"/>
                                        </p:tgtEl>
                                        <p:attrNameLst>
                                          <p:attrName>style.visibility</p:attrName>
                                        </p:attrNameLst>
                                      </p:cBhvr>
                                      <p:to>
                                        <p:strVal val="visible"/>
                                      </p:to>
                                    </p:set>
                                    <p:animEffect transition="in" filter="fade">
                                      <p:cBhvr>
                                        <p:cTn id="145" dur="500"/>
                                        <p:tgtEl>
                                          <p:spTgt spid="49"/>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50"/>
                                        </p:tgtEl>
                                        <p:attrNameLst>
                                          <p:attrName>style.visibility</p:attrName>
                                        </p:attrNameLst>
                                      </p:cBhvr>
                                      <p:to>
                                        <p:strVal val="visible"/>
                                      </p:to>
                                    </p:set>
                                    <p:animEffect transition="in" filter="fade">
                                      <p:cBhvr>
                                        <p:cTn id="150" dur="500"/>
                                        <p:tgtEl>
                                          <p:spTgt spid="50"/>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0" presetClass="entr" presetSubtype="0" fill="hold" grpId="0" nodeType="clickEffect">
                                  <p:stCondLst>
                                    <p:cond delay="0"/>
                                  </p:stCondLst>
                                  <p:childTnLst>
                                    <p:set>
                                      <p:cBhvr>
                                        <p:cTn id="154" dur="1" fill="hold">
                                          <p:stCondLst>
                                            <p:cond delay="0"/>
                                          </p:stCondLst>
                                        </p:cTn>
                                        <p:tgtEl>
                                          <p:spTgt spid="51"/>
                                        </p:tgtEl>
                                        <p:attrNameLst>
                                          <p:attrName>style.visibility</p:attrName>
                                        </p:attrNameLst>
                                      </p:cBhvr>
                                      <p:to>
                                        <p:strVal val="visible"/>
                                      </p:to>
                                    </p:set>
                                    <p:animEffect transition="in" filter="fade">
                                      <p:cBhvr>
                                        <p:cTn id="155" dur="500"/>
                                        <p:tgtEl>
                                          <p:spTgt spid="51"/>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9" presetClass="entr" presetSubtype="10" fill="hold" grpId="0" nodeType="clickEffect">
                                  <p:stCondLst>
                                    <p:cond delay="0"/>
                                  </p:stCondLst>
                                  <p:childTnLst>
                                    <p:set>
                                      <p:cBhvr>
                                        <p:cTn id="159" dur="1" fill="hold">
                                          <p:stCondLst>
                                            <p:cond delay="0"/>
                                          </p:stCondLst>
                                        </p:cTn>
                                        <p:tgtEl>
                                          <p:spTgt spid="52"/>
                                        </p:tgtEl>
                                        <p:attrNameLst>
                                          <p:attrName>style.visibility</p:attrName>
                                        </p:attrNameLst>
                                      </p:cBhvr>
                                      <p:to>
                                        <p:strVal val="visible"/>
                                      </p:to>
                                    </p:set>
                                    <p:anim calcmode="lin" valueType="num">
                                      <p:cBhvr>
                                        <p:cTn id="160" dur="1000" fill="hold"/>
                                        <p:tgtEl>
                                          <p:spTgt spid="52"/>
                                        </p:tgtEl>
                                        <p:attrNameLst>
                                          <p:attrName>ppt_w</p:attrName>
                                        </p:attrNameLst>
                                      </p:cBhvr>
                                      <p:tavLst>
                                        <p:tav tm="0" fmla="#ppt_w*sin(2.5*pi*$)">
                                          <p:val>
                                            <p:fltVal val="0"/>
                                          </p:val>
                                        </p:tav>
                                        <p:tav tm="100000">
                                          <p:val>
                                            <p:fltVal val="1"/>
                                          </p:val>
                                        </p:tav>
                                      </p:tavLst>
                                    </p:anim>
                                    <p:anim calcmode="lin" valueType="num">
                                      <p:cBhvr>
                                        <p:cTn id="161" dur="1000" fill="hold"/>
                                        <p:tgtEl>
                                          <p:spTgt spid="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1" grpId="0"/>
      <p:bldP spid="12"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04800" y="3048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 INCREASES AND DECREASES BY A PERCENTAGE</a:t>
            </a:r>
          </a:p>
        </p:txBody>
      </p:sp>
      <p:sp>
        <p:nvSpPr>
          <p:cNvPr id="4" name="Text Placeholder 2"/>
          <p:cNvSpPr txBox="1">
            <a:spLocks/>
          </p:cNvSpPr>
          <p:nvPr/>
        </p:nvSpPr>
        <p:spPr bwMode="auto">
          <a:xfrm>
            <a:off x="381000" y="685800"/>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a) Either find percentage and add to or subtract from original amount</a:t>
            </a:r>
            <a:endParaRPr lang="en-NZ" i="1">
              <a:latin typeface="Arial" pitchFamily="34" charset="0"/>
              <a:cs typeface="Arial" pitchFamily="34" charset="0"/>
            </a:endParaRPr>
          </a:p>
        </p:txBody>
      </p:sp>
      <p:sp>
        <p:nvSpPr>
          <p:cNvPr id="5" name="Text Placeholder 2"/>
          <p:cNvSpPr txBox="1">
            <a:spLocks/>
          </p:cNvSpPr>
          <p:nvPr/>
        </p:nvSpPr>
        <p:spPr bwMode="auto">
          <a:xfrm>
            <a:off x="381000" y="1066800"/>
            <a:ext cx="7696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Carol finds a $60 top with a 15% discount. How much does she pay?</a:t>
            </a:r>
            <a:endParaRPr lang="en-NZ" i="1">
              <a:latin typeface="Arial" pitchFamily="34" charset="0"/>
              <a:cs typeface="Arial" pitchFamily="34" charset="0"/>
            </a:endParaRPr>
          </a:p>
        </p:txBody>
      </p:sp>
      <p:sp>
        <p:nvSpPr>
          <p:cNvPr id="6" name="TextBox 5"/>
          <p:cNvSpPr txBox="1">
            <a:spLocks noChangeArrowheads="1"/>
          </p:cNvSpPr>
          <p:nvPr/>
        </p:nvSpPr>
        <p:spPr bwMode="auto">
          <a:xfrm>
            <a:off x="762000" y="1371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10% = </a:t>
            </a:r>
            <a:endParaRPr lang="en-NZ" i="1">
              <a:solidFill>
                <a:srgbClr val="FF0000"/>
              </a:solidFill>
              <a:latin typeface="Arial" pitchFamily="34" charset="0"/>
              <a:cs typeface="Arial" pitchFamily="34" charset="0"/>
            </a:endParaRPr>
          </a:p>
        </p:txBody>
      </p:sp>
      <p:sp>
        <p:nvSpPr>
          <p:cNvPr id="7" name="TextBox 6"/>
          <p:cNvSpPr txBox="1">
            <a:spLocks noChangeArrowheads="1"/>
          </p:cNvSpPr>
          <p:nvPr/>
        </p:nvSpPr>
        <p:spPr bwMode="auto">
          <a:xfrm>
            <a:off x="1524000" y="1371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 </a:t>
            </a:r>
            <a:endParaRPr lang="en-NZ" i="1">
              <a:solidFill>
                <a:srgbClr val="FF0000"/>
              </a:solidFill>
              <a:latin typeface="Arial" pitchFamily="34" charset="0"/>
              <a:cs typeface="Arial" pitchFamily="34" charset="0"/>
            </a:endParaRPr>
          </a:p>
        </p:txBody>
      </p:sp>
      <p:sp>
        <p:nvSpPr>
          <p:cNvPr id="8" name="TextBox 7"/>
          <p:cNvSpPr txBox="1">
            <a:spLocks noChangeArrowheads="1"/>
          </p:cNvSpPr>
          <p:nvPr/>
        </p:nvSpPr>
        <p:spPr bwMode="auto">
          <a:xfrm>
            <a:off x="762000" y="16764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 = </a:t>
            </a:r>
            <a:endParaRPr lang="en-NZ" i="1">
              <a:solidFill>
                <a:srgbClr val="FF0000"/>
              </a:solidFill>
              <a:latin typeface="Arial" pitchFamily="34" charset="0"/>
              <a:cs typeface="Arial" pitchFamily="34" charset="0"/>
            </a:endParaRPr>
          </a:p>
        </p:txBody>
      </p:sp>
      <p:sp>
        <p:nvSpPr>
          <p:cNvPr id="9" name="TextBox 8"/>
          <p:cNvSpPr txBox="1">
            <a:spLocks noChangeArrowheads="1"/>
          </p:cNvSpPr>
          <p:nvPr/>
        </p:nvSpPr>
        <p:spPr bwMode="auto">
          <a:xfrm>
            <a:off x="1447800" y="1676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3 </a:t>
            </a:r>
            <a:endParaRPr lang="en-NZ" i="1">
              <a:solidFill>
                <a:srgbClr val="FF0000"/>
              </a:solidFill>
              <a:latin typeface="Arial" pitchFamily="34" charset="0"/>
              <a:cs typeface="Arial" pitchFamily="34" charset="0"/>
            </a:endParaRPr>
          </a:p>
        </p:txBody>
      </p:sp>
      <p:sp>
        <p:nvSpPr>
          <p:cNvPr id="10" name="TextBox 9"/>
          <p:cNvSpPr txBox="1">
            <a:spLocks noChangeArrowheads="1"/>
          </p:cNvSpPr>
          <p:nvPr/>
        </p:nvSpPr>
        <p:spPr bwMode="auto">
          <a:xfrm>
            <a:off x="2362200" y="1371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15% = </a:t>
            </a:r>
            <a:endParaRPr lang="en-NZ" i="1">
              <a:solidFill>
                <a:srgbClr val="FF0000"/>
              </a:solidFill>
              <a:latin typeface="Arial" pitchFamily="34" charset="0"/>
              <a:cs typeface="Arial" pitchFamily="34" charset="0"/>
            </a:endParaRPr>
          </a:p>
        </p:txBody>
      </p:sp>
      <p:sp>
        <p:nvSpPr>
          <p:cNvPr id="11" name="TextBox 10"/>
          <p:cNvSpPr txBox="1">
            <a:spLocks noChangeArrowheads="1"/>
          </p:cNvSpPr>
          <p:nvPr/>
        </p:nvSpPr>
        <p:spPr bwMode="auto">
          <a:xfrm>
            <a:off x="3048000" y="1371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$9 </a:t>
            </a:r>
            <a:endParaRPr lang="en-NZ" i="1">
              <a:solidFill>
                <a:srgbClr val="FF0000"/>
              </a:solidFill>
              <a:latin typeface="Arial" pitchFamily="34" charset="0"/>
              <a:cs typeface="Arial" pitchFamily="34" charset="0"/>
            </a:endParaRPr>
          </a:p>
        </p:txBody>
      </p:sp>
      <p:sp>
        <p:nvSpPr>
          <p:cNvPr id="12" name="TextBox 11"/>
          <p:cNvSpPr txBox="1">
            <a:spLocks noChangeArrowheads="1"/>
          </p:cNvSpPr>
          <p:nvPr/>
        </p:nvSpPr>
        <p:spPr bwMode="auto">
          <a:xfrm>
            <a:off x="2362200" y="1676400"/>
            <a:ext cx="3962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Therefore she pays = 60 - 9 </a:t>
            </a:r>
            <a:endParaRPr lang="en-NZ" i="1">
              <a:solidFill>
                <a:srgbClr val="FF0000"/>
              </a:solidFill>
              <a:latin typeface="Arial" pitchFamily="34" charset="0"/>
              <a:cs typeface="Arial" pitchFamily="34" charset="0"/>
            </a:endParaRPr>
          </a:p>
        </p:txBody>
      </p:sp>
      <p:sp>
        <p:nvSpPr>
          <p:cNvPr id="13" name="TextBox 12"/>
          <p:cNvSpPr txBox="1">
            <a:spLocks noChangeArrowheads="1"/>
          </p:cNvSpPr>
          <p:nvPr/>
        </p:nvSpPr>
        <p:spPr bwMode="auto">
          <a:xfrm>
            <a:off x="4343400" y="19812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$51</a:t>
            </a:r>
            <a:endParaRPr lang="en-NZ" i="1">
              <a:solidFill>
                <a:srgbClr val="FF0000"/>
              </a:solidFill>
              <a:latin typeface="Arial" pitchFamily="34" charset="0"/>
              <a:cs typeface="Arial" pitchFamily="34" charset="0"/>
            </a:endParaRPr>
          </a:p>
        </p:txBody>
      </p:sp>
      <p:sp>
        <p:nvSpPr>
          <p:cNvPr id="14" name="Text Placeholder 2"/>
          <p:cNvSpPr txBox="1">
            <a:spLocks/>
          </p:cNvSpPr>
          <p:nvPr/>
        </p:nvSpPr>
        <p:spPr bwMode="auto">
          <a:xfrm>
            <a:off x="381000" y="2286000"/>
            <a:ext cx="7696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A shop puts a mark up of 20% on items. What will be the selling price for an item the shop buys for $40?</a:t>
            </a:r>
            <a:endParaRPr lang="en-NZ" i="1">
              <a:latin typeface="Arial" pitchFamily="34" charset="0"/>
              <a:cs typeface="Arial" pitchFamily="34" charset="0"/>
            </a:endParaRPr>
          </a:p>
        </p:txBody>
      </p:sp>
      <p:sp>
        <p:nvSpPr>
          <p:cNvPr id="15" name="TextBox 14"/>
          <p:cNvSpPr txBox="1">
            <a:spLocks noChangeArrowheads="1"/>
          </p:cNvSpPr>
          <p:nvPr/>
        </p:nvSpPr>
        <p:spPr bwMode="auto">
          <a:xfrm>
            <a:off x="685800" y="2895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0.2 </a:t>
            </a:r>
            <a:endParaRPr lang="en-NZ" i="1">
              <a:solidFill>
                <a:srgbClr val="FF0000"/>
              </a:solidFill>
              <a:latin typeface="Arial" pitchFamily="34" charset="0"/>
              <a:cs typeface="Arial" pitchFamily="34" charset="0"/>
            </a:endParaRPr>
          </a:p>
        </p:txBody>
      </p:sp>
      <p:sp>
        <p:nvSpPr>
          <p:cNvPr id="16" name="TextBox 15"/>
          <p:cNvSpPr txBox="1">
            <a:spLocks noChangeArrowheads="1"/>
          </p:cNvSpPr>
          <p:nvPr/>
        </p:nvSpPr>
        <p:spPr bwMode="auto">
          <a:xfrm>
            <a:off x="1066800" y="2895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40</a:t>
            </a:r>
            <a:r>
              <a:rPr lang="en-NZ" i="1">
                <a:solidFill>
                  <a:srgbClr val="FF0000"/>
                </a:solidFill>
                <a:latin typeface="Arial" pitchFamily="34" charset="0"/>
                <a:cs typeface="Arial" pitchFamily="34" charset="0"/>
              </a:rPr>
              <a:t>    </a:t>
            </a:r>
          </a:p>
        </p:txBody>
      </p:sp>
      <p:sp>
        <p:nvSpPr>
          <p:cNvPr id="17" name="TextBox 16"/>
          <p:cNvSpPr txBox="1">
            <a:spLocks noChangeArrowheads="1"/>
          </p:cNvSpPr>
          <p:nvPr/>
        </p:nvSpPr>
        <p:spPr bwMode="auto">
          <a:xfrm>
            <a:off x="1600200" y="2895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$8</a:t>
            </a:r>
            <a:endParaRPr lang="en-NZ" i="1">
              <a:solidFill>
                <a:srgbClr val="FF0000"/>
              </a:solidFill>
              <a:latin typeface="Arial" pitchFamily="34" charset="0"/>
              <a:cs typeface="Arial" pitchFamily="34" charset="0"/>
            </a:endParaRPr>
          </a:p>
        </p:txBody>
      </p:sp>
      <p:sp>
        <p:nvSpPr>
          <p:cNvPr id="18" name="TextBox 17"/>
          <p:cNvSpPr txBox="1">
            <a:spLocks noChangeArrowheads="1"/>
          </p:cNvSpPr>
          <p:nvPr/>
        </p:nvSpPr>
        <p:spPr bwMode="auto">
          <a:xfrm>
            <a:off x="2590800" y="2895600"/>
            <a:ext cx="3962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Therefore the selling price = 40 + 8 </a:t>
            </a:r>
            <a:endParaRPr lang="en-NZ" i="1">
              <a:solidFill>
                <a:srgbClr val="FF0000"/>
              </a:solidFill>
              <a:latin typeface="Arial" pitchFamily="34" charset="0"/>
              <a:cs typeface="Arial" pitchFamily="34" charset="0"/>
            </a:endParaRPr>
          </a:p>
        </p:txBody>
      </p:sp>
      <p:sp>
        <p:nvSpPr>
          <p:cNvPr id="19" name="TextBox 18"/>
          <p:cNvSpPr txBox="1">
            <a:spLocks noChangeArrowheads="1"/>
          </p:cNvSpPr>
          <p:nvPr/>
        </p:nvSpPr>
        <p:spPr bwMode="auto">
          <a:xfrm>
            <a:off x="5257800" y="32115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$48</a:t>
            </a:r>
            <a:endParaRPr lang="en-NZ" i="1">
              <a:solidFill>
                <a:srgbClr val="FF0000"/>
              </a:solidFill>
              <a:latin typeface="Arial" pitchFamily="34" charset="0"/>
              <a:cs typeface="Arial" pitchFamily="34" charset="0"/>
            </a:endParaRPr>
          </a:p>
        </p:txBody>
      </p:sp>
      <p:sp>
        <p:nvSpPr>
          <p:cNvPr id="20" name="Text Placeholder 2"/>
          <p:cNvSpPr txBox="1">
            <a:spLocks/>
          </p:cNvSpPr>
          <p:nvPr/>
        </p:nvSpPr>
        <p:spPr bwMode="auto">
          <a:xfrm>
            <a:off x="381000" y="3505200"/>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b) Or use the following method:</a:t>
            </a:r>
            <a:endParaRPr lang="en-NZ" i="1">
              <a:latin typeface="Arial" pitchFamily="34" charset="0"/>
              <a:cs typeface="Arial" pitchFamily="34" charset="0"/>
            </a:endParaRPr>
          </a:p>
        </p:txBody>
      </p:sp>
      <p:sp>
        <p:nvSpPr>
          <p:cNvPr id="21" name="TextBox 20"/>
          <p:cNvSpPr txBox="1">
            <a:spLocks noChangeArrowheads="1"/>
          </p:cNvSpPr>
          <p:nvPr/>
        </p:nvSpPr>
        <p:spPr bwMode="auto">
          <a:xfrm>
            <a:off x="457200" y="5029200"/>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r>
              <a:rPr lang="en-NZ">
                <a:latin typeface="Arial" pitchFamily="34" charset="0"/>
                <a:cs typeface="Arial" pitchFamily="34" charset="0"/>
              </a:rPr>
              <a:t>Decreased</a:t>
            </a:r>
          </a:p>
          <a:p>
            <a:pPr algn="ctr"/>
            <a:r>
              <a:rPr lang="en-NZ">
                <a:latin typeface="Arial" pitchFamily="34" charset="0"/>
                <a:cs typeface="Arial" pitchFamily="34" charset="0"/>
              </a:rPr>
              <a:t> Amount </a:t>
            </a:r>
          </a:p>
        </p:txBody>
      </p:sp>
      <p:sp>
        <p:nvSpPr>
          <p:cNvPr id="22" name="TextBox 21"/>
          <p:cNvSpPr txBox="1">
            <a:spLocks noChangeArrowheads="1"/>
          </p:cNvSpPr>
          <p:nvPr/>
        </p:nvSpPr>
        <p:spPr bwMode="auto">
          <a:xfrm>
            <a:off x="2590800" y="5029200"/>
            <a:ext cx="137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r>
              <a:rPr lang="en-NZ">
                <a:latin typeface="Arial" pitchFamily="34" charset="0"/>
                <a:cs typeface="Arial" pitchFamily="34" charset="0"/>
              </a:rPr>
              <a:t>Increased </a:t>
            </a:r>
          </a:p>
          <a:p>
            <a:pPr algn="ctr"/>
            <a:r>
              <a:rPr lang="en-NZ">
                <a:latin typeface="Arial" pitchFamily="34" charset="0"/>
                <a:cs typeface="Arial" pitchFamily="34" charset="0"/>
              </a:rPr>
              <a:t>Amount </a:t>
            </a:r>
          </a:p>
        </p:txBody>
      </p:sp>
      <p:sp>
        <p:nvSpPr>
          <p:cNvPr id="23" name="TextBox 22"/>
          <p:cNvSpPr txBox="1">
            <a:spLocks noChangeArrowheads="1"/>
          </p:cNvSpPr>
          <p:nvPr/>
        </p:nvSpPr>
        <p:spPr bwMode="auto">
          <a:xfrm>
            <a:off x="1600200" y="3886200"/>
            <a:ext cx="137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t>
            </a:r>
            <a:r>
              <a:rPr lang="en-NZ" u="sng">
                <a:latin typeface="Arial" pitchFamily="34" charset="0"/>
                <a:cs typeface="Arial" pitchFamily="34" charset="0"/>
              </a:rPr>
              <a:t>100 + %</a:t>
            </a:r>
          </a:p>
          <a:p>
            <a:r>
              <a:rPr lang="en-NZ">
                <a:latin typeface="Arial" pitchFamily="34" charset="0"/>
                <a:cs typeface="Arial" pitchFamily="34" charset="0"/>
              </a:rPr>
              <a:t>       100</a:t>
            </a:r>
          </a:p>
        </p:txBody>
      </p:sp>
      <p:sp>
        <p:nvSpPr>
          <p:cNvPr id="24" name="TextBox 23"/>
          <p:cNvSpPr txBox="1">
            <a:spLocks noChangeArrowheads="1"/>
          </p:cNvSpPr>
          <p:nvPr/>
        </p:nvSpPr>
        <p:spPr bwMode="auto">
          <a:xfrm>
            <a:off x="1676400" y="6211888"/>
            <a:ext cx="1371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t>
            </a:r>
            <a:r>
              <a:rPr lang="en-NZ" u="sng">
                <a:latin typeface="Arial" pitchFamily="34" charset="0"/>
                <a:cs typeface="Arial" pitchFamily="34" charset="0"/>
              </a:rPr>
              <a:t>100 - %</a:t>
            </a:r>
          </a:p>
          <a:p>
            <a:r>
              <a:rPr lang="en-NZ">
                <a:latin typeface="Arial" pitchFamily="34" charset="0"/>
                <a:cs typeface="Arial" pitchFamily="34" charset="0"/>
              </a:rPr>
              <a:t>       100</a:t>
            </a:r>
          </a:p>
        </p:txBody>
      </p:sp>
      <p:sp>
        <p:nvSpPr>
          <p:cNvPr id="25" name="Curved Up Arrow 24"/>
          <p:cNvSpPr>
            <a:spLocks noChangeArrowheads="1"/>
          </p:cNvSpPr>
          <p:nvPr/>
        </p:nvSpPr>
        <p:spPr bwMode="auto">
          <a:xfrm flipH="1">
            <a:off x="1066800" y="5638800"/>
            <a:ext cx="2286000" cy="609600"/>
          </a:xfrm>
          <a:prstGeom prst="curvedUp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endParaRPr lang="en-US"/>
          </a:p>
        </p:txBody>
      </p:sp>
      <p:sp>
        <p:nvSpPr>
          <p:cNvPr id="26" name="Curved Up Arrow 25"/>
          <p:cNvSpPr>
            <a:spLocks noChangeArrowheads="1"/>
          </p:cNvSpPr>
          <p:nvPr/>
        </p:nvSpPr>
        <p:spPr bwMode="auto">
          <a:xfrm flipV="1">
            <a:off x="1143000" y="4495800"/>
            <a:ext cx="2286000" cy="533400"/>
          </a:xfrm>
          <a:prstGeom prst="curvedUp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endParaRPr lang="en-US"/>
          </a:p>
        </p:txBody>
      </p:sp>
      <p:sp>
        <p:nvSpPr>
          <p:cNvPr id="27" name="TextBox 26"/>
          <p:cNvSpPr txBox="1">
            <a:spLocks noChangeArrowheads="1"/>
          </p:cNvSpPr>
          <p:nvPr/>
        </p:nvSpPr>
        <p:spPr bwMode="auto">
          <a:xfrm>
            <a:off x="4114800" y="3657600"/>
            <a:ext cx="327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Increase $40 by 20% </a:t>
            </a:r>
          </a:p>
        </p:txBody>
      </p:sp>
      <p:sp>
        <p:nvSpPr>
          <p:cNvPr id="28" name="TextBox 27"/>
          <p:cNvSpPr txBox="1">
            <a:spLocks noChangeArrowheads="1"/>
          </p:cNvSpPr>
          <p:nvPr/>
        </p:nvSpPr>
        <p:spPr bwMode="auto">
          <a:xfrm>
            <a:off x="4114800" y="4038600"/>
            <a:ext cx="2057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40 × </a:t>
            </a:r>
            <a:r>
              <a:rPr lang="en-NZ" u="sng">
                <a:solidFill>
                  <a:srgbClr val="FF0000"/>
                </a:solidFill>
                <a:latin typeface="Arial" pitchFamily="34" charset="0"/>
                <a:cs typeface="Arial" pitchFamily="34" charset="0"/>
              </a:rPr>
              <a:t>100 + 20</a:t>
            </a:r>
          </a:p>
          <a:p>
            <a:r>
              <a:rPr lang="en-NZ">
                <a:solidFill>
                  <a:srgbClr val="FF0000"/>
                </a:solidFill>
                <a:latin typeface="Arial" pitchFamily="34" charset="0"/>
                <a:cs typeface="Arial" pitchFamily="34" charset="0"/>
              </a:rPr>
              <a:t>            100 </a:t>
            </a:r>
          </a:p>
        </p:txBody>
      </p:sp>
      <p:sp>
        <p:nvSpPr>
          <p:cNvPr id="29" name="TextBox 28"/>
          <p:cNvSpPr txBox="1">
            <a:spLocks noChangeArrowheads="1"/>
          </p:cNvSpPr>
          <p:nvPr/>
        </p:nvSpPr>
        <p:spPr bwMode="auto">
          <a:xfrm>
            <a:off x="5638800" y="4038600"/>
            <a:ext cx="2057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40 × </a:t>
            </a:r>
            <a:r>
              <a:rPr lang="en-NZ" u="sng">
                <a:solidFill>
                  <a:srgbClr val="FF0000"/>
                </a:solidFill>
                <a:latin typeface="Arial" pitchFamily="34" charset="0"/>
                <a:cs typeface="Arial" pitchFamily="34" charset="0"/>
              </a:rPr>
              <a:t>120</a:t>
            </a:r>
          </a:p>
          <a:p>
            <a:r>
              <a:rPr lang="en-NZ">
                <a:solidFill>
                  <a:srgbClr val="FF0000"/>
                </a:solidFill>
                <a:latin typeface="Arial" pitchFamily="34" charset="0"/>
                <a:cs typeface="Arial" pitchFamily="34" charset="0"/>
              </a:rPr>
              <a:t>           100 </a:t>
            </a:r>
          </a:p>
        </p:txBody>
      </p:sp>
      <p:sp>
        <p:nvSpPr>
          <p:cNvPr id="30" name="TextBox 29"/>
          <p:cNvSpPr txBox="1">
            <a:spLocks noChangeArrowheads="1"/>
          </p:cNvSpPr>
          <p:nvPr/>
        </p:nvSpPr>
        <p:spPr bwMode="auto">
          <a:xfrm>
            <a:off x="5638800" y="46482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40 × 1.2 </a:t>
            </a:r>
          </a:p>
        </p:txBody>
      </p:sp>
      <p:sp>
        <p:nvSpPr>
          <p:cNvPr id="31" name="TextBox 30"/>
          <p:cNvSpPr txBox="1">
            <a:spLocks noChangeArrowheads="1"/>
          </p:cNvSpPr>
          <p:nvPr/>
        </p:nvSpPr>
        <p:spPr bwMode="auto">
          <a:xfrm>
            <a:off x="5638800" y="49530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$48 </a:t>
            </a:r>
          </a:p>
        </p:txBody>
      </p:sp>
      <p:sp>
        <p:nvSpPr>
          <p:cNvPr id="32" name="TextBox 31"/>
          <p:cNvSpPr txBox="1">
            <a:spLocks noChangeArrowheads="1"/>
          </p:cNvSpPr>
          <p:nvPr/>
        </p:nvSpPr>
        <p:spPr bwMode="auto">
          <a:xfrm>
            <a:off x="4114800" y="5192713"/>
            <a:ext cx="3276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Decrease $60 by 15% </a:t>
            </a:r>
          </a:p>
        </p:txBody>
      </p:sp>
      <p:sp>
        <p:nvSpPr>
          <p:cNvPr id="33" name="TextBox 32"/>
          <p:cNvSpPr txBox="1">
            <a:spLocks noChangeArrowheads="1"/>
          </p:cNvSpPr>
          <p:nvPr/>
        </p:nvSpPr>
        <p:spPr bwMode="auto">
          <a:xfrm>
            <a:off x="4114800" y="5573713"/>
            <a:ext cx="2057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60 × </a:t>
            </a:r>
            <a:r>
              <a:rPr lang="en-NZ" u="sng">
                <a:solidFill>
                  <a:srgbClr val="FF0000"/>
                </a:solidFill>
                <a:latin typeface="Arial" pitchFamily="34" charset="0"/>
                <a:cs typeface="Arial" pitchFamily="34" charset="0"/>
              </a:rPr>
              <a:t>100 - 15</a:t>
            </a:r>
          </a:p>
          <a:p>
            <a:r>
              <a:rPr lang="en-NZ">
                <a:solidFill>
                  <a:srgbClr val="FF0000"/>
                </a:solidFill>
                <a:latin typeface="Arial" pitchFamily="34" charset="0"/>
                <a:cs typeface="Arial" pitchFamily="34" charset="0"/>
              </a:rPr>
              <a:t>            100 </a:t>
            </a:r>
          </a:p>
        </p:txBody>
      </p:sp>
      <p:sp>
        <p:nvSpPr>
          <p:cNvPr id="34" name="TextBox 33"/>
          <p:cNvSpPr txBox="1">
            <a:spLocks noChangeArrowheads="1"/>
          </p:cNvSpPr>
          <p:nvPr/>
        </p:nvSpPr>
        <p:spPr bwMode="auto">
          <a:xfrm>
            <a:off x="5638800" y="5573713"/>
            <a:ext cx="2057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60 ×  </a:t>
            </a:r>
            <a:r>
              <a:rPr lang="en-NZ" u="sng">
                <a:solidFill>
                  <a:srgbClr val="FF0000"/>
                </a:solidFill>
                <a:latin typeface="Arial" pitchFamily="34" charset="0"/>
                <a:cs typeface="Arial" pitchFamily="34" charset="0"/>
              </a:rPr>
              <a:t>85</a:t>
            </a:r>
          </a:p>
          <a:p>
            <a:r>
              <a:rPr lang="en-NZ">
                <a:solidFill>
                  <a:srgbClr val="FF0000"/>
                </a:solidFill>
                <a:latin typeface="Arial" pitchFamily="34" charset="0"/>
                <a:cs typeface="Arial" pitchFamily="34" charset="0"/>
              </a:rPr>
              <a:t>           100 </a:t>
            </a:r>
          </a:p>
        </p:txBody>
      </p:sp>
      <p:sp>
        <p:nvSpPr>
          <p:cNvPr id="35" name="TextBox 34"/>
          <p:cNvSpPr txBox="1">
            <a:spLocks noChangeArrowheads="1"/>
          </p:cNvSpPr>
          <p:nvPr/>
        </p:nvSpPr>
        <p:spPr bwMode="auto">
          <a:xfrm>
            <a:off x="5638800" y="6183313"/>
            <a:ext cx="2057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60 × 0.85 </a:t>
            </a:r>
          </a:p>
        </p:txBody>
      </p:sp>
      <p:sp>
        <p:nvSpPr>
          <p:cNvPr id="36" name="TextBox 35"/>
          <p:cNvSpPr txBox="1">
            <a:spLocks noChangeArrowheads="1"/>
          </p:cNvSpPr>
          <p:nvPr/>
        </p:nvSpPr>
        <p:spPr bwMode="auto">
          <a:xfrm>
            <a:off x="5638800" y="6488113"/>
            <a:ext cx="2057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500"/>
                                        <p:tgtEl>
                                          <p:spTgt spid="1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500"/>
                                        <p:tgtEl>
                                          <p:spTgt spid="1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fade">
                                      <p:cBhvr>
                                        <p:cTn id="82" dur="500"/>
                                        <p:tgtEl>
                                          <p:spTgt spid="1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500"/>
                                        <p:tgtEl>
                                          <p:spTgt spid="1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500"/>
                                        <p:tgtEl>
                                          <p:spTgt spid="2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500"/>
                                        <p:tgtEl>
                                          <p:spTgt spid="21"/>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fade">
                                      <p:cBhvr>
                                        <p:cTn id="100" dur="500"/>
                                        <p:tgtEl>
                                          <p:spTgt spid="22"/>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500"/>
                                        <p:tgtEl>
                                          <p:spTgt spid="23"/>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24"/>
                                        </p:tgtEl>
                                        <p:attrNameLst>
                                          <p:attrName>style.visibility</p:attrName>
                                        </p:attrNameLst>
                                      </p:cBhvr>
                                      <p:to>
                                        <p:strVal val="visible"/>
                                      </p:to>
                                    </p:set>
                                    <p:animEffect transition="in" filter="fade">
                                      <p:cBhvr>
                                        <p:cTn id="106" dur="500"/>
                                        <p:tgtEl>
                                          <p:spTgt spid="2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500"/>
                                        <p:tgtEl>
                                          <p:spTgt spid="25"/>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fade">
                                      <p:cBhvr>
                                        <p:cTn id="112" dur="500"/>
                                        <p:tgtEl>
                                          <p:spTgt spid="26"/>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fade">
                                      <p:cBhvr>
                                        <p:cTn id="115" dur="500"/>
                                        <p:tgtEl>
                                          <p:spTgt spid="27"/>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500"/>
                                        <p:tgtEl>
                                          <p:spTgt spid="32"/>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grpId="1" nodeType="clickEffect">
                                  <p:stCondLst>
                                    <p:cond delay="0"/>
                                  </p:stCondLst>
                                  <p:childTnLst>
                                    <p:set>
                                      <p:cBhvr>
                                        <p:cTn id="122" dur="1" fill="hold">
                                          <p:stCondLst>
                                            <p:cond delay="0"/>
                                          </p:stCondLst>
                                        </p:cTn>
                                        <p:tgtEl>
                                          <p:spTgt spid="26"/>
                                        </p:tgtEl>
                                        <p:attrNameLst>
                                          <p:attrName>style.visibility</p:attrName>
                                        </p:attrNameLst>
                                      </p:cBhvr>
                                      <p:to>
                                        <p:strVal val="visible"/>
                                      </p:to>
                                    </p:set>
                                    <p:animEffect transition="in" filter="wipe(left)">
                                      <p:cBhvr>
                                        <p:cTn id="123" dur="1000"/>
                                        <p:tgtEl>
                                          <p:spTgt spid="26"/>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28"/>
                                        </p:tgtEl>
                                        <p:attrNameLst>
                                          <p:attrName>style.visibility</p:attrName>
                                        </p:attrNameLst>
                                      </p:cBhvr>
                                      <p:to>
                                        <p:strVal val="visible"/>
                                      </p:to>
                                    </p:set>
                                    <p:animEffect transition="in" filter="fade">
                                      <p:cBhvr>
                                        <p:cTn id="128" dur="500"/>
                                        <p:tgtEl>
                                          <p:spTgt spid="2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29"/>
                                        </p:tgtEl>
                                        <p:attrNameLst>
                                          <p:attrName>style.visibility</p:attrName>
                                        </p:attrNameLst>
                                      </p:cBhvr>
                                      <p:to>
                                        <p:strVal val="visible"/>
                                      </p:to>
                                    </p:set>
                                    <p:animEffect transition="in" filter="fade">
                                      <p:cBhvr>
                                        <p:cTn id="133" dur="500"/>
                                        <p:tgtEl>
                                          <p:spTgt spid="2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30"/>
                                        </p:tgtEl>
                                        <p:attrNameLst>
                                          <p:attrName>style.visibility</p:attrName>
                                        </p:attrNameLst>
                                      </p:cBhvr>
                                      <p:to>
                                        <p:strVal val="visible"/>
                                      </p:to>
                                    </p:set>
                                    <p:animEffect transition="in" filter="fade">
                                      <p:cBhvr>
                                        <p:cTn id="138" dur="500"/>
                                        <p:tgtEl>
                                          <p:spTgt spid="30"/>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31"/>
                                        </p:tgtEl>
                                        <p:attrNameLst>
                                          <p:attrName>style.visibility</p:attrName>
                                        </p:attrNameLst>
                                      </p:cBhvr>
                                      <p:to>
                                        <p:strVal val="visible"/>
                                      </p:to>
                                    </p:set>
                                    <p:animEffect transition="in" filter="fade">
                                      <p:cBhvr>
                                        <p:cTn id="143" dur="500"/>
                                        <p:tgtEl>
                                          <p:spTgt spid="31"/>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2" presetClass="entr" presetSubtype="2" fill="hold" grpId="1" nodeType="clickEffect">
                                  <p:stCondLst>
                                    <p:cond delay="0"/>
                                  </p:stCondLst>
                                  <p:childTnLst>
                                    <p:set>
                                      <p:cBhvr>
                                        <p:cTn id="147" dur="1" fill="hold">
                                          <p:stCondLst>
                                            <p:cond delay="0"/>
                                          </p:stCondLst>
                                        </p:cTn>
                                        <p:tgtEl>
                                          <p:spTgt spid="25"/>
                                        </p:tgtEl>
                                        <p:attrNameLst>
                                          <p:attrName>style.visibility</p:attrName>
                                        </p:attrNameLst>
                                      </p:cBhvr>
                                      <p:to>
                                        <p:strVal val="visible"/>
                                      </p:to>
                                    </p:set>
                                    <p:animEffect transition="in" filter="wipe(right)">
                                      <p:cBhvr>
                                        <p:cTn id="148" dur="1000"/>
                                        <p:tgtEl>
                                          <p:spTgt spid="25"/>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33"/>
                                        </p:tgtEl>
                                        <p:attrNameLst>
                                          <p:attrName>style.visibility</p:attrName>
                                        </p:attrNameLst>
                                      </p:cBhvr>
                                      <p:to>
                                        <p:strVal val="visible"/>
                                      </p:to>
                                    </p:set>
                                    <p:animEffect transition="in" filter="fade">
                                      <p:cBhvr>
                                        <p:cTn id="153" dur="500"/>
                                        <p:tgtEl>
                                          <p:spTgt spid="33"/>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34"/>
                                        </p:tgtEl>
                                        <p:attrNameLst>
                                          <p:attrName>style.visibility</p:attrName>
                                        </p:attrNameLst>
                                      </p:cBhvr>
                                      <p:to>
                                        <p:strVal val="visible"/>
                                      </p:to>
                                    </p:set>
                                    <p:animEffect transition="in" filter="fade">
                                      <p:cBhvr>
                                        <p:cTn id="158" dur="500"/>
                                        <p:tgtEl>
                                          <p:spTgt spid="34"/>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35"/>
                                        </p:tgtEl>
                                        <p:attrNameLst>
                                          <p:attrName>style.visibility</p:attrName>
                                        </p:attrNameLst>
                                      </p:cBhvr>
                                      <p:to>
                                        <p:strVal val="visible"/>
                                      </p:to>
                                    </p:set>
                                    <p:animEffect transition="in" filter="fade">
                                      <p:cBhvr>
                                        <p:cTn id="163" dur="500"/>
                                        <p:tgtEl>
                                          <p:spTgt spid="35"/>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36"/>
                                        </p:tgtEl>
                                        <p:attrNameLst>
                                          <p:attrName>style.visibility</p:attrName>
                                        </p:attrNameLst>
                                      </p:cBhvr>
                                      <p:to>
                                        <p:strVal val="visible"/>
                                      </p:to>
                                    </p:set>
                                    <p:animEffect transition="in" filter="fade">
                                      <p:cBhvr>
                                        <p:cTn id="16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animBg="1"/>
      <p:bldP spid="25" grpId="1" animBg="1"/>
      <p:bldP spid="26" grpId="0" animBg="1"/>
      <p:bldP spid="26" grpId="1" animBg="1"/>
      <p:bldP spid="27" grpId="0"/>
      <p:bldP spid="28" grpId="0"/>
      <p:bldP spid="29" grpId="0"/>
      <p:bldP spid="30" grpId="0"/>
      <p:bldP spid="31" grpId="0"/>
      <p:bldP spid="32" grpId="0"/>
      <p:bldP spid="33" grpId="0"/>
      <p:bldP spid="34" grpId="0"/>
      <p:bldP spid="35" grpId="0"/>
      <p:bldP spid="3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bwMode="auto">
          <a:xfrm>
            <a:off x="457200" y="8382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To calculate percentage increase/decrease we can use:</a:t>
            </a:r>
            <a:endParaRPr lang="en-NZ" i="1">
              <a:latin typeface="Arial" pitchFamily="34" charset="0"/>
              <a:cs typeface="Arial" pitchFamily="34" charset="0"/>
            </a:endParaRPr>
          </a:p>
        </p:txBody>
      </p:sp>
      <p:sp>
        <p:nvSpPr>
          <p:cNvPr id="3" name="Text Placeholder 2"/>
          <p:cNvSpPr txBox="1">
            <a:spLocks/>
          </p:cNvSpPr>
          <p:nvPr/>
        </p:nvSpPr>
        <p:spPr bwMode="auto">
          <a:xfrm>
            <a:off x="1066800" y="1371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Percentage increase/decrease = </a:t>
            </a:r>
            <a:r>
              <a:rPr lang="en-NZ" b="1" u="sng">
                <a:latin typeface="Arial" pitchFamily="34" charset="0"/>
                <a:cs typeface="Arial" pitchFamily="34" charset="0"/>
              </a:rPr>
              <a:t>decrease/increase</a:t>
            </a:r>
            <a:r>
              <a:rPr lang="en-NZ" b="1">
                <a:latin typeface="Arial" pitchFamily="34" charset="0"/>
                <a:cs typeface="Arial" pitchFamily="34" charset="0"/>
              </a:rPr>
              <a:t> × 100</a:t>
            </a:r>
          </a:p>
          <a:p>
            <a:pPr>
              <a:spcBef>
                <a:spcPts val="600"/>
              </a:spcBef>
              <a:buClr>
                <a:schemeClr val="tx2"/>
              </a:buClr>
              <a:buSzPct val="73000"/>
            </a:pPr>
            <a:r>
              <a:rPr lang="en-NZ" b="1">
                <a:latin typeface="Arial" pitchFamily="34" charset="0"/>
                <a:cs typeface="Arial" pitchFamily="34" charset="0"/>
              </a:rPr>
              <a:t>                                                       original amount </a:t>
            </a:r>
            <a:endParaRPr lang="en-NZ" i="1">
              <a:latin typeface="Arial" pitchFamily="34" charset="0"/>
              <a:cs typeface="Arial" pitchFamily="34" charset="0"/>
            </a:endParaRPr>
          </a:p>
        </p:txBody>
      </p:sp>
      <p:sp>
        <p:nvSpPr>
          <p:cNvPr id="4" name="Text Placeholder 2"/>
          <p:cNvSpPr txBox="1">
            <a:spLocks/>
          </p:cNvSpPr>
          <p:nvPr/>
        </p:nvSpPr>
        <p:spPr bwMode="auto">
          <a:xfrm>
            <a:off x="381000" y="22860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Mikes wages increased from $11 to $13.50 an hour.</a:t>
            </a:r>
            <a:endParaRPr lang="en-NZ" i="1">
              <a:latin typeface="Arial" pitchFamily="34" charset="0"/>
              <a:cs typeface="Arial" pitchFamily="34" charset="0"/>
            </a:endParaRPr>
          </a:p>
        </p:txBody>
      </p:sp>
      <p:sp>
        <p:nvSpPr>
          <p:cNvPr id="5" name="TextBox 4"/>
          <p:cNvSpPr txBox="1">
            <a:spLocks noChangeArrowheads="1"/>
          </p:cNvSpPr>
          <p:nvPr/>
        </p:nvSpPr>
        <p:spPr bwMode="auto">
          <a:xfrm>
            <a:off x="381000" y="2743200"/>
            <a:ext cx="449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How much was the increase?</a:t>
            </a:r>
            <a:endParaRPr lang="en-NZ" u="sng">
              <a:latin typeface="Arial" pitchFamily="34" charset="0"/>
              <a:cs typeface="Arial" pitchFamily="34" charset="0"/>
            </a:endParaRPr>
          </a:p>
        </p:txBody>
      </p:sp>
      <p:sp>
        <p:nvSpPr>
          <p:cNvPr id="6" name="TextBox 5"/>
          <p:cNvSpPr txBox="1">
            <a:spLocks noChangeArrowheads="1"/>
          </p:cNvSpPr>
          <p:nvPr/>
        </p:nvSpPr>
        <p:spPr bwMode="auto">
          <a:xfrm>
            <a:off x="381000" y="3276600"/>
            <a:ext cx="449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Calculate the percentage increase</a:t>
            </a:r>
            <a:endParaRPr lang="en-NZ" u="sng">
              <a:latin typeface="Arial" pitchFamily="34" charset="0"/>
              <a:cs typeface="Arial" pitchFamily="34" charset="0"/>
            </a:endParaRPr>
          </a:p>
        </p:txBody>
      </p:sp>
      <p:sp>
        <p:nvSpPr>
          <p:cNvPr id="7" name="TextBox 6"/>
          <p:cNvSpPr txBox="1">
            <a:spLocks noChangeArrowheads="1"/>
          </p:cNvSpPr>
          <p:nvPr/>
        </p:nvSpPr>
        <p:spPr bwMode="auto">
          <a:xfrm>
            <a:off x="3810000" y="27432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13.50 - 11 </a:t>
            </a:r>
            <a:endParaRPr lang="en-NZ" i="1">
              <a:solidFill>
                <a:srgbClr val="FF0000"/>
              </a:solidFill>
              <a:latin typeface="Arial" pitchFamily="34" charset="0"/>
              <a:cs typeface="Arial" pitchFamily="34" charset="0"/>
            </a:endParaRPr>
          </a:p>
        </p:txBody>
      </p:sp>
      <p:sp>
        <p:nvSpPr>
          <p:cNvPr id="8" name="TextBox 7"/>
          <p:cNvSpPr txBox="1">
            <a:spLocks noChangeArrowheads="1"/>
          </p:cNvSpPr>
          <p:nvPr/>
        </p:nvSpPr>
        <p:spPr bwMode="auto">
          <a:xfrm>
            <a:off x="4876800" y="27432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$2.50 </a:t>
            </a:r>
            <a:endParaRPr lang="en-NZ" i="1">
              <a:solidFill>
                <a:srgbClr val="FF0000"/>
              </a:solidFill>
              <a:latin typeface="Arial" pitchFamily="34" charset="0"/>
              <a:cs typeface="Arial" pitchFamily="34" charset="0"/>
            </a:endParaRPr>
          </a:p>
        </p:txBody>
      </p:sp>
      <p:sp>
        <p:nvSpPr>
          <p:cNvPr id="9" name="TextBox 8"/>
          <p:cNvSpPr txBox="1">
            <a:spLocks noChangeArrowheads="1"/>
          </p:cNvSpPr>
          <p:nvPr/>
        </p:nvSpPr>
        <p:spPr bwMode="auto">
          <a:xfrm>
            <a:off x="4419600" y="32766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u="sng">
                <a:solidFill>
                  <a:srgbClr val="FF0000"/>
                </a:solidFill>
                <a:latin typeface="Arial" pitchFamily="34" charset="0"/>
                <a:cs typeface="Arial" pitchFamily="34" charset="0"/>
              </a:rPr>
              <a:t>2.50</a:t>
            </a:r>
            <a:r>
              <a:rPr lang="en-NZ">
                <a:solidFill>
                  <a:srgbClr val="FF0000"/>
                </a:solidFill>
                <a:latin typeface="Arial" pitchFamily="34" charset="0"/>
                <a:cs typeface="Arial" pitchFamily="34" charset="0"/>
              </a:rPr>
              <a:t> </a:t>
            </a:r>
            <a:endParaRPr lang="en-NZ" i="1">
              <a:solidFill>
                <a:srgbClr val="FF0000"/>
              </a:solidFill>
              <a:latin typeface="Arial" pitchFamily="34" charset="0"/>
              <a:cs typeface="Arial" pitchFamily="34" charset="0"/>
            </a:endParaRPr>
          </a:p>
        </p:txBody>
      </p:sp>
      <p:sp>
        <p:nvSpPr>
          <p:cNvPr id="10" name="Oval 9"/>
          <p:cNvSpPr>
            <a:spLocks noChangeArrowheads="1"/>
          </p:cNvSpPr>
          <p:nvPr/>
        </p:nvSpPr>
        <p:spPr bwMode="auto">
          <a:xfrm>
            <a:off x="3810000" y="2286000"/>
            <a:ext cx="609600" cy="38100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1" name="TextBox 10"/>
          <p:cNvSpPr txBox="1">
            <a:spLocks noChangeArrowheads="1"/>
          </p:cNvSpPr>
          <p:nvPr/>
        </p:nvSpPr>
        <p:spPr bwMode="auto">
          <a:xfrm>
            <a:off x="4572000" y="35052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11 </a:t>
            </a:r>
            <a:endParaRPr lang="en-NZ" i="1">
              <a:solidFill>
                <a:srgbClr val="FF0000"/>
              </a:solidFill>
              <a:latin typeface="Arial" pitchFamily="34" charset="0"/>
              <a:cs typeface="Arial" pitchFamily="34" charset="0"/>
            </a:endParaRPr>
          </a:p>
        </p:txBody>
      </p:sp>
      <p:sp>
        <p:nvSpPr>
          <p:cNvPr id="12" name="TextBox 11"/>
          <p:cNvSpPr txBox="1">
            <a:spLocks noChangeArrowheads="1"/>
          </p:cNvSpPr>
          <p:nvPr/>
        </p:nvSpPr>
        <p:spPr bwMode="auto">
          <a:xfrm>
            <a:off x="4953000" y="33528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r>
              <a:rPr lang="en-NZ" i="1">
                <a:solidFill>
                  <a:srgbClr val="FF0000"/>
                </a:solidFill>
                <a:latin typeface="Arial" pitchFamily="34" charset="0"/>
                <a:cs typeface="Arial" pitchFamily="34" charset="0"/>
              </a:rPr>
              <a:t>    </a:t>
            </a:r>
          </a:p>
        </p:txBody>
      </p:sp>
      <p:sp>
        <p:nvSpPr>
          <p:cNvPr id="13" name="TextBox 12"/>
          <p:cNvSpPr txBox="1">
            <a:spLocks noChangeArrowheads="1"/>
          </p:cNvSpPr>
          <p:nvPr/>
        </p:nvSpPr>
        <p:spPr bwMode="auto">
          <a:xfrm>
            <a:off x="5638800" y="3352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22.7% </a:t>
            </a:r>
            <a:endParaRPr lang="en-NZ" i="1">
              <a:solidFill>
                <a:srgbClr val="FF0000"/>
              </a:solidFill>
              <a:latin typeface="Arial" pitchFamily="34" charset="0"/>
              <a:cs typeface="Arial" pitchFamily="34" charset="0"/>
            </a:endParaRPr>
          </a:p>
        </p:txBody>
      </p:sp>
      <p:sp>
        <p:nvSpPr>
          <p:cNvPr id="14" name="TextBox 13"/>
          <p:cNvSpPr txBox="1">
            <a:spLocks noChangeArrowheads="1"/>
          </p:cNvSpPr>
          <p:nvPr/>
        </p:nvSpPr>
        <p:spPr bwMode="auto">
          <a:xfrm>
            <a:off x="6553200" y="3352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 d.p.)</a:t>
            </a:r>
            <a:endParaRPr lang="en-NZ" i="1">
              <a:solidFill>
                <a:srgbClr val="FF0000"/>
              </a:solidFill>
              <a:latin typeface="Arial" pitchFamily="34" charset="0"/>
              <a:cs typeface="Arial" pitchFamily="34" charset="0"/>
            </a:endParaRPr>
          </a:p>
        </p:txBody>
      </p:sp>
      <p:sp>
        <p:nvSpPr>
          <p:cNvPr id="15" name="Text Placeholder 2"/>
          <p:cNvSpPr txBox="1">
            <a:spLocks/>
          </p:cNvSpPr>
          <p:nvPr/>
        </p:nvSpPr>
        <p:spPr bwMode="auto">
          <a:xfrm>
            <a:off x="381000" y="3962400"/>
            <a:ext cx="838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A car originally brought for $4500 is resold for $2800. What was the percentage decrease in price? </a:t>
            </a:r>
            <a:endParaRPr lang="en-NZ" i="1">
              <a:latin typeface="Arial" pitchFamily="34" charset="0"/>
              <a:cs typeface="Arial" pitchFamily="34" charset="0"/>
            </a:endParaRPr>
          </a:p>
        </p:txBody>
      </p:sp>
      <p:sp>
        <p:nvSpPr>
          <p:cNvPr id="16" name="TextBox 15"/>
          <p:cNvSpPr txBox="1">
            <a:spLocks noChangeArrowheads="1"/>
          </p:cNvSpPr>
          <p:nvPr/>
        </p:nvSpPr>
        <p:spPr bwMode="auto">
          <a:xfrm>
            <a:off x="838200" y="46482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Decrease  </a:t>
            </a:r>
            <a:endParaRPr lang="en-NZ" i="1">
              <a:solidFill>
                <a:srgbClr val="FF0000"/>
              </a:solidFill>
              <a:latin typeface="Arial" pitchFamily="34" charset="0"/>
              <a:cs typeface="Arial" pitchFamily="34" charset="0"/>
            </a:endParaRPr>
          </a:p>
        </p:txBody>
      </p:sp>
      <p:sp>
        <p:nvSpPr>
          <p:cNvPr id="17" name="TextBox 16"/>
          <p:cNvSpPr txBox="1">
            <a:spLocks noChangeArrowheads="1"/>
          </p:cNvSpPr>
          <p:nvPr/>
        </p:nvSpPr>
        <p:spPr bwMode="auto">
          <a:xfrm>
            <a:off x="1905000" y="49530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$1700 </a:t>
            </a:r>
            <a:endParaRPr lang="en-NZ" i="1">
              <a:solidFill>
                <a:srgbClr val="FF0000"/>
              </a:solidFill>
              <a:latin typeface="Arial" pitchFamily="34" charset="0"/>
              <a:cs typeface="Arial" pitchFamily="34" charset="0"/>
            </a:endParaRPr>
          </a:p>
        </p:txBody>
      </p:sp>
      <p:sp>
        <p:nvSpPr>
          <p:cNvPr id="18" name="Rectangle 17"/>
          <p:cNvSpPr>
            <a:spLocks noChangeArrowheads="1"/>
          </p:cNvSpPr>
          <p:nvPr/>
        </p:nvSpPr>
        <p:spPr bwMode="auto">
          <a:xfrm>
            <a:off x="1905000" y="4648200"/>
            <a:ext cx="1614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4500 - 2800</a:t>
            </a:r>
            <a:endParaRPr lang="en-NZ"/>
          </a:p>
        </p:txBody>
      </p:sp>
      <p:sp>
        <p:nvSpPr>
          <p:cNvPr id="19" name="TextBox 18"/>
          <p:cNvSpPr txBox="1">
            <a:spLocks noChangeArrowheads="1"/>
          </p:cNvSpPr>
          <p:nvPr/>
        </p:nvSpPr>
        <p:spPr bwMode="auto">
          <a:xfrm>
            <a:off x="3886200" y="46482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Percentage Decrease  </a:t>
            </a:r>
            <a:endParaRPr lang="en-NZ" i="1">
              <a:solidFill>
                <a:srgbClr val="FF0000"/>
              </a:solidFill>
              <a:latin typeface="Arial" pitchFamily="34" charset="0"/>
              <a:cs typeface="Arial" pitchFamily="34" charset="0"/>
            </a:endParaRPr>
          </a:p>
        </p:txBody>
      </p:sp>
      <p:sp>
        <p:nvSpPr>
          <p:cNvPr id="20" name="Rectangle 19"/>
          <p:cNvSpPr>
            <a:spLocks noChangeArrowheads="1"/>
          </p:cNvSpPr>
          <p:nvPr/>
        </p:nvSpPr>
        <p:spPr bwMode="auto">
          <a:xfrm>
            <a:off x="6172200" y="4648200"/>
            <a:ext cx="896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1700</a:t>
            </a:r>
            <a:endParaRPr lang="en-NZ"/>
          </a:p>
        </p:txBody>
      </p:sp>
      <p:sp>
        <p:nvSpPr>
          <p:cNvPr id="21" name="Oval 20"/>
          <p:cNvSpPr>
            <a:spLocks noChangeArrowheads="1"/>
          </p:cNvSpPr>
          <p:nvPr/>
        </p:nvSpPr>
        <p:spPr bwMode="auto">
          <a:xfrm>
            <a:off x="3581400" y="3962400"/>
            <a:ext cx="762000" cy="38100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22" name="TextBox 21"/>
          <p:cNvSpPr txBox="1">
            <a:spLocks noChangeArrowheads="1"/>
          </p:cNvSpPr>
          <p:nvPr/>
        </p:nvSpPr>
        <p:spPr bwMode="auto">
          <a:xfrm>
            <a:off x="6324600" y="4953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4500 </a:t>
            </a:r>
            <a:endParaRPr lang="en-NZ" i="1">
              <a:solidFill>
                <a:srgbClr val="FF0000"/>
              </a:solidFill>
              <a:latin typeface="Arial" pitchFamily="34" charset="0"/>
              <a:cs typeface="Arial" pitchFamily="34" charset="0"/>
            </a:endParaRPr>
          </a:p>
        </p:txBody>
      </p:sp>
      <p:sp>
        <p:nvSpPr>
          <p:cNvPr id="23" name="TextBox 22"/>
          <p:cNvSpPr txBox="1">
            <a:spLocks noChangeArrowheads="1"/>
          </p:cNvSpPr>
          <p:nvPr/>
        </p:nvSpPr>
        <p:spPr bwMode="auto">
          <a:xfrm>
            <a:off x="6934200" y="46482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100</a:t>
            </a:r>
            <a:r>
              <a:rPr lang="en-NZ" i="1">
                <a:solidFill>
                  <a:srgbClr val="FF0000"/>
                </a:solidFill>
                <a:latin typeface="Arial" pitchFamily="34" charset="0"/>
                <a:cs typeface="Arial" pitchFamily="34" charset="0"/>
              </a:rPr>
              <a:t>    </a:t>
            </a:r>
          </a:p>
        </p:txBody>
      </p:sp>
      <p:sp>
        <p:nvSpPr>
          <p:cNvPr id="24" name="TextBox 23"/>
          <p:cNvSpPr txBox="1">
            <a:spLocks noChangeArrowheads="1"/>
          </p:cNvSpPr>
          <p:nvPr/>
        </p:nvSpPr>
        <p:spPr bwMode="auto">
          <a:xfrm>
            <a:off x="6172200" y="5257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37.8% </a:t>
            </a:r>
            <a:endParaRPr lang="en-NZ" i="1">
              <a:solidFill>
                <a:srgbClr val="FF0000"/>
              </a:solidFill>
              <a:latin typeface="Arial" pitchFamily="34" charset="0"/>
              <a:cs typeface="Arial" pitchFamily="34" charset="0"/>
            </a:endParaRPr>
          </a:p>
        </p:txBody>
      </p:sp>
      <p:sp>
        <p:nvSpPr>
          <p:cNvPr id="25" name="TextBox 24"/>
          <p:cNvSpPr txBox="1">
            <a:spLocks noChangeArrowheads="1"/>
          </p:cNvSpPr>
          <p:nvPr/>
        </p:nvSpPr>
        <p:spPr bwMode="auto">
          <a:xfrm>
            <a:off x="7086600" y="5257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 d.p.)</a:t>
            </a:r>
            <a:endParaRPr lang="en-NZ" i="1">
              <a:solidFill>
                <a:srgbClr val="FF0000"/>
              </a:solidFill>
              <a:latin typeface="Arial" pitchFamily="34" charset="0"/>
              <a:cs typeface="Arial" pitchFamily="34" charset="0"/>
            </a:endParaRPr>
          </a:p>
        </p:txBody>
      </p:sp>
      <p:pic>
        <p:nvPicPr>
          <p:cNvPr id="2050" name="Picture 2" descr="C:\Program Files\Microsoft Office\Media\CntCD1\ClipArt4\j0240093.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5486400"/>
            <a:ext cx="1830388"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Box 26"/>
          <p:cNvSpPr txBox="1">
            <a:spLocks noChangeArrowheads="1"/>
          </p:cNvSpPr>
          <p:nvPr/>
        </p:nvSpPr>
        <p:spPr bwMode="auto">
          <a:xfrm>
            <a:off x="457200" y="3810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5. PERCENTAGE INCREASE/DECREASE</a:t>
            </a:r>
          </a:p>
        </p:txBody>
      </p:sp>
      <p:sp>
        <p:nvSpPr>
          <p:cNvPr id="28" name="TextBox 27"/>
          <p:cNvSpPr txBox="1">
            <a:spLocks noChangeArrowheads="1"/>
          </p:cNvSpPr>
          <p:nvPr/>
        </p:nvSpPr>
        <p:spPr bwMode="auto">
          <a:xfrm>
            <a:off x="4191000" y="5657850"/>
            <a:ext cx="25146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To spot these types of questions, look for the word ‘percentage’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2" presetClass="entr" presetSubtype="8"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0-#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500"/>
                                        <p:tgtEl>
                                          <p:spTgt spid="1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nodeType="clickEffect">
                                  <p:stCondLst>
                                    <p:cond delay="0"/>
                                  </p:stCondLst>
                                  <p:childTnLst>
                                    <p:set>
                                      <p:cBhvr>
                                        <p:cTn id="72" dur="1" fill="hold">
                                          <p:stCondLst>
                                            <p:cond delay="0"/>
                                          </p:stCondLst>
                                        </p:cTn>
                                        <p:tgtEl>
                                          <p:spTgt spid="2050"/>
                                        </p:tgtEl>
                                        <p:attrNameLst>
                                          <p:attrName>style.visibility</p:attrName>
                                        </p:attrNameLst>
                                      </p:cBhvr>
                                      <p:to>
                                        <p:strVal val="visible"/>
                                      </p:to>
                                    </p:set>
                                    <p:anim calcmode="lin" valueType="num">
                                      <p:cBhvr additive="base">
                                        <p:cTn id="73" dur="500" fill="hold"/>
                                        <p:tgtEl>
                                          <p:spTgt spid="2050"/>
                                        </p:tgtEl>
                                        <p:attrNameLst>
                                          <p:attrName>ppt_x</p:attrName>
                                        </p:attrNameLst>
                                      </p:cBhvr>
                                      <p:tavLst>
                                        <p:tav tm="0">
                                          <p:val>
                                            <p:strVal val="1+#ppt_w/2"/>
                                          </p:val>
                                        </p:tav>
                                        <p:tav tm="100000">
                                          <p:val>
                                            <p:strVal val="#ppt_x"/>
                                          </p:val>
                                        </p:tav>
                                      </p:tavLst>
                                    </p:anim>
                                    <p:anim calcmode="lin" valueType="num">
                                      <p:cBhvr additive="base">
                                        <p:cTn id="74"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500"/>
                                        <p:tgtEl>
                                          <p:spTgt spid="16"/>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500"/>
                                        <p:tgtEl>
                                          <p:spTgt spid="18"/>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fade">
                                      <p:cBhvr>
                                        <p:cTn id="89" dur="500"/>
                                        <p:tgtEl>
                                          <p:spTgt spid="17"/>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fade">
                                      <p:cBhvr>
                                        <p:cTn id="94" dur="500"/>
                                        <p:tgtEl>
                                          <p:spTgt spid="1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fade">
                                      <p:cBhvr>
                                        <p:cTn id="99" dur="500"/>
                                        <p:tgtEl>
                                          <p:spTgt spid="2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21"/>
                                        </p:tgtEl>
                                        <p:attrNameLst>
                                          <p:attrName>style.visibility</p:attrName>
                                        </p:attrNameLst>
                                      </p:cBhvr>
                                      <p:to>
                                        <p:strVal val="visible"/>
                                      </p:to>
                                    </p:set>
                                    <p:animEffect transition="in" filter="fade">
                                      <p:cBhvr>
                                        <p:cTn id="104" dur="500"/>
                                        <p:tgtEl>
                                          <p:spTgt spid="2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Effect transition="in" filter="fade">
                                      <p:cBhvr>
                                        <p:cTn id="109" dur="500"/>
                                        <p:tgtEl>
                                          <p:spTgt spid="22"/>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500"/>
                                        <p:tgtEl>
                                          <p:spTgt spid="2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4"/>
                                        </p:tgtEl>
                                        <p:attrNameLst>
                                          <p:attrName>style.visibility</p:attrName>
                                        </p:attrNameLst>
                                      </p:cBhvr>
                                      <p:to>
                                        <p:strVal val="visible"/>
                                      </p:to>
                                    </p:set>
                                    <p:animEffect transition="in" filter="fade">
                                      <p:cBhvr>
                                        <p:cTn id="119" dur="500"/>
                                        <p:tgtEl>
                                          <p:spTgt spid="24"/>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25"/>
                                        </p:tgtEl>
                                        <p:attrNameLst>
                                          <p:attrName>style.visibility</p:attrName>
                                        </p:attrNameLst>
                                      </p:cBhvr>
                                      <p:to>
                                        <p:strVal val="visible"/>
                                      </p:to>
                                    </p:set>
                                    <p:animEffect transition="in" filter="fade">
                                      <p:cBhvr>
                                        <p:cTn id="124" dur="500"/>
                                        <p:tgtEl>
                                          <p:spTgt spid="25"/>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fade">
                                      <p:cBhvr>
                                        <p:cTn id="129" dur="500"/>
                                        <p:tgtEl>
                                          <p:spTgt spid="27"/>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9" presetClass="entr" presetSubtype="10" fill="hold" grpId="0" nodeType="clickEffect">
                                  <p:stCondLst>
                                    <p:cond delay="0"/>
                                  </p:stCondLst>
                                  <p:childTnLst>
                                    <p:set>
                                      <p:cBhvr>
                                        <p:cTn id="133" dur="1" fill="hold">
                                          <p:stCondLst>
                                            <p:cond delay="0"/>
                                          </p:stCondLst>
                                        </p:cTn>
                                        <p:tgtEl>
                                          <p:spTgt spid="28"/>
                                        </p:tgtEl>
                                        <p:attrNameLst>
                                          <p:attrName>style.visibility</p:attrName>
                                        </p:attrNameLst>
                                      </p:cBhvr>
                                      <p:to>
                                        <p:strVal val="visible"/>
                                      </p:to>
                                    </p:set>
                                    <p:anim calcmode="lin" valueType="num">
                                      <p:cBhvr>
                                        <p:cTn id="134" dur="1000" fill="hold"/>
                                        <p:tgtEl>
                                          <p:spTgt spid="28"/>
                                        </p:tgtEl>
                                        <p:attrNameLst>
                                          <p:attrName>ppt_w</p:attrName>
                                        </p:attrNameLst>
                                      </p:cBhvr>
                                      <p:tavLst>
                                        <p:tav tm="0" fmla="#ppt_w*sin(2.5*pi*$)">
                                          <p:val>
                                            <p:fltVal val="0"/>
                                          </p:val>
                                        </p:tav>
                                        <p:tav tm="100000">
                                          <p:val>
                                            <p:fltVal val="1"/>
                                          </p:val>
                                        </p:tav>
                                      </p:tavLst>
                                    </p:anim>
                                    <p:anim calcmode="lin" valueType="num">
                                      <p:cBhvr>
                                        <p:cTn id="135" dur="1000" fill="hold"/>
                                        <p:tgtEl>
                                          <p:spTgt spid="2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animBg="1"/>
      <p:bldP spid="11" grpId="0"/>
      <p:bldP spid="12" grpId="0"/>
      <p:bldP spid="13" grpId="0"/>
      <p:bldP spid="14" grpId="0"/>
      <p:bldP spid="15" grpId="0"/>
      <p:bldP spid="16" grpId="0"/>
      <p:bldP spid="17" grpId="0"/>
      <p:bldP spid="18" grpId="0"/>
      <p:bldP spid="19" grpId="0"/>
      <p:bldP spid="20" grpId="0"/>
      <p:bldP spid="21" grpId="0" animBg="1"/>
      <p:bldP spid="22" grpId="0"/>
      <p:bldP spid="23" grpId="0"/>
      <p:bldP spid="24" grpId="0"/>
      <p:bldP spid="25" grpId="0"/>
      <p:bldP spid="27" grpId="0"/>
      <p:bldP spid="2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GST</a:t>
            </a:r>
          </a:p>
        </p:txBody>
      </p:sp>
      <p:sp>
        <p:nvSpPr>
          <p:cNvPr id="3" name="Text Placeholder 2"/>
          <p:cNvSpPr txBox="1">
            <a:spLocks/>
          </p:cNvSpPr>
          <p:nvPr/>
        </p:nvSpPr>
        <p:spPr bwMode="auto">
          <a:xfrm>
            <a:off x="457200" y="990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Is a tax of 12.5%</a:t>
            </a:r>
            <a:endParaRPr lang="en-NZ" i="1">
              <a:latin typeface="Arial" pitchFamily="34" charset="0"/>
              <a:cs typeface="Arial" pitchFamily="34" charset="0"/>
            </a:endParaRPr>
          </a:p>
        </p:txBody>
      </p:sp>
      <p:sp>
        <p:nvSpPr>
          <p:cNvPr id="4" name="Text Placeholder 2"/>
          <p:cNvSpPr txBox="1">
            <a:spLocks/>
          </p:cNvSpPr>
          <p:nvPr/>
        </p:nvSpPr>
        <p:spPr bwMode="auto">
          <a:xfrm>
            <a:off x="457200" y="1295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To calculate GST increase/decreases use:</a:t>
            </a:r>
            <a:endParaRPr lang="en-NZ" i="1">
              <a:latin typeface="Arial" pitchFamily="34" charset="0"/>
              <a:cs typeface="Arial" pitchFamily="34" charset="0"/>
            </a:endParaRPr>
          </a:p>
        </p:txBody>
      </p:sp>
      <p:sp>
        <p:nvSpPr>
          <p:cNvPr id="5" name="TextBox 4"/>
          <p:cNvSpPr txBox="1">
            <a:spLocks noChangeArrowheads="1"/>
          </p:cNvSpPr>
          <p:nvPr/>
        </p:nvSpPr>
        <p:spPr bwMode="auto">
          <a:xfrm>
            <a:off x="533400" y="2743200"/>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r>
              <a:rPr lang="en-NZ">
                <a:latin typeface="Arial" pitchFamily="34" charset="0"/>
                <a:cs typeface="Arial" pitchFamily="34" charset="0"/>
              </a:rPr>
              <a:t>Decreased</a:t>
            </a:r>
          </a:p>
          <a:p>
            <a:pPr algn="ctr"/>
            <a:r>
              <a:rPr lang="en-NZ">
                <a:latin typeface="Arial" pitchFamily="34" charset="0"/>
                <a:cs typeface="Arial" pitchFamily="34" charset="0"/>
              </a:rPr>
              <a:t> Amount </a:t>
            </a:r>
          </a:p>
        </p:txBody>
      </p:sp>
      <p:sp>
        <p:nvSpPr>
          <p:cNvPr id="6" name="TextBox 5"/>
          <p:cNvSpPr txBox="1">
            <a:spLocks noChangeArrowheads="1"/>
          </p:cNvSpPr>
          <p:nvPr/>
        </p:nvSpPr>
        <p:spPr bwMode="auto">
          <a:xfrm>
            <a:off x="2667000" y="2743200"/>
            <a:ext cx="137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r>
              <a:rPr lang="en-NZ">
                <a:latin typeface="Arial" pitchFamily="34" charset="0"/>
                <a:cs typeface="Arial" pitchFamily="34" charset="0"/>
              </a:rPr>
              <a:t>Increased </a:t>
            </a:r>
          </a:p>
          <a:p>
            <a:pPr algn="ctr"/>
            <a:r>
              <a:rPr lang="en-NZ">
                <a:latin typeface="Arial" pitchFamily="34" charset="0"/>
                <a:cs typeface="Arial" pitchFamily="34" charset="0"/>
              </a:rPr>
              <a:t>Amount </a:t>
            </a:r>
          </a:p>
        </p:txBody>
      </p:sp>
      <p:sp>
        <p:nvSpPr>
          <p:cNvPr id="7" name="TextBox 6"/>
          <p:cNvSpPr txBox="1">
            <a:spLocks noChangeArrowheads="1"/>
          </p:cNvSpPr>
          <p:nvPr/>
        </p:nvSpPr>
        <p:spPr bwMode="auto">
          <a:xfrm>
            <a:off x="1905000" y="17526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1.125</a:t>
            </a:r>
            <a:endParaRPr lang="en-NZ" u="sng">
              <a:latin typeface="Arial" pitchFamily="34" charset="0"/>
              <a:cs typeface="Arial" pitchFamily="34" charset="0"/>
            </a:endParaRPr>
          </a:p>
        </p:txBody>
      </p:sp>
      <p:sp>
        <p:nvSpPr>
          <p:cNvPr id="8" name="TextBox 7"/>
          <p:cNvSpPr txBox="1">
            <a:spLocks noChangeArrowheads="1"/>
          </p:cNvSpPr>
          <p:nvPr/>
        </p:nvSpPr>
        <p:spPr bwMode="auto">
          <a:xfrm>
            <a:off x="1905000" y="40386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1.125</a:t>
            </a:r>
          </a:p>
        </p:txBody>
      </p:sp>
      <p:sp>
        <p:nvSpPr>
          <p:cNvPr id="9" name="Curved Up Arrow 8"/>
          <p:cNvSpPr>
            <a:spLocks noChangeArrowheads="1"/>
          </p:cNvSpPr>
          <p:nvPr/>
        </p:nvSpPr>
        <p:spPr bwMode="auto">
          <a:xfrm flipH="1">
            <a:off x="1143000" y="3352800"/>
            <a:ext cx="2286000" cy="609600"/>
          </a:xfrm>
          <a:prstGeom prst="curvedUp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endParaRPr lang="en-US"/>
          </a:p>
        </p:txBody>
      </p:sp>
      <p:sp>
        <p:nvSpPr>
          <p:cNvPr id="10" name="Curved Up Arrow 9"/>
          <p:cNvSpPr>
            <a:spLocks noChangeArrowheads="1"/>
          </p:cNvSpPr>
          <p:nvPr/>
        </p:nvSpPr>
        <p:spPr bwMode="auto">
          <a:xfrm flipV="1">
            <a:off x="1219200" y="2209800"/>
            <a:ext cx="2286000" cy="533400"/>
          </a:xfrm>
          <a:prstGeom prst="curvedUp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endParaRPr lang="en-US"/>
          </a:p>
        </p:txBody>
      </p:sp>
      <p:sp>
        <p:nvSpPr>
          <p:cNvPr id="11" name="TextBox 10"/>
          <p:cNvSpPr txBox="1">
            <a:spLocks noChangeArrowheads="1"/>
          </p:cNvSpPr>
          <p:nvPr/>
        </p:nvSpPr>
        <p:spPr bwMode="auto">
          <a:xfrm>
            <a:off x="4038600" y="21336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Calculate the GST inclusive price if $112 excludes GST</a:t>
            </a:r>
          </a:p>
        </p:txBody>
      </p:sp>
      <p:sp>
        <p:nvSpPr>
          <p:cNvPr id="12" name="TextBox 11"/>
          <p:cNvSpPr txBox="1">
            <a:spLocks noChangeArrowheads="1"/>
          </p:cNvSpPr>
          <p:nvPr/>
        </p:nvSpPr>
        <p:spPr bwMode="auto">
          <a:xfrm>
            <a:off x="4038600" y="3668713"/>
            <a:ext cx="4419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bi) An item sold for $136 includes GST</a:t>
            </a:r>
          </a:p>
        </p:txBody>
      </p:sp>
      <p:sp>
        <p:nvSpPr>
          <p:cNvPr id="13" name="TextBox 12"/>
          <p:cNvSpPr txBox="1">
            <a:spLocks noChangeArrowheads="1"/>
          </p:cNvSpPr>
          <p:nvPr/>
        </p:nvSpPr>
        <p:spPr bwMode="auto">
          <a:xfrm>
            <a:off x="4114800" y="27432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112 × 1.125 </a:t>
            </a:r>
            <a:endParaRPr lang="en-NZ" u="sng">
              <a:solidFill>
                <a:srgbClr val="FF0000"/>
              </a:solidFill>
              <a:latin typeface="Arial" pitchFamily="34" charset="0"/>
              <a:cs typeface="Arial" pitchFamily="34" charset="0"/>
            </a:endParaRPr>
          </a:p>
        </p:txBody>
      </p:sp>
      <p:sp>
        <p:nvSpPr>
          <p:cNvPr id="14" name="TextBox 13"/>
          <p:cNvSpPr txBox="1">
            <a:spLocks noChangeArrowheads="1"/>
          </p:cNvSpPr>
          <p:nvPr/>
        </p:nvSpPr>
        <p:spPr bwMode="auto">
          <a:xfrm>
            <a:off x="5410200" y="27432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$126 </a:t>
            </a:r>
            <a:endParaRPr lang="en-NZ" i="1">
              <a:solidFill>
                <a:srgbClr val="FF0000"/>
              </a:solidFill>
              <a:latin typeface="Arial" pitchFamily="34" charset="0"/>
              <a:cs typeface="Arial" pitchFamily="34" charset="0"/>
            </a:endParaRPr>
          </a:p>
        </p:txBody>
      </p:sp>
      <p:sp>
        <p:nvSpPr>
          <p:cNvPr id="15" name="TextBox 14"/>
          <p:cNvSpPr txBox="1">
            <a:spLocks noChangeArrowheads="1"/>
          </p:cNvSpPr>
          <p:nvPr/>
        </p:nvSpPr>
        <p:spPr bwMode="auto">
          <a:xfrm>
            <a:off x="4114800" y="40386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136 ÷ 1.125 </a:t>
            </a:r>
            <a:endParaRPr lang="en-NZ" u="sng">
              <a:solidFill>
                <a:srgbClr val="FF0000"/>
              </a:solidFill>
              <a:latin typeface="Arial" pitchFamily="34" charset="0"/>
              <a:cs typeface="Arial" pitchFamily="34" charset="0"/>
            </a:endParaRPr>
          </a:p>
        </p:txBody>
      </p:sp>
      <p:sp>
        <p:nvSpPr>
          <p:cNvPr id="16" name="TextBox 15"/>
          <p:cNvSpPr txBox="1">
            <a:spLocks noChangeArrowheads="1"/>
          </p:cNvSpPr>
          <p:nvPr/>
        </p:nvSpPr>
        <p:spPr bwMode="auto">
          <a:xfrm>
            <a:off x="4038600" y="4800600"/>
            <a:ext cx="441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 How much is the GST worth?</a:t>
            </a:r>
          </a:p>
        </p:txBody>
      </p:sp>
      <p:sp>
        <p:nvSpPr>
          <p:cNvPr id="17" name="TextBox 16"/>
          <p:cNvSpPr txBox="1">
            <a:spLocks noChangeArrowheads="1"/>
          </p:cNvSpPr>
          <p:nvPr/>
        </p:nvSpPr>
        <p:spPr bwMode="auto">
          <a:xfrm>
            <a:off x="5410200" y="40386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$120.89 </a:t>
            </a:r>
            <a:endParaRPr lang="en-NZ" i="1">
              <a:solidFill>
                <a:srgbClr val="FF0000"/>
              </a:solidFill>
              <a:latin typeface="Arial" pitchFamily="34" charset="0"/>
              <a:cs typeface="Arial" pitchFamily="34" charset="0"/>
            </a:endParaRPr>
          </a:p>
        </p:txBody>
      </p:sp>
      <p:sp>
        <p:nvSpPr>
          <p:cNvPr id="18" name="TextBox 17"/>
          <p:cNvSpPr txBox="1">
            <a:spLocks noChangeArrowheads="1"/>
          </p:cNvSpPr>
          <p:nvPr/>
        </p:nvSpPr>
        <p:spPr bwMode="auto">
          <a:xfrm>
            <a:off x="4114800" y="51816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136 - 120.89 </a:t>
            </a:r>
            <a:endParaRPr lang="en-NZ" i="1">
              <a:solidFill>
                <a:srgbClr val="FF0000"/>
              </a:solidFill>
              <a:latin typeface="Arial" pitchFamily="34" charset="0"/>
              <a:cs typeface="Arial" pitchFamily="34" charset="0"/>
            </a:endParaRPr>
          </a:p>
        </p:txBody>
      </p:sp>
      <p:sp>
        <p:nvSpPr>
          <p:cNvPr id="19" name="TextBox 18"/>
          <p:cNvSpPr txBox="1">
            <a:spLocks noChangeArrowheads="1"/>
          </p:cNvSpPr>
          <p:nvPr/>
        </p:nvSpPr>
        <p:spPr bwMode="auto">
          <a:xfrm>
            <a:off x="5486400" y="51816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$15.11 </a:t>
            </a:r>
            <a:endParaRPr lang="en-NZ" i="1">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1"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left)">
                                      <p:cBhvr>
                                        <p:cTn id="54" dur="1000"/>
                                        <p:tgtEl>
                                          <p:spTgt spid="1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500"/>
                                        <p:tgtEl>
                                          <p:spTgt spid="13"/>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500"/>
                                        <p:tgtEl>
                                          <p:spTgt spid="1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2" fill="hold" grpId="1"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right)">
                                      <p:cBhvr>
                                        <p:cTn id="69" dur="1000"/>
                                        <p:tgtEl>
                                          <p:spTgt spid="9"/>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500"/>
                                        <p:tgtEl>
                                          <p:spTgt spid="15"/>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500"/>
                                        <p:tgtEl>
                                          <p:spTgt spid="1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500"/>
                                        <p:tgtEl>
                                          <p:spTgt spid="18"/>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fade">
                                      <p:cBhvr>
                                        <p:cTn id="8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animBg="1"/>
      <p:bldP spid="9" grpId="1" animBg="1"/>
      <p:bldP spid="10" grpId="0" animBg="1"/>
      <p:bldP spid="10" grpId="1" animBg="1"/>
      <p:bldP spid="11" grpId="0"/>
      <p:bldP spid="12" grpId="0"/>
      <p:bldP spid="13" grpId="0"/>
      <p:bldP spid="14" grpId="0"/>
      <p:bldP spid="15" grpId="0"/>
      <p:bldP spid="16" grpId="0"/>
      <p:bldP spid="17" grpId="0"/>
      <p:bldP spid="18"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INTEREST FROM BANKS</a:t>
            </a:r>
          </a:p>
        </p:txBody>
      </p:sp>
      <p:sp>
        <p:nvSpPr>
          <p:cNvPr id="3" name="Text Placeholder 2"/>
          <p:cNvSpPr txBox="1">
            <a:spLocks/>
          </p:cNvSpPr>
          <p:nvPr/>
        </p:nvSpPr>
        <p:spPr bwMode="auto">
          <a:xfrm>
            <a:off x="457200" y="990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Two types</a:t>
            </a:r>
            <a:endParaRPr lang="en-NZ" i="1">
              <a:latin typeface="Arial" pitchFamily="34" charset="0"/>
              <a:cs typeface="Arial" pitchFamily="34" charset="0"/>
            </a:endParaRPr>
          </a:p>
        </p:txBody>
      </p:sp>
      <p:sp>
        <p:nvSpPr>
          <p:cNvPr id="4" name="Text Placeholder 2"/>
          <p:cNvSpPr txBox="1">
            <a:spLocks/>
          </p:cNvSpPr>
          <p:nvPr/>
        </p:nvSpPr>
        <p:spPr bwMode="auto">
          <a:xfrm>
            <a:off x="457200" y="1295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1) Simple:</a:t>
            </a:r>
            <a:endParaRPr lang="en-NZ" i="1">
              <a:latin typeface="Arial" pitchFamily="34" charset="0"/>
              <a:cs typeface="Arial" pitchFamily="34" charset="0"/>
            </a:endParaRPr>
          </a:p>
        </p:txBody>
      </p:sp>
      <p:sp>
        <p:nvSpPr>
          <p:cNvPr id="5" name="Text Placeholder 2"/>
          <p:cNvSpPr txBox="1">
            <a:spLocks/>
          </p:cNvSpPr>
          <p:nvPr/>
        </p:nvSpPr>
        <p:spPr bwMode="auto">
          <a:xfrm>
            <a:off x="1524000" y="1295400"/>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Only paid interest once at the end.</a:t>
            </a:r>
            <a:endParaRPr lang="en-NZ" i="1">
              <a:latin typeface="Arial" pitchFamily="34" charset="0"/>
              <a:cs typeface="Arial" pitchFamily="34" charset="0"/>
            </a:endParaRPr>
          </a:p>
        </p:txBody>
      </p:sp>
      <p:sp>
        <p:nvSpPr>
          <p:cNvPr id="6" name="Text Placeholder 2"/>
          <p:cNvSpPr txBox="1">
            <a:spLocks/>
          </p:cNvSpPr>
          <p:nvPr/>
        </p:nvSpPr>
        <p:spPr bwMode="auto">
          <a:xfrm>
            <a:off x="457200" y="16002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2) Compound:</a:t>
            </a:r>
            <a:endParaRPr lang="en-NZ" i="1">
              <a:latin typeface="Arial" pitchFamily="34" charset="0"/>
              <a:cs typeface="Arial" pitchFamily="34" charset="0"/>
            </a:endParaRPr>
          </a:p>
        </p:txBody>
      </p:sp>
      <p:sp>
        <p:nvSpPr>
          <p:cNvPr id="7" name="Text Placeholder 2"/>
          <p:cNvSpPr txBox="1">
            <a:spLocks/>
          </p:cNvSpPr>
          <p:nvPr/>
        </p:nvSpPr>
        <p:spPr bwMode="auto">
          <a:xfrm>
            <a:off x="1905000" y="16002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Interest is added to the deposit on which further interest is earned.</a:t>
            </a:r>
            <a:endParaRPr lang="en-NZ" i="1">
              <a:latin typeface="Arial" pitchFamily="34" charset="0"/>
              <a:cs typeface="Arial" pitchFamily="34" charset="0"/>
            </a:endParaRPr>
          </a:p>
        </p:txBody>
      </p:sp>
      <p:sp>
        <p:nvSpPr>
          <p:cNvPr id="8" name="Text Placeholder 2"/>
          <p:cNvSpPr txBox="1">
            <a:spLocks/>
          </p:cNvSpPr>
          <p:nvPr/>
        </p:nvSpPr>
        <p:spPr bwMode="auto">
          <a:xfrm>
            <a:off x="1752600" y="2133600"/>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Formula for Simple Interest:</a:t>
            </a:r>
            <a:endParaRPr lang="en-NZ" i="1">
              <a:latin typeface="Arial" pitchFamily="34" charset="0"/>
              <a:cs typeface="Arial" pitchFamily="34" charset="0"/>
            </a:endParaRPr>
          </a:p>
        </p:txBody>
      </p:sp>
      <p:sp>
        <p:nvSpPr>
          <p:cNvPr id="9" name="Text Placeholder 2"/>
          <p:cNvSpPr txBox="1">
            <a:spLocks/>
          </p:cNvSpPr>
          <p:nvPr/>
        </p:nvSpPr>
        <p:spPr bwMode="auto">
          <a:xfrm>
            <a:off x="4724400" y="21336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b="1">
                <a:latin typeface="Arial" pitchFamily="34" charset="0"/>
                <a:cs typeface="Arial" pitchFamily="34" charset="0"/>
              </a:rPr>
              <a:t>I = </a:t>
            </a:r>
            <a:r>
              <a:rPr lang="en-NZ" b="1" u="sng">
                <a:latin typeface="Arial" pitchFamily="34" charset="0"/>
                <a:cs typeface="Arial" pitchFamily="34" charset="0"/>
              </a:rPr>
              <a:t>P × R × T</a:t>
            </a:r>
          </a:p>
          <a:p>
            <a:pPr>
              <a:spcBef>
                <a:spcPts val="600"/>
              </a:spcBef>
              <a:buClr>
                <a:schemeClr val="tx2"/>
              </a:buClr>
              <a:buSzPct val="73000"/>
            </a:pPr>
            <a:r>
              <a:rPr lang="en-NZ" b="1" i="1">
                <a:latin typeface="Arial" pitchFamily="34" charset="0"/>
                <a:cs typeface="Arial" pitchFamily="34" charset="0"/>
              </a:rPr>
              <a:t>          </a:t>
            </a:r>
            <a:r>
              <a:rPr lang="en-NZ" b="1">
                <a:latin typeface="Arial" pitchFamily="34" charset="0"/>
                <a:cs typeface="Arial" pitchFamily="34" charset="0"/>
              </a:rPr>
              <a:t>100</a:t>
            </a:r>
            <a:endParaRPr lang="en-NZ" b="1" i="1">
              <a:latin typeface="Arial" pitchFamily="34" charset="0"/>
              <a:cs typeface="Arial" pitchFamily="34" charset="0"/>
            </a:endParaRPr>
          </a:p>
        </p:txBody>
      </p:sp>
      <p:sp>
        <p:nvSpPr>
          <p:cNvPr id="10" name="Text Placeholder 2"/>
          <p:cNvSpPr txBox="1">
            <a:spLocks/>
          </p:cNvSpPr>
          <p:nvPr/>
        </p:nvSpPr>
        <p:spPr bwMode="auto">
          <a:xfrm>
            <a:off x="457200" y="28194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Where </a:t>
            </a:r>
            <a:r>
              <a:rPr lang="en-NZ" b="1">
                <a:latin typeface="Arial" pitchFamily="34" charset="0"/>
                <a:cs typeface="Arial" pitchFamily="34" charset="0"/>
              </a:rPr>
              <a:t>I</a:t>
            </a:r>
            <a:r>
              <a:rPr lang="en-NZ">
                <a:latin typeface="Arial" pitchFamily="34" charset="0"/>
                <a:cs typeface="Arial" pitchFamily="34" charset="0"/>
              </a:rPr>
              <a:t> = Interest earned, </a:t>
            </a:r>
            <a:r>
              <a:rPr lang="en-NZ" b="1">
                <a:latin typeface="Arial" pitchFamily="34" charset="0"/>
                <a:cs typeface="Arial" pitchFamily="34" charset="0"/>
              </a:rPr>
              <a:t>P</a:t>
            </a:r>
            <a:r>
              <a:rPr lang="en-NZ">
                <a:latin typeface="Arial" pitchFamily="34" charset="0"/>
                <a:cs typeface="Arial" pitchFamily="34" charset="0"/>
              </a:rPr>
              <a:t> = deposit, </a:t>
            </a:r>
            <a:r>
              <a:rPr lang="en-NZ" b="1">
                <a:latin typeface="Arial" pitchFamily="34" charset="0"/>
                <a:cs typeface="Arial" pitchFamily="34" charset="0"/>
              </a:rPr>
              <a:t>R</a:t>
            </a:r>
            <a:r>
              <a:rPr lang="en-NZ">
                <a:latin typeface="Arial" pitchFamily="34" charset="0"/>
                <a:cs typeface="Arial" pitchFamily="34" charset="0"/>
              </a:rPr>
              <a:t> = interest rate, </a:t>
            </a:r>
            <a:r>
              <a:rPr lang="en-NZ" b="1">
                <a:latin typeface="Arial" pitchFamily="34" charset="0"/>
                <a:cs typeface="Arial" pitchFamily="34" charset="0"/>
              </a:rPr>
              <a:t>T </a:t>
            </a:r>
            <a:r>
              <a:rPr lang="en-NZ">
                <a:latin typeface="Arial" pitchFamily="34" charset="0"/>
                <a:cs typeface="Arial" pitchFamily="34" charset="0"/>
              </a:rPr>
              <a:t>= time </a:t>
            </a:r>
            <a:endParaRPr lang="en-NZ" i="1">
              <a:latin typeface="Arial" pitchFamily="34" charset="0"/>
              <a:cs typeface="Arial" pitchFamily="34" charset="0"/>
            </a:endParaRPr>
          </a:p>
        </p:txBody>
      </p:sp>
      <p:sp>
        <p:nvSpPr>
          <p:cNvPr id="11" name="Text Placeholder 2"/>
          <p:cNvSpPr txBox="1">
            <a:spLocks/>
          </p:cNvSpPr>
          <p:nvPr/>
        </p:nvSpPr>
        <p:spPr bwMode="auto">
          <a:xfrm>
            <a:off x="457200" y="3352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Calculate the interest on $200 deposited for 3 years at an interest rate of 8% p.a.</a:t>
            </a:r>
            <a:endParaRPr lang="en-NZ" i="1">
              <a:latin typeface="Arial" pitchFamily="34" charset="0"/>
              <a:cs typeface="Arial" pitchFamily="34" charset="0"/>
            </a:endParaRPr>
          </a:p>
        </p:txBody>
      </p:sp>
      <p:sp>
        <p:nvSpPr>
          <p:cNvPr id="12" name="TextBox 11"/>
          <p:cNvSpPr txBox="1">
            <a:spLocks noChangeArrowheads="1"/>
          </p:cNvSpPr>
          <p:nvPr/>
        </p:nvSpPr>
        <p:spPr bwMode="auto">
          <a:xfrm>
            <a:off x="762000" y="40386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p.a. =  </a:t>
            </a:r>
            <a:endParaRPr lang="en-NZ" i="1">
              <a:solidFill>
                <a:srgbClr val="FF0000"/>
              </a:solidFill>
              <a:latin typeface="Arial" pitchFamily="34" charset="0"/>
              <a:cs typeface="Arial" pitchFamily="34" charset="0"/>
            </a:endParaRPr>
          </a:p>
        </p:txBody>
      </p:sp>
      <p:sp>
        <p:nvSpPr>
          <p:cNvPr id="13" name="TextBox 12"/>
          <p:cNvSpPr txBox="1">
            <a:spLocks noChangeArrowheads="1"/>
          </p:cNvSpPr>
          <p:nvPr/>
        </p:nvSpPr>
        <p:spPr bwMode="auto">
          <a:xfrm>
            <a:off x="1524000" y="40386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Per annum (year)  </a:t>
            </a:r>
            <a:endParaRPr lang="en-NZ" i="1">
              <a:solidFill>
                <a:srgbClr val="FF0000"/>
              </a:solidFill>
              <a:latin typeface="Arial" pitchFamily="34" charset="0"/>
              <a:cs typeface="Arial" pitchFamily="34" charset="0"/>
            </a:endParaRPr>
          </a:p>
        </p:txBody>
      </p:sp>
      <p:sp>
        <p:nvSpPr>
          <p:cNvPr id="14" name="Text Placeholder 2"/>
          <p:cNvSpPr txBox="1">
            <a:spLocks/>
          </p:cNvSpPr>
          <p:nvPr/>
        </p:nvSpPr>
        <p:spPr bwMode="auto">
          <a:xfrm>
            <a:off x="1828800" y="44196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solidFill>
                  <a:srgbClr val="FF0000"/>
                </a:solidFill>
                <a:latin typeface="Arial" pitchFamily="34" charset="0"/>
                <a:cs typeface="Arial" pitchFamily="34" charset="0"/>
              </a:rPr>
              <a:t>I = </a:t>
            </a:r>
            <a:r>
              <a:rPr lang="en-NZ" u="sng">
                <a:solidFill>
                  <a:srgbClr val="FF0000"/>
                </a:solidFill>
                <a:latin typeface="Arial" pitchFamily="34" charset="0"/>
                <a:cs typeface="Arial" pitchFamily="34" charset="0"/>
              </a:rPr>
              <a:t>200 × 8 × 3</a:t>
            </a:r>
          </a:p>
          <a:p>
            <a:pPr>
              <a:spcBef>
                <a:spcPts val="600"/>
              </a:spcBef>
              <a:buClr>
                <a:schemeClr val="tx2"/>
              </a:buClr>
              <a:buSzPct val="73000"/>
            </a:pPr>
            <a:r>
              <a:rPr lang="en-NZ" i="1">
                <a:solidFill>
                  <a:srgbClr val="FF0000"/>
                </a:solidFill>
                <a:latin typeface="Arial" pitchFamily="34" charset="0"/>
                <a:cs typeface="Arial" pitchFamily="34" charset="0"/>
              </a:rPr>
              <a:t>          </a:t>
            </a:r>
            <a:r>
              <a:rPr lang="en-NZ">
                <a:solidFill>
                  <a:srgbClr val="FF0000"/>
                </a:solidFill>
                <a:latin typeface="Arial" pitchFamily="34" charset="0"/>
                <a:cs typeface="Arial" pitchFamily="34" charset="0"/>
              </a:rPr>
              <a:t>100</a:t>
            </a:r>
            <a:endParaRPr lang="en-NZ" i="1">
              <a:solidFill>
                <a:srgbClr val="FF0000"/>
              </a:solidFill>
              <a:latin typeface="Arial" pitchFamily="34" charset="0"/>
              <a:cs typeface="Arial" pitchFamily="34" charset="0"/>
            </a:endParaRPr>
          </a:p>
        </p:txBody>
      </p:sp>
      <p:sp>
        <p:nvSpPr>
          <p:cNvPr id="15" name="Text Placeholder 2"/>
          <p:cNvSpPr txBox="1">
            <a:spLocks/>
          </p:cNvSpPr>
          <p:nvPr/>
        </p:nvSpPr>
        <p:spPr bwMode="auto">
          <a:xfrm>
            <a:off x="1828800" y="51816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solidFill>
                  <a:srgbClr val="FF0000"/>
                </a:solidFill>
                <a:latin typeface="Arial" pitchFamily="34" charset="0"/>
                <a:cs typeface="Arial" pitchFamily="34" charset="0"/>
              </a:rPr>
              <a:t>I = $48</a:t>
            </a:r>
          </a:p>
        </p:txBody>
      </p:sp>
      <p:pic>
        <p:nvPicPr>
          <p:cNvPr id="29712" name="Picture 2" descr="C:\Program Files\Microsoft Office\Media\CntCD1\ClipArt3\j0232982.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267200"/>
            <a:ext cx="1744663"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a:spLocks noChangeArrowheads="1"/>
          </p:cNvSpPr>
          <p:nvPr/>
        </p:nvSpPr>
        <p:spPr bwMode="auto">
          <a:xfrm>
            <a:off x="685800" y="6248400"/>
            <a:ext cx="57912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Compound interest is covered in more depth in Year 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0-#ppt_w/2"/>
                                          </p:val>
                                        </p:tav>
                                        <p:tav tm="100000">
                                          <p:val>
                                            <p:strVal val="#ppt_x"/>
                                          </p:val>
                                        </p:tav>
                                      </p:tavLst>
                                    </p:anim>
                                    <p:anim calcmode="lin" valueType="num">
                                      <p:cBhvr additive="base">
                                        <p:cTn id="56"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500"/>
                                        <p:tgtEl>
                                          <p:spTgt spid="1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fade">
                                      <p:cBhvr>
                                        <p:cTn id="66" dur="500"/>
                                        <p:tgtEl>
                                          <p:spTgt spid="13"/>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fade">
                                      <p:cBhvr>
                                        <p:cTn id="71" dur="500"/>
                                        <p:tgtEl>
                                          <p:spTgt spid="1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fade">
                                      <p:cBhvr>
                                        <p:cTn id="76" dur="500"/>
                                        <p:tgtEl>
                                          <p:spTgt spid="1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9" presetClass="entr" presetSubtype="1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1000" fill="hold"/>
                                        <p:tgtEl>
                                          <p:spTgt spid="17"/>
                                        </p:tgtEl>
                                        <p:attrNameLst>
                                          <p:attrName>ppt_w</p:attrName>
                                        </p:attrNameLst>
                                      </p:cBhvr>
                                      <p:tavLst>
                                        <p:tav tm="0" fmla="#ppt_w*sin(2.5*pi*$)">
                                          <p:val>
                                            <p:fltVal val="0"/>
                                          </p:val>
                                        </p:tav>
                                        <p:tav tm="100000">
                                          <p:val>
                                            <p:fltVal val="1"/>
                                          </p:val>
                                        </p:tav>
                                      </p:tavLst>
                                    </p:anim>
                                    <p:anim calcmode="lin" valueType="num">
                                      <p:cBhvr>
                                        <p:cTn id="82" dur="10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RATIOS</a:t>
            </a:r>
          </a:p>
        </p:txBody>
      </p:sp>
      <p:sp>
        <p:nvSpPr>
          <p:cNvPr id="3" name="Text Placeholder 2"/>
          <p:cNvSpPr txBox="1">
            <a:spLocks/>
          </p:cNvSpPr>
          <p:nvPr/>
        </p:nvSpPr>
        <p:spPr bwMode="auto">
          <a:xfrm>
            <a:off x="457200" y="990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Compare amounts of two quantities of similar units</a:t>
            </a:r>
            <a:endParaRPr lang="en-NZ" i="1">
              <a:latin typeface="Arial" pitchFamily="34" charset="0"/>
              <a:cs typeface="Arial" pitchFamily="34" charset="0"/>
            </a:endParaRPr>
          </a:p>
        </p:txBody>
      </p:sp>
      <p:sp>
        <p:nvSpPr>
          <p:cNvPr id="4" name="Text Placeholder 2"/>
          <p:cNvSpPr txBox="1">
            <a:spLocks/>
          </p:cNvSpPr>
          <p:nvPr/>
        </p:nvSpPr>
        <p:spPr bwMode="auto">
          <a:xfrm>
            <a:off x="457200" y="1295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Written with a colon</a:t>
            </a:r>
            <a:endParaRPr lang="en-NZ" i="1">
              <a:latin typeface="Arial" pitchFamily="34" charset="0"/>
              <a:cs typeface="Arial" pitchFamily="34" charset="0"/>
            </a:endParaRPr>
          </a:p>
        </p:txBody>
      </p:sp>
      <p:sp>
        <p:nvSpPr>
          <p:cNvPr id="5" name="Text Placeholder 2"/>
          <p:cNvSpPr txBox="1">
            <a:spLocks/>
          </p:cNvSpPr>
          <p:nvPr/>
        </p:nvSpPr>
        <p:spPr bwMode="auto">
          <a:xfrm>
            <a:off x="457200" y="16002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Can be simplified just like fractions and should always contain whole numbers</a:t>
            </a:r>
            <a:endParaRPr lang="en-NZ" i="1">
              <a:latin typeface="Arial" pitchFamily="34" charset="0"/>
              <a:cs typeface="Arial" pitchFamily="34" charset="0"/>
            </a:endParaRPr>
          </a:p>
        </p:txBody>
      </p:sp>
      <p:sp>
        <p:nvSpPr>
          <p:cNvPr id="6" name="Text Placeholder 2"/>
          <p:cNvSpPr txBox="1">
            <a:spLocks/>
          </p:cNvSpPr>
          <p:nvPr/>
        </p:nvSpPr>
        <p:spPr bwMode="auto">
          <a:xfrm>
            <a:off x="381000" y="1981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Simplify 200 mL : 800 mL</a:t>
            </a:r>
            <a:endParaRPr lang="en-NZ" i="1">
              <a:latin typeface="Arial" pitchFamily="34" charset="0"/>
              <a:cs typeface="Arial" pitchFamily="34" charset="0"/>
            </a:endParaRPr>
          </a:p>
        </p:txBody>
      </p:sp>
      <p:cxnSp>
        <p:nvCxnSpPr>
          <p:cNvPr id="8" name="Straight Connector 7"/>
          <p:cNvCxnSpPr>
            <a:cxnSpLocks noChangeShapeType="1"/>
          </p:cNvCxnSpPr>
          <p:nvPr/>
        </p:nvCxnSpPr>
        <p:spPr bwMode="auto">
          <a:xfrm flipV="1">
            <a:off x="1752600" y="1981200"/>
            <a:ext cx="533400" cy="381000"/>
          </a:xfrm>
          <a:prstGeom prst="line">
            <a:avLst/>
          </a:prstGeom>
          <a:noFill/>
          <a:ln w="25400" algn="ctr">
            <a:solidFill>
              <a:srgbClr val="FF0000"/>
            </a:solidFill>
            <a:round/>
            <a:headEnd/>
            <a:tailEnd/>
          </a:ln>
          <a:extLst>
            <a:ext uri="{909E8E84-426E-40DD-AFC4-6F175D3DCCD1}">
              <a14:hiddenFill xmlns:a14="http://schemas.microsoft.com/office/drawing/2010/main">
                <a:noFill/>
              </a14:hiddenFill>
            </a:ext>
          </a:extLst>
        </p:spPr>
      </p:cxnSp>
      <p:cxnSp>
        <p:nvCxnSpPr>
          <p:cNvPr id="9" name="Straight Connector 8"/>
          <p:cNvCxnSpPr>
            <a:cxnSpLocks noChangeShapeType="1"/>
          </p:cNvCxnSpPr>
          <p:nvPr/>
        </p:nvCxnSpPr>
        <p:spPr bwMode="auto">
          <a:xfrm flipV="1">
            <a:off x="2667000" y="1981200"/>
            <a:ext cx="533400" cy="381000"/>
          </a:xfrm>
          <a:prstGeom prst="line">
            <a:avLst/>
          </a:prstGeom>
          <a:noFill/>
          <a:ln w="25400" algn="ctr">
            <a:solidFill>
              <a:srgbClr val="FF0000"/>
            </a:solidFill>
            <a:round/>
            <a:headEnd/>
            <a:tailEnd/>
          </a:ln>
          <a:extLst>
            <a:ext uri="{909E8E84-426E-40DD-AFC4-6F175D3DCCD1}">
              <a14:hiddenFill xmlns:a14="http://schemas.microsoft.com/office/drawing/2010/main">
                <a:noFill/>
              </a14:hiddenFill>
            </a:ext>
          </a:extLst>
        </p:spPr>
      </p:cxnSp>
      <p:sp>
        <p:nvSpPr>
          <p:cNvPr id="10" name="Rectangle 9"/>
          <p:cNvSpPr>
            <a:spLocks noChangeArrowheads="1"/>
          </p:cNvSpPr>
          <p:nvPr/>
        </p:nvSpPr>
        <p:spPr bwMode="auto">
          <a:xfrm>
            <a:off x="1828800" y="2286000"/>
            <a:ext cx="817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a:t>
            </a:r>
            <a:endParaRPr lang="en-NZ">
              <a:solidFill>
                <a:srgbClr val="FF0000"/>
              </a:solidFill>
            </a:endParaRPr>
          </a:p>
        </p:txBody>
      </p:sp>
      <p:sp>
        <p:nvSpPr>
          <p:cNvPr id="11" name="Rectangle 10"/>
          <p:cNvSpPr>
            <a:spLocks noChangeArrowheads="1"/>
          </p:cNvSpPr>
          <p:nvPr/>
        </p:nvSpPr>
        <p:spPr bwMode="auto">
          <a:xfrm>
            <a:off x="2743200" y="2286000"/>
            <a:ext cx="817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a:t>
            </a:r>
            <a:endParaRPr lang="en-NZ">
              <a:solidFill>
                <a:srgbClr val="FF0000"/>
              </a:solidFill>
            </a:endParaRPr>
          </a:p>
        </p:txBody>
      </p:sp>
      <p:sp>
        <p:nvSpPr>
          <p:cNvPr id="12" name="Rectangle 11"/>
          <p:cNvSpPr>
            <a:spLocks noChangeArrowheads="1"/>
          </p:cNvSpPr>
          <p:nvPr/>
        </p:nvSpPr>
        <p:spPr bwMode="auto">
          <a:xfrm>
            <a:off x="3657600" y="1981200"/>
            <a:ext cx="304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 mL : 4 mL</a:t>
            </a:r>
            <a:endParaRPr lang="en-NZ">
              <a:solidFill>
                <a:srgbClr val="FF0000"/>
              </a:solidFill>
            </a:endParaRPr>
          </a:p>
        </p:txBody>
      </p:sp>
      <p:sp>
        <p:nvSpPr>
          <p:cNvPr id="13" name="Text Placeholder 2"/>
          <p:cNvSpPr txBox="1">
            <a:spLocks/>
          </p:cNvSpPr>
          <p:nvPr/>
        </p:nvSpPr>
        <p:spPr bwMode="auto">
          <a:xfrm>
            <a:off x="381000" y="27432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Simplify 600 m : 2 km</a:t>
            </a:r>
            <a:endParaRPr lang="en-NZ" i="1">
              <a:latin typeface="Arial" pitchFamily="34" charset="0"/>
              <a:cs typeface="Arial" pitchFamily="34" charset="0"/>
            </a:endParaRPr>
          </a:p>
        </p:txBody>
      </p:sp>
      <p:sp>
        <p:nvSpPr>
          <p:cNvPr id="14" name="TextBox 13"/>
          <p:cNvSpPr txBox="1">
            <a:spLocks noChangeArrowheads="1"/>
          </p:cNvSpPr>
          <p:nvPr/>
        </p:nvSpPr>
        <p:spPr bwMode="auto">
          <a:xfrm>
            <a:off x="6324600" y="2133600"/>
            <a:ext cx="18288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Must have the same units!</a:t>
            </a:r>
          </a:p>
        </p:txBody>
      </p:sp>
      <p:sp>
        <p:nvSpPr>
          <p:cNvPr id="15" name="Rectangle 14"/>
          <p:cNvSpPr>
            <a:spLocks noChangeArrowheads="1"/>
          </p:cNvSpPr>
          <p:nvPr/>
        </p:nvSpPr>
        <p:spPr bwMode="auto">
          <a:xfrm>
            <a:off x="3352800" y="2743200"/>
            <a:ext cx="304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600 m : 2000 m</a:t>
            </a:r>
            <a:endParaRPr lang="en-NZ">
              <a:solidFill>
                <a:srgbClr val="FF0000"/>
              </a:solidFill>
            </a:endParaRPr>
          </a:p>
        </p:txBody>
      </p:sp>
      <p:cxnSp>
        <p:nvCxnSpPr>
          <p:cNvPr id="16" name="Straight Connector 15"/>
          <p:cNvCxnSpPr>
            <a:cxnSpLocks noChangeShapeType="1"/>
          </p:cNvCxnSpPr>
          <p:nvPr/>
        </p:nvCxnSpPr>
        <p:spPr bwMode="auto">
          <a:xfrm flipV="1">
            <a:off x="3352800" y="2743200"/>
            <a:ext cx="533400" cy="381000"/>
          </a:xfrm>
          <a:prstGeom prst="line">
            <a:avLst/>
          </a:prstGeom>
          <a:noFill/>
          <a:ln w="25400" algn="ctr">
            <a:solidFill>
              <a:srgbClr val="FF0000"/>
            </a:solidFill>
            <a:round/>
            <a:headEnd/>
            <a:tailEnd/>
          </a:ln>
          <a:extLst>
            <a:ext uri="{909E8E84-426E-40DD-AFC4-6F175D3DCCD1}">
              <a14:hiddenFill xmlns:a14="http://schemas.microsoft.com/office/drawing/2010/main">
                <a:noFill/>
              </a14:hiddenFill>
            </a:ext>
          </a:extLst>
        </p:spPr>
      </p:cxnSp>
      <p:cxnSp>
        <p:nvCxnSpPr>
          <p:cNvPr id="17" name="Straight Connector 16"/>
          <p:cNvCxnSpPr>
            <a:cxnSpLocks noChangeShapeType="1"/>
          </p:cNvCxnSpPr>
          <p:nvPr/>
        </p:nvCxnSpPr>
        <p:spPr bwMode="auto">
          <a:xfrm flipV="1">
            <a:off x="4267200" y="2743200"/>
            <a:ext cx="533400" cy="381000"/>
          </a:xfrm>
          <a:prstGeom prst="line">
            <a:avLst/>
          </a:prstGeom>
          <a:noFill/>
          <a:ln w="25400" algn="ctr">
            <a:solidFill>
              <a:srgbClr val="FF0000"/>
            </a:solidFill>
            <a:round/>
            <a:headEnd/>
            <a:tailEnd/>
          </a:ln>
          <a:extLst>
            <a:ext uri="{909E8E84-426E-40DD-AFC4-6F175D3DCCD1}">
              <a14:hiddenFill xmlns:a14="http://schemas.microsoft.com/office/drawing/2010/main">
                <a:noFill/>
              </a14:hiddenFill>
            </a:ext>
          </a:extLst>
        </p:spPr>
      </p:cxnSp>
      <p:sp>
        <p:nvSpPr>
          <p:cNvPr id="18" name="Rectangle 17"/>
          <p:cNvSpPr>
            <a:spLocks noChangeArrowheads="1"/>
          </p:cNvSpPr>
          <p:nvPr/>
        </p:nvSpPr>
        <p:spPr bwMode="auto">
          <a:xfrm>
            <a:off x="3276600" y="3048000"/>
            <a:ext cx="817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a:t>
            </a:r>
            <a:endParaRPr lang="en-NZ">
              <a:solidFill>
                <a:srgbClr val="FF0000"/>
              </a:solidFill>
            </a:endParaRPr>
          </a:p>
        </p:txBody>
      </p:sp>
      <p:sp>
        <p:nvSpPr>
          <p:cNvPr id="19" name="Rectangle 18"/>
          <p:cNvSpPr>
            <a:spLocks noChangeArrowheads="1"/>
          </p:cNvSpPr>
          <p:nvPr/>
        </p:nvSpPr>
        <p:spPr bwMode="auto">
          <a:xfrm>
            <a:off x="4191000" y="3048000"/>
            <a:ext cx="817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a:t>
            </a:r>
            <a:endParaRPr lang="en-NZ">
              <a:solidFill>
                <a:srgbClr val="FF0000"/>
              </a:solidFill>
            </a:endParaRPr>
          </a:p>
        </p:txBody>
      </p:sp>
      <p:sp>
        <p:nvSpPr>
          <p:cNvPr id="20" name="Rectangle 19"/>
          <p:cNvSpPr>
            <a:spLocks noChangeArrowheads="1"/>
          </p:cNvSpPr>
          <p:nvPr/>
        </p:nvSpPr>
        <p:spPr bwMode="auto">
          <a:xfrm>
            <a:off x="3505200" y="3352800"/>
            <a:ext cx="304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 m : 10 m</a:t>
            </a:r>
            <a:endParaRPr lang="en-NZ">
              <a:solidFill>
                <a:srgbClr val="FF0000"/>
              </a:solidFill>
            </a:endParaRPr>
          </a:p>
        </p:txBody>
      </p:sp>
      <p:sp>
        <p:nvSpPr>
          <p:cNvPr id="22" name="TextBox 21"/>
          <p:cNvSpPr txBox="1">
            <a:spLocks noChangeArrowheads="1"/>
          </p:cNvSpPr>
          <p:nvPr/>
        </p:nvSpPr>
        <p:spPr bwMode="auto">
          <a:xfrm>
            <a:off x="457200" y="37338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RATIOS, FRACTIONS AND PERCENTAGES</a:t>
            </a:r>
          </a:p>
        </p:txBody>
      </p:sp>
      <p:sp>
        <p:nvSpPr>
          <p:cNvPr id="23" name="Text Placeholder 2"/>
          <p:cNvSpPr txBox="1">
            <a:spLocks/>
          </p:cNvSpPr>
          <p:nvPr/>
        </p:nvSpPr>
        <p:spPr bwMode="auto">
          <a:xfrm>
            <a:off x="457200" y="41148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Fuel mix has 4 parts oil to 21 parts petrol.</a:t>
            </a:r>
            <a:endParaRPr lang="en-NZ" i="1">
              <a:latin typeface="Arial" pitchFamily="34" charset="0"/>
              <a:cs typeface="Arial" pitchFamily="34" charset="0"/>
            </a:endParaRPr>
          </a:p>
        </p:txBody>
      </p:sp>
      <p:sp>
        <p:nvSpPr>
          <p:cNvPr id="24" name="TextBox 23"/>
          <p:cNvSpPr txBox="1">
            <a:spLocks noChangeArrowheads="1"/>
          </p:cNvSpPr>
          <p:nvPr/>
        </p:nvSpPr>
        <p:spPr bwMode="auto">
          <a:xfrm>
            <a:off x="457200" y="4572000"/>
            <a:ext cx="449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What fraction of the mix is petrol?</a:t>
            </a:r>
            <a:endParaRPr lang="en-NZ" u="sng">
              <a:latin typeface="Arial" pitchFamily="34" charset="0"/>
              <a:cs typeface="Arial" pitchFamily="34" charset="0"/>
            </a:endParaRPr>
          </a:p>
        </p:txBody>
      </p:sp>
      <p:sp>
        <p:nvSpPr>
          <p:cNvPr id="25" name="TextBox 24"/>
          <p:cNvSpPr txBox="1">
            <a:spLocks noChangeArrowheads="1"/>
          </p:cNvSpPr>
          <p:nvPr/>
        </p:nvSpPr>
        <p:spPr bwMode="auto">
          <a:xfrm>
            <a:off x="457200" y="5410200"/>
            <a:ext cx="449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What percentage of the mix is oil?</a:t>
            </a:r>
            <a:endParaRPr lang="en-NZ" u="sng">
              <a:latin typeface="Arial" pitchFamily="34" charset="0"/>
              <a:cs typeface="Arial" pitchFamily="34" charset="0"/>
            </a:endParaRPr>
          </a:p>
        </p:txBody>
      </p:sp>
      <p:sp>
        <p:nvSpPr>
          <p:cNvPr id="26" name="Rectangle 25"/>
          <p:cNvSpPr>
            <a:spLocks noChangeArrowheads="1"/>
          </p:cNvSpPr>
          <p:nvPr/>
        </p:nvSpPr>
        <p:spPr bwMode="auto">
          <a:xfrm>
            <a:off x="762000" y="4876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Total parts:</a:t>
            </a:r>
            <a:endParaRPr lang="en-NZ">
              <a:solidFill>
                <a:srgbClr val="FF0000"/>
              </a:solidFill>
            </a:endParaRPr>
          </a:p>
        </p:txBody>
      </p:sp>
      <p:sp>
        <p:nvSpPr>
          <p:cNvPr id="27" name="Rectangle 26"/>
          <p:cNvSpPr>
            <a:spLocks noChangeArrowheads="1"/>
          </p:cNvSpPr>
          <p:nvPr/>
        </p:nvSpPr>
        <p:spPr bwMode="auto">
          <a:xfrm>
            <a:off x="2057400" y="4876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 + 21</a:t>
            </a:r>
            <a:endParaRPr lang="en-NZ">
              <a:solidFill>
                <a:srgbClr val="FF0000"/>
              </a:solidFill>
            </a:endParaRPr>
          </a:p>
        </p:txBody>
      </p:sp>
      <p:sp>
        <p:nvSpPr>
          <p:cNvPr id="28" name="Rectangle 27"/>
          <p:cNvSpPr>
            <a:spLocks noChangeArrowheads="1"/>
          </p:cNvSpPr>
          <p:nvPr/>
        </p:nvSpPr>
        <p:spPr bwMode="auto">
          <a:xfrm>
            <a:off x="2819400" y="4876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25</a:t>
            </a:r>
            <a:endParaRPr lang="en-NZ">
              <a:solidFill>
                <a:srgbClr val="FF0000"/>
              </a:solidFill>
            </a:endParaRPr>
          </a:p>
        </p:txBody>
      </p:sp>
      <p:sp>
        <p:nvSpPr>
          <p:cNvPr id="29" name="Rectangle 28"/>
          <p:cNvSpPr>
            <a:spLocks noChangeArrowheads="1"/>
          </p:cNvSpPr>
          <p:nvPr/>
        </p:nvSpPr>
        <p:spPr bwMode="auto">
          <a:xfrm>
            <a:off x="4572000" y="4876800"/>
            <a:ext cx="228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Fraction of petrol:</a:t>
            </a:r>
            <a:endParaRPr lang="en-NZ">
              <a:solidFill>
                <a:srgbClr val="FF0000"/>
              </a:solidFill>
            </a:endParaRPr>
          </a:p>
        </p:txBody>
      </p:sp>
      <p:sp>
        <p:nvSpPr>
          <p:cNvPr id="30" name="Rectangle 29"/>
          <p:cNvSpPr>
            <a:spLocks noChangeArrowheads="1"/>
          </p:cNvSpPr>
          <p:nvPr/>
        </p:nvSpPr>
        <p:spPr bwMode="auto">
          <a:xfrm>
            <a:off x="6477000" y="4800600"/>
            <a:ext cx="53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u="sng">
                <a:solidFill>
                  <a:srgbClr val="FF0000"/>
                </a:solidFill>
                <a:latin typeface="Arial" pitchFamily="34" charset="0"/>
                <a:cs typeface="Arial" pitchFamily="34" charset="0"/>
              </a:rPr>
              <a:t>21</a:t>
            </a:r>
          </a:p>
          <a:p>
            <a:pPr eaLnBrk="0" hangingPunct="0"/>
            <a:r>
              <a:rPr lang="en-NZ">
                <a:solidFill>
                  <a:srgbClr val="FF0000"/>
                </a:solidFill>
                <a:latin typeface="Arial" pitchFamily="34" charset="0"/>
                <a:cs typeface="Arial" pitchFamily="34" charset="0"/>
              </a:rPr>
              <a:t>25</a:t>
            </a:r>
            <a:endParaRPr lang="en-NZ">
              <a:solidFill>
                <a:srgbClr val="FF0000"/>
              </a:solidFill>
            </a:endParaRPr>
          </a:p>
        </p:txBody>
      </p:sp>
      <p:sp>
        <p:nvSpPr>
          <p:cNvPr id="32" name="Rectangle 31"/>
          <p:cNvSpPr>
            <a:spLocks noChangeArrowheads="1"/>
          </p:cNvSpPr>
          <p:nvPr/>
        </p:nvSpPr>
        <p:spPr bwMode="auto">
          <a:xfrm>
            <a:off x="762000" y="57912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Total parts = 35</a:t>
            </a:r>
            <a:endParaRPr lang="en-NZ">
              <a:solidFill>
                <a:srgbClr val="FF0000"/>
              </a:solidFill>
            </a:endParaRPr>
          </a:p>
        </p:txBody>
      </p:sp>
      <p:sp>
        <p:nvSpPr>
          <p:cNvPr id="33" name="Rectangle 32"/>
          <p:cNvSpPr>
            <a:spLocks noChangeArrowheads="1"/>
          </p:cNvSpPr>
          <p:nvPr/>
        </p:nvSpPr>
        <p:spPr bwMode="auto">
          <a:xfrm>
            <a:off x="3276600" y="5791200"/>
            <a:ext cx="228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Percentage of oil:</a:t>
            </a:r>
            <a:endParaRPr lang="en-NZ">
              <a:solidFill>
                <a:srgbClr val="FF0000"/>
              </a:solidFill>
            </a:endParaRPr>
          </a:p>
        </p:txBody>
      </p:sp>
      <p:sp>
        <p:nvSpPr>
          <p:cNvPr id="34" name="Rectangle 33"/>
          <p:cNvSpPr>
            <a:spLocks noChangeArrowheads="1"/>
          </p:cNvSpPr>
          <p:nvPr/>
        </p:nvSpPr>
        <p:spPr bwMode="auto">
          <a:xfrm>
            <a:off x="5181600" y="5791200"/>
            <a:ext cx="53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a:t>
            </a:r>
            <a:r>
              <a:rPr lang="en-NZ" u="sng">
                <a:solidFill>
                  <a:srgbClr val="FF0000"/>
                </a:solidFill>
                <a:latin typeface="Arial" pitchFamily="34" charset="0"/>
                <a:cs typeface="Arial" pitchFamily="34" charset="0"/>
              </a:rPr>
              <a:t>4</a:t>
            </a:r>
          </a:p>
          <a:p>
            <a:pPr eaLnBrk="0" hangingPunct="0"/>
            <a:r>
              <a:rPr lang="en-NZ">
                <a:solidFill>
                  <a:srgbClr val="FF0000"/>
                </a:solidFill>
                <a:latin typeface="Arial" pitchFamily="34" charset="0"/>
                <a:cs typeface="Arial" pitchFamily="34" charset="0"/>
              </a:rPr>
              <a:t>25</a:t>
            </a:r>
            <a:endParaRPr lang="en-NZ">
              <a:solidFill>
                <a:srgbClr val="FF0000"/>
              </a:solidFill>
            </a:endParaRPr>
          </a:p>
        </p:txBody>
      </p:sp>
      <p:sp>
        <p:nvSpPr>
          <p:cNvPr id="35" name="Rectangle 34"/>
          <p:cNvSpPr>
            <a:spLocks noChangeArrowheads="1"/>
          </p:cNvSpPr>
          <p:nvPr/>
        </p:nvSpPr>
        <p:spPr bwMode="auto">
          <a:xfrm>
            <a:off x="5486400" y="57912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100</a:t>
            </a:r>
            <a:endParaRPr lang="en-NZ">
              <a:solidFill>
                <a:srgbClr val="FF0000"/>
              </a:solidFill>
            </a:endParaRPr>
          </a:p>
        </p:txBody>
      </p:sp>
      <p:sp>
        <p:nvSpPr>
          <p:cNvPr id="36" name="Rectangle 35"/>
          <p:cNvSpPr>
            <a:spLocks noChangeArrowheads="1"/>
          </p:cNvSpPr>
          <p:nvPr/>
        </p:nvSpPr>
        <p:spPr bwMode="auto">
          <a:xfrm>
            <a:off x="6172200" y="5791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16%</a:t>
            </a:r>
            <a:endParaRPr lang="en-NZ">
              <a:solidFill>
                <a:srgbClr val="FF0000"/>
              </a:solidFill>
            </a:endParaRPr>
          </a:p>
        </p:txBody>
      </p:sp>
      <p:pic>
        <p:nvPicPr>
          <p:cNvPr id="4098" name="Picture 2" descr="C:\Program Files\Microsoft Office\Media\CntCD1\ClipArt2\j0217488.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962400"/>
            <a:ext cx="1762125" cy="160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0-#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0-#ppt_w/2"/>
                                          </p:val>
                                        </p:tav>
                                        <p:tav tm="100000">
                                          <p:val>
                                            <p:strVal val="#ppt_x"/>
                                          </p:val>
                                        </p:tav>
                                      </p:tavLst>
                                    </p:anim>
                                    <p:anim calcmode="lin" valueType="num">
                                      <p:cBhvr additive="base">
                                        <p:cTn id="37"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1000"/>
                                        <p:tgtEl>
                                          <p:spTgt spid="8"/>
                                        </p:tgtEl>
                                      </p:cBhvr>
                                    </p:animEffect>
                                  </p:childTnLst>
                                </p:cTn>
                              </p:par>
                              <p:par>
                                <p:cTn id="43" presetID="22" presetClass="entr" presetSubtype="4" fill="hold"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down)">
                                      <p:cBhvr>
                                        <p:cTn id="45" dur="10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9" presetClass="entr" presetSubtype="1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1000" fill="hold"/>
                                        <p:tgtEl>
                                          <p:spTgt spid="14"/>
                                        </p:tgtEl>
                                        <p:attrNameLst>
                                          <p:attrName>ppt_w</p:attrName>
                                        </p:attrNameLst>
                                      </p:cBhvr>
                                      <p:tavLst>
                                        <p:tav tm="0" fmla="#ppt_w*sin(2.5*pi*$)">
                                          <p:val>
                                            <p:fltVal val="0"/>
                                          </p:val>
                                        </p:tav>
                                        <p:tav tm="100000">
                                          <p:val>
                                            <p:fltVal val="1"/>
                                          </p:val>
                                        </p:tav>
                                      </p:tavLst>
                                    </p:anim>
                                    <p:anim calcmode="lin" valueType="num">
                                      <p:cBhvr>
                                        <p:cTn id="64" dur="1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fade">
                                      <p:cBhvr>
                                        <p:cTn id="69" dur="500"/>
                                        <p:tgtEl>
                                          <p:spTgt spid="15"/>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4" fill="hold"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wipe(down)">
                                      <p:cBhvr>
                                        <p:cTn id="74" dur="1000"/>
                                        <p:tgtEl>
                                          <p:spTgt spid="16"/>
                                        </p:tgtEl>
                                      </p:cBhvr>
                                    </p:animEffect>
                                  </p:childTnLst>
                                </p:cTn>
                              </p:par>
                              <p:par>
                                <p:cTn id="75" presetID="22" presetClass="entr" presetSubtype="4" fill="hold" nodeType="with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wipe(down)">
                                      <p:cBhvr>
                                        <p:cTn id="77" dur="1000"/>
                                        <p:tgtEl>
                                          <p:spTgt spid="1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500"/>
                                        <p:tgtEl>
                                          <p:spTgt spid="1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fade">
                                      <p:cBhvr>
                                        <p:cTn id="85" dur="500"/>
                                        <p:tgtEl>
                                          <p:spTgt spid="1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500"/>
                                        <p:tgtEl>
                                          <p:spTgt spid="20"/>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visible"/>
                                      </p:to>
                                    </p:set>
                                    <p:animEffect transition="in" filter="fade">
                                      <p:cBhvr>
                                        <p:cTn id="95" dur="500"/>
                                        <p:tgtEl>
                                          <p:spTgt spid="22"/>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 presetClass="entr" presetSubtype="8" fill="hold" grpId="0" nodeType="clickEffect">
                                  <p:stCondLst>
                                    <p:cond delay="0"/>
                                  </p:stCondLst>
                                  <p:childTnLst>
                                    <p:set>
                                      <p:cBhvr>
                                        <p:cTn id="99" dur="1" fill="hold">
                                          <p:stCondLst>
                                            <p:cond delay="0"/>
                                          </p:stCondLst>
                                        </p:cTn>
                                        <p:tgtEl>
                                          <p:spTgt spid="23"/>
                                        </p:tgtEl>
                                        <p:attrNameLst>
                                          <p:attrName>style.visibility</p:attrName>
                                        </p:attrNameLst>
                                      </p:cBhvr>
                                      <p:to>
                                        <p:strVal val="visible"/>
                                      </p:to>
                                    </p:set>
                                    <p:anim calcmode="lin" valueType="num">
                                      <p:cBhvr additive="base">
                                        <p:cTn id="100" dur="500" fill="hold"/>
                                        <p:tgtEl>
                                          <p:spTgt spid="23"/>
                                        </p:tgtEl>
                                        <p:attrNameLst>
                                          <p:attrName>ppt_x</p:attrName>
                                        </p:attrNameLst>
                                      </p:cBhvr>
                                      <p:tavLst>
                                        <p:tav tm="0">
                                          <p:val>
                                            <p:strVal val="0-#ppt_w/2"/>
                                          </p:val>
                                        </p:tav>
                                        <p:tav tm="100000">
                                          <p:val>
                                            <p:strVal val="#ppt_x"/>
                                          </p:val>
                                        </p:tav>
                                      </p:tavLst>
                                    </p:anim>
                                    <p:anim calcmode="lin" valueType="num">
                                      <p:cBhvr additive="base">
                                        <p:cTn id="101" dur="500" fill="hold"/>
                                        <p:tgtEl>
                                          <p:spTgt spid="23"/>
                                        </p:tgtEl>
                                        <p:attrNameLst>
                                          <p:attrName>ppt_y</p:attrName>
                                        </p:attrNameLst>
                                      </p:cBhvr>
                                      <p:tavLst>
                                        <p:tav tm="0">
                                          <p:val>
                                            <p:strVal val="#ppt_y"/>
                                          </p:val>
                                        </p:tav>
                                        <p:tav tm="100000">
                                          <p:val>
                                            <p:strVal val="#ppt_y"/>
                                          </p:val>
                                        </p:tav>
                                      </p:tavLst>
                                    </p:anim>
                                  </p:childTnLst>
                                </p:cTn>
                              </p:par>
                              <p:par>
                                <p:cTn id="102" presetID="10" presetClass="entr" presetSubtype="0" fill="hold" grpId="0" nodeType="withEffect">
                                  <p:stCondLst>
                                    <p:cond delay="0"/>
                                  </p:stCondLst>
                                  <p:childTnLst>
                                    <p:set>
                                      <p:cBhvr>
                                        <p:cTn id="103" dur="1" fill="hold">
                                          <p:stCondLst>
                                            <p:cond delay="0"/>
                                          </p:stCondLst>
                                        </p:cTn>
                                        <p:tgtEl>
                                          <p:spTgt spid="24"/>
                                        </p:tgtEl>
                                        <p:attrNameLst>
                                          <p:attrName>style.visibility</p:attrName>
                                        </p:attrNameLst>
                                      </p:cBhvr>
                                      <p:to>
                                        <p:strVal val="visible"/>
                                      </p:to>
                                    </p:set>
                                    <p:animEffect transition="in" filter="fade">
                                      <p:cBhvr>
                                        <p:cTn id="104" dur="500"/>
                                        <p:tgtEl>
                                          <p:spTgt spid="24"/>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fade">
                                      <p:cBhvr>
                                        <p:cTn id="107" dur="500"/>
                                        <p:tgtEl>
                                          <p:spTgt spid="25"/>
                                        </p:tgtEl>
                                      </p:cBhvr>
                                    </p:animEffect>
                                  </p:childTnLst>
                                </p:cTn>
                              </p:par>
                              <p:par>
                                <p:cTn id="108" presetID="10" presetClass="entr" presetSubtype="0" fill="hold" nodeType="withEffect">
                                  <p:stCondLst>
                                    <p:cond delay="0"/>
                                  </p:stCondLst>
                                  <p:childTnLst>
                                    <p:set>
                                      <p:cBhvr>
                                        <p:cTn id="109" dur="1" fill="hold">
                                          <p:stCondLst>
                                            <p:cond delay="0"/>
                                          </p:stCondLst>
                                        </p:cTn>
                                        <p:tgtEl>
                                          <p:spTgt spid="4098"/>
                                        </p:tgtEl>
                                        <p:attrNameLst>
                                          <p:attrName>style.visibility</p:attrName>
                                        </p:attrNameLst>
                                      </p:cBhvr>
                                      <p:to>
                                        <p:strVal val="visible"/>
                                      </p:to>
                                    </p:set>
                                    <p:animEffect transition="in" filter="fade">
                                      <p:cBhvr>
                                        <p:cTn id="110" dur="500"/>
                                        <p:tgtEl>
                                          <p:spTgt spid="4098"/>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26"/>
                                        </p:tgtEl>
                                        <p:attrNameLst>
                                          <p:attrName>style.visibility</p:attrName>
                                        </p:attrNameLst>
                                      </p:cBhvr>
                                      <p:to>
                                        <p:strVal val="visible"/>
                                      </p:to>
                                    </p:set>
                                    <p:animEffect transition="in" filter="fade">
                                      <p:cBhvr>
                                        <p:cTn id="115" dur="500"/>
                                        <p:tgtEl>
                                          <p:spTgt spid="26"/>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27"/>
                                        </p:tgtEl>
                                        <p:attrNameLst>
                                          <p:attrName>style.visibility</p:attrName>
                                        </p:attrNameLst>
                                      </p:cBhvr>
                                      <p:to>
                                        <p:strVal val="visible"/>
                                      </p:to>
                                    </p:set>
                                    <p:animEffect transition="in" filter="fade">
                                      <p:cBhvr>
                                        <p:cTn id="120" dur="500"/>
                                        <p:tgtEl>
                                          <p:spTgt spid="27"/>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500"/>
                                        <p:tgtEl>
                                          <p:spTgt spid="28"/>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29"/>
                                        </p:tgtEl>
                                        <p:attrNameLst>
                                          <p:attrName>style.visibility</p:attrName>
                                        </p:attrNameLst>
                                      </p:cBhvr>
                                      <p:to>
                                        <p:strVal val="visible"/>
                                      </p:to>
                                    </p:set>
                                    <p:animEffect transition="in" filter="fade">
                                      <p:cBhvr>
                                        <p:cTn id="130" dur="500"/>
                                        <p:tgtEl>
                                          <p:spTgt spid="29"/>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30"/>
                                        </p:tgtEl>
                                        <p:attrNameLst>
                                          <p:attrName>style.visibility</p:attrName>
                                        </p:attrNameLst>
                                      </p:cBhvr>
                                      <p:to>
                                        <p:strVal val="visible"/>
                                      </p:to>
                                    </p:set>
                                    <p:animEffect transition="in" filter="fade">
                                      <p:cBhvr>
                                        <p:cTn id="135" dur="500"/>
                                        <p:tgtEl>
                                          <p:spTgt spid="30"/>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32"/>
                                        </p:tgtEl>
                                        <p:attrNameLst>
                                          <p:attrName>style.visibility</p:attrName>
                                        </p:attrNameLst>
                                      </p:cBhvr>
                                      <p:to>
                                        <p:strVal val="visible"/>
                                      </p:to>
                                    </p:set>
                                    <p:animEffect transition="in" filter="fade">
                                      <p:cBhvr>
                                        <p:cTn id="140" dur="500"/>
                                        <p:tgtEl>
                                          <p:spTgt spid="32"/>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33"/>
                                        </p:tgtEl>
                                        <p:attrNameLst>
                                          <p:attrName>style.visibility</p:attrName>
                                        </p:attrNameLst>
                                      </p:cBhvr>
                                      <p:to>
                                        <p:strVal val="visible"/>
                                      </p:to>
                                    </p:set>
                                    <p:animEffect transition="in" filter="fade">
                                      <p:cBhvr>
                                        <p:cTn id="145" dur="500"/>
                                        <p:tgtEl>
                                          <p:spTgt spid="33"/>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34"/>
                                        </p:tgtEl>
                                        <p:attrNameLst>
                                          <p:attrName>style.visibility</p:attrName>
                                        </p:attrNameLst>
                                      </p:cBhvr>
                                      <p:to>
                                        <p:strVal val="visible"/>
                                      </p:to>
                                    </p:set>
                                    <p:animEffect transition="in" filter="fade">
                                      <p:cBhvr>
                                        <p:cTn id="150" dur="500"/>
                                        <p:tgtEl>
                                          <p:spTgt spid="34"/>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0" presetClass="entr" presetSubtype="0" fill="hold" grpId="0" nodeType="clickEffect">
                                  <p:stCondLst>
                                    <p:cond delay="0"/>
                                  </p:stCondLst>
                                  <p:childTnLst>
                                    <p:set>
                                      <p:cBhvr>
                                        <p:cTn id="154" dur="1" fill="hold">
                                          <p:stCondLst>
                                            <p:cond delay="0"/>
                                          </p:stCondLst>
                                        </p:cTn>
                                        <p:tgtEl>
                                          <p:spTgt spid="35"/>
                                        </p:tgtEl>
                                        <p:attrNameLst>
                                          <p:attrName>style.visibility</p:attrName>
                                        </p:attrNameLst>
                                      </p:cBhvr>
                                      <p:to>
                                        <p:strVal val="visible"/>
                                      </p:to>
                                    </p:set>
                                    <p:animEffect transition="in" filter="fade">
                                      <p:cBhvr>
                                        <p:cTn id="155" dur="500"/>
                                        <p:tgtEl>
                                          <p:spTgt spid="35"/>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0" presetClass="entr" presetSubtype="0" fill="hold" grpId="0" nodeType="clickEffect">
                                  <p:stCondLst>
                                    <p:cond delay="0"/>
                                  </p:stCondLst>
                                  <p:childTnLst>
                                    <p:set>
                                      <p:cBhvr>
                                        <p:cTn id="159" dur="1" fill="hold">
                                          <p:stCondLst>
                                            <p:cond delay="0"/>
                                          </p:stCondLst>
                                        </p:cTn>
                                        <p:tgtEl>
                                          <p:spTgt spid="36"/>
                                        </p:tgtEl>
                                        <p:attrNameLst>
                                          <p:attrName>style.visibility</p:attrName>
                                        </p:attrNameLst>
                                      </p:cBhvr>
                                      <p:to>
                                        <p:strVal val="visible"/>
                                      </p:to>
                                    </p:set>
                                    <p:animEffect transition="in" filter="fade">
                                      <p:cBhvr>
                                        <p:cTn id="16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10" grpId="0"/>
      <p:bldP spid="11" grpId="0"/>
      <p:bldP spid="12" grpId="0"/>
      <p:bldP spid="13" grpId="0"/>
      <p:bldP spid="14" grpId="0" animBg="1"/>
      <p:bldP spid="15" grpId="0"/>
      <p:bldP spid="18" grpId="0"/>
      <p:bldP spid="19" grpId="0"/>
      <p:bldP spid="20" grpId="0"/>
      <p:bldP spid="22" grpId="0"/>
      <p:bldP spid="23" grpId="0"/>
      <p:bldP spid="24" grpId="0"/>
      <p:bldP spid="25" grpId="0"/>
      <p:bldP spid="26" grpId="0"/>
      <p:bldP spid="27" grpId="0"/>
      <p:bldP spid="28" grpId="0"/>
      <p:bldP spid="29" grpId="0"/>
      <p:bldP spid="30" grpId="0"/>
      <p:bldP spid="32" grpId="0"/>
      <p:bldP spid="33" grpId="0"/>
      <p:bldP spid="34" grpId="0"/>
      <p:bldP spid="35" grpId="0"/>
      <p:bldP spid="3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5334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SPLITTING IN GIVEN RATIOS</a:t>
            </a:r>
          </a:p>
        </p:txBody>
      </p:sp>
      <p:sp>
        <p:nvSpPr>
          <p:cNvPr id="3" name="Text Placeholder 2"/>
          <p:cNvSpPr txBox="1">
            <a:spLocks/>
          </p:cNvSpPr>
          <p:nvPr/>
        </p:nvSpPr>
        <p:spPr bwMode="auto">
          <a:xfrm>
            <a:off x="381000" y="838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Steps:</a:t>
            </a:r>
            <a:endParaRPr lang="en-NZ" i="1">
              <a:latin typeface="Arial" pitchFamily="34" charset="0"/>
              <a:cs typeface="Arial" pitchFamily="34" charset="0"/>
            </a:endParaRPr>
          </a:p>
        </p:txBody>
      </p:sp>
      <p:sp>
        <p:nvSpPr>
          <p:cNvPr id="4" name="Text Placeholder 2"/>
          <p:cNvSpPr txBox="1">
            <a:spLocks/>
          </p:cNvSpPr>
          <p:nvPr/>
        </p:nvSpPr>
        <p:spPr bwMode="auto">
          <a:xfrm>
            <a:off x="1219200" y="8382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i) Add parts</a:t>
            </a:r>
            <a:endParaRPr lang="en-NZ" i="1">
              <a:latin typeface="Arial" pitchFamily="34" charset="0"/>
              <a:cs typeface="Arial" pitchFamily="34" charset="0"/>
            </a:endParaRPr>
          </a:p>
        </p:txBody>
      </p:sp>
      <p:sp>
        <p:nvSpPr>
          <p:cNvPr id="5" name="Text Placeholder 2"/>
          <p:cNvSpPr txBox="1">
            <a:spLocks/>
          </p:cNvSpPr>
          <p:nvPr/>
        </p:nvSpPr>
        <p:spPr bwMode="auto">
          <a:xfrm>
            <a:off x="1219200" y="1143000"/>
            <a:ext cx="525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ii) Divide total into amount being split </a:t>
            </a:r>
            <a:endParaRPr lang="en-NZ" i="1">
              <a:latin typeface="Arial" pitchFamily="34" charset="0"/>
              <a:cs typeface="Arial" pitchFamily="34" charset="0"/>
            </a:endParaRPr>
          </a:p>
        </p:txBody>
      </p:sp>
      <p:sp>
        <p:nvSpPr>
          <p:cNvPr id="6" name="Text Placeholder 2"/>
          <p:cNvSpPr txBox="1">
            <a:spLocks/>
          </p:cNvSpPr>
          <p:nvPr/>
        </p:nvSpPr>
        <p:spPr bwMode="auto">
          <a:xfrm>
            <a:off x="1219200" y="1447800"/>
            <a:ext cx="525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iii) Multiply answer by parts in given ratio</a:t>
            </a:r>
            <a:endParaRPr lang="en-NZ" i="1">
              <a:latin typeface="Arial" pitchFamily="34" charset="0"/>
              <a:cs typeface="Arial" pitchFamily="34" charset="0"/>
            </a:endParaRPr>
          </a:p>
        </p:txBody>
      </p:sp>
      <p:sp>
        <p:nvSpPr>
          <p:cNvPr id="7" name="Text Placeholder 2"/>
          <p:cNvSpPr txBox="1">
            <a:spLocks/>
          </p:cNvSpPr>
          <p:nvPr/>
        </p:nvSpPr>
        <p:spPr bwMode="auto">
          <a:xfrm>
            <a:off x="381000" y="20574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Split $1400 between two people in the ratio 2:5</a:t>
            </a:r>
            <a:endParaRPr lang="en-NZ" i="1">
              <a:latin typeface="Arial" pitchFamily="34" charset="0"/>
              <a:cs typeface="Arial" pitchFamily="34" charset="0"/>
            </a:endParaRPr>
          </a:p>
        </p:txBody>
      </p:sp>
      <p:sp>
        <p:nvSpPr>
          <p:cNvPr id="8" name="Text Placeholder 2"/>
          <p:cNvSpPr txBox="1">
            <a:spLocks/>
          </p:cNvSpPr>
          <p:nvPr/>
        </p:nvSpPr>
        <p:spPr bwMode="auto">
          <a:xfrm>
            <a:off x="457200" y="3962400"/>
            <a:ext cx="731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What is the smallest ratio when $2500 is split in the ratio 5:3:2</a:t>
            </a:r>
            <a:endParaRPr lang="en-NZ" i="1">
              <a:latin typeface="Arial" pitchFamily="34" charset="0"/>
              <a:cs typeface="Arial" pitchFamily="34" charset="0"/>
            </a:endParaRPr>
          </a:p>
        </p:txBody>
      </p:sp>
      <p:sp>
        <p:nvSpPr>
          <p:cNvPr id="9" name="Rectangle 8"/>
          <p:cNvSpPr>
            <a:spLocks noChangeArrowheads="1"/>
          </p:cNvSpPr>
          <p:nvPr/>
        </p:nvSpPr>
        <p:spPr bwMode="auto">
          <a:xfrm>
            <a:off x="457200" y="2438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Total parts:</a:t>
            </a:r>
            <a:endParaRPr lang="en-NZ">
              <a:solidFill>
                <a:srgbClr val="FF0000"/>
              </a:solidFill>
            </a:endParaRPr>
          </a:p>
        </p:txBody>
      </p:sp>
      <p:sp>
        <p:nvSpPr>
          <p:cNvPr id="10" name="Rectangle 9"/>
          <p:cNvSpPr>
            <a:spLocks noChangeArrowheads="1"/>
          </p:cNvSpPr>
          <p:nvPr/>
        </p:nvSpPr>
        <p:spPr bwMode="auto">
          <a:xfrm>
            <a:off x="1600200" y="2438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 + 5</a:t>
            </a:r>
            <a:endParaRPr lang="en-NZ">
              <a:solidFill>
                <a:srgbClr val="FF0000"/>
              </a:solidFill>
            </a:endParaRPr>
          </a:p>
        </p:txBody>
      </p:sp>
      <p:sp>
        <p:nvSpPr>
          <p:cNvPr id="11" name="Rectangle 10"/>
          <p:cNvSpPr>
            <a:spLocks noChangeArrowheads="1"/>
          </p:cNvSpPr>
          <p:nvPr/>
        </p:nvSpPr>
        <p:spPr bwMode="auto">
          <a:xfrm>
            <a:off x="2209800" y="2438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7</a:t>
            </a:r>
            <a:endParaRPr lang="en-NZ">
              <a:solidFill>
                <a:srgbClr val="FF0000"/>
              </a:solidFill>
            </a:endParaRPr>
          </a:p>
        </p:txBody>
      </p:sp>
      <p:sp>
        <p:nvSpPr>
          <p:cNvPr id="12" name="Rectangle 11"/>
          <p:cNvSpPr>
            <a:spLocks noChangeArrowheads="1"/>
          </p:cNvSpPr>
          <p:nvPr/>
        </p:nvSpPr>
        <p:spPr bwMode="auto">
          <a:xfrm>
            <a:off x="457200" y="2743200"/>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Divide into amount:</a:t>
            </a:r>
            <a:endParaRPr lang="en-NZ">
              <a:solidFill>
                <a:srgbClr val="FF0000"/>
              </a:solidFill>
            </a:endParaRPr>
          </a:p>
        </p:txBody>
      </p:sp>
      <p:sp>
        <p:nvSpPr>
          <p:cNvPr id="13" name="Rectangle 12"/>
          <p:cNvSpPr>
            <a:spLocks noChangeArrowheads="1"/>
          </p:cNvSpPr>
          <p:nvPr/>
        </p:nvSpPr>
        <p:spPr bwMode="auto">
          <a:xfrm>
            <a:off x="2514600" y="2743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1400 ÷ 7</a:t>
            </a:r>
            <a:endParaRPr lang="en-NZ">
              <a:solidFill>
                <a:srgbClr val="FF0000"/>
              </a:solidFill>
            </a:endParaRPr>
          </a:p>
        </p:txBody>
      </p:sp>
      <p:sp>
        <p:nvSpPr>
          <p:cNvPr id="14" name="Rectangle 13"/>
          <p:cNvSpPr>
            <a:spLocks noChangeArrowheads="1"/>
          </p:cNvSpPr>
          <p:nvPr/>
        </p:nvSpPr>
        <p:spPr bwMode="auto">
          <a:xfrm>
            <a:off x="3505200" y="2743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200</a:t>
            </a:r>
            <a:endParaRPr lang="en-NZ">
              <a:solidFill>
                <a:srgbClr val="FF0000"/>
              </a:solidFill>
            </a:endParaRPr>
          </a:p>
        </p:txBody>
      </p:sp>
      <p:sp>
        <p:nvSpPr>
          <p:cNvPr id="15" name="Rectangle 14"/>
          <p:cNvSpPr>
            <a:spLocks noChangeArrowheads="1"/>
          </p:cNvSpPr>
          <p:nvPr/>
        </p:nvSpPr>
        <p:spPr bwMode="auto">
          <a:xfrm>
            <a:off x="457200" y="3048000"/>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Multiply by parts:</a:t>
            </a:r>
            <a:endParaRPr lang="en-NZ">
              <a:solidFill>
                <a:srgbClr val="FF0000"/>
              </a:solidFill>
            </a:endParaRPr>
          </a:p>
        </p:txBody>
      </p:sp>
      <p:sp>
        <p:nvSpPr>
          <p:cNvPr id="16" name="Rectangle 15"/>
          <p:cNvSpPr>
            <a:spLocks noChangeArrowheads="1"/>
          </p:cNvSpPr>
          <p:nvPr/>
        </p:nvSpPr>
        <p:spPr bwMode="auto">
          <a:xfrm>
            <a:off x="2286000" y="3048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 × 2</a:t>
            </a:r>
            <a:endParaRPr lang="en-NZ">
              <a:solidFill>
                <a:srgbClr val="FF0000"/>
              </a:solidFill>
            </a:endParaRPr>
          </a:p>
        </p:txBody>
      </p:sp>
      <p:sp>
        <p:nvSpPr>
          <p:cNvPr id="17" name="Rectangle 16"/>
          <p:cNvSpPr>
            <a:spLocks noChangeArrowheads="1"/>
          </p:cNvSpPr>
          <p:nvPr/>
        </p:nvSpPr>
        <p:spPr bwMode="auto">
          <a:xfrm>
            <a:off x="3200400" y="3048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$400</a:t>
            </a:r>
            <a:endParaRPr lang="en-NZ">
              <a:solidFill>
                <a:srgbClr val="FF0000"/>
              </a:solidFill>
            </a:endParaRPr>
          </a:p>
        </p:txBody>
      </p:sp>
      <p:sp>
        <p:nvSpPr>
          <p:cNvPr id="18" name="Rectangle 17"/>
          <p:cNvSpPr>
            <a:spLocks noChangeArrowheads="1"/>
          </p:cNvSpPr>
          <p:nvPr/>
        </p:nvSpPr>
        <p:spPr bwMode="auto">
          <a:xfrm>
            <a:off x="4572000" y="3048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 × 5</a:t>
            </a:r>
            <a:endParaRPr lang="en-NZ">
              <a:solidFill>
                <a:srgbClr val="FF0000"/>
              </a:solidFill>
            </a:endParaRPr>
          </a:p>
        </p:txBody>
      </p:sp>
      <p:sp>
        <p:nvSpPr>
          <p:cNvPr id="19" name="Rectangle 18"/>
          <p:cNvSpPr>
            <a:spLocks noChangeArrowheads="1"/>
          </p:cNvSpPr>
          <p:nvPr/>
        </p:nvSpPr>
        <p:spPr bwMode="auto">
          <a:xfrm>
            <a:off x="5486400" y="3048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$1000</a:t>
            </a:r>
            <a:endParaRPr lang="en-NZ">
              <a:solidFill>
                <a:srgbClr val="FF0000"/>
              </a:solidFill>
            </a:endParaRPr>
          </a:p>
        </p:txBody>
      </p:sp>
      <p:sp>
        <p:nvSpPr>
          <p:cNvPr id="20" name="Rectangle 19"/>
          <p:cNvSpPr>
            <a:spLocks noChangeArrowheads="1"/>
          </p:cNvSpPr>
          <p:nvPr/>
        </p:nvSpPr>
        <p:spPr bwMode="auto">
          <a:xfrm>
            <a:off x="1981200" y="35814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Answer: $400 : $1000</a:t>
            </a:r>
            <a:endParaRPr lang="en-NZ">
              <a:solidFill>
                <a:srgbClr val="FF0000"/>
              </a:solidFill>
            </a:endParaRPr>
          </a:p>
        </p:txBody>
      </p:sp>
      <p:sp>
        <p:nvSpPr>
          <p:cNvPr id="21" name="TextBox 20"/>
          <p:cNvSpPr txBox="1">
            <a:spLocks noChangeArrowheads="1"/>
          </p:cNvSpPr>
          <p:nvPr/>
        </p:nvSpPr>
        <p:spPr bwMode="auto">
          <a:xfrm>
            <a:off x="6324600" y="1981200"/>
            <a:ext cx="21336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Order of a ratio is very important</a:t>
            </a:r>
          </a:p>
        </p:txBody>
      </p:sp>
      <p:sp>
        <p:nvSpPr>
          <p:cNvPr id="22" name="Oval 21"/>
          <p:cNvSpPr>
            <a:spLocks noChangeArrowheads="1"/>
          </p:cNvSpPr>
          <p:nvPr/>
        </p:nvSpPr>
        <p:spPr bwMode="auto">
          <a:xfrm>
            <a:off x="7086600" y="3962400"/>
            <a:ext cx="228600" cy="38100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23" name="Rectangle 22"/>
          <p:cNvSpPr>
            <a:spLocks noChangeArrowheads="1"/>
          </p:cNvSpPr>
          <p:nvPr/>
        </p:nvSpPr>
        <p:spPr bwMode="auto">
          <a:xfrm>
            <a:off x="457200" y="4343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Total parts:</a:t>
            </a:r>
            <a:endParaRPr lang="en-NZ">
              <a:solidFill>
                <a:srgbClr val="FF0000"/>
              </a:solidFill>
            </a:endParaRPr>
          </a:p>
        </p:txBody>
      </p:sp>
      <p:sp>
        <p:nvSpPr>
          <p:cNvPr id="24" name="Rectangle 23"/>
          <p:cNvSpPr>
            <a:spLocks noChangeArrowheads="1"/>
          </p:cNvSpPr>
          <p:nvPr/>
        </p:nvSpPr>
        <p:spPr bwMode="auto">
          <a:xfrm>
            <a:off x="1600200" y="4343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5 + 3 + 2</a:t>
            </a:r>
            <a:endParaRPr lang="en-NZ">
              <a:solidFill>
                <a:srgbClr val="FF0000"/>
              </a:solidFill>
            </a:endParaRPr>
          </a:p>
        </p:txBody>
      </p:sp>
      <p:sp>
        <p:nvSpPr>
          <p:cNvPr id="25" name="Rectangle 24"/>
          <p:cNvSpPr>
            <a:spLocks noChangeArrowheads="1"/>
          </p:cNvSpPr>
          <p:nvPr/>
        </p:nvSpPr>
        <p:spPr bwMode="auto">
          <a:xfrm>
            <a:off x="2667000" y="4343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10</a:t>
            </a:r>
            <a:endParaRPr lang="en-NZ">
              <a:solidFill>
                <a:srgbClr val="FF0000"/>
              </a:solidFill>
            </a:endParaRPr>
          </a:p>
        </p:txBody>
      </p:sp>
      <p:sp>
        <p:nvSpPr>
          <p:cNvPr id="26" name="Rectangle 25"/>
          <p:cNvSpPr>
            <a:spLocks noChangeArrowheads="1"/>
          </p:cNvSpPr>
          <p:nvPr/>
        </p:nvSpPr>
        <p:spPr bwMode="auto">
          <a:xfrm>
            <a:off x="457200" y="4648200"/>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Divide into amount:</a:t>
            </a:r>
            <a:endParaRPr lang="en-NZ">
              <a:solidFill>
                <a:srgbClr val="FF0000"/>
              </a:solidFill>
            </a:endParaRPr>
          </a:p>
        </p:txBody>
      </p:sp>
      <p:sp>
        <p:nvSpPr>
          <p:cNvPr id="27" name="Rectangle 26"/>
          <p:cNvSpPr>
            <a:spLocks noChangeArrowheads="1"/>
          </p:cNvSpPr>
          <p:nvPr/>
        </p:nvSpPr>
        <p:spPr bwMode="auto">
          <a:xfrm>
            <a:off x="2514600" y="4648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2000 ÷ 10</a:t>
            </a:r>
            <a:endParaRPr lang="en-NZ">
              <a:solidFill>
                <a:srgbClr val="FF0000"/>
              </a:solidFill>
            </a:endParaRPr>
          </a:p>
        </p:txBody>
      </p:sp>
      <p:sp>
        <p:nvSpPr>
          <p:cNvPr id="28" name="Rectangle 27"/>
          <p:cNvSpPr>
            <a:spLocks noChangeArrowheads="1"/>
          </p:cNvSpPr>
          <p:nvPr/>
        </p:nvSpPr>
        <p:spPr bwMode="auto">
          <a:xfrm>
            <a:off x="457200" y="4953000"/>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Multiply by parts:</a:t>
            </a:r>
            <a:endParaRPr lang="en-NZ">
              <a:solidFill>
                <a:srgbClr val="FF0000"/>
              </a:solidFill>
            </a:endParaRPr>
          </a:p>
        </p:txBody>
      </p:sp>
      <p:sp>
        <p:nvSpPr>
          <p:cNvPr id="29" name="Rectangle 28"/>
          <p:cNvSpPr>
            <a:spLocks noChangeArrowheads="1"/>
          </p:cNvSpPr>
          <p:nvPr/>
        </p:nvSpPr>
        <p:spPr bwMode="auto">
          <a:xfrm>
            <a:off x="2286000" y="4953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250 × 2</a:t>
            </a:r>
            <a:endParaRPr lang="en-NZ">
              <a:solidFill>
                <a:srgbClr val="FF0000"/>
              </a:solidFill>
            </a:endParaRPr>
          </a:p>
        </p:txBody>
      </p:sp>
      <p:sp>
        <p:nvSpPr>
          <p:cNvPr id="30" name="Rectangle 29"/>
          <p:cNvSpPr>
            <a:spLocks noChangeArrowheads="1"/>
          </p:cNvSpPr>
          <p:nvPr/>
        </p:nvSpPr>
        <p:spPr bwMode="auto">
          <a:xfrm>
            <a:off x="3200400" y="4953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$500</a:t>
            </a:r>
            <a:endParaRPr lang="en-NZ">
              <a:solidFill>
                <a:srgbClr val="FF0000"/>
              </a:solidFill>
            </a:endParaRPr>
          </a:p>
        </p:txBody>
      </p:sp>
      <p:sp>
        <p:nvSpPr>
          <p:cNvPr id="31" name="Rectangle 30"/>
          <p:cNvSpPr>
            <a:spLocks noChangeArrowheads="1"/>
          </p:cNvSpPr>
          <p:nvPr/>
        </p:nvSpPr>
        <p:spPr bwMode="auto">
          <a:xfrm>
            <a:off x="1981200" y="52578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Answer: $500 </a:t>
            </a:r>
            <a:endParaRPr lang="en-NZ">
              <a:solidFill>
                <a:srgbClr val="FF0000"/>
              </a:solidFill>
            </a:endParaRPr>
          </a:p>
        </p:txBody>
      </p:sp>
      <p:sp>
        <p:nvSpPr>
          <p:cNvPr id="32" name="Rectangle 31"/>
          <p:cNvSpPr>
            <a:spLocks noChangeArrowheads="1"/>
          </p:cNvSpPr>
          <p:nvPr/>
        </p:nvSpPr>
        <p:spPr bwMode="auto">
          <a:xfrm>
            <a:off x="3581400" y="4648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250</a:t>
            </a:r>
            <a:endParaRPr lang="en-NZ">
              <a:solidFill>
                <a:srgbClr val="FF0000"/>
              </a:solidFill>
            </a:endParaRPr>
          </a:p>
        </p:txBody>
      </p:sp>
      <p:pic>
        <p:nvPicPr>
          <p:cNvPr id="5122" name="Picture 2" descr="C:\Program Files\Microsoft Office\Media\CntCD1\ClipArt3\j0239145.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495800"/>
            <a:ext cx="1531938"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0-#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0-#ppt_w/2"/>
                                          </p:val>
                                        </p:tav>
                                        <p:tav tm="100000">
                                          <p:val>
                                            <p:strVal val="#ppt_x"/>
                                          </p:val>
                                        </p:tav>
                                      </p:tavLst>
                                    </p:anim>
                                    <p:anim calcmode="lin" valueType="num">
                                      <p:cBhvr additive="base">
                                        <p:cTn id="37" dur="500" fill="hold"/>
                                        <p:tgtEl>
                                          <p:spTgt spid="8"/>
                                        </p:tgtEl>
                                        <p:attrNameLst>
                                          <p:attrName>ppt_y</p:attrName>
                                        </p:attrNameLst>
                                      </p:cBhvr>
                                      <p:tavLst>
                                        <p:tav tm="0">
                                          <p:val>
                                            <p:strVal val="#ppt_y"/>
                                          </p:val>
                                        </p:tav>
                                        <p:tav tm="100000">
                                          <p:val>
                                            <p:strVal val="#ppt_y"/>
                                          </p:val>
                                        </p:tav>
                                      </p:tavLst>
                                    </p:anim>
                                  </p:childTnLst>
                                </p:cTn>
                              </p:par>
                              <p:par>
                                <p:cTn id="38" presetID="10" presetClass="entr" presetSubtype="0" fill="hold" nodeType="withEffect">
                                  <p:stCondLst>
                                    <p:cond delay="0"/>
                                  </p:stCondLst>
                                  <p:childTnLst>
                                    <p:set>
                                      <p:cBhvr>
                                        <p:cTn id="39" dur="1" fill="hold">
                                          <p:stCondLst>
                                            <p:cond delay="0"/>
                                          </p:stCondLst>
                                        </p:cTn>
                                        <p:tgtEl>
                                          <p:spTgt spid="5122"/>
                                        </p:tgtEl>
                                        <p:attrNameLst>
                                          <p:attrName>style.visibility</p:attrName>
                                        </p:attrNameLst>
                                      </p:cBhvr>
                                      <p:to>
                                        <p:strVal val="visible"/>
                                      </p:to>
                                    </p:set>
                                    <p:animEffect transition="in" filter="fade">
                                      <p:cBhvr>
                                        <p:cTn id="40" dur="500"/>
                                        <p:tgtEl>
                                          <p:spTgt spid="512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500"/>
                                        <p:tgtEl>
                                          <p:spTgt spid="11"/>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500"/>
                                        <p:tgtEl>
                                          <p:spTgt spid="13"/>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500"/>
                                        <p:tgtEl>
                                          <p:spTgt spid="1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fade">
                                      <p:cBhvr>
                                        <p:cTn id="75" dur="500"/>
                                        <p:tgtEl>
                                          <p:spTgt spid="15"/>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500"/>
                                        <p:tgtEl>
                                          <p:spTgt spid="1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Effect transition="in" filter="fade">
                                      <p:cBhvr>
                                        <p:cTn id="85" dur="500"/>
                                        <p:tgtEl>
                                          <p:spTgt spid="1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fade">
                                      <p:cBhvr>
                                        <p:cTn id="90" dur="500"/>
                                        <p:tgtEl>
                                          <p:spTgt spid="18"/>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fade">
                                      <p:cBhvr>
                                        <p:cTn id="95" dur="500"/>
                                        <p:tgtEl>
                                          <p:spTgt spid="19"/>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20"/>
                                        </p:tgtEl>
                                        <p:attrNameLst>
                                          <p:attrName>style.visibility</p:attrName>
                                        </p:attrNameLst>
                                      </p:cBhvr>
                                      <p:to>
                                        <p:strVal val="visible"/>
                                      </p:to>
                                    </p:set>
                                    <p:animEffect transition="in" filter="fade">
                                      <p:cBhvr>
                                        <p:cTn id="100" dur="500"/>
                                        <p:tgtEl>
                                          <p:spTgt spid="20"/>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9" presetClass="entr" presetSubtype="10" fill="hold" grpId="0" nodeType="click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1000" fill="hold"/>
                                        <p:tgtEl>
                                          <p:spTgt spid="21"/>
                                        </p:tgtEl>
                                        <p:attrNameLst>
                                          <p:attrName>ppt_w</p:attrName>
                                        </p:attrNameLst>
                                      </p:cBhvr>
                                      <p:tavLst>
                                        <p:tav tm="0" fmla="#ppt_w*sin(2.5*pi*$)">
                                          <p:val>
                                            <p:fltVal val="0"/>
                                          </p:val>
                                        </p:tav>
                                        <p:tav tm="100000">
                                          <p:val>
                                            <p:fltVal val="1"/>
                                          </p:val>
                                        </p:tav>
                                      </p:tavLst>
                                    </p:anim>
                                    <p:anim calcmode="lin" valueType="num">
                                      <p:cBhvr>
                                        <p:cTn id="106" dur="10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22"/>
                                        </p:tgtEl>
                                        <p:attrNameLst>
                                          <p:attrName>style.visibility</p:attrName>
                                        </p:attrNameLst>
                                      </p:cBhvr>
                                      <p:to>
                                        <p:strVal val="visible"/>
                                      </p:to>
                                    </p:set>
                                    <p:animEffect transition="in" filter="fade">
                                      <p:cBhvr>
                                        <p:cTn id="111" dur="500"/>
                                        <p:tgtEl>
                                          <p:spTgt spid="22"/>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23"/>
                                        </p:tgtEl>
                                        <p:attrNameLst>
                                          <p:attrName>style.visibility</p:attrName>
                                        </p:attrNameLst>
                                      </p:cBhvr>
                                      <p:to>
                                        <p:strVal val="visible"/>
                                      </p:to>
                                    </p:set>
                                    <p:animEffect transition="in" filter="fade">
                                      <p:cBhvr>
                                        <p:cTn id="116" dur="500"/>
                                        <p:tgtEl>
                                          <p:spTgt spid="23"/>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24"/>
                                        </p:tgtEl>
                                        <p:attrNameLst>
                                          <p:attrName>style.visibility</p:attrName>
                                        </p:attrNameLst>
                                      </p:cBhvr>
                                      <p:to>
                                        <p:strVal val="visible"/>
                                      </p:to>
                                    </p:set>
                                    <p:animEffect transition="in" filter="fade">
                                      <p:cBhvr>
                                        <p:cTn id="121" dur="500"/>
                                        <p:tgtEl>
                                          <p:spTgt spid="24"/>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fade">
                                      <p:cBhvr>
                                        <p:cTn id="126" dur="500"/>
                                        <p:tgtEl>
                                          <p:spTgt spid="25"/>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26"/>
                                        </p:tgtEl>
                                        <p:attrNameLst>
                                          <p:attrName>style.visibility</p:attrName>
                                        </p:attrNameLst>
                                      </p:cBhvr>
                                      <p:to>
                                        <p:strVal val="visible"/>
                                      </p:to>
                                    </p:set>
                                    <p:animEffect transition="in" filter="fade">
                                      <p:cBhvr>
                                        <p:cTn id="131" dur="500"/>
                                        <p:tgtEl>
                                          <p:spTgt spid="2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27"/>
                                        </p:tgtEl>
                                        <p:attrNameLst>
                                          <p:attrName>style.visibility</p:attrName>
                                        </p:attrNameLst>
                                      </p:cBhvr>
                                      <p:to>
                                        <p:strVal val="visible"/>
                                      </p:to>
                                    </p:set>
                                    <p:animEffect transition="in" filter="fade">
                                      <p:cBhvr>
                                        <p:cTn id="136" dur="500"/>
                                        <p:tgtEl>
                                          <p:spTgt spid="27"/>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32"/>
                                        </p:tgtEl>
                                        <p:attrNameLst>
                                          <p:attrName>style.visibility</p:attrName>
                                        </p:attrNameLst>
                                      </p:cBhvr>
                                      <p:to>
                                        <p:strVal val="visible"/>
                                      </p:to>
                                    </p:set>
                                    <p:animEffect transition="in" filter="fade">
                                      <p:cBhvr>
                                        <p:cTn id="141" dur="500"/>
                                        <p:tgtEl>
                                          <p:spTgt spid="32"/>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28"/>
                                        </p:tgtEl>
                                        <p:attrNameLst>
                                          <p:attrName>style.visibility</p:attrName>
                                        </p:attrNameLst>
                                      </p:cBhvr>
                                      <p:to>
                                        <p:strVal val="visible"/>
                                      </p:to>
                                    </p:set>
                                    <p:animEffect transition="in" filter="fade">
                                      <p:cBhvr>
                                        <p:cTn id="146" dur="500"/>
                                        <p:tgtEl>
                                          <p:spTgt spid="28"/>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0" presetClass="entr" presetSubtype="0" fill="hold" grpId="0" nodeType="clickEffect">
                                  <p:stCondLst>
                                    <p:cond delay="0"/>
                                  </p:stCondLst>
                                  <p:childTnLst>
                                    <p:set>
                                      <p:cBhvr>
                                        <p:cTn id="150" dur="1" fill="hold">
                                          <p:stCondLst>
                                            <p:cond delay="0"/>
                                          </p:stCondLst>
                                        </p:cTn>
                                        <p:tgtEl>
                                          <p:spTgt spid="29"/>
                                        </p:tgtEl>
                                        <p:attrNameLst>
                                          <p:attrName>style.visibility</p:attrName>
                                        </p:attrNameLst>
                                      </p:cBhvr>
                                      <p:to>
                                        <p:strVal val="visible"/>
                                      </p:to>
                                    </p:set>
                                    <p:animEffect transition="in" filter="fade">
                                      <p:cBhvr>
                                        <p:cTn id="151" dur="500"/>
                                        <p:tgtEl>
                                          <p:spTgt spid="29"/>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10" presetClass="entr" presetSubtype="0" fill="hold" grpId="0" nodeType="clickEffect">
                                  <p:stCondLst>
                                    <p:cond delay="0"/>
                                  </p:stCondLst>
                                  <p:childTnLst>
                                    <p:set>
                                      <p:cBhvr>
                                        <p:cTn id="155" dur="1" fill="hold">
                                          <p:stCondLst>
                                            <p:cond delay="0"/>
                                          </p:stCondLst>
                                        </p:cTn>
                                        <p:tgtEl>
                                          <p:spTgt spid="30"/>
                                        </p:tgtEl>
                                        <p:attrNameLst>
                                          <p:attrName>style.visibility</p:attrName>
                                        </p:attrNameLst>
                                      </p:cBhvr>
                                      <p:to>
                                        <p:strVal val="visible"/>
                                      </p:to>
                                    </p:set>
                                    <p:animEffect transition="in" filter="fade">
                                      <p:cBhvr>
                                        <p:cTn id="156" dur="500"/>
                                        <p:tgtEl>
                                          <p:spTgt spid="30"/>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0" presetClass="entr" presetSubtype="0" fill="hold" grpId="0" nodeType="clickEffect">
                                  <p:stCondLst>
                                    <p:cond delay="0"/>
                                  </p:stCondLst>
                                  <p:childTnLst>
                                    <p:set>
                                      <p:cBhvr>
                                        <p:cTn id="160" dur="1" fill="hold">
                                          <p:stCondLst>
                                            <p:cond delay="0"/>
                                          </p:stCondLst>
                                        </p:cTn>
                                        <p:tgtEl>
                                          <p:spTgt spid="31"/>
                                        </p:tgtEl>
                                        <p:attrNameLst>
                                          <p:attrName>style.visibility</p:attrName>
                                        </p:attrNameLst>
                                      </p:cBhvr>
                                      <p:to>
                                        <p:strVal val="visible"/>
                                      </p:to>
                                    </p:set>
                                    <p:animEffect transition="in" filter="fade">
                                      <p:cBhvr>
                                        <p:cTn id="16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animBg="1"/>
      <p:bldP spid="22" grpId="0" animBg="1"/>
      <p:bldP spid="23" grpId="0"/>
      <p:bldP spid="24" grpId="0"/>
      <p:bldP spid="25" grpId="0"/>
      <p:bldP spid="26" grpId="0"/>
      <p:bldP spid="27" grpId="0"/>
      <p:bldP spid="28" grpId="0"/>
      <p:bldP spid="29" grpId="0"/>
      <p:bldP spid="30" grpId="0"/>
      <p:bldP spid="31" grpId="0"/>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0"/>
            <a:ext cx="7772400" cy="685800"/>
          </a:xfrm>
          <a:prstGeom prst="rect">
            <a:avLst/>
          </a:prstGeom>
        </p:spPr>
        <p:txBody>
          <a:bodyP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Factors</a:t>
            </a:r>
          </a:p>
        </p:txBody>
      </p:sp>
      <p:sp>
        <p:nvSpPr>
          <p:cNvPr id="3" name="TextBox 2"/>
          <p:cNvSpPr txBox="1">
            <a:spLocks noChangeArrowheads="1"/>
          </p:cNvSpPr>
          <p:nvPr/>
        </p:nvSpPr>
        <p:spPr bwMode="auto">
          <a:xfrm>
            <a:off x="457200" y="1600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Are all of the counting numbers that divide evenly into a number</a:t>
            </a:r>
          </a:p>
        </p:txBody>
      </p:sp>
      <p:sp>
        <p:nvSpPr>
          <p:cNvPr id="4" name="TextBox 3"/>
          <p:cNvSpPr txBox="1">
            <a:spLocks noChangeArrowheads="1"/>
          </p:cNvSpPr>
          <p:nvPr/>
        </p:nvSpPr>
        <p:spPr bwMode="auto">
          <a:xfrm>
            <a:off x="457200" y="1905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Easiest to find numbers in pairs</a:t>
            </a:r>
          </a:p>
        </p:txBody>
      </p:sp>
      <p:sp>
        <p:nvSpPr>
          <p:cNvPr id="5" name="TextBox 4"/>
          <p:cNvSpPr txBox="1">
            <a:spLocks noChangeArrowheads="1"/>
          </p:cNvSpPr>
          <p:nvPr/>
        </p:nvSpPr>
        <p:spPr bwMode="auto">
          <a:xfrm>
            <a:off x="457200" y="2286000"/>
            <a:ext cx="281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List the factors of 20</a:t>
            </a:r>
          </a:p>
        </p:txBody>
      </p:sp>
      <p:sp>
        <p:nvSpPr>
          <p:cNvPr id="6" name="TextBox 5"/>
          <p:cNvSpPr txBox="1">
            <a:spLocks noChangeArrowheads="1"/>
          </p:cNvSpPr>
          <p:nvPr/>
        </p:nvSpPr>
        <p:spPr bwMode="auto">
          <a:xfrm>
            <a:off x="32766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a:t>
            </a:r>
          </a:p>
        </p:txBody>
      </p:sp>
      <p:sp>
        <p:nvSpPr>
          <p:cNvPr id="7" name="TextBox 6"/>
          <p:cNvSpPr txBox="1">
            <a:spLocks noChangeArrowheads="1"/>
          </p:cNvSpPr>
          <p:nvPr/>
        </p:nvSpPr>
        <p:spPr bwMode="auto">
          <a:xfrm>
            <a:off x="4876800" y="22860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20</a:t>
            </a:r>
          </a:p>
        </p:txBody>
      </p:sp>
      <p:sp>
        <p:nvSpPr>
          <p:cNvPr id="8" name="TextBox 7"/>
          <p:cNvSpPr txBox="1">
            <a:spLocks noChangeArrowheads="1"/>
          </p:cNvSpPr>
          <p:nvPr/>
        </p:nvSpPr>
        <p:spPr bwMode="auto">
          <a:xfrm>
            <a:off x="35814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p>
        </p:txBody>
      </p:sp>
      <p:sp>
        <p:nvSpPr>
          <p:cNvPr id="9" name="TextBox 8"/>
          <p:cNvSpPr txBox="1">
            <a:spLocks noChangeArrowheads="1"/>
          </p:cNvSpPr>
          <p:nvPr/>
        </p:nvSpPr>
        <p:spPr bwMode="auto">
          <a:xfrm>
            <a:off x="4419600" y="22860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10,</a:t>
            </a:r>
          </a:p>
        </p:txBody>
      </p:sp>
      <p:sp>
        <p:nvSpPr>
          <p:cNvPr id="10" name="TextBox 9"/>
          <p:cNvSpPr txBox="1">
            <a:spLocks noChangeArrowheads="1"/>
          </p:cNvSpPr>
          <p:nvPr/>
        </p:nvSpPr>
        <p:spPr bwMode="auto">
          <a:xfrm>
            <a:off x="38862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a:t>
            </a:r>
          </a:p>
        </p:txBody>
      </p:sp>
      <p:sp>
        <p:nvSpPr>
          <p:cNvPr id="11" name="TextBox 10"/>
          <p:cNvSpPr txBox="1">
            <a:spLocks noChangeArrowheads="1"/>
          </p:cNvSpPr>
          <p:nvPr/>
        </p:nvSpPr>
        <p:spPr bwMode="auto">
          <a:xfrm>
            <a:off x="4191000" y="22860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a:t>
            </a:r>
          </a:p>
        </p:txBody>
      </p:sp>
      <p:sp>
        <p:nvSpPr>
          <p:cNvPr id="12" name="Title 1"/>
          <p:cNvSpPr txBox="1">
            <a:spLocks/>
          </p:cNvSpPr>
          <p:nvPr/>
        </p:nvSpPr>
        <p:spPr bwMode="auto">
          <a:xfrm>
            <a:off x="457200" y="26670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Common Factors</a:t>
            </a:r>
          </a:p>
        </p:txBody>
      </p:sp>
      <p:sp>
        <p:nvSpPr>
          <p:cNvPr id="13" name="TextBox 12"/>
          <p:cNvSpPr txBox="1">
            <a:spLocks noChangeArrowheads="1"/>
          </p:cNvSpPr>
          <p:nvPr/>
        </p:nvSpPr>
        <p:spPr bwMode="auto">
          <a:xfrm>
            <a:off x="533400" y="3505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Are factors shared by numbers</a:t>
            </a:r>
          </a:p>
        </p:txBody>
      </p:sp>
      <p:sp>
        <p:nvSpPr>
          <p:cNvPr id="14" name="TextBox 13"/>
          <p:cNvSpPr txBox="1">
            <a:spLocks noChangeArrowheads="1"/>
          </p:cNvSpPr>
          <p:nvPr/>
        </p:nvSpPr>
        <p:spPr bwMode="auto">
          <a:xfrm>
            <a:off x="533400" y="38100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List the common factors of 12 and 28</a:t>
            </a:r>
          </a:p>
        </p:txBody>
      </p:sp>
      <p:sp>
        <p:nvSpPr>
          <p:cNvPr id="15" name="TextBox 14"/>
          <p:cNvSpPr txBox="1">
            <a:spLocks noChangeArrowheads="1"/>
          </p:cNvSpPr>
          <p:nvPr/>
        </p:nvSpPr>
        <p:spPr bwMode="auto">
          <a:xfrm>
            <a:off x="533400" y="4114800"/>
            <a:ext cx="1828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Factors of 12:</a:t>
            </a:r>
          </a:p>
        </p:txBody>
      </p:sp>
      <p:sp>
        <p:nvSpPr>
          <p:cNvPr id="16" name="TextBox 15"/>
          <p:cNvSpPr txBox="1">
            <a:spLocks noChangeArrowheads="1"/>
          </p:cNvSpPr>
          <p:nvPr/>
        </p:nvSpPr>
        <p:spPr bwMode="auto">
          <a:xfrm>
            <a:off x="3810000" y="4114800"/>
            <a:ext cx="1828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Factors of 28:</a:t>
            </a:r>
          </a:p>
        </p:txBody>
      </p:sp>
      <p:sp>
        <p:nvSpPr>
          <p:cNvPr id="17" name="TextBox 16"/>
          <p:cNvSpPr txBox="1">
            <a:spLocks noChangeArrowheads="1"/>
          </p:cNvSpPr>
          <p:nvPr/>
        </p:nvSpPr>
        <p:spPr bwMode="auto">
          <a:xfrm>
            <a:off x="533400" y="4419600"/>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Common Multiples of 12 and 28:</a:t>
            </a:r>
          </a:p>
        </p:txBody>
      </p:sp>
      <p:sp>
        <p:nvSpPr>
          <p:cNvPr id="18" name="TextBox 17"/>
          <p:cNvSpPr txBox="1">
            <a:spLocks noChangeArrowheads="1"/>
          </p:cNvSpPr>
          <p:nvPr/>
        </p:nvSpPr>
        <p:spPr bwMode="auto">
          <a:xfrm>
            <a:off x="1981200" y="4114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a:t>
            </a:r>
          </a:p>
        </p:txBody>
      </p:sp>
      <p:sp>
        <p:nvSpPr>
          <p:cNvPr id="19" name="TextBox 18"/>
          <p:cNvSpPr txBox="1">
            <a:spLocks noChangeArrowheads="1"/>
          </p:cNvSpPr>
          <p:nvPr/>
        </p:nvSpPr>
        <p:spPr bwMode="auto">
          <a:xfrm>
            <a:off x="2209800" y="4114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p>
        </p:txBody>
      </p:sp>
      <p:sp>
        <p:nvSpPr>
          <p:cNvPr id="20" name="TextBox 19"/>
          <p:cNvSpPr txBox="1">
            <a:spLocks noChangeArrowheads="1"/>
          </p:cNvSpPr>
          <p:nvPr/>
        </p:nvSpPr>
        <p:spPr bwMode="auto">
          <a:xfrm>
            <a:off x="2971800" y="4114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6,</a:t>
            </a:r>
          </a:p>
        </p:txBody>
      </p:sp>
      <p:sp>
        <p:nvSpPr>
          <p:cNvPr id="21" name="TextBox 20"/>
          <p:cNvSpPr txBox="1">
            <a:spLocks noChangeArrowheads="1"/>
          </p:cNvSpPr>
          <p:nvPr/>
        </p:nvSpPr>
        <p:spPr bwMode="auto">
          <a:xfrm>
            <a:off x="24384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3,</a:t>
            </a:r>
          </a:p>
        </p:txBody>
      </p:sp>
      <p:sp>
        <p:nvSpPr>
          <p:cNvPr id="22" name="TextBox 21"/>
          <p:cNvSpPr txBox="1">
            <a:spLocks noChangeArrowheads="1"/>
          </p:cNvSpPr>
          <p:nvPr/>
        </p:nvSpPr>
        <p:spPr bwMode="auto">
          <a:xfrm>
            <a:off x="3200400" y="41148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12</a:t>
            </a:r>
          </a:p>
        </p:txBody>
      </p:sp>
      <p:sp>
        <p:nvSpPr>
          <p:cNvPr id="23" name="TextBox 22"/>
          <p:cNvSpPr txBox="1">
            <a:spLocks noChangeArrowheads="1"/>
          </p:cNvSpPr>
          <p:nvPr/>
        </p:nvSpPr>
        <p:spPr bwMode="auto">
          <a:xfrm>
            <a:off x="5257800" y="41148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a:t>
            </a:r>
          </a:p>
        </p:txBody>
      </p:sp>
      <p:sp>
        <p:nvSpPr>
          <p:cNvPr id="24" name="TextBox 23"/>
          <p:cNvSpPr txBox="1">
            <a:spLocks noChangeArrowheads="1"/>
          </p:cNvSpPr>
          <p:nvPr/>
        </p:nvSpPr>
        <p:spPr bwMode="auto">
          <a:xfrm>
            <a:off x="65532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28</a:t>
            </a:r>
          </a:p>
        </p:txBody>
      </p:sp>
      <p:sp>
        <p:nvSpPr>
          <p:cNvPr id="25" name="TextBox 24"/>
          <p:cNvSpPr txBox="1">
            <a:spLocks noChangeArrowheads="1"/>
          </p:cNvSpPr>
          <p:nvPr/>
        </p:nvSpPr>
        <p:spPr bwMode="auto">
          <a:xfrm>
            <a:off x="54864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p>
        </p:txBody>
      </p:sp>
      <p:sp>
        <p:nvSpPr>
          <p:cNvPr id="26" name="TextBox 25"/>
          <p:cNvSpPr txBox="1">
            <a:spLocks noChangeArrowheads="1"/>
          </p:cNvSpPr>
          <p:nvPr/>
        </p:nvSpPr>
        <p:spPr bwMode="auto">
          <a:xfrm>
            <a:off x="61722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14,</a:t>
            </a:r>
          </a:p>
        </p:txBody>
      </p:sp>
      <p:sp>
        <p:nvSpPr>
          <p:cNvPr id="27" name="TextBox 26"/>
          <p:cNvSpPr txBox="1">
            <a:spLocks noChangeArrowheads="1"/>
          </p:cNvSpPr>
          <p:nvPr/>
        </p:nvSpPr>
        <p:spPr bwMode="auto">
          <a:xfrm>
            <a:off x="57150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a:t>
            </a:r>
          </a:p>
        </p:txBody>
      </p:sp>
      <p:sp>
        <p:nvSpPr>
          <p:cNvPr id="28" name="TextBox 27"/>
          <p:cNvSpPr txBox="1">
            <a:spLocks noChangeArrowheads="1"/>
          </p:cNvSpPr>
          <p:nvPr/>
        </p:nvSpPr>
        <p:spPr bwMode="auto">
          <a:xfrm>
            <a:off x="3886200" y="4419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a:t>
            </a:r>
          </a:p>
        </p:txBody>
      </p:sp>
      <p:sp>
        <p:nvSpPr>
          <p:cNvPr id="32" name="TextBox 31"/>
          <p:cNvSpPr txBox="1">
            <a:spLocks noChangeArrowheads="1"/>
          </p:cNvSpPr>
          <p:nvPr/>
        </p:nvSpPr>
        <p:spPr bwMode="auto">
          <a:xfrm>
            <a:off x="533400" y="4800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The highest common factor (HCF) is the highest number in the list</a:t>
            </a:r>
          </a:p>
        </p:txBody>
      </p:sp>
      <p:sp>
        <p:nvSpPr>
          <p:cNvPr id="33" name="TextBox 32"/>
          <p:cNvSpPr txBox="1">
            <a:spLocks noChangeArrowheads="1"/>
          </p:cNvSpPr>
          <p:nvPr/>
        </p:nvSpPr>
        <p:spPr bwMode="auto">
          <a:xfrm>
            <a:off x="533400" y="51054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The HCF of 3 and 5 is:</a:t>
            </a:r>
          </a:p>
        </p:txBody>
      </p:sp>
      <p:sp>
        <p:nvSpPr>
          <p:cNvPr id="34" name="TextBox 33"/>
          <p:cNvSpPr txBox="1">
            <a:spLocks noChangeArrowheads="1"/>
          </p:cNvSpPr>
          <p:nvPr/>
        </p:nvSpPr>
        <p:spPr bwMode="auto">
          <a:xfrm>
            <a:off x="3352800" y="51054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a:t>
            </a:r>
          </a:p>
        </p:txBody>
      </p:sp>
      <p:sp>
        <p:nvSpPr>
          <p:cNvPr id="35" name="TextBox 34"/>
          <p:cNvSpPr txBox="1">
            <a:spLocks noChangeArrowheads="1"/>
          </p:cNvSpPr>
          <p:nvPr/>
        </p:nvSpPr>
        <p:spPr bwMode="auto">
          <a:xfrm>
            <a:off x="26670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a:t>
            </a:r>
          </a:p>
        </p:txBody>
      </p:sp>
      <p:sp>
        <p:nvSpPr>
          <p:cNvPr id="36" name="TextBox 35"/>
          <p:cNvSpPr txBox="1">
            <a:spLocks noChangeArrowheads="1"/>
          </p:cNvSpPr>
          <p:nvPr/>
        </p:nvSpPr>
        <p:spPr bwMode="auto">
          <a:xfrm>
            <a:off x="5943600" y="4114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7,</a:t>
            </a:r>
          </a:p>
        </p:txBody>
      </p:sp>
      <p:sp>
        <p:nvSpPr>
          <p:cNvPr id="37" name="TextBox 36"/>
          <p:cNvSpPr txBox="1">
            <a:spLocks noChangeArrowheads="1"/>
          </p:cNvSpPr>
          <p:nvPr/>
        </p:nvSpPr>
        <p:spPr bwMode="auto">
          <a:xfrm>
            <a:off x="4114800" y="4419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p>
        </p:txBody>
      </p:sp>
      <p:sp>
        <p:nvSpPr>
          <p:cNvPr id="38" name="TextBox 37"/>
          <p:cNvSpPr txBox="1">
            <a:spLocks noChangeArrowheads="1"/>
          </p:cNvSpPr>
          <p:nvPr/>
        </p:nvSpPr>
        <p:spPr bwMode="auto">
          <a:xfrm>
            <a:off x="4343400" y="4419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500"/>
                                        <p:tgtEl>
                                          <p:spTgt spid="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500"/>
                                        <p:tgtEl>
                                          <p:spTgt spid="1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4"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from="(-#ppt_w/2)" to="(#ppt_x)" calcmode="lin" valueType="num">
                                      <p:cBhvr>
                                        <p:cTn id="61" dur="600" fill="hold">
                                          <p:stCondLst>
                                            <p:cond delay="0"/>
                                          </p:stCondLst>
                                        </p:cTn>
                                        <p:tgtEl>
                                          <p:spTgt spid="12"/>
                                        </p:tgtEl>
                                        <p:attrNameLst>
                                          <p:attrName>ppt_x</p:attrName>
                                        </p:attrNameLst>
                                      </p:cBhvr>
                                    </p:anim>
                                    <p:anim from="0" to="-1.0" calcmode="lin" valueType="num">
                                      <p:cBhvr>
                                        <p:cTn id="62" dur="200" decel="50000" autoRev="1" fill="hold">
                                          <p:stCondLst>
                                            <p:cond delay="600"/>
                                          </p:stCondLst>
                                        </p:cTn>
                                        <p:tgtEl>
                                          <p:spTgt spid="12"/>
                                        </p:tgtEl>
                                        <p:attrNameLst>
                                          <p:attrName>xshear</p:attrName>
                                        </p:attrNameLst>
                                      </p:cBhvr>
                                    </p:anim>
                                    <p:animScale>
                                      <p:cBhvr>
                                        <p:cTn id="63" dur="200" decel="100000" autoRev="1" fill="hold">
                                          <p:stCondLst>
                                            <p:cond delay="600"/>
                                          </p:stCondLst>
                                        </p:cTn>
                                        <p:tgtEl>
                                          <p:spTgt spid="12"/>
                                        </p:tgtEl>
                                      </p:cBhvr>
                                      <p:from x="100000" y="100000"/>
                                      <p:to x="80000" y="100000"/>
                                    </p:animScale>
                                    <p:anim by="(#ppt_h/3+#ppt_w*0.1)" calcmode="lin" valueType="num">
                                      <p:cBhvr additive="sum">
                                        <p:cTn id="64" dur="200" decel="100000" autoRev="1" fill="hold">
                                          <p:stCondLst>
                                            <p:cond delay="600"/>
                                          </p:stCondLst>
                                        </p:cTn>
                                        <p:tgtEl>
                                          <p:spTgt spid="12"/>
                                        </p:tgtEl>
                                        <p:attrNameLst>
                                          <p:attrName>ppt_x</p:attrName>
                                        </p:attrNameLst>
                                      </p:cBhvr>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500"/>
                                        <p:tgtEl>
                                          <p:spTgt spid="1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additive="base">
                                        <p:cTn id="74" dur="500" fill="hold"/>
                                        <p:tgtEl>
                                          <p:spTgt spid="14"/>
                                        </p:tgtEl>
                                        <p:attrNameLst>
                                          <p:attrName>ppt_x</p:attrName>
                                        </p:attrNameLst>
                                      </p:cBhvr>
                                      <p:tavLst>
                                        <p:tav tm="0">
                                          <p:val>
                                            <p:strVal val="0-#ppt_w/2"/>
                                          </p:val>
                                        </p:tav>
                                        <p:tav tm="100000">
                                          <p:val>
                                            <p:strVal val="#ppt_x"/>
                                          </p:val>
                                        </p:tav>
                                      </p:tavLst>
                                    </p:anim>
                                    <p:anim calcmode="lin" valueType="num">
                                      <p:cBhvr additive="base">
                                        <p:cTn id="75"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5"/>
                                        </p:tgtEl>
                                        <p:attrNameLst>
                                          <p:attrName>style.visibility</p:attrName>
                                        </p:attrNameLst>
                                      </p:cBhvr>
                                      <p:to>
                                        <p:strVal val="visible"/>
                                      </p:to>
                                    </p:set>
                                    <p:animEffect transition="in" filter="fade">
                                      <p:cBhvr>
                                        <p:cTn id="80" dur="500"/>
                                        <p:tgtEl>
                                          <p:spTgt spid="15"/>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fade">
                                      <p:cBhvr>
                                        <p:cTn id="83" dur="500"/>
                                        <p:tgtEl>
                                          <p:spTgt spid="16"/>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Effect transition="in" filter="fade">
                                      <p:cBhvr>
                                        <p:cTn id="86" dur="500"/>
                                        <p:tgtEl>
                                          <p:spTgt spid="1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fade">
                                      <p:cBhvr>
                                        <p:cTn id="91" dur="500"/>
                                        <p:tgtEl>
                                          <p:spTgt spid="18"/>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2"/>
                                        </p:tgtEl>
                                        <p:attrNameLst>
                                          <p:attrName>style.visibility</p:attrName>
                                        </p:attrNameLst>
                                      </p:cBhvr>
                                      <p:to>
                                        <p:strVal val="visible"/>
                                      </p:to>
                                    </p:set>
                                    <p:animEffect transition="in" filter="fade">
                                      <p:cBhvr>
                                        <p:cTn id="96" dur="500"/>
                                        <p:tgtEl>
                                          <p:spTgt spid="22"/>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500"/>
                                        <p:tgtEl>
                                          <p:spTgt spid="19"/>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20"/>
                                        </p:tgtEl>
                                        <p:attrNameLst>
                                          <p:attrName>style.visibility</p:attrName>
                                        </p:attrNameLst>
                                      </p:cBhvr>
                                      <p:to>
                                        <p:strVal val="visible"/>
                                      </p:to>
                                    </p:set>
                                    <p:animEffect transition="in" filter="fade">
                                      <p:cBhvr>
                                        <p:cTn id="106" dur="500"/>
                                        <p:tgtEl>
                                          <p:spTgt spid="20"/>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fade">
                                      <p:cBhvr>
                                        <p:cTn id="111" dur="500"/>
                                        <p:tgtEl>
                                          <p:spTgt spid="21"/>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fade">
                                      <p:cBhvr>
                                        <p:cTn id="116" dur="500"/>
                                        <p:tgtEl>
                                          <p:spTgt spid="35"/>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23"/>
                                        </p:tgtEl>
                                        <p:attrNameLst>
                                          <p:attrName>style.visibility</p:attrName>
                                        </p:attrNameLst>
                                      </p:cBhvr>
                                      <p:to>
                                        <p:strVal val="visible"/>
                                      </p:to>
                                    </p:set>
                                    <p:animEffect transition="in" filter="fade">
                                      <p:cBhvr>
                                        <p:cTn id="121" dur="500"/>
                                        <p:tgtEl>
                                          <p:spTgt spid="23"/>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24"/>
                                        </p:tgtEl>
                                        <p:attrNameLst>
                                          <p:attrName>style.visibility</p:attrName>
                                        </p:attrNameLst>
                                      </p:cBhvr>
                                      <p:to>
                                        <p:strVal val="visible"/>
                                      </p:to>
                                    </p:set>
                                    <p:animEffect transition="in" filter="fade">
                                      <p:cBhvr>
                                        <p:cTn id="126" dur="500"/>
                                        <p:tgtEl>
                                          <p:spTgt spid="24"/>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25"/>
                                        </p:tgtEl>
                                        <p:attrNameLst>
                                          <p:attrName>style.visibility</p:attrName>
                                        </p:attrNameLst>
                                      </p:cBhvr>
                                      <p:to>
                                        <p:strVal val="visible"/>
                                      </p:to>
                                    </p:set>
                                    <p:animEffect transition="in" filter="fade">
                                      <p:cBhvr>
                                        <p:cTn id="131" dur="500"/>
                                        <p:tgtEl>
                                          <p:spTgt spid="25"/>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26"/>
                                        </p:tgtEl>
                                        <p:attrNameLst>
                                          <p:attrName>style.visibility</p:attrName>
                                        </p:attrNameLst>
                                      </p:cBhvr>
                                      <p:to>
                                        <p:strVal val="visible"/>
                                      </p:to>
                                    </p:set>
                                    <p:animEffect transition="in" filter="fade">
                                      <p:cBhvr>
                                        <p:cTn id="136" dur="500"/>
                                        <p:tgtEl>
                                          <p:spTgt spid="26"/>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27"/>
                                        </p:tgtEl>
                                        <p:attrNameLst>
                                          <p:attrName>style.visibility</p:attrName>
                                        </p:attrNameLst>
                                      </p:cBhvr>
                                      <p:to>
                                        <p:strVal val="visible"/>
                                      </p:to>
                                    </p:set>
                                    <p:animEffect transition="in" filter="fade">
                                      <p:cBhvr>
                                        <p:cTn id="141" dur="500"/>
                                        <p:tgtEl>
                                          <p:spTgt spid="27"/>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36"/>
                                        </p:tgtEl>
                                        <p:attrNameLst>
                                          <p:attrName>style.visibility</p:attrName>
                                        </p:attrNameLst>
                                      </p:cBhvr>
                                      <p:to>
                                        <p:strVal val="visible"/>
                                      </p:to>
                                    </p:set>
                                    <p:animEffect transition="in" filter="fade">
                                      <p:cBhvr>
                                        <p:cTn id="146" dur="500"/>
                                        <p:tgtEl>
                                          <p:spTgt spid="36"/>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0" presetClass="entr" presetSubtype="0" fill="hold" grpId="0" nodeType="clickEffect">
                                  <p:stCondLst>
                                    <p:cond delay="0"/>
                                  </p:stCondLst>
                                  <p:childTnLst>
                                    <p:set>
                                      <p:cBhvr>
                                        <p:cTn id="150" dur="1" fill="hold">
                                          <p:stCondLst>
                                            <p:cond delay="0"/>
                                          </p:stCondLst>
                                        </p:cTn>
                                        <p:tgtEl>
                                          <p:spTgt spid="28"/>
                                        </p:tgtEl>
                                        <p:attrNameLst>
                                          <p:attrName>style.visibility</p:attrName>
                                        </p:attrNameLst>
                                      </p:cBhvr>
                                      <p:to>
                                        <p:strVal val="visible"/>
                                      </p:to>
                                    </p:set>
                                    <p:animEffect transition="in" filter="fade">
                                      <p:cBhvr>
                                        <p:cTn id="151" dur="500"/>
                                        <p:tgtEl>
                                          <p:spTgt spid="28"/>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10" presetClass="entr" presetSubtype="0" fill="hold" grpId="0" nodeType="clickEffect">
                                  <p:stCondLst>
                                    <p:cond delay="0"/>
                                  </p:stCondLst>
                                  <p:childTnLst>
                                    <p:set>
                                      <p:cBhvr>
                                        <p:cTn id="155" dur="1" fill="hold">
                                          <p:stCondLst>
                                            <p:cond delay="0"/>
                                          </p:stCondLst>
                                        </p:cTn>
                                        <p:tgtEl>
                                          <p:spTgt spid="37"/>
                                        </p:tgtEl>
                                        <p:attrNameLst>
                                          <p:attrName>style.visibility</p:attrName>
                                        </p:attrNameLst>
                                      </p:cBhvr>
                                      <p:to>
                                        <p:strVal val="visible"/>
                                      </p:to>
                                    </p:set>
                                    <p:animEffect transition="in" filter="fade">
                                      <p:cBhvr>
                                        <p:cTn id="156" dur="500"/>
                                        <p:tgtEl>
                                          <p:spTgt spid="37"/>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0" presetClass="entr" presetSubtype="0" fill="hold" grpId="0" nodeType="clickEffect">
                                  <p:stCondLst>
                                    <p:cond delay="0"/>
                                  </p:stCondLst>
                                  <p:childTnLst>
                                    <p:set>
                                      <p:cBhvr>
                                        <p:cTn id="160" dur="1" fill="hold">
                                          <p:stCondLst>
                                            <p:cond delay="0"/>
                                          </p:stCondLst>
                                        </p:cTn>
                                        <p:tgtEl>
                                          <p:spTgt spid="38"/>
                                        </p:tgtEl>
                                        <p:attrNameLst>
                                          <p:attrName>style.visibility</p:attrName>
                                        </p:attrNameLst>
                                      </p:cBhvr>
                                      <p:to>
                                        <p:strVal val="visible"/>
                                      </p:to>
                                    </p:set>
                                    <p:animEffect transition="in" filter="fade">
                                      <p:cBhvr>
                                        <p:cTn id="161" dur="500"/>
                                        <p:tgtEl>
                                          <p:spTgt spid="38"/>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10" presetClass="entr" presetSubtype="0" fill="hold" grpId="0" nodeType="clickEffect">
                                  <p:stCondLst>
                                    <p:cond delay="0"/>
                                  </p:stCondLst>
                                  <p:childTnLst>
                                    <p:set>
                                      <p:cBhvr>
                                        <p:cTn id="165" dur="1" fill="hold">
                                          <p:stCondLst>
                                            <p:cond delay="0"/>
                                          </p:stCondLst>
                                        </p:cTn>
                                        <p:tgtEl>
                                          <p:spTgt spid="32"/>
                                        </p:tgtEl>
                                        <p:attrNameLst>
                                          <p:attrName>style.visibility</p:attrName>
                                        </p:attrNameLst>
                                      </p:cBhvr>
                                      <p:to>
                                        <p:strVal val="visible"/>
                                      </p:to>
                                    </p:set>
                                    <p:animEffect transition="in" filter="fade">
                                      <p:cBhvr>
                                        <p:cTn id="166" dur="500"/>
                                        <p:tgtEl>
                                          <p:spTgt spid="32"/>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 presetClass="entr" presetSubtype="8" fill="hold" grpId="0" nodeType="clickEffect">
                                  <p:stCondLst>
                                    <p:cond delay="0"/>
                                  </p:stCondLst>
                                  <p:childTnLst>
                                    <p:set>
                                      <p:cBhvr>
                                        <p:cTn id="170" dur="1" fill="hold">
                                          <p:stCondLst>
                                            <p:cond delay="0"/>
                                          </p:stCondLst>
                                        </p:cTn>
                                        <p:tgtEl>
                                          <p:spTgt spid="33"/>
                                        </p:tgtEl>
                                        <p:attrNameLst>
                                          <p:attrName>style.visibility</p:attrName>
                                        </p:attrNameLst>
                                      </p:cBhvr>
                                      <p:to>
                                        <p:strVal val="visible"/>
                                      </p:to>
                                    </p:set>
                                    <p:anim calcmode="lin" valueType="num">
                                      <p:cBhvr additive="base">
                                        <p:cTn id="171" dur="500" fill="hold"/>
                                        <p:tgtEl>
                                          <p:spTgt spid="33"/>
                                        </p:tgtEl>
                                        <p:attrNameLst>
                                          <p:attrName>ppt_x</p:attrName>
                                        </p:attrNameLst>
                                      </p:cBhvr>
                                      <p:tavLst>
                                        <p:tav tm="0">
                                          <p:val>
                                            <p:strVal val="0-#ppt_w/2"/>
                                          </p:val>
                                        </p:tav>
                                        <p:tav tm="100000">
                                          <p:val>
                                            <p:strVal val="#ppt_x"/>
                                          </p:val>
                                        </p:tav>
                                      </p:tavLst>
                                    </p:anim>
                                    <p:anim calcmode="lin" valueType="num">
                                      <p:cBhvr additive="base">
                                        <p:cTn id="172"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73" fill="hold" nodeType="clickPar">
                      <p:stCondLst>
                        <p:cond delay="indefinite"/>
                      </p:stCondLst>
                      <p:childTnLst>
                        <p:par>
                          <p:cTn id="174" fill="hold" nodeType="withGroup">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Effect transition="in" filter="fade">
                                      <p:cBhvr>
                                        <p:cTn id="17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32" grpId="0"/>
      <p:bldP spid="33" grpId="0"/>
      <p:bldP spid="34" grpId="0"/>
      <p:bldP spid="35" grpId="0"/>
      <p:bldP spid="36" grpId="0"/>
      <p:bldP spid="37" grpId="0"/>
      <p:bldP spid="3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RATES</a:t>
            </a:r>
          </a:p>
        </p:txBody>
      </p:sp>
      <p:sp>
        <p:nvSpPr>
          <p:cNvPr id="3" name="Text Placeholder 2"/>
          <p:cNvSpPr txBox="1">
            <a:spLocks/>
          </p:cNvSpPr>
          <p:nvPr/>
        </p:nvSpPr>
        <p:spPr bwMode="auto">
          <a:xfrm>
            <a:off x="457200" y="990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ts val="600"/>
              </a:spcBef>
              <a:buClr>
                <a:schemeClr val="tx2"/>
              </a:buClr>
              <a:buSzPct val="73000"/>
            </a:pPr>
            <a:r>
              <a:rPr lang="en-NZ">
                <a:latin typeface="Arial" pitchFamily="34" charset="0"/>
                <a:cs typeface="Arial" pitchFamily="34" charset="0"/>
              </a:rPr>
              <a:t>- Compare quantities in different units</a:t>
            </a:r>
            <a:endParaRPr lang="en-NZ" i="1">
              <a:latin typeface="Arial" pitchFamily="34" charset="0"/>
              <a:cs typeface="Arial" pitchFamily="34" charset="0"/>
            </a:endParaRPr>
          </a:p>
        </p:txBody>
      </p:sp>
      <p:sp>
        <p:nvSpPr>
          <p:cNvPr id="4" name="Text Placeholder 2"/>
          <p:cNvSpPr txBox="1">
            <a:spLocks/>
          </p:cNvSpPr>
          <p:nvPr/>
        </p:nvSpPr>
        <p:spPr bwMode="auto">
          <a:xfrm>
            <a:off x="457200" y="1447800"/>
            <a:ext cx="838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A cyclist covers a distance of 80 km in 4 hours. Calculate the cyclists speed</a:t>
            </a:r>
            <a:endParaRPr lang="en-NZ" i="1">
              <a:latin typeface="Arial" pitchFamily="34" charset="0"/>
              <a:cs typeface="Arial" pitchFamily="34" charset="0"/>
            </a:endParaRPr>
          </a:p>
        </p:txBody>
      </p:sp>
      <p:sp>
        <p:nvSpPr>
          <p:cNvPr id="5" name="Rectangle 4"/>
          <p:cNvSpPr>
            <a:spLocks noChangeArrowheads="1"/>
          </p:cNvSpPr>
          <p:nvPr/>
        </p:nvSpPr>
        <p:spPr bwMode="auto">
          <a:xfrm>
            <a:off x="457200" y="1828800"/>
            <a:ext cx="228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Rate = km per hour</a:t>
            </a:r>
            <a:endParaRPr lang="en-NZ">
              <a:solidFill>
                <a:srgbClr val="FF0000"/>
              </a:solidFill>
            </a:endParaRPr>
          </a:p>
        </p:txBody>
      </p:sp>
      <p:sp>
        <p:nvSpPr>
          <p:cNvPr id="6" name="Rectangle 5"/>
          <p:cNvSpPr>
            <a:spLocks noChangeArrowheads="1"/>
          </p:cNvSpPr>
          <p:nvPr/>
        </p:nvSpPr>
        <p:spPr bwMode="auto">
          <a:xfrm>
            <a:off x="3352800" y="1828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80 ÷ 4</a:t>
            </a:r>
            <a:endParaRPr lang="en-NZ">
              <a:solidFill>
                <a:srgbClr val="FF0000"/>
              </a:solidFill>
            </a:endParaRPr>
          </a:p>
        </p:txBody>
      </p:sp>
      <p:sp>
        <p:nvSpPr>
          <p:cNvPr id="7" name="Rectangle 6"/>
          <p:cNvSpPr>
            <a:spLocks noChangeArrowheads="1"/>
          </p:cNvSpPr>
          <p:nvPr/>
        </p:nvSpPr>
        <p:spPr bwMode="auto">
          <a:xfrm>
            <a:off x="4038600" y="1828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20 km/hr</a:t>
            </a:r>
            <a:endParaRPr lang="en-NZ">
              <a:solidFill>
                <a:srgbClr val="FF0000"/>
              </a:solidFill>
            </a:endParaRPr>
          </a:p>
        </p:txBody>
      </p:sp>
      <p:sp>
        <p:nvSpPr>
          <p:cNvPr id="8" name="Text Placeholder 2"/>
          <p:cNvSpPr txBox="1">
            <a:spLocks/>
          </p:cNvSpPr>
          <p:nvPr/>
        </p:nvSpPr>
        <p:spPr bwMode="auto">
          <a:xfrm>
            <a:off x="457200" y="2438400"/>
            <a:ext cx="838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ts val="600"/>
              </a:spcBef>
              <a:buClr>
                <a:schemeClr val="tx2"/>
              </a:buClr>
              <a:buSzPct val="73000"/>
            </a:pPr>
            <a:r>
              <a:rPr lang="en-NZ">
                <a:latin typeface="Arial" pitchFamily="34" charset="0"/>
                <a:cs typeface="Arial" pitchFamily="34" charset="0"/>
              </a:rPr>
              <a:t>e.g.  A person can shell oysters at a rate of 12 per minute</a:t>
            </a:r>
            <a:endParaRPr lang="en-NZ" i="1">
              <a:latin typeface="Arial" pitchFamily="34" charset="0"/>
              <a:cs typeface="Arial" pitchFamily="34" charset="0"/>
            </a:endParaRPr>
          </a:p>
        </p:txBody>
      </p:sp>
      <p:sp>
        <p:nvSpPr>
          <p:cNvPr id="9" name="TextBox 8"/>
          <p:cNvSpPr txBox="1">
            <a:spLocks noChangeArrowheads="1"/>
          </p:cNvSpPr>
          <p:nvPr/>
        </p:nvSpPr>
        <p:spPr bwMode="auto">
          <a:xfrm>
            <a:off x="457200" y="2819400"/>
            <a:ext cx="594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How many oysters can they shell in 4 minutes?</a:t>
            </a:r>
            <a:endParaRPr lang="en-NZ" u="sng">
              <a:latin typeface="Arial" pitchFamily="34" charset="0"/>
              <a:cs typeface="Arial" pitchFamily="34" charset="0"/>
            </a:endParaRPr>
          </a:p>
        </p:txBody>
      </p:sp>
      <p:sp>
        <p:nvSpPr>
          <p:cNvPr id="10" name="TextBox 9"/>
          <p:cNvSpPr txBox="1">
            <a:spLocks noChangeArrowheads="1"/>
          </p:cNvSpPr>
          <p:nvPr/>
        </p:nvSpPr>
        <p:spPr bwMode="auto">
          <a:xfrm>
            <a:off x="457200" y="3886200"/>
            <a:ext cx="6248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How long will it take them to shell at least 200 oysters?</a:t>
            </a:r>
            <a:endParaRPr lang="en-NZ" u="sng">
              <a:latin typeface="Arial" pitchFamily="34" charset="0"/>
              <a:cs typeface="Arial" pitchFamily="34" charset="0"/>
            </a:endParaRPr>
          </a:p>
        </p:txBody>
      </p:sp>
      <p:pic>
        <p:nvPicPr>
          <p:cNvPr id="6149" name="Picture 5" descr="C:\Program Files\Microsoft Office\Media\CntCD1\ClipArt3\j0233290.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419600"/>
            <a:ext cx="21240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a:spLocks noChangeArrowheads="1"/>
          </p:cNvSpPr>
          <p:nvPr/>
        </p:nvSpPr>
        <p:spPr bwMode="auto">
          <a:xfrm>
            <a:off x="3962400" y="3200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12 × 4</a:t>
            </a:r>
            <a:endParaRPr lang="en-NZ">
              <a:solidFill>
                <a:srgbClr val="FF0000"/>
              </a:solidFill>
            </a:endParaRPr>
          </a:p>
        </p:txBody>
      </p:sp>
      <p:sp>
        <p:nvSpPr>
          <p:cNvPr id="16" name="Rectangle 15"/>
          <p:cNvSpPr>
            <a:spLocks noChangeArrowheads="1"/>
          </p:cNvSpPr>
          <p:nvPr/>
        </p:nvSpPr>
        <p:spPr bwMode="auto">
          <a:xfrm>
            <a:off x="457200" y="3200400"/>
            <a:ext cx="289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Rate = oysters per minute</a:t>
            </a:r>
            <a:endParaRPr lang="en-NZ">
              <a:solidFill>
                <a:srgbClr val="FF0000"/>
              </a:solidFill>
            </a:endParaRPr>
          </a:p>
        </p:txBody>
      </p:sp>
      <p:sp>
        <p:nvSpPr>
          <p:cNvPr id="17" name="Rectangle 16"/>
          <p:cNvSpPr>
            <a:spLocks noChangeArrowheads="1"/>
          </p:cNvSpPr>
          <p:nvPr/>
        </p:nvSpPr>
        <p:spPr bwMode="auto">
          <a:xfrm>
            <a:off x="4724400" y="3200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48 oysters</a:t>
            </a:r>
            <a:endParaRPr lang="en-NZ">
              <a:solidFill>
                <a:srgbClr val="FF0000"/>
              </a:solidFill>
            </a:endParaRPr>
          </a:p>
        </p:txBody>
      </p:sp>
      <p:sp>
        <p:nvSpPr>
          <p:cNvPr id="18" name="Rectangle 17"/>
          <p:cNvSpPr>
            <a:spLocks noChangeArrowheads="1"/>
          </p:cNvSpPr>
          <p:nvPr/>
        </p:nvSpPr>
        <p:spPr bwMode="auto">
          <a:xfrm>
            <a:off x="685800" y="4343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200 ÷ 12</a:t>
            </a:r>
            <a:endParaRPr lang="en-NZ">
              <a:solidFill>
                <a:srgbClr val="FF0000"/>
              </a:solidFill>
            </a:endParaRPr>
          </a:p>
        </p:txBody>
      </p:sp>
      <p:sp>
        <p:nvSpPr>
          <p:cNvPr id="19" name="Rectangle 18"/>
          <p:cNvSpPr>
            <a:spLocks noChangeArrowheads="1"/>
          </p:cNvSpPr>
          <p:nvPr/>
        </p:nvSpPr>
        <p:spPr bwMode="auto">
          <a:xfrm>
            <a:off x="1676400" y="4343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16.6</a:t>
            </a:r>
            <a:endParaRPr lang="en-NZ">
              <a:solidFill>
                <a:srgbClr val="FF0000"/>
              </a:solidFill>
            </a:endParaRPr>
          </a:p>
        </p:txBody>
      </p:sp>
      <p:sp>
        <p:nvSpPr>
          <p:cNvPr id="20" name="Oval 19"/>
          <p:cNvSpPr>
            <a:spLocks noChangeArrowheads="1"/>
          </p:cNvSpPr>
          <p:nvPr/>
        </p:nvSpPr>
        <p:spPr bwMode="auto">
          <a:xfrm>
            <a:off x="2286000" y="4267200"/>
            <a:ext cx="76200" cy="76200"/>
          </a:xfrm>
          <a:prstGeom prst="ellipse">
            <a:avLst/>
          </a:prstGeom>
          <a:solidFill>
            <a:srgbClr val="FF0000"/>
          </a:solidFill>
          <a:ln w="9525" algn="ctr">
            <a:solidFill>
              <a:srgbClr val="FF0000"/>
            </a:solidFill>
            <a:round/>
            <a:headEnd/>
            <a:tailEnd/>
          </a:ln>
        </p:spPr>
        <p:txBody>
          <a:bodyPr/>
          <a:lstStyle/>
          <a:p>
            <a:pPr eaLnBrk="0" hangingPunct="0"/>
            <a:endParaRPr lang="en-US"/>
          </a:p>
        </p:txBody>
      </p:sp>
      <p:sp>
        <p:nvSpPr>
          <p:cNvPr id="21" name="Rectangle 20"/>
          <p:cNvSpPr>
            <a:spLocks noChangeArrowheads="1"/>
          </p:cNvSpPr>
          <p:nvPr/>
        </p:nvSpPr>
        <p:spPr bwMode="auto">
          <a:xfrm>
            <a:off x="685800" y="4724400"/>
            <a:ext cx="495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Therefore it will take 17 minutes</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0-#ppt_w/2"/>
                                          </p:val>
                                        </p:tav>
                                        <p:tav tm="100000">
                                          <p:val>
                                            <p:strVal val="#ppt_x"/>
                                          </p:val>
                                        </p:tav>
                                      </p:tavLst>
                                    </p:anim>
                                    <p:anim calcmode="lin" valueType="num">
                                      <p:cBhvr additive="base">
                                        <p:cTn id="21" dur="500" fill="hold"/>
                                        <p:tgtEl>
                                          <p:spTgt spid="4"/>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0-#ppt_w/2"/>
                                          </p:val>
                                        </p:tav>
                                        <p:tav tm="100000">
                                          <p:val>
                                            <p:strVal val="#ppt_x"/>
                                          </p:val>
                                        </p:tav>
                                      </p:tavLst>
                                    </p:anim>
                                    <p:anim calcmode="lin" valueType="num">
                                      <p:cBhvr additive="base">
                                        <p:cTn id="25" dur="500" fill="hold"/>
                                        <p:tgtEl>
                                          <p:spTgt spid="8"/>
                                        </p:tgtEl>
                                        <p:attrNameLst>
                                          <p:attrName>ppt_y</p:attrName>
                                        </p:attrNameLst>
                                      </p:cBhvr>
                                      <p:tavLst>
                                        <p:tav tm="0">
                                          <p:val>
                                            <p:strVal val="#ppt_y"/>
                                          </p:val>
                                        </p:tav>
                                        <p:tav tm="100000">
                                          <p:val>
                                            <p:strVal val="#ppt_y"/>
                                          </p:val>
                                        </p:tav>
                                      </p:tavLst>
                                    </p:anim>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6149"/>
                                        </p:tgtEl>
                                        <p:attrNameLst>
                                          <p:attrName>style.visibility</p:attrName>
                                        </p:attrNameLst>
                                      </p:cBhvr>
                                      <p:to>
                                        <p:strVal val="visible"/>
                                      </p:to>
                                    </p:set>
                                    <p:animEffect transition="in" filter="fade">
                                      <p:cBhvr>
                                        <p:cTn id="36" dur="500"/>
                                        <p:tgtEl>
                                          <p:spTgt spid="614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500"/>
                                        <p:tgtEl>
                                          <p:spTgt spid="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fade">
                                      <p:cBhvr>
                                        <p:cTn id="51" dur="500"/>
                                        <p:tgtEl>
                                          <p:spTgt spid="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500"/>
                                        <p:tgtEl>
                                          <p:spTgt spid="1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500"/>
                                        <p:tgtEl>
                                          <p:spTgt spid="1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500"/>
                                        <p:tgtEl>
                                          <p:spTgt spid="1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fade">
                                      <p:cBhvr>
                                        <p:cTn id="71" dur="500"/>
                                        <p:tgtEl>
                                          <p:spTgt spid="18"/>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9"/>
                                        </p:tgtEl>
                                        <p:attrNameLst>
                                          <p:attrName>style.visibility</p:attrName>
                                        </p:attrNameLst>
                                      </p:cBhvr>
                                      <p:to>
                                        <p:strVal val="visible"/>
                                      </p:to>
                                    </p:set>
                                    <p:animEffect transition="in" filter="fade">
                                      <p:cBhvr>
                                        <p:cTn id="76" dur="500"/>
                                        <p:tgtEl>
                                          <p:spTgt spid="19"/>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500"/>
                                        <p:tgtEl>
                                          <p:spTgt spid="20"/>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5" grpId="0"/>
      <p:bldP spid="16" grpId="0"/>
      <p:bldP spid="17" grpId="0"/>
      <p:bldP spid="18" grpId="0"/>
      <p:bldP spid="19" grpId="0"/>
      <p:bldP spid="20" grpId="0" animBg="1"/>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SIGNIFICANT FIGURES</a:t>
            </a:r>
          </a:p>
        </p:txBody>
      </p:sp>
      <p:sp>
        <p:nvSpPr>
          <p:cNvPr id="3" name="Text Placeholder 2"/>
          <p:cNvSpPr txBox="1">
            <a:spLocks/>
          </p:cNvSpPr>
          <p:nvPr/>
        </p:nvSpPr>
        <p:spPr bwMode="auto">
          <a:xfrm>
            <a:off x="457200" y="1295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ts val="600"/>
              </a:spcBef>
              <a:buClr>
                <a:schemeClr val="tx2"/>
              </a:buClr>
              <a:buSzPct val="73000"/>
            </a:pPr>
            <a:r>
              <a:rPr lang="en-NZ">
                <a:latin typeface="Arial" pitchFamily="34" charset="0"/>
                <a:cs typeface="Arial" pitchFamily="34" charset="0"/>
              </a:rPr>
              <a:t>- Count from the first non-zero number</a:t>
            </a:r>
            <a:endParaRPr lang="en-NZ" i="1">
              <a:latin typeface="Arial" pitchFamily="34" charset="0"/>
              <a:cs typeface="Arial" pitchFamily="34" charset="0"/>
            </a:endParaRPr>
          </a:p>
        </p:txBody>
      </p:sp>
      <p:sp>
        <p:nvSpPr>
          <p:cNvPr id="4" name="Rectangle 3"/>
          <p:cNvSpPr>
            <a:spLocks noChangeArrowheads="1"/>
          </p:cNvSpPr>
          <p:nvPr/>
        </p:nvSpPr>
        <p:spPr bwMode="auto">
          <a:xfrm>
            <a:off x="457200" y="1676400"/>
            <a:ext cx="7924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State the number of significant figures (s.f.) in the following: </a:t>
            </a:r>
            <a:endParaRPr lang="en-NZ"/>
          </a:p>
        </p:txBody>
      </p:sp>
      <p:sp>
        <p:nvSpPr>
          <p:cNvPr id="5" name="TextBox 4"/>
          <p:cNvSpPr txBox="1">
            <a:spLocks noChangeArrowheads="1"/>
          </p:cNvSpPr>
          <p:nvPr/>
        </p:nvSpPr>
        <p:spPr bwMode="auto">
          <a:xfrm>
            <a:off x="457200" y="1981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7553</a:t>
            </a:r>
            <a:endParaRPr lang="en-NZ" u="sng">
              <a:latin typeface="Arial" pitchFamily="34" charset="0"/>
              <a:cs typeface="Arial" pitchFamily="34" charset="0"/>
            </a:endParaRPr>
          </a:p>
        </p:txBody>
      </p:sp>
      <p:sp>
        <p:nvSpPr>
          <p:cNvPr id="6" name="TextBox 5"/>
          <p:cNvSpPr txBox="1">
            <a:spLocks noChangeArrowheads="1"/>
          </p:cNvSpPr>
          <p:nvPr/>
        </p:nvSpPr>
        <p:spPr bwMode="auto">
          <a:xfrm>
            <a:off x="457200" y="2286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4.06</a:t>
            </a:r>
            <a:endParaRPr lang="en-NZ" u="sng">
              <a:latin typeface="Arial" pitchFamily="34" charset="0"/>
              <a:cs typeface="Arial" pitchFamily="34" charset="0"/>
            </a:endParaRPr>
          </a:p>
        </p:txBody>
      </p:sp>
      <p:sp>
        <p:nvSpPr>
          <p:cNvPr id="7" name="TextBox 6"/>
          <p:cNvSpPr txBox="1">
            <a:spLocks noChangeArrowheads="1"/>
          </p:cNvSpPr>
          <p:nvPr/>
        </p:nvSpPr>
        <p:spPr bwMode="auto">
          <a:xfrm>
            <a:off x="457200" y="2590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c)  0.012</a:t>
            </a:r>
            <a:endParaRPr lang="en-NZ" u="sng">
              <a:latin typeface="Arial" pitchFamily="34" charset="0"/>
              <a:cs typeface="Arial" pitchFamily="34" charset="0"/>
            </a:endParaRPr>
          </a:p>
        </p:txBody>
      </p:sp>
      <p:sp>
        <p:nvSpPr>
          <p:cNvPr id="8" name="Rectangle 7"/>
          <p:cNvSpPr>
            <a:spLocks noChangeArrowheads="1"/>
          </p:cNvSpPr>
          <p:nvPr/>
        </p:nvSpPr>
        <p:spPr bwMode="auto">
          <a:xfrm>
            <a:off x="1524000" y="19812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 s.f.</a:t>
            </a:r>
            <a:endParaRPr lang="en-NZ">
              <a:solidFill>
                <a:srgbClr val="FF0000"/>
              </a:solidFill>
            </a:endParaRPr>
          </a:p>
        </p:txBody>
      </p:sp>
      <p:sp>
        <p:nvSpPr>
          <p:cNvPr id="9" name="Rectangle 8"/>
          <p:cNvSpPr>
            <a:spLocks noChangeArrowheads="1"/>
          </p:cNvSpPr>
          <p:nvPr/>
        </p:nvSpPr>
        <p:spPr bwMode="auto">
          <a:xfrm>
            <a:off x="1524000" y="22860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 s.f.</a:t>
            </a:r>
            <a:endParaRPr lang="en-NZ">
              <a:solidFill>
                <a:srgbClr val="FF0000"/>
              </a:solidFill>
            </a:endParaRPr>
          </a:p>
        </p:txBody>
      </p:sp>
      <p:sp>
        <p:nvSpPr>
          <p:cNvPr id="10" name="Rectangle 9"/>
          <p:cNvSpPr>
            <a:spLocks noChangeArrowheads="1"/>
          </p:cNvSpPr>
          <p:nvPr/>
        </p:nvSpPr>
        <p:spPr bwMode="auto">
          <a:xfrm>
            <a:off x="1524000" y="25908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 s.f.</a:t>
            </a:r>
            <a:endParaRPr lang="en-NZ">
              <a:solidFill>
                <a:srgbClr val="FF0000"/>
              </a:solidFill>
            </a:endParaRPr>
          </a:p>
        </p:txBody>
      </p:sp>
      <p:sp>
        <p:nvSpPr>
          <p:cNvPr id="11" name="TextBox 10"/>
          <p:cNvSpPr txBox="1">
            <a:spLocks noChangeArrowheads="1"/>
          </p:cNvSpPr>
          <p:nvPr/>
        </p:nvSpPr>
        <p:spPr bwMode="auto">
          <a:xfrm>
            <a:off x="3581400" y="2133600"/>
            <a:ext cx="38862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Zero’s at the front are known as place holders and are not counted</a:t>
            </a:r>
          </a:p>
        </p:txBody>
      </p:sp>
      <p:sp>
        <p:nvSpPr>
          <p:cNvPr id="12" name="Text Placeholder 2"/>
          <p:cNvSpPr txBox="1">
            <a:spLocks/>
          </p:cNvSpPr>
          <p:nvPr/>
        </p:nvSpPr>
        <p:spPr bwMode="auto">
          <a:xfrm>
            <a:off x="457200" y="990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ts val="600"/>
              </a:spcBef>
              <a:buClr>
                <a:schemeClr val="tx2"/>
              </a:buClr>
              <a:buSzPct val="73000"/>
            </a:pPr>
            <a:r>
              <a:rPr lang="en-NZ">
                <a:latin typeface="Arial" pitchFamily="34" charset="0"/>
                <a:cs typeface="Arial" pitchFamily="34" charset="0"/>
              </a:rPr>
              <a:t>- A way of representing numbers</a:t>
            </a:r>
            <a:endParaRPr lang="en-NZ" i="1">
              <a:latin typeface="Arial" pitchFamily="34" charset="0"/>
              <a:cs typeface="Arial" pitchFamily="34" charset="0"/>
            </a:endParaRPr>
          </a:p>
        </p:txBody>
      </p:sp>
      <p:sp>
        <p:nvSpPr>
          <p:cNvPr id="13" name="Title 1"/>
          <p:cNvSpPr txBox="1">
            <a:spLocks/>
          </p:cNvSpPr>
          <p:nvPr/>
        </p:nvSpPr>
        <p:spPr bwMode="auto">
          <a:xfrm>
            <a:off x="457200" y="3352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DECIMAL PLACES</a:t>
            </a:r>
          </a:p>
        </p:txBody>
      </p:sp>
      <p:sp>
        <p:nvSpPr>
          <p:cNvPr id="14" name="Text Placeholder 2"/>
          <p:cNvSpPr txBox="1">
            <a:spLocks/>
          </p:cNvSpPr>
          <p:nvPr/>
        </p:nvSpPr>
        <p:spPr bwMode="auto">
          <a:xfrm>
            <a:off x="457200" y="44196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ts val="600"/>
              </a:spcBef>
              <a:buClr>
                <a:schemeClr val="tx2"/>
              </a:buClr>
              <a:buSzPct val="73000"/>
            </a:pPr>
            <a:r>
              <a:rPr lang="en-NZ">
                <a:latin typeface="Arial" pitchFamily="34" charset="0"/>
                <a:cs typeface="Arial" pitchFamily="34" charset="0"/>
              </a:rPr>
              <a:t>- Count from the first number after the decimal point</a:t>
            </a:r>
            <a:endParaRPr lang="en-NZ" i="1">
              <a:latin typeface="Arial" pitchFamily="34" charset="0"/>
              <a:cs typeface="Arial" pitchFamily="34" charset="0"/>
            </a:endParaRPr>
          </a:p>
        </p:txBody>
      </p:sp>
      <p:sp>
        <p:nvSpPr>
          <p:cNvPr id="15" name="Rectangle 14"/>
          <p:cNvSpPr>
            <a:spLocks noChangeArrowheads="1"/>
          </p:cNvSpPr>
          <p:nvPr/>
        </p:nvSpPr>
        <p:spPr bwMode="auto">
          <a:xfrm>
            <a:off x="457200" y="4800600"/>
            <a:ext cx="7924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State the number of decimal places (d.p.) in the following: </a:t>
            </a:r>
            <a:endParaRPr lang="en-NZ"/>
          </a:p>
        </p:txBody>
      </p:sp>
      <p:sp>
        <p:nvSpPr>
          <p:cNvPr id="16" name="TextBox 15"/>
          <p:cNvSpPr txBox="1">
            <a:spLocks noChangeArrowheads="1"/>
          </p:cNvSpPr>
          <p:nvPr/>
        </p:nvSpPr>
        <p:spPr bwMode="auto">
          <a:xfrm>
            <a:off x="457200" y="5105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a)  70.652</a:t>
            </a:r>
            <a:endParaRPr lang="en-NZ" u="sng">
              <a:latin typeface="Arial" pitchFamily="34" charset="0"/>
              <a:cs typeface="Arial" pitchFamily="34" charset="0"/>
            </a:endParaRPr>
          </a:p>
        </p:txBody>
      </p:sp>
      <p:sp>
        <p:nvSpPr>
          <p:cNvPr id="17" name="Rectangle 16"/>
          <p:cNvSpPr>
            <a:spLocks noChangeArrowheads="1"/>
          </p:cNvSpPr>
          <p:nvPr/>
        </p:nvSpPr>
        <p:spPr bwMode="auto">
          <a:xfrm>
            <a:off x="1600200" y="51054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 d.p.</a:t>
            </a:r>
            <a:endParaRPr lang="en-NZ">
              <a:solidFill>
                <a:srgbClr val="FF0000"/>
              </a:solidFill>
            </a:endParaRPr>
          </a:p>
        </p:txBody>
      </p:sp>
      <p:sp>
        <p:nvSpPr>
          <p:cNvPr id="18" name="Text Placeholder 2"/>
          <p:cNvSpPr txBox="1">
            <a:spLocks/>
          </p:cNvSpPr>
          <p:nvPr/>
        </p:nvSpPr>
        <p:spPr bwMode="auto">
          <a:xfrm>
            <a:off x="457200" y="41148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ts val="600"/>
              </a:spcBef>
              <a:buClr>
                <a:schemeClr val="tx2"/>
              </a:buClr>
              <a:buSzPct val="73000"/>
            </a:pPr>
            <a:r>
              <a:rPr lang="en-NZ">
                <a:latin typeface="Arial" pitchFamily="34" charset="0"/>
                <a:cs typeface="Arial" pitchFamily="34" charset="0"/>
              </a:rPr>
              <a:t>- Another way of representing numbers</a:t>
            </a:r>
            <a:endParaRPr lang="en-NZ" i="1">
              <a:latin typeface="Arial" pitchFamily="34" charset="0"/>
              <a:cs typeface="Arial" pitchFamily="34" charset="0"/>
            </a:endParaRPr>
          </a:p>
        </p:txBody>
      </p:sp>
      <p:sp>
        <p:nvSpPr>
          <p:cNvPr id="19" name="TextBox 18"/>
          <p:cNvSpPr txBox="1">
            <a:spLocks noChangeArrowheads="1"/>
          </p:cNvSpPr>
          <p:nvPr/>
        </p:nvSpPr>
        <p:spPr bwMode="auto">
          <a:xfrm>
            <a:off x="457200" y="5410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b)  0.021</a:t>
            </a:r>
            <a:endParaRPr lang="en-NZ" u="sng">
              <a:latin typeface="Arial" pitchFamily="34" charset="0"/>
              <a:cs typeface="Arial" pitchFamily="34" charset="0"/>
            </a:endParaRPr>
          </a:p>
        </p:txBody>
      </p:sp>
      <p:sp>
        <p:nvSpPr>
          <p:cNvPr id="20" name="Rectangle 19"/>
          <p:cNvSpPr>
            <a:spLocks noChangeArrowheads="1"/>
          </p:cNvSpPr>
          <p:nvPr/>
        </p:nvSpPr>
        <p:spPr bwMode="auto">
          <a:xfrm>
            <a:off x="1600200" y="54102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 d.p.</a:t>
            </a:r>
            <a:endParaRPr lang="en-NZ">
              <a:solidFill>
                <a:srgbClr val="FF0000"/>
              </a:solidFill>
            </a:endParaRPr>
          </a:p>
        </p:txBody>
      </p:sp>
      <p:sp>
        <p:nvSpPr>
          <p:cNvPr id="21" name="TextBox 20"/>
          <p:cNvSpPr txBox="1">
            <a:spLocks noChangeArrowheads="1"/>
          </p:cNvSpPr>
          <p:nvPr/>
        </p:nvSpPr>
        <p:spPr bwMode="auto">
          <a:xfrm>
            <a:off x="457200" y="5715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c)  46</a:t>
            </a:r>
            <a:endParaRPr lang="en-NZ" u="sng">
              <a:latin typeface="Arial" pitchFamily="34" charset="0"/>
              <a:cs typeface="Arial" pitchFamily="34" charset="0"/>
            </a:endParaRPr>
          </a:p>
        </p:txBody>
      </p:sp>
      <p:sp>
        <p:nvSpPr>
          <p:cNvPr id="22" name="Rectangle 21"/>
          <p:cNvSpPr>
            <a:spLocks noChangeArrowheads="1"/>
          </p:cNvSpPr>
          <p:nvPr/>
        </p:nvSpPr>
        <p:spPr bwMode="auto">
          <a:xfrm>
            <a:off x="1600200" y="57150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0 d.p.</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9" presetClass="entr" presetSubtype="1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1000" fill="hold"/>
                                        <p:tgtEl>
                                          <p:spTgt spid="11"/>
                                        </p:tgtEl>
                                        <p:attrNameLst>
                                          <p:attrName>ppt_w</p:attrName>
                                        </p:attrNameLst>
                                      </p:cBhvr>
                                      <p:tavLst>
                                        <p:tav tm="0" fmla="#ppt_w*sin(2.5*pi*$)">
                                          <p:val>
                                            <p:fltVal val="0"/>
                                          </p:val>
                                        </p:tav>
                                        <p:tav tm="100000">
                                          <p:val>
                                            <p:fltVal val="1"/>
                                          </p:val>
                                        </p:tav>
                                      </p:tavLst>
                                    </p:anim>
                                    <p:anim calcmode="lin" valueType="num">
                                      <p:cBhvr>
                                        <p:cTn id="56" dur="1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4" presetClass="entr"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from="(-#ppt_w/2)" to="(#ppt_x)" calcmode="lin" valueType="num">
                                      <p:cBhvr>
                                        <p:cTn id="61" dur="600" fill="hold">
                                          <p:stCondLst>
                                            <p:cond delay="0"/>
                                          </p:stCondLst>
                                        </p:cTn>
                                        <p:tgtEl>
                                          <p:spTgt spid="13"/>
                                        </p:tgtEl>
                                        <p:attrNameLst>
                                          <p:attrName>ppt_x</p:attrName>
                                        </p:attrNameLst>
                                      </p:cBhvr>
                                    </p:anim>
                                    <p:anim from="0" to="-1.0" calcmode="lin" valueType="num">
                                      <p:cBhvr>
                                        <p:cTn id="62" dur="200" decel="50000" autoRev="1" fill="hold">
                                          <p:stCondLst>
                                            <p:cond delay="600"/>
                                          </p:stCondLst>
                                        </p:cTn>
                                        <p:tgtEl>
                                          <p:spTgt spid="13"/>
                                        </p:tgtEl>
                                        <p:attrNameLst>
                                          <p:attrName>xshear</p:attrName>
                                        </p:attrNameLst>
                                      </p:cBhvr>
                                    </p:anim>
                                    <p:animScale>
                                      <p:cBhvr>
                                        <p:cTn id="63" dur="200" decel="100000" autoRev="1" fill="hold">
                                          <p:stCondLst>
                                            <p:cond delay="600"/>
                                          </p:stCondLst>
                                        </p:cTn>
                                        <p:tgtEl>
                                          <p:spTgt spid="13"/>
                                        </p:tgtEl>
                                      </p:cBhvr>
                                      <p:from x="100000" y="100000"/>
                                      <p:to x="80000" y="100000"/>
                                    </p:animScale>
                                    <p:anim by="(#ppt_h/3+#ppt_w*0.1)" calcmode="lin" valueType="num">
                                      <p:cBhvr additive="sum">
                                        <p:cTn id="64" dur="200" decel="100000" autoRev="1" fill="hold">
                                          <p:stCondLst>
                                            <p:cond delay="600"/>
                                          </p:stCondLst>
                                        </p:cTn>
                                        <p:tgtEl>
                                          <p:spTgt spid="13"/>
                                        </p:tgtEl>
                                        <p:attrNameLst>
                                          <p:attrName>ppt_x</p:attrName>
                                        </p:attrNameLst>
                                      </p:cBhvr>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500"/>
                                        <p:tgtEl>
                                          <p:spTgt spid="18"/>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500"/>
                                        <p:tgtEl>
                                          <p:spTgt spid="1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0-#ppt_w/2"/>
                                          </p:val>
                                        </p:tav>
                                        <p:tav tm="100000">
                                          <p:val>
                                            <p:strVal val="#ppt_x"/>
                                          </p:val>
                                        </p:tav>
                                      </p:tavLst>
                                    </p:anim>
                                    <p:anim calcmode="lin" valueType="num">
                                      <p:cBhvr additive="base">
                                        <p:cTn id="80" dur="500" fill="hold"/>
                                        <p:tgtEl>
                                          <p:spTgt spid="15"/>
                                        </p:tgtEl>
                                        <p:attrNameLst>
                                          <p:attrName>ppt_y</p:attrName>
                                        </p:attrNameLst>
                                      </p:cBhvr>
                                      <p:tavLst>
                                        <p:tav tm="0">
                                          <p:val>
                                            <p:strVal val="#ppt_y"/>
                                          </p:val>
                                        </p:tav>
                                        <p:tav tm="100000">
                                          <p:val>
                                            <p:strVal val="#ppt_y"/>
                                          </p:val>
                                        </p:tav>
                                      </p:tavLst>
                                    </p:anim>
                                  </p:childTnLst>
                                </p:cTn>
                              </p:par>
                              <p:par>
                                <p:cTn id="81" presetID="10" presetClass="entr" presetSubtype="0"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fade">
                                      <p:cBhvr>
                                        <p:cTn id="83" dur="500"/>
                                        <p:tgtEl>
                                          <p:spTgt spid="16"/>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fade">
                                      <p:cBhvr>
                                        <p:cTn id="86" dur="500"/>
                                        <p:tgtEl>
                                          <p:spTgt spid="19"/>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fade">
                                      <p:cBhvr>
                                        <p:cTn id="89" dur="500"/>
                                        <p:tgtEl>
                                          <p:spTgt spid="21"/>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fade">
                                      <p:cBhvr>
                                        <p:cTn id="94" dur="500"/>
                                        <p:tgtEl>
                                          <p:spTgt spid="1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fade">
                                      <p:cBhvr>
                                        <p:cTn id="99" dur="500"/>
                                        <p:tgtEl>
                                          <p:spTgt spid="2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22"/>
                                        </p:tgtEl>
                                        <p:attrNameLst>
                                          <p:attrName>style.visibility</p:attrName>
                                        </p:attrNameLst>
                                      </p:cBhvr>
                                      <p:to>
                                        <p:strVal val="visible"/>
                                      </p:to>
                                    </p:set>
                                    <p:animEffect transition="in" filter="fade">
                                      <p:cBhvr>
                                        <p:cTn id="10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animBg="1"/>
      <p:bldP spid="12" grpId="0"/>
      <p:bldP spid="13" grpId="0"/>
      <p:bldP spid="14" grpId="0"/>
      <p:bldP spid="15" grpId="0"/>
      <p:bldP spid="16" grpId="0"/>
      <p:bldP spid="17" grpId="0"/>
      <p:bldP spid="18" grpId="0"/>
      <p:bldP spid="19" grpId="0"/>
      <p:bldP spid="20" grpId="0"/>
      <p:bldP spid="21" grpId="0"/>
      <p:bldP spid="2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ROUNDING</a:t>
            </a:r>
          </a:p>
        </p:txBody>
      </p:sp>
      <p:sp>
        <p:nvSpPr>
          <p:cNvPr id="3" name="TextBox 2"/>
          <p:cNvSpPr txBox="1">
            <a:spLocks noChangeArrowheads="1"/>
          </p:cNvSpPr>
          <p:nvPr/>
        </p:nvSpPr>
        <p:spPr bwMode="auto">
          <a:xfrm>
            <a:off x="457200" y="10668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DECIMAL PLACES (d.p.)</a:t>
            </a:r>
          </a:p>
        </p:txBody>
      </p:sp>
      <p:sp>
        <p:nvSpPr>
          <p:cNvPr id="4" name="TextBox 3"/>
          <p:cNvSpPr txBox="1">
            <a:spLocks noChangeArrowheads="1"/>
          </p:cNvSpPr>
          <p:nvPr/>
        </p:nvSpPr>
        <p:spPr bwMode="auto">
          <a:xfrm>
            <a:off x="457200" y="1371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 Count the number of places needed AFTER the decimal point</a:t>
            </a:r>
          </a:p>
        </p:txBody>
      </p:sp>
      <p:sp>
        <p:nvSpPr>
          <p:cNvPr id="5" name="TextBox 4"/>
          <p:cNvSpPr txBox="1">
            <a:spLocks noChangeArrowheads="1"/>
          </p:cNvSpPr>
          <p:nvPr/>
        </p:nvSpPr>
        <p:spPr bwMode="auto">
          <a:xfrm>
            <a:off x="457200" y="16764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 Look at the next digit</a:t>
            </a:r>
          </a:p>
        </p:txBody>
      </p:sp>
      <p:sp>
        <p:nvSpPr>
          <p:cNvPr id="6" name="TextBox 5"/>
          <p:cNvSpPr txBox="1">
            <a:spLocks noChangeArrowheads="1"/>
          </p:cNvSpPr>
          <p:nvPr/>
        </p:nvSpPr>
        <p:spPr bwMode="auto">
          <a:xfrm>
            <a:off x="685800" y="1981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it’s a 5 or more, add 1 to the previous digit</a:t>
            </a:r>
          </a:p>
        </p:txBody>
      </p:sp>
      <p:sp>
        <p:nvSpPr>
          <p:cNvPr id="7" name="TextBox 6"/>
          <p:cNvSpPr txBox="1">
            <a:spLocks noChangeArrowheads="1"/>
          </p:cNvSpPr>
          <p:nvPr/>
        </p:nvSpPr>
        <p:spPr bwMode="auto">
          <a:xfrm>
            <a:off x="685800" y="2286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it’s less than 5, leave previous digit unchanged</a:t>
            </a:r>
          </a:p>
        </p:txBody>
      </p:sp>
      <p:sp>
        <p:nvSpPr>
          <p:cNvPr id="8" name="TextBox 7"/>
          <p:cNvSpPr txBox="1">
            <a:spLocks noChangeArrowheads="1"/>
          </p:cNvSpPr>
          <p:nvPr/>
        </p:nvSpPr>
        <p:spPr bwMode="auto">
          <a:xfrm>
            <a:off x="457200" y="2590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iii) Drop off any extra digits</a:t>
            </a:r>
          </a:p>
        </p:txBody>
      </p:sp>
      <p:sp>
        <p:nvSpPr>
          <p:cNvPr id="9" name="TextBox 8"/>
          <p:cNvSpPr txBox="1">
            <a:spLocks noChangeArrowheads="1"/>
          </p:cNvSpPr>
          <p:nvPr/>
        </p:nvSpPr>
        <p:spPr bwMode="auto">
          <a:xfrm>
            <a:off x="457200" y="3124200"/>
            <a:ext cx="411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Round </a:t>
            </a:r>
            <a:r>
              <a:rPr lang="en-NZ" sz="2400">
                <a:latin typeface="Arial" pitchFamily="34" charset="0"/>
                <a:cs typeface="Arial" pitchFamily="34" charset="0"/>
              </a:rPr>
              <a:t>6.12538</a:t>
            </a:r>
            <a:r>
              <a:rPr lang="en-NZ">
                <a:latin typeface="Arial" pitchFamily="34" charset="0"/>
                <a:cs typeface="Arial" pitchFamily="34" charset="0"/>
              </a:rPr>
              <a:t> to:</a:t>
            </a:r>
          </a:p>
        </p:txBody>
      </p:sp>
      <p:sp>
        <p:nvSpPr>
          <p:cNvPr id="10" name="Rectangle 9"/>
          <p:cNvSpPr>
            <a:spLocks noChangeArrowheads="1"/>
          </p:cNvSpPr>
          <p:nvPr/>
        </p:nvSpPr>
        <p:spPr bwMode="auto">
          <a:xfrm>
            <a:off x="457200" y="3581400"/>
            <a:ext cx="297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1 decimal place (1 d.p.)</a:t>
            </a:r>
            <a:endParaRPr lang="en-NZ"/>
          </a:p>
        </p:txBody>
      </p:sp>
      <p:sp>
        <p:nvSpPr>
          <p:cNvPr id="11" name="Rectangle 10"/>
          <p:cNvSpPr>
            <a:spLocks noChangeArrowheads="1"/>
          </p:cNvSpPr>
          <p:nvPr/>
        </p:nvSpPr>
        <p:spPr bwMode="auto">
          <a:xfrm>
            <a:off x="4495800" y="35814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4 d.p.</a:t>
            </a:r>
            <a:endParaRPr lang="en-NZ"/>
          </a:p>
        </p:txBody>
      </p:sp>
      <p:sp>
        <p:nvSpPr>
          <p:cNvPr id="12" name="Oval 11"/>
          <p:cNvSpPr>
            <a:spLocks noChangeArrowheads="1"/>
          </p:cNvSpPr>
          <p:nvPr/>
        </p:nvSpPr>
        <p:spPr bwMode="auto">
          <a:xfrm flipH="1">
            <a:off x="1981200" y="3200400"/>
            <a:ext cx="152400" cy="38100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3" name="Rectangle 12"/>
          <p:cNvSpPr>
            <a:spLocks noChangeArrowheads="1"/>
          </p:cNvSpPr>
          <p:nvPr/>
        </p:nvSpPr>
        <p:spPr bwMode="auto">
          <a:xfrm>
            <a:off x="838200" y="3962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Next digit =</a:t>
            </a:r>
            <a:endParaRPr lang="en-NZ">
              <a:solidFill>
                <a:srgbClr val="FF0000"/>
              </a:solidFill>
            </a:endParaRPr>
          </a:p>
        </p:txBody>
      </p:sp>
      <p:sp>
        <p:nvSpPr>
          <p:cNvPr id="14" name="Rectangle 13"/>
          <p:cNvSpPr>
            <a:spLocks noChangeArrowheads="1"/>
          </p:cNvSpPr>
          <p:nvPr/>
        </p:nvSpPr>
        <p:spPr bwMode="auto">
          <a:xfrm>
            <a:off x="2057400" y="39624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a:t>
            </a:r>
            <a:endParaRPr lang="en-NZ">
              <a:solidFill>
                <a:srgbClr val="FF0000"/>
              </a:solidFill>
            </a:endParaRPr>
          </a:p>
        </p:txBody>
      </p:sp>
      <p:sp>
        <p:nvSpPr>
          <p:cNvPr id="15" name="Rectangle 14"/>
          <p:cNvSpPr>
            <a:spLocks noChangeArrowheads="1"/>
          </p:cNvSpPr>
          <p:nvPr/>
        </p:nvSpPr>
        <p:spPr bwMode="auto">
          <a:xfrm>
            <a:off x="1828800" y="42672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leave unchanged</a:t>
            </a:r>
            <a:endParaRPr lang="en-NZ">
              <a:solidFill>
                <a:srgbClr val="FF0000"/>
              </a:solidFill>
            </a:endParaRPr>
          </a:p>
        </p:txBody>
      </p:sp>
      <p:sp>
        <p:nvSpPr>
          <p:cNvPr id="16" name="Rectangle 15"/>
          <p:cNvSpPr>
            <a:spLocks noChangeArrowheads="1"/>
          </p:cNvSpPr>
          <p:nvPr/>
        </p:nvSpPr>
        <p:spPr bwMode="auto">
          <a:xfrm>
            <a:off x="1828800" y="4572000"/>
            <a:ext cx="877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FF0000"/>
                </a:solidFill>
                <a:latin typeface="Arial" pitchFamily="34" charset="0"/>
                <a:cs typeface="Arial" pitchFamily="34" charset="0"/>
              </a:rPr>
              <a:t>= 6.1</a:t>
            </a:r>
            <a:endParaRPr lang="en-NZ" sz="2400">
              <a:solidFill>
                <a:srgbClr val="FF0000"/>
              </a:solidFill>
            </a:endParaRPr>
          </a:p>
        </p:txBody>
      </p:sp>
      <p:sp>
        <p:nvSpPr>
          <p:cNvPr id="17" name="Oval 16"/>
          <p:cNvSpPr>
            <a:spLocks noChangeArrowheads="1"/>
          </p:cNvSpPr>
          <p:nvPr/>
        </p:nvSpPr>
        <p:spPr bwMode="auto">
          <a:xfrm flipH="1">
            <a:off x="2514600" y="3200400"/>
            <a:ext cx="152400" cy="381000"/>
          </a:xfrm>
          <a:prstGeom prst="ellipse">
            <a:avLst/>
          </a:prstGeom>
          <a:noFill/>
          <a:ln w="2540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8" name="Rectangle 17"/>
          <p:cNvSpPr>
            <a:spLocks noChangeArrowheads="1"/>
          </p:cNvSpPr>
          <p:nvPr/>
        </p:nvSpPr>
        <p:spPr bwMode="auto">
          <a:xfrm>
            <a:off x="4800600" y="3962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00B0F0"/>
                </a:solidFill>
                <a:latin typeface="Arial" pitchFamily="34" charset="0"/>
                <a:cs typeface="Arial" pitchFamily="34" charset="0"/>
              </a:rPr>
              <a:t>Next digit =</a:t>
            </a:r>
            <a:endParaRPr lang="en-NZ">
              <a:solidFill>
                <a:srgbClr val="00B0F0"/>
              </a:solidFill>
            </a:endParaRPr>
          </a:p>
        </p:txBody>
      </p:sp>
      <p:sp>
        <p:nvSpPr>
          <p:cNvPr id="19" name="Rectangle 18"/>
          <p:cNvSpPr>
            <a:spLocks noChangeArrowheads="1"/>
          </p:cNvSpPr>
          <p:nvPr/>
        </p:nvSpPr>
        <p:spPr bwMode="auto">
          <a:xfrm>
            <a:off x="6019800" y="39624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00B0F0"/>
                </a:solidFill>
                <a:latin typeface="Arial" pitchFamily="34" charset="0"/>
                <a:cs typeface="Arial" pitchFamily="34" charset="0"/>
              </a:rPr>
              <a:t>8</a:t>
            </a:r>
            <a:endParaRPr lang="en-NZ">
              <a:solidFill>
                <a:srgbClr val="00B0F0"/>
              </a:solidFill>
            </a:endParaRPr>
          </a:p>
        </p:txBody>
      </p:sp>
      <p:sp>
        <p:nvSpPr>
          <p:cNvPr id="20" name="Rectangle 19"/>
          <p:cNvSpPr>
            <a:spLocks noChangeArrowheads="1"/>
          </p:cNvSpPr>
          <p:nvPr/>
        </p:nvSpPr>
        <p:spPr bwMode="auto">
          <a:xfrm>
            <a:off x="5791200" y="42672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00B0F0"/>
                </a:solidFill>
                <a:latin typeface="Arial" pitchFamily="34" charset="0"/>
                <a:cs typeface="Arial" pitchFamily="34" charset="0"/>
              </a:rPr>
              <a:t>= add 1</a:t>
            </a:r>
            <a:endParaRPr lang="en-NZ">
              <a:solidFill>
                <a:srgbClr val="00B0F0"/>
              </a:solidFill>
            </a:endParaRPr>
          </a:p>
        </p:txBody>
      </p:sp>
      <p:sp>
        <p:nvSpPr>
          <p:cNvPr id="21" name="Rectangle 20"/>
          <p:cNvSpPr>
            <a:spLocks noChangeArrowheads="1"/>
          </p:cNvSpPr>
          <p:nvPr/>
        </p:nvSpPr>
        <p:spPr bwMode="auto">
          <a:xfrm>
            <a:off x="5791200" y="4572000"/>
            <a:ext cx="1392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00B0F0"/>
                </a:solidFill>
                <a:latin typeface="Arial" pitchFamily="34" charset="0"/>
                <a:cs typeface="Arial" pitchFamily="34" charset="0"/>
              </a:rPr>
              <a:t>= 6.1254</a:t>
            </a:r>
            <a:endParaRPr lang="en-NZ" sz="2400">
              <a:solidFill>
                <a:srgbClr val="00B0F0"/>
              </a:solidFill>
            </a:endParaRPr>
          </a:p>
        </p:txBody>
      </p:sp>
      <p:sp>
        <p:nvSpPr>
          <p:cNvPr id="22" name="TextBox 21"/>
          <p:cNvSpPr txBox="1">
            <a:spLocks noChangeArrowheads="1"/>
          </p:cNvSpPr>
          <p:nvPr/>
        </p:nvSpPr>
        <p:spPr bwMode="auto">
          <a:xfrm>
            <a:off x="381000" y="5105400"/>
            <a:ext cx="5867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The number of places you have to round to should tell you how many digits are left after the decimal point in your answer. i.e. 3 d.p. = 3 digits after the decimal point. </a:t>
            </a:r>
          </a:p>
        </p:txBody>
      </p:sp>
      <p:sp>
        <p:nvSpPr>
          <p:cNvPr id="23" name="TextBox 22"/>
          <p:cNvSpPr txBox="1">
            <a:spLocks noChangeArrowheads="1"/>
          </p:cNvSpPr>
          <p:nvPr/>
        </p:nvSpPr>
        <p:spPr bwMode="auto">
          <a:xfrm>
            <a:off x="609600" y="6248400"/>
            <a:ext cx="54102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When rounding decimals, you DO NOT move digits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additive="base">
                                        <p:cTn id="45" dur="500" fill="hold"/>
                                        <p:tgtEl>
                                          <p:spTgt spid="9"/>
                                        </p:tgtEl>
                                        <p:attrNameLst>
                                          <p:attrName>ppt_x</p:attrName>
                                        </p:attrNameLst>
                                      </p:cBhvr>
                                      <p:tavLst>
                                        <p:tav tm="0">
                                          <p:val>
                                            <p:strVal val="0-#ppt_w/2"/>
                                          </p:val>
                                        </p:tav>
                                        <p:tav tm="100000">
                                          <p:val>
                                            <p:strVal val="#ppt_x"/>
                                          </p:val>
                                        </p:tav>
                                      </p:tavLst>
                                    </p:anim>
                                    <p:anim calcmode="lin" valueType="num">
                                      <p:cBhvr additive="base">
                                        <p:cTn id="46" dur="500" fill="hold"/>
                                        <p:tgtEl>
                                          <p:spTgt spid="9"/>
                                        </p:tgtEl>
                                        <p:attrNameLst>
                                          <p:attrName>ppt_y</p:attrName>
                                        </p:attrNameLst>
                                      </p:cBhvr>
                                      <p:tavLst>
                                        <p:tav tm="0">
                                          <p:val>
                                            <p:strVal val="#ppt_y"/>
                                          </p:val>
                                        </p:tav>
                                        <p:tav tm="100000">
                                          <p:val>
                                            <p:strVal val="#ppt_y"/>
                                          </p:val>
                                        </p:tav>
                                      </p:tavLst>
                                    </p:anim>
                                  </p:childTnLst>
                                </p:cTn>
                              </p:par>
                              <p:par>
                                <p:cTn id="47" presetID="10" presetClass="entr" presetSubtype="0"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500"/>
                                        <p:tgtEl>
                                          <p:spTgt spid="1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500"/>
                                        <p:tgtEl>
                                          <p:spTgt spid="1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500"/>
                                        <p:tgtEl>
                                          <p:spTgt spid="1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fade">
                                      <p:cBhvr>
                                        <p:cTn id="77" dur="500"/>
                                        <p:tgtEl>
                                          <p:spTgt spid="1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500"/>
                                        <p:tgtEl>
                                          <p:spTgt spid="1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500"/>
                                        <p:tgtEl>
                                          <p:spTgt spid="1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fade">
                                      <p:cBhvr>
                                        <p:cTn id="92" dur="500"/>
                                        <p:tgtEl>
                                          <p:spTgt spid="1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fade">
                                      <p:cBhvr>
                                        <p:cTn id="97" dur="500"/>
                                        <p:tgtEl>
                                          <p:spTgt spid="20"/>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1"/>
                                        </p:tgtEl>
                                        <p:attrNameLst>
                                          <p:attrName>style.visibility</p:attrName>
                                        </p:attrNameLst>
                                      </p:cBhvr>
                                      <p:to>
                                        <p:strVal val="visible"/>
                                      </p:to>
                                    </p:set>
                                    <p:animEffect transition="in" filter="fade">
                                      <p:cBhvr>
                                        <p:cTn id="102" dur="500"/>
                                        <p:tgtEl>
                                          <p:spTgt spid="21"/>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9" presetClass="entr" presetSubtype="10" fill="hold" grpId="0" nodeType="click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p:cTn id="107" dur="1000" fill="hold"/>
                                        <p:tgtEl>
                                          <p:spTgt spid="22"/>
                                        </p:tgtEl>
                                        <p:attrNameLst>
                                          <p:attrName>ppt_w</p:attrName>
                                        </p:attrNameLst>
                                      </p:cBhvr>
                                      <p:tavLst>
                                        <p:tav tm="0" fmla="#ppt_w*sin(2.5*pi*$)">
                                          <p:val>
                                            <p:fltVal val="0"/>
                                          </p:val>
                                        </p:tav>
                                        <p:tav tm="100000">
                                          <p:val>
                                            <p:fltVal val="1"/>
                                          </p:val>
                                        </p:tav>
                                      </p:tavLst>
                                    </p:anim>
                                    <p:anim calcmode="lin" valueType="num">
                                      <p:cBhvr>
                                        <p:cTn id="108" dur="10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9" presetClass="entr" presetSubtype="10" fill="hold" grpId="0" nodeType="clickEffect">
                                  <p:stCondLst>
                                    <p:cond delay="0"/>
                                  </p:stCondLst>
                                  <p:childTnLst>
                                    <p:set>
                                      <p:cBhvr>
                                        <p:cTn id="112" dur="1" fill="hold">
                                          <p:stCondLst>
                                            <p:cond delay="0"/>
                                          </p:stCondLst>
                                        </p:cTn>
                                        <p:tgtEl>
                                          <p:spTgt spid="23"/>
                                        </p:tgtEl>
                                        <p:attrNameLst>
                                          <p:attrName>style.visibility</p:attrName>
                                        </p:attrNameLst>
                                      </p:cBhvr>
                                      <p:to>
                                        <p:strVal val="visible"/>
                                      </p:to>
                                    </p:set>
                                    <p:anim calcmode="lin" valueType="num">
                                      <p:cBhvr>
                                        <p:cTn id="113" dur="1000" fill="hold"/>
                                        <p:tgtEl>
                                          <p:spTgt spid="23"/>
                                        </p:tgtEl>
                                        <p:attrNameLst>
                                          <p:attrName>ppt_w</p:attrName>
                                        </p:attrNameLst>
                                      </p:cBhvr>
                                      <p:tavLst>
                                        <p:tav tm="0" fmla="#ppt_w*sin(2.5*pi*$)">
                                          <p:val>
                                            <p:fltVal val="0"/>
                                          </p:val>
                                        </p:tav>
                                        <p:tav tm="100000">
                                          <p:val>
                                            <p:fltVal val="1"/>
                                          </p:val>
                                        </p:tav>
                                      </p:tavLst>
                                    </p:anim>
                                    <p:anim calcmode="lin" valueType="num">
                                      <p:cBhvr>
                                        <p:cTn id="114" dur="1000" fill="hold"/>
                                        <p:tgtEl>
                                          <p:spTgt spid="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animBg="1"/>
      <p:bldP spid="13" grpId="0"/>
      <p:bldP spid="14" grpId="0"/>
      <p:bldP spid="15" grpId="0"/>
      <p:bldP spid="16" grpId="0"/>
      <p:bldP spid="17" grpId="0" animBg="1"/>
      <p:bldP spid="18" grpId="0"/>
      <p:bldP spid="19" grpId="0"/>
      <p:bldP spid="20" grpId="0"/>
      <p:bldP spid="21" grpId="0"/>
      <p:bldP spid="22" grpId="0" animBg="1"/>
      <p:bldP spid="2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4572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SIGNIFCANT FIGURES (s.f.)</a:t>
            </a:r>
          </a:p>
        </p:txBody>
      </p:sp>
      <p:sp>
        <p:nvSpPr>
          <p:cNvPr id="3" name="TextBox 2"/>
          <p:cNvSpPr txBox="1">
            <a:spLocks noChangeArrowheads="1"/>
          </p:cNvSpPr>
          <p:nvPr/>
        </p:nvSpPr>
        <p:spPr bwMode="auto">
          <a:xfrm>
            <a:off x="457200" y="838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 Count the number of places needed from the first NON-ZERO digit</a:t>
            </a:r>
          </a:p>
        </p:txBody>
      </p:sp>
      <p:sp>
        <p:nvSpPr>
          <p:cNvPr id="4" name="TextBox 3"/>
          <p:cNvSpPr txBox="1">
            <a:spLocks noChangeArrowheads="1"/>
          </p:cNvSpPr>
          <p:nvPr/>
        </p:nvSpPr>
        <p:spPr bwMode="auto">
          <a:xfrm>
            <a:off x="457200" y="1143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 Look at the next digit</a:t>
            </a:r>
          </a:p>
        </p:txBody>
      </p:sp>
      <p:sp>
        <p:nvSpPr>
          <p:cNvPr id="5" name="TextBox 4"/>
          <p:cNvSpPr txBox="1">
            <a:spLocks noChangeArrowheads="1"/>
          </p:cNvSpPr>
          <p:nvPr/>
        </p:nvSpPr>
        <p:spPr bwMode="auto">
          <a:xfrm>
            <a:off x="685800" y="1447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it’s a 5 or more, add 1 to the previous digit</a:t>
            </a:r>
          </a:p>
        </p:txBody>
      </p:sp>
      <p:sp>
        <p:nvSpPr>
          <p:cNvPr id="6" name="TextBox 5"/>
          <p:cNvSpPr txBox="1">
            <a:spLocks noChangeArrowheads="1"/>
          </p:cNvSpPr>
          <p:nvPr/>
        </p:nvSpPr>
        <p:spPr bwMode="auto">
          <a:xfrm>
            <a:off x="685800" y="1752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it’s less than 5, leave previous digit unchanged</a:t>
            </a:r>
          </a:p>
        </p:txBody>
      </p:sp>
      <p:sp>
        <p:nvSpPr>
          <p:cNvPr id="7" name="TextBox 6"/>
          <p:cNvSpPr txBox="1">
            <a:spLocks noChangeArrowheads="1"/>
          </p:cNvSpPr>
          <p:nvPr/>
        </p:nvSpPr>
        <p:spPr bwMode="auto">
          <a:xfrm>
            <a:off x="457200" y="20574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iii) If needed, add zeros as placeholders to keep the number the same size</a:t>
            </a:r>
          </a:p>
        </p:txBody>
      </p:sp>
      <p:sp>
        <p:nvSpPr>
          <p:cNvPr id="8" name="TextBox 7"/>
          <p:cNvSpPr txBox="1">
            <a:spLocks noChangeArrowheads="1"/>
          </p:cNvSpPr>
          <p:nvPr/>
        </p:nvSpPr>
        <p:spPr bwMode="auto">
          <a:xfrm>
            <a:off x="457200" y="2590800"/>
            <a:ext cx="411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Round </a:t>
            </a:r>
            <a:r>
              <a:rPr lang="en-NZ" sz="2400">
                <a:latin typeface="Arial" pitchFamily="34" charset="0"/>
                <a:cs typeface="Arial" pitchFamily="34" charset="0"/>
              </a:rPr>
              <a:t>0.00564</a:t>
            </a:r>
            <a:r>
              <a:rPr lang="en-NZ">
                <a:latin typeface="Arial" pitchFamily="34" charset="0"/>
                <a:cs typeface="Arial" pitchFamily="34" charset="0"/>
              </a:rPr>
              <a:t> to:</a:t>
            </a:r>
          </a:p>
        </p:txBody>
      </p:sp>
      <p:sp>
        <p:nvSpPr>
          <p:cNvPr id="9" name="Rectangle 8"/>
          <p:cNvSpPr>
            <a:spLocks noChangeArrowheads="1"/>
          </p:cNvSpPr>
          <p:nvPr/>
        </p:nvSpPr>
        <p:spPr bwMode="auto">
          <a:xfrm>
            <a:off x="457200" y="3048000"/>
            <a:ext cx="327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1 significant figure (1 s.f.)</a:t>
            </a:r>
            <a:endParaRPr lang="en-NZ"/>
          </a:p>
        </p:txBody>
      </p:sp>
      <p:sp>
        <p:nvSpPr>
          <p:cNvPr id="10" name="Rectangle 9"/>
          <p:cNvSpPr>
            <a:spLocks noChangeArrowheads="1"/>
          </p:cNvSpPr>
          <p:nvPr/>
        </p:nvSpPr>
        <p:spPr bwMode="auto">
          <a:xfrm>
            <a:off x="4495800" y="30480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2 s.f.</a:t>
            </a:r>
            <a:endParaRPr lang="en-NZ"/>
          </a:p>
        </p:txBody>
      </p:sp>
      <p:sp>
        <p:nvSpPr>
          <p:cNvPr id="11" name="Oval 10"/>
          <p:cNvSpPr>
            <a:spLocks noChangeArrowheads="1"/>
          </p:cNvSpPr>
          <p:nvPr/>
        </p:nvSpPr>
        <p:spPr bwMode="auto">
          <a:xfrm flipH="1">
            <a:off x="1981200" y="2667000"/>
            <a:ext cx="152400" cy="38100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2" name="Rectangle 11"/>
          <p:cNvSpPr>
            <a:spLocks noChangeArrowheads="1"/>
          </p:cNvSpPr>
          <p:nvPr/>
        </p:nvSpPr>
        <p:spPr bwMode="auto">
          <a:xfrm>
            <a:off x="838200" y="3429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Next digit =</a:t>
            </a:r>
            <a:endParaRPr lang="en-NZ">
              <a:solidFill>
                <a:srgbClr val="FF0000"/>
              </a:solidFill>
            </a:endParaRPr>
          </a:p>
        </p:txBody>
      </p:sp>
      <p:sp>
        <p:nvSpPr>
          <p:cNvPr id="13" name="Rectangle 12"/>
          <p:cNvSpPr>
            <a:spLocks noChangeArrowheads="1"/>
          </p:cNvSpPr>
          <p:nvPr/>
        </p:nvSpPr>
        <p:spPr bwMode="auto">
          <a:xfrm>
            <a:off x="2057400" y="34290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a:t>
            </a:r>
            <a:endParaRPr lang="en-NZ">
              <a:solidFill>
                <a:srgbClr val="FF0000"/>
              </a:solidFill>
            </a:endParaRPr>
          </a:p>
        </p:txBody>
      </p:sp>
      <p:sp>
        <p:nvSpPr>
          <p:cNvPr id="14" name="Rectangle 13"/>
          <p:cNvSpPr>
            <a:spLocks noChangeArrowheads="1"/>
          </p:cNvSpPr>
          <p:nvPr/>
        </p:nvSpPr>
        <p:spPr bwMode="auto">
          <a:xfrm>
            <a:off x="1828800" y="37338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leave unchanged</a:t>
            </a:r>
            <a:endParaRPr lang="en-NZ">
              <a:solidFill>
                <a:srgbClr val="FF0000"/>
              </a:solidFill>
            </a:endParaRPr>
          </a:p>
        </p:txBody>
      </p:sp>
      <p:sp>
        <p:nvSpPr>
          <p:cNvPr id="15" name="Rectangle 14"/>
          <p:cNvSpPr>
            <a:spLocks noChangeArrowheads="1"/>
          </p:cNvSpPr>
          <p:nvPr/>
        </p:nvSpPr>
        <p:spPr bwMode="auto">
          <a:xfrm>
            <a:off x="1828800" y="4038600"/>
            <a:ext cx="877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FF0000"/>
                </a:solidFill>
                <a:latin typeface="Arial" pitchFamily="34" charset="0"/>
                <a:cs typeface="Arial" pitchFamily="34" charset="0"/>
              </a:rPr>
              <a:t>= 6.1</a:t>
            </a:r>
            <a:endParaRPr lang="en-NZ" sz="2400">
              <a:solidFill>
                <a:srgbClr val="FF0000"/>
              </a:solidFill>
            </a:endParaRPr>
          </a:p>
        </p:txBody>
      </p:sp>
      <p:sp>
        <p:nvSpPr>
          <p:cNvPr id="16" name="Oval 15"/>
          <p:cNvSpPr>
            <a:spLocks noChangeArrowheads="1"/>
          </p:cNvSpPr>
          <p:nvPr/>
        </p:nvSpPr>
        <p:spPr bwMode="auto">
          <a:xfrm flipH="1">
            <a:off x="5943600" y="2667000"/>
            <a:ext cx="152400" cy="381000"/>
          </a:xfrm>
          <a:prstGeom prst="ellipse">
            <a:avLst/>
          </a:prstGeom>
          <a:noFill/>
          <a:ln w="2540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7" name="Rectangle 16"/>
          <p:cNvSpPr>
            <a:spLocks noChangeArrowheads="1"/>
          </p:cNvSpPr>
          <p:nvPr/>
        </p:nvSpPr>
        <p:spPr bwMode="auto">
          <a:xfrm>
            <a:off x="4800600" y="3429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00B0F0"/>
                </a:solidFill>
                <a:latin typeface="Arial" pitchFamily="34" charset="0"/>
                <a:cs typeface="Arial" pitchFamily="34" charset="0"/>
              </a:rPr>
              <a:t>Next digit =</a:t>
            </a:r>
            <a:endParaRPr lang="en-NZ">
              <a:solidFill>
                <a:srgbClr val="00B0F0"/>
              </a:solidFill>
            </a:endParaRPr>
          </a:p>
        </p:txBody>
      </p:sp>
      <p:sp>
        <p:nvSpPr>
          <p:cNvPr id="18" name="Rectangle 17"/>
          <p:cNvSpPr>
            <a:spLocks noChangeArrowheads="1"/>
          </p:cNvSpPr>
          <p:nvPr/>
        </p:nvSpPr>
        <p:spPr bwMode="auto">
          <a:xfrm>
            <a:off x="6019800" y="34290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00B0F0"/>
                </a:solidFill>
                <a:latin typeface="Arial" pitchFamily="34" charset="0"/>
                <a:cs typeface="Arial" pitchFamily="34" charset="0"/>
              </a:rPr>
              <a:t>7</a:t>
            </a:r>
            <a:endParaRPr lang="en-NZ">
              <a:solidFill>
                <a:srgbClr val="00B0F0"/>
              </a:solidFill>
            </a:endParaRPr>
          </a:p>
        </p:txBody>
      </p:sp>
      <p:sp>
        <p:nvSpPr>
          <p:cNvPr id="19" name="Rectangle 18"/>
          <p:cNvSpPr>
            <a:spLocks noChangeArrowheads="1"/>
          </p:cNvSpPr>
          <p:nvPr/>
        </p:nvSpPr>
        <p:spPr bwMode="auto">
          <a:xfrm>
            <a:off x="5791200" y="37338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00B0F0"/>
                </a:solidFill>
                <a:latin typeface="Arial" pitchFamily="34" charset="0"/>
                <a:cs typeface="Arial" pitchFamily="34" charset="0"/>
              </a:rPr>
              <a:t>= add 1</a:t>
            </a:r>
            <a:endParaRPr lang="en-NZ">
              <a:solidFill>
                <a:srgbClr val="00B0F0"/>
              </a:solidFill>
            </a:endParaRPr>
          </a:p>
        </p:txBody>
      </p:sp>
      <p:sp>
        <p:nvSpPr>
          <p:cNvPr id="20" name="Rectangle 19"/>
          <p:cNvSpPr>
            <a:spLocks noChangeArrowheads="1"/>
          </p:cNvSpPr>
          <p:nvPr/>
        </p:nvSpPr>
        <p:spPr bwMode="auto">
          <a:xfrm>
            <a:off x="5791200" y="4038600"/>
            <a:ext cx="792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00B0F0"/>
                </a:solidFill>
                <a:latin typeface="Arial" pitchFamily="34" charset="0"/>
                <a:cs typeface="Arial" pitchFamily="34" charset="0"/>
              </a:rPr>
              <a:t>= 19</a:t>
            </a:r>
            <a:endParaRPr lang="en-NZ" sz="2400">
              <a:solidFill>
                <a:srgbClr val="00B0F0"/>
              </a:solidFill>
            </a:endParaRPr>
          </a:p>
        </p:txBody>
      </p:sp>
      <p:sp>
        <p:nvSpPr>
          <p:cNvPr id="21" name="TextBox 20"/>
          <p:cNvSpPr txBox="1">
            <a:spLocks noChangeArrowheads="1"/>
          </p:cNvSpPr>
          <p:nvPr/>
        </p:nvSpPr>
        <p:spPr bwMode="auto">
          <a:xfrm>
            <a:off x="4495800" y="2590800"/>
            <a:ext cx="411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Round </a:t>
            </a:r>
            <a:r>
              <a:rPr lang="en-NZ" sz="2400">
                <a:latin typeface="Arial" pitchFamily="34" charset="0"/>
                <a:cs typeface="Arial" pitchFamily="34" charset="0"/>
              </a:rPr>
              <a:t>18730</a:t>
            </a:r>
            <a:r>
              <a:rPr lang="en-NZ">
                <a:latin typeface="Arial" pitchFamily="34" charset="0"/>
                <a:cs typeface="Arial" pitchFamily="34" charset="0"/>
              </a:rPr>
              <a:t> to:</a:t>
            </a:r>
          </a:p>
        </p:txBody>
      </p:sp>
      <p:sp>
        <p:nvSpPr>
          <p:cNvPr id="22" name="Rectangle 21"/>
          <p:cNvSpPr>
            <a:spLocks noChangeArrowheads="1"/>
          </p:cNvSpPr>
          <p:nvPr/>
        </p:nvSpPr>
        <p:spPr bwMode="auto">
          <a:xfrm>
            <a:off x="6400800" y="4038600"/>
            <a:ext cx="698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00B0F0"/>
                </a:solidFill>
                <a:latin typeface="Arial" pitchFamily="34" charset="0"/>
                <a:cs typeface="Arial" pitchFamily="34" charset="0"/>
              </a:rPr>
              <a:t>000</a:t>
            </a:r>
            <a:endParaRPr lang="en-NZ" sz="2400">
              <a:solidFill>
                <a:srgbClr val="00B0F0"/>
              </a:solidFill>
            </a:endParaRPr>
          </a:p>
        </p:txBody>
      </p:sp>
      <p:sp>
        <p:nvSpPr>
          <p:cNvPr id="23" name="TextBox 22"/>
          <p:cNvSpPr txBox="1">
            <a:spLocks noChangeArrowheads="1"/>
          </p:cNvSpPr>
          <p:nvPr/>
        </p:nvSpPr>
        <p:spPr bwMode="auto">
          <a:xfrm>
            <a:off x="381000" y="4648200"/>
            <a:ext cx="5867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Don’t forget to include zeros if your are rounding digits BEFORE the decimal point. Your answer should still be around the same place value</a:t>
            </a:r>
          </a:p>
        </p:txBody>
      </p:sp>
      <p:sp>
        <p:nvSpPr>
          <p:cNvPr id="24" name="TextBox 23"/>
          <p:cNvSpPr txBox="1">
            <a:spLocks noChangeArrowheads="1"/>
          </p:cNvSpPr>
          <p:nvPr/>
        </p:nvSpPr>
        <p:spPr bwMode="auto">
          <a:xfrm>
            <a:off x="457200" y="5867400"/>
            <a:ext cx="533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ALWAYS round sensibly i.e. Money is rounded to</a:t>
            </a:r>
          </a:p>
        </p:txBody>
      </p:sp>
      <p:sp>
        <p:nvSpPr>
          <p:cNvPr id="25" name="Rectangle 24"/>
          <p:cNvSpPr>
            <a:spLocks noChangeArrowheads="1"/>
          </p:cNvSpPr>
          <p:nvPr/>
        </p:nvSpPr>
        <p:spPr bwMode="auto">
          <a:xfrm>
            <a:off x="5638800" y="5867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 d.p.</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par>
                                <p:cTn id="45" presetID="2" presetClass="entr" presetSubtype="8"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0-#ppt_w/2"/>
                                          </p:val>
                                        </p:tav>
                                        <p:tav tm="100000">
                                          <p:val>
                                            <p:strVal val="#ppt_x"/>
                                          </p:val>
                                        </p:tav>
                                      </p:tavLst>
                                    </p:anim>
                                    <p:anim calcmode="lin" valueType="num">
                                      <p:cBhvr additive="base">
                                        <p:cTn id="4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500"/>
                                        <p:tgtEl>
                                          <p:spTgt spid="1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fade">
                                      <p:cBhvr>
                                        <p:cTn id="73" dur="500"/>
                                        <p:tgtEl>
                                          <p:spTgt spid="15"/>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500"/>
                                        <p:tgtEl>
                                          <p:spTgt spid="1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500"/>
                                        <p:tgtEl>
                                          <p:spTgt spid="17"/>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18"/>
                                        </p:tgtEl>
                                        <p:attrNameLst>
                                          <p:attrName>style.visibility</p:attrName>
                                        </p:attrNameLst>
                                      </p:cBhvr>
                                      <p:to>
                                        <p:strVal val="visible"/>
                                      </p:to>
                                    </p:set>
                                    <p:animEffect transition="in" filter="fade">
                                      <p:cBhvr>
                                        <p:cTn id="88" dur="500"/>
                                        <p:tgtEl>
                                          <p:spTgt spid="18"/>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fade">
                                      <p:cBhvr>
                                        <p:cTn id="93" dur="500"/>
                                        <p:tgtEl>
                                          <p:spTgt spid="19"/>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500"/>
                                        <p:tgtEl>
                                          <p:spTgt spid="20"/>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500"/>
                                        <p:tgtEl>
                                          <p:spTgt spid="22"/>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9" presetClass="entr" presetSubtype="10" fill="hold" grpId="0" nodeType="click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1000" fill="hold"/>
                                        <p:tgtEl>
                                          <p:spTgt spid="23"/>
                                        </p:tgtEl>
                                        <p:attrNameLst>
                                          <p:attrName>ppt_w</p:attrName>
                                        </p:attrNameLst>
                                      </p:cBhvr>
                                      <p:tavLst>
                                        <p:tav tm="0" fmla="#ppt_w*sin(2.5*pi*$)">
                                          <p:val>
                                            <p:fltVal val="0"/>
                                          </p:val>
                                        </p:tav>
                                        <p:tav tm="100000">
                                          <p:val>
                                            <p:fltVal val="1"/>
                                          </p:val>
                                        </p:tav>
                                      </p:tavLst>
                                    </p:anim>
                                    <p:anim calcmode="lin" valueType="num">
                                      <p:cBhvr>
                                        <p:cTn id="109" dur="10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4"/>
                                        </p:tgtEl>
                                        <p:attrNameLst>
                                          <p:attrName>style.visibility</p:attrName>
                                        </p:attrNameLst>
                                      </p:cBhvr>
                                      <p:to>
                                        <p:strVal val="visible"/>
                                      </p:to>
                                    </p:set>
                                    <p:animEffect transition="in" filter="fade">
                                      <p:cBhvr>
                                        <p:cTn id="114" dur="500"/>
                                        <p:tgtEl>
                                          <p:spTgt spid="24"/>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5"/>
                                        </p:tgtEl>
                                        <p:attrNameLst>
                                          <p:attrName>style.visibility</p:attrName>
                                        </p:attrNameLst>
                                      </p:cBhvr>
                                      <p:to>
                                        <p:strVal val="visible"/>
                                      </p:to>
                                    </p:set>
                                    <p:animEffect transition="in" filter="fade">
                                      <p:cBhvr>
                                        <p:cTn id="1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animBg="1"/>
      <p:bldP spid="12" grpId="0"/>
      <p:bldP spid="13" grpId="0"/>
      <p:bldP spid="14" grpId="0"/>
      <p:bldP spid="15" grpId="0"/>
      <p:bldP spid="16" grpId="0" animBg="1"/>
      <p:bldP spid="17" grpId="0"/>
      <p:bldP spid="18" grpId="0"/>
      <p:bldP spid="19" grpId="0"/>
      <p:bldP spid="20" grpId="0"/>
      <p:bldP spid="21" grpId="0"/>
      <p:bldP spid="22" grpId="0"/>
      <p:bldP spid="23" grpId="0" animBg="1"/>
      <p:bldP spid="24" grpId="0"/>
      <p:bldP spid="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304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STANDARD FORM</a:t>
            </a:r>
          </a:p>
        </p:txBody>
      </p:sp>
      <p:sp>
        <p:nvSpPr>
          <p:cNvPr id="3" name="TextBox 2"/>
          <p:cNvSpPr txBox="1">
            <a:spLocks noChangeArrowheads="1"/>
          </p:cNvSpPr>
          <p:nvPr/>
        </p:nvSpPr>
        <p:spPr bwMode="auto">
          <a:xfrm>
            <a:off x="457200" y="10668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MULTIPLYING BY POWERS OF 10</a:t>
            </a:r>
          </a:p>
        </p:txBody>
      </p:sp>
      <p:sp>
        <p:nvSpPr>
          <p:cNvPr id="4" name="TextBox 3"/>
          <p:cNvSpPr txBox="1">
            <a:spLocks noChangeArrowheads="1"/>
          </p:cNvSpPr>
          <p:nvPr/>
        </p:nvSpPr>
        <p:spPr bwMode="auto">
          <a:xfrm>
            <a:off x="457200" y="1371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Digits move to the left by the amount of zero’s</a:t>
            </a:r>
          </a:p>
        </p:txBody>
      </p:sp>
      <p:sp>
        <p:nvSpPr>
          <p:cNvPr id="5" name="Rectangle 4"/>
          <p:cNvSpPr>
            <a:spLocks noChangeArrowheads="1"/>
          </p:cNvSpPr>
          <p:nvPr/>
        </p:nvSpPr>
        <p:spPr bwMode="auto">
          <a:xfrm>
            <a:off x="457200" y="19812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2.56 × 10 =</a:t>
            </a:r>
            <a:endParaRPr lang="en-NZ"/>
          </a:p>
        </p:txBody>
      </p:sp>
      <p:sp>
        <p:nvSpPr>
          <p:cNvPr id="6" name="Rectangle 5"/>
          <p:cNvSpPr>
            <a:spLocks noChangeArrowheads="1"/>
          </p:cNvSpPr>
          <p:nvPr/>
        </p:nvSpPr>
        <p:spPr bwMode="auto">
          <a:xfrm>
            <a:off x="3962400" y="19812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0.83 × 1000 =</a:t>
            </a:r>
            <a:endParaRPr lang="en-NZ"/>
          </a:p>
        </p:txBody>
      </p:sp>
      <p:sp>
        <p:nvSpPr>
          <p:cNvPr id="7" name="Rectangle 6"/>
          <p:cNvSpPr>
            <a:spLocks noChangeArrowheads="1"/>
          </p:cNvSpPr>
          <p:nvPr/>
        </p:nvSpPr>
        <p:spPr bwMode="auto">
          <a:xfrm>
            <a:off x="1981200" y="1981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25.6</a:t>
            </a:r>
            <a:endParaRPr lang="en-NZ">
              <a:solidFill>
                <a:srgbClr val="FF0000"/>
              </a:solidFill>
            </a:endParaRPr>
          </a:p>
        </p:txBody>
      </p:sp>
      <p:sp>
        <p:nvSpPr>
          <p:cNvPr id="8" name="Rectangle 7"/>
          <p:cNvSpPr>
            <a:spLocks noChangeArrowheads="1"/>
          </p:cNvSpPr>
          <p:nvPr/>
        </p:nvSpPr>
        <p:spPr bwMode="auto">
          <a:xfrm>
            <a:off x="5715000" y="19812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830</a:t>
            </a:r>
            <a:endParaRPr lang="en-NZ">
              <a:solidFill>
                <a:srgbClr val="FF0000"/>
              </a:solidFill>
            </a:endParaRPr>
          </a:p>
        </p:txBody>
      </p:sp>
      <p:sp>
        <p:nvSpPr>
          <p:cNvPr id="9" name="Curved Down Arrow 8"/>
          <p:cNvSpPr>
            <a:spLocks noChangeArrowheads="1"/>
          </p:cNvSpPr>
          <p:nvPr/>
        </p:nvSpPr>
        <p:spPr bwMode="auto">
          <a:xfrm flipH="1">
            <a:off x="990600" y="1828800"/>
            <a:ext cx="228600" cy="2286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0" name="Curved Down Arrow 9"/>
          <p:cNvSpPr>
            <a:spLocks noChangeArrowheads="1"/>
          </p:cNvSpPr>
          <p:nvPr/>
        </p:nvSpPr>
        <p:spPr bwMode="auto">
          <a:xfrm flipH="1">
            <a:off x="838200" y="1828800"/>
            <a:ext cx="228600" cy="2286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t> </a:t>
            </a:r>
          </a:p>
        </p:txBody>
      </p:sp>
      <p:sp>
        <p:nvSpPr>
          <p:cNvPr id="11" name="Curved Down Arrow 10"/>
          <p:cNvSpPr>
            <a:spLocks noChangeArrowheads="1"/>
          </p:cNvSpPr>
          <p:nvPr/>
        </p:nvSpPr>
        <p:spPr bwMode="auto">
          <a:xfrm flipH="1">
            <a:off x="685800" y="1828800"/>
            <a:ext cx="228600" cy="2286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2" name="Curved Down Arrow 11"/>
          <p:cNvSpPr>
            <a:spLocks noChangeArrowheads="1"/>
          </p:cNvSpPr>
          <p:nvPr/>
        </p:nvSpPr>
        <p:spPr bwMode="auto">
          <a:xfrm flipH="1">
            <a:off x="4191000" y="1828800"/>
            <a:ext cx="533400" cy="228600"/>
          </a:xfrm>
          <a:prstGeom prst="curvedDownArrow">
            <a:avLst>
              <a:gd name="adj1" fmla="val 25008"/>
              <a:gd name="adj2" fmla="val 50005"/>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3" name="Curved Down Arrow 12"/>
          <p:cNvSpPr>
            <a:spLocks noChangeArrowheads="1"/>
          </p:cNvSpPr>
          <p:nvPr/>
        </p:nvSpPr>
        <p:spPr bwMode="auto">
          <a:xfrm flipH="1">
            <a:off x="4038600" y="1828800"/>
            <a:ext cx="533400" cy="228600"/>
          </a:xfrm>
          <a:prstGeom prst="curvedDownArrow">
            <a:avLst>
              <a:gd name="adj1" fmla="val 25008"/>
              <a:gd name="adj2" fmla="val 50005"/>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4" name="Curved Down Arrow 13"/>
          <p:cNvSpPr>
            <a:spLocks noChangeArrowheads="1"/>
          </p:cNvSpPr>
          <p:nvPr/>
        </p:nvSpPr>
        <p:spPr bwMode="auto">
          <a:xfrm flipH="1">
            <a:off x="3886200" y="1828800"/>
            <a:ext cx="533400" cy="228600"/>
          </a:xfrm>
          <a:prstGeom prst="curvedDownArrow">
            <a:avLst>
              <a:gd name="adj1" fmla="val 25008"/>
              <a:gd name="adj2" fmla="val 50005"/>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5" name="Rectangle 14"/>
          <p:cNvSpPr>
            <a:spLocks noChangeArrowheads="1"/>
          </p:cNvSpPr>
          <p:nvPr/>
        </p:nvSpPr>
        <p:spPr bwMode="auto">
          <a:xfrm>
            <a:off x="609600" y="2362200"/>
            <a:ext cx="304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As a power of 10: 10 =</a:t>
            </a:r>
            <a:endParaRPr lang="en-NZ"/>
          </a:p>
        </p:txBody>
      </p:sp>
      <p:sp>
        <p:nvSpPr>
          <p:cNvPr id="16" name="Rectangle 15"/>
          <p:cNvSpPr>
            <a:spLocks noChangeArrowheads="1"/>
          </p:cNvSpPr>
          <p:nvPr/>
        </p:nvSpPr>
        <p:spPr bwMode="auto">
          <a:xfrm>
            <a:off x="4114800" y="2362200"/>
            <a:ext cx="304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As a power of 10: 1000 =</a:t>
            </a:r>
            <a:endParaRPr lang="en-NZ"/>
          </a:p>
        </p:txBody>
      </p:sp>
      <p:sp>
        <p:nvSpPr>
          <p:cNvPr id="17" name="Rectangle 16"/>
          <p:cNvSpPr>
            <a:spLocks noChangeArrowheads="1"/>
          </p:cNvSpPr>
          <p:nvPr/>
        </p:nvSpPr>
        <p:spPr bwMode="auto">
          <a:xfrm>
            <a:off x="2971800" y="2362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10</a:t>
            </a:r>
            <a:r>
              <a:rPr lang="en-NZ" baseline="30000">
                <a:solidFill>
                  <a:srgbClr val="FF0000"/>
                </a:solidFill>
                <a:latin typeface="Arial" pitchFamily="34" charset="0"/>
                <a:cs typeface="Arial" pitchFamily="34" charset="0"/>
              </a:rPr>
              <a:t>1</a:t>
            </a:r>
            <a:endParaRPr lang="en-NZ" baseline="30000">
              <a:solidFill>
                <a:srgbClr val="FF0000"/>
              </a:solidFill>
            </a:endParaRPr>
          </a:p>
        </p:txBody>
      </p:sp>
      <p:sp>
        <p:nvSpPr>
          <p:cNvPr id="18" name="Rectangle 17"/>
          <p:cNvSpPr>
            <a:spLocks noChangeArrowheads="1"/>
          </p:cNvSpPr>
          <p:nvPr/>
        </p:nvSpPr>
        <p:spPr bwMode="auto">
          <a:xfrm>
            <a:off x="6705600" y="2362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10</a:t>
            </a:r>
            <a:r>
              <a:rPr lang="en-NZ" baseline="30000">
                <a:solidFill>
                  <a:srgbClr val="FF0000"/>
                </a:solidFill>
                <a:latin typeface="Arial" pitchFamily="34" charset="0"/>
                <a:cs typeface="Arial" pitchFamily="34" charset="0"/>
              </a:rPr>
              <a:t>3</a:t>
            </a:r>
            <a:endParaRPr lang="en-NZ" baseline="30000">
              <a:solidFill>
                <a:srgbClr val="FF0000"/>
              </a:solidFill>
            </a:endParaRPr>
          </a:p>
        </p:txBody>
      </p:sp>
      <p:sp>
        <p:nvSpPr>
          <p:cNvPr id="19" name="Rectangle 18"/>
          <p:cNvSpPr>
            <a:spLocks noChangeArrowheads="1"/>
          </p:cNvSpPr>
          <p:nvPr/>
        </p:nvSpPr>
        <p:spPr bwMode="auto">
          <a:xfrm>
            <a:off x="609600" y="2667000"/>
            <a:ext cx="7391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Therefore, when multiplying by a power of 10, the power tells us -</a:t>
            </a:r>
            <a:endParaRPr lang="en-NZ">
              <a:solidFill>
                <a:srgbClr val="FF0000"/>
              </a:solidFill>
            </a:endParaRPr>
          </a:p>
        </p:txBody>
      </p:sp>
      <p:sp>
        <p:nvSpPr>
          <p:cNvPr id="20" name="Rectangle 19"/>
          <p:cNvSpPr>
            <a:spLocks noChangeArrowheads="1"/>
          </p:cNvSpPr>
          <p:nvPr/>
        </p:nvSpPr>
        <p:spPr bwMode="auto">
          <a:xfrm>
            <a:off x="609600" y="2971800"/>
            <a:ext cx="7391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How many places to move the digits to the left</a:t>
            </a:r>
            <a:endParaRPr lang="en-NZ">
              <a:solidFill>
                <a:srgbClr val="FF0000"/>
              </a:solidFill>
            </a:endParaRPr>
          </a:p>
        </p:txBody>
      </p:sp>
      <p:sp>
        <p:nvSpPr>
          <p:cNvPr id="21" name="TextBox 20"/>
          <p:cNvSpPr txBox="1">
            <a:spLocks noChangeArrowheads="1"/>
          </p:cNvSpPr>
          <p:nvPr/>
        </p:nvSpPr>
        <p:spPr bwMode="auto">
          <a:xfrm>
            <a:off x="457200" y="34290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STANDARD FORM</a:t>
            </a:r>
          </a:p>
        </p:txBody>
      </p:sp>
      <p:sp>
        <p:nvSpPr>
          <p:cNvPr id="22" name="TextBox 21"/>
          <p:cNvSpPr txBox="1">
            <a:spLocks noChangeArrowheads="1"/>
          </p:cNvSpPr>
          <p:nvPr/>
        </p:nvSpPr>
        <p:spPr bwMode="auto">
          <a:xfrm>
            <a:off x="457200" y="3733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Is a way to show very large or very small numbers</a:t>
            </a:r>
          </a:p>
        </p:txBody>
      </p:sp>
      <p:sp>
        <p:nvSpPr>
          <p:cNvPr id="23" name="TextBox 22"/>
          <p:cNvSpPr txBox="1">
            <a:spLocks noChangeArrowheads="1"/>
          </p:cNvSpPr>
          <p:nvPr/>
        </p:nvSpPr>
        <p:spPr bwMode="auto">
          <a:xfrm>
            <a:off x="457200" y="4038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Is written in two parts:</a:t>
            </a:r>
          </a:p>
        </p:txBody>
      </p:sp>
      <p:sp>
        <p:nvSpPr>
          <p:cNvPr id="24" name="TextBox 23"/>
          <p:cNvSpPr txBox="1">
            <a:spLocks noChangeArrowheads="1"/>
          </p:cNvSpPr>
          <p:nvPr/>
        </p:nvSpPr>
        <p:spPr bwMode="auto">
          <a:xfrm>
            <a:off x="609600" y="4648200"/>
            <a:ext cx="373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2400">
                <a:latin typeface="Arial" pitchFamily="34" charset="0"/>
                <a:cs typeface="Arial" pitchFamily="34" charset="0"/>
              </a:rPr>
              <a:t>A number between 1 - 10</a:t>
            </a:r>
          </a:p>
        </p:txBody>
      </p:sp>
      <p:sp>
        <p:nvSpPr>
          <p:cNvPr id="25" name="TextBox 24"/>
          <p:cNvSpPr txBox="1">
            <a:spLocks noChangeArrowheads="1"/>
          </p:cNvSpPr>
          <p:nvPr/>
        </p:nvSpPr>
        <p:spPr bwMode="auto">
          <a:xfrm>
            <a:off x="4648200" y="4648200"/>
            <a:ext cx="2514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2400">
                <a:latin typeface="Arial" pitchFamily="34" charset="0"/>
                <a:cs typeface="Arial" pitchFamily="34" charset="0"/>
              </a:rPr>
              <a:t>A power of 10</a:t>
            </a:r>
          </a:p>
        </p:txBody>
      </p:sp>
      <p:sp>
        <p:nvSpPr>
          <p:cNvPr id="26" name="TextBox 25"/>
          <p:cNvSpPr txBox="1">
            <a:spLocks noChangeArrowheads="1"/>
          </p:cNvSpPr>
          <p:nvPr/>
        </p:nvSpPr>
        <p:spPr bwMode="auto">
          <a:xfrm>
            <a:off x="4267200" y="4648200"/>
            <a:ext cx="533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2400">
                <a:latin typeface="Arial" pitchFamily="34" charset="0"/>
                <a:cs typeface="Arial" pitchFamily="34" charset="0"/>
              </a:rPr>
              <a:t>×</a:t>
            </a:r>
          </a:p>
        </p:txBody>
      </p:sp>
      <p:sp>
        <p:nvSpPr>
          <p:cNvPr id="27" name="TextBox 26"/>
          <p:cNvSpPr txBox="1">
            <a:spLocks noChangeArrowheads="1"/>
          </p:cNvSpPr>
          <p:nvPr/>
        </p:nvSpPr>
        <p:spPr bwMode="auto">
          <a:xfrm>
            <a:off x="457200" y="5105400"/>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a:t>
            </a:r>
          </a:p>
        </p:txBody>
      </p:sp>
      <p:sp>
        <p:nvSpPr>
          <p:cNvPr id="28" name="Rectangle 27"/>
          <p:cNvSpPr>
            <a:spLocks noChangeArrowheads="1"/>
          </p:cNvSpPr>
          <p:nvPr/>
        </p:nvSpPr>
        <p:spPr bwMode="auto">
          <a:xfrm>
            <a:off x="914400" y="5486400"/>
            <a:ext cx="1258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latin typeface="Arial" pitchFamily="34" charset="0"/>
                <a:cs typeface="Arial" pitchFamily="34" charset="0"/>
              </a:rPr>
              <a:t>2.8 × 10</a:t>
            </a:r>
            <a:r>
              <a:rPr lang="en-NZ" baseline="30000">
                <a:latin typeface="Arial" pitchFamily="34" charset="0"/>
                <a:cs typeface="Arial" pitchFamily="34" charset="0"/>
              </a:rPr>
              <a:t>14</a:t>
            </a:r>
            <a:r>
              <a:rPr lang="en-NZ">
                <a:latin typeface="Arial" pitchFamily="34" charset="0"/>
                <a:cs typeface="Arial" pitchFamily="34" charset="0"/>
              </a:rPr>
              <a:t> </a:t>
            </a:r>
            <a:endParaRPr lang="en-NZ"/>
          </a:p>
        </p:txBody>
      </p:sp>
      <p:sp>
        <p:nvSpPr>
          <p:cNvPr id="29" name="Rectangle 28"/>
          <p:cNvSpPr>
            <a:spLocks noChangeArrowheads="1"/>
          </p:cNvSpPr>
          <p:nvPr/>
        </p:nvSpPr>
        <p:spPr bwMode="auto">
          <a:xfrm>
            <a:off x="4038600" y="5486400"/>
            <a:ext cx="1417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latin typeface="Arial" pitchFamily="34" charset="0"/>
                <a:cs typeface="Arial" pitchFamily="34" charset="0"/>
              </a:rPr>
              <a:t>5.58 × 10 </a:t>
            </a:r>
            <a:r>
              <a:rPr lang="en-NZ" baseline="30000">
                <a:latin typeface="Arial" pitchFamily="34" charset="0"/>
                <a:cs typeface="Arial" pitchFamily="34" charset="0"/>
              </a:rPr>
              <a:t>-4</a:t>
            </a:r>
            <a:r>
              <a:rPr lang="en-NZ">
                <a:latin typeface="Arial" pitchFamily="34" charset="0"/>
                <a:cs typeface="Arial" pitchFamily="34" charset="0"/>
              </a:rPr>
              <a:t> </a:t>
            </a:r>
            <a:endParaRPr lang="en-NZ"/>
          </a:p>
        </p:txBody>
      </p:sp>
      <p:sp>
        <p:nvSpPr>
          <p:cNvPr id="30" name="Rectangle 29"/>
          <p:cNvSpPr>
            <a:spLocks noChangeArrowheads="1"/>
          </p:cNvSpPr>
          <p:nvPr/>
        </p:nvSpPr>
        <p:spPr bwMode="auto">
          <a:xfrm>
            <a:off x="2133600" y="5486400"/>
            <a:ext cx="1743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Positive power</a:t>
            </a:r>
          </a:p>
          <a:p>
            <a:pPr eaLnBrk="0" hangingPunct="0"/>
            <a:r>
              <a:rPr lang="en-NZ">
                <a:solidFill>
                  <a:srgbClr val="FF0000"/>
                </a:solidFill>
                <a:latin typeface="Arial" pitchFamily="34" charset="0"/>
                <a:cs typeface="Arial" pitchFamily="34" charset="0"/>
              </a:rPr>
              <a:t>= large number</a:t>
            </a:r>
            <a:endParaRPr lang="en-NZ"/>
          </a:p>
        </p:txBody>
      </p:sp>
      <p:sp>
        <p:nvSpPr>
          <p:cNvPr id="31" name="Rectangle 30"/>
          <p:cNvSpPr>
            <a:spLocks noChangeArrowheads="1"/>
          </p:cNvSpPr>
          <p:nvPr/>
        </p:nvSpPr>
        <p:spPr bwMode="auto">
          <a:xfrm>
            <a:off x="5410200" y="5486400"/>
            <a:ext cx="1787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Negative power</a:t>
            </a:r>
          </a:p>
          <a:p>
            <a:pPr eaLnBrk="0" hangingPunct="0"/>
            <a:r>
              <a:rPr lang="en-NZ">
                <a:solidFill>
                  <a:srgbClr val="FF0000"/>
                </a:solidFill>
                <a:latin typeface="Arial" pitchFamily="34" charset="0"/>
                <a:cs typeface="Arial" pitchFamily="34" charset="0"/>
              </a:rPr>
              <a:t>= small number</a:t>
            </a:r>
            <a:endParaRPr lang="en-N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right)">
                                      <p:cBhvr>
                                        <p:cTn id="31" dur="1000"/>
                                        <p:tgtEl>
                                          <p:spTgt spid="9"/>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right)">
                                      <p:cBhvr>
                                        <p:cTn id="34" dur="1000"/>
                                        <p:tgtEl>
                                          <p:spTgt spid="10"/>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right)">
                                      <p:cBhvr>
                                        <p:cTn id="37" dur="1000"/>
                                        <p:tgtEl>
                                          <p:spTgt spid="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right)">
                                      <p:cBhvr>
                                        <p:cTn id="47" dur="1000"/>
                                        <p:tgtEl>
                                          <p:spTgt spid="12"/>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right)">
                                      <p:cBhvr>
                                        <p:cTn id="50" dur="1000"/>
                                        <p:tgtEl>
                                          <p:spTgt spid="13"/>
                                        </p:tgtEl>
                                      </p:cBhvr>
                                    </p:animEffect>
                                  </p:childTnLst>
                                </p:cTn>
                              </p:par>
                              <p:par>
                                <p:cTn id="51" presetID="22" presetClass="entr" presetSubtype="2"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right)">
                                      <p:cBhvr>
                                        <p:cTn id="53" dur="1000"/>
                                        <p:tgtEl>
                                          <p:spTgt spid="1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fade">
                                      <p:cBhvr>
                                        <p:cTn id="58" dur="500"/>
                                        <p:tgtEl>
                                          <p:spTgt spid="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500"/>
                                        <p:tgtEl>
                                          <p:spTgt spid="1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500"/>
                                        <p:tgtEl>
                                          <p:spTgt spid="16"/>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fade">
                                      <p:cBhvr>
                                        <p:cTn id="71" dur="500"/>
                                        <p:tgtEl>
                                          <p:spTgt spid="17"/>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fade">
                                      <p:cBhvr>
                                        <p:cTn id="76" dur="500"/>
                                        <p:tgtEl>
                                          <p:spTgt spid="1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500"/>
                                        <p:tgtEl>
                                          <p:spTgt spid="19"/>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0"/>
                                        </p:tgtEl>
                                        <p:attrNameLst>
                                          <p:attrName>style.visibility</p:attrName>
                                        </p:attrNameLst>
                                      </p:cBhvr>
                                      <p:to>
                                        <p:strVal val="visible"/>
                                      </p:to>
                                    </p:set>
                                    <p:animEffect transition="in" filter="fade">
                                      <p:cBhvr>
                                        <p:cTn id="86" dur="500"/>
                                        <p:tgtEl>
                                          <p:spTgt spid="2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fade">
                                      <p:cBhvr>
                                        <p:cTn id="91" dur="500"/>
                                        <p:tgtEl>
                                          <p:spTgt spid="21"/>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2"/>
                                        </p:tgtEl>
                                        <p:attrNameLst>
                                          <p:attrName>style.visibility</p:attrName>
                                        </p:attrNameLst>
                                      </p:cBhvr>
                                      <p:to>
                                        <p:strVal val="visible"/>
                                      </p:to>
                                    </p:set>
                                    <p:animEffect transition="in" filter="fade">
                                      <p:cBhvr>
                                        <p:cTn id="96" dur="500"/>
                                        <p:tgtEl>
                                          <p:spTgt spid="22"/>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23"/>
                                        </p:tgtEl>
                                        <p:attrNameLst>
                                          <p:attrName>style.visibility</p:attrName>
                                        </p:attrNameLst>
                                      </p:cBhvr>
                                      <p:to>
                                        <p:strVal val="visible"/>
                                      </p:to>
                                    </p:set>
                                    <p:animEffect transition="in" filter="fade">
                                      <p:cBhvr>
                                        <p:cTn id="101" dur="500"/>
                                        <p:tgtEl>
                                          <p:spTgt spid="23"/>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24"/>
                                        </p:tgtEl>
                                        <p:attrNameLst>
                                          <p:attrName>style.visibility</p:attrName>
                                        </p:attrNameLst>
                                      </p:cBhvr>
                                      <p:to>
                                        <p:strVal val="visible"/>
                                      </p:to>
                                    </p:set>
                                    <p:animEffect transition="in" filter="fade">
                                      <p:cBhvr>
                                        <p:cTn id="106" dur="500"/>
                                        <p:tgtEl>
                                          <p:spTgt spid="24"/>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fade">
                                      <p:cBhvr>
                                        <p:cTn id="111" dur="500"/>
                                        <p:tgtEl>
                                          <p:spTgt spid="26"/>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25"/>
                                        </p:tgtEl>
                                        <p:attrNameLst>
                                          <p:attrName>style.visibility</p:attrName>
                                        </p:attrNameLst>
                                      </p:cBhvr>
                                      <p:to>
                                        <p:strVal val="visible"/>
                                      </p:to>
                                    </p:set>
                                    <p:animEffect transition="in" filter="fade">
                                      <p:cBhvr>
                                        <p:cTn id="116" dur="500"/>
                                        <p:tgtEl>
                                          <p:spTgt spid="25"/>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additive="base">
                                        <p:cTn id="121" dur="500" fill="hold"/>
                                        <p:tgtEl>
                                          <p:spTgt spid="27"/>
                                        </p:tgtEl>
                                        <p:attrNameLst>
                                          <p:attrName>ppt_x</p:attrName>
                                        </p:attrNameLst>
                                      </p:cBhvr>
                                      <p:tavLst>
                                        <p:tav tm="0">
                                          <p:val>
                                            <p:strVal val="0-#ppt_w/2"/>
                                          </p:val>
                                        </p:tav>
                                        <p:tav tm="100000">
                                          <p:val>
                                            <p:strVal val="#ppt_x"/>
                                          </p:val>
                                        </p:tav>
                                      </p:tavLst>
                                    </p:anim>
                                    <p:anim calcmode="lin" valueType="num">
                                      <p:cBhvr additive="base">
                                        <p:cTn id="122" dur="500" fill="hold"/>
                                        <p:tgtEl>
                                          <p:spTgt spid="27"/>
                                        </p:tgtEl>
                                        <p:attrNameLst>
                                          <p:attrName>ppt_y</p:attrName>
                                        </p:attrNameLst>
                                      </p:cBhvr>
                                      <p:tavLst>
                                        <p:tav tm="0">
                                          <p:val>
                                            <p:strVal val="#ppt_y"/>
                                          </p:val>
                                        </p:tav>
                                        <p:tav tm="100000">
                                          <p:val>
                                            <p:strVal val="#ppt_y"/>
                                          </p:val>
                                        </p:tav>
                                      </p:tavLst>
                                    </p:anim>
                                  </p:childTnLst>
                                </p:cTn>
                              </p:par>
                              <p:par>
                                <p:cTn id="123" presetID="10"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500"/>
                                        <p:tgtEl>
                                          <p:spTgt spid="28"/>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29"/>
                                        </p:tgtEl>
                                        <p:attrNameLst>
                                          <p:attrName>style.visibility</p:attrName>
                                        </p:attrNameLst>
                                      </p:cBhvr>
                                      <p:to>
                                        <p:strVal val="visible"/>
                                      </p:to>
                                    </p:set>
                                    <p:animEffect transition="in" filter="fade">
                                      <p:cBhvr>
                                        <p:cTn id="128" dur="500"/>
                                        <p:tgtEl>
                                          <p:spTgt spid="2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fade">
                                      <p:cBhvr>
                                        <p:cTn id="133" dur="500"/>
                                        <p:tgtEl>
                                          <p:spTgt spid="30"/>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31"/>
                                        </p:tgtEl>
                                        <p:attrNameLst>
                                          <p:attrName>style.visibility</p:attrName>
                                        </p:attrNameLst>
                                      </p:cBhvr>
                                      <p:to>
                                        <p:strVal val="visible"/>
                                      </p:to>
                                    </p:set>
                                    <p:animEffect transition="in" filter="fade">
                                      <p:cBhvr>
                                        <p:cTn id="13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animBg="1"/>
      <p:bldP spid="10" grpId="0" animBg="1"/>
      <p:bldP spid="11" grpId="0" animBg="1"/>
      <p:bldP spid="12" grpId="0" animBg="1"/>
      <p:bldP spid="13" grpId="0" animBg="1"/>
      <p:bldP spid="14" grpId="0" animBg="1"/>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3810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3. WRITING NUMBERS INTO STANDARD FORM</a:t>
            </a:r>
          </a:p>
        </p:txBody>
      </p:sp>
      <p:sp>
        <p:nvSpPr>
          <p:cNvPr id="3" name="TextBox 2"/>
          <p:cNvSpPr txBox="1">
            <a:spLocks noChangeArrowheads="1"/>
          </p:cNvSpPr>
          <p:nvPr/>
        </p:nvSpPr>
        <p:spPr bwMode="auto">
          <a:xfrm>
            <a:off x="457200" y="685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Move decimal point so that it is just after the first significant figure</a:t>
            </a:r>
          </a:p>
        </p:txBody>
      </p:sp>
      <p:sp>
        <p:nvSpPr>
          <p:cNvPr id="4" name="TextBox 3"/>
          <p:cNvSpPr txBox="1">
            <a:spLocks noChangeArrowheads="1"/>
          </p:cNvSpPr>
          <p:nvPr/>
        </p:nvSpPr>
        <p:spPr bwMode="auto">
          <a:xfrm>
            <a:off x="457200" y="990600"/>
            <a:ext cx="815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Number of places moved give the power</a:t>
            </a:r>
          </a:p>
        </p:txBody>
      </p:sp>
      <p:sp>
        <p:nvSpPr>
          <p:cNvPr id="5" name="TextBox 4"/>
          <p:cNvSpPr txBox="1">
            <a:spLocks noChangeArrowheads="1"/>
          </p:cNvSpPr>
          <p:nvPr/>
        </p:nvSpPr>
        <p:spPr bwMode="auto">
          <a:xfrm>
            <a:off x="457200" y="1295400"/>
            <a:ext cx="838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point moves left the power is positive, if it moves right, the power is negative</a:t>
            </a:r>
          </a:p>
        </p:txBody>
      </p:sp>
      <p:sp>
        <p:nvSpPr>
          <p:cNvPr id="6" name="TextBox 5"/>
          <p:cNvSpPr txBox="1">
            <a:spLocks noChangeArrowheads="1"/>
          </p:cNvSpPr>
          <p:nvPr/>
        </p:nvSpPr>
        <p:spPr bwMode="auto">
          <a:xfrm>
            <a:off x="457200" y="16764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Convert the following into standard form </a:t>
            </a:r>
          </a:p>
        </p:txBody>
      </p:sp>
      <p:sp>
        <p:nvSpPr>
          <p:cNvPr id="7" name="Rectangle 6"/>
          <p:cNvSpPr>
            <a:spLocks noChangeArrowheads="1"/>
          </p:cNvSpPr>
          <p:nvPr/>
        </p:nvSpPr>
        <p:spPr bwMode="auto">
          <a:xfrm>
            <a:off x="457200" y="22860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7 3 1 0 0 0</a:t>
            </a:r>
            <a:endParaRPr lang="en-NZ"/>
          </a:p>
        </p:txBody>
      </p:sp>
      <p:sp>
        <p:nvSpPr>
          <p:cNvPr id="8" name="Rectangle 7"/>
          <p:cNvSpPr>
            <a:spLocks noChangeArrowheads="1"/>
          </p:cNvSpPr>
          <p:nvPr/>
        </p:nvSpPr>
        <p:spPr bwMode="auto">
          <a:xfrm>
            <a:off x="3962400" y="22860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3 . 6 6</a:t>
            </a:r>
            <a:endParaRPr lang="en-NZ"/>
          </a:p>
        </p:txBody>
      </p:sp>
      <p:sp>
        <p:nvSpPr>
          <p:cNvPr id="9" name="Rectangle 8"/>
          <p:cNvSpPr>
            <a:spLocks noChangeArrowheads="1"/>
          </p:cNvSpPr>
          <p:nvPr/>
        </p:nvSpPr>
        <p:spPr bwMode="auto">
          <a:xfrm>
            <a:off x="457200" y="29718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0 . 0 0 0 8 2</a:t>
            </a:r>
            <a:endParaRPr lang="en-NZ"/>
          </a:p>
        </p:txBody>
      </p:sp>
      <p:sp>
        <p:nvSpPr>
          <p:cNvPr id="10" name="TextBox 9"/>
          <p:cNvSpPr txBox="1">
            <a:spLocks noChangeArrowheads="1"/>
          </p:cNvSpPr>
          <p:nvPr/>
        </p:nvSpPr>
        <p:spPr bwMode="auto">
          <a:xfrm>
            <a:off x="6324600" y="1752600"/>
            <a:ext cx="26670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If there is no decimal point, place it after the last digit</a:t>
            </a:r>
          </a:p>
        </p:txBody>
      </p:sp>
      <p:sp>
        <p:nvSpPr>
          <p:cNvPr id="11" name="Rectangle 10"/>
          <p:cNvSpPr>
            <a:spLocks noChangeArrowheads="1"/>
          </p:cNvSpPr>
          <p:nvPr/>
        </p:nvSpPr>
        <p:spPr bwMode="auto">
          <a:xfrm>
            <a:off x="1828800" y="2133600"/>
            <a:ext cx="298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3200">
                <a:solidFill>
                  <a:srgbClr val="FF0000"/>
                </a:solidFill>
                <a:latin typeface="Arial" pitchFamily="34" charset="0"/>
                <a:cs typeface="Arial" pitchFamily="34" charset="0"/>
              </a:rPr>
              <a:t>.</a:t>
            </a:r>
            <a:endParaRPr lang="en-NZ" sz="3200">
              <a:solidFill>
                <a:srgbClr val="FF0000"/>
              </a:solidFill>
            </a:endParaRPr>
          </a:p>
        </p:txBody>
      </p:sp>
      <p:sp>
        <p:nvSpPr>
          <p:cNvPr id="12" name="Curved Down Arrow 11"/>
          <p:cNvSpPr>
            <a:spLocks noChangeArrowheads="1"/>
          </p:cNvSpPr>
          <p:nvPr/>
        </p:nvSpPr>
        <p:spPr bwMode="auto">
          <a:xfrm flipH="1">
            <a:off x="1676400" y="2057400"/>
            <a:ext cx="3048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3" name="Curved Down Arrow 12"/>
          <p:cNvSpPr>
            <a:spLocks noChangeArrowheads="1"/>
          </p:cNvSpPr>
          <p:nvPr/>
        </p:nvSpPr>
        <p:spPr bwMode="auto">
          <a:xfrm flipH="1">
            <a:off x="1447800" y="2057400"/>
            <a:ext cx="3048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4" name="Curved Down Arrow 13"/>
          <p:cNvSpPr>
            <a:spLocks noChangeArrowheads="1"/>
          </p:cNvSpPr>
          <p:nvPr/>
        </p:nvSpPr>
        <p:spPr bwMode="auto">
          <a:xfrm flipH="1">
            <a:off x="1295400" y="2057400"/>
            <a:ext cx="2286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5" name="Curved Down Arrow 14"/>
          <p:cNvSpPr>
            <a:spLocks noChangeArrowheads="1"/>
          </p:cNvSpPr>
          <p:nvPr/>
        </p:nvSpPr>
        <p:spPr bwMode="auto">
          <a:xfrm flipH="1">
            <a:off x="1066800" y="2057400"/>
            <a:ext cx="3048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6" name="Curved Down Arrow 15"/>
          <p:cNvSpPr>
            <a:spLocks noChangeArrowheads="1"/>
          </p:cNvSpPr>
          <p:nvPr/>
        </p:nvSpPr>
        <p:spPr bwMode="auto">
          <a:xfrm flipH="1">
            <a:off x="914400" y="2057400"/>
            <a:ext cx="2286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17" name="Rectangle 16"/>
          <p:cNvSpPr>
            <a:spLocks noChangeArrowheads="1"/>
          </p:cNvSpPr>
          <p:nvPr/>
        </p:nvSpPr>
        <p:spPr bwMode="auto">
          <a:xfrm>
            <a:off x="2057400" y="2286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7.31</a:t>
            </a:r>
            <a:endParaRPr lang="en-NZ">
              <a:solidFill>
                <a:srgbClr val="FF0000"/>
              </a:solidFill>
            </a:endParaRPr>
          </a:p>
        </p:txBody>
      </p:sp>
      <p:sp>
        <p:nvSpPr>
          <p:cNvPr id="18" name="Rectangle 17"/>
          <p:cNvSpPr>
            <a:spLocks noChangeArrowheads="1"/>
          </p:cNvSpPr>
          <p:nvPr/>
        </p:nvSpPr>
        <p:spPr bwMode="auto">
          <a:xfrm>
            <a:off x="2743200" y="2286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10</a:t>
            </a:r>
            <a:endParaRPr lang="en-NZ">
              <a:solidFill>
                <a:srgbClr val="FF0000"/>
              </a:solidFill>
            </a:endParaRPr>
          </a:p>
        </p:txBody>
      </p:sp>
      <p:sp>
        <p:nvSpPr>
          <p:cNvPr id="19" name="Rectangle 18"/>
          <p:cNvSpPr>
            <a:spLocks noChangeArrowheads="1"/>
          </p:cNvSpPr>
          <p:nvPr/>
        </p:nvSpPr>
        <p:spPr bwMode="auto">
          <a:xfrm>
            <a:off x="3200400" y="2286000"/>
            <a:ext cx="457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baseline="30000">
                <a:solidFill>
                  <a:srgbClr val="FF0000"/>
                </a:solidFill>
                <a:latin typeface="Arial" pitchFamily="34" charset="0"/>
                <a:cs typeface="Arial" pitchFamily="34" charset="0"/>
              </a:rPr>
              <a:t>5</a:t>
            </a:r>
          </a:p>
        </p:txBody>
      </p:sp>
      <p:sp>
        <p:nvSpPr>
          <p:cNvPr id="20" name="Rectangle 19"/>
          <p:cNvSpPr>
            <a:spLocks noChangeArrowheads="1"/>
          </p:cNvSpPr>
          <p:nvPr/>
        </p:nvSpPr>
        <p:spPr bwMode="auto">
          <a:xfrm>
            <a:off x="4953000" y="2286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3.66</a:t>
            </a:r>
            <a:endParaRPr lang="en-NZ">
              <a:solidFill>
                <a:srgbClr val="FF0000"/>
              </a:solidFill>
            </a:endParaRPr>
          </a:p>
        </p:txBody>
      </p:sp>
      <p:sp>
        <p:nvSpPr>
          <p:cNvPr id="21" name="Rectangle 20"/>
          <p:cNvSpPr>
            <a:spLocks noChangeArrowheads="1"/>
          </p:cNvSpPr>
          <p:nvPr/>
        </p:nvSpPr>
        <p:spPr bwMode="auto">
          <a:xfrm>
            <a:off x="5638800" y="2286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10</a:t>
            </a:r>
            <a:endParaRPr lang="en-NZ">
              <a:solidFill>
                <a:srgbClr val="FF0000"/>
              </a:solidFill>
            </a:endParaRPr>
          </a:p>
        </p:txBody>
      </p:sp>
      <p:sp>
        <p:nvSpPr>
          <p:cNvPr id="22" name="Rectangle 21"/>
          <p:cNvSpPr>
            <a:spLocks noChangeArrowheads="1"/>
          </p:cNvSpPr>
          <p:nvPr/>
        </p:nvSpPr>
        <p:spPr bwMode="auto">
          <a:xfrm>
            <a:off x="6096000" y="2286000"/>
            <a:ext cx="457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baseline="30000">
                <a:solidFill>
                  <a:srgbClr val="FF0000"/>
                </a:solidFill>
                <a:latin typeface="Arial" pitchFamily="34" charset="0"/>
                <a:cs typeface="Arial" pitchFamily="34" charset="0"/>
              </a:rPr>
              <a:t>0</a:t>
            </a:r>
          </a:p>
        </p:txBody>
      </p:sp>
      <p:sp>
        <p:nvSpPr>
          <p:cNvPr id="23" name="Curved Down Arrow 22"/>
          <p:cNvSpPr>
            <a:spLocks noChangeArrowheads="1"/>
          </p:cNvSpPr>
          <p:nvPr/>
        </p:nvSpPr>
        <p:spPr bwMode="auto">
          <a:xfrm>
            <a:off x="990600" y="2743200"/>
            <a:ext cx="3048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24" name="Curved Down Arrow 23"/>
          <p:cNvSpPr>
            <a:spLocks noChangeArrowheads="1"/>
          </p:cNvSpPr>
          <p:nvPr/>
        </p:nvSpPr>
        <p:spPr bwMode="auto">
          <a:xfrm>
            <a:off x="1219200" y="2743200"/>
            <a:ext cx="3048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25" name="Curved Down Arrow 24"/>
          <p:cNvSpPr>
            <a:spLocks noChangeArrowheads="1"/>
          </p:cNvSpPr>
          <p:nvPr/>
        </p:nvSpPr>
        <p:spPr bwMode="auto">
          <a:xfrm>
            <a:off x="1447800" y="2743200"/>
            <a:ext cx="2286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26" name="Curved Down Arrow 25"/>
          <p:cNvSpPr>
            <a:spLocks noChangeArrowheads="1"/>
          </p:cNvSpPr>
          <p:nvPr/>
        </p:nvSpPr>
        <p:spPr bwMode="auto">
          <a:xfrm>
            <a:off x="1600200" y="2743200"/>
            <a:ext cx="3048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27" name="Rectangle 26"/>
          <p:cNvSpPr>
            <a:spLocks noChangeArrowheads="1"/>
          </p:cNvSpPr>
          <p:nvPr/>
        </p:nvSpPr>
        <p:spPr bwMode="auto">
          <a:xfrm>
            <a:off x="2057400" y="2971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8.2</a:t>
            </a:r>
            <a:endParaRPr lang="en-NZ">
              <a:solidFill>
                <a:srgbClr val="FF0000"/>
              </a:solidFill>
            </a:endParaRPr>
          </a:p>
        </p:txBody>
      </p:sp>
      <p:sp>
        <p:nvSpPr>
          <p:cNvPr id="28" name="Rectangle 27"/>
          <p:cNvSpPr>
            <a:spLocks noChangeArrowheads="1"/>
          </p:cNvSpPr>
          <p:nvPr/>
        </p:nvSpPr>
        <p:spPr bwMode="auto">
          <a:xfrm>
            <a:off x="2667000" y="2971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10</a:t>
            </a:r>
            <a:endParaRPr lang="en-NZ">
              <a:solidFill>
                <a:srgbClr val="FF0000"/>
              </a:solidFill>
            </a:endParaRPr>
          </a:p>
        </p:txBody>
      </p:sp>
      <p:sp>
        <p:nvSpPr>
          <p:cNvPr id="29" name="Rectangle 28"/>
          <p:cNvSpPr>
            <a:spLocks noChangeArrowheads="1"/>
          </p:cNvSpPr>
          <p:nvPr/>
        </p:nvSpPr>
        <p:spPr bwMode="auto">
          <a:xfrm>
            <a:off x="3124200" y="2971800"/>
            <a:ext cx="457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baseline="30000">
                <a:solidFill>
                  <a:srgbClr val="FF0000"/>
                </a:solidFill>
                <a:latin typeface="Arial" pitchFamily="34" charset="0"/>
                <a:cs typeface="Arial" pitchFamily="34" charset="0"/>
              </a:rPr>
              <a:t>-4</a:t>
            </a:r>
          </a:p>
        </p:txBody>
      </p:sp>
      <p:sp>
        <p:nvSpPr>
          <p:cNvPr id="30" name="TextBox 29"/>
          <p:cNvSpPr txBox="1">
            <a:spLocks noChangeArrowheads="1"/>
          </p:cNvSpPr>
          <p:nvPr/>
        </p:nvSpPr>
        <p:spPr bwMode="auto">
          <a:xfrm>
            <a:off x="457200" y="33528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 STANDARD FORM INTO ORDINARY NUMBER</a:t>
            </a:r>
          </a:p>
        </p:txBody>
      </p:sp>
      <p:sp>
        <p:nvSpPr>
          <p:cNvPr id="31" name="TextBox 30"/>
          <p:cNvSpPr txBox="1">
            <a:spLocks noChangeArrowheads="1"/>
          </p:cNvSpPr>
          <p:nvPr/>
        </p:nvSpPr>
        <p:spPr bwMode="auto">
          <a:xfrm>
            <a:off x="457200" y="3657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Power of 10 tells us how many places to move the decimal point</a:t>
            </a:r>
          </a:p>
        </p:txBody>
      </p:sp>
      <p:sp>
        <p:nvSpPr>
          <p:cNvPr id="32" name="TextBox 31"/>
          <p:cNvSpPr txBox="1">
            <a:spLocks noChangeArrowheads="1"/>
          </p:cNvSpPr>
          <p:nvPr/>
        </p:nvSpPr>
        <p:spPr bwMode="auto">
          <a:xfrm>
            <a:off x="457200" y="3962400"/>
            <a:ext cx="815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power is positive, move point right. If power is negative move point left</a:t>
            </a:r>
          </a:p>
        </p:txBody>
      </p:sp>
      <p:sp>
        <p:nvSpPr>
          <p:cNvPr id="33" name="TextBox 32"/>
          <p:cNvSpPr txBox="1">
            <a:spLocks noChangeArrowheads="1"/>
          </p:cNvSpPr>
          <p:nvPr/>
        </p:nvSpPr>
        <p:spPr bwMode="auto">
          <a:xfrm>
            <a:off x="457200" y="4267200"/>
            <a:ext cx="838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Extra zeros may need to be added in</a:t>
            </a:r>
          </a:p>
        </p:txBody>
      </p:sp>
      <p:sp>
        <p:nvSpPr>
          <p:cNvPr id="34" name="Rectangle 33"/>
          <p:cNvSpPr>
            <a:spLocks noChangeArrowheads="1"/>
          </p:cNvSpPr>
          <p:nvPr/>
        </p:nvSpPr>
        <p:spPr bwMode="auto">
          <a:xfrm>
            <a:off x="533400" y="48768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6 . 5 × 10</a:t>
            </a:r>
            <a:r>
              <a:rPr lang="en-NZ" baseline="30000">
                <a:latin typeface="Arial" pitchFamily="34" charset="0"/>
                <a:cs typeface="Arial" pitchFamily="34" charset="0"/>
              </a:rPr>
              <a:t>4</a:t>
            </a:r>
            <a:endParaRPr lang="en-NZ" baseline="30000"/>
          </a:p>
        </p:txBody>
      </p:sp>
      <p:sp>
        <p:nvSpPr>
          <p:cNvPr id="35" name="Rectangle 34"/>
          <p:cNvSpPr>
            <a:spLocks noChangeArrowheads="1"/>
          </p:cNvSpPr>
          <p:nvPr/>
        </p:nvSpPr>
        <p:spPr bwMode="auto">
          <a:xfrm>
            <a:off x="4038600" y="48768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7 . 3 1 2  × 10</a:t>
            </a:r>
            <a:r>
              <a:rPr lang="en-NZ" baseline="30000">
                <a:latin typeface="Arial" pitchFamily="34" charset="0"/>
                <a:cs typeface="Arial" pitchFamily="34" charset="0"/>
              </a:rPr>
              <a:t>0</a:t>
            </a:r>
            <a:endParaRPr lang="en-NZ"/>
          </a:p>
        </p:txBody>
      </p:sp>
      <p:sp>
        <p:nvSpPr>
          <p:cNvPr id="36" name="Rectangle 35"/>
          <p:cNvSpPr>
            <a:spLocks noChangeArrowheads="1"/>
          </p:cNvSpPr>
          <p:nvPr/>
        </p:nvSpPr>
        <p:spPr bwMode="auto">
          <a:xfrm>
            <a:off x="533400" y="5562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6 . 9 × 10</a:t>
            </a:r>
            <a:r>
              <a:rPr lang="en-NZ" baseline="30000">
                <a:latin typeface="Arial" pitchFamily="34" charset="0"/>
                <a:cs typeface="Arial" pitchFamily="34" charset="0"/>
              </a:rPr>
              <a:t>-2</a:t>
            </a:r>
            <a:endParaRPr lang="en-NZ" baseline="30000"/>
          </a:p>
        </p:txBody>
      </p:sp>
      <p:sp>
        <p:nvSpPr>
          <p:cNvPr id="56" name="Curved Down Arrow 55"/>
          <p:cNvSpPr>
            <a:spLocks noChangeArrowheads="1"/>
          </p:cNvSpPr>
          <p:nvPr/>
        </p:nvSpPr>
        <p:spPr bwMode="auto">
          <a:xfrm flipV="1">
            <a:off x="1066800" y="5181600"/>
            <a:ext cx="381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7" name="Curved Down Arrow 56"/>
          <p:cNvSpPr>
            <a:spLocks noChangeArrowheads="1"/>
          </p:cNvSpPr>
          <p:nvPr/>
        </p:nvSpPr>
        <p:spPr bwMode="auto">
          <a:xfrm flipV="1">
            <a:off x="1371600" y="5181600"/>
            <a:ext cx="381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8" name="Curved Down Arrow 57"/>
          <p:cNvSpPr>
            <a:spLocks noChangeArrowheads="1"/>
          </p:cNvSpPr>
          <p:nvPr/>
        </p:nvSpPr>
        <p:spPr bwMode="auto">
          <a:xfrm flipV="1">
            <a:off x="1676400" y="5181600"/>
            <a:ext cx="381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9" name="Curved Down Arrow 58"/>
          <p:cNvSpPr>
            <a:spLocks noChangeArrowheads="1"/>
          </p:cNvSpPr>
          <p:nvPr/>
        </p:nvSpPr>
        <p:spPr bwMode="auto">
          <a:xfrm flipV="1">
            <a:off x="1981200" y="5181600"/>
            <a:ext cx="381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0" name="Rectangle 59"/>
          <p:cNvSpPr>
            <a:spLocks noChangeArrowheads="1"/>
          </p:cNvSpPr>
          <p:nvPr/>
        </p:nvSpPr>
        <p:spPr bwMode="auto">
          <a:xfrm>
            <a:off x="2438400" y="48768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65000</a:t>
            </a:r>
            <a:endParaRPr lang="en-NZ">
              <a:solidFill>
                <a:srgbClr val="FF0000"/>
              </a:solidFill>
            </a:endParaRPr>
          </a:p>
        </p:txBody>
      </p:sp>
      <p:sp>
        <p:nvSpPr>
          <p:cNvPr id="61" name="Rectangle 60"/>
          <p:cNvSpPr>
            <a:spLocks noChangeArrowheads="1"/>
          </p:cNvSpPr>
          <p:nvPr/>
        </p:nvSpPr>
        <p:spPr bwMode="auto">
          <a:xfrm>
            <a:off x="5867400" y="48768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7.312</a:t>
            </a:r>
            <a:endParaRPr lang="en-NZ">
              <a:solidFill>
                <a:srgbClr val="FF0000"/>
              </a:solidFill>
            </a:endParaRPr>
          </a:p>
        </p:txBody>
      </p:sp>
      <p:sp>
        <p:nvSpPr>
          <p:cNvPr id="62" name="Curved Down Arrow 61"/>
          <p:cNvSpPr>
            <a:spLocks noChangeArrowheads="1"/>
          </p:cNvSpPr>
          <p:nvPr/>
        </p:nvSpPr>
        <p:spPr bwMode="auto">
          <a:xfrm flipH="1" flipV="1">
            <a:off x="762000" y="5943600"/>
            <a:ext cx="381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3" name="Curved Down Arrow 62"/>
          <p:cNvSpPr>
            <a:spLocks noChangeArrowheads="1"/>
          </p:cNvSpPr>
          <p:nvPr/>
        </p:nvSpPr>
        <p:spPr bwMode="auto">
          <a:xfrm flipH="1" flipV="1">
            <a:off x="457200" y="5943600"/>
            <a:ext cx="381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4" name="Rectangle 63"/>
          <p:cNvSpPr>
            <a:spLocks noChangeArrowheads="1"/>
          </p:cNvSpPr>
          <p:nvPr/>
        </p:nvSpPr>
        <p:spPr bwMode="auto">
          <a:xfrm>
            <a:off x="2438400" y="55626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0.069</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9"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1000" fill="hold"/>
                                        <p:tgtEl>
                                          <p:spTgt spid="10"/>
                                        </p:tgtEl>
                                        <p:attrNameLst>
                                          <p:attrName>ppt_w</p:attrName>
                                        </p:attrNameLst>
                                      </p:cBhvr>
                                      <p:tavLst>
                                        <p:tav tm="0" fmla="#ppt_w*sin(2.5*pi*$)">
                                          <p:val>
                                            <p:fltVal val="0"/>
                                          </p:val>
                                        </p:tav>
                                        <p:tav tm="100000">
                                          <p:val>
                                            <p:fltVal val="1"/>
                                          </p:val>
                                        </p:tav>
                                      </p:tavLst>
                                    </p:anim>
                                    <p:anim calcmode="lin" valueType="num">
                                      <p:cBhvr>
                                        <p:cTn id="43" dur="1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right)">
                                      <p:cBhvr>
                                        <p:cTn id="53" dur="1000"/>
                                        <p:tgtEl>
                                          <p:spTgt spid="12"/>
                                        </p:tgtEl>
                                      </p:cBhvr>
                                    </p:animEffect>
                                  </p:childTnLst>
                                </p:cTn>
                              </p:par>
                            </p:childTnLst>
                          </p:cTn>
                        </p:par>
                        <p:par>
                          <p:cTn id="54" fill="hold" nodeType="afterGroup">
                            <p:stCondLst>
                              <p:cond delay="1000"/>
                            </p:stCondLst>
                            <p:childTnLst>
                              <p:par>
                                <p:cTn id="55" presetID="22" presetClass="entr" presetSubtype="2"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right)">
                                      <p:cBhvr>
                                        <p:cTn id="57" dur="1000"/>
                                        <p:tgtEl>
                                          <p:spTgt spid="13"/>
                                        </p:tgtEl>
                                      </p:cBhvr>
                                    </p:animEffect>
                                  </p:childTnLst>
                                </p:cTn>
                              </p:par>
                            </p:childTnLst>
                          </p:cTn>
                        </p:par>
                        <p:par>
                          <p:cTn id="58" fill="hold" nodeType="afterGroup">
                            <p:stCondLst>
                              <p:cond delay="2000"/>
                            </p:stCondLst>
                            <p:childTnLst>
                              <p:par>
                                <p:cTn id="59" presetID="22" presetClass="entr" presetSubtype="2"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right)">
                                      <p:cBhvr>
                                        <p:cTn id="61" dur="1000"/>
                                        <p:tgtEl>
                                          <p:spTgt spid="14"/>
                                        </p:tgtEl>
                                      </p:cBhvr>
                                    </p:animEffect>
                                  </p:childTnLst>
                                </p:cTn>
                              </p:par>
                            </p:childTnLst>
                          </p:cTn>
                        </p:par>
                        <p:par>
                          <p:cTn id="62" fill="hold" nodeType="afterGroup">
                            <p:stCondLst>
                              <p:cond delay="3000"/>
                            </p:stCondLst>
                            <p:childTnLst>
                              <p:par>
                                <p:cTn id="63" presetID="22" presetClass="entr" presetSubtype="2"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wipe(right)">
                                      <p:cBhvr>
                                        <p:cTn id="65" dur="1000"/>
                                        <p:tgtEl>
                                          <p:spTgt spid="15"/>
                                        </p:tgtEl>
                                      </p:cBhvr>
                                    </p:animEffect>
                                  </p:childTnLst>
                                </p:cTn>
                              </p:par>
                            </p:childTnLst>
                          </p:cTn>
                        </p:par>
                        <p:par>
                          <p:cTn id="66" fill="hold" nodeType="afterGroup">
                            <p:stCondLst>
                              <p:cond delay="4000"/>
                            </p:stCondLst>
                            <p:childTnLst>
                              <p:par>
                                <p:cTn id="67" presetID="22" presetClass="entr" presetSubtype="2"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right)">
                                      <p:cBhvr>
                                        <p:cTn id="69" dur="1000"/>
                                        <p:tgtEl>
                                          <p:spTgt spid="1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fade">
                                      <p:cBhvr>
                                        <p:cTn id="74" dur="500"/>
                                        <p:tgtEl>
                                          <p:spTgt spid="1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fade">
                                      <p:cBhvr>
                                        <p:cTn id="79" dur="500"/>
                                        <p:tgtEl>
                                          <p:spTgt spid="18"/>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500"/>
                                        <p:tgtEl>
                                          <p:spTgt spid="19"/>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20"/>
                                        </p:tgtEl>
                                        <p:attrNameLst>
                                          <p:attrName>style.visibility</p:attrName>
                                        </p:attrNameLst>
                                      </p:cBhvr>
                                      <p:to>
                                        <p:strVal val="visible"/>
                                      </p:to>
                                    </p:set>
                                    <p:animEffect transition="in" filter="fade">
                                      <p:cBhvr>
                                        <p:cTn id="89" dur="500"/>
                                        <p:tgtEl>
                                          <p:spTgt spid="2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fade">
                                      <p:cBhvr>
                                        <p:cTn id="94" dur="500"/>
                                        <p:tgtEl>
                                          <p:spTgt spid="21"/>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fade">
                                      <p:cBhvr>
                                        <p:cTn id="99" dur="500"/>
                                        <p:tgtEl>
                                          <p:spTgt spid="2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23"/>
                                        </p:tgtEl>
                                        <p:attrNameLst>
                                          <p:attrName>style.visibility</p:attrName>
                                        </p:attrNameLst>
                                      </p:cBhvr>
                                      <p:to>
                                        <p:strVal val="visible"/>
                                      </p:to>
                                    </p:set>
                                    <p:animEffect transition="in" filter="wipe(left)">
                                      <p:cBhvr>
                                        <p:cTn id="104" dur="1000"/>
                                        <p:tgtEl>
                                          <p:spTgt spid="23"/>
                                        </p:tgtEl>
                                      </p:cBhvr>
                                    </p:animEffect>
                                  </p:childTnLst>
                                </p:cTn>
                              </p:par>
                            </p:childTnLst>
                          </p:cTn>
                        </p:par>
                        <p:par>
                          <p:cTn id="105" fill="hold" nodeType="afterGroup">
                            <p:stCondLst>
                              <p:cond delay="1000"/>
                            </p:stCondLst>
                            <p:childTnLst>
                              <p:par>
                                <p:cTn id="106" presetID="22" presetClass="entr" presetSubtype="8" fill="hold" grpId="0" nodeType="after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left)">
                                      <p:cBhvr>
                                        <p:cTn id="108" dur="1000"/>
                                        <p:tgtEl>
                                          <p:spTgt spid="24"/>
                                        </p:tgtEl>
                                      </p:cBhvr>
                                    </p:animEffect>
                                  </p:childTnLst>
                                </p:cTn>
                              </p:par>
                            </p:childTnLst>
                          </p:cTn>
                        </p:par>
                        <p:par>
                          <p:cTn id="109" fill="hold" nodeType="afterGroup">
                            <p:stCondLst>
                              <p:cond delay="2000"/>
                            </p:stCondLst>
                            <p:childTnLst>
                              <p:par>
                                <p:cTn id="110" presetID="22" presetClass="entr" presetSubtype="8" fill="hold" grpId="0" nodeType="after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wipe(left)">
                                      <p:cBhvr>
                                        <p:cTn id="112" dur="1000"/>
                                        <p:tgtEl>
                                          <p:spTgt spid="25"/>
                                        </p:tgtEl>
                                      </p:cBhvr>
                                    </p:animEffect>
                                  </p:childTnLst>
                                </p:cTn>
                              </p:par>
                            </p:childTnLst>
                          </p:cTn>
                        </p:par>
                        <p:par>
                          <p:cTn id="113" fill="hold" nodeType="afterGroup">
                            <p:stCondLst>
                              <p:cond delay="3000"/>
                            </p:stCondLst>
                            <p:childTnLst>
                              <p:par>
                                <p:cTn id="114" presetID="22" presetClass="entr" presetSubtype="8" fill="hold" grpId="0" nodeType="afterEffect">
                                  <p:stCondLst>
                                    <p:cond delay="0"/>
                                  </p:stCondLst>
                                  <p:childTnLst>
                                    <p:set>
                                      <p:cBhvr>
                                        <p:cTn id="115" dur="1" fill="hold">
                                          <p:stCondLst>
                                            <p:cond delay="0"/>
                                          </p:stCondLst>
                                        </p:cTn>
                                        <p:tgtEl>
                                          <p:spTgt spid="26"/>
                                        </p:tgtEl>
                                        <p:attrNameLst>
                                          <p:attrName>style.visibility</p:attrName>
                                        </p:attrNameLst>
                                      </p:cBhvr>
                                      <p:to>
                                        <p:strVal val="visible"/>
                                      </p:to>
                                    </p:set>
                                    <p:animEffect transition="in" filter="wipe(left)">
                                      <p:cBhvr>
                                        <p:cTn id="116" dur="1000"/>
                                        <p:tgtEl>
                                          <p:spTgt spid="26"/>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Effect transition="in" filter="fade">
                                      <p:cBhvr>
                                        <p:cTn id="121" dur="500"/>
                                        <p:tgtEl>
                                          <p:spTgt spid="27"/>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28"/>
                                        </p:tgtEl>
                                        <p:attrNameLst>
                                          <p:attrName>style.visibility</p:attrName>
                                        </p:attrNameLst>
                                      </p:cBhvr>
                                      <p:to>
                                        <p:strVal val="visible"/>
                                      </p:to>
                                    </p:set>
                                    <p:animEffect transition="in" filter="fade">
                                      <p:cBhvr>
                                        <p:cTn id="126" dur="500"/>
                                        <p:tgtEl>
                                          <p:spTgt spid="28"/>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fade">
                                      <p:cBhvr>
                                        <p:cTn id="131" dur="500"/>
                                        <p:tgtEl>
                                          <p:spTgt spid="29"/>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500"/>
                                        <p:tgtEl>
                                          <p:spTgt spid="30"/>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31"/>
                                        </p:tgtEl>
                                        <p:attrNameLst>
                                          <p:attrName>style.visibility</p:attrName>
                                        </p:attrNameLst>
                                      </p:cBhvr>
                                      <p:to>
                                        <p:strVal val="visible"/>
                                      </p:to>
                                    </p:set>
                                    <p:animEffect transition="in" filter="fade">
                                      <p:cBhvr>
                                        <p:cTn id="141" dur="500"/>
                                        <p:tgtEl>
                                          <p:spTgt spid="31"/>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32"/>
                                        </p:tgtEl>
                                        <p:attrNameLst>
                                          <p:attrName>style.visibility</p:attrName>
                                        </p:attrNameLst>
                                      </p:cBhvr>
                                      <p:to>
                                        <p:strVal val="visible"/>
                                      </p:to>
                                    </p:set>
                                    <p:animEffect transition="in" filter="fade">
                                      <p:cBhvr>
                                        <p:cTn id="146" dur="500"/>
                                        <p:tgtEl>
                                          <p:spTgt spid="32"/>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0" presetClass="entr" presetSubtype="0" fill="hold" grpId="0" nodeType="clickEffect">
                                  <p:stCondLst>
                                    <p:cond delay="0"/>
                                  </p:stCondLst>
                                  <p:childTnLst>
                                    <p:set>
                                      <p:cBhvr>
                                        <p:cTn id="150" dur="1" fill="hold">
                                          <p:stCondLst>
                                            <p:cond delay="0"/>
                                          </p:stCondLst>
                                        </p:cTn>
                                        <p:tgtEl>
                                          <p:spTgt spid="33"/>
                                        </p:tgtEl>
                                        <p:attrNameLst>
                                          <p:attrName>style.visibility</p:attrName>
                                        </p:attrNameLst>
                                      </p:cBhvr>
                                      <p:to>
                                        <p:strVal val="visible"/>
                                      </p:to>
                                    </p:set>
                                    <p:animEffect transition="in" filter="fade">
                                      <p:cBhvr>
                                        <p:cTn id="151" dur="500"/>
                                        <p:tgtEl>
                                          <p:spTgt spid="33"/>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34"/>
                                        </p:tgtEl>
                                        <p:attrNameLst>
                                          <p:attrName>style.visibility</p:attrName>
                                        </p:attrNameLst>
                                      </p:cBhvr>
                                      <p:to>
                                        <p:strVal val="visible"/>
                                      </p:to>
                                    </p:set>
                                    <p:animEffect transition="in" filter="fade">
                                      <p:cBhvr>
                                        <p:cTn id="154" dur="500"/>
                                        <p:tgtEl>
                                          <p:spTgt spid="34"/>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35"/>
                                        </p:tgtEl>
                                        <p:attrNameLst>
                                          <p:attrName>style.visibility</p:attrName>
                                        </p:attrNameLst>
                                      </p:cBhvr>
                                      <p:to>
                                        <p:strVal val="visible"/>
                                      </p:to>
                                    </p:set>
                                    <p:animEffect transition="in" filter="fade">
                                      <p:cBhvr>
                                        <p:cTn id="157" dur="500"/>
                                        <p:tgtEl>
                                          <p:spTgt spid="35"/>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36"/>
                                        </p:tgtEl>
                                        <p:attrNameLst>
                                          <p:attrName>style.visibility</p:attrName>
                                        </p:attrNameLst>
                                      </p:cBhvr>
                                      <p:to>
                                        <p:strVal val="visible"/>
                                      </p:to>
                                    </p:set>
                                    <p:animEffect transition="in" filter="fade">
                                      <p:cBhvr>
                                        <p:cTn id="160" dur="500"/>
                                        <p:tgtEl>
                                          <p:spTgt spid="36"/>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56"/>
                                        </p:tgtEl>
                                        <p:attrNameLst>
                                          <p:attrName>style.visibility</p:attrName>
                                        </p:attrNameLst>
                                      </p:cBhvr>
                                      <p:to>
                                        <p:strVal val="visible"/>
                                      </p:to>
                                    </p:set>
                                    <p:animEffect transition="in" filter="wipe(left)">
                                      <p:cBhvr>
                                        <p:cTn id="165" dur="1000"/>
                                        <p:tgtEl>
                                          <p:spTgt spid="56"/>
                                        </p:tgtEl>
                                      </p:cBhvr>
                                    </p:animEffect>
                                  </p:childTnLst>
                                </p:cTn>
                              </p:par>
                            </p:childTnLst>
                          </p:cTn>
                        </p:par>
                        <p:par>
                          <p:cTn id="166" fill="hold" nodeType="afterGroup">
                            <p:stCondLst>
                              <p:cond delay="1000"/>
                            </p:stCondLst>
                            <p:childTnLst>
                              <p:par>
                                <p:cTn id="167" presetID="22" presetClass="entr" presetSubtype="8" fill="hold" grpId="0" nodeType="afterEffect">
                                  <p:stCondLst>
                                    <p:cond delay="0"/>
                                  </p:stCondLst>
                                  <p:childTnLst>
                                    <p:set>
                                      <p:cBhvr>
                                        <p:cTn id="168" dur="1" fill="hold">
                                          <p:stCondLst>
                                            <p:cond delay="0"/>
                                          </p:stCondLst>
                                        </p:cTn>
                                        <p:tgtEl>
                                          <p:spTgt spid="57"/>
                                        </p:tgtEl>
                                        <p:attrNameLst>
                                          <p:attrName>style.visibility</p:attrName>
                                        </p:attrNameLst>
                                      </p:cBhvr>
                                      <p:to>
                                        <p:strVal val="visible"/>
                                      </p:to>
                                    </p:set>
                                    <p:animEffect transition="in" filter="wipe(left)">
                                      <p:cBhvr>
                                        <p:cTn id="169" dur="1000"/>
                                        <p:tgtEl>
                                          <p:spTgt spid="57"/>
                                        </p:tgtEl>
                                      </p:cBhvr>
                                    </p:animEffect>
                                  </p:childTnLst>
                                </p:cTn>
                              </p:par>
                            </p:childTnLst>
                          </p:cTn>
                        </p:par>
                        <p:par>
                          <p:cTn id="170" fill="hold" nodeType="afterGroup">
                            <p:stCondLst>
                              <p:cond delay="2000"/>
                            </p:stCondLst>
                            <p:childTnLst>
                              <p:par>
                                <p:cTn id="171" presetID="22" presetClass="entr" presetSubtype="8" fill="hold" grpId="0" nodeType="afterEffect">
                                  <p:stCondLst>
                                    <p:cond delay="0"/>
                                  </p:stCondLst>
                                  <p:childTnLst>
                                    <p:set>
                                      <p:cBhvr>
                                        <p:cTn id="172" dur="1" fill="hold">
                                          <p:stCondLst>
                                            <p:cond delay="0"/>
                                          </p:stCondLst>
                                        </p:cTn>
                                        <p:tgtEl>
                                          <p:spTgt spid="58"/>
                                        </p:tgtEl>
                                        <p:attrNameLst>
                                          <p:attrName>style.visibility</p:attrName>
                                        </p:attrNameLst>
                                      </p:cBhvr>
                                      <p:to>
                                        <p:strVal val="visible"/>
                                      </p:to>
                                    </p:set>
                                    <p:animEffect transition="in" filter="wipe(left)">
                                      <p:cBhvr>
                                        <p:cTn id="173" dur="1000"/>
                                        <p:tgtEl>
                                          <p:spTgt spid="58"/>
                                        </p:tgtEl>
                                      </p:cBhvr>
                                    </p:animEffect>
                                  </p:childTnLst>
                                </p:cTn>
                              </p:par>
                            </p:childTnLst>
                          </p:cTn>
                        </p:par>
                        <p:par>
                          <p:cTn id="174" fill="hold" nodeType="afterGroup">
                            <p:stCondLst>
                              <p:cond delay="3000"/>
                            </p:stCondLst>
                            <p:childTnLst>
                              <p:par>
                                <p:cTn id="175" presetID="22" presetClass="entr" presetSubtype="8" fill="hold" grpId="0" nodeType="afterEffect">
                                  <p:stCondLst>
                                    <p:cond delay="0"/>
                                  </p:stCondLst>
                                  <p:childTnLst>
                                    <p:set>
                                      <p:cBhvr>
                                        <p:cTn id="176" dur="1" fill="hold">
                                          <p:stCondLst>
                                            <p:cond delay="0"/>
                                          </p:stCondLst>
                                        </p:cTn>
                                        <p:tgtEl>
                                          <p:spTgt spid="59"/>
                                        </p:tgtEl>
                                        <p:attrNameLst>
                                          <p:attrName>style.visibility</p:attrName>
                                        </p:attrNameLst>
                                      </p:cBhvr>
                                      <p:to>
                                        <p:strVal val="visible"/>
                                      </p:to>
                                    </p:set>
                                    <p:animEffect transition="in" filter="wipe(left)">
                                      <p:cBhvr>
                                        <p:cTn id="177" dur="1000"/>
                                        <p:tgtEl>
                                          <p:spTgt spid="59"/>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60"/>
                                        </p:tgtEl>
                                        <p:attrNameLst>
                                          <p:attrName>style.visibility</p:attrName>
                                        </p:attrNameLst>
                                      </p:cBhvr>
                                      <p:to>
                                        <p:strVal val="visible"/>
                                      </p:to>
                                    </p:set>
                                    <p:animEffect transition="in" filter="fade">
                                      <p:cBhvr>
                                        <p:cTn id="182" dur="500"/>
                                        <p:tgtEl>
                                          <p:spTgt spid="60"/>
                                        </p:tgtEl>
                                      </p:cBhvr>
                                    </p:animEffec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61"/>
                                        </p:tgtEl>
                                        <p:attrNameLst>
                                          <p:attrName>style.visibility</p:attrName>
                                        </p:attrNameLst>
                                      </p:cBhvr>
                                      <p:to>
                                        <p:strVal val="visible"/>
                                      </p:to>
                                    </p:set>
                                    <p:animEffect transition="in" filter="fade">
                                      <p:cBhvr>
                                        <p:cTn id="187" dur="500"/>
                                        <p:tgtEl>
                                          <p:spTgt spid="61"/>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22" presetClass="entr" presetSubtype="2" fill="hold" grpId="0" nodeType="clickEffect">
                                  <p:stCondLst>
                                    <p:cond delay="0"/>
                                  </p:stCondLst>
                                  <p:childTnLst>
                                    <p:set>
                                      <p:cBhvr>
                                        <p:cTn id="191" dur="1" fill="hold">
                                          <p:stCondLst>
                                            <p:cond delay="0"/>
                                          </p:stCondLst>
                                        </p:cTn>
                                        <p:tgtEl>
                                          <p:spTgt spid="62"/>
                                        </p:tgtEl>
                                        <p:attrNameLst>
                                          <p:attrName>style.visibility</p:attrName>
                                        </p:attrNameLst>
                                      </p:cBhvr>
                                      <p:to>
                                        <p:strVal val="visible"/>
                                      </p:to>
                                    </p:set>
                                    <p:animEffect transition="in" filter="wipe(right)">
                                      <p:cBhvr>
                                        <p:cTn id="192" dur="1000"/>
                                        <p:tgtEl>
                                          <p:spTgt spid="62"/>
                                        </p:tgtEl>
                                      </p:cBhvr>
                                    </p:animEffect>
                                  </p:childTnLst>
                                </p:cTn>
                              </p:par>
                            </p:childTnLst>
                          </p:cTn>
                        </p:par>
                        <p:par>
                          <p:cTn id="193" fill="hold" nodeType="afterGroup">
                            <p:stCondLst>
                              <p:cond delay="1000"/>
                            </p:stCondLst>
                            <p:childTnLst>
                              <p:par>
                                <p:cTn id="194" presetID="22" presetClass="entr" presetSubtype="2"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right)">
                                      <p:cBhvr>
                                        <p:cTn id="196" dur="1000"/>
                                        <p:tgtEl>
                                          <p:spTgt spid="63"/>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0" presetClass="entr" presetSubtype="0" fill="hold" grpId="0" nodeType="clickEffect">
                                  <p:stCondLst>
                                    <p:cond delay="0"/>
                                  </p:stCondLst>
                                  <p:childTnLst>
                                    <p:set>
                                      <p:cBhvr>
                                        <p:cTn id="200" dur="1" fill="hold">
                                          <p:stCondLst>
                                            <p:cond delay="0"/>
                                          </p:stCondLst>
                                        </p:cTn>
                                        <p:tgtEl>
                                          <p:spTgt spid="64"/>
                                        </p:tgtEl>
                                        <p:attrNameLst>
                                          <p:attrName>style.visibility</p:attrName>
                                        </p:attrNameLst>
                                      </p:cBhvr>
                                      <p:to>
                                        <p:strVal val="visible"/>
                                      </p:to>
                                    </p:set>
                                    <p:animEffect transition="in" filter="fade">
                                      <p:cBhvr>
                                        <p:cTn id="20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animBg="1"/>
      <p:bldP spid="11" grpId="0"/>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animBg="1"/>
      <p:bldP spid="24" grpId="0" animBg="1"/>
      <p:bldP spid="25" grpId="0" animBg="1"/>
      <p:bldP spid="26" grpId="0" animBg="1"/>
      <p:bldP spid="27" grpId="0"/>
      <p:bldP spid="28" grpId="0"/>
      <p:bldP spid="29" grpId="0"/>
      <p:bldP spid="30" grpId="0"/>
      <p:bldP spid="31" grpId="0"/>
      <p:bldP spid="32" grpId="0"/>
      <p:bldP spid="33" grpId="0"/>
      <p:bldP spid="34" grpId="0"/>
      <p:bldP spid="35" grpId="0"/>
      <p:bldP spid="36" grpId="0"/>
      <p:bldP spid="56" grpId="0" animBg="1"/>
      <p:bldP spid="57" grpId="0" animBg="1"/>
      <p:bldP spid="58" grpId="0" animBg="1"/>
      <p:bldP spid="59" grpId="0" animBg="1"/>
      <p:bldP spid="60" grpId="0"/>
      <p:bldP spid="61" grpId="0"/>
      <p:bldP spid="62" grpId="0" animBg="1"/>
      <p:bldP spid="63" grpId="0" animBg="1"/>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5334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Prime Numbers</a:t>
            </a:r>
          </a:p>
        </p:txBody>
      </p:sp>
      <p:sp>
        <p:nvSpPr>
          <p:cNvPr id="3" name="TextBox 2"/>
          <p:cNvSpPr txBox="1">
            <a:spLocks noChangeArrowheads="1"/>
          </p:cNvSpPr>
          <p:nvPr/>
        </p:nvSpPr>
        <p:spPr bwMode="auto">
          <a:xfrm>
            <a:off x="457200" y="1371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Have only 1 and itself as factors</a:t>
            </a:r>
          </a:p>
        </p:txBody>
      </p:sp>
      <p:sp>
        <p:nvSpPr>
          <p:cNvPr id="4" name="TextBox 3"/>
          <p:cNvSpPr txBox="1">
            <a:spLocks noChangeArrowheads="1"/>
          </p:cNvSpPr>
          <p:nvPr/>
        </p:nvSpPr>
        <p:spPr bwMode="auto">
          <a:xfrm>
            <a:off x="457200" y="1752600"/>
            <a:ext cx="3657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List the first 5 prime numbers</a:t>
            </a:r>
          </a:p>
        </p:txBody>
      </p:sp>
      <p:sp>
        <p:nvSpPr>
          <p:cNvPr id="5" name="TextBox 4"/>
          <p:cNvSpPr txBox="1">
            <a:spLocks noChangeArrowheads="1"/>
          </p:cNvSpPr>
          <p:nvPr/>
        </p:nvSpPr>
        <p:spPr bwMode="auto">
          <a:xfrm>
            <a:off x="3962400" y="175260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p>
        </p:txBody>
      </p:sp>
      <p:sp>
        <p:nvSpPr>
          <p:cNvPr id="6" name="TextBox 5"/>
          <p:cNvSpPr txBox="1">
            <a:spLocks noChangeArrowheads="1"/>
          </p:cNvSpPr>
          <p:nvPr/>
        </p:nvSpPr>
        <p:spPr bwMode="auto">
          <a:xfrm>
            <a:off x="4267200" y="1752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3,</a:t>
            </a:r>
          </a:p>
        </p:txBody>
      </p:sp>
      <p:sp>
        <p:nvSpPr>
          <p:cNvPr id="7" name="TextBox 6"/>
          <p:cNvSpPr txBox="1">
            <a:spLocks noChangeArrowheads="1"/>
          </p:cNvSpPr>
          <p:nvPr/>
        </p:nvSpPr>
        <p:spPr bwMode="auto">
          <a:xfrm>
            <a:off x="4572000" y="1752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a:t>
            </a:r>
          </a:p>
        </p:txBody>
      </p:sp>
      <p:sp>
        <p:nvSpPr>
          <p:cNvPr id="8" name="TextBox 7"/>
          <p:cNvSpPr txBox="1">
            <a:spLocks noChangeArrowheads="1"/>
          </p:cNvSpPr>
          <p:nvPr/>
        </p:nvSpPr>
        <p:spPr bwMode="auto">
          <a:xfrm>
            <a:off x="4876800" y="17526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7,</a:t>
            </a:r>
          </a:p>
        </p:txBody>
      </p:sp>
      <p:sp>
        <p:nvSpPr>
          <p:cNvPr id="9" name="TextBox 8"/>
          <p:cNvSpPr txBox="1">
            <a:spLocks noChangeArrowheads="1"/>
          </p:cNvSpPr>
          <p:nvPr/>
        </p:nvSpPr>
        <p:spPr bwMode="auto">
          <a:xfrm>
            <a:off x="5181600" y="1752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11</a:t>
            </a:r>
          </a:p>
        </p:txBody>
      </p:sp>
      <p:sp>
        <p:nvSpPr>
          <p:cNvPr id="11" name="Title 1"/>
          <p:cNvSpPr txBox="1">
            <a:spLocks/>
          </p:cNvSpPr>
          <p:nvPr/>
        </p:nvSpPr>
        <p:spPr bwMode="auto">
          <a:xfrm>
            <a:off x="457200" y="22098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Prime Factors</a:t>
            </a:r>
          </a:p>
        </p:txBody>
      </p:sp>
      <p:sp>
        <p:nvSpPr>
          <p:cNvPr id="12" name="TextBox 11"/>
          <p:cNvSpPr txBox="1">
            <a:spLocks noChangeArrowheads="1"/>
          </p:cNvSpPr>
          <p:nvPr/>
        </p:nvSpPr>
        <p:spPr bwMode="auto">
          <a:xfrm>
            <a:off x="457200" y="3048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All numbers can be made by multiplying only prime numbers</a:t>
            </a:r>
          </a:p>
        </p:txBody>
      </p:sp>
      <p:sp>
        <p:nvSpPr>
          <p:cNvPr id="13" name="TextBox 12"/>
          <p:cNvSpPr txBox="1">
            <a:spLocks noChangeArrowheads="1"/>
          </p:cNvSpPr>
          <p:nvPr/>
        </p:nvSpPr>
        <p:spPr bwMode="auto">
          <a:xfrm>
            <a:off x="457200" y="3352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Can be written as a Prime Factor tree.</a:t>
            </a:r>
          </a:p>
        </p:txBody>
      </p:sp>
      <p:sp>
        <p:nvSpPr>
          <p:cNvPr id="14" name="TextBox 13"/>
          <p:cNvSpPr txBox="1">
            <a:spLocks noChangeArrowheads="1"/>
          </p:cNvSpPr>
          <p:nvPr/>
        </p:nvSpPr>
        <p:spPr bwMode="auto">
          <a:xfrm>
            <a:off x="457200" y="3733800"/>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Write 50 as a product of prime numbers (factors)</a:t>
            </a:r>
          </a:p>
        </p:txBody>
      </p:sp>
      <p:sp>
        <p:nvSpPr>
          <p:cNvPr id="15" name="TextBox 14"/>
          <p:cNvSpPr txBox="1">
            <a:spLocks noChangeArrowheads="1"/>
          </p:cNvSpPr>
          <p:nvPr/>
        </p:nvSpPr>
        <p:spPr bwMode="auto">
          <a:xfrm>
            <a:off x="5791200" y="685800"/>
            <a:ext cx="27432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Note: 1 is NOT a prime number and 2 is the only EVEN prime number.</a:t>
            </a:r>
          </a:p>
        </p:txBody>
      </p:sp>
      <p:sp>
        <p:nvSpPr>
          <p:cNvPr id="16" name="TextBox 15"/>
          <p:cNvSpPr txBox="1">
            <a:spLocks noChangeArrowheads="1"/>
          </p:cNvSpPr>
          <p:nvPr/>
        </p:nvSpPr>
        <p:spPr bwMode="auto">
          <a:xfrm>
            <a:off x="2362200" y="4038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50</a:t>
            </a:r>
          </a:p>
        </p:txBody>
      </p:sp>
      <p:sp>
        <p:nvSpPr>
          <p:cNvPr id="17" name="TextBox 16"/>
          <p:cNvSpPr txBox="1">
            <a:spLocks noChangeArrowheads="1"/>
          </p:cNvSpPr>
          <p:nvPr/>
        </p:nvSpPr>
        <p:spPr bwMode="auto">
          <a:xfrm>
            <a:off x="2362200" y="46482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a:t>
            </a:r>
          </a:p>
        </p:txBody>
      </p:sp>
      <p:sp>
        <p:nvSpPr>
          <p:cNvPr id="18" name="TextBox 17"/>
          <p:cNvSpPr txBox="1">
            <a:spLocks noChangeArrowheads="1"/>
          </p:cNvSpPr>
          <p:nvPr/>
        </p:nvSpPr>
        <p:spPr bwMode="auto">
          <a:xfrm>
            <a:off x="2590800" y="46482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25</a:t>
            </a:r>
          </a:p>
        </p:txBody>
      </p:sp>
      <p:sp>
        <p:nvSpPr>
          <p:cNvPr id="19" name="TextBox 18"/>
          <p:cNvSpPr txBox="1">
            <a:spLocks noChangeArrowheads="1"/>
          </p:cNvSpPr>
          <p:nvPr/>
        </p:nvSpPr>
        <p:spPr bwMode="auto">
          <a:xfrm>
            <a:off x="2819400" y="5334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a:t>
            </a:r>
          </a:p>
        </p:txBody>
      </p:sp>
      <p:sp>
        <p:nvSpPr>
          <p:cNvPr id="21" name="TextBox 20"/>
          <p:cNvSpPr txBox="1">
            <a:spLocks noChangeArrowheads="1"/>
          </p:cNvSpPr>
          <p:nvPr/>
        </p:nvSpPr>
        <p:spPr bwMode="auto">
          <a:xfrm>
            <a:off x="3048000" y="5334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 5</a:t>
            </a:r>
          </a:p>
        </p:txBody>
      </p:sp>
      <p:sp>
        <p:nvSpPr>
          <p:cNvPr id="22" name="TextBox 21"/>
          <p:cNvSpPr txBox="1">
            <a:spLocks noChangeArrowheads="1"/>
          </p:cNvSpPr>
          <p:nvPr/>
        </p:nvSpPr>
        <p:spPr bwMode="auto">
          <a:xfrm>
            <a:off x="685800" y="6019800"/>
            <a:ext cx="3124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50 as a product of primes is:</a:t>
            </a:r>
          </a:p>
        </p:txBody>
      </p:sp>
      <p:sp>
        <p:nvSpPr>
          <p:cNvPr id="23" name="TextBox 22"/>
          <p:cNvSpPr txBox="1">
            <a:spLocks noChangeArrowheads="1"/>
          </p:cNvSpPr>
          <p:nvPr/>
        </p:nvSpPr>
        <p:spPr bwMode="auto">
          <a:xfrm>
            <a:off x="3657600" y="6019800"/>
            <a:ext cx="3124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2 × 5 × 5</a:t>
            </a:r>
          </a:p>
        </p:txBody>
      </p:sp>
      <p:cxnSp>
        <p:nvCxnSpPr>
          <p:cNvPr id="25" name="Straight Arrow Connector 24"/>
          <p:cNvCxnSpPr>
            <a:cxnSpLocks noChangeShapeType="1"/>
          </p:cNvCxnSpPr>
          <p:nvPr/>
        </p:nvCxnSpPr>
        <p:spPr bwMode="auto">
          <a:xfrm rot="5400000">
            <a:off x="2324101" y="4533900"/>
            <a:ext cx="381000" cy="3175"/>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6" name="Straight Arrow Connector 25"/>
          <p:cNvCxnSpPr>
            <a:cxnSpLocks noChangeShapeType="1"/>
          </p:cNvCxnSpPr>
          <p:nvPr/>
        </p:nvCxnSpPr>
        <p:spPr bwMode="auto">
          <a:xfrm rot="5400000">
            <a:off x="2782094" y="5218906"/>
            <a:ext cx="381000" cy="1588"/>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7" name="Straight Arrow Connector 26"/>
          <p:cNvCxnSpPr>
            <a:cxnSpLocks noChangeShapeType="1"/>
          </p:cNvCxnSpPr>
          <p:nvPr/>
        </p:nvCxnSpPr>
        <p:spPr bwMode="auto">
          <a:xfrm rot="16200000" flipH="1">
            <a:off x="3042443" y="4958557"/>
            <a:ext cx="315913" cy="457200"/>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30" name="Straight Arrow Connector 29"/>
          <p:cNvCxnSpPr>
            <a:cxnSpLocks noChangeShapeType="1"/>
          </p:cNvCxnSpPr>
          <p:nvPr/>
        </p:nvCxnSpPr>
        <p:spPr bwMode="auto">
          <a:xfrm rot="16200000" flipH="1">
            <a:off x="2585243" y="4272757"/>
            <a:ext cx="315913" cy="457200"/>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32" name="TextBox 31"/>
          <p:cNvSpPr txBox="1">
            <a:spLocks noChangeArrowheads="1"/>
          </p:cNvSpPr>
          <p:nvPr/>
        </p:nvSpPr>
        <p:spPr bwMode="auto">
          <a:xfrm>
            <a:off x="4191000" y="4419600"/>
            <a:ext cx="2057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When listing prime factors, list all repeats too.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0-#ppt_w/2"/>
                                          </p:val>
                                        </p:tav>
                                        <p:tav tm="100000">
                                          <p:val>
                                            <p:strVal val="#ppt_x"/>
                                          </p:val>
                                        </p:tav>
                                      </p:tavLst>
                                    </p:anim>
                                    <p:anim calcmode="lin" valueType="num">
                                      <p:cBhvr additive="base">
                                        <p:cTn id="21"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500"/>
                                        <p:tgtEl>
                                          <p:spTgt spid="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9" presetClass="entr" presetSubtype="1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p:cTn id="51" dur="1000" fill="hold"/>
                                        <p:tgtEl>
                                          <p:spTgt spid="15"/>
                                        </p:tgtEl>
                                        <p:attrNameLst>
                                          <p:attrName>ppt_w</p:attrName>
                                        </p:attrNameLst>
                                      </p:cBhvr>
                                      <p:tavLst>
                                        <p:tav tm="0" fmla="#ppt_w*sin(2.5*pi*$)">
                                          <p:val>
                                            <p:fltVal val="0"/>
                                          </p:val>
                                        </p:tav>
                                        <p:tav tm="100000">
                                          <p:val>
                                            <p:fltVal val="1"/>
                                          </p:val>
                                        </p:tav>
                                      </p:tavLst>
                                    </p:anim>
                                    <p:anim calcmode="lin" valueType="num">
                                      <p:cBhvr>
                                        <p:cTn id="52" dur="10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34"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 from="(-#ppt_w/2)" to="(#ppt_x)" calcmode="lin" valueType="num">
                                      <p:cBhvr>
                                        <p:cTn id="57" dur="600" fill="hold">
                                          <p:stCondLst>
                                            <p:cond delay="0"/>
                                          </p:stCondLst>
                                        </p:cTn>
                                        <p:tgtEl>
                                          <p:spTgt spid="11"/>
                                        </p:tgtEl>
                                        <p:attrNameLst>
                                          <p:attrName>ppt_x</p:attrName>
                                        </p:attrNameLst>
                                      </p:cBhvr>
                                    </p:anim>
                                    <p:anim from="0" to="-1.0" calcmode="lin" valueType="num">
                                      <p:cBhvr>
                                        <p:cTn id="58" dur="200" decel="50000" autoRev="1" fill="hold">
                                          <p:stCondLst>
                                            <p:cond delay="600"/>
                                          </p:stCondLst>
                                        </p:cTn>
                                        <p:tgtEl>
                                          <p:spTgt spid="11"/>
                                        </p:tgtEl>
                                        <p:attrNameLst>
                                          <p:attrName>xshear</p:attrName>
                                        </p:attrNameLst>
                                      </p:cBhvr>
                                    </p:anim>
                                    <p:animScale>
                                      <p:cBhvr>
                                        <p:cTn id="59" dur="200" decel="100000" autoRev="1" fill="hold">
                                          <p:stCondLst>
                                            <p:cond delay="600"/>
                                          </p:stCondLst>
                                        </p:cTn>
                                        <p:tgtEl>
                                          <p:spTgt spid="11"/>
                                        </p:tgtEl>
                                      </p:cBhvr>
                                      <p:from x="100000" y="100000"/>
                                      <p:to x="80000" y="100000"/>
                                    </p:animScale>
                                    <p:anim by="(#ppt_h/3+#ppt_w*0.1)" calcmode="lin" valueType="num">
                                      <p:cBhvr additive="sum">
                                        <p:cTn id="60" dur="200" decel="100000" autoRev="1" fill="hold">
                                          <p:stCondLst>
                                            <p:cond delay="600"/>
                                          </p:stCondLst>
                                        </p:cTn>
                                        <p:tgtEl>
                                          <p:spTgt spid="11"/>
                                        </p:tgtEl>
                                        <p:attrNameLst>
                                          <p:attrName>ppt_x</p:attrName>
                                        </p:attrNameLst>
                                      </p:cBhvr>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500"/>
                                        <p:tgtEl>
                                          <p:spTgt spid="1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500"/>
                                        <p:tgtEl>
                                          <p:spTgt spid="1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additive="base">
                                        <p:cTn id="75" dur="500" fill="hold"/>
                                        <p:tgtEl>
                                          <p:spTgt spid="14"/>
                                        </p:tgtEl>
                                        <p:attrNameLst>
                                          <p:attrName>ppt_x</p:attrName>
                                        </p:attrNameLst>
                                      </p:cBhvr>
                                      <p:tavLst>
                                        <p:tav tm="0">
                                          <p:val>
                                            <p:strVal val="0-#ppt_w/2"/>
                                          </p:val>
                                        </p:tav>
                                        <p:tav tm="100000">
                                          <p:val>
                                            <p:strVal val="#ppt_x"/>
                                          </p:val>
                                        </p:tav>
                                      </p:tavLst>
                                    </p:anim>
                                    <p:anim calcmode="lin" valueType="num">
                                      <p:cBhvr additive="base">
                                        <p:cTn id="7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fade">
                                      <p:cBhvr>
                                        <p:cTn id="81" dur="500"/>
                                        <p:tgtEl>
                                          <p:spTgt spid="16"/>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nodeType="click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wipe(up)">
                                      <p:cBhvr>
                                        <p:cTn id="86" dur="1000"/>
                                        <p:tgtEl>
                                          <p:spTgt spid="25"/>
                                        </p:tgtEl>
                                      </p:cBhvr>
                                    </p:animEffect>
                                  </p:childTnLst>
                                </p:cTn>
                              </p:par>
                              <p:par>
                                <p:cTn id="87" presetID="22" presetClass="entr" presetSubtype="1" fill="hold"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1000"/>
                                        <p:tgtEl>
                                          <p:spTgt spid="3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fade">
                                      <p:cBhvr>
                                        <p:cTn id="94" dur="500"/>
                                        <p:tgtEl>
                                          <p:spTgt spid="1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18"/>
                                        </p:tgtEl>
                                        <p:attrNameLst>
                                          <p:attrName>style.visibility</p:attrName>
                                        </p:attrNameLst>
                                      </p:cBhvr>
                                      <p:to>
                                        <p:strVal val="visible"/>
                                      </p:to>
                                    </p:set>
                                    <p:animEffect transition="in" filter="fade">
                                      <p:cBhvr>
                                        <p:cTn id="99" dur="500"/>
                                        <p:tgtEl>
                                          <p:spTgt spid="18"/>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1" fill="hold" nodeType="clickEffect">
                                  <p:stCondLst>
                                    <p:cond delay="0"/>
                                  </p:stCondLst>
                                  <p:childTnLst>
                                    <p:set>
                                      <p:cBhvr>
                                        <p:cTn id="103" dur="1" fill="hold">
                                          <p:stCondLst>
                                            <p:cond delay="0"/>
                                          </p:stCondLst>
                                        </p:cTn>
                                        <p:tgtEl>
                                          <p:spTgt spid="27"/>
                                        </p:tgtEl>
                                        <p:attrNameLst>
                                          <p:attrName>style.visibility</p:attrName>
                                        </p:attrNameLst>
                                      </p:cBhvr>
                                      <p:to>
                                        <p:strVal val="visible"/>
                                      </p:to>
                                    </p:set>
                                    <p:animEffect transition="in" filter="wipe(up)">
                                      <p:cBhvr>
                                        <p:cTn id="104" dur="1000"/>
                                        <p:tgtEl>
                                          <p:spTgt spid="27"/>
                                        </p:tgtEl>
                                      </p:cBhvr>
                                    </p:animEffect>
                                  </p:childTnLst>
                                </p:cTn>
                              </p:par>
                              <p:par>
                                <p:cTn id="105" presetID="22" presetClass="entr" presetSubtype="1" fill="hold" nodeType="with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wipe(up)">
                                      <p:cBhvr>
                                        <p:cTn id="107" dur="1000"/>
                                        <p:tgtEl>
                                          <p:spTgt spid="26"/>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Effect transition="in" filter="fade">
                                      <p:cBhvr>
                                        <p:cTn id="112" dur="500"/>
                                        <p:tgtEl>
                                          <p:spTgt spid="19"/>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500"/>
                                        <p:tgtEl>
                                          <p:spTgt spid="21"/>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22"/>
                                        </p:tgtEl>
                                        <p:attrNameLst>
                                          <p:attrName>style.visibility</p:attrName>
                                        </p:attrNameLst>
                                      </p:cBhvr>
                                      <p:to>
                                        <p:strVal val="visible"/>
                                      </p:to>
                                    </p:set>
                                    <p:animEffect transition="in" filter="fade">
                                      <p:cBhvr>
                                        <p:cTn id="122" dur="500"/>
                                        <p:tgtEl>
                                          <p:spTgt spid="22"/>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23"/>
                                        </p:tgtEl>
                                        <p:attrNameLst>
                                          <p:attrName>style.visibility</p:attrName>
                                        </p:attrNameLst>
                                      </p:cBhvr>
                                      <p:to>
                                        <p:strVal val="visible"/>
                                      </p:to>
                                    </p:set>
                                    <p:animEffect transition="in" filter="fade">
                                      <p:cBhvr>
                                        <p:cTn id="127" dur="500"/>
                                        <p:tgtEl>
                                          <p:spTgt spid="23"/>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9" presetClass="entr" presetSubtype="10" fill="hold" grpId="0" nodeType="clickEffect">
                                  <p:stCondLst>
                                    <p:cond delay="0"/>
                                  </p:stCondLst>
                                  <p:childTnLst>
                                    <p:set>
                                      <p:cBhvr>
                                        <p:cTn id="131" dur="1" fill="hold">
                                          <p:stCondLst>
                                            <p:cond delay="0"/>
                                          </p:stCondLst>
                                        </p:cTn>
                                        <p:tgtEl>
                                          <p:spTgt spid="32"/>
                                        </p:tgtEl>
                                        <p:attrNameLst>
                                          <p:attrName>style.visibility</p:attrName>
                                        </p:attrNameLst>
                                      </p:cBhvr>
                                      <p:to>
                                        <p:strVal val="visible"/>
                                      </p:to>
                                    </p:set>
                                    <p:anim calcmode="lin" valueType="num">
                                      <p:cBhvr>
                                        <p:cTn id="132" dur="1000" fill="hold"/>
                                        <p:tgtEl>
                                          <p:spTgt spid="32"/>
                                        </p:tgtEl>
                                        <p:attrNameLst>
                                          <p:attrName>ppt_w</p:attrName>
                                        </p:attrNameLst>
                                      </p:cBhvr>
                                      <p:tavLst>
                                        <p:tav tm="0" fmla="#ppt_w*sin(2.5*pi*$)">
                                          <p:val>
                                            <p:fltVal val="0"/>
                                          </p:val>
                                        </p:tav>
                                        <p:tav tm="100000">
                                          <p:val>
                                            <p:fltVal val="1"/>
                                          </p:val>
                                        </p:tav>
                                      </p:tavLst>
                                    </p:anim>
                                    <p:anim calcmode="lin" valueType="num">
                                      <p:cBhvr>
                                        <p:cTn id="133" dur="1000" fill="hold"/>
                                        <p:tgtEl>
                                          <p:spTgt spid="3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1" grpId="0"/>
      <p:bldP spid="12" grpId="0"/>
      <p:bldP spid="13" grpId="0"/>
      <p:bldP spid="14" grpId="0"/>
      <p:bldP spid="15" grpId="0" animBg="1"/>
      <p:bldP spid="16" grpId="0"/>
      <p:bldP spid="17" grpId="0"/>
      <p:bldP spid="18" grpId="0"/>
      <p:bldP spid="19" grpId="0"/>
      <p:bldP spid="21" grpId="0"/>
      <p:bldP spid="22" grpId="0"/>
      <p:bldP spid="23"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53340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Decimals</a:t>
            </a:r>
          </a:p>
        </p:txBody>
      </p:sp>
      <p:sp>
        <p:nvSpPr>
          <p:cNvPr id="3" name="TextBox 2"/>
          <p:cNvSpPr txBox="1">
            <a:spLocks noChangeArrowheads="1"/>
          </p:cNvSpPr>
          <p:nvPr/>
        </p:nvSpPr>
        <p:spPr bwMode="auto">
          <a:xfrm>
            <a:off x="457200" y="12954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Also known as decimal fractions</a:t>
            </a:r>
          </a:p>
        </p:txBody>
      </p:sp>
      <p:sp>
        <p:nvSpPr>
          <p:cNvPr id="4" name="TextBox 3"/>
          <p:cNvSpPr txBox="1">
            <a:spLocks noChangeArrowheads="1"/>
          </p:cNvSpPr>
          <p:nvPr/>
        </p:nvSpPr>
        <p:spPr bwMode="auto">
          <a:xfrm>
            <a:off x="457200" y="1600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Place values of decimals are very important to know.</a:t>
            </a:r>
          </a:p>
        </p:txBody>
      </p:sp>
      <p:sp>
        <p:nvSpPr>
          <p:cNvPr id="5" name="TextBox 4"/>
          <p:cNvSpPr txBox="1">
            <a:spLocks noChangeArrowheads="1"/>
          </p:cNvSpPr>
          <p:nvPr/>
        </p:nvSpPr>
        <p:spPr bwMode="auto">
          <a:xfrm>
            <a:off x="457200" y="1905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There are two parts to numbers, the whole number part and fraction part.</a:t>
            </a:r>
          </a:p>
        </p:txBody>
      </p:sp>
      <p:sp>
        <p:nvSpPr>
          <p:cNvPr id="12" name="Rectangle 11"/>
          <p:cNvSpPr>
            <a:spLocks noChangeArrowheads="1"/>
          </p:cNvSpPr>
          <p:nvPr/>
        </p:nvSpPr>
        <p:spPr bwMode="auto">
          <a:xfrm>
            <a:off x="54102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5" name="Rectangle 14"/>
          <p:cNvSpPr>
            <a:spLocks noChangeArrowheads="1"/>
          </p:cNvSpPr>
          <p:nvPr/>
        </p:nvSpPr>
        <p:spPr bwMode="auto">
          <a:xfrm>
            <a:off x="38100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6" name="Rectangle 15"/>
          <p:cNvSpPr>
            <a:spLocks noChangeArrowheads="1"/>
          </p:cNvSpPr>
          <p:nvPr/>
        </p:nvSpPr>
        <p:spPr bwMode="auto">
          <a:xfrm>
            <a:off x="66294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7" name="Rectangle 16"/>
          <p:cNvSpPr>
            <a:spLocks noChangeArrowheads="1"/>
          </p:cNvSpPr>
          <p:nvPr/>
        </p:nvSpPr>
        <p:spPr bwMode="auto">
          <a:xfrm>
            <a:off x="78486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8" name="Rectangle 17"/>
          <p:cNvSpPr>
            <a:spLocks noChangeArrowheads="1"/>
          </p:cNvSpPr>
          <p:nvPr/>
        </p:nvSpPr>
        <p:spPr bwMode="auto">
          <a:xfrm>
            <a:off x="1524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9" name="Rectangle 18"/>
          <p:cNvSpPr>
            <a:spLocks noChangeArrowheads="1"/>
          </p:cNvSpPr>
          <p:nvPr/>
        </p:nvSpPr>
        <p:spPr bwMode="auto">
          <a:xfrm>
            <a:off x="13716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20" name="Rectangle 19"/>
          <p:cNvSpPr>
            <a:spLocks noChangeArrowheads="1"/>
          </p:cNvSpPr>
          <p:nvPr/>
        </p:nvSpPr>
        <p:spPr bwMode="auto">
          <a:xfrm>
            <a:off x="2590800" y="2743200"/>
            <a:ext cx="1143000" cy="457200"/>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21" name="Oval 20"/>
          <p:cNvSpPr>
            <a:spLocks noChangeArrowheads="1"/>
          </p:cNvSpPr>
          <p:nvPr/>
        </p:nvSpPr>
        <p:spPr bwMode="auto">
          <a:xfrm>
            <a:off x="5105400" y="2895600"/>
            <a:ext cx="152400" cy="152400"/>
          </a:xfrm>
          <a:prstGeom prst="ellipse">
            <a:avLst/>
          </a:prstGeom>
          <a:solidFill>
            <a:schemeClr val="tx1"/>
          </a:solidFill>
          <a:ln w="9525" algn="ctr">
            <a:solidFill>
              <a:schemeClr val="tx1"/>
            </a:solidFill>
            <a:round/>
            <a:headEnd/>
            <a:tailEnd/>
          </a:ln>
        </p:spPr>
        <p:txBody>
          <a:bodyPr/>
          <a:lstStyle/>
          <a:p>
            <a:pPr eaLnBrk="0" hangingPunct="0"/>
            <a:endParaRPr lang="en-US"/>
          </a:p>
        </p:txBody>
      </p:sp>
      <p:sp>
        <p:nvSpPr>
          <p:cNvPr id="22" name="TextBox 21"/>
          <p:cNvSpPr txBox="1">
            <a:spLocks noChangeArrowheads="1"/>
          </p:cNvSpPr>
          <p:nvPr/>
        </p:nvSpPr>
        <p:spPr bwMode="auto">
          <a:xfrm>
            <a:off x="1752600" y="22860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Whole number</a:t>
            </a:r>
          </a:p>
        </p:txBody>
      </p:sp>
      <p:sp>
        <p:nvSpPr>
          <p:cNvPr id="23" name="TextBox 22"/>
          <p:cNvSpPr txBox="1">
            <a:spLocks noChangeArrowheads="1"/>
          </p:cNvSpPr>
          <p:nvPr/>
        </p:nvSpPr>
        <p:spPr bwMode="auto">
          <a:xfrm>
            <a:off x="6477000" y="22860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Fraction part</a:t>
            </a:r>
          </a:p>
        </p:txBody>
      </p:sp>
      <p:sp>
        <p:nvSpPr>
          <p:cNvPr id="24" name="TextBox 23"/>
          <p:cNvSpPr txBox="1">
            <a:spLocks noChangeArrowheads="1"/>
          </p:cNvSpPr>
          <p:nvPr/>
        </p:nvSpPr>
        <p:spPr bwMode="auto">
          <a:xfrm>
            <a:off x="228600" y="2819400"/>
            <a:ext cx="121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Thousands</a:t>
            </a:r>
          </a:p>
        </p:txBody>
      </p:sp>
      <p:sp>
        <p:nvSpPr>
          <p:cNvPr id="25" name="TextBox 24"/>
          <p:cNvSpPr txBox="1">
            <a:spLocks noChangeArrowheads="1"/>
          </p:cNvSpPr>
          <p:nvPr/>
        </p:nvSpPr>
        <p:spPr bwMode="auto">
          <a:xfrm>
            <a:off x="1447800" y="2819400"/>
            <a:ext cx="121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Hundreds</a:t>
            </a:r>
          </a:p>
        </p:txBody>
      </p:sp>
      <p:sp>
        <p:nvSpPr>
          <p:cNvPr id="26" name="TextBox 25"/>
          <p:cNvSpPr txBox="1">
            <a:spLocks noChangeArrowheads="1"/>
          </p:cNvSpPr>
          <p:nvPr/>
        </p:nvSpPr>
        <p:spPr bwMode="auto">
          <a:xfrm>
            <a:off x="2895600" y="281940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Tens</a:t>
            </a:r>
          </a:p>
        </p:txBody>
      </p:sp>
      <p:sp>
        <p:nvSpPr>
          <p:cNvPr id="27" name="TextBox 26"/>
          <p:cNvSpPr txBox="1">
            <a:spLocks noChangeArrowheads="1"/>
          </p:cNvSpPr>
          <p:nvPr/>
        </p:nvSpPr>
        <p:spPr bwMode="auto">
          <a:xfrm>
            <a:off x="4038600" y="28194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Ones</a:t>
            </a:r>
          </a:p>
        </p:txBody>
      </p:sp>
      <p:sp>
        <p:nvSpPr>
          <p:cNvPr id="28" name="TextBox 27"/>
          <p:cNvSpPr txBox="1">
            <a:spLocks noChangeArrowheads="1"/>
          </p:cNvSpPr>
          <p:nvPr/>
        </p:nvSpPr>
        <p:spPr bwMode="auto">
          <a:xfrm>
            <a:off x="5638800" y="281940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Tenths</a:t>
            </a:r>
          </a:p>
        </p:txBody>
      </p:sp>
      <p:sp>
        <p:nvSpPr>
          <p:cNvPr id="29" name="TextBox 28"/>
          <p:cNvSpPr txBox="1">
            <a:spLocks noChangeArrowheads="1"/>
          </p:cNvSpPr>
          <p:nvPr/>
        </p:nvSpPr>
        <p:spPr bwMode="auto">
          <a:xfrm>
            <a:off x="6629400" y="2819400"/>
            <a:ext cx="121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 Hundredths</a:t>
            </a:r>
          </a:p>
        </p:txBody>
      </p:sp>
      <p:sp>
        <p:nvSpPr>
          <p:cNvPr id="30" name="TextBox 29"/>
          <p:cNvSpPr txBox="1">
            <a:spLocks noChangeArrowheads="1"/>
          </p:cNvSpPr>
          <p:nvPr/>
        </p:nvSpPr>
        <p:spPr bwMode="auto">
          <a:xfrm>
            <a:off x="7772400" y="2819400"/>
            <a:ext cx="1371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sz="1400">
                <a:solidFill>
                  <a:srgbClr val="FF0000"/>
                </a:solidFill>
                <a:latin typeface="Arial" pitchFamily="34" charset="0"/>
                <a:cs typeface="Arial" pitchFamily="34" charset="0"/>
              </a:rPr>
              <a:t> Thousandths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500"/>
                                        <p:tgtEl>
                                          <p:spTgt spid="2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500"/>
                                        <p:tgtEl>
                                          <p:spTgt spid="2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fade">
                                      <p:cBhvr>
                                        <p:cTn id="77" dur="500"/>
                                        <p:tgtEl>
                                          <p:spTgt spid="2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fade">
                                      <p:cBhvr>
                                        <p:cTn id="87" dur="500"/>
                                        <p:tgtEl>
                                          <p:spTgt spid="2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12" grpId="0" animBg="1"/>
      <p:bldP spid="15" grpId="0" animBg="1"/>
      <p:bldP spid="16" grpId="0" animBg="1"/>
      <p:bldP spid="17" grpId="0" animBg="1"/>
      <p:bldP spid="18" grpId="0" animBg="1"/>
      <p:bldP spid="19" grpId="0" animBg="1"/>
      <p:bldP spid="20" grpId="0" animBg="1"/>
      <p:bldP spid="21" grpId="0" animBg="1"/>
      <p:bldP spid="22" grpId="0"/>
      <p:bldP spid="23" grpId="0"/>
      <p:bldP spid="24" grpId="0"/>
      <p:bldP spid="25" grpId="0"/>
      <p:bldP spid="26" grpId="0"/>
      <p:bldP spid="27" grpId="0"/>
      <p:bldP spid="28" grpId="0"/>
      <p:bldP spid="2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3048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ADDING DECIMALS</a:t>
            </a:r>
          </a:p>
        </p:txBody>
      </p:sp>
      <p:sp>
        <p:nvSpPr>
          <p:cNvPr id="3" name="TextBox 2"/>
          <p:cNvSpPr txBox="1">
            <a:spLocks noChangeArrowheads="1"/>
          </p:cNvSpPr>
          <p:nvPr/>
        </p:nvSpPr>
        <p:spPr bwMode="auto">
          <a:xfrm>
            <a:off x="457200" y="609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Use whatever strategy you find most useful</a:t>
            </a:r>
          </a:p>
        </p:txBody>
      </p:sp>
      <p:sp>
        <p:nvSpPr>
          <p:cNvPr id="4" name="TextBox 3"/>
          <p:cNvSpPr txBox="1">
            <a:spLocks noChangeArrowheads="1"/>
          </p:cNvSpPr>
          <p:nvPr/>
        </p:nvSpPr>
        <p:spPr bwMode="auto">
          <a:xfrm>
            <a:off x="457200" y="9144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a:t>
            </a:r>
          </a:p>
        </p:txBody>
      </p:sp>
      <p:sp>
        <p:nvSpPr>
          <p:cNvPr id="5" name="Rectangle 4"/>
          <p:cNvSpPr>
            <a:spLocks noChangeArrowheads="1"/>
          </p:cNvSpPr>
          <p:nvPr/>
        </p:nvSpPr>
        <p:spPr bwMode="auto">
          <a:xfrm>
            <a:off x="457200" y="12192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2.7 + 4.8 =</a:t>
            </a:r>
            <a:endParaRPr lang="en-NZ"/>
          </a:p>
        </p:txBody>
      </p:sp>
      <p:sp>
        <p:nvSpPr>
          <p:cNvPr id="6" name="Rectangle 5"/>
          <p:cNvSpPr>
            <a:spLocks noChangeArrowheads="1"/>
          </p:cNvSpPr>
          <p:nvPr/>
        </p:nvSpPr>
        <p:spPr bwMode="auto">
          <a:xfrm>
            <a:off x="3962400" y="12192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3.9 + 5.2 =</a:t>
            </a:r>
            <a:endParaRPr lang="en-NZ"/>
          </a:p>
        </p:txBody>
      </p:sp>
      <p:sp>
        <p:nvSpPr>
          <p:cNvPr id="7" name="Rectangle 6"/>
          <p:cNvSpPr>
            <a:spLocks noChangeArrowheads="1"/>
          </p:cNvSpPr>
          <p:nvPr/>
        </p:nvSpPr>
        <p:spPr bwMode="auto">
          <a:xfrm>
            <a:off x="457200" y="1752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23.74 + 5.7 =</a:t>
            </a:r>
            <a:endParaRPr lang="en-NZ"/>
          </a:p>
        </p:txBody>
      </p:sp>
      <p:sp>
        <p:nvSpPr>
          <p:cNvPr id="8" name="Rectangle 7"/>
          <p:cNvSpPr>
            <a:spLocks noChangeArrowheads="1"/>
          </p:cNvSpPr>
          <p:nvPr/>
        </p:nvSpPr>
        <p:spPr bwMode="auto">
          <a:xfrm>
            <a:off x="3962400" y="1752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d) 12.8 + 16.65 =</a:t>
            </a:r>
            <a:endParaRPr lang="en-NZ"/>
          </a:p>
        </p:txBody>
      </p:sp>
      <p:sp>
        <p:nvSpPr>
          <p:cNvPr id="9" name="Rectangle 8"/>
          <p:cNvSpPr>
            <a:spLocks noChangeArrowheads="1"/>
          </p:cNvSpPr>
          <p:nvPr/>
        </p:nvSpPr>
        <p:spPr bwMode="auto">
          <a:xfrm>
            <a:off x="1905000" y="1219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7.5</a:t>
            </a:r>
            <a:endParaRPr lang="en-NZ">
              <a:solidFill>
                <a:srgbClr val="FF0000"/>
              </a:solidFill>
            </a:endParaRPr>
          </a:p>
        </p:txBody>
      </p:sp>
      <p:sp>
        <p:nvSpPr>
          <p:cNvPr id="10" name="Rectangle 9"/>
          <p:cNvSpPr>
            <a:spLocks noChangeArrowheads="1"/>
          </p:cNvSpPr>
          <p:nvPr/>
        </p:nvSpPr>
        <p:spPr bwMode="auto">
          <a:xfrm>
            <a:off x="5410200" y="1219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9.1</a:t>
            </a:r>
            <a:endParaRPr lang="en-NZ">
              <a:solidFill>
                <a:srgbClr val="FF0000"/>
              </a:solidFill>
            </a:endParaRPr>
          </a:p>
        </p:txBody>
      </p:sp>
      <p:sp>
        <p:nvSpPr>
          <p:cNvPr id="11" name="Rectangle 10"/>
          <p:cNvSpPr>
            <a:spLocks noChangeArrowheads="1"/>
          </p:cNvSpPr>
          <p:nvPr/>
        </p:nvSpPr>
        <p:spPr bwMode="auto">
          <a:xfrm>
            <a:off x="2133600" y="1752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29.44</a:t>
            </a:r>
            <a:endParaRPr lang="en-NZ">
              <a:solidFill>
                <a:srgbClr val="FF0000"/>
              </a:solidFill>
            </a:endParaRPr>
          </a:p>
        </p:txBody>
      </p:sp>
      <p:sp>
        <p:nvSpPr>
          <p:cNvPr id="12" name="Rectangle 11"/>
          <p:cNvSpPr>
            <a:spLocks noChangeArrowheads="1"/>
          </p:cNvSpPr>
          <p:nvPr/>
        </p:nvSpPr>
        <p:spPr bwMode="auto">
          <a:xfrm>
            <a:off x="5791200" y="1752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29.45</a:t>
            </a:r>
            <a:endParaRPr lang="en-NZ">
              <a:solidFill>
                <a:srgbClr val="FF0000"/>
              </a:solidFill>
            </a:endParaRPr>
          </a:p>
        </p:txBody>
      </p:sp>
      <p:sp>
        <p:nvSpPr>
          <p:cNvPr id="13" name="TextBox 12"/>
          <p:cNvSpPr txBox="1">
            <a:spLocks noChangeArrowheads="1"/>
          </p:cNvSpPr>
          <p:nvPr/>
        </p:nvSpPr>
        <p:spPr bwMode="auto">
          <a:xfrm>
            <a:off x="457200" y="2286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SUBTRACTING DECIMALS</a:t>
            </a:r>
          </a:p>
        </p:txBody>
      </p:sp>
      <p:sp>
        <p:nvSpPr>
          <p:cNvPr id="14" name="TextBox 13"/>
          <p:cNvSpPr txBox="1">
            <a:spLocks noChangeArrowheads="1"/>
          </p:cNvSpPr>
          <p:nvPr/>
        </p:nvSpPr>
        <p:spPr bwMode="auto">
          <a:xfrm>
            <a:off x="457200" y="2590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Again use whatever strategy you find most useful</a:t>
            </a:r>
          </a:p>
        </p:txBody>
      </p:sp>
      <p:sp>
        <p:nvSpPr>
          <p:cNvPr id="15" name="TextBox 14"/>
          <p:cNvSpPr txBox="1">
            <a:spLocks noChangeArrowheads="1"/>
          </p:cNvSpPr>
          <p:nvPr/>
        </p:nvSpPr>
        <p:spPr bwMode="auto">
          <a:xfrm>
            <a:off x="457200" y="2895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a:t>
            </a:r>
          </a:p>
        </p:txBody>
      </p:sp>
      <p:sp>
        <p:nvSpPr>
          <p:cNvPr id="16" name="Rectangle 15"/>
          <p:cNvSpPr>
            <a:spLocks noChangeArrowheads="1"/>
          </p:cNvSpPr>
          <p:nvPr/>
        </p:nvSpPr>
        <p:spPr bwMode="auto">
          <a:xfrm>
            <a:off x="457200" y="3200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4.8 – 2.7 =</a:t>
            </a:r>
            <a:endParaRPr lang="en-NZ"/>
          </a:p>
        </p:txBody>
      </p:sp>
      <p:sp>
        <p:nvSpPr>
          <p:cNvPr id="17" name="Rectangle 16"/>
          <p:cNvSpPr>
            <a:spLocks noChangeArrowheads="1"/>
          </p:cNvSpPr>
          <p:nvPr/>
        </p:nvSpPr>
        <p:spPr bwMode="auto">
          <a:xfrm>
            <a:off x="3962400" y="3200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5.2 – 3.9 =</a:t>
            </a:r>
            <a:endParaRPr lang="en-NZ"/>
          </a:p>
        </p:txBody>
      </p:sp>
      <p:sp>
        <p:nvSpPr>
          <p:cNvPr id="18" name="Rectangle 17"/>
          <p:cNvSpPr>
            <a:spLocks noChangeArrowheads="1"/>
          </p:cNvSpPr>
          <p:nvPr/>
        </p:nvSpPr>
        <p:spPr bwMode="auto">
          <a:xfrm>
            <a:off x="457200" y="37338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23.4 - 5.73 =</a:t>
            </a:r>
            <a:endParaRPr lang="en-NZ"/>
          </a:p>
        </p:txBody>
      </p:sp>
      <p:sp>
        <p:nvSpPr>
          <p:cNvPr id="19" name="Rectangle 18"/>
          <p:cNvSpPr>
            <a:spLocks noChangeArrowheads="1"/>
          </p:cNvSpPr>
          <p:nvPr/>
        </p:nvSpPr>
        <p:spPr bwMode="auto">
          <a:xfrm>
            <a:off x="3962400" y="37338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d) 16.65 – 12.8 =</a:t>
            </a:r>
            <a:endParaRPr lang="en-NZ"/>
          </a:p>
        </p:txBody>
      </p:sp>
      <p:sp>
        <p:nvSpPr>
          <p:cNvPr id="20" name="Rectangle 19"/>
          <p:cNvSpPr>
            <a:spLocks noChangeArrowheads="1"/>
          </p:cNvSpPr>
          <p:nvPr/>
        </p:nvSpPr>
        <p:spPr bwMode="auto">
          <a:xfrm>
            <a:off x="1905000" y="3200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2.1</a:t>
            </a:r>
            <a:endParaRPr lang="en-NZ">
              <a:solidFill>
                <a:srgbClr val="FF0000"/>
              </a:solidFill>
            </a:endParaRPr>
          </a:p>
        </p:txBody>
      </p:sp>
      <p:sp>
        <p:nvSpPr>
          <p:cNvPr id="21" name="Rectangle 20"/>
          <p:cNvSpPr>
            <a:spLocks noChangeArrowheads="1"/>
          </p:cNvSpPr>
          <p:nvPr/>
        </p:nvSpPr>
        <p:spPr bwMode="auto">
          <a:xfrm>
            <a:off x="5410200" y="3200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1.3</a:t>
            </a:r>
            <a:endParaRPr lang="en-NZ">
              <a:solidFill>
                <a:srgbClr val="FF0000"/>
              </a:solidFill>
            </a:endParaRPr>
          </a:p>
        </p:txBody>
      </p:sp>
      <p:sp>
        <p:nvSpPr>
          <p:cNvPr id="22" name="Rectangle 21"/>
          <p:cNvSpPr>
            <a:spLocks noChangeArrowheads="1"/>
          </p:cNvSpPr>
          <p:nvPr/>
        </p:nvSpPr>
        <p:spPr bwMode="auto">
          <a:xfrm>
            <a:off x="2133600" y="3733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17.67</a:t>
            </a:r>
            <a:endParaRPr lang="en-NZ">
              <a:solidFill>
                <a:srgbClr val="FF0000"/>
              </a:solidFill>
            </a:endParaRPr>
          </a:p>
        </p:txBody>
      </p:sp>
      <p:sp>
        <p:nvSpPr>
          <p:cNvPr id="23" name="Rectangle 22"/>
          <p:cNvSpPr>
            <a:spLocks noChangeArrowheads="1"/>
          </p:cNvSpPr>
          <p:nvPr/>
        </p:nvSpPr>
        <p:spPr bwMode="auto">
          <a:xfrm>
            <a:off x="5791200" y="3733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3.85</a:t>
            </a:r>
            <a:endParaRPr lang="en-NZ">
              <a:solidFill>
                <a:srgbClr val="FF0000"/>
              </a:solidFill>
            </a:endParaRPr>
          </a:p>
        </p:txBody>
      </p:sp>
      <p:sp>
        <p:nvSpPr>
          <p:cNvPr id="24" name="TextBox 23"/>
          <p:cNvSpPr txBox="1">
            <a:spLocks noChangeArrowheads="1"/>
          </p:cNvSpPr>
          <p:nvPr/>
        </p:nvSpPr>
        <p:spPr bwMode="auto">
          <a:xfrm>
            <a:off x="457200" y="4191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3. MULTIPLYING DECIMALS</a:t>
            </a:r>
          </a:p>
        </p:txBody>
      </p:sp>
      <p:sp>
        <p:nvSpPr>
          <p:cNvPr id="25" name="TextBox 24"/>
          <p:cNvSpPr txBox="1">
            <a:spLocks noChangeArrowheads="1"/>
          </p:cNvSpPr>
          <p:nvPr/>
        </p:nvSpPr>
        <p:spPr bwMode="auto">
          <a:xfrm>
            <a:off x="457200" y="4495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Again use whatever strategy you find most useful</a:t>
            </a:r>
          </a:p>
        </p:txBody>
      </p:sp>
      <p:sp>
        <p:nvSpPr>
          <p:cNvPr id="26" name="Rectangle 25"/>
          <p:cNvSpPr>
            <a:spLocks noChangeArrowheads="1"/>
          </p:cNvSpPr>
          <p:nvPr/>
        </p:nvSpPr>
        <p:spPr bwMode="auto">
          <a:xfrm>
            <a:off x="457200" y="4800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0.5 × 9.24 =</a:t>
            </a:r>
            <a:endParaRPr lang="en-NZ"/>
          </a:p>
        </p:txBody>
      </p:sp>
      <p:sp>
        <p:nvSpPr>
          <p:cNvPr id="27" name="Rectangle 26"/>
          <p:cNvSpPr>
            <a:spLocks noChangeArrowheads="1"/>
          </p:cNvSpPr>
          <p:nvPr/>
        </p:nvSpPr>
        <p:spPr bwMode="auto">
          <a:xfrm>
            <a:off x="3962400" y="4800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2.54 × 3.62 =</a:t>
            </a:r>
            <a:endParaRPr lang="en-NZ"/>
          </a:p>
        </p:txBody>
      </p:sp>
      <p:sp>
        <p:nvSpPr>
          <p:cNvPr id="28" name="Rectangle 27"/>
          <p:cNvSpPr>
            <a:spLocks noChangeArrowheads="1"/>
          </p:cNvSpPr>
          <p:nvPr/>
        </p:nvSpPr>
        <p:spPr bwMode="auto">
          <a:xfrm>
            <a:off x="1981200" y="4800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4.62</a:t>
            </a:r>
            <a:endParaRPr lang="en-NZ">
              <a:solidFill>
                <a:srgbClr val="FF0000"/>
              </a:solidFill>
            </a:endParaRPr>
          </a:p>
        </p:txBody>
      </p:sp>
      <p:sp>
        <p:nvSpPr>
          <p:cNvPr id="29" name="Rectangle 28"/>
          <p:cNvSpPr>
            <a:spLocks noChangeArrowheads="1"/>
          </p:cNvSpPr>
          <p:nvPr/>
        </p:nvSpPr>
        <p:spPr bwMode="auto">
          <a:xfrm>
            <a:off x="5715000" y="4800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9.1948</a:t>
            </a:r>
            <a:endParaRPr lang="en-NZ">
              <a:solidFill>
                <a:srgbClr val="FF0000"/>
              </a:solidFill>
            </a:endParaRPr>
          </a:p>
        </p:txBody>
      </p:sp>
      <p:sp>
        <p:nvSpPr>
          <p:cNvPr id="30" name="TextBox 29"/>
          <p:cNvSpPr txBox="1">
            <a:spLocks noChangeArrowheads="1"/>
          </p:cNvSpPr>
          <p:nvPr/>
        </p:nvSpPr>
        <p:spPr bwMode="auto">
          <a:xfrm>
            <a:off x="457200" y="5334000"/>
            <a:ext cx="7391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One method is to firstly ignore the decimal point and then when you finish multiplying count the number of digits behind the decimal point in the question to find where to place the decimal point in the answer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500"/>
                                        <p:tgtEl>
                                          <p:spTgt spid="1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500"/>
                                        <p:tgtEl>
                                          <p:spTgt spid="1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fade">
                                      <p:cBhvr>
                                        <p:cTn id="60" dur="500"/>
                                        <p:tgtEl>
                                          <p:spTgt spid="1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500" fill="hold"/>
                                        <p:tgtEl>
                                          <p:spTgt spid="15"/>
                                        </p:tgtEl>
                                        <p:attrNameLst>
                                          <p:attrName>ppt_x</p:attrName>
                                        </p:attrNameLst>
                                      </p:cBhvr>
                                      <p:tavLst>
                                        <p:tav tm="0">
                                          <p:val>
                                            <p:strVal val="0-#ppt_w/2"/>
                                          </p:val>
                                        </p:tav>
                                        <p:tav tm="100000">
                                          <p:val>
                                            <p:strVal val="#ppt_x"/>
                                          </p:val>
                                        </p:tav>
                                      </p:tavLst>
                                    </p:anim>
                                    <p:anim calcmode="lin" valueType="num">
                                      <p:cBhvr additive="base">
                                        <p:cTn id="66" dur="500" fill="hold"/>
                                        <p:tgtEl>
                                          <p:spTgt spid="15"/>
                                        </p:tgtEl>
                                        <p:attrNameLst>
                                          <p:attrName>ppt_y</p:attrName>
                                        </p:attrNameLst>
                                      </p:cBhvr>
                                      <p:tavLst>
                                        <p:tav tm="0">
                                          <p:val>
                                            <p:strVal val="#ppt_y"/>
                                          </p:val>
                                        </p:tav>
                                        <p:tav tm="100000">
                                          <p:val>
                                            <p:strVal val="#ppt_y"/>
                                          </p:val>
                                        </p:tav>
                                      </p:tavLst>
                                    </p:anim>
                                  </p:childTnLst>
                                </p:cTn>
                              </p:par>
                              <p:par>
                                <p:cTn id="67" presetID="10" presetClass="entr" presetSubtype="0"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500"/>
                                        <p:tgtEl>
                                          <p:spTgt spid="1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500"/>
                                        <p:tgtEl>
                                          <p:spTgt spid="1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500"/>
                                        <p:tgtEl>
                                          <p:spTgt spid="18"/>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fade">
                                      <p:cBhvr>
                                        <p:cTn id="78" dur="500"/>
                                        <p:tgtEl>
                                          <p:spTgt spid="1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animEffect transition="in" filter="fade">
                                      <p:cBhvr>
                                        <p:cTn id="83" dur="500"/>
                                        <p:tgtEl>
                                          <p:spTgt spid="2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21"/>
                                        </p:tgtEl>
                                        <p:attrNameLst>
                                          <p:attrName>style.visibility</p:attrName>
                                        </p:attrNameLst>
                                      </p:cBhvr>
                                      <p:to>
                                        <p:strVal val="visible"/>
                                      </p:to>
                                    </p:set>
                                    <p:animEffect transition="in" filter="fade">
                                      <p:cBhvr>
                                        <p:cTn id="88" dur="500"/>
                                        <p:tgtEl>
                                          <p:spTgt spid="21"/>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500"/>
                                        <p:tgtEl>
                                          <p:spTgt spid="2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500"/>
                                        <p:tgtEl>
                                          <p:spTgt spid="23"/>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fade">
                                      <p:cBhvr>
                                        <p:cTn id="103" dur="500"/>
                                        <p:tgtEl>
                                          <p:spTgt spid="24"/>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fade">
                                      <p:cBhvr>
                                        <p:cTn id="108" dur="500"/>
                                        <p:tgtEl>
                                          <p:spTgt spid="25"/>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fade">
                                      <p:cBhvr>
                                        <p:cTn id="111" dur="500"/>
                                        <p:tgtEl>
                                          <p:spTgt spid="26"/>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500"/>
                                        <p:tgtEl>
                                          <p:spTgt spid="2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8"/>
                                        </p:tgtEl>
                                        <p:attrNameLst>
                                          <p:attrName>style.visibility</p:attrName>
                                        </p:attrNameLst>
                                      </p:cBhvr>
                                      <p:to>
                                        <p:strVal val="visible"/>
                                      </p:to>
                                    </p:set>
                                    <p:animEffect transition="in" filter="fade">
                                      <p:cBhvr>
                                        <p:cTn id="119" dur="500"/>
                                        <p:tgtEl>
                                          <p:spTgt spid="28"/>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29"/>
                                        </p:tgtEl>
                                        <p:attrNameLst>
                                          <p:attrName>style.visibility</p:attrName>
                                        </p:attrNameLst>
                                      </p:cBhvr>
                                      <p:to>
                                        <p:strVal val="visible"/>
                                      </p:to>
                                    </p:set>
                                    <p:animEffect transition="in" filter="fade">
                                      <p:cBhvr>
                                        <p:cTn id="124" dur="500"/>
                                        <p:tgtEl>
                                          <p:spTgt spid="29"/>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9" presetClass="entr" presetSubtype="10" fill="hold" grpId="0" nodeType="clickEffect">
                                  <p:stCondLst>
                                    <p:cond delay="0"/>
                                  </p:stCondLst>
                                  <p:childTnLst>
                                    <p:set>
                                      <p:cBhvr>
                                        <p:cTn id="128" dur="1" fill="hold">
                                          <p:stCondLst>
                                            <p:cond delay="0"/>
                                          </p:stCondLst>
                                        </p:cTn>
                                        <p:tgtEl>
                                          <p:spTgt spid="30"/>
                                        </p:tgtEl>
                                        <p:attrNameLst>
                                          <p:attrName>style.visibility</p:attrName>
                                        </p:attrNameLst>
                                      </p:cBhvr>
                                      <p:to>
                                        <p:strVal val="visible"/>
                                      </p:to>
                                    </p:set>
                                    <p:anim calcmode="lin" valueType="num">
                                      <p:cBhvr>
                                        <p:cTn id="129" dur="1000" fill="hold"/>
                                        <p:tgtEl>
                                          <p:spTgt spid="30"/>
                                        </p:tgtEl>
                                        <p:attrNameLst>
                                          <p:attrName>ppt_w</p:attrName>
                                        </p:attrNameLst>
                                      </p:cBhvr>
                                      <p:tavLst>
                                        <p:tav tm="0" fmla="#ppt_w*sin(2.5*pi*$)">
                                          <p:val>
                                            <p:fltVal val="0"/>
                                          </p:val>
                                        </p:tav>
                                        <p:tav tm="100000">
                                          <p:val>
                                            <p:fltVal val="1"/>
                                          </p:val>
                                        </p:tav>
                                      </p:tavLst>
                                    </p:anim>
                                    <p:anim calcmode="lin" valueType="num">
                                      <p:cBhvr>
                                        <p:cTn id="130" dur="1000" fill="hold"/>
                                        <p:tgtEl>
                                          <p:spTgt spid="3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a:spLocks noChangeArrowheads="1"/>
          </p:cNvSpPr>
          <p:nvPr/>
        </p:nvSpPr>
        <p:spPr bwMode="auto">
          <a:xfrm>
            <a:off x="457200" y="3810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 DIVIDING DECIMALS  BY WHOLE NUMBERS</a:t>
            </a:r>
          </a:p>
        </p:txBody>
      </p:sp>
      <p:sp>
        <p:nvSpPr>
          <p:cNvPr id="31" name="TextBox 30"/>
          <p:cNvSpPr txBox="1">
            <a:spLocks noChangeArrowheads="1"/>
          </p:cNvSpPr>
          <p:nvPr/>
        </p:nvSpPr>
        <p:spPr bwMode="auto">
          <a:xfrm>
            <a:off x="457200" y="990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Again use whatever strategy you find most useful</a:t>
            </a:r>
          </a:p>
        </p:txBody>
      </p:sp>
      <p:sp>
        <p:nvSpPr>
          <p:cNvPr id="32" name="Rectangle 31"/>
          <p:cNvSpPr>
            <a:spLocks noChangeArrowheads="1"/>
          </p:cNvSpPr>
          <p:nvPr/>
        </p:nvSpPr>
        <p:spPr bwMode="auto">
          <a:xfrm>
            <a:off x="457200" y="1371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8.12 ÷ 4 =</a:t>
            </a:r>
            <a:endParaRPr lang="en-NZ"/>
          </a:p>
        </p:txBody>
      </p:sp>
      <p:sp>
        <p:nvSpPr>
          <p:cNvPr id="33" name="Rectangle 32"/>
          <p:cNvSpPr>
            <a:spLocks noChangeArrowheads="1"/>
          </p:cNvSpPr>
          <p:nvPr/>
        </p:nvSpPr>
        <p:spPr bwMode="auto">
          <a:xfrm>
            <a:off x="3962400" y="1371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74.16 ÷ 6 =</a:t>
            </a:r>
            <a:endParaRPr lang="en-NZ"/>
          </a:p>
        </p:txBody>
      </p:sp>
      <p:sp>
        <p:nvSpPr>
          <p:cNvPr id="34" name="Rectangle 33"/>
          <p:cNvSpPr>
            <a:spLocks noChangeArrowheads="1"/>
          </p:cNvSpPr>
          <p:nvPr/>
        </p:nvSpPr>
        <p:spPr bwMode="auto">
          <a:xfrm>
            <a:off x="1828800" y="1371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2.03</a:t>
            </a:r>
            <a:endParaRPr lang="en-NZ">
              <a:solidFill>
                <a:srgbClr val="FF0000"/>
              </a:solidFill>
            </a:endParaRPr>
          </a:p>
        </p:txBody>
      </p:sp>
      <p:sp>
        <p:nvSpPr>
          <p:cNvPr id="35" name="Rectangle 34"/>
          <p:cNvSpPr>
            <a:spLocks noChangeArrowheads="1"/>
          </p:cNvSpPr>
          <p:nvPr/>
        </p:nvSpPr>
        <p:spPr bwMode="auto">
          <a:xfrm>
            <a:off x="5486400" y="1371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12.36</a:t>
            </a:r>
            <a:endParaRPr lang="en-NZ">
              <a:solidFill>
                <a:srgbClr val="FF0000"/>
              </a:solidFill>
            </a:endParaRPr>
          </a:p>
        </p:txBody>
      </p:sp>
      <p:sp>
        <p:nvSpPr>
          <p:cNvPr id="36" name="Rectangle 35"/>
          <p:cNvSpPr>
            <a:spLocks noChangeArrowheads="1"/>
          </p:cNvSpPr>
          <p:nvPr/>
        </p:nvSpPr>
        <p:spPr bwMode="auto">
          <a:xfrm>
            <a:off x="457200" y="19050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0.048 ÷ 2 =</a:t>
            </a:r>
            <a:endParaRPr lang="en-NZ"/>
          </a:p>
        </p:txBody>
      </p:sp>
      <p:sp>
        <p:nvSpPr>
          <p:cNvPr id="37" name="Rectangle 36"/>
          <p:cNvSpPr>
            <a:spLocks noChangeArrowheads="1"/>
          </p:cNvSpPr>
          <p:nvPr/>
        </p:nvSpPr>
        <p:spPr bwMode="auto">
          <a:xfrm>
            <a:off x="3962400" y="19050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d) 0.0056 ÷ 8 =</a:t>
            </a:r>
            <a:endParaRPr lang="en-NZ"/>
          </a:p>
        </p:txBody>
      </p:sp>
      <p:sp>
        <p:nvSpPr>
          <p:cNvPr id="38" name="Rectangle 37"/>
          <p:cNvSpPr>
            <a:spLocks noChangeArrowheads="1"/>
          </p:cNvSpPr>
          <p:nvPr/>
        </p:nvSpPr>
        <p:spPr bwMode="auto">
          <a:xfrm>
            <a:off x="1981200" y="1905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0.024</a:t>
            </a:r>
            <a:endParaRPr lang="en-NZ">
              <a:solidFill>
                <a:srgbClr val="FF0000"/>
              </a:solidFill>
            </a:endParaRPr>
          </a:p>
        </p:txBody>
      </p:sp>
      <p:sp>
        <p:nvSpPr>
          <p:cNvPr id="39" name="Rectangle 38"/>
          <p:cNvSpPr>
            <a:spLocks noChangeArrowheads="1"/>
          </p:cNvSpPr>
          <p:nvPr/>
        </p:nvSpPr>
        <p:spPr bwMode="auto">
          <a:xfrm>
            <a:off x="5638800" y="1905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0.0007</a:t>
            </a:r>
            <a:endParaRPr lang="en-NZ">
              <a:solidFill>
                <a:srgbClr val="FF0000"/>
              </a:solidFill>
            </a:endParaRPr>
          </a:p>
        </p:txBody>
      </p:sp>
      <p:sp>
        <p:nvSpPr>
          <p:cNvPr id="40" name="Rectangle 39"/>
          <p:cNvSpPr>
            <a:spLocks noChangeArrowheads="1"/>
          </p:cNvSpPr>
          <p:nvPr/>
        </p:nvSpPr>
        <p:spPr bwMode="auto">
          <a:xfrm>
            <a:off x="457200" y="2438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 2.3 ÷ 5 =</a:t>
            </a:r>
            <a:endParaRPr lang="en-NZ"/>
          </a:p>
        </p:txBody>
      </p:sp>
      <p:sp>
        <p:nvSpPr>
          <p:cNvPr id="41" name="Rectangle 40"/>
          <p:cNvSpPr>
            <a:spLocks noChangeArrowheads="1"/>
          </p:cNvSpPr>
          <p:nvPr/>
        </p:nvSpPr>
        <p:spPr bwMode="auto">
          <a:xfrm>
            <a:off x="3962400" y="2438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f) 5.7 ÷ 5 =</a:t>
            </a:r>
            <a:endParaRPr lang="en-NZ"/>
          </a:p>
        </p:txBody>
      </p:sp>
      <p:sp>
        <p:nvSpPr>
          <p:cNvPr id="42" name="Rectangle 41"/>
          <p:cNvSpPr>
            <a:spLocks noChangeArrowheads="1"/>
          </p:cNvSpPr>
          <p:nvPr/>
        </p:nvSpPr>
        <p:spPr bwMode="auto">
          <a:xfrm>
            <a:off x="1828800" y="2438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0.46</a:t>
            </a:r>
            <a:endParaRPr lang="en-NZ">
              <a:solidFill>
                <a:srgbClr val="FF0000"/>
              </a:solidFill>
            </a:endParaRPr>
          </a:p>
        </p:txBody>
      </p:sp>
      <p:sp>
        <p:nvSpPr>
          <p:cNvPr id="43" name="Rectangle 42"/>
          <p:cNvSpPr>
            <a:spLocks noChangeArrowheads="1"/>
          </p:cNvSpPr>
          <p:nvPr/>
        </p:nvSpPr>
        <p:spPr bwMode="auto">
          <a:xfrm>
            <a:off x="5181600" y="2438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1.14</a:t>
            </a:r>
            <a:endParaRPr lang="en-NZ">
              <a:solidFill>
                <a:srgbClr val="FF0000"/>
              </a:solidFill>
            </a:endParaRPr>
          </a:p>
        </p:txBody>
      </p:sp>
      <p:sp>
        <p:nvSpPr>
          <p:cNvPr id="45" name="TextBox 44"/>
          <p:cNvSpPr txBox="1">
            <a:spLocks noChangeArrowheads="1"/>
          </p:cNvSpPr>
          <p:nvPr/>
        </p:nvSpPr>
        <p:spPr bwMode="auto">
          <a:xfrm>
            <a:off x="457200" y="685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Whole numbers = 0, 1, 2, 3, 4, ...</a:t>
            </a:r>
          </a:p>
        </p:txBody>
      </p:sp>
      <p:sp>
        <p:nvSpPr>
          <p:cNvPr id="44" name="TextBox 43"/>
          <p:cNvSpPr txBox="1">
            <a:spLocks noChangeArrowheads="1"/>
          </p:cNvSpPr>
          <p:nvPr/>
        </p:nvSpPr>
        <p:spPr bwMode="auto">
          <a:xfrm>
            <a:off x="457200" y="34290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5. DIVIDING BY DECIMALS</a:t>
            </a:r>
          </a:p>
        </p:txBody>
      </p:sp>
      <p:sp>
        <p:nvSpPr>
          <p:cNvPr id="46" name="TextBox 45"/>
          <p:cNvSpPr txBox="1">
            <a:spLocks noChangeArrowheads="1"/>
          </p:cNvSpPr>
          <p:nvPr/>
        </p:nvSpPr>
        <p:spPr bwMode="auto">
          <a:xfrm>
            <a:off x="457200" y="3733800"/>
            <a:ext cx="8001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It is often easier to move the digits left in both numbers so that you are dealing with whole numbers</a:t>
            </a:r>
          </a:p>
        </p:txBody>
      </p:sp>
      <p:sp>
        <p:nvSpPr>
          <p:cNvPr id="47" name="Rectangle 46"/>
          <p:cNvSpPr>
            <a:spLocks noChangeArrowheads="1"/>
          </p:cNvSpPr>
          <p:nvPr/>
        </p:nvSpPr>
        <p:spPr bwMode="auto">
          <a:xfrm>
            <a:off x="457200" y="4343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18.296 ÷ 0.04</a:t>
            </a:r>
            <a:endParaRPr lang="en-NZ"/>
          </a:p>
        </p:txBody>
      </p:sp>
      <p:sp>
        <p:nvSpPr>
          <p:cNvPr id="48" name="Rectangle 47"/>
          <p:cNvSpPr>
            <a:spLocks noChangeArrowheads="1"/>
          </p:cNvSpPr>
          <p:nvPr/>
        </p:nvSpPr>
        <p:spPr bwMode="auto">
          <a:xfrm>
            <a:off x="4343400" y="4343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2.65 ÷ 0.5</a:t>
            </a:r>
            <a:endParaRPr lang="en-NZ"/>
          </a:p>
        </p:txBody>
      </p:sp>
      <p:sp>
        <p:nvSpPr>
          <p:cNvPr id="49" name="Rectangle 48"/>
          <p:cNvSpPr>
            <a:spLocks noChangeArrowheads="1"/>
          </p:cNvSpPr>
          <p:nvPr/>
        </p:nvSpPr>
        <p:spPr bwMode="auto">
          <a:xfrm>
            <a:off x="2438400" y="4648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457.4</a:t>
            </a:r>
            <a:endParaRPr lang="en-NZ">
              <a:solidFill>
                <a:srgbClr val="FF0000"/>
              </a:solidFill>
            </a:endParaRPr>
          </a:p>
        </p:txBody>
      </p:sp>
      <p:sp>
        <p:nvSpPr>
          <p:cNvPr id="50" name="Rectangle 49"/>
          <p:cNvSpPr>
            <a:spLocks noChangeArrowheads="1"/>
          </p:cNvSpPr>
          <p:nvPr/>
        </p:nvSpPr>
        <p:spPr bwMode="auto">
          <a:xfrm>
            <a:off x="5867400" y="4648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5.3</a:t>
            </a:r>
            <a:endParaRPr lang="en-NZ">
              <a:solidFill>
                <a:srgbClr val="FF0000"/>
              </a:solidFill>
            </a:endParaRPr>
          </a:p>
        </p:txBody>
      </p:sp>
      <p:sp>
        <p:nvSpPr>
          <p:cNvPr id="51" name="Rectangle 50"/>
          <p:cNvSpPr>
            <a:spLocks noChangeArrowheads="1"/>
          </p:cNvSpPr>
          <p:nvPr/>
        </p:nvSpPr>
        <p:spPr bwMode="auto">
          <a:xfrm>
            <a:off x="1066800" y="46482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1829.6 ÷ 4 = </a:t>
            </a:r>
            <a:endParaRPr lang="en-NZ">
              <a:solidFill>
                <a:srgbClr val="FF0000"/>
              </a:solidFill>
            </a:endParaRPr>
          </a:p>
        </p:txBody>
      </p:sp>
      <p:sp>
        <p:nvSpPr>
          <p:cNvPr id="52" name="Rectangle 51"/>
          <p:cNvSpPr>
            <a:spLocks noChangeArrowheads="1"/>
          </p:cNvSpPr>
          <p:nvPr/>
        </p:nvSpPr>
        <p:spPr bwMode="auto">
          <a:xfrm>
            <a:off x="4800600" y="4648200"/>
            <a:ext cx="3200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26.5 ÷ 5 =</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500"/>
                                        <p:tgtEl>
                                          <p:spTgt spid="3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500"/>
                                        <p:tgtEl>
                                          <p:spTgt spid="3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fade">
                                      <p:cBhvr>
                                        <p:cTn id="30" dur="500"/>
                                        <p:tgtEl>
                                          <p:spTgt spid="4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500"/>
                                        <p:tgtEl>
                                          <p:spTgt spid="3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fade">
                                      <p:cBhvr>
                                        <p:cTn id="40" dur="500"/>
                                        <p:tgtEl>
                                          <p:spTgt spid="3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500"/>
                                        <p:tgtEl>
                                          <p:spTgt spid="3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fade">
                                      <p:cBhvr>
                                        <p:cTn id="50" dur="500"/>
                                        <p:tgtEl>
                                          <p:spTgt spid="3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500"/>
                                        <p:tgtEl>
                                          <p:spTgt spid="4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500"/>
                                        <p:tgtEl>
                                          <p:spTgt spid="43"/>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fade">
                                      <p:cBhvr>
                                        <p:cTn id="70" dur="500"/>
                                        <p:tgtEl>
                                          <p:spTgt spid="4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fade">
                                      <p:cBhvr>
                                        <p:cTn id="75" dur="500"/>
                                        <p:tgtEl>
                                          <p:spTgt spid="4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fade">
                                      <p:cBhvr>
                                        <p:cTn id="78" dur="500"/>
                                        <p:tgtEl>
                                          <p:spTgt spid="47"/>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500"/>
                                        <p:tgtEl>
                                          <p:spTgt spid="4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500"/>
                                        <p:tgtEl>
                                          <p:spTgt spid="51"/>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49"/>
                                        </p:tgtEl>
                                        <p:attrNameLst>
                                          <p:attrName>style.visibility</p:attrName>
                                        </p:attrNameLst>
                                      </p:cBhvr>
                                      <p:to>
                                        <p:strVal val="visible"/>
                                      </p:to>
                                    </p:set>
                                    <p:animEffect transition="in" filter="fade">
                                      <p:cBhvr>
                                        <p:cTn id="91" dur="500"/>
                                        <p:tgtEl>
                                          <p:spTgt spid="49"/>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52"/>
                                        </p:tgtEl>
                                        <p:attrNameLst>
                                          <p:attrName>style.visibility</p:attrName>
                                        </p:attrNameLst>
                                      </p:cBhvr>
                                      <p:to>
                                        <p:strVal val="visible"/>
                                      </p:to>
                                    </p:set>
                                    <p:animEffect transition="in" filter="fade">
                                      <p:cBhvr>
                                        <p:cTn id="96" dur="500"/>
                                        <p:tgtEl>
                                          <p:spTgt spid="52"/>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50"/>
                                        </p:tgtEl>
                                        <p:attrNameLst>
                                          <p:attrName>style.visibility</p:attrName>
                                        </p:attrNameLst>
                                      </p:cBhvr>
                                      <p:to>
                                        <p:strVal val="visible"/>
                                      </p:to>
                                    </p:set>
                                    <p:animEffect transition="in" filter="fade">
                                      <p:cBhvr>
                                        <p:cTn id="10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5" grpId="0"/>
      <p:bldP spid="44" grpId="0"/>
      <p:bldP spid="46" grpId="0"/>
      <p:bldP spid="47" grpId="0"/>
      <p:bldP spid="48" grpId="0"/>
      <p:bldP spid="49" grpId="0"/>
      <p:bldP spid="50" grpId="0"/>
      <p:bldP spid="51" grpId="0"/>
      <p:bldP spid="5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4572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6. ROUNDING DECIMALS</a:t>
            </a:r>
          </a:p>
        </p:txBody>
      </p:sp>
      <p:sp>
        <p:nvSpPr>
          <p:cNvPr id="3" name="TextBox 2"/>
          <p:cNvSpPr txBox="1">
            <a:spLocks noChangeArrowheads="1"/>
          </p:cNvSpPr>
          <p:nvPr/>
        </p:nvSpPr>
        <p:spPr bwMode="auto">
          <a:xfrm>
            <a:off x="457200" y="762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 Count the number of places needed AFTER the decimal point</a:t>
            </a:r>
          </a:p>
        </p:txBody>
      </p:sp>
      <p:sp>
        <p:nvSpPr>
          <p:cNvPr id="4" name="TextBox 3"/>
          <p:cNvSpPr txBox="1">
            <a:spLocks noChangeArrowheads="1"/>
          </p:cNvSpPr>
          <p:nvPr/>
        </p:nvSpPr>
        <p:spPr bwMode="auto">
          <a:xfrm>
            <a:off x="457200" y="1066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 Look at the next digit</a:t>
            </a:r>
          </a:p>
        </p:txBody>
      </p:sp>
      <p:sp>
        <p:nvSpPr>
          <p:cNvPr id="5" name="TextBox 4"/>
          <p:cNvSpPr txBox="1">
            <a:spLocks noChangeArrowheads="1"/>
          </p:cNvSpPr>
          <p:nvPr/>
        </p:nvSpPr>
        <p:spPr bwMode="auto">
          <a:xfrm>
            <a:off x="685800" y="1371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it’s a 5 or more, add 1 to the previous digit</a:t>
            </a:r>
          </a:p>
        </p:txBody>
      </p:sp>
      <p:sp>
        <p:nvSpPr>
          <p:cNvPr id="6" name="TextBox 5"/>
          <p:cNvSpPr txBox="1">
            <a:spLocks noChangeArrowheads="1"/>
          </p:cNvSpPr>
          <p:nvPr/>
        </p:nvSpPr>
        <p:spPr bwMode="auto">
          <a:xfrm>
            <a:off x="685800" y="16764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If it’s less than 5, leave previous digit unchanged</a:t>
            </a:r>
          </a:p>
        </p:txBody>
      </p:sp>
      <p:sp>
        <p:nvSpPr>
          <p:cNvPr id="7" name="TextBox 6"/>
          <p:cNvSpPr txBox="1">
            <a:spLocks noChangeArrowheads="1"/>
          </p:cNvSpPr>
          <p:nvPr/>
        </p:nvSpPr>
        <p:spPr bwMode="auto">
          <a:xfrm>
            <a:off x="457200" y="19812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iii) Drop off any extra digits</a:t>
            </a:r>
          </a:p>
        </p:txBody>
      </p:sp>
      <p:sp>
        <p:nvSpPr>
          <p:cNvPr id="8" name="TextBox 7"/>
          <p:cNvSpPr txBox="1">
            <a:spLocks noChangeArrowheads="1"/>
          </p:cNvSpPr>
          <p:nvPr/>
        </p:nvSpPr>
        <p:spPr bwMode="auto">
          <a:xfrm>
            <a:off x="457200" y="2514600"/>
            <a:ext cx="411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e.g. Round </a:t>
            </a:r>
            <a:r>
              <a:rPr lang="en-NZ" sz="2400">
                <a:latin typeface="Arial" pitchFamily="34" charset="0"/>
                <a:cs typeface="Arial" pitchFamily="34" charset="0"/>
              </a:rPr>
              <a:t>6.12538</a:t>
            </a:r>
            <a:r>
              <a:rPr lang="en-NZ">
                <a:latin typeface="Arial" pitchFamily="34" charset="0"/>
                <a:cs typeface="Arial" pitchFamily="34" charset="0"/>
              </a:rPr>
              <a:t> to:</a:t>
            </a:r>
          </a:p>
        </p:txBody>
      </p:sp>
      <p:sp>
        <p:nvSpPr>
          <p:cNvPr id="9" name="Rectangle 8"/>
          <p:cNvSpPr>
            <a:spLocks noChangeArrowheads="1"/>
          </p:cNvSpPr>
          <p:nvPr/>
        </p:nvSpPr>
        <p:spPr bwMode="auto">
          <a:xfrm>
            <a:off x="457200" y="2971800"/>
            <a:ext cx="297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1 decimal place (1 d.p.)</a:t>
            </a:r>
            <a:endParaRPr lang="en-NZ"/>
          </a:p>
        </p:txBody>
      </p:sp>
      <p:sp>
        <p:nvSpPr>
          <p:cNvPr id="10" name="Rectangle 9"/>
          <p:cNvSpPr>
            <a:spLocks noChangeArrowheads="1"/>
          </p:cNvSpPr>
          <p:nvPr/>
        </p:nvSpPr>
        <p:spPr bwMode="auto">
          <a:xfrm>
            <a:off x="4495800" y="29718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4 d.p.</a:t>
            </a:r>
            <a:endParaRPr lang="en-NZ"/>
          </a:p>
        </p:txBody>
      </p:sp>
      <p:sp>
        <p:nvSpPr>
          <p:cNvPr id="11" name="Oval 10"/>
          <p:cNvSpPr>
            <a:spLocks noChangeArrowheads="1"/>
          </p:cNvSpPr>
          <p:nvPr/>
        </p:nvSpPr>
        <p:spPr bwMode="auto">
          <a:xfrm flipH="1">
            <a:off x="1981200" y="2590800"/>
            <a:ext cx="152400" cy="38100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2" name="Rectangle 11"/>
          <p:cNvSpPr>
            <a:spLocks noChangeArrowheads="1"/>
          </p:cNvSpPr>
          <p:nvPr/>
        </p:nvSpPr>
        <p:spPr bwMode="auto">
          <a:xfrm>
            <a:off x="838200" y="3352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Next digit =</a:t>
            </a:r>
            <a:endParaRPr lang="en-NZ">
              <a:solidFill>
                <a:srgbClr val="FF0000"/>
              </a:solidFill>
            </a:endParaRPr>
          </a:p>
        </p:txBody>
      </p:sp>
      <p:sp>
        <p:nvSpPr>
          <p:cNvPr id="13" name="Rectangle 12"/>
          <p:cNvSpPr>
            <a:spLocks noChangeArrowheads="1"/>
          </p:cNvSpPr>
          <p:nvPr/>
        </p:nvSpPr>
        <p:spPr bwMode="auto">
          <a:xfrm>
            <a:off x="2057400" y="33528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FF0000"/>
                </a:solidFill>
                <a:latin typeface="Arial" pitchFamily="34" charset="0"/>
                <a:cs typeface="Arial" pitchFamily="34" charset="0"/>
              </a:rPr>
              <a:t>2</a:t>
            </a:r>
            <a:endParaRPr lang="en-NZ">
              <a:solidFill>
                <a:srgbClr val="FF0000"/>
              </a:solidFill>
            </a:endParaRPr>
          </a:p>
        </p:txBody>
      </p:sp>
      <p:sp>
        <p:nvSpPr>
          <p:cNvPr id="14" name="Rectangle 13"/>
          <p:cNvSpPr>
            <a:spLocks noChangeArrowheads="1"/>
          </p:cNvSpPr>
          <p:nvPr/>
        </p:nvSpPr>
        <p:spPr bwMode="auto">
          <a:xfrm>
            <a:off x="1828800" y="36576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leave unchanged</a:t>
            </a:r>
            <a:endParaRPr lang="en-NZ">
              <a:solidFill>
                <a:srgbClr val="FF0000"/>
              </a:solidFill>
            </a:endParaRPr>
          </a:p>
        </p:txBody>
      </p:sp>
      <p:sp>
        <p:nvSpPr>
          <p:cNvPr id="15" name="Rectangle 14"/>
          <p:cNvSpPr>
            <a:spLocks noChangeArrowheads="1"/>
          </p:cNvSpPr>
          <p:nvPr/>
        </p:nvSpPr>
        <p:spPr bwMode="auto">
          <a:xfrm>
            <a:off x="1828800" y="3962400"/>
            <a:ext cx="877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FF0000"/>
                </a:solidFill>
                <a:latin typeface="Arial" pitchFamily="34" charset="0"/>
                <a:cs typeface="Arial" pitchFamily="34" charset="0"/>
              </a:rPr>
              <a:t>= 6.1</a:t>
            </a:r>
            <a:endParaRPr lang="en-NZ" sz="2400">
              <a:solidFill>
                <a:srgbClr val="FF0000"/>
              </a:solidFill>
            </a:endParaRPr>
          </a:p>
        </p:txBody>
      </p:sp>
      <p:sp>
        <p:nvSpPr>
          <p:cNvPr id="16" name="Oval 15"/>
          <p:cNvSpPr>
            <a:spLocks noChangeArrowheads="1"/>
          </p:cNvSpPr>
          <p:nvPr/>
        </p:nvSpPr>
        <p:spPr bwMode="auto">
          <a:xfrm flipH="1">
            <a:off x="2514600" y="2590800"/>
            <a:ext cx="152400" cy="381000"/>
          </a:xfrm>
          <a:prstGeom prst="ellipse">
            <a:avLst/>
          </a:prstGeom>
          <a:noFill/>
          <a:ln w="2540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17" name="Rectangle 16"/>
          <p:cNvSpPr>
            <a:spLocks noChangeArrowheads="1"/>
          </p:cNvSpPr>
          <p:nvPr/>
        </p:nvSpPr>
        <p:spPr bwMode="auto">
          <a:xfrm>
            <a:off x="4800600" y="3352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00B0F0"/>
                </a:solidFill>
                <a:latin typeface="Arial" pitchFamily="34" charset="0"/>
                <a:cs typeface="Arial" pitchFamily="34" charset="0"/>
              </a:rPr>
              <a:t>Next digit =</a:t>
            </a:r>
            <a:endParaRPr lang="en-NZ">
              <a:solidFill>
                <a:srgbClr val="00B0F0"/>
              </a:solidFill>
            </a:endParaRPr>
          </a:p>
        </p:txBody>
      </p:sp>
      <p:sp>
        <p:nvSpPr>
          <p:cNvPr id="18" name="Rectangle 17"/>
          <p:cNvSpPr>
            <a:spLocks noChangeArrowheads="1"/>
          </p:cNvSpPr>
          <p:nvPr/>
        </p:nvSpPr>
        <p:spPr bwMode="auto">
          <a:xfrm>
            <a:off x="6019800" y="33528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a:solidFill>
                  <a:srgbClr val="00B0F0"/>
                </a:solidFill>
                <a:latin typeface="Arial" pitchFamily="34" charset="0"/>
                <a:cs typeface="Arial" pitchFamily="34" charset="0"/>
              </a:rPr>
              <a:t>8</a:t>
            </a:r>
            <a:endParaRPr lang="en-NZ">
              <a:solidFill>
                <a:srgbClr val="00B0F0"/>
              </a:solidFill>
            </a:endParaRPr>
          </a:p>
        </p:txBody>
      </p:sp>
      <p:sp>
        <p:nvSpPr>
          <p:cNvPr id="19" name="Rectangle 18"/>
          <p:cNvSpPr>
            <a:spLocks noChangeArrowheads="1"/>
          </p:cNvSpPr>
          <p:nvPr/>
        </p:nvSpPr>
        <p:spPr bwMode="auto">
          <a:xfrm>
            <a:off x="5791200" y="36576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00B0F0"/>
                </a:solidFill>
                <a:latin typeface="Arial" pitchFamily="34" charset="0"/>
                <a:cs typeface="Arial" pitchFamily="34" charset="0"/>
              </a:rPr>
              <a:t>= add 1</a:t>
            </a:r>
            <a:endParaRPr lang="en-NZ">
              <a:solidFill>
                <a:srgbClr val="00B0F0"/>
              </a:solidFill>
            </a:endParaRPr>
          </a:p>
        </p:txBody>
      </p:sp>
      <p:sp>
        <p:nvSpPr>
          <p:cNvPr id="20" name="Rectangle 19"/>
          <p:cNvSpPr>
            <a:spLocks noChangeArrowheads="1"/>
          </p:cNvSpPr>
          <p:nvPr/>
        </p:nvSpPr>
        <p:spPr bwMode="auto">
          <a:xfrm>
            <a:off x="5791200" y="3962400"/>
            <a:ext cx="1392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NZ" sz="2400">
                <a:solidFill>
                  <a:srgbClr val="00B0F0"/>
                </a:solidFill>
                <a:latin typeface="Arial" pitchFamily="34" charset="0"/>
                <a:cs typeface="Arial" pitchFamily="34" charset="0"/>
              </a:rPr>
              <a:t>= 6.1254</a:t>
            </a:r>
            <a:endParaRPr lang="en-NZ" sz="2400">
              <a:solidFill>
                <a:srgbClr val="00B0F0"/>
              </a:solidFill>
            </a:endParaRPr>
          </a:p>
        </p:txBody>
      </p:sp>
      <p:sp>
        <p:nvSpPr>
          <p:cNvPr id="21" name="TextBox 20"/>
          <p:cNvSpPr txBox="1">
            <a:spLocks noChangeArrowheads="1"/>
          </p:cNvSpPr>
          <p:nvPr/>
        </p:nvSpPr>
        <p:spPr bwMode="auto">
          <a:xfrm>
            <a:off x="381000" y="4648200"/>
            <a:ext cx="5867400" cy="9239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The number of places you have to round to should tell you how many digits are left after the decimal point in your answer. i.e. 3 d.p. = 3 digits after the decimal point. </a:t>
            </a:r>
          </a:p>
        </p:txBody>
      </p:sp>
      <p:sp>
        <p:nvSpPr>
          <p:cNvPr id="22" name="TextBox 21"/>
          <p:cNvSpPr txBox="1">
            <a:spLocks noChangeArrowheads="1"/>
          </p:cNvSpPr>
          <p:nvPr/>
        </p:nvSpPr>
        <p:spPr bwMode="auto">
          <a:xfrm>
            <a:off x="609600" y="5715000"/>
            <a:ext cx="54102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solidFill>
                  <a:srgbClr val="FF0000"/>
                </a:solidFill>
                <a:latin typeface="Arial" pitchFamily="34" charset="0"/>
                <a:cs typeface="Arial" pitchFamily="34" charset="0"/>
              </a:rPr>
              <a:t>When rounding decimals, you DO NOT move digits</a:t>
            </a:r>
          </a:p>
        </p:txBody>
      </p:sp>
      <p:sp>
        <p:nvSpPr>
          <p:cNvPr id="23" name="TextBox 22"/>
          <p:cNvSpPr txBox="1">
            <a:spLocks noChangeArrowheads="1"/>
          </p:cNvSpPr>
          <p:nvPr/>
        </p:nvSpPr>
        <p:spPr bwMode="auto">
          <a:xfrm>
            <a:off x="457200" y="6248400"/>
            <a:ext cx="533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ALWAYS round sensibly i.e. Money is rounded to</a:t>
            </a:r>
          </a:p>
        </p:txBody>
      </p:sp>
      <p:sp>
        <p:nvSpPr>
          <p:cNvPr id="24" name="Rectangle 23"/>
          <p:cNvSpPr>
            <a:spLocks noChangeArrowheads="1"/>
          </p:cNvSpPr>
          <p:nvPr/>
        </p:nvSpPr>
        <p:spPr bwMode="auto">
          <a:xfrm>
            <a:off x="5638800" y="6248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 d.p.</a:t>
            </a:r>
            <a:endParaRPr lang="en-NZ">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500"/>
                                        <p:tgtEl>
                                          <p:spTgt spid="13"/>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500"/>
                                        <p:tgtEl>
                                          <p:spTgt spid="1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fade">
                                      <p:cBhvr>
                                        <p:cTn id="69" dur="500"/>
                                        <p:tgtEl>
                                          <p:spTgt spid="15"/>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500"/>
                                        <p:tgtEl>
                                          <p:spTgt spid="1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500"/>
                                        <p:tgtEl>
                                          <p:spTgt spid="1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500"/>
                                        <p:tgtEl>
                                          <p:spTgt spid="18"/>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fade">
                                      <p:cBhvr>
                                        <p:cTn id="89" dur="500"/>
                                        <p:tgtEl>
                                          <p:spTgt spid="19"/>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fade">
                                      <p:cBhvr>
                                        <p:cTn id="94" dur="500"/>
                                        <p:tgtEl>
                                          <p:spTgt spid="2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9" presetClass="entr" presetSubtype="10" fill="hold" grpId="0" nodeType="clickEffect">
                                  <p:stCondLst>
                                    <p:cond delay="0"/>
                                  </p:stCondLst>
                                  <p:childTnLst>
                                    <p:set>
                                      <p:cBhvr>
                                        <p:cTn id="98" dur="1" fill="hold">
                                          <p:stCondLst>
                                            <p:cond delay="0"/>
                                          </p:stCondLst>
                                        </p:cTn>
                                        <p:tgtEl>
                                          <p:spTgt spid="21"/>
                                        </p:tgtEl>
                                        <p:attrNameLst>
                                          <p:attrName>style.visibility</p:attrName>
                                        </p:attrNameLst>
                                      </p:cBhvr>
                                      <p:to>
                                        <p:strVal val="visible"/>
                                      </p:to>
                                    </p:set>
                                    <p:anim calcmode="lin" valueType="num">
                                      <p:cBhvr>
                                        <p:cTn id="99" dur="1000" fill="hold"/>
                                        <p:tgtEl>
                                          <p:spTgt spid="21"/>
                                        </p:tgtEl>
                                        <p:attrNameLst>
                                          <p:attrName>ppt_w</p:attrName>
                                        </p:attrNameLst>
                                      </p:cBhvr>
                                      <p:tavLst>
                                        <p:tav tm="0" fmla="#ppt_w*sin(2.5*pi*$)">
                                          <p:val>
                                            <p:fltVal val="0"/>
                                          </p:val>
                                        </p:tav>
                                        <p:tav tm="100000">
                                          <p:val>
                                            <p:fltVal val="1"/>
                                          </p:val>
                                        </p:tav>
                                      </p:tavLst>
                                    </p:anim>
                                    <p:anim calcmode="lin" valueType="num">
                                      <p:cBhvr>
                                        <p:cTn id="100" dur="10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9" presetClass="entr" presetSubtype="10" fill="hold" grpId="0" nodeType="clickEffect">
                                  <p:stCondLst>
                                    <p:cond delay="0"/>
                                  </p:stCondLst>
                                  <p:childTnLst>
                                    <p:set>
                                      <p:cBhvr>
                                        <p:cTn id="104" dur="1" fill="hold">
                                          <p:stCondLst>
                                            <p:cond delay="0"/>
                                          </p:stCondLst>
                                        </p:cTn>
                                        <p:tgtEl>
                                          <p:spTgt spid="22"/>
                                        </p:tgtEl>
                                        <p:attrNameLst>
                                          <p:attrName>style.visibility</p:attrName>
                                        </p:attrNameLst>
                                      </p:cBhvr>
                                      <p:to>
                                        <p:strVal val="visible"/>
                                      </p:to>
                                    </p:set>
                                    <p:anim calcmode="lin" valueType="num">
                                      <p:cBhvr>
                                        <p:cTn id="105" dur="1000" fill="hold"/>
                                        <p:tgtEl>
                                          <p:spTgt spid="22"/>
                                        </p:tgtEl>
                                        <p:attrNameLst>
                                          <p:attrName>ppt_w</p:attrName>
                                        </p:attrNameLst>
                                      </p:cBhvr>
                                      <p:tavLst>
                                        <p:tav tm="0" fmla="#ppt_w*sin(2.5*pi*$)">
                                          <p:val>
                                            <p:fltVal val="0"/>
                                          </p:val>
                                        </p:tav>
                                        <p:tav tm="100000">
                                          <p:val>
                                            <p:fltVal val="1"/>
                                          </p:val>
                                        </p:tav>
                                      </p:tavLst>
                                    </p:anim>
                                    <p:anim calcmode="lin" valueType="num">
                                      <p:cBhvr>
                                        <p:cTn id="106" dur="10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23"/>
                                        </p:tgtEl>
                                        <p:attrNameLst>
                                          <p:attrName>style.visibility</p:attrName>
                                        </p:attrNameLst>
                                      </p:cBhvr>
                                      <p:to>
                                        <p:strVal val="visible"/>
                                      </p:to>
                                    </p:set>
                                    <p:animEffect transition="in" filter="fade">
                                      <p:cBhvr>
                                        <p:cTn id="111" dur="500"/>
                                        <p:tgtEl>
                                          <p:spTgt spid="23"/>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24"/>
                                        </p:tgtEl>
                                        <p:attrNameLst>
                                          <p:attrName>style.visibility</p:attrName>
                                        </p:attrNameLst>
                                      </p:cBhvr>
                                      <p:to>
                                        <p:strVal val="visible"/>
                                      </p:to>
                                    </p:set>
                                    <p:animEffect transition="in" filter="fade">
                                      <p:cBhvr>
                                        <p:cTn id="1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animBg="1"/>
      <p:bldP spid="12" grpId="0"/>
      <p:bldP spid="13" grpId="0"/>
      <p:bldP spid="14" grpId="0"/>
      <p:bldP spid="15" grpId="0"/>
      <p:bldP spid="16" grpId="0" animBg="1"/>
      <p:bldP spid="17" grpId="0"/>
      <p:bldP spid="18" grpId="0"/>
      <p:bldP spid="19" grpId="0"/>
      <p:bldP spid="20" grpId="0"/>
      <p:bldP spid="21" grpId="0" animBg="1"/>
      <p:bldP spid="22" grpId="0" animBg="1"/>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a:cxnSpLocks noChangeShapeType="1"/>
          </p:cNvCxnSpPr>
          <p:nvPr/>
        </p:nvCxnSpPr>
        <p:spPr bwMode="auto">
          <a:xfrm>
            <a:off x="838200" y="990600"/>
            <a:ext cx="7315200" cy="1588"/>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3" name="Straight Connector 2"/>
          <p:cNvCxnSpPr>
            <a:cxnSpLocks noChangeShapeType="1"/>
          </p:cNvCxnSpPr>
          <p:nvPr/>
        </p:nvCxnSpPr>
        <p:spPr bwMode="auto">
          <a:xfrm rot="5400000">
            <a:off x="11826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 name="Straight Connector 3"/>
          <p:cNvCxnSpPr>
            <a:cxnSpLocks noChangeShapeType="1"/>
          </p:cNvCxnSpPr>
          <p:nvPr/>
        </p:nvCxnSpPr>
        <p:spPr bwMode="auto">
          <a:xfrm rot="5400000">
            <a:off x="17922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 name="Straight Connector 4"/>
          <p:cNvCxnSpPr>
            <a:cxnSpLocks noChangeShapeType="1"/>
          </p:cNvCxnSpPr>
          <p:nvPr/>
        </p:nvCxnSpPr>
        <p:spPr bwMode="auto">
          <a:xfrm rot="5400000">
            <a:off x="62118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 name="Straight Connector 5"/>
          <p:cNvCxnSpPr>
            <a:cxnSpLocks noChangeShapeType="1"/>
          </p:cNvCxnSpPr>
          <p:nvPr/>
        </p:nvCxnSpPr>
        <p:spPr bwMode="auto">
          <a:xfrm rot="5400000">
            <a:off x="55260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 name="Straight Connector 6"/>
          <p:cNvCxnSpPr>
            <a:cxnSpLocks noChangeShapeType="1"/>
          </p:cNvCxnSpPr>
          <p:nvPr/>
        </p:nvCxnSpPr>
        <p:spPr bwMode="auto">
          <a:xfrm rot="5400000">
            <a:off x="48402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 name="Straight Connector 7"/>
          <p:cNvCxnSpPr>
            <a:cxnSpLocks noChangeShapeType="1"/>
          </p:cNvCxnSpPr>
          <p:nvPr/>
        </p:nvCxnSpPr>
        <p:spPr bwMode="auto">
          <a:xfrm rot="5400000">
            <a:off x="42306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 name="Straight Connector 8"/>
          <p:cNvCxnSpPr>
            <a:cxnSpLocks noChangeShapeType="1"/>
          </p:cNvCxnSpPr>
          <p:nvPr/>
        </p:nvCxnSpPr>
        <p:spPr bwMode="auto">
          <a:xfrm rot="5400000">
            <a:off x="36210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0" name="Straight Connector 9"/>
          <p:cNvCxnSpPr>
            <a:cxnSpLocks noChangeShapeType="1"/>
          </p:cNvCxnSpPr>
          <p:nvPr/>
        </p:nvCxnSpPr>
        <p:spPr bwMode="auto">
          <a:xfrm rot="5400000">
            <a:off x="30114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1" name="Straight Connector 10"/>
          <p:cNvCxnSpPr>
            <a:cxnSpLocks noChangeShapeType="1"/>
          </p:cNvCxnSpPr>
          <p:nvPr/>
        </p:nvCxnSpPr>
        <p:spPr bwMode="auto">
          <a:xfrm rot="5400000">
            <a:off x="24018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668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-5</a:t>
            </a:r>
          </a:p>
        </p:txBody>
      </p:sp>
      <p:sp>
        <p:nvSpPr>
          <p:cNvPr id="13" name="TextBox 12"/>
          <p:cNvSpPr txBox="1">
            <a:spLocks noChangeArrowheads="1"/>
          </p:cNvSpPr>
          <p:nvPr/>
        </p:nvSpPr>
        <p:spPr bwMode="auto">
          <a:xfrm>
            <a:off x="16764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a:t>
            </a:r>
          </a:p>
        </p:txBody>
      </p:sp>
      <p:sp>
        <p:nvSpPr>
          <p:cNvPr id="14" name="TextBox 13"/>
          <p:cNvSpPr txBox="1">
            <a:spLocks noChangeArrowheads="1"/>
          </p:cNvSpPr>
          <p:nvPr/>
        </p:nvSpPr>
        <p:spPr bwMode="auto">
          <a:xfrm>
            <a:off x="22860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-3</a:t>
            </a:r>
          </a:p>
        </p:txBody>
      </p:sp>
      <p:sp>
        <p:nvSpPr>
          <p:cNvPr id="15" name="TextBox 14"/>
          <p:cNvSpPr txBox="1">
            <a:spLocks noChangeArrowheads="1"/>
          </p:cNvSpPr>
          <p:nvPr/>
        </p:nvSpPr>
        <p:spPr bwMode="auto">
          <a:xfrm>
            <a:off x="28956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a:t>
            </a:r>
          </a:p>
        </p:txBody>
      </p:sp>
      <p:sp>
        <p:nvSpPr>
          <p:cNvPr id="16" name="TextBox 15"/>
          <p:cNvSpPr txBox="1">
            <a:spLocks noChangeArrowheads="1"/>
          </p:cNvSpPr>
          <p:nvPr/>
        </p:nvSpPr>
        <p:spPr bwMode="auto">
          <a:xfrm>
            <a:off x="35052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a:t>
            </a:r>
          </a:p>
        </p:txBody>
      </p:sp>
      <p:sp>
        <p:nvSpPr>
          <p:cNvPr id="17" name="TextBox 16"/>
          <p:cNvSpPr txBox="1">
            <a:spLocks noChangeArrowheads="1"/>
          </p:cNvSpPr>
          <p:nvPr/>
        </p:nvSpPr>
        <p:spPr bwMode="auto">
          <a:xfrm>
            <a:off x="41910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0</a:t>
            </a:r>
          </a:p>
        </p:txBody>
      </p:sp>
      <p:sp>
        <p:nvSpPr>
          <p:cNvPr id="18" name="TextBox 17"/>
          <p:cNvSpPr txBox="1">
            <a:spLocks noChangeArrowheads="1"/>
          </p:cNvSpPr>
          <p:nvPr/>
        </p:nvSpPr>
        <p:spPr bwMode="auto">
          <a:xfrm>
            <a:off x="48006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a:t>
            </a:r>
          </a:p>
        </p:txBody>
      </p:sp>
      <p:sp>
        <p:nvSpPr>
          <p:cNvPr id="19" name="TextBox 18"/>
          <p:cNvSpPr txBox="1">
            <a:spLocks noChangeArrowheads="1"/>
          </p:cNvSpPr>
          <p:nvPr/>
        </p:nvSpPr>
        <p:spPr bwMode="auto">
          <a:xfrm>
            <a:off x="54864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a:t>
            </a:r>
          </a:p>
        </p:txBody>
      </p:sp>
      <p:sp>
        <p:nvSpPr>
          <p:cNvPr id="20" name="TextBox 19"/>
          <p:cNvSpPr txBox="1">
            <a:spLocks noChangeArrowheads="1"/>
          </p:cNvSpPr>
          <p:nvPr/>
        </p:nvSpPr>
        <p:spPr bwMode="auto">
          <a:xfrm>
            <a:off x="61722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3</a:t>
            </a:r>
          </a:p>
        </p:txBody>
      </p:sp>
      <p:cxnSp>
        <p:nvCxnSpPr>
          <p:cNvPr id="21" name="Straight Connector 20"/>
          <p:cNvCxnSpPr>
            <a:cxnSpLocks noChangeShapeType="1"/>
          </p:cNvCxnSpPr>
          <p:nvPr/>
        </p:nvCxnSpPr>
        <p:spPr bwMode="auto">
          <a:xfrm rot="5400000">
            <a:off x="75834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rot="5400000">
            <a:off x="6897687" y="1027113"/>
            <a:ext cx="227013"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3" name="TextBox 22"/>
          <p:cNvSpPr txBox="1">
            <a:spLocks noChangeArrowheads="1"/>
          </p:cNvSpPr>
          <p:nvPr/>
        </p:nvSpPr>
        <p:spPr bwMode="auto">
          <a:xfrm>
            <a:off x="68580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4</a:t>
            </a:r>
          </a:p>
        </p:txBody>
      </p:sp>
      <p:sp>
        <p:nvSpPr>
          <p:cNvPr id="24" name="TextBox 23"/>
          <p:cNvSpPr txBox="1">
            <a:spLocks noChangeArrowheads="1"/>
          </p:cNvSpPr>
          <p:nvPr/>
        </p:nvSpPr>
        <p:spPr bwMode="auto">
          <a:xfrm>
            <a:off x="7543800" y="12192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5</a:t>
            </a:r>
          </a:p>
        </p:txBody>
      </p:sp>
      <p:sp>
        <p:nvSpPr>
          <p:cNvPr id="25" name="TextBox 24"/>
          <p:cNvSpPr txBox="1">
            <a:spLocks noChangeArrowheads="1"/>
          </p:cNvSpPr>
          <p:nvPr/>
        </p:nvSpPr>
        <p:spPr bwMode="auto">
          <a:xfrm>
            <a:off x="457200" y="16002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1. ADDING INTEGERS</a:t>
            </a:r>
          </a:p>
        </p:txBody>
      </p:sp>
      <p:sp>
        <p:nvSpPr>
          <p:cNvPr id="26" name="TextBox 25"/>
          <p:cNvSpPr txBox="1">
            <a:spLocks noChangeArrowheads="1"/>
          </p:cNvSpPr>
          <p:nvPr/>
        </p:nvSpPr>
        <p:spPr bwMode="auto">
          <a:xfrm>
            <a:off x="457200" y="19050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One strategy is to use a number line but use whatever strategy suits you  </a:t>
            </a:r>
          </a:p>
        </p:txBody>
      </p:sp>
      <p:sp>
        <p:nvSpPr>
          <p:cNvPr id="27" name="TextBox 26"/>
          <p:cNvSpPr txBox="1">
            <a:spLocks noChangeArrowheads="1"/>
          </p:cNvSpPr>
          <p:nvPr/>
        </p:nvSpPr>
        <p:spPr bwMode="auto">
          <a:xfrm>
            <a:off x="457200" y="22098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 Move to the right if adding positive integers</a:t>
            </a:r>
          </a:p>
        </p:txBody>
      </p:sp>
      <p:sp>
        <p:nvSpPr>
          <p:cNvPr id="28" name="TextBox 27"/>
          <p:cNvSpPr txBox="1">
            <a:spLocks noChangeArrowheads="1"/>
          </p:cNvSpPr>
          <p:nvPr/>
        </p:nvSpPr>
        <p:spPr bwMode="auto">
          <a:xfrm>
            <a:off x="457200" y="2514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ii) Move to the left if adding negative integers</a:t>
            </a:r>
          </a:p>
        </p:txBody>
      </p:sp>
      <p:sp>
        <p:nvSpPr>
          <p:cNvPr id="29" name="Rectangle 28"/>
          <p:cNvSpPr>
            <a:spLocks noChangeArrowheads="1"/>
          </p:cNvSpPr>
          <p:nvPr/>
        </p:nvSpPr>
        <p:spPr bwMode="auto">
          <a:xfrm>
            <a:off x="457200" y="31242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-3 + 5 =</a:t>
            </a:r>
            <a:endParaRPr lang="en-NZ"/>
          </a:p>
        </p:txBody>
      </p:sp>
      <p:sp>
        <p:nvSpPr>
          <p:cNvPr id="30" name="Rectangle 29"/>
          <p:cNvSpPr>
            <a:spLocks noChangeArrowheads="1"/>
          </p:cNvSpPr>
          <p:nvPr/>
        </p:nvSpPr>
        <p:spPr bwMode="auto">
          <a:xfrm>
            <a:off x="3962400" y="31242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-5 + 9 =</a:t>
            </a:r>
            <a:endParaRPr lang="en-NZ"/>
          </a:p>
        </p:txBody>
      </p:sp>
      <p:sp>
        <p:nvSpPr>
          <p:cNvPr id="31" name="Rectangle 30"/>
          <p:cNvSpPr>
            <a:spLocks noChangeArrowheads="1"/>
          </p:cNvSpPr>
          <p:nvPr/>
        </p:nvSpPr>
        <p:spPr bwMode="auto">
          <a:xfrm>
            <a:off x="1600200" y="3124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a:t>
            </a:r>
            <a:endParaRPr lang="en-NZ">
              <a:solidFill>
                <a:srgbClr val="FF0000"/>
              </a:solidFill>
            </a:endParaRPr>
          </a:p>
        </p:txBody>
      </p:sp>
      <p:sp>
        <p:nvSpPr>
          <p:cNvPr id="33" name="Rectangle 32"/>
          <p:cNvSpPr>
            <a:spLocks noChangeArrowheads="1"/>
          </p:cNvSpPr>
          <p:nvPr/>
        </p:nvSpPr>
        <p:spPr bwMode="auto">
          <a:xfrm>
            <a:off x="457200" y="3657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1 + -4 =</a:t>
            </a:r>
            <a:endParaRPr lang="en-NZ"/>
          </a:p>
        </p:txBody>
      </p:sp>
      <p:sp>
        <p:nvSpPr>
          <p:cNvPr id="34" name="Rectangle 33"/>
          <p:cNvSpPr>
            <a:spLocks noChangeArrowheads="1"/>
          </p:cNvSpPr>
          <p:nvPr/>
        </p:nvSpPr>
        <p:spPr bwMode="auto">
          <a:xfrm>
            <a:off x="3962400" y="3657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d) -1 + -3 =</a:t>
            </a:r>
            <a:endParaRPr lang="en-NZ"/>
          </a:p>
        </p:txBody>
      </p:sp>
      <p:sp>
        <p:nvSpPr>
          <p:cNvPr id="35" name="Rectangle 34"/>
          <p:cNvSpPr>
            <a:spLocks noChangeArrowheads="1"/>
          </p:cNvSpPr>
          <p:nvPr/>
        </p:nvSpPr>
        <p:spPr bwMode="auto">
          <a:xfrm>
            <a:off x="1600200" y="3657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a:t>
            </a:r>
            <a:endParaRPr lang="en-NZ">
              <a:solidFill>
                <a:srgbClr val="FF0000"/>
              </a:solidFill>
            </a:endParaRPr>
          </a:p>
        </p:txBody>
      </p:sp>
      <p:sp>
        <p:nvSpPr>
          <p:cNvPr id="36" name="Rectangle 35"/>
          <p:cNvSpPr>
            <a:spLocks noChangeArrowheads="1"/>
          </p:cNvSpPr>
          <p:nvPr/>
        </p:nvSpPr>
        <p:spPr bwMode="auto">
          <a:xfrm>
            <a:off x="5181600" y="3657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a:t>
            </a:r>
            <a:endParaRPr lang="en-NZ">
              <a:solidFill>
                <a:srgbClr val="FF0000"/>
              </a:solidFill>
            </a:endParaRPr>
          </a:p>
        </p:txBody>
      </p:sp>
      <p:sp>
        <p:nvSpPr>
          <p:cNvPr id="37" name="Rectangle 36"/>
          <p:cNvSpPr>
            <a:spLocks noChangeArrowheads="1"/>
          </p:cNvSpPr>
          <p:nvPr/>
        </p:nvSpPr>
        <p:spPr bwMode="auto">
          <a:xfrm>
            <a:off x="457200" y="28194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38" name="Curved Down Arrow 37"/>
          <p:cNvSpPr>
            <a:spLocks noChangeArrowheads="1"/>
          </p:cNvSpPr>
          <p:nvPr/>
        </p:nvSpPr>
        <p:spPr bwMode="auto">
          <a:xfrm>
            <a:off x="24384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2" name="Curved Down Arrow 41"/>
          <p:cNvSpPr>
            <a:spLocks noChangeArrowheads="1"/>
          </p:cNvSpPr>
          <p:nvPr/>
        </p:nvSpPr>
        <p:spPr bwMode="auto">
          <a:xfrm>
            <a:off x="30480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3" name="Curved Down Arrow 42"/>
          <p:cNvSpPr>
            <a:spLocks noChangeArrowheads="1"/>
          </p:cNvSpPr>
          <p:nvPr/>
        </p:nvSpPr>
        <p:spPr bwMode="auto">
          <a:xfrm>
            <a:off x="36576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4" name="Curved Down Arrow 43"/>
          <p:cNvSpPr>
            <a:spLocks noChangeArrowheads="1"/>
          </p:cNvSpPr>
          <p:nvPr/>
        </p:nvSpPr>
        <p:spPr bwMode="auto">
          <a:xfrm>
            <a:off x="42672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5" name="Curved Down Arrow 44"/>
          <p:cNvSpPr>
            <a:spLocks noChangeArrowheads="1"/>
          </p:cNvSpPr>
          <p:nvPr/>
        </p:nvSpPr>
        <p:spPr bwMode="auto">
          <a:xfrm>
            <a:off x="49530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6" name="Rectangle 45"/>
          <p:cNvSpPr>
            <a:spLocks noChangeArrowheads="1"/>
          </p:cNvSpPr>
          <p:nvPr/>
        </p:nvSpPr>
        <p:spPr bwMode="auto">
          <a:xfrm>
            <a:off x="5181600" y="31242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a:t>
            </a:r>
            <a:endParaRPr lang="en-NZ">
              <a:solidFill>
                <a:srgbClr val="FF0000"/>
              </a:solidFill>
            </a:endParaRPr>
          </a:p>
        </p:txBody>
      </p:sp>
      <p:sp>
        <p:nvSpPr>
          <p:cNvPr id="47" name="Curved Down Arrow 46"/>
          <p:cNvSpPr>
            <a:spLocks noChangeArrowheads="1"/>
          </p:cNvSpPr>
          <p:nvPr/>
        </p:nvSpPr>
        <p:spPr bwMode="auto">
          <a:xfrm flipH="1">
            <a:off x="42672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8" name="Curved Down Arrow 47"/>
          <p:cNvSpPr>
            <a:spLocks noChangeArrowheads="1"/>
          </p:cNvSpPr>
          <p:nvPr/>
        </p:nvSpPr>
        <p:spPr bwMode="auto">
          <a:xfrm>
            <a:off x="12192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49" name="Curved Down Arrow 48"/>
          <p:cNvSpPr>
            <a:spLocks noChangeArrowheads="1"/>
          </p:cNvSpPr>
          <p:nvPr/>
        </p:nvSpPr>
        <p:spPr bwMode="auto">
          <a:xfrm>
            <a:off x="18288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0" name="Curved Down Arrow 49"/>
          <p:cNvSpPr>
            <a:spLocks noChangeArrowheads="1"/>
          </p:cNvSpPr>
          <p:nvPr/>
        </p:nvSpPr>
        <p:spPr bwMode="auto">
          <a:xfrm>
            <a:off x="24384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1" name="Curved Down Arrow 50"/>
          <p:cNvSpPr>
            <a:spLocks noChangeArrowheads="1"/>
          </p:cNvSpPr>
          <p:nvPr/>
        </p:nvSpPr>
        <p:spPr bwMode="auto">
          <a:xfrm>
            <a:off x="30480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2" name="Curved Down Arrow 51"/>
          <p:cNvSpPr>
            <a:spLocks noChangeArrowheads="1"/>
          </p:cNvSpPr>
          <p:nvPr/>
        </p:nvSpPr>
        <p:spPr bwMode="auto">
          <a:xfrm>
            <a:off x="36576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3" name="Curved Down Arrow 52"/>
          <p:cNvSpPr>
            <a:spLocks noChangeArrowheads="1"/>
          </p:cNvSpPr>
          <p:nvPr/>
        </p:nvSpPr>
        <p:spPr bwMode="auto">
          <a:xfrm>
            <a:off x="42672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4" name="Curved Down Arrow 53"/>
          <p:cNvSpPr>
            <a:spLocks noChangeArrowheads="1"/>
          </p:cNvSpPr>
          <p:nvPr/>
        </p:nvSpPr>
        <p:spPr bwMode="auto">
          <a:xfrm>
            <a:off x="49530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5" name="Curved Down Arrow 54"/>
          <p:cNvSpPr>
            <a:spLocks noChangeArrowheads="1"/>
          </p:cNvSpPr>
          <p:nvPr/>
        </p:nvSpPr>
        <p:spPr bwMode="auto">
          <a:xfrm>
            <a:off x="56388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6" name="Curved Down Arrow 55"/>
          <p:cNvSpPr>
            <a:spLocks noChangeArrowheads="1"/>
          </p:cNvSpPr>
          <p:nvPr/>
        </p:nvSpPr>
        <p:spPr bwMode="auto">
          <a:xfrm>
            <a:off x="63246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7" name="Curved Down Arrow 56"/>
          <p:cNvSpPr>
            <a:spLocks noChangeArrowheads="1"/>
          </p:cNvSpPr>
          <p:nvPr/>
        </p:nvSpPr>
        <p:spPr bwMode="auto">
          <a:xfrm flipH="1">
            <a:off x="36576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8" name="Curved Down Arrow 57"/>
          <p:cNvSpPr>
            <a:spLocks noChangeArrowheads="1"/>
          </p:cNvSpPr>
          <p:nvPr/>
        </p:nvSpPr>
        <p:spPr bwMode="auto">
          <a:xfrm flipH="1">
            <a:off x="30480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59" name="Curved Down Arrow 58"/>
          <p:cNvSpPr>
            <a:spLocks noChangeArrowheads="1"/>
          </p:cNvSpPr>
          <p:nvPr/>
        </p:nvSpPr>
        <p:spPr bwMode="auto">
          <a:xfrm flipH="1">
            <a:off x="24384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0" name="Curved Down Arrow 59"/>
          <p:cNvSpPr>
            <a:spLocks noChangeArrowheads="1"/>
          </p:cNvSpPr>
          <p:nvPr/>
        </p:nvSpPr>
        <p:spPr bwMode="auto">
          <a:xfrm flipH="1">
            <a:off x="30480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1" name="Curved Down Arrow 60"/>
          <p:cNvSpPr>
            <a:spLocks noChangeArrowheads="1"/>
          </p:cNvSpPr>
          <p:nvPr/>
        </p:nvSpPr>
        <p:spPr bwMode="auto">
          <a:xfrm flipH="1">
            <a:off x="24384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2" name="Curved Down Arrow 61"/>
          <p:cNvSpPr>
            <a:spLocks noChangeArrowheads="1"/>
          </p:cNvSpPr>
          <p:nvPr/>
        </p:nvSpPr>
        <p:spPr bwMode="auto">
          <a:xfrm flipH="1">
            <a:off x="1828800" y="685800"/>
            <a:ext cx="762000" cy="304800"/>
          </a:xfrm>
          <a:prstGeom prst="curvedDownArrow">
            <a:avLst>
              <a:gd name="adj1" fmla="val 25000"/>
              <a:gd name="adj2" fmla="val 50000"/>
              <a:gd name="adj3" fmla="val 25000"/>
            </a:avLst>
          </a:prstGeom>
          <a:solidFill>
            <a:srgbClr val="FF0000"/>
          </a:solidFill>
          <a:ln w="9525" algn="ctr">
            <a:solidFill>
              <a:schemeClr val="tx1"/>
            </a:solidFill>
            <a:round/>
            <a:headEnd/>
            <a:tailEnd/>
          </a:ln>
        </p:spPr>
        <p:txBody>
          <a:bodyPr/>
          <a:lstStyle/>
          <a:p>
            <a:pPr eaLnBrk="0" hangingPunct="0"/>
            <a:r>
              <a:rPr lang="en-NZ">
                <a:latin typeface="Arial" pitchFamily="34" charset="0"/>
                <a:cs typeface="Arial" pitchFamily="34" charset="0"/>
              </a:rPr>
              <a:t> </a:t>
            </a:r>
            <a:endParaRPr lang="en-NZ"/>
          </a:p>
        </p:txBody>
      </p:sp>
      <p:sp>
        <p:nvSpPr>
          <p:cNvPr id="63" name="TextBox 62"/>
          <p:cNvSpPr txBox="1">
            <a:spLocks noChangeArrowheads="1"/>
          </p:cNvSpPr>
          <p:nvPr/>
        </p:nvSpPr>
        <p:spPr bwMode="auto">
          <a:xfrm>
            <a:off x="457200" y="40386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2. SUBTRACTING INTEGERS</a:t>
            </a:r>
          </a:p>
        </p:txBody>
      </p:sp>
      <p:sp>
        <p:nvSpPr>
          <p:cNvPr id="64" name="TextBox 63"/>
          <p:cNvSpPr txBox="1">
            <a:spLocks noChangeArrowheads="1"/>
          </p:cNvSpPr>
          <p:nvPr/>
        </p:nvSpPr>
        <p:spPr bwMode="auto">
          <a:xfrm>
            <a:off x="457200" y="43434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One strategy is to add the opposite of the second integer to the first</a:t>
            </a:r>
          </a:p>
        </p:txBody>
      </p:sp>
      <p:sp>
        <p:nvSpPr>
          <p:cNvPr id="65" name="Rectangle 64"/>
          <p:cNvSpPr>
            <a:spLocks noChangeArrowheads="1"/>
          </p:cNvSpPr>
          <p:nvPr/>
        </p:nvSpPr>
        <p:spPr bwMode="auto">
          <a:xfrm>
            <a:off x="457200" y="46482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e.g. </a:t>
            </a:r>
            <a:endParaRPr lang="en-NZ"/>
          </a:p>
        </p:txBody>
      </p:sp>
      <p:sp>
        <p:nvSpPr>
          <p:cNvPr id="66" name="Rectangle 65"/>
          <p:cNvSpPr>
            <a:spLocks noChangeArrowheads="1"/>
          </p:cNvSpPr>
          <p:nvPr/>
        </p:nvSpPr>
        <p:spPr bwMode="auto">
          <a:xfrm>
            <a:off x="457200" y="4953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5 - 2 =</a:t>
            </a:r>
            <a:endParaRPr lang="en-NZ"/>
          </a:p>
        </p:txBody>
      </p:sp>
      <p:sp>
        <p:nvSpPr>
          <p:cNvPr id="67" name="Rectangle 66"/>
          <p:cNvSpPr>
            <a:spLocks noChangeArrowheads="1"/>
          </p:cNvSpPr>
          <p:nvPr/>
        </p:nvSpPr>
        <p:spPr bwMode="auto">
          <a:xfrm>
            <a:off x="3124200" y="49530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4 - - 2 =</a:t>
            </a:r>
            <a:endParaRPr lang="en-NZ"/>
          </a:p>
        </p:txBody>
      </p:sp>
      <p:sp>
        <p:nvSpPr>
          <p:cNvPr id="68" name="Rectangle 67"/>
          <p:cNvSpPr>
            <a:spLocks noChangeArrowheads="1"/>
          </p:cNvSpPr>
          <p:nvPr/>
        </p:nvSpPr>
        <p:spPr bwMode="auto">
          <a:xfrm>
            <a:off x="5638800" y="49530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c) 1 - -6 =</a:t>
            </a:r>
            <a:endParaRPr lang="en-NZ"/>
          </a:p>
        </p:txBody>
      </p:sp>
      <p:sp>
        <p:nvSpPr>
          <p:cNvPr id="69" name="Rectangle 68"/>
          <p:cNvSpPr>
            <a:spLocks noChangeArrowheads="1"/>
          </p:cNvSpPr>
          <p:nvPr/>
        </p:nvSpPr>
        <p:spPr bwMode="auto">
          <a:xfrm>
            <a:off x="1447800" y="4953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3</a:t>
            </a:r>
            <a:endParaRPr lang="en-NZ">
              <a:solidFill>
                <a:srgbClr val="FF0000"/>
              </a:solidFill>
            </a:endParaRPr>
          </a:p>
        </p:txBody>
      </p:sp>
      <p:sp>
        <p:nvSpPr>
          <p:cNvPr id="70" name="Rectangle 69"/>
          <p:cNvSpPr>
            <a:spLocks noChangeArrowheads="1"/>
          </p:cNvSpPr>
          <p:nvPr/>
        </p:nvSpPr>
        <p:spPr bwMode="auto">
          <a:xfrm>
            <a:off x="4343400" y="4953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4 + 2</a:t>
            </a:r>
            <a:endParaRPr lang="en-NZ">
              <a:solidFill>
                <a:srgbClr val="FF0000"/>
              </a:solidFill>
            </a:endParaRPr>
          </a:p>
        </p:txBody>
      </p:sp>
      <p:sp>
        <p:nvSpPr>
          <p:cNvPr id="71" name="Rectangle 70"/>
          <p:cNvSpPr>
            <a:spLocks noChangeArrowheads="1"/>
          </p:cNvSpPr>
          <p:nvPr/>
        </p:nvSpPr>
        <p:spPr bwMode="auto">
          <a:xfrm>
            <a:off x="4114800" y="5257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6</a:t>
            </a:r>
            <a:endParaRPr lang="en-NZ">
              <a:solidFill>
                <a:srgbClr val="FF0000"/>
              </a:solidFill>
            </a:endParaRPr>
          </a:p>
        </p:txBody>
      </p:sp>
      <p:sp>
        <p:nvSpPr>
          <p:cNvPr id="72" name="Rectangle 71"/>
          <p:cNvSpPr>
            <a:spLocks noChangeArrowheads="1"/>
          </p:cNvSpPr>
          <p:nvPr/>
        </p:nvSpPr>
        <p:spPr bwMode="auto">
          <a:xfrm>
            <a:off x="6705600" y="4953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 + 6</a:t>
            </a:r>
            <a:endParaRPr lang="en-NZ">
              <a:solidFill>
                <a:srgbClr val="FF0000"/>
              </a:solidFill>
            </a:endParaRPr>
          </a:p>
        </p:txBody>
      </p:sp>
      <p:sp>
        <p:nvSpPr>
          <p:cNvPr id="73" name="Rectangle 72"/>
          <p:cNvSpPr>
            <a:spLocks noChangeArrowheads="1"/>
          </p:cNvSpPr>
          <p:nvPr/>
        </p:nvSpPr>
        <p:spPr bwMode="auto">
          <a:xfrm>
            <a:off x="6477000" y="5257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7</a:t>
            </a:r>
            <a:endParaRPr lang="en-NZ">
              <a:solidFill>
                <a:srgbClr val="FF0000"/>
              </a:solidFill>
            </a:endParaRPr>
          </a:p>
        </p:txBody>
      </p:sp>
      <p:sp>
        <p:nvSpPr>
          <p:cNvPr id="74" name="TextBox 73"/>
          <p:cNvSpPr txBox="1">
            <a:spLocks noChangeArrowheads="1"/>
          </p:cNvSpPr>
          <p:nvPr/>
        </p:nvSpPr>
        <p:spPr bwMode="auto">
          <a:xfrm>
            <a:off x="457200" y="5562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NZ">
                <a:latin typeface="Arial" pitchFamily="34" charset="0"/>
                <a:cs typeface="Arial" pitchFamily="34" charset="0"/>
              </a:rPr>
              <a:t>- For several additions/subtractions work from the left to the right</a:t>
            </a:r>
          </a:p>
        </p:txBody>
      </p:sp>
      <p:sp>
        <p:nvSpPr>
          <p:cNvPr id="76" name="Rectangle 75"/>
          <p:cNvSpPr>
            <a:spLocks noChangeArrowheads="1"/>
          </p:cNvSpPr>
          <p:nvPr/>
        </p:nvSpPr>
        <p:spPr bwMode="auto">
          <a:xfrm>
            <a:off x="457200" y="58674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a) 2 - -8 + -3 =</a:t>
            </a:r>
            <a:endParaRPr lang="en-NZ"/>
          </a:p>
        </p:txBody>
      </p:sp>
      <p:sp>
        <p:nvSpPr>
          <p:cNvPr id="77" name="Rectangle 76"/>
          <p:cNvSpPr>
            <a:spLocks noChangeArrowheads="1"/>
          </p:cNvSpPr>
          <p:nvPr/>
        </p:nvSpPr>
        <p:spPr bwMode="auto">
          <a:xfrm>
            <a:off x="4038600" y="58674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latin typeface="Arial" pitchFamily="34" charset="0"/>
                <a:cs typeface="Arial" pitchFamily="34" charset="0"/>
              </a:rPr>
              <a:t>b) -4 + 6 - -3 + -2 =</a:t>
            </a:r>
            <a:endParaRPr lang="en-NZ"/>
          </a:p>
        </p:txBody>
      </p:sp>
      <p:sp>
        <p:nvSpPr>
          <p:cNvPr id="78" name="Rectangle 77"/>
          <p:cNvSpPr>
            <a:spLocks noChangeArrowheads="1"/>
          </p:cNvSpPr>
          <p:nvPr/>
        </p:nvSpPr>
        <p:spPr bwMode="auto">
          <a:xfrm>
            <a:off x="2057400" y="58674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10 + -3</a:t>
            </a:r>
            <a:endParaRPr lang="en-NZ">
              <a:solidFill>
                <a:srgbClr val="FF0000"/>
              </a:solidFill>
            </a:endParaRPr>
          </a:p>
        </p:txBody>
      </p:sp>
      <p:sp>
        <p:nvSpPr>
          <p:cNvPr id="79" name="Rectangle 78"/>
          <p:cNvSpPr>
            <a:spLocks noChangeArrowheads="1"/>
          </p:cNvSpPr>
          <p:nvPr/>
        </p:nvSpPr>
        <p:spPr bwMode="auto">
          <a:xfrm>
            <a:off x="1828800" y="6183313"/>
            <a:ext cx="914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7</a:t>
            </a:r>
            <a:endParaRPr lang="en-NZ">
              <a:solidFill>
                <a:srgbClr val="FF0000"/>
              </a:solidFill>
            </a:endParaRPr>
          </a:p>
        </p:txBody>
      </p:sp>
      <p:sp>
        <p:nvSpPr>
          <p:cNvPr id="80" name="Rectangle 79"/>
          <p:cNvSpPr>
            <a:spLocks noChangeArrowheads="1"/>
          </p:cNvSpPr>
          <p:nvPr/>
        </p:nvSpPr>
        <p:spPr bwMode="auto">
          <a:xfrm>
            <a:off x="6019800" y="5867400"/>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2 - -3 + -2</a:t>
            </a:r>
            <a:endParaRPr lang="en-NZ">
              <a:solidFill>
                <a:srgbClr val="FF0000"/>
              </a:solidFill>
            </a:endParaRPr>
          </a:p>
        </p:txBody>
      </p:sp>
      <p:sp>
        <p:nvSpPr>
          <p:cNvPr id="81" name="Rectangle 80"/>
          <p:cNvSpPr>
            <a:spLocks noChangeArrowheads="1"/>
          </p:cNvSpPr>
          <p:nvPr/>
        </p:nvSpPr>
        <p:spPr bwMode="auto">
          <a:xfrm>
            <a:off x="5867400" y="6183313"/>
            <a:ext cx="106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5 + -2</a:t>
            </a:r>
            <a:endParaRPr lang="en-NZ">
              <a:solidFill>
                <a:srgbClr val="FF0000"/>
              </a:solidFill>
            </a:endParaRPr>
          </a:p>
        </p:txBody>
      </p:sp>
      <p:sp>
        <p:nvSpPr>
          <p:cNvPr id="82" name="Rectangle 81"/>
          <p:cNvSpPr>
            <a:spLocks noChangeArrowheads="1"/>
          </p:cNvSpPr>
          <p:nvPr/>
        </p:nvSpPr>
        <p:spPr bwMode="auto">
          <a:xfrm>
            <a:off x="5867400" y="6488113"/>
            <a:ext cx="106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NZ">
                <a:solidFill>
                  <a:srgbClr val="FF0000"/>
                </a:solidFill>
                <a:latin typeface="Arial" pitchFamily="34" charset="0"/>
                <a:cs typeface="Arial" pitchFamily="34" charset="0"/>
              </a:rPr>
              <a:t>= 3</a:t>
            </a:r>
            <a:endParaRPr lang="en-NZ">
              <a:solidFill>
                <a:srgbClr val="FF0000"/>
              </a:solidFill>
            </a:endParaRPr>
          </a:p>
        </p:txBody>
      </p:sp>
      <p:sp>
        <p:nvSpPr>
          <p:cNvPr id="83" name="Title 1"/>
          <p:cNvSpPr txBox="1">
            <a:spLocks/>
          </p:cNvSpPr>
          <p:nvPr/>
        </p:nvSpPr>
        <p:spPr bwMode="auto">
          <a:xfrm>
            <a:off x="457200" y="0"/>
            <a:ext cx="7772400" cy="685800"/>
          </a:xfrm>
          <a:prstGeom prst="rect">
            <a:avLst/>
          </a:prstGeom>
          <a:noFill/>
          <a:ln w="9525">
            <a:noFill/>
            <a:miter lim="800000"/>
            <a:headEnd/>
            <a:tailEnd/>
          </a:ln>
          <a:effectLst/>
        </p:spPr>
        <p:txBody>
          <a:bodyPr lIns="92075" tIns="46038" rIns="92075" bIns="46038" anchor="ctr"/>
          <a:lstStyle/>
          <a:p>
            <a:pPr>
              <a:defRPr/>
            </a:pPr>
            <a:r>
              <a:rPr kumimoji="1" lang="en-NZ" sz="4400" i="1" u="sng" kern="0" dirty="0">
                <a:solidFill>
                  <a:schemeClr val="tx2"/>
                </a:solidFill>
                <a:effectLst>
                  <a:outerShdw blurRad="38100" dist="38100" dir="2700000" algn="tl">
                    <a:srgbClr val="000000">
                      <a:alpha val="43137"/>
                    </a:srgbClr>
                  </a:outerShdw>
                </a:effectLst>
                <a:latin typeface="Arial Rounded MT Bold" pitchFamily="34" charset="0"/>
                <a:ea typeface="+mj-ea"/>
                <a:cs typeface="+mj-cs"/>
              </a:rPr>
              <a:t>Integers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anim from="(-#ppt_w/2)" to="(#ppt_x)" calcmode="lin" valueType="num">
                                      <p:cBhvr>
                                        <p:cTn id="7" dur="600" fill="hold">
                                          <p:stCondLst>
                                            <p:cond delay="0"/>
                                          </p:stCondLst>
                                        </p:cTn>
                                        <p:tgtEl>
                                          <p:spTgt spid="83"/>
                                        </p:tgtEl>
                                        <p:attrNameLst>
                                          <p:attrName>ppt_x</p:attrName>
                                        </p:attrNameLst>
                                      </p:cBhvr>
                                    </p:anim>
                                    <p:anim from="0" to="-1.0" calcmode="lin" valueType="num">
                                      <p:cBhvr>
                                        <p:cTn id="8" dur="200" decel="50000" autoRev="1" fill="hold">
                                          <p:stCondLst>
                                            <p:cond delay="600"/>
                                          </p:stCondLst>
                                        </p:cTn>
                                        <p:tgtEl>
                                          <p:spTgt spid="83"/>
                                        </p:tgtEl>
                                        <p:attrNameLst>
                                          <p:attrName>xshear</p:attrName>
                                        </p:attrNameLst>
                                      </p:cBhvr>
                                    </p:anim>
                                    <p:animScale>
                                      <p:cBhvr>
                                        <p:cTn id="9" dur="200" decel="100000" autoRev="1" fill="hold">
                                          <p:stCondLst>
                                            <p:cond delay="600"/>
                                          </p:stCondLst>
                                        </p:cTn>
                                        <p:tgtEl>
                                          <p:spTgt spid="83"/>
                                        </p:tgtEl>
                                      </p:cBhvr>
                                      <p:from x="100000" y="100000"/>
                                      <p:to x="80000" y="100000"/>
                                    </p:animScale>
                                    <p:anim by="(#ppt_h/3+#ppt_w*0.1)" calcmode="lin" valueType="num">
                                      <p:cBhvr additive="sum">
                                        <p:cTn id="10" dur="200" decel="100000" autoRev="1" fill="hold">
                                          <p:stCondLst>
                                            <p:cond delay="600"/>
                                          </p:stCondLst>
                                        </p:cTn>
                                        <p:tgtEl>
                                          <p:spTgt spid="83"/>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10"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par>
                                <p:cTn id="22" presetID="10" presetClass="entr" presetSubtype="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par>
                                <p:cTn id="25" presetID="10"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par>
                                <p:cTn id="34" presetID="10" presetClass="entr" presetSubtype="0" fill="hold"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par>
                                <p:cTn id="40" presetID="10" presetClass="entr" presetSubtype="0" fill="hold"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500"/>
                                        <p:tgtEl>
                                          <p:spTgt spid="1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500"/>
                                        <p:tgtEl>
                                          <p:spTgt spid="17"/>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500"/>
                                        <p:tgtEl>
                                          <p:spTgt spid="18"/>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500"/>
                                        <p:tgtEl>
                                          <p:spTgt spid="19"/>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fade">
                                      <p:cBhvr>
                                        <p:cTn id="69" dur="500"/>
                                        <p:tgtEl>
                                          <p:spTgt spid="20"/>
                                        </p:tgtEl>
                                      </p:cBhvr>
                                    </p:animEffect>
                                  </p:childTnLst>
                                </p:cTn>
                              </p:par>
                              <p:par>
                                <p:cTn id="70" presetID="10" presetClass="entr" presetSubtype="0" fill="hold" nodeType="with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500"/>
                                        <p:tgtEl>
                                          <p:spTgt spid="21"/>
                                        </p:tgtEl>
                                      </p:cBhvr>
                                    </p:animEffect>
                                  </p:childTnLst>
                                </p:cTn>
                              </p:par>
                              <p:par>
                                <p:cTn id="73" presetID="10" presetClass="entr" presetSubtype="0" fill="hold" nodeType="with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fade">
                                      <p:cBhvr>
                                        <p:cTn id="75" dur="500"/>
                                        <p:tgtEl>
                                          <p:spTgt spid="22"/>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fade">
                                      <p:cBhvr>
                                        <p:cTn id="78" dur="500"/>
                                        <p:tgtEl>
                                          <p:spTgt spid="23"/>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500"/>
                                        <p:tgtEl>
                                          <p:spTgt spid="24"/>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500"/>
                                        <p:tgtEl>
                                          <p:spTgt spid="2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fade">
                                      <p:cBhvr>
                                        <p:cTn id="91" dur="500"/>
                                        <p:tgtEl>
                                          <p:spTgt spid="26"/>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500"/>
                                        <p:tgtEl>
                                          <p:spTgt spid="27"/>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500"/>
                                        <p:tgtEl>
                                          <p:spTgt spid="28"/>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 presetClass="entr" presetSubtype="8" fill="hold" grpId="0" nodeType="clickEffect">
                                  <p:stCondLst>
                                    <p:cond delay="0"/>
                                  </p:stCondLst>
                                  <p:childTnLst>
                                    <p:set>
                                      <p:cBhvr>
                                        <p:cTn id="105" dur="1" fill="hold">
                                          <p:stCondLst>
                                            <p:cond delay="0"/>
                                          </p:stCondLst>
                                        </p:cTn>
                                        <p:tgtEl>
                                          <p:spTgt spid="37"/>
                                        </p:tgtEl>
                                        <p:attrNameLst>
                                          <p:attrName>style.visibility</p:attrName>
                                        </p:attrNameLst>
                                      </p:cBhvr>
                                      <p:to>
                                        <p:strVal val="visible"/>
                                      </p:to>
                                    </p:set>
                                    <p:anim calcmode="lin" valueType="num">
                                      <p:cBhvr additive="base">
                                        <p:cTn id="106" dur="500" fill="hold"/>
                                        <p:tgtEl>
                                          <p:spTgt spid="37"/>
                                        </p:tgtEl>
                                        <p:attrNameLst>
                                          <p:attrName>ppt_x</p:attrName>
                                        </p:attrNameLst>
                                      </p:cBhvr>
                                      <p:tavLst>
                                        <p:tav tm="0">
                                          <p:val>
                                            <p:strVal val="0-#ppt_w/2"/>
                                          </p:val>
                                        </p:tav>
                                        <p:tav tm="100000">
                                          <p:val>
                                            <p:strVal val="#ppt_x"/>
                                          </p:val>
                                        </p:tav>
                                      </p:tavLst>
                                    </p:anim>
                                    <p:anim calcmode="lin" valueType="num">
                                      <p:cBhvr additive="base">
                                        <p:cTn id="107" dur="500" fill="hold"/>
                                        <p:tgtEl>
                                          <p:spTgt spid="37"/>
                                        </p:tgtEl>
                                        <p:attrNameLst>
                                          <p:attrName>ppt_y</p:attrName>
                                        </p:attrNameLst>
                                      </p:cBhvr>
                                      <p:tavLst>
                                        <p:tav tm="0">
                                          <p:val>
                                            <p:strVal val="#ppt_y"/>
                                          </p:val>
                                        </p:tav>
                                        <p:tav tm="100000">
                                          <p:val>
                                            <p:strVal val="#ppt_y"/>
                                          </p:val>
                                        </p:tav>
                                      </p:tavLst>
                                    </p:anim>
                                  </p:childTnLst>
                                </p:cTn>
                              </p:par>
                              <p:par>
                                <p:cTn id="108" presetID="10" presetClass="entr" presetSubtype="0" fill="hold" grpId="0" nodeType="withEffect">
                                  <p:stCondLst>
                                    <p:cond delay="0"/>
                                  </p:stCondLst>
                                  <p:childTnLst>
                                    <p:set>
                                      <p:cBhvr>
                                        <p:cTn id="109" dur="1" fill="hold">
                                          <p:stCondLst>
                                            <p:cond delay="0"/>
                                          </p:stCondLst>
                                        </p:cTn>
                                        <p:tgtEl>
                                          <p:spTgt spid="29"/>
                                        </p:tgtEl>
                                        <p:attrNameLst>
                                          <p:attrName>style.visibility</p:attrName>
                                        </p:attrNameLst>
                                      </p:cBhvr>
                                      <p:to>
                                        <p:strVal val="visible"/>
                                      </p:to>
                                    </p:set>
                                    <p:animEffect transition="in" filter="fade">
                                      <p:cBhvr>
                                        <p:cTn id="110" dur="500"/>
                                        <p:tgtEl>
                                          <p:spTgt spid="29"/>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500"/>
                                        <p:tgtEl>
                                          <p:spTgt spid="33"/>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fade">
                                      <p:cBhvr>
                                        <p:cTn id="116" dur="500"/>
                                        <p:tgtEl>
                                          <p:spTgt spid="30"/>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34"/>
                                        </p:tgtEl>
                                        <p:attrNameLst>
                                          <p:attrName>style.visibility</p:attrName>
                                        </p:attrNameLst>
                                      </p:cBhvr>
                                      <p:to>
                                        <p:strVal val="visible"/>
                                      </p:to>
                                    </p:set>
                                    <p:animEffect transition="in" filter="fade">
                                      <p:cBhvr>
                                        <p:cTn id="119" dur="500"/>
                                        <p:tgtEl>
                                          <p:spTgt spid="34"/>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38"/>
                                        </p:tgtEl>
                                        <p:attrNameLst>
                                          <p:attrName>style.visibility</p:attrName>
                                        </p:attrNameLst>
                                      </p:cBhvr>
                                      <p:to>
                                        <p:strVal val="visible"/>
                                      </p:to>
                                    </p:set>
                                    <p:animEffect transition="in" filter="wipe(left)">
                                      <p:cBhvr>
                                        <p:cTn id="124" dur="1000"/>
                                        <p:tgtEl>
                                          <p:spTgt spid="38"/>
                                        </p:tgtEl>
                                      </p:cBhvr>
                                    </p:animEffect>
                                  </p:childTnLst>
                                  <p:subTnLst>
                                    <p:set>
                                      <p:cBhvr override="childStyle">
                                        <p:cTn dur="1" fill="hold" display="0" masterRel="sameClick" afterEffect="1">
                                          <p:stCondLst>
                                            <p:cond evt="end" delay="0">
                                              <p:tn val="122"/>
                                            </p:cond>
                                          </p:stCondLst>
                                        </p:cTn>
                                        <p:tgtEl>
                                          <p:spTgt spid="38"/>
                                        </p:tgtEl>
                                        <p:attrNameLst>
                                          <p:attrName>style.visibility</p:attrName>
                                        </p:attrNameLst>
                                      </p:cBhvr>
                                      <p:to>
                                        <p:strVal val="hidden"/>
                                      </p:to>
                                    </p:set>
                                  </p:subTnLst>
                                </p:cTn>
                              </p:par>
                            </p:childTnLst>
                          </p:cTn>
                        </p:par>
                        <p:par>
                          <p:cTn id="125" fill="hold" nodeType="afterGroup">
                            <p:stCondLst>
                              <p:cond delay="1000"/>
                            </p:stCondLst>
                            <p:childTnLst>
                              <p:par>
                                <p:cTn id="126" presetID="22" presetClass="entr" presetSubtype="8" fill="hold" grpId="0" nodeType="afterEffect">
                                  <p:stCondLst>
                                    <p:cond delay="0"/>
                                  </p:stCondLst>
                                  <p:childTnLst>
                                    <p:set>
                                      <p:cBhvr>
                                        <p:cTn id="127" dur="1" fill="hold">
                                          <p:stCondLst>
                                            <p:cond delay="0"/>
                                          </p:stCondLst>
                                        </p:cTn>
                                        <p:tgtEl>
                                          <p:spTgt spid="42"/>
                                        </p:tgtEl>
                                        <p:attrNameLst>
                                          <p:attrName>style.visibility</p:attrName>
                                        </p:attrNameLst>
                                      </p:cBhvr>
                                      <p:to>
                                        <p:strVal val="visible"/>
                                      </p:to>
                                    </p:set>
                                    <p:animEffect transition="in" filter="wipe(left)">
                                      <p:cBhvr>
                                        <p:cTn id="128" dur="1000"/>
                                        <p:tgtEl>
                                          <p:spTgt spid="42"/>
                                        </p:tgtEl>
                                      </p:cBhvr>
                                    </p:animEffect>
                                  </p:childTnLst>
                                  <p:subTnLst>
                                    <p:set>
                                      <p:cBhvr override="childStyle">
                                        <p:cTn dur="1" fill="hold" display="0" masterRel="sameClick" afterEffect="1">
                                          <p:stCondLst>
                                            <p:cond evt="end" delay="0">
                                              <p:tn val="126"/>
                                            </p:cond>
                                          </p:stCondLst>
                                        </p:cTn>
                                        <p:tgtEl>
                                          <p:spTgt spid="42"/>
                                        </p:tgtEl>
                                        <p:attrNameLst>
                                          <p:attrName>style.visibility</p:attrName>
                                        </p:attrNameLst>
                                      </p:cBhvr>
                                      <p:to>
                                        <p:strVal val="hidden"/>
                                      </p:to>
                                    </p:set>
                                  </p:subTnLst>
                                </p:cTn>
                              </p:par>
                            </p:childTnLst>
                          </p:cTn>
                        </p:par>
                        <p:par>
                          <p:cTn id="129" fill="hold" nodeType="afterGroup">
                            <p:stCondLst>
                              <p:cond delay="2000"/>
                            </p:stCondLst>
                            <p:childTnLst>
                              <p:par>
                                <p:cTn id="130" presetID="22" presetClass="entr" presetSubtype="8" fill="hold" grpId="0" nodeType="afterEffect">
                                  <p:stCondLst>
                                    <p:cond delay="0"/>
                                  </p:stCondLst>
                                  <p:childTnLst>
                                    <p:set>
                                      <p:cBhvr>
                                        <p:cTn id="131" dur="1" fill="hold">
                                          <p:stCondLst>
                                            <p:cond delay="0"/>
                                          </p:stCondLst>
                                        </p:cTn>
                                        <p:tgtEl>
                                          <p:spTgt spid="43"/>
                                        </p:tgtEl>
                                        <p:attrNameLst>
                                          <p:attrName>style.visibility</p:attrName>
                                        </p:attrNameLst>
                                      </p:cBhvr>
                                      <p:to>
                                        <p:strVal val="visible"/>
                                      </p:to>
                                    </p:set>
                                    <p:animEffect transition="in" filter="wipe(left)">
                                      <p:cBhvr>
                                        <p:cTn id="132" dur="1000"/>
                                        <p:tgtEl>
                                          <p:spTgt spid="43"/>
                                        </p:tgtEl>
                                      </p:cBhvr>
                                    </p:animEffect>
                                  </p:childTnLst>
                                  <p:subTnLst>
                                    <p:set>
                                      <p:cBhvr override="childStyle">
                                        <p:cTn dur="1" fill="hold" display="0" masterRel="sameClick" afterEffect="1">
                                          <p:stCondLst>
                                            <p:cond evt="end" delay="0">
                                              <p:tn val="130"/>
                                            </p:cond>
                                          </p:stCondLst>
                                        </p:cTn>
                                        <p:tgtEl>
                                          <p:spTgt spid="43"/>
                                        </p:tgtEl>
                                        <p:attrNameLst>
                                          <p:attrName>style.visibility</p:attrName>
                                        </p:attrNameLst>
                                      </p:cBhvr>
                                      <p:to>
                                        <p:strVal val="hidden"/>
                                      </p:to>
                                    </p:set>
                                  </p:subTnLst>
                                </p:cTn>
                              </p:par>
                            </p:childTnLst>
                          </p:cTn>
                        </p:par>
                        <p:par>
                          <p:cTn id="133" fill="hold" nodeType="afterGroup">
                            <p:stCondLst>
                              <p:cond delay="3000"/>
                            </p:stCondLst>
                            <p:childTnLst>
                              <p:par>
                                <p:cTn id="134" presetID="22" presetClass="entr" presetSubtype="8" fill="hold" grpId="0" nodeType="afterEffect">
                                  <p:stCondLst>
                                    <p:cond delay="0"/>
                                  </p:stCondLst>
                                  <p:childTnLst>
                                    <p:set>
                                      <p:cBhvr>
                                        <p:cTn id="135" dur="1" fill="hold">
                                          <p:stCondLst>
                                            <p:cond delay="0"/>
                                          </p:stCondLst>
                                        </p:cTn>
                                        <p:tgtEl>
                                          <p:spTgt spid="44"/>
                                        </p:tgtEl>
                                        <p:attrNameLst>
                                          <p:attrName>style.visibility</p:attrName>
                                        </p:attrNameLst>
                                      </p:cBhvr>
                                      <p:to>
                                        <p:strVal val="visible"/>
                                      </p:to>
                                    </p:set>
                                    <p:animEffect transition="in" filter="wipe(left)">
                                      <p:cBhvr>
                                        <p:cTn id="136" dur="1000"/>
                                        <p:tgtEl>
                                          <p:spTgt spid="44"/>
                                        </p:tgtEl>
                                      </p:cBhvr>
                                    </p:animEffect>
                                  </p:childTnLst>
                                  <p:subTnLst>
                                    <p:set>
                                      <p:cBhvr override="childStyle">
                                        <p:cTn dur="1" fill="hold" display="0" masterRel="sameClick" afterEffect="1">
                                          <p:stCondLst>
                                            <p:cond evt="end" delay="0">
                                              <p:tn val="134"/>
                                            </p:cond>
                                          </p:stCondLst>
                                        </p:cTn>
                                        <p:tgtEl>
                                          <p:spTgt spid="44"/>
                                        </p:tgtEl>
                                        <p:attrNameLst>
                                          <p:attrName>style.visibility</p:attrName>
                                        </p:attrNameLst>
                                      </p:cBhvr>
                                      <p:to>
                                        <p:strVal val="hidden"/>
                                      </p:to>
                                    </p:set>
                                  </p:subTnLst>
                                </p:cTn>
                              </p:par>
                            </p:childTnLst>
                          </p:cTn>
                        </p:par>
                        <p:par>
                          <p:cTn id="137" fill="hold" nodeType="afterGroup">
                            <p:stCondLst>
                              <p:cond delay="4000"/>
                            </p:stCondLst>
                            <p:childTnLst>
                              <p:par>
                                <p:cTn id="138" presetID="22" presetClass="entr" presetSubtype="8" fill="hold" grpId="0" nodeType="afterEffect">
                                  <p:stCondLst>
                                    <p:cond delay="0"/>
                                  </p:stCondLst>
                                  <p:childTnLst>
                                    <p:set>
                                      <p:cBhvr>
                                        <p:cTn id="139" dur="1" fill="hold">
                                          <p:stCondLst>
                                            <p:cond delay="0"/>
                                          </p:stCondLst>
                                        </p:cTn>
                                        <p:tgtEl>
                                          <p:spTgt spid="45"/>
                                        </p:tgtEl>
                                        <p:attrNameLst>
                                          <p:attrName>style.visibility</p:attrName>
                                        </p:attrNameLst>
                                      </p:cBhvr>
                                      <p:to>
                                        <p:strVal val="visible"/>
                                      </p:to>
                                    </p:set>
                                    <p:animEffect transition="in" filter="wipe(left)">
                                      <p:cBhvr>
                                        <p:cTn id="140" dur="1000"/>
                                        <p:tgtEl>
                                          <p:spTgt spid="45"/>
                                        </p:tgtEl>
                                      </p:cBhvr>
                                    </p:animEffect>
                                  </p:childTnLst>
                                  <p:subTnLst>
                                    <p:set>
                                      <p:cBhvr override="childStyle">
                                        <p:cTn dur="1" fill="hold" display="0" masterRel="sameClick" afterEffect="1">
                                          <p:stCondLst>
                                            <p:cond evt="end" delay="0">
                                              <p:tn val="138"/>
                                            </p:cond>
                                          </p:stCondLst>
                                        </p:cTn>
                                        <p:tgtEl>
                                          <p:spTgt spid="45"/>
                                        </p:tgtEl>
                                        <p:attrNameLst>
                                          <p:attrName>style.visibility</p:attrName>
                                        </p:attrNameLst>
                                      </p:cBhvr>
                                      <p:to>
                                        <p:strVal val="hidden"/>
                                      </p:to>
                                    </p:set>
                                  </p:subTnLst>
                                </p:cTn>
                              </p:par>
                            </p:childTnLst>
                          </p:cTn>
                        </p:par>
                      </p:childTnLst>
                    </p:cTn>
                  </p:par>
                  <p:par>
                    <p:cTn id="141" fill="hold" nodeType="clickPar">
                      <p:stCondLst>
                        <p:cond delay="indefinite"/>
                      </p:stCondLst>
                      <p:childTnLst>
                        <p:par>
                          <p:cTn id="142" fill="hold" nodeType="withGroup">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31"/>
                                        </p:tgtEl>
                                        <p:attrNameLst>
                                          <p:attrName>style.visibility</p:attrName>
                                        </p:attrNameLst>
                                      </p:cBhvr>
                                      <p:to>
                                        <p:strVal val="visible"/>
                                      </p:to>
                                    </p:set>
                                    <p:animEffect transition="in" filter="fade">
                                      <p:cBhvr>
                                        <p:cTn id="145" dur="500"/>
                                        <p:tgtEl>
                                          <p:spTgt spid="31"/>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8" fill="hold" grpId="0" nodeType="click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subTnLst>
                                    <p:set>
                                      <p:cBhvr override="childStyle">
                                        <p:cTn dur="1" fill="hold" display="0" masterRel="sameClick" afterEffect="1">
                                          <p:stCondLst>
                                            <p:cond evt="end" delay="0">
                                              <p:tn val="148"/>
                                            </p:cond>
                                          </p:stCondLst>
                                        </p:cTn>
                                        <p:tgtEl>
                                          <p:spTgt spid="48"/>
                                        </p:tgtEl>
                                        <p:attrNameLst>
                                          <p:attrName>style.visibility</p:attrName>
                                        </p:attrNameLst>
                                      </p:cBhvr>
                                      <p:to>
                                        <p:strVal val="hidden"/>
                                      </p:to>
                                    </p:set>
                                  </p:subTnLst>
                                </p:cTn>
                              </p:par>
                            </p:childTnLst>
                          </p:cTn>
                        </p:par>
                        <p:par>
                          <p:cTn id="151" fill="hold" nodeType="afterGroup">
                            <p:stCondLst>
                              <p:cond delay="1000"/>
                            </p:stCondLst>
                            <p:childTnLst>
                              <p:par>
                                <p:cTn id="152" presetID="22" presetClass="entr" presetSubtype="8" fill="hold" grpId="0" nodeType="afterEffect">
                                  <p:stCondLst>
                                    <p:cond delay="0"/>
                                  </p:stCondLst>
                                  <p:childTnLst>
                                    <p:set>
                                      <p:cBhvr>
                                        <p:cTn id="153" dur="1" fill="hold">
                                          <p:stCondLst>
                                            <p:cond delay="0"/>
                                          </p:stCondLst>
                                        </p:cTn>
                                        <p:tgtEl>
                                          <p:spTgt spid="49"/>
                                        </p:tgtEl>
                                        <p:attrNameLst>
                                          <p:attrName>style.visibility</p:attrName>
                                        </p:attrNameLst>
                                      </p:cBhvr>
                                      <p:to>
                                        <p:strVal val="visible"/>
                                      </p:to>
                                    </p:set>
                                    <p:animEffect transition="in" filter="wipe(left)">
                                      <p:cBhvr>
                                        <p:cTn id="154" dur="1000"/>
                                        <p:tgtEl>
                                          <p:spTgt spid="49"/>
                                        </p:tgtEl>
                                      </p:cBhvr>
                                    </p:animEffect>
                                  </p:childTnLst>
                                  <p:subTnLst>
                                    <p:set>
                                      <p:cBhvr override="childStyle">
                                        <p:cTn dur="1" fill="hold" display="0" masterRel="sameClick" afterEffect="1">
                                          <p:stCondLst>
                                            <p:cond evt="end" delay="0">
                                              <p:tn val="152"/>
                                            </p:cond>
                                          </p:stCondLst>
                                        </p:cTn>
                                        <p:tgtEl>
                                          <p:spTgt spid="49"/>
                                        </p:tgtEl>
                                        <p:attrNameLst>
                                          <p:attrName>style.visibility</p:attrName>
                                        </p:attrNameLst>
                                      </p:cBhvr>
                                      <p:to>
                                        <p:strVal val="hidden"/>
                                      </p:to>
                                    </p:set>
                                  </p:subTnLst>
                                </p:cTn>
                              </p:par>
                            </p:childTnLst>
                          </p:cTn>
                        </p:par>
                        <p:par>
                          <p:cTn id="155" fill="hold" nodeType="afterGroup">
                            <p:stCondLst>
                              <p:cond delay="2000"/>
                            </p:stCondLst>
                            <p:childTnLst>
                              <p:par>
                                <p:cTn id="156" presetID="22" presetClass="entr" presetSubtype="8" fill="hold" grpId="0" nodeType="afterEffect">
                                  <p:stCondLst>
                                    <p:cond delay="0"/>
                                  </p:stCondLst>
                                  <p:childTnLst>
                                    <p:set>
                                      <p:cBhvr>
                                        <p:cTn id="157" dur="1" fill="hold">
                                          <p:stCondLst>
                                            <p:cond delay="0"/>
                                          </p:stCondLst>
                                        </p:cTn>
                                        <p:tgtEl>
                                          <p:spTgt spid="50"/>
                                        </p:tgtEl>
                                        <p:attrNameLst>
                                          <p:attrName>style.visibility</p:attrName>
                                        </p:attrNameLst>
                                      </p:cBhvr>
                                      <p:to>
                                        <p:strVal val="visible"/>
                                      </p:to>
                                    </p:set>
                                    <p:animEffect transition="in" filter="wipe(left)">
                                      <p:cBhvr>
                                        <p:cTn id="158" dur="1000"/>
                                        <p:tgtEl>
                                          <p:spTgt spid="50"/>
                                        </p:tgtEl>
                                      </p:cBhvr>
                                    </p:animEffect>
                                  </p:childTnLst>
                                  <p:subTnLst>
                                    <p:set>
                                      <p:cBhvr override="childStyle">
                                        <p:cTn dur="1" fill="hold" display="0" masterRel="sameClick" afterEffect="1">
                                          <p:stCondLst>
                                            <p:cond evt="end" delay="0">
                                              <p:tn val="156"/>
                                            </p:cond>
                                          </p:stCondLst>
                                        </p:cTn>
                                        <p:tgtEl>
                                          <p:spTgt spid="50"/>
                                        </p:tgtEl>
                                        <p:attrNameLst>
                                          <p:attrName>style.visibility</p:attrName>
                                        </p:attrNameLst>
                                      </p:cBhvr>
                                      <p:to>
                                        <p:strVal val="hidden"/>
                                      </p:to>
                                    </p:set>
                                  </p:subTnLst>
                                </p:cTn>
                              </p:par>
                            </p:childTnLst>
                          </p:cTn>
                        </p:par>
                        <p:par>
                          <p:cTn id="159" fill="hold" nodeType="afterGroup">
                            <p:stCondLst>
                              <p:cond delay="3000"/>
                            </p:stCondLst>
                            <p:childTnLst>
                              <p:par>
                                <p:cTn id="160" presetID="22" presetClass="entr" presetSubtype="8" fill="hold" grpId="0" nodeType="afterEffect">
                                  <p:stCondLst>
                                    <p:cond delay="0"/>
                                  </p:stCondLst>
                                  <p:childTnLst>
                                    <p:set>
                                      <p:cBhvr>
                                        <p:cTn id="161" dur="1" fill="hold">
                                          <p:stCondLst>
                                            <p:cond delay="0"/>
                                          </p:stCondLst>
                                        </p:cTn>
                                        <p:tgtEl>
                                          <p:spTgt spid="51"/>
                                        </p:tgtEl>
                                        <p:attrNameLst>
                                          <p:attrName>style.visibility</p:attrName>
                                        </p:attrNameLst>
                                      </p:cBhvr>
                                      <p:to>
                                        <p:strVal val="visible"/>
                                      </p:to>
                                    </p:set>
                                    <p:animEffect transition="in" filter="wipe(left)">
                                      <p:cBhvr>
                                        <p:cTn id="162" dur="1000"/>
                                        <p:tgtEl>
                                          <p:spTgt spid="51"/>
                                        </p:tgtEl>
                                      </p:cBhvr>
                                    </p:animEffect>
                                  </p:childTnLst>
                                  <p:subTnLst>
                                    <p:set>
                                      <p:cBhvr override="childStyle">
                                        <p:cTn dur="1" fill="hold" display="0" masterRel="sameClick" afterEffect="1">
                                          <p:stCondLst>
                                            <p:cond evt="end" delay="0">
                                              <p:tn val="160"/>
                                            </p:cond>
                                          </p:stCondLst>
                                        </p:cTn>
                                        <p:tgtEl>
                                          <p:spTgt spid="51"/>
                                        </p:tgtEl>
                                        <p:attrNameLst>
                                          <p:attrName>style.visibility</p:attrName>
                                        </p:attrNameLst>
                                      </p:cBhvr>
                                      <p:to>
                                        <p:strVal val="hidden"/>
                                      </p:to>
                                    </p:set>
                                  </p:subTnLst>
                                </p:cTn>
                              </p:par>
                            </p:childTnLst>
                          </p:cTn>
                        </p:par>
                        <p:par>
                          <p:cTn id="163" fill="hold" nodeType="afterGroup">
                            <p:stCondLst>
                              <p:cond delay="4000"/>
                            </p:stCondLst>
                            <p:childTnLst>
                              <p:par>
                                <p:cTn id="164" presetID="22" presetClass="entr" presetSubtype="8" fill="hold" grpId="0" nodeType="afterEffect">
                                  <p:stCondLst>
                                    <p:cond delay="0"/>
                                  </p:stCondLst>
                                  <p:childTnLst>
                                    <p:set>
                                      <p:cBhvr>
                                        <p:cTn id="165" dur="1" fill="hold">
                                          <p:stCondLst>
                                            <p:cond delay="0"/>
                                          </p:stCondLst>
                                        </p:cTn>
                                        <p:tgtEl>
                                          <p:spTgt spid="52"/>
                                        </p:tgtEl>
                                        <p:attrNameLst>
                                          <p:attrName>style.visibility</p:attrName>
                                        </p:attrNameLst>
                                      </p:cBhvr>
                                      <p:to>
                                        <p:strVal val="visible"/>
                                      </p:to>
                                    </p:set>
                                    <p:animEffect transition="in" filter="wipe(left)">
                                      <p:cBhvr>
                                        <p:cTn id="166" dur="1000"/>
                                        <p:tgtEl>
                                          <p:spTgt spid="52"/>
                                        </p:tgtEl>
                                      </p:cBhvr>
                                    </p:animEffect>
                                  </p:childTnLst>
                                  <p:subTnLst>
                                    <p:set>
                                      <p:cBhvr override="childStyle">
                                        <p:cTn dur="1" fill="hold" display="0" masterRel="sameClick" afterEffect="1">
                                          <p:stCondLst>
                                            <p:cond evt="end" delay="0">
                                              <p:tn val="164"/>
                                            </p:cond>
                                          </p:stCondLst>
                                        </p:cTn>
                                        <p:tgtEl>
                                          <p:spTgt spid="52"/>
                                        </p:tgtEl>
                                        <p:attrNameLst>
                                          <p:attrName>style.visibility</p:attrName>
                                        </p:attrNameLst>
                                      </p:cBhvr>
                                      <p:to>
                                        <p:strVal val="hidden"/>
                                      </p:to>
                                    </p:set>
                                  </p:subTnLst>
                                </p:cTn>
                              </p:par>
                            </p:childTnLst>
                          </p:cTn>
                        </p:par>
                        <p:par>
                          <p:cTn id="167" fill="hold" nodeType="afterGroup">
                            <p:stCondLst>
                              <p:cond delay="5000"/>
                            </p:stCondLst>
                            <p:childTnLst>
                              <p:par>
                                <p:cTn id="168" presetID="22" presetClass="entr" presetSubtype="8" fill="hold" grpId="0" nodeType="afterEffect">
                                  <p:stCondLst>
                                    <p:cond delay="0"/>
                                  </p:stCondLst>
                                  <p:childTnLst>
                                    <p:set>
                                      <p:cBhvr>
                                        <p:cTn id="169" dur="1" fill="hold">
                                          <p:stCondLst>
                                            <p:cond delay="0"/>
                                          </p:stCondLst>
                                        </p:cTn>
                                        <p:tgtEl>
                                          <p:spTgt spid="53"/>
                                        </p:tgtEl>
                                        <p:attrNameLst>
                                          <p:attrName>style.visibility</p:attrName>
                                        </p:attrNameLst>
                                      </p:cBhvr>
                                      <p:to>
                                        <p:strVal val="visible"/>
                                      </p:to>
                                    </p:set>
                                    <p:animEffect transition="in" filter="wipe(left)">
                                      <p:cBhvr>
                                        <p:cTn id="170" dur="1000"/>
                                        <p:tgtEl>
                                          <p:spTgt spid="53"/>
                                        </p:tgtEl>
                                      </p:cBhvr>
                                    </p:animEffect>
                                  </p:childTnLst>
                                  <p:subTnLst>
                                    <p:set>
                                      <p:cBhvr override="childStyle">
                                        <p:cTn dur="1" fill="hold" display="0" masterRel="sameClick" afterEffect="1">
                                          <p:stCondLst>
                                            <p:cond evt="end" delay="0">
                                              <p:tn val="168"/>
                                            </p:cond>
                                          </p:stCondLst>
                                        </p:cTn>
                                        <p:tgtEl>
                                          <p:spTgt spid="53"/>
                                        </p:tgtEl>
                                        <p:attrNameLst>
                                          <p:attrName>style.visibility</p:attrName>
                                        </p:attrNameLst>
                                      </p:cBhvr>
                                      <p:to>
                                        <p:strVal val="hidden"/>
                                      </p:to>
                                    </p:set>
                                  </p:subTnLst>
                                </p:cTn>
                              </p:par>
                            </p:childTnLst>
                          </p:cTn>
                        </p:par>
                        <p:par>
                          <p:cTn id="171" fill="hold" nodeType="afterGroup">
                            <p:stCondLst>
                              <p:cond delay="6000"/>
                            </p:stCondLst>
                            <p:childTnLst>
                              <p:par>
                                <p:cTn id="172" presetID="22" presetClass="entr" presetSubtype="8" fill="hold" grpId="0" nodeType="afterEffect">
                                  <p:stCondLst>
                                    <p:cond delay="0"/>
                                  </p:stCondLst>
                                  <p:childTnLst>
                                    <p:set>
                                      <p:cBhvr>
                                        <p:cTn id="173" dur="1" fill="hold">
                                          <p:stCondLst>
                                            <p:cond delay="0"/>
                                          </p:stCondLst>
                                        </p:cTn>
                                        <p:tgtEl>
                                          <p:spTgt spid="54"/>
                                        </p:tgtEl>
                                        <p:attrNameLst>
                                          <p:attrName>style.visibility</p:attrName>
                                        </p:attrNameLst>
                                      </p:cBhvr>
                                      <p:to>
                                        <p:strVal val="visible"/>
                                      </p:to>
                                    </p:set>
                                    <p:animEffect transition="in" filter="wipe(left)">
                                      <p:cBhvr>
                                        <p:cTn id="174" dur="1000"/>
                                        <p:tgtEl>
                                          <p:spTgt spid="54"/>
                                        </p:tgtEl>
                                      </p:cBhvr>
                                    </p:animEffect>
                                  </p:childTnLst>
                                  <p:subTnLst>
                                    <p:set>
                                      <p:cBhvr override="childStyle">
                                        <p:cTn dur="1" fill="hold" display="0" masterRel="sameClick" afterEffect="1">
                                          <p:stCondLst>
                                            <p:cond evt="end" delay="0">
                                              <p:tn val="172"/>
                                            </p:cond>
                                          </p:stCondLst>
                                        </p:cTn>
                                        <p:tgtEl>
                                          <p:spTgt spid="54"/>
                                        </p:tgtEl>
                                        <p:attrNameLst>
                                          <p:attrName>style.visibility</p:attrName>
                                        </p:attrNameLst>
                                      </p:cBhvr>
                                      <p:to>
                                        <p:strVal val="hidden"/>
                                      </p:to>
                                    </p:set>
                                  </p:subTnLst>
                                </p:cTn>
                              </p:par>
                            </p:childTnLst>
                          </p:cTn>
                        </p:par>
                        <p:par>
                          <p:cTn id="175" fill="hold" nodeType="afterGroup">
                            <p:stCondLst>
                              <p:cond delay="7000"/>
                            </p:stCondLst>
                            <p:childTnLst>
                              <p:par>
                                <p:cTn id="176" presetID="22" presetClass="entr" presetSubtype="8" fill="hold" grpId="0" nodeType="afterEffect">
                                  <p:stCondLst>
                                    <p:cond delay="0"/>
                                  </p:stCondLst>
                                  <p:childTnLst>
                                    <p:set>
                                      <p:cBhvr>
                                        <p:cTn id="177" dur="1" fill="hold">
                                          <p:stCondLst>
                                            <p:cond delay="0"/>
                                          </p:stCondLst>
                                        </p:cTn>
                                        <p:tgtEl>
                                          <p:spTgt spid="55"/>
                                        </p:tgtEl>
                                        <p:attrNameLst>
                                          <p:attrName>style.visibility</p:attrName>
                                        </p:attrNameLst>
                                      </p:cBhvr>
                                      <p:to>
                                        <p:strVal val="visible"/>
                                      </p:to>
                                    </p:set>
                                    <p:animEffect transition="in" filter="wipe(left)">
                                      <p:cBhvr>
                                        <p:cTn id="178" dur="1000"/>
                                        <p:tgtEl>
                                          <p:spTgt spid="55"/>
                                        </p:tgtEl>
                                      </p:cBhvr>
                                    </p:animEffect>
                                  </p:childTnLst>
                                  <p:subTnLst>
                                    <p:set>
                                      <p:cBhvr override="childStyle">
                                        <p:cTn dur="1" fill="hold" display="0" masterRel="sameClick" afterEffect="1">
                                          <p:stCondLst>
                                            <p:cond evt="end" delay="0">
                                              <p:tn val="176"/>
                                            </p:cond>
                                          </p:stCondLst>
                                        </p:cTn>
                                        <p:tgtEl>
                                          <p:spTgt spid="55"/>
                                        </p:tgtEl>
                                        <p:attrNameLst>
                                          <p:attrName>style.visibility</p:attrName>
                                        </p:attrNameLst>
                                      </p:cBhvr>
                                      <p:to>
                                        <p:strVal val="hidden"/>
                                      </p:to>
                                    </p:set>
                                  </p:subTnLst>
                                </p:cTn>
                              </p:par>
                            </p:childTnLst>
                          </p:cTn>
                        </p:par>
                        <p:par>
                          <p:cTn id="179" fill="hold" nodeType="afterGroup">
                            <p:stCondLst>
                              <p:cond delay="8000"/>
                            </p:stCondLst>
                            <p:childTnLst>
                              <p:par>
                                <p:cTn id="180" presetID="22" presetClass="entr" presetSubtype="8" fill="hold" grpId="0" nodeType="afterEffect">
                                  <p:stCondLst>
                                    <p:cond delay="0"/>
                                  </p:stCondLst>
                                  <p:childTnLst>
                                    <p:set>
                                      <p:cBhvr>
                                        <p:cTn id="181" dur="1" fill="hold">
                                          <p:stCondLst>
                                            <p:cond delay="0"/>
                                          </p:stCondLst>
                                        </p:cTn>
                                        <p:tgtEl>
                                          <p:spTgt spid="56"/>
                                        </p:tgtEl>
                                        <p:attrNameLst>
                                          <p:attrName>style.visibility</p:attrName>
                                        </p:attrNameLst>
                                      </p:cBhvr>
                                      <p:to>
                                        <p:strVal val="visible"/>
                                      </p:to>
                                    </p:set>
                                    <p:animEffect transition="in" filter="wipe(left)">
                                      <p:cBhvr>
                                        <p:cTn id="182" dur="1000"/>
                                        <p:tgtEl>
                                          <p:spTgt spid="56"/>
                                        </p:tgtEl>
                                      </p:cBhvr>
                                    </p:animEffect>
                                  </p:childTnLst>
                                  <p:subTnLst>
                                    <p:set>
                                      <p:cBhvr override="childStyle">
                                        <p:cTn dur="1" fill="hold" display="0" masterRel="sameClick" afterEffect="1">
                                          <p:stCondLst>
                                            <p:cond evt="end" delay="0">
                                              <p:tn val="180"/>
                                            </p:cond>
                                          </p:stCondLst>
                                        </p:cTn>
                                        <p:tgtEl>
                                          <p:spTgt spid="56"/>
                                        </p:tgtEl>
                                        <p:attrNameLst>
                                          <p:attrName>style.visibility</p:attrName>
                                        </p:attrNameLst>
                                      </p:cBhvr>
                                      <p:to>
                                        <p:strVal val="hidden"/>
                                      </p:to>
                                    </p:set>
                                  </p:subTnLst>
                                </p:cTn>
                              </p:par>
                            </p:childTnLst>
                          </p:cTn>
                        </p:par>
                      </p:childTnLst>
                    </p:cTn>
                  </p:par>
                  <p:par>
                    <p:cTn id="183" fill="hold" nodeType="clickPar">
                      <p:stCondLst>
                        <p:cond delay="indefinite"/>
                      </p:stCondLst>
                      <p:childTnLst>
                        <p:par>
                          <p:cTn id="184" fill="hold" nodeType="withGroup">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46"/>
                                        </p:tgtEl>
                                        <p:attrNameLst>
                                          <p:attrName>style.visibility</p:attrName>
                                        </p:attrNameLst>
                                      </p:cBhvr>
                                      <p:to>
                                        <p:strVal val="visible"/>
                                      </p:to>
                                    </p:set>
                                    <p:animEffect transition="in" filter="fade">
                                      <p:cBhvr>
                                        <p:cTn id="187" dur="500"/>
                                        <p:tgtEl>
                                          <p:spTgt spid="46"/>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22" presetClass="entr" presetSubtype="2" fill="hold" grpId="0" nodeType="clickEffect">
                                  <p:stCondLst>
                                    <p:cond delay="0"/>
                                  </p:stCondLst>
                                  <p:childTnLst>
                                    <p:set>
                                      <p:cBhvr>
                                        <p:cTn id="191" dur="1" fill="hold">
                                          <p:stCondLst>
                                            <p:cond delay="0"/>
                                          </p:stCondLst>
                                        </p:cTn>
                                        <p:tgtEl>
                                          <p:spTgt spid="47"/>
                                        </p:tgtEl>
                                        <p:attrNameLst>
                                          <p:attrName>style.visibility</p:attrName>
                                        </p:attrNameLst>
                                      </p:cBhvr>
                                      <p:to>
                                        <p:strVal val="visible"/>
                                      </p:to>
                                    </p:set>
                                    <p:animEffect transition="in" filter="wipe(right)">
                                      <p:cBhvr>
                                        <p:cTn id="192" dur="1000"/>
                                        <p:tgtEl>
                                          <p:spTgt spid="47"/>
                                        </p:tgtEl>
                                      </p:cBhvr>
                                    </p:animEffect>
                                  </p:childTnLst>
                                  <p:subTnLst>
                                    <p:set>
                                      <p:cBhvr override="childStyle">
                                        <p:cTn dur="1" fill="hold" display="0" masterRel="sameClick" afterEffect="1">
                                          <p:stCondLst>
                                            <p:cond evt="end" delay="0">
                                              <p:tn val="190"/>
                                            </p:cond>
                                          </p:stCondLst>
                                        </p:cTn>
                                        <p:tgtEl>
                                          <p:spTgt spid="47"/>
                                        </p:tgtEl>
                                        <p:attrNameLst>
                                          <p:attrName>style.visibility</p:attrName>
                                        </p:attrNameLst>
                                      </p:cBhvr>
                                      <p:to>
                                        <p:strVal val="hidden"/>
                                      </p:to>
                                    </p:set>
                                  </p:subTnLst>
                                </p:cTn>
                              </p:par>
                            </p:childTnLst>
                          </p:cTn>
                        </p:par>
                        <p:par>
                          <p:cTn id="193" fill="hold" nodeType="afterGroup">
                            <p:stCondLst>
                              <p:cond delay="1000"/>
                            </p:stCondLst>
                            <p:childTnLst>
                              <p:par>
                                <p:cTn id="194" presetID="22" presetClass="entr" presetSubtype="2" fill="hold" grpId="0" nodeType="afterEffect">
                                  <p:stCondLst>
                                    <p:cond delay="0"/>
                                  </p:stCondLst>
                                  <p:childTnLst>
                                    <p:set>
                                      <p:cBhvr>
                                        <p:cTn id="195" dur="1" fill="hold">
                                          <p:stCondLst>
                                            <p:cond delay="0"/>
                                          </p:stCondLst>
                                        </p:cTn>
                                        <p:tgtEl>
                                          <p:spTgt spid="57"/>
                                        </p:tgtEl>
                                        <p:attrNameLst>
                                          <p:attrName>style.visibility</p:attrName>
                                        </p:attrNameLst>
                                      </p:cBhvr>
                                      <p:to>
                                        <p:strVal val="visible"/>
                                      </p:to>
                                    </p:set>
                                    <p:animEffect transition="in" filter="wipe(right)">
                                      <p:cBhvr>
                                        <p:cTn id="196" dur="1000"/>
                                        <p:tgtEl>
                                          <p:spTgt spid="57"/>
                                        </p:tgtEl>
                                      </p:cBhvr>
                                    </p:animEffect>
                                  </p:childTnLst>
                                  <p:subTnLst>
                                    <p:set>
                                      <p:cBhvr override="childStyle">
                                        <p:cTn dur="1" fill="hold" display="0" masterRel="sameClick" afterEffect="1">
                                          <p:stCondLst>
                                            <p:cond evt="end" delay="0">
                                              <p:tn val="194"/>
                                            </p:cond>
                                          </p:stCondLst>
                                        </p:cTn>
                                        <p:tgtEl>
                                          <p:spTgt spid="57"/>
                                        </p:tgtEl>
                                        <p:attrNameLst>
                                          <p:attrName>style.visibility</p:attrName>
                                        </p:attrNameLst>
                                      </p:cBhvr>
                                      <p:to>
                                        <p:strVal val="hidden"/>
                                      </p:to>
                                    </p:set>
                                  </p:subTnLst>
                                </p:cTn>
                              </p:par>
                            </p:childTnLst>
                          </p:cTn>
                        </p:par>
                        <p:par>
                          <p:cTn id="197" fill="hold" nodeType="afterGroup">
                            <p:stCondLst>
                              <p:cond delay="2000"/>
                            </p:stCondLst>
                            <p:childTnLst>
                              <p:par>
                                <p:cTn id="198" presetID="22" presetClass="entr" presetSubtype="2" fill="hold" grpId="0" nodeType="afterEffect">
                                  <p:stCondLst>
                                    <p:cond delay="0"/>
                                  </p:stCondLst>
                                  <p:childTnLst>
                                    <p:set>
                                      <p:cBhvr>
                                        <p:cTn id="199" dur="1" fill="hold">
                                          <p:stCondLst>
                                            <p:cond delay="0"/>
                                          </p:stCondLst>
                                        </p:cTn>
                                        <p:tgtEl>
                                          <p:spTgt spid="58"/>
                                        </p:tgtEl>
                                        <p:attrNameLst>
                                          <p:attrName>style.visibility</p:attrName>
                                        </p:attrNameLst>
                                      </p:cBhvr>
                                      <p:to>
                                        <p:strVal val="visible"/>
                                      </p:to>
                                    </p:set>
                                    <p:animEffect transition="in" filter="wipe(right)">
                                      <p:cBhvr>
                                        <p:cTn id="200" dur="1000"/>
                                        <p:tgtEl>
                                          <p:spTgt spid="58"/>
                                        </p:tgtEl>
                                      </p:cBhvr>
                                    </p:animEffect>
                                  </p:childTnLst>
                                  <p:subTnLst>
                                    <p:set>
                                      <p:cBhvr override="childStyle">
                                        <p:cTn dur="1" fill="hold" display="0" masterRel="sameClick" afterEffect="1">
                                          <p:stCondLst>
                                            <p:cond evt="end" delay="0">
                                              <p:tn val="198"/>
                                            </p:cond>
                                          </p:stCondLst>
                                        </p:cTn>
                                        <p:tgtEl>
                                          <p:spTgt spid="58"/>
                                        </p:tgtEl>
                                        <p:attrNameLst>
                                          <p:attrName>style.visibility</p:attrName>
                                        </p:attrNameLst>
                                      </p:cBhvr>
                                      <p:to>
                                        <p:strVal val="hidden"/>
                                      </p:to>
                                    </p:set>
                                  </p:subTnLst>
                                </p:cTn>
                              </p:par>
                            </p:childTnLst>
                          </p:cTn>
                        </p:par>
                        <p:par>
                          <p:cTn id="201" fill="hold" nodeType="afterGroup">
                            <p:stCondLst>
                              <p:cond delay="3000"/>
                            </p:stCondLst>
                            <p:childTnLst>
                              <p:par>
                                <p:cTn id="202" presetID="22" presetClass="entr" presetSubtype="2" fill="hold" grpId="0" nodeType="afterEffect">
                                  <p:stCondLst>
                                    <p:cond delay="0"/>
                                  </p:stCondLst>
                                  <p:childTnLst>
                                    <p:set>
                                      <p:cBhvr>
                                        <p:cTn id="203" dur="1" fill="hold">
                                          <p:stCondLst>
                                            <p:cond delay="0"/>
                                          </p:stCondLst>
                                        </p:cTn>
                                        <p:tgtEl>
                                          <p:spTgt spid="59"/>
                                        </p:tgtEl>
                                        <p:attrNameLst>
                                          <p:attrName>style.visibility</p:attrName>
                                        </p:attrNameLst>
                                      </p:cBhvr>
                                      <p:to>
                                        <p:strVal val="visible"/>
                                      </p:to>
                                    </p:set>
                                    <p:animEffect transition="in" filter="wipe(right)">
                                      <p:cBhvr>
                                        <p:cTn id="204" dur="1000"/>
                                        <p:tgtEl>
                                          <p:spTgt spid="59"/>
                                        </p:tgtEl>
                                      </p:cBhvr>
                                    </p:animEffect>
                                  </p:childTnLst>
                                  <p:subTnLst>
                                    <p:set>
                                      <p:cBhvr override="childStyle">
                                        <p:cTn dur="1" fill="hold" display="0" masterRel="sameClick" afterEffect="1">
                                          <p:stCondLst>
                                            <p:cond evt="end" delay="0">
                                              <p:tn val="202"/>
                                            </p:cond>
                                          </p:stCondLst>
                                        </p:cTn>
                                        <p:tgtEl>
                                          <p:spTgt spid="59"/>
                                        </p:tgtEl>
                                        <p:attrNameLst>
                                          <p:attrName>style.visibility</p:attrName>
                                        </p:attrNameLst>
                                      </p:cBhvr>
                                      <p:to>
                                        <p:strVal val="hidden"/>
                                      </p:to>
                                    </p:set>
                                  </p:subTnLst>
                                </p:cTn>
                              </p:par>
                            </p:childTnLst>
                          </p:cTn>
                        </p:par>
                      </p:childTnLst>
                    </p:cTn>
                  </p:par>
                  <p:par>
                    <p:cTn id="205" fill="hold" nodeType="clickPar">
                      <p:stCondLst>
                        <p:cond delay="indefinite"/>
                      </p:stCondLst>
                      <p:childTnLst>
                        <p:par>
                          <p:cTn id="206" fill="hold" nodeType="withGroup">
                            <p:stCondLst>
                              <p:cond delay="0"/>
                            </p:stCondLst>
                            <p:childTnLst>
                              <p:par>
                                <p:cTn id="207" presetID="10" presetClass="entr" presetSubtype="0" fill="hold" grpId="0" nodeType="clickEffect">
                                  <p:stCondLst>
                                    <p:cond delay="0"/>
                                  </p:stCondLst>
                                  <p:childTnLst>
                                    <p:set>
                                      <p:cBhvr>
                                        <p:cTn id="208" dur="1" fill="hold">
                                          <p:stCondLst>
                                            <p:cond delay="0"/>
                                          </p:stCondLst>
                                        </p:cTn>
                                        <p:tgtEl>
                                          <p:spTgt spid="35"/>
                                        </p:tgtEl>
                                        <p:attrNameLst>
                                          <p:attrName>style.visibility</p:attrName>
                                        </p:attrNameLst>
                                      </p:cBhvr>
                                      <p:to>
                                        <p:strVal val="visible"/>
                                      </p:to>
                                    </p:set>
                                    <p:animEffect transition="in" filter="fade">
                                      <p:cBhvr>
                                        <p:cTn id="209" dur="500"/>
                                        <p:tgtEl>
                                          <p:spTgt spid="35"/>
                                        </p:tgtEl>
                                      </p:cBhvr>
                                    </p:animEffect>
                                  </p:childTnLst>
                                </p:cTn>
                              </p:par>
                            </p:childTnLst>
                          </p:cTn>
                        </p:par>
                      </p:childTnLst>
                    </p:cTn>
                  </p:par>
                  <p:par>
                    <p:cTn id="210" fill="hold" nodeType="clickPar">
                      <p:stCondLst>
                        <p:cond delay="indefinite"/>
                      </p:stCondLst>
                      <p:childTnLst>
                        <p:par>
                          <p:cTn id="211" fill="hold" nodeType="withGroup">
                            <p:stCondLst>
                              <p:cond delay="0"/>
                            </p:stCondLst>
                            <p:childTnLst>
                              <p:par>
                                <p:cTn id="212" presetID="22" presetClass="entr" presetSubtype="2" fill="hold" grpId="0" nodeType="clickEffect">
                                  <p:stCondLst>
                                    <p:cond delay="0"/>
                                  </p:stCondLst>
                                  <p:childTnLst>
                                    <p:set>
                                      <p:cBhvr>
                                        <p:cTn id="213" dur="1" fill="hold">
                                          <p:stCondLst>
                                            <p:cond delay="0"/>
                                          </p:stCondLst>
                                        </p:cTn>
                                        <p:tgtEl>
                                          <p:spTgt spid="60"/>
                                        </p:tgtEl>
                                        <p:attrNameLst>
                                          <p:attrName>style.visibility</p:attrName>
                                        </p:attrNameLst>
                                      </p:cBhvr>
                                      <p:to>
                                        <p:strVal val="visible"/>
                                      </p:to>
                                    </p:set>
                                    <p:animEffect transition="in" filter="wipe(right)">
                                      <p:cBhvr>
                                        <p:cTn id="214" dur="1000"/>
                                        <p:tgtEl>
                                          <p:spTgt spid="60"/>
                                        </p:tgtEl>
                                      </p:cBhvr>
                                    </p:animEffect>
                                  </p:childTnLst>
                                  <p:subTnLst>
                                    <p:set>
                                      <p:cBhvr override="childStyle">
                                        <p:cTn dur="1" fill="hold" display="0" masterRel="sameClick" afterEffect="1">
                                          <p:stCondLst>
                                            <p:cond evt="end" delay="0">
                                              <p:tn val="212"/>
                                            </p:cond>
                                          </p:stCondLst>
                                        </p:cTn>
                                        <p:tgtEl>
                                          <p:spTgt spid="60"/>
                                        </p:tgtEl>
                                        <p:attrNameLst>
                                          <p:attrName>style.visibility</p:attrName>
                                        </p:attrNameLst>
                                      </p:cBhvr>
                                      <p:to>
                                        <p:strVal val="hidden"/>
                                      </p:to>
                                    </p:set>
                                  </p:subTnLst>
                                </p:cTn>
                              </p:par>
                            </p:childTnLst>
                          </p:cTn>
                        </p:par>
                        <p:par>
                          <p:cTn id="215" fill="hold" nodeType="afterGroup">
                            <p:stCondLst>
                              <p:cond delay="1000"/>
                            </p:stCondLst>
                            <p:childTnLst>
                              <p:par>
                                <p:cTn id="216" presetID="22" presetClass="entr" presetSubtype="2" fill="hold" grpId="0" nodeType="afterEffect">
                                  <p:stCondLst>
                                    <p:cond delay="0"/>
                                  </p:stCondLst>
                                  <p:childTnLst>
                                    <p:set>
                                      <p:cBhvr>
                                        <p:cTn id="217" dur="1" fill="hold">
                                          <p:stCondLst>
                                            <p:cond delay="0"/>
                                          </p:stCondLst>
                                        </p:cTn>
                                        <p:tgtEl>
                                          <p:spTgt spid="61"/>
                                        </p:tgtEl>
                                        <p:attrNameLst>
                                          <p:attrName>style.visibility</p:attrName>
                                        </p:attrNameLst>
                                      </p:cBhvr>
                                      <p:to>
                                        <p:strVal val="visible"/>
                                      </p:to>
                                    </p:set>
                                    <p:animEffect transition="in" filter="wipe(right)">
                                      <p:cBhvr>
                                        <p:cTn id="218" dur="1000"/>
                                        <p:tgtEl>
                                          <p:spTgt spid="61"/>
                                        </p:tgtEl>
                                      </p:cBhvr>
                                    </p:animEffect>
                                  </p:childTnLst>
                                  <p:subTnLst>
                                    <p:set>
                                      <p:cBhvr override="childStyle">
                                        <p:cTn dur="1" fill="hold" display="0" masterRel="sameClick" afterEffect="1">
                                          <p:stCondLst>
                                            <p:cond evt="end" delay="0">
                                              <p:tn val="216"/>
                                            </p:cond>
                                          </p:stCondLst>
                                        </p:cTn>
                                        <p:tgtEl>
                                          <p:spTgt spid="61"/>
                                        </p:tgtEl>
                                        <p:attrNameLst>
                                          <p:attrName>style.visibility</p:attrName>
                                        </p:attrNameLst>
                                      </p:cBhvr>
                                      <p:to>
                                        <p:strVal val="hidden"/>
                                      </p:to>
                                    </p:set>
                                  </p:subTnLst>
                                </p:cTn>
                              </p:par>
                            </p:childTnLst>
                          </p:cTn>
                        </p:par>
                        <p:par>
                          <p:cTn id="219" fill="hold" nodeType="afterGroup">
                            <p:stCondLst>
                              <p:cond delay="2000"/>
                            </p:stCondLst>
                            <p:childTnLst>
                              <p:par>
                                <p:cTn id="220" presetID="22" presetClass="entr" presetSubtype="2" fill="hold" grpId="0" nodeType="afterEffect">
                                  <p:stCondLst>
                                    <p:cond delay="0"/>
                                  </p:stCondLst>
                                  <p:childTnLst>
                                    <p:set>
                                      <p:cBhvr>
                                        <p:cTn id="221" dur="1" fill="hold">
                                          <p:stCondLst>
                                            <p:cond delay="0"/>
                                          </p:stCondLst>
                                        </p:cTn>
                                        <p:tgtEl>
                                          <p:spTgt spid="62"/>
                                        </p:tgtEl>
                                        <p:attrNameLst>
                                          <p:attrName>style.visibility</p:attrName>
                                        </p:attrNameLst>
                                      </p:cBhvr>
                                      <p:to>
                                        <p:strVal val="visible"/>
                                      </p:to>
                                    </p:set>
                                    <p:animEffect transition="in" filter="wipe(right)">
                                      <p:cBhvr>
                                        <p:cTn id="222" dur="1000"/>
                                        <p:tgtEl>
                                          <p:spTgt spid="62"/>
                                        </p:tgtEl>
                                      </p:cBhvr>
                                    </p:animEffect>
                                  </p:childTnLst>
                                  <p:subTnLst>
                                    <p:set>
                                      <p:cBhvr override="childStyle">
                                        <p:cTn dur="1" fill="hold" display="0" masterRel="sameClick" afterEffect="1">
                                          <p:stCondLst>
                                            <p:cond evt="end" delay="0">
                                              <p:tn val="220"/>
                                            </p:cond>
                                          </p:stCondLst>
                                        </p:cTn>
                                        <p:tgtEl>
                                          <p:spTgt spid="62"/>
                                        </p:tgtEl>
                                        <p:attrNameLst>
                                          <p:attrName>style.visibility</p:attrName>
                                        </p:attrNameLst>
                                      </p:cBhvr>
                                      <p:to>
                                        <p:strVal val="hidden"/>
                                      </p:to>
                                    </p:set>
                                  </p:subTnLst>
                                </p:cTn>
                              </p:par>
                            </p:childTnLst>
                          </p:cTn>
                        </p:par>
                      </p:childTnLst>
                    </p:cTn>
                  </p:par>
                  <p:par>
                    <p:cTn id="223" fill="hold" nodeType="clickPar">
                      <p:stCondLst>
                        <p:cond delay="indefinite"/>
                      </p:stCondLst>
                      <p:childTnLst>
                        <p:par>
                          <p:cTn id="224" fill="hold" nodeType="withGroup">
                            <p:stCondLst>
                              <p:cond delay="0"/>
                            </p:stCondLst>
                            <p:childTnLst>
                              <p:par>
                                <p:cTn id="225" presetID="10" presetClass="entr" presetSubtype="0" fill="hold" grpId="0" nodeType="clickEffect">
                                  <p:stCondLst>
                                    <p:cond delay="0"/>
                                  </p:stCondLst>
                                  <p:childTnLst>
                                    <p:set>
                                      <p:cBhvr>
                                        <p:cTn id="226" dur="1" fill="hold">
                                          <p:stCondLst>
                                            <p:cond delay="0"/>
                                          </p:stCondLst>
                                        </p:cTn>
                                        <p:tgtEl>
                                          <p:spTgt spid="36"/>
                                        </p:tgtEl>
                                        <p:attrNameLst>
                                          <p:attrName>style.visibility</p:attrName>
                                        </p:attrNameLst>
                                      </p:cBhvr>
                                      <p:to>
                                        <p:strVal val="visible"/>
                                      </p:to>
                                    </p:set>
                                    <p:animEffect transition="in" filter="fade">
                                      <p:cBhvr>
                                        <p:cTn id="227" dur="500"/>
                                        <p:tgtEl>
                                          <p:spTgt spid="36"/>
                                        </p:tgtEl>
                                      </p:cBhvr>
                                    </p:animEffect>
                                  </p:childTnLst>
                                </p:cTn>
                              </p:par>
                            </p:childTnLst>
                          </p:cTn>
                        </p:par>
                      </p:childTnLst>
                    </p:cTn>
                  </p:par>
                  <p:par>
                    <p:cTn id="228" fill="hold" nodeType="clickPar">
                      <p:stCondLst>
                        <p:cond delay="indefinite"/>
                      </p:stCondLst>
                      <p:childTnLst>
                        <p:par>
                          <p:cTn id="229" fill="hold" nodeType="withGroup">
                            <p:stCondLst>
                              <p:cond delay="0"/>
                            </p:stCondLst>
                            <p:childTnLst>
                              <p:par>
                                <p:cTn id="230" presetID="10" presetClass="entr" presetSubtype="0" fill="hold" grpId="0" nodeType="clickEffect">
                                  <p:stCondLst>
                                    <p:cond delay="0"/>
                                  </p:stCondLst>
                                  <p:childTnLst>
                                    <p:set>
                                      <p:cBhvr>
                                        <p:cTn id="231" dur="1" fill="hold">
                                          <p:stCondLst>
                                            <p:cond delay="0"/>
                                          </p:stCondLst>
                                        </p:cTn>
                                        <p:tgtEl>
                                          <p:spTgt spid="63"/>
                                        </p:tgtEl>
                                        <p:attrNameLst>
                                          <p:attrName>style.visibility</p:attrName>
                                        </p:attrNameLst>
                                      </p:cBhvr>
                                      <p:to>
                                        <p:strVal val="visible"/>
                                      </p:to>
                                    </p:set>
                                    <p:animEffect transition="in" filter="fade">
                                      <p:cBhvr>
                                        <p:cTn id="232" dur="500"/>
                                        <p:tgtEl>
                                          <p:spTgt spid="63"/>
                                        </p:tgtEl>
                                      </p:cBhvr>
                                    </p:animEffect>
                                  </p:childTnLst>
                                </p:cTn>
                              </p:par>
                            </p:childTnLst>
                          </p:cTn>
                        </p:par>
                      </p:childTnLst>
                    </p:cTn>
                  </p:par>
                  <p:par>
                    <p:cTn id="233" fill="hold" nodeType="clickPar">
                      <p:stCondLst>
                        <p:cond delay="indefinite"/>
                      </p:stCondLst>
                      <p:childTnLst>
                        <p:par>
                          <p:cTn id="234" fill="hold" nodeType="withGroup">
                            <p:stCondLst>
                              <p:cond delay="0"/>
                            </p:stCondLst>
                            <p:childTnLst>
                              <p:par>
                                <p:cTn id="235" presetID="10" presetClass="entr" presetSubtype="0" fill="hold" grpId="0" nodeType="clickEffect">
                                  <p:stCondLst>
                                    <p:cond delay="0"/>
                                  </p:stCondLst>
                                  <p:childTnLst>
                                    <p:set>
                                      <p:cBhvr>
                                        <p:cTn id="236" dur="1" fill="hold">
                                          <p:stCondLst>
                                            <p:cond delay="0"/>
                                          </p:stCondLst>
                                        </p:cTn>
                                        <p:tgtEl>
                                          <p:spTgt spid="64"/>
                                        </p:tgtEl>
                                        <p:attrNameLst>
                                          <p:attrName>style.visibility</p:attrName>
                                        </p:attrNameLst>
                                      </p:cBhvr>
                                      <p:to>
                                        <p:strVal val="visible"/>
                                      </p:to>
                                    </p:set>
                                    <p:animEffect transition="in" filter="fade">
                                      <p:cBhvr>
                                        <p:cTn id="237" dur="500"/>
                                        <p:tgtEl>
                                          <p:spTgt spid="64"/>
                                        </p:tgtEl>
                                      </p:cBhvr>
                                    </p:animEffect>
                                  </p:childTnLst>
                                </p:cTn>
                              </p:par>
                            </p:childTnLst>
                          </p:cTn>
                        </p:par>
                      </p:childTnLst>
                    </p:cTn>
                  </p:par>
                  <p:par>
                    <p:cTn id="238" fill="hold" nodeType="clickPar">
                      <p:stCondLst>
                        <p:cond delay="indefinite"/>
                      </p:stCondLst>
                      <p:childTnLst>
                        <p:par>
                          <p:cTn id="239" fill="hold" nodeType="withGroup">
                            <p:stCondLst>
                              <p:cond delay="0"/>
                            </p:stCondLst>
                            <p:childTnLst>
                              <p:par>
                                <p:cTn id="240" presetID="2" presetClass="entr" presetSubtype="8" fill="hold" grpId="0" nodeType="clickEffect">
                                  <p:stCondLst>
                                    <p:cond delay="0"/>
                                  </p:stCondLst>
                                  <p:childTnLst>
                                    <p:set>
                                      <p:cBhvr>
                                        <p:cTn id="241" dur="1" fill="hold">
                                          <p:stCondLst>
                                            <p:cond delay="0"/>
                                          </p:stCondLst>
                                        </p:cTn>
                                        <p:tgtEl>
                                          <p:spTgt spid="65"/>
                                        </p:tgtEl>
                                        <p:attrNameLst>
                                          <p:attrName>style.visibility</p:attrName>
                                        </p:attrNameLst>
                                      </p:cBhvr>
                                      <p:to>
                                        <p:strVal val="visible"/>
                                      </p:to>
                                    </p:set>
                                    <p:anim calcmode="lin" valueType="num">
                                      <p:cBhvr additive="base">
                                        <p:cTn id="242" dur="500" fill="hold"/>
                                        <p:tgtEl>
                                          <p:spTgt spid="65"/>
                                        </p:tgtEl>
                                        <p:attrNameLst>
                                          <p:attrName>ppt_x</p:attrName>
                                        </p:attrNameLst>
                                      </p:cBhvr>
                                      <p:tavLst>
                                        <p:tav tm="0">
                                          <p:val>
                                            <p:strVal val="0-#ppt_w/2"/>
                                          </p:val>
                                        </p:tav>
                                        <p:tav tm="100000">
                                          <p:val>
                                            <p:strVal val="#ppt_x"/>
                                          </p:val>
                                        </p:tav>
                                      </p:tavLst>
                                    </p:anim>
                                    <p:anim calcmode="lin" valueType="num">
                                      <p:cBhvr additive="base">
                                        <p:cTn id="243" dur="500" fill="hold"/>
                                        <p:tgtEl>
                                          <p:spTgt spid="65"/>
                                        </p:tgtEl>
                                        <p:attrNameLst>
                                          <p:attrName>ppt_y</p:attrName>
                                        </p:attrNameLst>
                                      </p:cBhvr>
                                      <p:tavLst>
                                        <p:tav tm="0">
                                          <p:val>
                                            <p:strVal val="#ppt_y"/>
                                          </p:val>
                                        </p:tav>
                                        <p:tav tm="100000">
                                          <p:val>
                                            <p:strVal val="#ppt_y"/>
                                          </p:val>
                                        </p:tav>
                                      </p:tavLst>
                                    </p:anim>
                                  </p:childTnLst>
                                </p:cTn>
                              </p:par>
                              <p:par>
                                <p:cTn id="244" presetID="10" presetClass="entr" presetSubtype="0" fill="hold" grpId="0" nodeType="withEffect">
                                  <p:stCondLst>
                                    <p:cond delay="0"/>
                                  </p:stCondLst>
                                  <p:childTnLst>
                                    <p:set>
                                      <p:cBhvr>
                                        <p:cTn id="245" dur="1" fill="hold">
                                          <p:stCondLst>
                                            <p:cond delay="0"/>
                                          </p:stCondLst>
                                        </p:cTn>
                                        <p:tgtEl>
                                          <p:spTgt spid="66"/>
                                        </p:tgtEl>
                                        <p:attrNameLst>
                                          <p:attrName>style.visibility</p:attrName>
                                        </p:attrNameLst>
                                      </p:cBhvr>
                                      <p:to>
                                        <p:strVal val="visible"/>
                                      </p:to>
                                    </p:set>
                                    <p:animEffect transition="in" filter="fade">
                                      <p:cBhvr>
                                        <p:cTn id="246" dur="500"/>
                                        <p:tgtEl>
                                          <p:spTgt spid="66"/>
                                        </p:tgtEl>
                                      </p:cBhvr>
                                    </p:animEffect>
                                  </p:childTnLst>
                                </p:cTn>
                              </p:par>
                              <p:par>
                                <p:cTn id="247" presetID="10" presetClass="entr" presetSubtype="0" fill="hold" grpId="0" nodeType="withEffect">
                                  <p:stCondLst>
                                    <p:cond delay="0"/>
                                  </p:stCondLst>
                                  <p:childTnLst>
                                    <p:set>
                                      <p:cBhvr>
                                        <p:cTn id="248" dur="1" fill="hold">
                                          <p:stCondLst>
                                            <p:cond delay="0"/>
                                          </p:stCondLst>
                                        </p:cTn>
                                        <p:tgtEl>
                                          <p:spTgt spid="67"/>
                                        </p:tgtEl>
                                        <p:attrNameLst>
                                          <p:attrName>style.visibility</p:attrName>
                                        </p:attrNameLst>
                                      </p:cBhvr>
                                      <p:to>
                                        <p:strVal val="visible"/>
                                      </p:to>
                                    </p:set>
                                    <p:animEffect transition="in" filter="fade">
                                      <p:cBhvr>
                                        <p:cTn id="249" dur="500"/>
                                        <p:tgtEl>
                                          <p:spTgt spid="67"/>
                                        </p:tgtEl>
                                      </p:cBhvr>
                                    </p:animEffect>
                                  </p:childTnLst>
                                </p:cTn>
                              </p:par>
                              <p:par>
                                <p:cTn id="250" presetID="10" presetClass="entr" presetSubtype="0" fill="hold" grpId="0" nodeType="withEffect">
                                  <p:stCondLst>
                                    <p:cond delay="0"/>
                                  </p:stCondLst>
                                  <p:childTnLst>
                                    <p:set>
                                      <p:cBhvr>
                                        <p:cTn id="251" dur="1" fill="hold">
                                          <p:stCondLst>
                                            <p:cond delay="0"/>
                                          </p:stCondLst>
                                        </p:cTn>
                                        <p:tgtEl>
                                          <p:spTgt spid="68"/>
                                        </p:tgtEl>
                                        <p:attrNameLst>
                                          <p:attrName>style.visibility</p:attrName>
                                        </p:attrNameLst>
                                      </p:cBhvr>
                                      <p:to>
                                        <p:strVal val="visible"/>
                                      </p:to>
                                    </p:set>
                                    <p:animEffect transition="in" filter="fade">
                                      <p:cBhvr>
                                        <p:cTn id="252" dur="500"/>
                                        <p:tgtEl>
                                          <p:spTgt spid="68"/>
                                        </p:tgtEl>
                                      </p:cBhvr>
                                    </p:animEffect>
                                  </p:childTnLst>
                                </p:cTn>
                              </p:par>
                            </p:childTnLst>
                          </p:cTn>
                        </p:par>
                      </p:childTnLst>
                    </p:cTn>
                  </p:par>
                  <p:par>
                    <p:cTn id="253" fill="hold" nodeType="clickPar">
                      <p:stCondLst>
                        <p:cond delay="indefinite"/>
                      </p:stCondLst>
                      <p:childTnLst>
                        <p:par>
                          <p:cTn id="254" fill="hold" nodeType="withGroup">
                            <p:stCondLst>
                              <p:cond delay="0"/>
                            </p:stCondLst>
                            <p:childTnLst>
                              <p:par>
                                <p:cTn id="255" presetID="10" presetClass="entr" presetSubtype="0" fill="hold" grpId="0" nodeType="clickEffect">
                                  <p:stCondLst>
                                    <p:cond delay="0"/>
                                  </p:stCondLst>
                                  <p:childTnLst>
                                    <p:set>
                                      <p:cBhvr>
                                        <p:cTn id="256" dur="1" fill="hold">
                                          <p:stCondLst>
                                            <p:cond delay="0"/>
                                          </p:stCondLst>
                                        </p:cTn>
                                        <p:tgtEl>
                                          <p:spTgt spid="69"/>
                                        </p:tgtEl>
                                        <p:attrNameLst>
                                          <p:attrName>style.visibility</p:attrName>
                                        </p:attrNameLst>
                                      </p:cBhvr>
                                      <p:to>
                                        <p:strVal val="visible"/>
                                      </p:to>
                                    </p:set>
                                    <p:animEffect transition="in" filter="fade">
                                      <p:cBhvr>
                                        <p:cTn id="257" dur="500"/>
                                        <p:tgtEl>
                                          <p:spTgt spid="69"/>
                                        </p:tgtEl>
                                      </p:cBhvr>
                                    </p:animEffect>
                                  </p:childTnLst>
                                </p:cTn>
                              </p:par>
                            </p:childTnLst>
                          </p:cTn>
                        </p:par>
                      </p:childTnLst>
                    </p:cTn>
                  </p:par>
                  <p:par>
                    <p:cTn id="258" fill="hold" nodeType="clickPar">
                      <p:stCondLst>
                        <p:cond delay="indefinite"/>
                      </p:stCondLst>
                      <p:childTnLst>
                        <p:par>
                          <p:cTn id="259" fill="hold" nodeType="withGroup">
                            <p:stCondLst>
                              <p:cond delay="0"/>
                            </p:stCondLst>
                            <p:childTnLst>
                              <p:par>
                                <p:cTn id="260" presetID="10" presetClass="entr" presetSubtype="0" fill="hold" grpId="0" nodeType="clickEffect">
                                  <p:stCondLst>
                                    <p:cond delay="0"/>
                                  </p:stCondLst>
                                  <p:childTnLst>
                                    <p:set>
                                      <p:cBhvr>
                                        <p:cTn id="261" dur="1" fill="hold">
                                          <p:stCondLst>
                                            <p:cond delay="0"/>
                                          </p:stCondLst>
                                        </p:cTn>
                                        <p:tgtEl>
                                          <p:spTgt spid="70"/>
                                        </p:tgtEl>
                                        <p:attrNameLst>
                                          <p:attrName>style.visibility</p:attrName>
                                        </p:attrNameLst>
                                      </p:cBhvr>
                                      <p:to>
                                        <p:strVal val="visible"/>
                                      </p:to>
                                    </p:set>
                                    <p:animEffect transition="in" filter="fade">
                                      <p:cBhvr>
                                        <p:cTn id="262" dur="500"/>
                                        <p:tgtEl>
                                          <p:spTgt spid="70"/>
                                        </p:tgtEl>
                                      </p:cBhvr>
                                    </p:animEffect>
                                  </p:childTnLst>
                                </p:cTn>
                              </p:par>
                            </p:childTnLst>
                          </p:cTn>
                        </p:par>
                      </p:childTnLst>
                    </p:cTn>
                  </p:par>
                  <p:par>
                    <p:cTn id="263" fill="hold" nodeType="clickPar">
                      <p:stCondLst>
                        <p:cond delay="indefinite"/>
                      </p:stCondLst>
                      <p:childTnLst>
                        <p:par>
                          <p:cTn id="264" fill="hold" nodeType="withGroup">
                            <p:stCondLst>
                              <p:cond delay="0"/>
                            </p:stCondLst>
                            <p:childTnLst>
                              <p:par>
                                <p:cTn id="265" presetID="10" presetClass="entr" presetSubtype="0" fill="hold" grpId="0" nodeType="clickEffect">
                                  <p:stCondLst>
                                    <p:cond delay="0"/>
                                  </p:stCondLst>
                                  <p:childTnLst>
                                    <p:set>
                                      <p:cBhvr>
                                        <p:cTn id="266" dur="1" fill="hold">
                                          <p:stCondLst>
                                            <p:cond delay="0"/>
                                          </p:stCondLst>
                                        </p:cTn>
                                        <p:tgtEl>
                                          <p:spTgt spid="71"/>
                                        </p:tgtEl>
                                        <p:attrNameLst>
                                          <p:attrName>style.visibility</p:attrName>
                                        </p:attrNameLst>
                                      </p:cBhvr>
                                      <p:to>
                                        <p:strVal val="visible"/>
                                      </p:to>
                                    </p:set>
                                    <p:animEffect transition="in" filter="fade">
                                      <p:cBhvr>
                                        <p:cTn id="267" dur="500"/>
                                        <p:tgtEl>
                                          <p:spTgt spid="71"/>
                                        </p:tgtEl>
                                      </p:cBhvr>
                                    </p:animEffect>
                                  </p:childTnLst>
                                </p:cTn>
                              </p:par>
                            </p:childTnLst>
                          </p:cTn>
                        </p:par>
                      </p:childTnLst>
                    </p:cTn>
                  </p:par>
                  <p:par>
                    <p:cTn id="268" fill="hold" nodeType="clickPar">
                      <p:stCondLst>
                        <p:cond delay="indefinite"/>
                      </p:stCondLst>
                      <p:childTnLst>
                        <p:par>
                          <p:cTn id="269" fill="hold" nodeType="withGroup">
                            <p:stCondLst>
                              <p:cond delay="0"/>
                            </p:stCondLst>
                            <p:childTnLst>
                              <p:par>
                                <p:cTn id="270" presetID="10" presetClass="entr" presetSubtype="0" fill="hold" grpId="0" nodeType="clickEffect">
                                  <p:stCondLst>
                                    <p:cond delay="0"/>
                                  </p:stCondLst>
                                  <p:childTnLst>
                                    <p:set>
                                      <p:cBhvr>
                                        <p:cTn id="271" dur="1" fill="hold">
                                          <p:stCondLst>
                                            <p:cond delay="0"/>
                                          </p:stCondLst>
                                        </p:cTn>
                                        <p:tgtEl>
                                          <p:spTgt spid="72"/>
                                        </p:tgtEl>
                                        <p:attrNameLst>
                                          <p:attrName>style.visibility</p:attrName>
                                        </p:attrNameLst>
                                      </p:cBhvr>
                                      <p:to>
                                        <p:strVal val="visible"/>
                                      </p:to>
                                    </p:set>
                                    <p:animEffect transition="in" filter="fade">
                                      <p:cBhvr>
                                        <p:cTn id="272" dur="500"/>
                                        <p:tgtEl>
                                          <p:spTgt spid="72"/>
                                        </p:tgtEl>
                                      </p:cBhvr>
                                    </p:animEffect>
                                  </p:childTnLst>
                                </p:cTn>
                              </p:par>
                            </p:childTnLst>
                          </p:cTn>
                        </p:par>
                      </p:childTnLst>
                    </p:cTn>
                  </p:par>
                  <p:par>
                    <p:cTn id="273" fill="hold" nodeType="clickPar">
                      <p:stCondLst>
                        <p:cond delay="indefinite"/>
                      </p:stCondLst>
                      <p:childTnLst>
                        <p:par>
                          <p:cTn id="274" fill="hold" nodeType="withGroup">
                            <p:stCondLst>
                              <p:cond delay="0"/>
                            </p:stCondLst>
                            <p:childTnLst>
                              <p:par>
                                <p:cTn id="275" presetID="10" presetClass="entr" presetSubtype="0" fill="hold" grpId="0" nodeType="clickEffect">
                                  <p:stCondLst>
                                    <p:cond delay="0"/>
                                  </p:stCondLst>
                                  <p:childTnLst>
                                    <p:set>
                                      <p:cBhvr>
                                        <p:cTn id="276" dur="1" fill="hold">
                                          <p:stCondLst>
                                            <p:cond delay="0"/>
                                          </p:stCondLst>
                                        </p:cTn>
                                        <p:tgtEl>
                                          <p:spTgt spid="73"/>
                                        </p:tgtEl>
                                        <p:attrNameLst>
                                          <p:attrName>style.visibility</p:attrName>
                                        </p:attrNameLst>
                                      </p:cBhvr>
                                      <p:to>
                                        <p:strVal val="visible"/>
                                      </p:to>
                                    </p:set>
                                    <p:animEffect transition="in" filter="fade">
                                      <p:cBhvr>
                                        <p:cTn id="277" dur="500"/>
                                        <p:tgtEl>
                                          <p:spTgt spid="73"/>
                                        </p:tgtEl>
                                      </p:cBhvr>
                                    </p:animEffect>
                                  </p:childTnLst>
                                </p:cTn>
                              </p:par>
                            </p:childTnLst>
                          </p:cTn>
                        </p:par>
                      </p:childTnLst>
                    </p:cTn>
                  </p:par>
                  <p:par>
                    <p:cTn id="278" fill="hold" nodeType="clickPar">
                      <p:stCondLst>
                        <p:cond delay="indefinite"/>
                      </p:stCondLst>
                      <p:childTnLst>
                        <p:par>
                          <p:cTn id="279" fill="hold" nodeType="withGroup">
                            <p:stCondLst>
                              <p:cond delay="0"/>
                            </p:stCondLst>
                            <p:childTnLst>
                              <p:par>
                                <p:cTn id="280" presetID="10" presetClass="entr" presetSubtype="0" fill="hold" grpId="0" nodeType="clickEffect">
                                  <p:stCondLst>
                                    <p:cond delay="0"/>
                                  </p:stCondLst>
                                  <p:childTnLst>
                                    <p:set>
                                      <p:cBhvr>
                                        <p:cTn id="281" dur="1" fill="hold">
                                          <p:stCondLst>
                                            <p:cond delay="0"/>
                                          </p:stCondLst>
                                        </p:cTn>
                                        <p:tgtEl>
                                          <p:spTgt spid="74"/>
                                        </p:tgtEl>
                                        <p:attrNameLst>
                                          <p:attrName>style.visibility</p:attrName>
                                        </p:attrNameLst>
                                      </p:cBhvr>
                                      <p:to>
                                        <p:strVal val="visible"/>
                                      </p:to>
                                    </p:set>
                                    <p:animEffect transition="in" filter="fade">
                                      <p:cBhvr>
                                        <p:cTn id="282" dur="500"/>
                                        <p:tgtEl>
                                          <p:spTgt spid="74"/>
                                        </p:tgtEl>
                                      </p:cBhvr>
                                    </p:animEffect>
                                  </p:childTnLst>
                                </p:cTn>
                              </p:par>
                            </p:childTnLst>
                          </p:cTn>
                        </p:par>
                      </p:childTnLst>
                    </p:cTn>
                  </p:par>
                  <p:par>
                    <p:cTn id="283" fill="hold" nodeType="clickPar">
                      <p:stCondLst>
                        <p:cond delay="indefinite"/>
                      </p:stCondLst>
                      <p:childTnLst>
                        <p:par>
                          <p:cTn id="284" fill="hold" nodeType="withGroup">
                            <p:stCondLst>
                              <p:cond delay="0"/>
                            </p:stCondLst>
                            <p:childTnLst>
                              <p:par>
                                <p:cTn id="285" presetID="10" presetClass="entr" presetSubtype="0" fill="hold" grpId="0" nodeType="clickEffect">
                                  <p:stCondLst>
                                    <p:cond delay="0"/>
                                  </p:stCondLst>
                                  <p:childTnLst>
                                    <p:set>
                                      <p:cBhvr>
                                        <p:cTn id="286" dur="1" fill="hold">
                                          <p:stCondLst>
                                            <p:cond delay="0"/>
                                          </p:stCondLst>
                                        </p:cTn>
                                        <p:tgtEl>
                                          <p:spTgt spid="76"/>
                                        </p:tgtEl>
                                        <p:attrNameLst>
                                          <p:attrName>style.visibility</p:attrName>
                                        </p:attrNameLst>
                                      </p:cBhvr>
                                      <p:to>
                                        <p:strVal val="visible"/>
                                      </p:to>
                                    </p:set>
                                    <p:animEffect transition="in" filter="fade">
                                      <p:cBhvr>
                                        <p:cTn id="287" dur="500"/>
                                        <p:tgtEl>
                                          <p:spTgt spid="76"/>
                                        </p:tgtEl>
                                      </p:cBhvr>
                                    </p:animEffect>
                                  </p:childTnLst>
                                </p:cTn>
                              </p:par>
                              <p:par>
                                <p:cTn id="288" presetID="10" presetClass="entr" presetSubtype="0" fill="hold" grpId="0" nodeType="withEffect">
                                  <p:stCondLst>
                                    <p:cond delay="0"/>
                                  </p:stCondLst>
                                  <p:childTnLst>
                                    <p:set>
                                      <p:cBhvr>
                                        <p:cTn id="289" dur="1" fill="hold">
                                          <p:stCondLst>
                                            <p:cond delay="0"/>
                                          </p:stCondLst>
                                        </p:cTn>
                                        <p:tgtEl>
                                          <p:spTgt spid="77"/>
                                        </p:tgtEl>
                                        <p:attrNameLst>
                                          <p:attrName>style.visibility</p:attrName>
                                        </p:attrNameLst>
                                      </p:cBhvr>
                                      <p:to>
                                        <p:strVal val="visible"/>
                                      </p:to>
                                    </p:set>
                                    <p:animEffect transition="in" filter="fade">
                                      <p:cBhvr>
                                        <p:cTn id="290" dur="500"/>
                                        <p:tgtEl>
                                          <p:spTgt spid="77"/>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0" presetClass="entr" presetSubtype="0" fill="hold" grpId="0" nodeType="clickEffect">
                                  <p:stCondLst>
                                    <p:cond delay="0"/>
                                  </p:stCondLst>
                                  <p:childTnLst>
                                    <p:set>
                                      <p:cBhvr>
                                        <p:cTn id="294" dur="1" fill="hold">
                                          <p:stCondLst>
                                            <p:cond delay="0"/>
                                          </p:stCondLst>
                                        </p:cTn>
                                        <p:tgtEl>
                                          <p:spTgt spid="78"/>
                                        </p:tgtEl>
                                        <p:attrNameLst>
                                          <p:attrName>style.visibility</p:attrName>
                                        </p:attrNameLst>
                                      </p:cBhvr>
                                      <p:to>
                                        <p:strVal val="visible"/>
                                      </p:to>
                                    </p:set>
                                    <p:animEffect transition="in" filter="fade">
                                      <p:cBhvr>
                                        <p:cTn id="295" dur="500"/>
                                        <p:tgtEl>
                                          <p:spTgt spid="78"/>
                                        </p:tgtEl>
                                      </p:cBhvr>
                                    </p:animEffec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0" presetClass="entr" presetSubtype="0" fill="hold" grpId="0" nodeType="clickEffect">
                                  <p:stCondLst>
                                    <p:cond delay="0"/>
                                  </p:stCondLst>
                                  <p:childTnLst>
                                    <p:set>
                                      <p:cBhvr>
                                        <p:cTn id="299" dur="1" fill="hold">
                                          <p:stCondLst>
                                            <p:cond delay="0"/>
                                          </p:stCondLst>
                                        </p:cTn>
                                        <p:tgtEl>
                                          <p:spTgt spid="79"/>
                                        </p:tgtEl>
                                        <p:attrNameLst>
                                          <p:attrName>style.visibility</p:attrName>
                                        </p:attrNameLst>
                                      </p:cBhvr>
                                      <p:to>
                                        <p:strVal val="visible"/>
                                      </p:to>
                                    </p:set>
                                    <p:animEffect transition="in" filter="fade">
                                      <p:cBhvr>
                                        <p:cTn id="300" dur="500"/>
                                        <p:tgtEl>
                                          <p:spTgt spid="79"/>
                                        </p:tgtEl>
                                      </p:cBhvr>
                                    </p:animEffect>
                                  </p:childTnLst>
                                </p:cTn>
                              </p:par>
                            </p:childTnLst>
                          </p:cTn>
                        </p:par>
                      </p:childTnLst>
                    </p:cTn>
                  </p:par>
                  <p:par>
                    <p:cTn id="301" fill="hold" nodeType="clickPar">
                      <p:stCondLst>
                        <p:cond delay="indefinite"/>
                      </p:stCondLst>
                      <p:childTnLst>
                        <p:par>
                          <p:cTn id="302" fill="hold" nodeType="withGroup">
                            <p:stCondLst>
                              <p:cond delay="0"/>
                            </p:stCondLst>
                            <p:childTnLst>
                              <p:par>
                                <p:cTn id="303" presetID="10" presetClass="entr" presetSubtype="0" fill="hold" grpId="0" nodeType="clickEffect">
                                  <p:stCondLst>
                                    <p:cond delay="0"/>
                                  </p:stCondLst>
                                  <p:childTnLst>
                                    <p:set>
                                      <p:cBhvr>
                                        <p:cTn id="304" dur="1" fill="hold">
                                          <p:stCondLst>
                                            <p:cond delay="0"/>
                                          </p:stCondLst>
                                        </p:cTn>
                                        <p:tgtEl>
                                          <p:spTgt spid="80"/>
                                        </p:tgtEl>
                                        <p:attrNameLst>
                                          <p:attrName>style.visibility</p:attrName>
                                        </p:attrNameLst>
                                      </p:cBhvr>
                                      <p:to>
                                        <p:strVal val="visible"/>
                                      </p:to>
                                    </p:set>
                                    <p:animEffect transition="in" filter="fade">
                                      <p:cBhvr>
                                        <p:cTn id="305" dur="500"/>
                                        <p:tgtEl>
                                          <p:spTgt spid="80"/>
                                        </p:tgtEl>
                                      </p:cBhvr>
                                    </p:animEffec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0" presetClass="entr" presetSubtype="0" fill="hold" grpId="0" nodeType="clickEffect">
                                  <p:stCondLst>
                                    <p:cond delay="0"/>
                                  </p:stCondLst>
                                  <p:childTnLst>
                                    <p:set>
                                      <p:cBhvr>
                                        <p:cTn id="309" dur="1" fill="hold">
                                          <p:stCondLst>
                                            <p:cond delay="0"/>
                                          </p:stCondLst>
                                        </p:cTn>
                                        <p:tgtEl>
                                          <p:spTgt spid="81"/>
                                        </p:tgtEl>
                                        <p:attrNameLst>
                                          <p:attrName>style.visibility</p:attrName>
                                        </p:attrNameLst>
                                      </p:cBhvr>
                                      <p:to>
                                        <p:strVal val="visible"/>
                                      </p:to>
                                    </p:set>
                                    <p:animEffect transition="in" filter="fade">
                                      <p:cBhvr>
                                        <p:cTn id="310" dur="500"/>
                                        <p:tgtEl>
                                          <p:spTgt spid="81"/>
                                        </p:tgtEl>
                                      </p:cBhvr>
                                    </p:animEffec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0" presetClass="entr" presetSubtype="0" fill="hold" grpId="0" nodeType="clickEffect">
                                  <p:stCondLst>
                                    <p:cond delay="0"/>
                                  </p:stCondLst>
                                  <p:childTnLst>
                                    <p:set>
                                      <p:cBhvr>
                                        <p:cTn id="314" dur="1" fill="hold">
                                          <p:stCondLst>
                                            <p:cond delay="0"/>
                                          </p:stCondLst>
                                        </p:cTn>
                                        <p:tgtEl>
                                          <p:spTgt spid="82"/>
                                        </p:tgtEl>
                                        <p:attrNameLst>
                                          <p:attrName>style.visibility</p:attrName>
                                        </p:attrNameLst>
                                      </p:cBhvr>
                                      <p:to>
                                        <p:strVal val="visible"/>
                                      </p:to>
                                    </p:set>
                                    <p:animEffect transition="in" filter="fade">
                                      <p:cBhvr>
                                        <p:cTn id="315"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0" grpId="0"/>
      <p:bldP spid="23" grpId="0"/>
      <p:bldP spid="24" grpId="0"/>
      <p:bldP spid="25" grpId="0"/>
      <p:bldP spid="26" grpId="0"/>
      <p:bldP spid="27" grpId="0"/>
      <p:bldP spid="28" grpId="0"/>
      <p:bldP spid="29" grpId="0"/>
      <p:bldP spid="30" grpId="0"/>
      <p:bldP spid="31" grpId="0"/>
      <p:bldP spid="33" grpId="0"/>
      <p:bldP spid="34" grpId="0"/>
      <p:bldP spid="35" grpId="0"/>
      <p:bldP spid="36" grpId="0"/>
      <p:bldP spid="37" grpId="0"/>
      <p:bldP spid="38" grpId="0" animBg="1"/>
      <p:bldP spid="42" grpId="0" animBg="1"/>
      <p:bldP spid="43" grpId="0" animBg="1"/>
      <p:bldP spid="44" grpId="0" animBg="1"/>
      <p:bldP spid="45" grpId="0" animBg="1"/>
      <p:bldP spid="46" grpId="0"/>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p:bldP spid="64" grpId="0"/>
      <p:bldP spid="65" grpId="0"/>
      <p:bldP spid="66" grpId="0"/>
      <p:bldP spid="67" grpId="0"/>
      <p:bldP spid="68" grpId="0"/>
      <p:bldP spid="69" grpId="0"/>
      <p:bldP spid="70" grpId="0"/>
      <p:bldP spid="71" grpId="0"/>
      <p:bldP spid="72" grpId="0"/>
      <p:bldP spid="73" grpId="0"/>
      <p:bldP spid="74" grpId="0"/>
      <p:bldP spid="76" grpId="0"/>
      <p:bldP spid="77" grpId="0"/>
      <p:bldP spid="78" grpId="0"/>
      <p:bldP spid="79" grpId="0"/>
      <p:bldP spid="80" grpId="0"/>
      <p:bldP spid="81" grpId="0"/>
      <p:bldP spid="82" grpId="0"/>
      <p:bldP spid="83" grpId="0"/>
    </p:bldLst>
  </p:timing>
</p:sld>
</file>

<file path=ppt/theme/theme1.xml><?xml version="1.0" encoding="utf-8"?>
<a:theme xmlns:a="http://schemas.openxmlformats.org/drawingml/2006/main" name="Numbers design template">
  <a:themeElements>
    <a:clrScheme name="Office Theme 2">
      <a:dk1>
        <a:srgbClr val="000000"/>
      </a:dk1>
      <a:lt1>
        <a:srgbClr val="FFFFEE"/>
      </a:lt1>
      <a:dk2>
        <a:srgbClr val="000000"/>
      </a:dk2>
      <a:lt2>
        <a:srgbClr val="C3B59F"/>
      </a:lt2>
      <a:accent1>
        <a:srgbClr val="9CB3D8"/>
      </a:accent1>
      <a:accent2>
        <a:srgbClr val="F8F8F8"/>
      </a:accent2>
      <a:accent3>
        <a:srgbClr val="FFFFF5"/>
      </a:accent3>
      <a:accent4>
        <a:srgbClr val="000000"/>
      </a:accent4>
      <a:accent5>
        <a:srgbClr val="CBD6E9"/>
      </a:accent5>
      <a:accent6>
        <a:srgbClr val="E1E1E1"/>
      </a:accent6>
      <a:hlink>
        <a:srgbClr val="A9A460"/>
      </a:hlink>
      <a:folHlink>
        <a:srgbClr val="E4E1D7"/>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7F796F"/>
        </a:dk1>
        <a:lt1>
          <a:srgbClr val="FFFFFF"/>
        </a:lt1>
        <a:dk2>
          <a:srgbClr val="BDBB92"/>
        </a:dk2>
        <a:lt2>
          <a:srgbClr val="FFFFCC"/>
        </a:lt2>
        <a:accent1>
          <a:srgbClr val="8B91B9"/>
        </a:accent1>
        <a:accent2>
          <a:srgbClr val="D5D9B7"/>
        </a:accent2>
        <a:accent3>
          <a:srgbClr val="DBDAC7"/>
        </a:accent3>
        <a:accent4>
          <a:srgbClr val="DADADA"/>
        </a:accent4>
        <a:accent5>
          <a:srgbClr val="C4C7D9"/>
        </a:accent5>
        <a:accent6>
          <a:srgbClr val="C1C4A6"/>
        </a:accent6>
        <a:hlink>
          <a:srgbClr val="B46875"/>
        </a:hlink>
        <a:folHlink>
          <a:srgbClr val="C2BAA7"/>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EE"/>
        </a:lt1>
        <a:dk2>
          <a:srgbClr val="000000"/>
        </a:dk2>
        <a:lt2>
          <a:srgbClr val="C3B59F"/>
        </a:lt2>
        <a:accent1>
          <a:srgbClr val="9CB3D8"/>
        </a:accent1>
        <a:accent2>
          <a:srgbClr val="F8F8F8"/>
        </a:accent2>
        <a:accent3>
          <a:srgbClr val="FFFFF5"/>
        </a:accent3>
        <a:accent4>
          <a:srgbClr val="000000"/>
        </a:accent4>
        <a:accent5>
          <a:srgbClr val="CBD6E9"/>
        </a:accent5>
        <a:accent6>
          <a:srgbClr val="E1E1E1"/>
        </a:accent6>
        <a:hlink>
          <a:srgbClr val="A9A460"/>
        </a:hlink>
        <a:folHlink>
          <a:srgbClr val="E4E1D7"/>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Numbers design template</Template>
  <TotalTime>2783</TotalTime>
  <Words>4663</Words>
  <Application>Microsoft Office PowerPoint</Application>
  <PresentationFormat>On-screen Show (4:3)</PresentationFormat>
  <Paragraphs>1070</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Times New Roman</vt:lpstr>
      <vt:lpstr>Arial</vt:lpstr>
      <vt:lpstr>Calibri</vt:lpstr>
      <vt:lpstr>Arial Rounded MT Bold</vt:lpstr>
      <vt:lpstr>Numbers design template</vt:lpstr>
      <vt:lpstr>Number</vt:lpstr>
      <vt:lpstr>Counting Numbers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Cambridge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Teacher E-Solutions</cp:lastModifiedBy>
  <cp:revision>67</cp:revision>
  <cp:lastPrinted>1601-01-01T00:00:00Z</cp:lastPrinted>
  <dcterms:created xsi:type="dcterms:W3CDTF">2009-01-18T00:30:17Z</dcterms:created>
  <dcterms:modified xsi:type="dcterms:W3CDTF">2019-01-18T17:02:05Z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TC010690501033</vt:lpwstr>
  </property>
</Properties>
</file>