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7"/>
  </p:notesMasterIdLst>
  <p:sldIdLst>
    <p:sldId id="256" r:id="rId2"/>
    <p:sldId id="257" r:id="rId3"/>
    <p:sldId id="258" r:id="rId4"/>
    <p:sldId id="259" r:id="rId5"/>
    <p:sldId id="260" r:id="rId6"/>
    <p:sldId id="262" r:id="rId7"/>
    <p:sldId id="263" r:id="rId8"/>
    <p:sldId id="266" r:id="rId9"/>
    <p:sldId id="268" r:id="rId10"/>
    <p:sldId id="269" r:id="rId11"/>
    <p:sldId id="270" r:id="rId12"/>
    <p:sldId id="271" r:id="rId13"/>
    <p:sldId id="272" r:id="rId14"/>
    <p:sldId id="273" r:id="rId15"/>
    <p:sldId id="274" r:id="rId16"/>
    <p:sldId id="275" r:id="rId17"/>
    <p:sldId id="276" r:id="rId18"/>
    <p:sldId id="277" r:id="rId19"/>
    <p:sldId id="278" r:id="rId20"/>
    <p:sldId id="283" r:id="rId21"/>
    <p:sldId id="279" r:id="rId22"/>
    <p:sldId id="280" r:id="rId23"/>
    <p:sldId id="281" r:id="rId24"/>
    <p:sldId id="284" r:id="rId25"/>
    <p:sldId id="285" r:id="rId26"/>
    <p:sldId id="286" r:id="rId27"/>
    <p:sldId id="287" r:id="rId28"/>
    <p:sldId id="288" r:id="rId29"/>
    <p:sldId id="289" r:id="rId30"/>
    <p:sldId id="290" r:id="rId31"/>
    <p:sldId id="291" r:id="rId32"/>
    <p:sldId id="292" r:id="rId33"/>
    <p:sldId id="293" r:id="rId34"/>
    <p:sldId id="294" r:id="rId35"/>
    <p:sldId id="295" r:id="rId36"/>
  </p:sldIdLst>
  <p:sldSz cx="9144000" cy="6858000" type="screen4x3"/>
  <p:notesSz cx="6858000" cy="9144000"/>
  <p:defaultTextStyle>
    <a:defPPr>
      <a:defRPr lang="en-NZ"/>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22" autoAdjust="0"/>
    <p:restoredTop sz="94684" autoAdjust="0"/>
  </p:normalViewPr>
  <p:slideViewPr>
    <p:cSldViewPr>
      <p:cViewPr>
        <p:scale>
          <a:sx n="77" d="100"/>
          <a:sy n="77" d="100"/>
        </p:scale>
        <p:origin x="-58" y="20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0" hangingPunct="0">
              <a:defRPr sz="1200"/>
            </a:lvl1pPr>
          </a:lstStyle>
          <a:p>
            <a:pPr>
              <a:defRPr/>
            </a:pPr>
            <a:endParaRPr lang="en-NZ"/>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0" hangingPunct="0">
              <a:defRPr sz="1200"/>
            </a:lvl1pPr>
          </a:lstStyle>
          <a:p>
            <a:pPr>
              <a:defRPr/>
            </a:pPr>
            <a:fld id="{96CDEA72-8E94-4118-958B-1921E9D6D236}" type="datetimeFigureOut">
              <a:rPr lang="en-US"/>
              <a:pPr>
                <a:defRPr/>
              </a:pPr>
              <a:t>1/18/2019</a:t>
            </a:fld>
            <a:endParaRPr lang="en-NZ"/>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NZ"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NZ"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0" hangingPunct="0">
              <a:defRPr sz="1200"/>
            </a:lvl1pPr>
          </a:lstStyle>
          <a:p>
            <a:pPr>
              <a:defRPr/>
            </a:pPr>
            <a:endParaRPr lang="en-NZ"/>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0" hangingPunct="0">
              <a:defRPr sz="1200"/>
            </a:lvl1pPr>
          </a:lstStyle>
          <a:p>
            <a:pPr>
              <a:defRPr/>
            </a:pPr>
            <a:fld id="{F40932C3-0822-40CB-9DC7-203DC0A41BDE}" type="slidenum">
              <a:rPr lang="en-NZ"/>
              <a:pPr>
                <a:defRPr/>
              </a:pPr>
              <a:t>‹#›</a:t>
            </a:fld>
            <a:endParaRPr lang="en-NZ"/>
          </a:p>
        </p:txBody>
      </p:sp>
    </p:spTree>
    <p:extLst>
      <p:ext uri="{BB962C8B-B14F-4D97-AF65-F5344CB8AC3E}">
        <p14:creationId xmlns:p14="http://schemas.microsoft.com/office/powerpoint/2010/main" val="24250259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7F0C6EBC-E06D-404A-AB4D-2DCB8FFC01D1}" type="slidenum">
              <a:rPr lang="en-NZ" smtClean="0"/>
              <a:pPr/>
              <a:t>35</a:t>
            </a:fld>
            <a:endParaRPr lang="en-NZ"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3.w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grpSp>
        <p:nvGrpSpPr>
          <p:cNvPr id="4" name="Group 2"/>
          <p:cNvGrpSpPr>
            <a:grpSpLocks/>
          </p:cNvGrpSpPr>
          <p:nvPr/>
        </p:nvGrpSpPr>
        <p:grpSpPr bwMode="auto">
          <a:xfrm>
            <a:off x="0" y="2259013"/>
            <a:ext cx="9142413" cy="4597400"/>
            <a:chOff x="0" y="1423"/>
            <a:chExt cx="5759" cy="2896"/>
          </a:xfrm>
        </p:grpSpPr>
        <p:pic>
          <p:nvPicPr>
            <p:cNvPr id="5" name="Picture 3"/>
            <p:cNvPicPr>
              <a:picLocks noChangeArrowheads="1"/>
            </p:cNvPicPr>
            <p:nvPr/>
          </p:nvPicPr>
          <p:blipFill>
            <a:blip r:embed="rId3" cstate="print">
              <a:extLst>
                <a:ext uri="{28A0092B-C50C-407E-A947-70E740481C1C}">
                  <a14:useLocalDpi xmlns:a14="http://schemas.microsoft.com/office/drawing/2010/main" val="0"/>
                </a:ext>
              </a:extLst>
            </a:blip>
            <a:srcRect r="27339" b="11440"/>
            <a:stretch>
              <a:fillRect/>
            </a:stretch>
          </p:blipFill>
          <p:spPr bwMode="auto">
            <a:xfrm>
              <a:off x="3976" y="1423"/>
              <a:ext cx="1783" cy="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reeform 4"/>
            <p:cNvSpPr>
              <a:spLocks/>
            </p:cNvSpPr>
            <p:nvPr/>
          </p:nvSpPr>
          <p:spPr bwMode="auto">
            <a:xfrm>
              <a:off x="0" y="3378"/>
              <a:ext cx="2509" cy="196"/>
            </a:xfrm>
            <a:custGeom>
              <a:avLst/>
              <a:gdLst>
                <a:gd name="T0" fmla="*/ 39 w 2509"/>
                <a:gd name="T1" fmla="*/ 61 h 196"/>
                <a:gd name="T2" fmla="*/ 104 w 2509"/>
                <a:gd name="T3" fmla="*/ 28 h 196"/>
                <a:gd name="T4" fmla="*/ 182 w 2509"/>
                <a:gd name="T5" fmla="*/ 13 h 196"/>
                <a:gd name="T6" fmla="*/ 281 w 2509"/>
                <a:gd name="T7" fmla="*/ 13 h 196"/>
                <a:gd name="T8" fmla="*/ 357 w 2509"/>
                <a:gd name="T9" fmla="*/ 34 h 196"/>
                <a:gd name="T10" fmla="*/ 440 w 2509"/>
                <a:gd name="T11" fmla="*/ 85 h 196"/>
                <a:gd name="T12" fmla="*/ 509 w 2509"/>
                <a:gd name="T13" fmla="*/ 129 h 196"/>
                <a:gd name="T14" fmla="*/ 626 w 2509"/>
                <a:gd name="T15" fmla="*/ 148 h 196"/>
                <a:gd name="T16" fmla="*/ 728 w 2509"/>
                <a:gd name="T17" fmla="*/ 135 h 196"/>
                <a:gd name="T18" fmla="*/ 806 w 2509"/>
                <a:gd name="T19" fmla="*/ 93 h 196"/>
                <a:gd name="T20" fmla="*/ 899 w 2509"/>
                <a:gd name="T21" fmla="*/ 36 h 196"/>
                <a:gd name="T22" fmla="*/ 998 w 2509"/>
                <a:gd name="T23" fmla="*/ 4 h 196"/>
                <a:gd name="T24" fmla="*/ 1119 w 2509"/>
                <a:gd name="T25" fmla="*/ 6 h 196"/>
                <a:gd name="T26" fmla="*/ 1214 w 2509"/>
                <a:gd name="T27" fmla="*/ 39 h 196"/>
                <a:gd name="T28" fmla="*/ 1308 w 2509"/>
                <a:gd name="T29" fmla="*/ 102 h 196"/>
                <a:gd name="T30" fmla="*/ 1403 w 2509"/>
                <a:gd name="T31" fmla="*/ 133 h 196"/>
                <a:gd name="T32" fmla="*/ 1514 w 2509"/>
                <a:gd name="T33" fmla="*/ 133 h 196"/>
                <a:gd name="T34" fmla="*/ 1593 w 2509"/>
                <a:gd name="T35" fmla="*/ 111 h 196"/>
                <a:gd name="T36" fmla="*/ 1668 w 2509"/>
                <a:gd name="T37" fmla="*/ 61 h 196"/>
                <a:gd name="T38" fmla="*/ 1754 w 2509"/>
                <a:gd name="T39" fmla="*/ 18 h 196"/>
                <a:gd name="T40" fmla="*/ 1844 w 2509"/>
                <a:gd name="T41" fmla="*/ 1 h 196"/>
                <a:gd name="T42" fmla="*/ 1958 w 2509"/>
                <a:gd name="T43" fmla="*/ 4 h 196"/>
                <a:gd name="T44" fmla="*/ 2039 w 2509"/>
                <a:gd name="T45" fmla="*/ 33 h 196"/>
                <a:gd name="T46" fmla="*/ 2118 w 2509"/>
                <a:gd name="T47" fmla="*/ 88 h 196"/>
                <a:gd name="T48" fmla="*/ 2192 w 2509"/>
                <a:gd name="T49" fmla="*/ 124 h 196"/>
                <a:gd name="T50" fmla="*/ 2303 w 2509"/>
                <a:gd name="T51" fmla="*/ 138 h 196"/>
                <a:gd name="T52" fmla="*/ 2412 w 2509"/>
                <a:gd name="T53" fmla="*/ 106 h 196"/>
                <a:gd name="T54" fmla="*/ 2463 w 2509"/>
                <a:gd name="T55" fmla="*/ 66 h 196"/>
                <a:gd name="T56" fmla="*/ 2489 w 2509"/>
                <a:gd name="T57" fmla="*/ 61 h 196"/>
                <a:gd name="T58" fmla="*/ 2507 w 2509"/>
                <a:gd name="T59" fmla="*/ 76 h 196"/>
                <a:gd name="T60" fmla="*/ 2508 w 2509"/>
                <a:gd name="T61" fmla="*/ 96 h 196"/>
                <a:gd name="T62" fmla="*/ 2490 w 2509"/>
                <a:gd name="T63" fmla="*/ 118 h 196"/>
                <a:gd name="T64" fmla="*/ 2429 w 2509"/>
                <a:gd name="T65" fmla="*/ 160 h 196"/>
                <a:gd name="T66" fmla="*/ 2352 w 2509"/>
                <a:gd name="T67" fmla="*/ 183 h 196"/>
                <a:gd name="T68" fmla="*/ 2238 w 2509"/>
                <a:gd name="T69" fmla="*/ 184 h 196"/>
                <a:gd name="T70" fmla="*/ 2156 w 2509"/>
                <a:gd name="T71" fmla="*/ 172 h 196"/>
                <a:gd name="T72" fmla="*/ 2076 w 2509"/>
                <a:gd name="T73" fmla="*/ 133 h 196"/>
                <a:gd name="T74" fmla="*/ 2018 w 2509"/>
                <a:gd name="T75" fmla="*/ 87 h 196"/>
                <a:gd name="T76" fmla="*/ 1934 w 2509"/>
                <a:gd name="T77" fmla="*/ 55 h 196"/>
                <a:gd name="T78" fmla="*/ 1836 w 2509"/>
                <a:gd name="T79" fmla="*/ 49 h 196"/>
                <a:gd name="T80" fmla="*/ 1743 w 2509"/>
                <a:gd name="T81" fmla="*/ 79 h 196"/>
                <a:gd name="T82" fmla="*/ 1677 w 2509"/>
                <a:gd name="T83" fmla="*/ 118 h 196"/>
                <a:gd name="T84" fmla="*/ 1586 w 2509"/>
                <a:gd name="T85" fmla="*/ 165 h 196"/>
                <a:gd name="T86" fmla="*/ 1475 w 2509"/>
                <a:gd name="T87" fmla="*/ 186 h 196"/>
                <a:gd name="T88" fmla="*/ 1377 w 2509"/>
                <a:gd name="T89" fmla="*/ 180 h 196"/>
                <a:gd name="T90" fmla="*/ 1269 w 2509"/>
                <a:gd name="T91" fmla="*/ 136 h 196"/>
                <a:gd name="T92" fmla="*/ 1197 w 2509"/>
                <a:gd name="T93" fmla="*/ 84 h 196"/>
                <a:gd name="T94" fmla="*/ 1128 w 2509"/>
                <a:gd name="T95" fmla="*/ 55 h 196"/>
                <a:gd name="T96" fmla="*/ 1020 w 2509"/>
                <a:gd name="T97" fmla="*/ 49 h 196"/>
                <a:gd name="T98" fmla="*/ 914 w 2509"/>
                <a:gd name="T99" fmla="*/ 78 h 196"/>
                <a:gd name="T100" fmla="*/ 831 w 2509"/>
                <a:gd name="T101" fmla="*/ 135 h 196"/>
                <a:gd name="T102" fmla="*/ 713 w 2509"/>
                <a:gd name="T103" fmla="*/ 187 h 196"/>
                <a:gd name="T104" fmla="*/ 600 w 2509"/>
                <a:gd name="T105" fmla="*/ 195 h 196"/>
                <a:gd name="T106" fmla="*/ 494 w 2509"/>
                <a:gd name="T107" fmla="*/ 175 h 196"/>
                <a:gd name="T108" fmla="*/ 408 w 2509"/>
                <a:gd name="T109" fmla="*/ 123 h 196"/>
                <a:gd name="T110" fmla="*/ 338 w 2509"/>
                <a:gd name="T111" fmla="*/ 79 h 196"/>
                <a:gd name="T112" fmla="*/ 251 w 2509"/>
                <a:gd name="T113" fmla="*/ 60 h 196"/>
                <a:gd name="T114" fmla="*/ 144 w 2509"/>
                <a:gd name="T115" fmla="*/ 67 h 196"/>
                <a:gd name="T116" fmla="*/ 56 w 2509"/>
                <a:gd name="T117" fmla="*/ 108 h 196"/>
                <a:gd name="T118" fmla="*/ 5 w 2509"/>
                <a:gd name="T119" fmla="*/ 93 h 19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509" h="196">
                  <a:moveTo>
                    <a:pt x="5" y="93"/>
                  </a:moveTo>
                  <a:lnTo>
                    <a:pt x="39" y="61"/>
                  </a:lnTo>
                  <a:lnTo>
                    <a:pt x="71" y="43"/>
                  </a:lnTo>
                  <a:lnTo>
                    <a:pt x="104" y="28"/>
                  </a:lnTo>
                  <a:lnTo>
                    <a:pt x="144" y="18"/>
                  </a:lnTo>
                  <a:lnTo>
                    <a:pt x="182" y="13"/>
                  </a:lnTo>
                  <a:lnTo>
                    <a:pt x="227" y="10"/>
                  </a:lnTo>
                  <a:lnTo>
                    <a:pt x="281" y="13"/>
                  </a:lnTo>
                  <a:lnTo>
                    <a:pt x="321" y="22"/>
                  </a:lnTo>
                  <a:lnTo>
                    <a:pt x="357" y="34"/>
                  </a:lnTo>
                  <a:lnTo>
                    <a:pt x="408" y="60"/>
                  </a:lnTo>
                  <a:lnTo>
                    <a:pt x="440" y="85"/>
                  </a:lnTo>
                  <a:lnTo>
                    <a:pt x="474" y="111"/>
                  </a:lnTo>
                  <a:lnTo>
                    <a:pt x="509" y="129"/>
                  </a:lnTo>
                  <a:lnTo>
                    <a:pt x="561" y="142"/>
                  </a:lnTo>
                  <a:lnTo>
                    <a:pt x="626" y="148"/>
                  </a:lnTo>
                  <a:lnTo>
                    <a:pt x="677" y="145"/>
                  </a:lnTo>
                  <a:lnTo>
                    <a:pt x="728" y="135"/>
                  </a:lnTo>
                  <a:lnTo>
                    <a:pt x="770" y="117"/>
                  </a:lnTo>
                  <a:lnTo>
                    <a:pt x="806" y="93"/>
                  </a:lnTo>
                  <a:lnTo>
                    <a:pt x="860" y="57"/>
                  </a:lnTo>
                  <a:lnTo>
                    <a:pt x="899" y="36"/>
                  </a:lnTo>
                  <a:lnTo>
                    <a:pt x="950" y="13"/>
                  </a:lnTo>
                  <a:lnTo>
                    <a:pt x="998" y="4"/>
                  </a:lnTo>
                  <a:lnTo>
                    <a:pt x="1043" y="3"/>
                  </a:lnTo>
                  <a:lnTo>
                    <a:pt x="1119" y="6"/>
                  </a:lnTo>
                  <a:lnTo>
                    <a:pt x="1181" y="21"/>
                  </a:lnTo>
                  <a:lnTo>
                    <a:pt x="1214" y="39"/>
                  </a:lnTo>
                  <a:lnTo>
                    <a:pt x="1260" y="66"/>
                  </a:lnTo>
                  <a:lnTo>
                    <a:pt x="1308" y="102"/>
                  </a:lnTo>
                  <a:lnTo>
                    <a:pt x="1349" y="121"/>
                  </a:lnTo>
                  <a:lnTo>
                    <a:pt x="1403" y="133"/>
                  </a:lnTo>
                  <a:lnTo>
                    <a:pt x="1458" y="138"/>
                  </a:lnTo>
                  <a:lnTo>
                    <a:pt x="1514" y="133"/>
                  </a:lnTo>
                  <a:lnTo>
                    <a:pt x="1557" y="123"/>
                  </a:lnTo>
                  <a:lnTo>
                    <a:pt x="1593" y="111"/>
                  </a:lnTo>
                  <a:lnTo>
                    <a:pt x="1635" y="84"/>
                  </a:lnTo>
                  <a:lnTo>
                    <a:pt x="1668" y="61"/>
                  </a:lnTo>
                  <a:lnTo>
                    <a:pt x="1704" y="39"/>
                  </a:lnTo>
                  <a:lnTo>
                    <a:pt x="1754" y="18"/>
                  </a:lnTo>
                  <a:lnTo>
                    <a:pt x="1794" y="6"/>
                  </a:lnTo>
                  <a:lnTo>
                    <a:pt x="1844" y="1"/>
                  </a:lnTo>
                  <a:lnTo>
                    <a:pt x="1907" y="0"/>
                  </a:lnTo>
                  <a:lnTo>
                    <a:pt x="1958" y="4"/>
                  </a:lnTo>
                  <a:lnTo>
                    <a:pt x="2003" y="18"/>
                  </a:lnTo>
                  <a:lnTo>
                    <a:pt x="2039" y="33"/>
                  </a:lnTo>
                  <a:lnTo>
                    <a:pt x="2073" y="54"/>
                  </a:lnTo>
                  <a:lnTo>
                    <a:pt x="2118" y="88"/>
                  </a:lnTo>
                  <a:lnTo>
                    <a:pt x="2153" y="109"/>
                  </a:lnTo>
                  <a:lnTo>
                    <a:pt x="2192" y="124"/>
                  </a:lnTo>
                  <a:lnTo>
                    <a:pt x="2244" y="135"/>
                  </a:lnTo>
                  <a:lnTo>
                    <a:pt x="2303" y="138"/>
                  </a:lnTo>
                  <a:lnTo>
                    <a:pt x="2355" y="129"/>
                  </a:lnTo>
                  <a:lnTo>
                    <a:pt x="2412" y="106"/>
                  </a:lnTo>
                  <a:lnTo>
                    <a:pt x="2439" y="87"/>
                  </a:lnTo>
                  <a:lnTo>
                    <a:pt x="2463" y="66"/>
                  </a:lnTo>
                  <a:lnTo>
                    <a:pt x="2475" y="61"/>
                  </a:lnTo>
                  <a:lnTo>
                    <a:pt x="2489" y="61"/>
                  </a:lnTo>
                  <a:lnTo>
                    <a:pt x="2499" y="66"/>
                  </a:lnTo>
                  <a:lnTo>
                    <a:pt x="2507" y="76"/>
                  </a:lnTo>
                  <a:lnTo>
                    <a:pt x="2508" y="85"/>
                  </a:lnTo>
                  <a:lnTo>
                    <a:pt x="2508" y="96"/>
                  </a:lnTo>
                  <a:lnTo>
                    <a:pt x="2504" y="106"/>
                  </a:lnTo>
                  <a:lnTo>
                    <a:pt x="2490" y="118"/>
                  </a:lnTo>
                  <a:lnTo>
                    <a:pt x="2463" y="139"/>
                  </a:lnTo>
                  <a:lnTo>
                    <a:pt x="2429" y="160"/>
                  </a:lnTo>
                  <a:lnTo>
                    <a:pt x="2399" y="172"/>
                  </a:lnTo>
                  <a:lnTo>
                    <a:pt x="2352" y="183"/>
                  </a:lnTo>
                  <a:lnTo>
                    <a:pt x="2298" y="186"/>
                  </a:lnTo>
                  <a:lnTo>
                    <a:pt x="2238" y="184"/>
                  </a:lnTo>
                  <a:lnTo>
                    <a:pt x="2192" y="180"/>
                  </a:lnTo>
                  <a:lnTo>
                    <a:pt x="2156" y="172"/>
                  </a:lnTo>
                  <a:lnTo>
                    <a:pt x="2114" y="156"/>
                  </a:lnTo>
                  <a:lnTo>
                    <a:pt x="2076" y="133"/>
                  </a:lnTo>
                  <a:lnTo>
                    <a:pt x="2049" y="112"/>
                  </a:lnTo>
                  <a:lnTo>
                    <a:pt x="2018" y="87"/>
                  </a:lnTo>
                  <a:lnTo>
                    <a:pt x="1977" y="67"/>
                  </a:lnTo>
                  <a:lnTo>
                    <a:pt x="1934" y="55"/>
                  </a:lnTo>
                  <a:lnTo>
                    <a:pt x="1886" y="49"/>
                  </a:lnTo>
                  <a:lnTo>
                    <a:pt x="1836" y="49"/>
                  </a:lnTo>
                  <a:lnTo>
                    <a:pt x="1776" y="64"/>
                  </a:lnTo>
                  <a:lnTo>
                    <a:pt x="1743" y="79"/>
                  </a:lnTo>
                  <a:lnTo>
                    <a:pt x="1707" y="99"/>
                  </a:lnTo>
                  <a:lnTo>
                    <a:pt x="1677" y="118"/>
                  </a:lnTo>
                  <a:lnTo>
                    <a:pt x="1626" y="147"/>
                  </a:lnTo>
                  <a:lnTo>
                    <a:pt x="1586" y="165"/>
                  </a:lnTo>
                  <a:lnTo>
                    <a:pt x="1535" y="180"/>
                  </a:lnTo>
                  <a:lnTo>
                    <a:pt x="1475" y="186"/>
                  </a:lnTo>
                  <a:lnTo>
                    <a:pt x="1437" y="186"/>
                  </a:lnTo>
                  <a:lnTo>
                    <a:pt x="1377" y="180"/>
                  </a:lnTo>
                  <a:lnTo>
                    <a:pt x="1322" y="165"/>
                  </a:lnTo>
                  <a:lnTo>
                    <a:pt x="1269" y="136"/>
                  </a:lnTo>
                  <a:lnTo>
                    <a:pt x="1230" y="109"/>
                  </a:lnTo>
                  <a:lnTo>
                    <a:pt x="1197" y="84"/>
                  </a:lnTo>
                  <a:lnTo>
                    <a:pt x="1163" y="67"/>
                  </a:lnTo>
                  <a:lnTo>
                    <a:pt x="1128" y="55"/>
                  </a:lnTo>
                  <a:lnTo>
                    <a:pt x="1071" y="48"/>
                  </a:lnTo>
                  <a:lnTo>
                    <a:pt x="1020" y="49"/>
                  </a:lnTo>
                  <a:lnTo>
                    <a:pt x="974" y="57"/>
                  </a:lnTo>
                  <a:lnTo>
                    <a:pt x="914" y="78"/>
                  </a:lnTo>
                  <a:lnTo>
                    <a:pt x="879" y="103"/>
                  </a:lnTo>
                  <a:lnTo>
                    <a:pt x="831" y="135"/>
                  </a:lnTo>
                  <a:lnTo>
                    <a:pt x="777" y="166"/>
                  </a:lnTo>
                  <a:lnTo>
                    <a:pt x="713" y="187"/>
                  </a:lnTo>
                  <a:lnTo>
                    <a:pt x="659" y="193"/>
                  </a:lnTo>
                  <a:lnTo>
                    <a:pt x="600" y="195"/>
                  </a:lnTo>
                  <a:lnTo>
                    <a:pt x="543" y="189"/>
                  </a:lnTo>
                  <a:lnTo>
                    <a:pt x="494" y="175"/>
                  </a:lnTo>
                  <a:lnTo>
                    <a:pt x="450" y="154"/>
                  </a:lnTo>
                  <a:lnTo>
                    <a:pt x="408" y="123"/>
                  </a:lnTo>
                  <a:lnTo>
                    <a:pt x="377" y="99"/>
                  </a:lnTo>
                  <a:lnTo>
                    <a:pt x="338" y="79"/>
                  </a:lnTo>
                  <a:lnTo>
                    <a:pt x="291" y="64"/>
                  </a:lnTo>
                  <a:lnTo>
                    <a:pt x="251" y="60"/>
                  </a:lnTo>
                  <a:lnTo>
                    <a:pt x="191" y="58"/>
                  </a:lnTo>
                  <a:lnTo>
                    <a:pt x="144" y="67"/>
                  </a:lnTo>
                  <a:lnTo>
                    <a:pt x="96" y="82"/>
                  </a:lnTo>
                  <a:lnTo>
                    <a:pt x="56" y="108"/>
                  </a:lnTo>
                  <a:lnTo>
                    <a:pt x="0" y="157"/>
                  </a:lnTo>
                  <a:lnTo>
                    <a:pt x="5" y="93"/>
                  </a:lnTo>
                </a:path>
              </a:pathLst>
            </a:custGeom>
            <a:solidFill>
              <a:schemeClr val="bg2"/>
            </a:soli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a:p>
          </p:txBody>
        </p:sp>
        <p:pic>
          <p:nvPicPr>
            <p:cNvPr id="7" name="Picture 5"/>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2196"/>
              <a:ext cx="2766"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078" name="Rectangle 6"/>
          <p:cNvSpPr>
            <a:spLocks noGrp="1" noChangeArrowheads="1"/>
          </p:cNvSpPr>
          <p:nvPr>
            <p:ph type="ctrTitle" sz="quarter"/>
          </p:nvPr>
        </p:nvSpPr>
        <p:spPr>
          <a:xfrm>
            <a:off x="685800" y="2286000"/>
            <a:ext cx="7772400" cy="1143000"/>
          </a:xfrm>
        </p:spPr>
        <p:txBody>
          <a:bodyPr anchor="b"/>
          <a:lstStyle>
            <a:lvl1pPr>
              <a:defRPr>
                <a:latin typeface="Arial" charset="0"/>
              </a:defRPr>
            </a:lvl1pPr>
          </a:lstStyle>
          <a:p>
            <a:r>
              <a:rPr lang="en-NZ" smtClean="0"/>
              <a:t>Click to edit Master title style</a:t>
            </a:r>
            <a:endParaRPr lang="en-NZ"/>
          </a:p>
        </p:txBody>
      </p:sp>
      <p:sp>
        <p:nvSpPr>
          <p:cNvPr id="3079" name="Rectangle 7"/>
          <p:cNvSpPr>
            <a:spLocks noGrp="1" noChangeArrowheads="1"/>
          </p:cNvSpPr>
          <p:nvPr>
            <p:ph type="subTitle" sz="quarter" idx="1"/>
          </p:nvPr>
        </p:nvSpPr>
        <p:spPr>
          <a:xfrm>
            <a:off x="1371600" y="3886200"/>
            <a:ext cx="6400800" cy="1752600"/>
          </a:xfrm>
        </p:spPr>
        <p:txBody>
          <a:bodyPr/>
          <a:lstStyle>
            <a:lvl1pPr marL="0" indent="0" algn="ctr">
              <a:buFontTx/>
              <a:buNone/>
              <a:defRPr>
                <a:latin typeface="Arial" charset="0"/>
              </a:defRPr>
            </a:lvl1pPr>
          </a:lstStyle>
          <a:p>
            <a:r>
              <a:rPr lang="en-NZ" smtClean="0"/>
              <a:t>Click to edit Master subtitle style</a:t>
            </a:r>
            <a:endParaRPr lang="en-NZ"/>
          </a:p>
        </p:txBody>
      </p:sp>
      <p:sp>
        <p:nvSpPr>
          <p:cNvPr id="8" name="Rectangle 8"/>
          <p:cNvSpPr>
            <a:spLocks noGrp="1" noChangeArrowheads="1"/>
          </p:cNvSpPr>
          <p:nvPr>
            <p:ph type="dt" sz="quarter" idx="10"/>
          </p:nvPr>
        </p:nvSpPr>
        <p:spPr/>
        <p:txBody>
          <a:bodyPr/>
          <a:lstStyle>
            <a:lvl1pPr>
              <a:defRPr>
                <a:solidFill>
                  <a:srgbClr val="000000"/>
                </a:solidFill>
              </a:defRPr>
            </a:lvl1pPr>
          </a:lstStyle>
          <a:p>
            <a:pPr>
              <a:defRPr/>
            </a:pPr>
            <a:endParaRPr lang="en-NZ"/>
          </a:p>
        </p:txBody>
      </p:sp>
      <p:sp>
        <p:nvSpPr>
          <p:cNvPr id="9" name="Rectangle 9"/>
          <p:cNvSpPr>
            <a:spLocks noGrp="1" noChangeArrowheads="1"/>
          </p:cNvSpPr>
          <p:nvPr>
            <p:ph type="ftr" sz="quarter" idx="11"/>
          </p:nvPr>
        </p:nvSpPr>
        <p:spPr/>
        <p:txBody>
          <a:bodyPr/>
          <a:lstStyle>
            <a:lvl1pPr>
              <a:defRPr>
                <a:solidFill>
                  <a:srgbClr val="000000"/>
                </a:solidFill>
              </a:defRPr>
            </a:lvl1pPr>
          </a:lstStyle>
          <a:p>
            <a:pPr>
              <a:defRPr/>
            </a:pPr>
            <a:endParaRPr lang="en-NZ"/>
          </a:p>
        </p:txBody>
      </p:sp>
      <p:sp>
        <p:nvSpPr>
          <p:cNvPr id="10" name="Rectangle 10"/>
          <p:cNvSpPr>
            <a:spLocks noGrp="1" noChangeArrowheads="1"/>
          </p:cNvSpPr>
          <p:nvPr>
            <p:ph type="sldNum" sz="quarter" idx="12"/>
          </p:nvPr>
        </p:nvSpPr>
        <p:spPr/>
        <p:txBody>
          <a:bodyPr/>
          <a:lstStyle>
            <a:lvl1pPr>
              <a:defRPr>
                <a:solidFill>
                  <a:srgbClr val="000000"/>
                </a:solidFill>
              </a:defRPr>
            </a:lvl1pPr>
          </a:lstStyle>
          <a:p>
            <a:pPr>
              <a:defRPr/>
            </a:pPr>
            <a:fld id="{7B804A11-3EE2-439A-9F8D-F8773E22778D}" type="slidenum">
              <a:rPr lang="en-NZ"/>
              <a:pPr>
                <a:defRPr/>
              </a:pPr>
              <a:t>‹#›</a:t>
            </a:fld>
            <a:endParaRPr lang="en-NZ"/>
          </a:p>
        </p:txBody>
      </p:sp>
    </p:spTree>
    <p:extLst>
      <p:ext uri="{BB962C8B-B14F-4D97-AF65-F5344CB8AC3E}">
        <p14:creationId xmlns:p14="http://schemas.microsoft.com/office/powerpoint/2010/main" val="592623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smtClean="0"/>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NZ" smtClean="0"/>
              <a:t>Click to edit Master text styles</a:t>
            </a:r>
          </a:p>
          <a:p>
            <a:pPr lvl="1"/>
            <a:r>
              <a:rPr lang="en-NZ" smtClean="0"/>
              <a:t>Second level</a:t>
            </a:r>
          </a:p>
          <a:p>
            <a:pPr lvl="2"/>
            <a:r>
              <a:rPr lang="en-NZ" smtClean="0"/>
              <a:t>Third level</a:t>
            </a:r>
          </a:p>
          <a:p>
            <a:pPr lvl="3"/>
            <a:r>
              <a:rPr lang="en-NZ" smtClean="0"/>
              <a:t>Fourth level</a:t>
            </a:r>
          </a:p>
          <a:p>
            <a:pPr lvl="4"/>
            <a:r>
              <a:rPr lang="en-NZ" smtClean="0"/>
              <a:t>Fifth level</a:t>
            </a:r>
            <a:endParaRPr lang="en-NZ"/>
          </a:p>
        </p:txBody>
      </p:sp>
      <p:sp>
        <p:nvSpPr>
          <p:cNvPr id="4" name="Rectangle 8"/>
          <p:cNvSpPr>
            <a:spLocks noGrp="1" noChangeArrowheads="1"/>
          </p:cNvSpPr>
          <p:nvPr>
            <p:ph type="dt" sz="half" idx="10"/>
          </p:nvPr>
        </p:nvSpPr>
        <p:spPr>
          <a:ln/>
        </p:spPr>
        <p:txBody>
          <a:bodyPr/>
          <a:lstStyle>
            <a:lvl1pPr>
              <a:defRPr/>
            </a:lvl1pPr>
          </a:lstStyle>
          <a:p>
            <a:pPr>
              <a:defRPr/>
            </a:pPr>
            <a:endParaRPr lang="en-NZ"/>
          </a:p>
        </p:txBody>
      </p:sp>
      <p:sp>
        <p:nvSpPr>
          <p:cNvPr id="5" name="Rectangle 9"/>
          <p:cNvSpPr>
            <a:spLocks noGrp="1" noChangeArrowheads="1"/>
          </p:cNvSpPr>
          <p:nvPr>
            <p:ph type="ftr" sz="quarter" idx="11"/>
          </p:nvPr>
        </p:nvSpPr>
        <p:spPr>
          <a:ln/>
        </p:spPr>
        <p:txBody>
          <a:bodyPr/>
          <a:lstStyle>
            <a:lvl1pPr>
              <a:defRPr/>
            </a:lvl1pPr>
          </a:lstStyle>
          <a:p>
            <a:pPr>
              <a:defRPr/>
            </a:pPr>
            <a:endParaRPr lang="en-NZ"/>
          </a:p>
        </p:txBody>
      </p:sp>
      <p:sp>
        <p:nvSpPr>
          <p:cNvPr id="6" name="Rectangle 10"/>
          <p:cNvSpPr>
            <a:spLocks noGrp="1" noChangeArrowheads="1"/>
          </p:cNvSpPr>
          <p:nvPr>
            <p:ph type="sldNum" sz="quarter" idx="12"/>
          </p:nvPr>
        </p:nvSpPr>
        <p:spPr>
          <a:ln/>
        </p:spPr>
        <p:txBody>
          <a:bodyPr/>
          <a:lstStyle>
            <a:lvl1pPr>
              <a:defRPr/>
            </a:lvl1pPr>
          </a:lstStyle>
          <a:p>
            <a:pPr>
              <a:defRPr/>
            </a:pPr>
            <a:fld id="{DE0B4843-821C-4F43-B1B2-1D0613E9B5DB}" type="slidenum">
              <a:rPr lang="en-NZ"/>
              <a:pPr>
                <a:defRPr/>
              </a:pPr>
              <a:t>‹#›</a:t>
            </a:fld>
            <a:endParaRPr lang="en-NZ"/>
          </a:p>
        </p:txBody>
      </p:sp>
    </p:spTree>
    <p:extLst>
      <p:ext uri="{BB962C8B-B14F-4D97-AF65-F5344CB8AC3E}">
        <p14:creationId xmlns:p14="http://schemas.microsoft.com/office/powerpoint/2010/main" val="2274486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NZ" smtClean="0"/>
              <a:t>Click to edit Master title style</a:t>
            </a:r>
            <a:endParaRPr lang="en-NZ"/>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NZ" smtClean="0"/>
              <a:t>Click to edit Master text styles</a:t>
            </a:r>
          </a:p>
          <a:p>
            <a:pPr lvl="1"/>
            <a:r>
              <a:rPr lang="en-NZ" smtClean="0"/>
              <a:t>Second level</a:t>
            </a:r>
          </a:p>
          <a:p>
            <a:pPr lvl="2"/>
            <a:r>
              <a:rPr lang="en-NZ" smtClean="0"/>
              <a:t>Third level</a:t>
            </a:r>
          </a:p>
          <a:p>
            <a:pPr lvl="3"/>
            <a:r>
              <a:rPr lang="en-NZ" smtClean="0"/>
              <a:t>Fourth level</a:t>
            </a:r>
          </a:p>
          <a:p>
            <a:pPr lvl="4"/>
            <a:r>
              <a:rPr lang="en-NZ" smtClean="0"/>
              <a:t>Fifth level</a:t>
            </a:r>
            <a:endParaRPr lang="en-NZ"/>
          </a:p>
        </p:txBody>
      </p:sp>
      <p:sp>
        <p:nvSpPr>
          <p:cNvPr id="4" name="Rectangle 8"/>
          <p:cNvSpPr>
            <a:spLocks noGrp="1" noChangeArrowheads="1"/>
          </p:cNvSpPr>
          <p:nvPr>
            <p:ph type="dt" sz="half" idx="10"/>
          </p:nvPr>
        </p:nvSpPr>
        <p:spPr>
          <a:ln/>
        </p:spPr>
        <p:txBody>
          <a:bodyPr/>
          <a:lstStyle>
            <a:lvl1pPr>
              <a:defRPr/>
            </a:lvl1pPr>
          </a:lstStyle>
          <a:p>
            <a:pPr>
              <a:defRPr/>
            </a:pPr>
            <a:endParaRPr lang="en-NZ"/>
          </a:p>
        </p:txBody>
      </p:sp>
      <p:sp>
        <p:nvSpPr>
          <p:cNvPr id="5" name="Rectangle 9"/>
          <p:cNvSpPr>
            <a:spLocks noGrp="1" noChangeArrowheads="1"/>
          </p:cNvSpPr>
          <p:nvPr>
            <p:ph type="ftr" sz="quarter" idx="11"/>
          </p:nvPr>
        </p:nvSpPr>
        <p:spPr>
          <a:ln/>
        </p:spPr>
        <p:txBody>
          <a:bodyPr/>
          <a:lstStyle>
            <a:lvl1pPr>
              <a:defRPr/>
            </a:lvl1pPr>
          </a:lstStyle>
          <a:p>
            <a:pPr>
              <a:defRPr/>
            </a:pPr>
            <a:endParaRPr lang="en-NZ"/>
          </a:p>
        </p:txBody>
      </p:sp>
      <p:sp>
        <p:nvSpPr>
          <p:cNvPr id="6" name="Rectangle 10"/>
          <p:cNvSpPr>
            <a:spLocks noGrp="1" noChangeArrowheads="1"/>
          </p:cNvSpPr>
          <p:nvPr>
            <p:ph type="sldNum" sz="quarter" idx="12"/>
          </p:nvPr>
        </p:nvSpPr>
        <p:spPr>
          <a:ln/>
        </p:spPr>
        <p:txBody>
          <a:bodyPr/>
          <a:lstStyle>
            <a:lvl1pPr>
              <a:defRPr/>
            </a:lvl1pPr>
          </a:lstStyle>
          <a:p>
            <a:pPr>
              <a:defRPr/>
            </a:pPr>
            <a:fld id="{3E446EAD-DEAE-48C0-83EF-59BDCC6C982F}" type="slidenum">
              <a:rPr lang="en-NZ"/>
              <a:pPr>
                <a:defRPr/>
              </a:pPr>
              <a:t>‹#›</a:t>
            </a:fld>
            <a:endParaRPr lang="en-NZ"/>
          </a:p>
        </p:txBody>
      </p:sp>
    </p:spTree>
    <p:extLst>
      <p:ext uri="{BB962C8B-B14F-4D97-AF65-F5344CB8AC3E}">
        <p14:creationId xmlns:p14="http://schemas.microsoft.com/office/powerpoint/2010/main" val="1401053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smtClean="0"/>
              <a:t>Click to edit Master title style</a:t>
            </a:r>
            <a:endParaRPr lang="en-NZ"/>
          </a:p>
        </p:txBody>
      </p:sp>
      <p:sp>
        <p:nvSpPr>
          <p:cNvPr id="3" name="Content Placeholder 2"/>
          <p:cNvSpPr>
            <a:spLocks noGrp="1"/>
          </p:cNvSpPr>
          <p:nvPr>
            <p:ph idx="1"/>
          </p:nvPr>
        </p:nvSpPr>
        <p:spPr/>
        <p:txBody>
          <a:bodyPr/>
          <a:lstStyle/>
          <a:p>
            <a:pPr lvl="0"/>
            <a:r>
              <a:rPr lang="en-NZ" smtClean="0"/>
              <a:t>Click to edit Master text styles</a:t>
            </a:r>
          </a:p>
          <a:p>
            <a:pPr lvl="1"/>
            <a:r>
              <a:rPr lang="en-NZ" smtClean="0"/>
              <a:t>Second level</a:t>
            </a:r>
          </a:p>
          <a:p>
            <a:pPr lvl="2"/>
            <a:r>
              <a:rPr lang="en-NZ" smtClean="0"/>
              <a:t>Third level</a:t>
            </a:r>
          </a:p>
          <a:p>
            <a:pPr lvl="3"/>
            <a:r>
              <a:rPr lang="en-NZ" smtClean="0"/>
              <a:t>Fourth level</a:t>
            </a:r>
          </a:p>
          <a:p>
            <a:pPr lvl="4"/>
            <a:r>
              <a:rPr lang="en-NZ" smtClean="0"/>
              <a:t>Fifth level</a:t>
            </a:r>
            <a:endParaRPr lang="en-NZ"/>
          </a:p>
        </p:txBody>
      </p:sp>
      <p:sp>
        <p:nvSpPr>
          <p:cNvPr id="4" name="Rectangle 8"/>
          <p:cNvSpPr>
            <a:spLocks noGrp="1" noChangeArrowheads="1"/>
          </p:cNvSpPr>
          <p:nvPr>
            <p:ph type="dt" sz="half" idx="10"/>
          </p:nvPr>
        </p:nvSpPr>
        <p:spPr>
          <a:ln/>
        </p:spPr>
        <p:txBody>
          <a:bodyPr/>
          <a:lstStyle>
            <a:lvl1pPr>
              <a:defRPr/>
            </a:lvl1pPr>
          </a:lstStyle>
          <a:p>
            <a:pPr>
              <a:defRPr/>
            </a:pPr>
            <a:endParaRPr lang="en-NZ"/>
          </a:p>
        </p:txBody>
      </p:sp>
      <p:sp>
        <p:nvSpPr>
          <p:cNvPr id="5" name="Rectangle 9"/>
          <p:cNvSpPr>
            <a:spLocks noGrp="1" noChangeArrowheads="1"/>
          </p:cNvSpPr>
          <p:nvPr>
            <p:ph type="ftr" sz="quarter" idx="11"/>
          </p:nvPr>
        </p:nvSpPr>
        <p:spPr>
          <a:ln/>
        </p:spPr>
        <p:txBody>
          <a:bodyPr/>
          <a:lstStyle>
            <a:lvl1pPr>
              <a:defRPr/>
            </a:lvl1pPr>
          </a:lstStyle>
          <a:p>
            <a:pPr>
              <a:defRPr/>
            </a:pPr>
            <a:endParaRPr lang="en-NZ"/>
          </a:p>
        </p:txBody>
      </p:sp>
      <p:sp>
        <p:nvSpPr>
          <p:cNvPr id="6" name="Rectangle 10"/>
          <p:cNvSpPr>
            <a:spLocks noGrp="1" noChangeArrowheads="1"/>
          </p:cNvSpPr>
          <p:nvPr>
            <p:ph type="sldNum" sz="quarter" idx="12"/>
          </p:nvPr>
        </p:nvSpPr>
        <p:spPr>
          <a:ln/>
        </p:spPr>
        <p:txBody>
          <a:bodyPr/>
          <a:lstStyle>
            <a:lvl1pPr>
              <a:defRPr/>
            </a:lvl1pPr>
          </a:lstStyle>
          <a:p>
            <a:pPr>
              <a:defRPr/>
            </a:pPr>
            <a:fld id="{5FC8516E-6DB7-4C89-B54B-0A7A316409D2}" type="slidenum">
              <a:rPr lang="en-NZ"/>
              <a:pPr>
                <a:defRPr/>
              </a:pPr>
              <a:t>‹#›</a:t>
            </a:fld>
            <a:endParaRPr lang="en-NZ"/>
          </a:p>
        </p:txBody>
      </p:sp>
    </p:spTree>
    <p:extLst>
      <p:ext uri="{BB962C8B-B14F-4D97-AF65-F5344CB8AC3E}">
        <p14:creationId xmlns:p14="http://schemas.microsoft.com/office/powerpoint/2010/main" val="1382196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NZ" smtClean="0"/>
              <a:t>Click to edit Master title style</a:t>
            </a:r>
            <a:endParaRPr lang="en-N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NZ"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NZ"/>
          </a:p>
        </p:txBody>
      </p:sp>
      <p:sp>
        <p:nvSpPr>
          <p:cNvPr id="5" name="Rectangle 9"/>
          <p:cNvSpPr>
            <a:spLocks noGrp="1" noChangeArrowheads="1"/>
          </p:cNvSpPr>
          <p:nvPr>
            <p:ph type="ftr" sz="quarter" idx="11"/>
          </p:nvPr>
        </p:nvSpPr>
        <p:spPr>
          <a:ln/>
        </p:spPr>
        <p:txBody>
          <a:bodyPr/>
          <a:lstStyle>
            <a:lvl1pPr>
              <a:defRPr/>
            </a:lvl1pPr>
          </a:lstStyle>
          <a:p>
            <a:pPr>
              <a:defRPr/>
            </a:pPr>
            <a:endParaRPr lang="en-NZ"/>
          </a:p>
        </p:txBody>
      </p:sp>
      <p:sp>
        <p:nvSpPr>
          <p:cNvPr id="6" name="Rectangle 10"/>
          <p:cNvSpPr>
            <a:spLocks noGrp="1" noChangeArrowheads="1"/>
          </p:cNvSpPr>
          <p:nvPr>
            <p:ph type="sldNum" sz="quarter" idx="12"/>
          </p:nvPr>
        </p:nvSpPr>
        <p:spPr>
          <a:ln/>
        </p:spPr>
        <p:txBody>
          <a:bodyPr/>
          <a:lstStyle>
            <a:lvl1pPr>
              <a:defRPr/>
            </a:lvl1pPr>
          </a:lstStyle>
          <a:p>
            <a:pPr>
              <a:defRPr/>
            </a:pPr>
            <a:fld id="{3EE569F1-FAD2-4C25-991E-849EA0511AEA}" type="slidenum">
              <a:rPr lang="en-NZ"/>
              <a:pPr>
                <a:defRPr/>
              </a:pPr>
              <a:t>‹#›</a:t>
            </a:fld>
            <a:endParaRPr lang="en-NZ"/>
          </a:p>
        </p:txBody>
      </p:sp>
    </p:spTree>
    <p:extLst>
      <p:ext uri="{BB962C8B-B14F-4D97-AF65-F5344CB8AC3E}">
        <p14:creationId xmlns:p14="http://schemas.microsoft.com/office/powerpoint/2010/main" val="3817181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smtClean="0"/>
              <a:t>Click to edit Master title style</a:t>
            </a:r>
            <a:endParaRPr lang="en-NZ"/>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NZ" smtClean="0"/>
              <a:t>Click to edit Master text styles</a:t>
            </a:r>
          </a:p>
          <a:p>
            <a:pPr lvl="1"/>
            <a:r>
              <a:rPr lang="en-NZ" smtClean="0"/>
              <a:t>Second level</a:t>
            </a:r>
          </a:p>
          <a:p>
            <a:pPr lvl="2"/>
            <a:r>
              <a:rPr lang="en-NZ" smtClean="0"/>
              <a:t>Third level</a:t>
            </a:r>
          </a:p>
          <a:p>
            <a:pPr lvl="3"/>
            <a:r>
              <a:rPr lang="en-NZ" smtClean="0"/>
              <a:t>Fourth level</a:t>
            </a:r>
          </a:p>
          <a:p>
            <a:pPr lvl="4"/>
            <a:r>
              <a:rPr lang="en-NZ" smtClean="0"/>
              <a:t>Fifth level</a:t>
            </a:r>
            <a:endParaRPr lang="en-NZ"/>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NZ" smtClean="0"/>
              <a:t>Click to edit Master text styles</a:t>
            </a:r>
          </a:p>
          <a:p>
            <a:pPr lvl="1"/>
            <a:r>
              <a:rPr lang="en-NZ" smtClean="0"/>
              <a:t>Second level</a:t>
            </a:r>
          </a:p>
          <a:p>
            <a:pPr lvl="2"/>
            <a:r>
              <a:rPr lang="en-NZ" smtClean="0"/>
              <a:t>Third level</a:t>
            </a:r>
          </a:p>
          <a:p>
            <a:pPr lvl="3"/>
            <a:r>
              <a:rPr lang="en-NZ" smtClean="0"/>
              <a:t>Fourth level</a:t>
            </a:r>
          </a:p>
          <a:p>
            <a:pPr lvl="4"/>
            <a:r>
              <a:rPr lang="en-NZ" smtClean="0"/>
              <a:t>Fifth level</a:t>
            </a:r>
            <a:endParaRPr lang="en-NZ"/>
          </a:p>
        </p:txBody>
      </p:sp>
      <p:sp>
        <p:nvSpPr>
          <p:cNvPr id="5" name="Rectangle 8"/>
          <p:cNvSpPr>
            <a:spLocks noGrp="1" noChangeArrowheads="1"/>
          </p:cNvSpPr>
          <p:nvPr>
            <p:ph type="dt" sz="half" idx="10"/>
          </p:nvPr>
        </p:nvSpPr>
        <p:spPr>
          <a:ln/>
        </p:spPr>
        <p:txBody>
          <a:bodyPr/>
          <a:lstStyle>
            <a:lvl1pPr>
              <a:defRPr/>
            </a:lvl1pPr>
          </a:lstStyle>
          <a:p>
            <a:pPr>
              <a:defRPr/>
            </a:pPr>
            <a:endParaRPr lang="en-NZ"/>
          </a:p>
        </p:txBody>
      </p:sp>
      <p:sp>
        <p:nvSpPr>
          <p:cNvPr id="6" name="Rectangle 9"/>
          <p:cNvSpPr>
            <a:spLocks noGrp="1" noChangeArrowheads="1"/>
          </p:cNvSpPr>
          <p:nvPr>
            <p:ph type="ftr" sz="quarter" idx="11"/>
          </p:nvPr>
        </p:nvSpPr>
        <p:spPr>
          <a:ln/>
        </p:spPr>
        <p:txBody>
          <a:bodyPr/>
          <a:lstStyle>
            <a:lvl1pPr>
              <a:defRPr/>
            </a:lvl1pPr>
          </a:lstStyle>
          <a:p>
            <a:pPr>
              <a:defRPr/>
            </a:pPr>
            <a:endParaRPr lang="en-NZ"/>
          </a:p>
        </p:txBody>
      </p:sp>
      <p:sp>
        <p:nvSpPr>
          <p:cNvPr id="7" name="Rectangle 10"/>
          <p:cNvSpPr>
            <a:spLocks noGrp="1" noChangeArrowheads="1"/>
          </p:cNvSpPr>
          <p:nvPr>
            <p:ph type="sldNum" sz="quarter" idx="12"/>
          </p:nvPr>
        </p:nvSpPr>
        <p:spPr>
          <a:ln/>
        </p:spPr>
        <p:txBody>
          <a:bodyPr/>
          <a:lstStyle>
            <a:lvl1pPr>
              <a:defRPr/>
            </a:lvl1pPr>
          </a:lstStyle>
          <a:p>
            <a:pPr>
              <a:defRPr/>
            </a:pPr>
            <a:fld id="{BD3AAC0A-B5C3-43E8-9EB8-A895D500B9B5}" type="slidenum">
              <a:rPr lang="en-NZ"/>
              <a:pPr>
                <a:defRPr/>
              </a:pPr>
              <a:t>‹#›</a:t>
            </a:fld>
            <a:endParaRPr lang="en-NZ"/>
          </a:p>
        </p:txBody>
      </p:sp>
    </p:spTree>
    <p:extLst>
      <p:ext uri="{BB962C8B-B14F-4D97-AF65-F5344CB8AC3E}">
        <p14:creationId xmlns:p14="http://schemas.microsoft.com/office/powerpoint/2010/main" val="1366479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NZ" smtClean="0"/>
              <a:t>Click to edit Master title style</a:t>
            </a:r>
            <a:endParaRPr lang="en-N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NZ"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NZ" smtClean="0"/>
              <a:t>Click to edit Master text styles</a:t>
            </a:r>
          </a:p>
          <a:p>
            <a:pPr lvl="1"/>
            <a:r>
              <a:rPr lang="en-NZ" smtClean="0"/>
              <a:t>Second level</a:t>
            </a:r>
          </a:p>
          <a:p>
            <a:pPr lvl="2"/>
            <a:r>
              <a:rPr lang="en-NZ" smtClean="0"/>
              <a:t>Third level</a:t>
            </a:r>
          </a:p>
          <a:p>
            <a:pPr lvl="3"/>
            <a:r>
              <a:rPr lang="en-NZ" smtClean="0"/>
              <a:t>Fourth level</a:t>
            </a:r>
          </a:p>
          <a:p>
            <a:pPr lvl="4"/>
            <a:r>
              <a:rPr lang="en-NZ" smtClean="0"/>
              <a:t>Fifth level</a:t>
            </a:r>
            <a:endParaRPr lang="en-N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NZ"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NZ" smtClean="0"/>
              <a:t>Click to edit Master text styles</a:t>
            </a:r>
          </a:p>
          <a:p>
            <a:pPr lvl="1"/>
            <a:r>
              <a:rPr lang="en-NZ" smtClean="0"/>
              <a:t>Second level</a:t>
            </a:r>
          </a:p>
          <a:p>
            <a:pPr lvl="2"/>
            <a:r>
              <a:rPr lang="en-NZ" smtClean="0"/>
              <a:t>Third level</a:t>
            </a:r>
          </a:p>
          <a:p>
            <a:pPr lvl="3"/>
            <a:r>
              <a:rPr lang="en-NZ" smtClean="0"/>
              <a:t>Fourth level</a:t>
            </a:r>
          </a:p>
          <a:p>
            <a:pPr lvl="4"/>
            <a:r>
              <a:rPr lang="en-NZ" smtClean="0"/>
              <a:t>Fifth level</a:t>
            </a:r>
            <a:endParaRPr lang="en-NZ"/>
          </a:p>
        </p:txBody>
      </p:sp>
      <p:sp>
        <p:nvSpPr>
          <p:cNvPr id="7" name="Rectangle 8"/>
          <p:cNvSpPr>
            <a:spLocks noGrp="1" noChangeArrowheads="1"/>
          </p:cNvSpPr>
          <p:nvPr>
            <p:ph type="dt" sz="half" idx="10"/>
          </p:nvPr>
        </p:nvSpPr>
        <p:spPr>
          <a:ln/>
        </p:spPr>
        <p:txBody>
          <a:bodyPr/>
          <a:lstStyle>
            <a:lvl1pPr>
              <a:defRPr/>
            </a:lvl1pPr>
          </a:lstStyle>
          <a:p>
            <a:pPr>
              <a:defRPr/>
            </a:pPr>
            <a:endParaRPr lang="en-NZ"/>
          </a:p>
        </p:txBody>
      </p:sp>
      <p:sp>
        <p:nvSpPr>
          <p:cNvPr id="8" name="Rectangle 9"/>
          <p:cNvSpPr>
            <a:spLocks noGrp="1" noChangeArrowheads="1"/>
          </p:cNvSpPr>
          <p:nvPr>
            <p:ph type="ftr" sz="quarter" idx="11"/>
          </p:nvPr>
        </p:nvSpPr>
        <p:spPr>
          <a:ln/>
        </p:spPr>
        <p:txBody>
          <a:bodyPr/>
          <a:lstStyle>
            <a:lvl1pPr>
              <a:defRPr/>
            </a:lvl1pPr>
          </a:lstStyle>
          <a:p>
            <a:pPr>
              <a:defRPr/>
            </a:pPr>
            <a:endParaRPr lang="en-NZ"/>
          </a:p>
        </p:txBody>
      </p:sp>
      <p:sp>
        <p:nvSpPr>
          <p:cNvPr id="9" name="Rectangle 10"/>
          <p:cNvSpPr>
            <a:spLocks noGrp="1" noChangeArrowheads="1"/>
          </p:cNvSpPr>
          <p:nvPr>
            <p:ph type="sldNum" sz="quarter" idx="12"/>
          </p:nvPr>
        </p:nvSpPr>
        <p:spPr>
          <a:ln/>
        </p:spPr>
        <p:txBody>
          <a:bodyPr/>
          <a:lstStyle>
            <a:lvl1pPr>
              <a:defRPr/>
            </a:lvl1pPr>
          </a:lstStyle>
          <a:p>
            <a:pPr>
              <a:defRPr/>
            </a:pPr>
            <a:fld id="{0598629F-64C6-4B47-AD62-7540AF44366B}" type="slidenum">
              <a:rPr lang="en-NZ"/>
              <a:pPr>
                <a:defRPr/>
              </a:pPr>
              <a:t>‹#›</a:t>
            </a:fld>
            <a:endParaRPr lang="en-NZ"/>
          </a:p>
        </p:txBody>
      </p:sp>
    </p:spTree>
    <p:extLst>
      <p:ext uri="{BB962C8B-B14F-4D97-AF65-F5344CB8AC3E}">
        <p14:creationId xmlns:p14="http://schemas.microsoft.com/office/powerpoint/2010/main" val="4106113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smtClean="0"/>
              <a:t>Click to edit Master title style</a:t>
            </a:r>
            <a:endParaRPr lang="en-NZ"/>
          </a:p>
        </p:txBody>
      </p:sp>
      <p:sp>
        <p:nvSpPr>
          <p:cNvPr id="3" name="Rectangle 8"/>
          <p:cNvSpPr>
            <a:spLocks noGrp="1" noChangeArrowheads="1"/>
          </p:cNvSpPr>
          <p:nvPr>
            <p:ph type="dt" sz="half" idx="10"/>
          </p:nvPr>
        </p:nvSpPr>
        <p:spPr>
          <a:ln/>
        </p:spPr>
        <p:txBody>
          <a:bodyPr/>
          <a:lstStyle>
            <a:lvl1pPr>
              <a:defRPr/>
            </a:lvl1pPr>
          </a:lstStyle>
          <a:p>
            <a:pPr>
              <a:defRPr/>
            </a:pPr>
            <a:endParaRPr lang="en-NZ"/>
          </a:p>
        </p:txBody>
      </p:sp>
      <p:sp>
        <p:nvSpPr>
          <p:cNvPr id="4" name="Rectangle 9"/>
          <p:cNvSpPr>
            <a:spLocks noGrp="1" noChangeArrowheads="1"/>
          </p:cNvSpPr>
          <p:nvPr>
            <p:ph type="ftr" sz="quarter" idx="11"/>
          </p:nvPr>
        </p:nvSpPr>
        <p:spPr>
          <a:ln/>
        </p:spPr>
        <p:txBody>
          <a:bodyPr/>
          <a:lstStyle>
            <a:lvl1pPr>
              <a:defRPr/>
            </a:lvl1pPr>
          </a:lstStyle>
          <a:p>
            <a:pPr>
              <a:defRPr/>
            </a:pPr>
            <a:endParaRPr lang="en-NZ"/>
          </a:p>
        </p:txBody>
      </p:sp>
      <p:sp>
        <p:nvSpPr>
          <p:cNvPr id="5" name="Rectangle 10"/>
          <p:cNvSpPr>
            <a:spLocks noGrp="1" noChangeArrowheads="1"/>
          </p:cNvSpPr>
          <p:nvPr>
            <p:ph type="sldNum" sz="quarter" idx="12"/>
          </p:nvPr>
        </p:nvSpPr>
        <p:spPr>
          <a:ln/>
        </p:spPr>
        <p:txBody>
          <a:bodyPr/>
          <a:lstStyle>
            <a:lvl1pPr>
              <a:defRPr/>
            </a:lvl1pPr>
          </a:lstStyle>
          <a:p>
            <a:pPr>
              <a:defRPr/>
            </a:pPr>
            <a:fld id="{C0465EAB-A224-4EC6-A1D2-7196309A85B0}" type="slidenum">
              <a:rPr lang="en-NZ"/>
              <a:pPr>
                <a:defRPr/>
              </a:pPr>
              <a:t>‹#›</a:t>
            </a:fld>
            <a:endParaRPr lang="en-NZ"/>
          </a:p>
        </p:txBody>
      </p:sp>
    </p:spTree>
    <p:extLst>
      <p:ext uri="{BB962C8B-B14F-4D97-AF65-F5344CB8AC3E}">
        <p14:creationId xmlns:p14="http://schemas.microsoft.com/office/powerpoint/2010/main" val="4103283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NZ"/>
          </a:p>
        </p:txBody>
      </p:sp>
      <p:sp>
        <p:nvSpPr>
          <p:cNvPr id="3" name="Rectangle 9"/>
          <p:cNvSpPr>
            <a:spLocks noGrp="1" noChangeArrowheads="1"/>
          </p:cNvSpPr>
          <p:nvPr>
            <p:ph type="ftr" sz="quarter" idx="11"/>
          </p:nvPr>
        </p:nvSpPr>
        <p:spPr>
          <a:ln/>
        </p:spPr>
        <p:txBody>
          <a:bodyPr/>
          <a:lstStyle>
            <a:lvl1pPr>
              <a:defRPr/>
            </a:lvl1pPr>
          </a:lstStyle>
          <a:p>
            <a:pPr>
              <a:defRPr/>
            </a:pPr>
            <a:endParaRPr lang="en-NZ"/>
          </a:p>
        </p:txBody>
      </p:sp>
      <p:sp>
        <p:nvSpPr>
          <p:cNvPr id="4" name="Rectangle 10"/>
          <p:cNvSpPr>
            <a:spLocks noGrp="1" noChangeArrowheads="1"/>
          </p:cNvSpPr>
          <p:nvPr>
            <p:ph type="sldNum" sz="quarter" idx="12"/>
          </p:nvPr>
        </p:nvSpPr>
        <p:spPr>
          <a:ln/>
        </p:spPr>
        <p:txBody>
          <a:bodyPr/>
          <a:lstStyle>
            <a:lvl1pPr>
              <a:defRPr/>
            </a:lvl1pPr>
          </a:lstStyle>
          <a:p>
            <a:pPr>
              <a:defRPr/>
            </a:pPr>
            <a:fld id="{AF423A31-C16C-48F1-9C18-33FED963C5AE}" type="slidenum">
              <a:rPr lang="en-NZ"/>
              <a:pPr>
                <a:defRPr/>
              </a:pPr>
              <a:t>‹#›</a:t>
            </a:fld>
            <a:endParaRPr lang="en-NZ"/>
          </a:p>
        </p:txBody>
      </p:sp>
    </p:spTree>
    <p:extLst>
      <p:ext uri="{BB962C8B-B14F-4D97-AF65-F5344CB8AC3E}">
        <p14:creationId xmlns:p14="http://schemas.microsoft.com/office/powerpoint/2010/main" val="2316203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NZ" smtClean="0"/>
              <a:t>Click to edit Master title style</a:t>
            </a:r>
            <a:endParaRPr lang="en-N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NZ" smtClean="0"/>
              <a:t>Click to edit Master text styles</a:t>
            </a:r>
          </a:p>
          <a:p>
            <a:pPr lvl="1"/>
            <a:r>
              <a:rPr lang="en-NZ" smtClean="0"/>
              <a:t>Second level</a:t>
            </a:r>
          </a:p>
          <a:p>
            <a:pPr lvl="2"/>
            <a:r>
              <a:rPr lang="en-NZ" smtClean="0"/>
              <a:t>Third level</a:t>
            </a:r>
          </a:p>
          <a:p>
            <a:pPr lvl="3"/>
            <a:r>
              <a:rPr lang="en-NZ" smtClean="0"/>
              <a:t>Fourth level</a:t>
            </a:r>
          </a:p>
          <a:p>
            <a:pPr lvl="4"/>
            <a:r>
              <a:rPr lang="en-NZ" smtClean="0"/>
              <a:t>Fifth level</a:t>
            </a:r>
            <a:endParaRPr lang="en-N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NZ"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NZ"/>
          </a:p>
        </p:txBody>
      </p:sp>
      <p:sp>
        <p:nvSpPr>
          <p:cNvPr id="6" name="Rectangle 9"/>
          <p:cNvSpPr>
            <a:spLocks noGrp="1" noChangeArrowheads="1"/>
          </p:cNvSpPr>
          <p:nvPr>
            <p:ph type="ftr" sz="quarter" idx="11"/>
          </p:nvPr>
        </p:nvSpPr>
        <p:spPr>
          <a:ln/>
        </p:spPr>
        <p:txBody>
          <a:bodyPr/>
          <a:lstStyle>
            <a:lvl1pPr>
              <a:defRPr/>
            </a:lvl1pPr>
          </a:lstStyle>
          <a:p>
            <a:pPr>
              <a:defRPr/>
            </a:pPr>
            <a:endParaRPr lang="en-NZ"/>
          </a:p>
        </p:txBody>
      </p:sp>
      <p:sp>
        <p:nvSpPr>
          <p:cNvPr id="7" name="Rectangle 10"/>
          <p:cNvSpPr>
            <a:spLocks noGrp="1" noChangeArrowheads="1"/>
          </p:cNvSpPr>
          <p:nvPr>
            <p:ph type="sldNum" sz="quarter" idx="12"/>
          </p:nvPr>
        </p:nvSpPr>
        <p:spPr>
          <a:ln/>
        </p:spPr>
        <p:txBody>
          <a:bodyPr/>
          <a:lstStyle>
            <a:lvl1pPr>
              <a:defRPr/>
            </a:lvl1pPr>
          </a:lstStyle>
          <a:p>
            <a:pPr>
              <a:defRPr/>
            </a:pPr>
            <a:fld id="{10893EA4-E031-4995-8C13-867463C033E9}" type="slidenum">
              <a:rPr lang="en-NZ"/>
              <a:pPr>
                <a:defRPr/>
              </a:pPr>
              <a:t>‹#›</a:t>
            </a:fld>
            <a:endParaRPr lang="en-NZ"/>
          </a:p>
        </p:txBody>
      </p:sp>
    </p:spTree>
    <p:extLst>
      <p:ext uri="{BB962C8B-B14F-4D97-AF65-F5344CB8AC3E}">
        <p14:creationId xmlns:p14="http://schemas.microsoft.com/office/powerpoint/2010/main" val="62474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NZ" smtClean="0"/>
              <a:t>Click to edit Master title style</a:t>
            </a:r>
            <a:endParaRPr lang="en-NZ"/>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NZ" noProof="0" smtClean="0"/>
              <a:t>Click icon to add picture</a:t>
            </a:r>
            <a:endParaRPr lang="en-NZ"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NZ"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NZ"/>
          </a:p>
        </p:txBody>
      </p:sp>
      <p:sp>
        <p:nvSpPr>
          <p:cNvPr id="6" name="Rectangle 9"/>
          <p:cNvSpPr>
            <a:spLocks noGrp="1" noChangeArrowheads="1"/>
          </p:cNvSpPr>
          <p:nvPr>
            <p:ph type="ftr" sz="quarter" idx="11"/>
          </p:nvPr>
        </p:nvSpPr>
        <p:spPr>
          <a:ln/>
        </p:spPr>
        <p:txBody>
          <a:bodyPr/>
          <a:lstStyle>
            <a:lvl1pPr>
              <a:defRPr/>
            </a:lvl1pPr>
          </a:lstStyle>
          <a:p>
            <a:pPr>
              <a:defRPr/>
            </a:pPr>
            <a:endParaRPr lang="en-NZ"/>
          </a:p>
        </p:txBody>
      </p:sp>
      <p:sp>
        <p:nvSpPr>
          <p:cNvPr id="7" name="Rectangle 10"/>
          <p:cNvSpPr>
            <a:spLocks noGrp="1" noChangeArrowheads="1"/>
          </p:cNvSpPr>
          <p:nvPr>
            <p:ph type="sldNum" sz="quarter" idx="12"/>
          </p:nvPr>
        </p:nvSpPr>
        <p:spPr>
          <a:ln/>
        </p:spPr>
        <p:txBody>
          <a:bodyPr/>
          <a:lstStyle>
            <a:lvl1pPr>
              <a:defRPr/>
            </a:lvl1pPr>
          </a:lstStyle>
          <a:p>
            <a:pPr>
              <a:defRPr/>
            </a:pPr>
            <a:fld id="{1C528D3D-43E6-46F9-A2C2-F301C1B93AAC}" type="slidenum">
              <a:rPr lang="en-NZ"/>
              <a:pPr>
                <a:defRPr/>
              </a:pPr>
              <a:t>‹#›</a:t>
            </a:fld>
            <a:endParaRPr lang="en-NZ"/>
          </a:p>
        </p:txBody>
      </p:sp>
    </p:spTree>
    <p:extLst>
      <p:ext uri="{BB962C8B-B14F-4D97-AF65-F5344CB8AC3E}">
        <p14:creationId xmlns:p14="http://schemas.microsoft.com/office/powerpoint/2010/main" val="4201815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581150"/>
            <a:ext cx="9142413" cy="5275263"/>
            <a:chOff x="0" y="996"/>
            <a:chExt cx="5759" cy="3323"/>
          </a:xfrm>
        </p:grpSpPr>
        <p:pic>
          <p:nvPicPr>
            <p:cNvPr id="1032" name="Picture 3"/>
            <p:cNvPicPr>
              <a:picLocks noChangeArrowheads="1"/>
            </p:cNvPicPr>
            <p:nvPr/>
          </p:nvPicPr>
          <p:blipFill>
            <a:blip r:embed="rId14">
              <a:extLst>
                <a:ext uri="{28A0092B-C50C-407E-A947-70E740481C1C}">
                  <a14:useLocalDpi xmlns:a14="http://schemas.microsoft.com/office/drawing/2010/main" val="0"/>
                </a:ext>
              </a:extLst>
            </a:blip>
            <a:srcRect r="27339" b="11440"/>
            <a:stretch>
              <a:fillRect/>
            </a:stretch>
          </p:blipFill>
          <p:spPr bwMode="auto">
            <a:xfrm>
              <a:off x="3976" y="1423"/>
              <a:ext cx="1783" cy="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Freeform 4"/>
            <p:cNvSpPr>
              <a:spLocks/>
            </p:cNvSpPr>
            <p:nvPr/>
          </p:nvSpPr>
          <p:spPr bwMode="auto">
            <a:xfrm>
              <a:off x="0" y="3522"/>
              <a:ext cx="2509" cy="196"/>
            </a:xfrm>
            <a:custGeom>
              <a:avLst/>
              <a:gdLst>
                <a:gd name="T0" fmla="*/ 39 w 2509"/>
                <a:gd name="T1" fmla="*/ 61 h 196"/>
                <a:gd name="T2" fmla="*/ 104 w 2509"/>
                <a:gd name="T3" fmla="*/ 28 h 196"/>
                <a:gd name="T4" fmla="*/ 182 w 2509"/>
                <a:gd name="T5" fmla="*/ 13 h 196"/>
                <a:gd name="T6" fmla="*/ 281 w 2509"/>
                <a:gd name="T7" fmla="*/ 13 h 196"/>
                <a:gd name="T8" fmla="*/ 357 w 2509"/>
                <a:gd name="T9" fmla="*/ 34 h 196"/>
                <a:gd name="T10" fmla="*/ 440 w 2509"/>
                <a:gd name="T11" fmla="*/ 85 h 196"/>
                <a:gd name="T12" fmla="*/ 509 w 2509"/>
                <a:gd name="T13" fmla="*/ 129 h 196"/>
                <a:gd name="T14" fmla="*/ 626 w 2509"/>
                <a:gd name="T15" fmla="*/ 148 h 196"/>
                <a:gd name="T16" fmla="*/ 728 w 2509"/>
                <a:gd name="T17" fmla="*/ 135 h 196"/>
                <a:gd name="T18" fmla="*/ 806 w 2509"/>
                <a:gd name="T19" fmla="*/ 93 h 196"/>
                <a:gd name="T20" fmla="*/ 899 w 2509"/>
                <a:gd name="T21" fmla="*/ 36 h 196"/>
                <a:gd name="T22" fmla="*/ 998 w 2509"/>
                <a:gd name="T23" fmla="*/ 4 h 196"/>
                <a:gd name="T24" fmla="*/ 1119 w 2509"/>
                <a:gd name="T25" fmla="*/ 6 h 196"/>
                <a:gd name="T26" fmla="*/ 1214 w 2509"/>
                <a:gd name="T27" fmla="*/ 39 h 196"/>
                <a:gd name="T28" fmla="*/ 1308 w 2509"/>
                <a:gd name="T29" fmla="*/ 102 h 196"/>
                <a:gd name="T30" fmla="*/ 1403 w 2509"/>
                <a:gd name="T31" fmla="*/ 133 h 196"/>
                <a:gd name="T32" fmla="*/ 1514 w 2509"/>
                <a:gd name="T33" fmla="*/ 133 h 196"/>
                <a:gd name="T34" fmla="*/ 1593 w 2509"/>
                <a:gd name="T35" fmla="*/ 111 h 196"/>
                <a:gd name="T36" fmla="*/ 1668 w 2509"/>
                <a:gd name="T37" fmla="*/ 61 h 196"/>
                <a:gd name="T38" fmla="*/ 1754 w 2509"/>
                <a:gd name="T39" fmla="*/ 18 h 196"/>
                <a:gd name="T40" fmla="*/ 1844 w 2509"/>
                <a:gd name="T41" fmla="*/ 1 h 196"/>
                <a:gd name="T42" fmla="*/ 1958 w 2509"/>
                <a:gd name="T43" fmla="*/ 4 h 196"/>
                <a:gd name="T44" fmla="*/ 2039 w 2509"/>
                <a:gd name="T45" fmla="*/ 33 h 196"/>
                <a:gd name="T46" fmla="*/ 2118 w 2509"/>
                <a:gd name="T47" fmla="*/ 88 h 196"/>
                <a:gd name="T48" fmla="*/ 2192 w 2509"/>
                <a:gd name="T49" fmla="*/ 124 h 196"/>
                <a:gd name="T50" fmla="*/ 2303 w 2509"/>
                <a:gd name="T51" fmla="*/ 138 h 196"/>
                <a:gd name="T52" fmla="*/ 2412 w 2509"/>
                <a:gd name="T53" fmla="*/ 106 h 196"/>
                <a:gd name="T54" fmla="*/ 2463 w 2509"/>
                <a:gd name="T55" fmla="*/ 66 h 196"/>
                <a:gd name="T56" fmla="*/ 2489 w 2509"/>
                <a:gd name="T57" fmla="*/ 61 h 196"/>
                <a:gd name="T58" fmla="*/ 2507 w 2509"/>
                <a:gd name="T59" fmla="*/ 76 h 196"/>
                <a:gd name="T60" fmla="*/ 2508 w 2509"/>
                <a:gd name="T61" fmla="*/ 96 h 196"/>
                <a:gd name="T62" fmla="*/ 2490 w 2509"/>
                <a:gd name="T63" fmla="*/ 118 h 196"/>
                <a:gd name="T64" fmla="*/ 2429 w 2509"/>
                <a:gd name="T65" fmla="*/ 160 h 196"/>
                <a:gd name="T66" fmla="*/ 2352 w 2509"/>
                <a:gd name="T67" fmla="*/ 183 h 196"/>
                <a:gd name="T68" fmla="*/ 2238 w 2509"/>
                <a:gd name="T69" fmla="*/ 184 h 196"/>
                <a:gd name="T70" fmla="*/ 2156 w 2509"/>
                <a:gd name="T71" fmla="*/ 172 h 196"/>
                <a:gd name="T72" fmla="*/ 2076 w 2509"/>
                <a:gd name="T73" fmla="*/ 133 h 196"/>
                <a:gd name="T74" fmla="*/ 2018 w 2509"/>
                <a:gd name="T75" fmla="*/ 87 h 196"/>
                <a:gd name="T76" fmla="*/ 1934 w 2509"/>
                <a:gd name="T77" fmla="*/ 55 h 196"/>
                <a:gd name="T78" fmla="*/ 1836 w 2509"/>
                <a:gd name="T79" fmla="*/ 49 h 196"/>
                <a:gd name="T80" fmla="*/ 1743 w 2509"/>
                <a:gd name="T81" fmla="*/ 79 h 196"/>
                <a:gd name="T82" fmla="*/ 1677 w 2509"/>
                <a:gd name="T83" fmla="*/ 118 h 196"/>
                <a:gd name="T84" fmla="*/ 1586 w 2509"/>
                <a:gd name="T85" fmla="*/ 165 h 196"/>
                <a:gd name="T86" fmla="*/ 1475 w 2509"/>
                <a:gd name="T87" fmla="*/ 186 h 196"/>
                <a:gd name="T88" fmla="*/ 1377 w 2509"/>
                <a:gd name="T89" fmla="*/ 180 h 196"/>
                <a:gd name="T90" fmla="*/ 1269 w 2509"/>
                <a:gd name="T91" fmla="*/ 136 h 196"/>
                <a:gd name="T92" fmla="*/ 1197 w 2509"/>
                <a:gd name="T93" fmla="*/ 84 h 196"/>
                <a:gd name="T94" fmla="*/ 1128 w 2509"/>
                <a:gd name="T95" fmla="*/ 55 h 196"/>
                <a:gd name="T96" fmla="*/ 1020 w 2509"/>
                <a:gd name="T97" fmla="*/ 49 h 196"/>
                <a:gd name="T98" fmla="*/ 914 w 2509"/>
                <a:gd name="T99" fmla="*/ 78 h 196"/>
                <a:gd name="T100" fmla="*/ 831 w 2509"/>
                <a:gd name="T101" fmla="*/ 135 h 196"/>
                <a:gd name="T102" fmla="*/ 713 w 2509"/>
                <a:gd name="T103" fmla="*/ 187 h 196"/>
                <a:gd name="T104" fmla="*/ 600 w 2509"/>
                <a:gd name="T105" fmla="*/ 195 h 196"/>
                <a:gd name="T106" fmla="*/ 494 w 2509"/>
                <a:gd name="T107" fmla="*/ 175 h 196"/>
                <a:gd name="T108" fmla="*/ 408 w 2509"/>
                <a:gd name="T109" fmla="*/ 123 h 196"/>
                <a:gd name="T110" fmla="*/ 338 w 2509"/>
                <a:gd name="T111" fmla="*/ 79 h 196"/>
                <a:gd name="T112" fmla="*/ 251 w 2509"/>
                <a:gd name="T113" fmla="*/ 60 h 196"/>
                <a:gd name="T114" fmla="*/ 144 w 2509"/>
                <a:gd name="T115" fmla="*/ 67 h 196"/>
                <a:gd name="T116" fmla="*/ 56 w 2509"/>
                <a:gd name="T117" fmla="*/ 108 h 196"/>
                <a:gd name="T118" fmla="*/ 5 w 2509"/>
                <a:gd name="T119" fmla="*/ 93 h 19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509" h="196">
                  <a:moveTo>
                    <a:pt x="5" y="93"/>
                  </a:moveTo>
                  <a:lnTo>
                    <a:pt x="39" y="61"/>
                  </a:lnTo>
                  <a:lnTo>
                    <a:pt x="71" y="43"/>
                  </a:lnTo>
                  <a:lnTo>
                    <a:pt x="104" y="28"/>
                  </a:lnTo>
                  <a:lnTo>
                    <a:pt x="144" y="18"/>
                  </a:lnTo>
                  <a:lnTo>
                    <a:pt x="182" y="13"/>
                  </a:lnTo>
                  <a:lnTo>
                    <a:pt x="227" y="10"/>
                  </a:lnTo>
                  <a:lnTo>
                    <a:pt x="281" y="13"/>
                  </a:lnTo>
                  <a:lnTo>
                    <a:pt x="321" y="22"/>
                  </a:lnTo>
                  <a:lnTo>
                    <a:pt x="357" y="34"/>
                  </a:lnTo>
                  <a:lnTo>
                    <a:pt x="408" y="60"/>
                  </a:lnTo>
                  <a:lnTo>
                    <a:pt x="440" y="85"/>
                  </a:lnTo>
                  <a:lnTo>
                    <a:pt x="474" y="111"/>
                  </a:lnTo>
                  <a:lnTo>
                    <a:pt x="509" y="129"/>
                  </a:lnTo>
                  <a:lnTo>
                    <a:pt x="561" y="142"/>
                  </a:lnTo>
                  <a:lnTo>
                    <a:pt x="626" y="148"/>
                  </a:lnTo>
                  <a:lnTo>
                    <a:pt x="677" y="145"/>
                  </a:lnTo>
                  <a:lnTo>
                    <a:pt x="728" y="135"/>
                  </a:lnTo>
                  <a:lnTo>
                    <a:pt x="770" y="117"/>
                  </a:lnTo>
                  <a:lnTo>
                    <a:pt x="806" y="93"/>
                  </a:lnTo>
                  <a:lnTo>
                    <a:pt x="860" y="57"/>
                  </a:lnTo>
                  <a:lnTo>
                    <a:pt x="899" y="36"/>
                  </a:lnTo>
                  <a:lnTo>
                    <a:pt x="950" y="13"/>
                  </a:lnTo>
                  <a:lnTo>
                    <a:pt x="998" y="4"/>
                  </a:lnTo>
                  <a:lnTo>
                    <a:pt x="1043" y="3"/>
                  </a:lnTo>
                  <a:lnTo>
                    <a:pt x="1119" y="6"/>
                  </a:lnTo>
                  <a:lnTo>
                    <a:pt x="1181" y="21"/>
                  </a:lnTo>
                  <a:lnTo>
                    <a:pt x="1214" y="39"/>
                  </a:lnTo>
                  <a:lnTo>
                    <a:pt x="1260" y="66"/>
                  </a:lnTo>
                  <a:lnTo>
                    <a:pt x="1308" y="102"/>
                  </a:lnTo>
                  <a:lnTo>
                    <a:pt x="1349" y="121"/>
                  </a:lnTo>
                  <a:lnTo>
                    <a:pt x="1403" y="133"/>
                  </a:lnTo>
                  <a:lnTo>
                    <a:pt x="1458" y="138"/>
                  </a:lnTo>
                  <a:lnTo>
                    <a:pt x="1514" y="133"/>
                  </a:lnTo>
                  <a:lnTo>
                    <a:pt x="1557" y="123"/>
                  </a:lnTo>
                  <a:lnTo>
                    <a:pt x="1593" y="111"/>
                  </a:lnTo>
                  <a:lnTo>
                    <a:pt x="1635" y="84"/>
                  </a:lnTo>
                  <a:lnTo>
                    <a:pt x="1668" y="61"/>
                  </a:lnTo>
                  <a:lnTo>
                    <a:pt x="1704" y="39"/>
                  </a:lnTo>
                  <a:lnTo>
                    <a:pt x="1754" y="18"/>
                  </a:lnTo>
                  <a:lnTo>
                    <a:pt x="1794" y="6"/>
                  </a:lnTo>
                  <a:lnTo>
                    <a:pt x="1844" y="1"/>
                  </a:lnTo>
                  <a:lnTo>
                    <a:pt x="1907" y="0"/>
                  </a:lnTo>
                  <a:lnTo>
                    <a:pt x="1958" y="4"/>
                  </a:lnTo>
                  <a:lnTo>
                    <a:pt x="2003" y="18"/>
                  </a:lnTo>
                  <a:lnTo>
                    <a:pt x="2039" y="33"/>
                  </a:lnTo>
                  <a:lnTo>
                    <a:pt x="2073" y="54"/>
                  </a:lnTo>
                  <a:lnTo>
                    <a:pt x="2118" y="88"/>
                  </a:lnTo>
                  <a:lnTo>
                    <a:pt x="2153" y="109"/>
                  </a:lnTo>
                  <a:lnTo>
                    <a:pt x="2192" y="124"/>
                  </a:lnTo>
                  <a:lnTo>
                    <a:pt x="2244" y="135"/>
                  </a:lnTo>
                  <a:lnTo>
                    <a:pt x="2303" y="138"/>
                  </a:lnTo>
                  <a:lnTo>
                    <a:pt x="2355" y="129"/>
                  </a:lnTo>
                  <a:lnTo>
                    <a:pt x="2412" y="106"/>
                  </a:lnTo>
                  <a:lnTo>
                    <a:pt x="2439" y="87"/>
                  </a:lnTo>
                  <a:lnTo>
                    <a:pt x="2463" y="66"/>
                  </a:lnTo>
                  <a:lnTo>
                    <a:pt x="2475" y="61"/>
                  </a:lnTo>
                  <a:lnTo>
                    <a:pt x="2489" y="61"/>
                  </a:lnTo>
                  <a:lnTo>
                    <a:pt x="2499" y="66"/>
                  </a:lnTo>
                  <a:lnTo>
                    <a:pt x="2507" y="76"/>
                  </a:lnTo>
                  <a:lnTo>
                    <a:pt x="2508" y="85"/>
                  </a:lnTo>
                  <a:lnTo>
                    <a:pt x="2508" y="96"/>
                  </a:lnTo>
                  <a:lnTo>
                    <a:pt x="2504" y="106"/>
                  </a:lnTo>
                  <a:lnTo>
                    <a:pt x="2490" y="118"/>
                  </a:lnTo>
                  <a:lnTo>
                    <a:pt x="2463" y="139"/>
                  </a:lnTo>
                  <a:lnTo>
                    <a:pt x="2429" y="160"/>
                  </a:lnTo>
                  <a:lnTo>
                    <a:pt x="2399" y="172"/>
                  </a:lnTo>
                  <a:lnTo>
                    <a:pt x="2352" y="183"/>
                  </a:lnTo>
                  <a:lnTo>
                    <a:pt x="2298" y="186"/>
                  </a:lnTo>
                  <a:lnTo>
                    <a:pt x="2238" y="184"/>
                  </a:lnTo>
                  <a:lnTo>
                    <a:pt x="2192" y="180"/>
                  </a:lnTo>
                  <a:lnTo>
                    <a:pt x="2156" y="172"/>
                  </a:lnTo>
                  <a:lnTo>
                    <a:pt x="2114" y="156"/>
                  </a:lnTo>
                  <a:lnTo>
                    <a:pt x="2076" y="133"/>
                  </a:lnTo>
                  <a:lnTo>
                    <a:pt x="2049" y="112"/>
                  </a:lnTo>
                  <a:lnTo>
                    <a:pt x="2018" y="87"/>
                  </a:lnTo>
                  <a:lnTo>
                    <a:pt x="1977" y="67"/>
                  </a:lnTo>
                  <a:lnTo>
                    <a:pt x="1934" y="55"/>
                  </a:lnTo>
                  <a:lnTo>
                    <a:pt x="1886" y="49"/>
                  </a:lnTo>
                  <a:lnTo>
                    <a:pt x="1836" y="49"/>
                  </a:lnTo>
                  <a:lnTo>
                    <a:pt x="1776" y="64"/>
                  </a:lnTo>
                  <a:lnTo>
                    <a:pt x="1743" y="79"/>
                  </a:lnTo>
                  <a:lnTo>
                    <a:pt x="1707" y="99"/>
                  </a:lnTo>
                  <a:lnTo>
                    <a:pt x="1677" y="118"/>
                  </a:lnTo>
                  <a:lnTo>
                    <a:pt x="1626" y="147"/>
                  </a:lnTo>
                  <a:lnTo>
                    <a:pt x="1586" y="165"/>
                  </a:lnTo>
                  <a:lnTo>
                    <a:pt x="1535" y="180"/>
                  </a:lnTo>
                  <a:lnTo>
                    <a:pt x="1475" y="186"/>
                  </a:lnTo>
                  <a:lnTo>
                    <a:pt x="1437" y="186"/>
                  </a:lnTo>
                  <a:lnTo>
                    <a:pt x="1377" y="180"/>
                  </a:lnTo>
                  <a:lnTo>
                    <a:pt x="1322" y="165"/>
                  </a:lnTo>
                  <a:lnTo>
                    <a:pt x="1269" y="136"/>
                  </a:lnTo>
                  <a:lnTo>
                    <a:pt x="1230" y="109"/>
                  </a:lnTo>
                  <a:lnTo>
                    <a:pt x="1197" y="84"/>
                  </a:lnTo>
                  <a:lnTo>
                    <a:pt x="1163" y="67"/>
                  </a:lnTo>
                  <a:lnTo>
                    <a:pt x="1128" y="55"/>
                  </a:lnTo>
                  <a:lnTo>
                    <a:pt x="1071" y="48"/>
                  </a:lnTo>
                  <a:lnTo>
                    <a:pt x="1020" y="49"/>
                  </a:lnTo>
                  <a:lnTo>
                    <a:pt x="974" y="57"/>
                  </a:lnTo>
                  <a:lnTo>
                    <a:pt x="914" y="78"/>
                  </a:lnTo>
                  <a:lnTo>
                    <a:pt x="879" y="103"/>
                  </a:lnTo>
                  <a:lnTo>
                    <a:pt x="831" y="135"/>
                  </a:lnTo>
                  <a:lnTo>
                    <a:pt x="777" y="166"/>
                  </a:lnTo>
                  <a:lnTo>
                    <a:pt x="713" y="187"/>
                  </a:lnTo>
                  <a:lnTo>
                    <a:pt x="659" y="193"/>
                  </a:lnTo>
                  <a:lnTo>
                    <a:pt x="600" y="195"/>
                  </a:lnTo>
                  <a:lnTo>
                    <a:pt x="543" y="189"/>
                  </a:lnTo>
                  <a:lnTo>
                    <a:pt x="494" y="175"/>
                  </a:lnTo>
                  <a:lnTo>
                    <a:pt x="450" y="154"/>
                  </a:lnTo>
                  <a:lnTo>
                    <a:pt x="408" y="123"/>
                  </a:lnTo>
                  <a:lnTo>
                    <a:pt x="377" y="99"/>
                  </a:lnTo>
                  <a:lnTo>
                    <a:pt x="338" y="79"/>
                  </a:lnTo>
                  <a:lnTo>
                    <a:pt x="291" y="64"/>
                  </a:lnTo>
                  <a:lnTo>
                    <a:pt x="251" y="60"/>
                  </a:lnTo>
                  <a:lnTo>
                    <a:pt x="191" y="58"/>
                  </a:lnTo>
                  <a:lnTo>
                    <a:pt x="144" y="67"/>
                  </a:lnTo>
                  <a:lnTo>
                    <a:pt x="96" y="82"/>
                  </a:lnTo>
                  <a:lnTo>
                    <a:pt x="56" y="108"/>
                  </a:lnTo>
                  <a:lnTo>
                    <a:pt x="0" y="157"/>
                  </a:lnTo>
                  <a:lnTo>
                    <a:pt x="5" y="93"/>
                  </a:lnTo>
                </a:path>
              </a:pathLst>
            </a:custGeom>
            <a:solidFill>
              <a:schemeClr val="bg2"/>
            </a:soli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a:p>
          </p:txBody>
        </p:sp>
        <p:pic>
          <p:nvPicPr>
            <p:cNvPr id="1034" name="Picture 5"/>
            <p:cNvPicPr>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996"/>
              <a:ext cx="2766"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27" name="Rectangle 6"/>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NZ" smtClean="0"/>
              <a:t>Click to edit Master title style</a:t>
            </a:r>
          </a:p>
        </p:txBody>
      </p:sp>
      <p:sp>
        <p:nvSpPr>
          <p:cNvPr id="1028" name="Rectangle 7"/>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NZ" smtClean="0"/>
              <a:t>Click to edit Master text styles</a:t>
            </a:r>
          </a:p>
          <a:p>
            <a:pPr lvl="1"/>
            <a:r>
              <a:rPr lang="en-NZ" smtClean="0"/>
              <a:t>Second level</a:t>
            </a:r>
          </a:p>
          <a:p>
            <a:pPr lvl="2"/>
            <a:r>
              <a:rPr lang="en-NZ" smtClean="0"/>
              <a:t>Third level</a:t>
            </a:r>
          </a:p>
          <a:p>
            <a:pPr lvl="3"/>
            <a:r>
              <a:rPr lang="en-NZ" smtClean="0"/>
              <a:t>Fourth level</a:t>
            </a:r>
          </a:p>
          <a:p>
            <a:pPr lvl="4"/>
            <a:r>
              <a:rPr lang="en-NZ" smtClean="0"/>
              <a:t>Fifth level</a:t>
            </a:r>
          </a:p>
        </p:txBody>
      </p:sp>
      <p:sp>
        <p:nvSpPr>
          <p:cNvPr id="2056" name="Rectangle 8"/>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spcBef>
                <a:spcPct val="50000"/>
              </a:spcBef>
              <a:defRPr sz="1400"/>
            </a:lvl1pPr>
          </a:lstStyle>
          <a:p>
            <a:pPr>
              <a:defRPr/>
            </a:pPr>
            <a:endParaRPr lang="en-NZ"/>
          </a:p>
        </p:txBody>
      </p:sp>
      <p:sp>
        <p:nvSpPr>
          <p:cNvPr id="2057" name="Rectangle 9"/>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eaLnBrk="0" hangingPunct="0">
              <a:spcBef>
                <a:spcPct val="50000"/>
              </a:spcBef>
              <a:defRPr sz="1400"/>
            </a:lvl1pPr>
          </a:lstStyle>
          <a:p>
            <a:pPr>
              <a:defRPr/>
            </a:pPr>
            <a:endParaRPr lang="en-NZ"/>
          </a:p>
        </p:txBody>
      </p:sp>
      <p:sp>
        <p:nvSpPr>
          <p:cNvPr id="2058" name="Rectangle 10"/>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spcBef>
                <a:spcPct val="50000"/>
              </a:spcBef>
              <a:defRPr sz="1400"/>
            </a:lvl1pPr>
          </a:lstStyle>
          <a:p>
            <a:pPr>
              <a:defRPr/>
            </a:pPr>
            <a:fld id="{C5C64C8F-428A-41A9-98B5-F6B4EB2677AF}" type="slidenum">
              <a:rPr lang="en-NZ"/>
              <a:pPr>
                <a:defRPr/>
              </a:pPr>
              <a:t>‹#›</a:t>
            </a:fld>
            <a:endParaRPr lang="en-NZ"/>
          </a:p>
        </p:txBody>
      </p:sp>
    </p:spTree>
  </p:cSld>
  <p:clrMap bg1="lt1" tx1="dk1" bg2="lt2" tx2="dk2" accent1="accent1" accent2="accent2" accent3="accent3" accent4="accent4" accent5="accent5" accent6="accent6" hlink="hlink" folHlink="folHlink"/>
  <p:sldLayoutIdLst>
    <p:sldLayoutId id="2147483684"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defRPr>
      </a:lvl2pPr>
      <a:lvl3pPr algn="ctr" rtl="0" eaLnBrk="0" fontAlgn="base" hangingPunct="0">
        <a:spcBef>
          <a:spcPct val="0"/>
        </a:spcBef>
        <a:spcAft>
          <a:spcPct val="0"/>
        </a:spcAft>
        <a:defRPr kumimoji="1" sz="4400">
          <a:solidFill>
            <a:schemeClr val="tx2"/>
          </a:solidFill>
          <a:latin typeface="Times New Roman" pitchFamily="18" charset="0"/>
        </a:defRPr>
      </a:lvl3pPr>
      <a:lvl4pPr algn="ctr" rtl="0" eaLnBrk="0" fontAlgn="base" hangingPunct="0">
        <a:spcBef>
          <a:spcPct val="0"/>
        </a:spcBef>
        <a:spcAft>
          <a:spcPct val="0"/>
        </a:spcAft>
        <a:defRPr kumimoji="1" sz="4400">
          <a:solidFill>
            <a:schemeClr val="tx2"/>
          </a:solidFill>
          <a:latin typeface="Times New Roman" pitchFamily="18" charset="0"/>
        </a:defRPr>
      </a:lvl4pPr>
      <a:lvl5pPr algn="ctr" rtl="0" eaLnBrk="0" fontAlgn="base" hangingPunct="0">
        <a:spcBef>
          <a:spcPct val="0"/>
        </a:spcBef>
        <a:spcAft>
          <a:spcPct val="0"/>
        </a:spcAft>
        <a:defRPr kumimoji="1" sz="4400">
          <a:solidFill>
            <a:schemeClr val="tx2"/>
          </a:solidFill>
          <a:latin typeface="Times New Roman" pitchFamily="18" charset="0"/>
        </a:defRPr>
      </a:lvl5pPr>
      <a:lvl6pPr marL="457200" algn="ctr" rtl="0" eaLnBrk="1" fontAlgn="base" hangingPunct="1">
        <a:spcBef>
          <a:spcPct val="0"/>
        </a:spcBef>
        <a:spcAft>
          <a:spcPct val="0"/>
        </a:spcAft>
        <a:defRPr kumimoji="1" sz="4400">
          <a:solidFill>
            <a:schemeClr val="tx2"/>
          </a:solidFill>
          <a:latin typeface="Times New Roman" pitchFamily="18" charset="0"/>
        </a:defRPr>
      </a:lvl6pPr>
      <a:lvl7pPr marL="914400" algn="ctr" rtl="0" eaLnBrk="1" fontAlgn="base" hangingPunct="1">
        <a:spcBef>
          <a:spcPct val="0"/>
        </a:spcBef>
        <a:spcAft>
          <a:spcPct val="0"/>
        </a:spcAft>
        <a:defRPr kumimoji="1" sz="4400">
          <a:solidFill>
            <a:schemeClr val="tx2"/>
          </a:solidFill>
          <a:latin typeface="Times New Roman" pitchFamily="18" charset="0"/>
        </a:defRPr>
      </a:lvl7pPr>
      <a:lvl8pPr marL="1371600" algn="ctr" rtl="0" eaLnBrk="1" fontAlgn="base" hangingPunct="1">
        <a:spcBef>
          <a:spcPct val="0"/>
        </a:spcBef>
        <a:spcAft>
          <a:spcPct val="0"/>
        </a:spcAft>
        <a:defRPr kumimoji="1" sz="4400">
          <a:solidFill>
            <a:schemeClr val="tx2"/>
          </a:solidFill>
          <a:latin typeface="Times New Roman" pitchFamily="18" charset="0"/>
        </a:defRPr>
      </a:lvl8pPr>
      <a:lvl9pPr marL="1828800" algn="ctr" rtl="0" eaLnBrk="1" fontAlgn="base" hangingPunct="1">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1" fontAlgn="base" hangingPunct="1">
        <a:spcBef>
          <a:spcPct val="20000"/>
        </a:spcBef>
        <a:spcAft>
          <a:spcPct val="0"/>
        </a:spcAft>
        <a:buChar char="•"/>
        <a:defRPr kumimoji="1" sz="2000">
          <a:solidFill>
            <a:schemeClr val="tx1"/>
          </a:solidFill>
          <a:latin typeface="+mn-lt"/>
        </a:defRPr>
      </a:lvl6pPr>
      <a:lvl7pPr marL="2971800" indent="-228600" algn="l" rtl="0" eaLnBrk="1" fontAlgn="base" hangingPunct="1">
        <a:spcBef>
          <a:spcPct val="20000"/>
        </a:spcBef>
        <a:spcAft>
          <a:spcPct val="0"/>
        </a:spcAft>
        <a:buChar char="•"/>
        <a:defRPr kumimoji="1" sz="2000">
          <a:solidFill>
            <a:schemeClr val="tx1"/>
          </a:solidFill>
          <a:latin typeface="+mn-lt"/>
        </a:defRPr>
      </a:lvl7pPr>
      <a:lvl8pPr marL="3429000" indent="-228600" algn="l" rtl="0" eaLnBrk="1" fontAlgn="base" hangingPunct="1">
        <a:spcBef>
          <a:spcPct val="20000"/>
        </a:spcBef>
        <a:spcAft>
          <a:spcPct val="0"/>
        </a:spcAft>
        <a:buChar char="•"/>
        <a:defRPr kumimoji="1" sz="2000">
          <a:solidFill>
            <a:schemeClr val="tx1"/>
          </a:solidFill>
          <a:latin typeface="+mn-lt"/>
        </a:defRPr>
      </a:lvl8pPr>
      <a:lvl9pPr marL="3886200" indent="-228600" algn="l" rtl="0" eaLnBrk="1" fontAlgn="base" hangingPunct="1">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sz="quarter"/>
          </p:nvPr>
        </p:nvSpPr>
        <p:spPr/>
        <p:txBody>
          <a:bodyPr/>
          <a:lstStyle/>
          <a:p>
            <a:pPr eaLnBrk="1" hangingPunct="1"/>
            <a:r>
              <a:rPr lang="en-NZ" sz="9600" smtClean="0">
                <a:latin typeface="Times New Roman" pitchFamily="18" charset="0"/>
              </a:rPr>
              <a:t>Number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457200" y="381000"/>
            <a:ext cx="510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3. MULTIPLYING/DIVIDING INTEGERS</a:t>
            </a:r>
          </a:p>
        </p:txBody>
      </p:sp>
      <p:sp>
        <p:nvSpPr>
          <p:cNvPr id="3" name="TextBox 2"/>
          <p:cNvSpPr txBox="1">
            <a:spLocks noChangeArrowheads="1"/>
          </p:cNvSpPr>
          <p:nvPr/>
        </p:nvSpPr>
        <p:spPr bwMode="auto">
          <a:xfrm>
            <a:off x="457200" y="685800"/>
            <a:ext cx="822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If both numbers being multiplied have the same signs, the answer is positive</a:t>
            </a:r>
          </a:p>
        </p:txBody>
      </p:sp>
      <p:sp>
        <p:nvSpPr>
          <p:cNvPr id="4" name="TextBox 3"/>
          <p:cNvSpPr txBox="1">
            <a:spLocks noChangeArrowheads="1"/>
          </p:cNvSpPr>
          <p:nvPr/>
        </p:nvSpPr>
        <p:spPr bwMode="auto">
          <a:xfrm>
            <a:off x="457200" y="990600"/>
            <a:ext cx="815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If both numbers being multiplied have different signs, the answer is negative</a:t>
            </a:r>
          </a:p>
        </p:txBody>
      </p:sp>
      <p:sp>
        <p:nvSpPr>
          <p:cNvPr id="11" name="Rectangle 10"/>
          <p:cNvSpPr>
            <a:spLocks noChangeArrowheads="1"/>
          </p:cNvSpPr>
          <p:nvPr/>
        </p:nvSpPr>
        <p:spPr bwMode="auto">
          <a:xfrm>
            <a:off x="457200" y="1371600"/>
            <a:ext cx="6334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e.g. </a:t>
            </a:r>
            <a:endParaRPr lang="en-NZ"/>
          </a:p>
        </p:txBody>
      </p:sp>
      <p:sp>
        <p:nvSpPr>
          <p:cNvPr id="12" name="Rectangle 11"/>
          <p:cNvSpPr>
            <a:spLocks noChangeArrowheads="1"/>
          </p:cNvSpPr>
          <p:nvPr/>
        </p:nvSpPr>
        <p:spPr bwMode="auto">
          <a:xfrm>
            <a:off x="457200" y="16764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 5 × 3 =</a:t>
            </a:r>
            <a:endParaRPr lang="en-NZ"/>
          </a:p>
        </p:txBody>
      </p:sp>
      <p:sp>
        <p:nvSpPr>
          <p:cNvPr id="13" name="Rectangle 12"/>
          <p:cNvSpPr>
            <a:spLocks noChangeArrowheads="1"/>
          </p:cNvSpPr>
          <p:nvPr/>
        </p:nvSpPr>
        <p:spPr bwMode="auto">
          <a:xfrm>
            <a:off x="3124200" y="16764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b)  -5 × -3 =</a:t>
            </a:r>
            <a:endParaRPr lang="en-NZ"/>
          </a:p>
        </p:txBody>
      </p:sp>
      <p:sp>
        <p:nvSpPr>
          <p:cNvPr id="14" name="Rectangle 13"/>
          <p:cNvSpPr>
            <a:spLocks noChangeArrowheads="1"/>
          </p:cNvSpPr>
          <p:nvPr/>
        </p:nvSpPr>
        <p:spPr bwMode="auto">
          <a:xfrm>
            <a:off x="5638800" y="1676400"/>
            <a:ext cx="1371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c) -5 × 3 =</a:t>
            </a:r>
            <a:endParaRPr lang="en-NZ"/>
          </a:p>
        </p:txBody>
      </p:sp>
      <p:sp>
        <p:nvSpPr>
          <p:cNvPr id="15" name="Rectangle 14"/>
          <p:cNvSpPr>
            <a:spLocks noChangeArrowheads="1"/>
          </p:cNvSpPr>
          <p:nvPr/>
        </p:nvSpPr>
        <p:spPr bwMode="auto">
          <a:xfrm>
            <a:off x="1524000" y="16764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15</a:t>
            </a:r>
            <a:endParaRPr lang="en-NZ">
              <a:solidFill>
                <a:srgbClr val="FF0000"/>
              </a:solidFill>
            </a:endParaRPr>
          </a:p>
        </p:txBody>
      </p:sp>
      <p:sp>
        <p:nvSpPr>
          <p:cNvPr id="16" name="Rectangle 15"/>
          <p:cNvSpPr>
            <a:spLocks noChangeArrowheads="1"/>
          </p:cNvSpPr>
          <p:nvPr/>
        </p:nvSpPr>
        <p:spPr bwMode="auto">
          <a:xfrm>
            <a:off x="4419600" y="16764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15</a:t>
            </a:r>
            <a:endParaRPr lang="en-NZ">
              <a:solidFill>
                <a:srgbClr val="FF0000"/>
              </a:solidFill>
            </a:endParaRPr>
          </a:p>
        </p:txBody>
      </p:sp>
      <p:sp>
        <p:nvSpPr>
          <p:cNvPr id="17" name="Rectangle 16"/>
          <p:cNvSpPr>
            <a:spLocks noChangeArrowheads="1"/>
          </p:cNvSpPr>
          <p:nvPr/>
        </p:nvSpPr>
        <p:spPr bwMode="auto">
          <a:xfrm>
            <a:off x="6781800" y="16764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a:t>
            </a:r>
            <a:endParaRPr lang="en-NZ">
              <a:solidFill>
                <a:srgbClr val="FF0000"/>
              </a:solidFill>
            </a:endParaRPr>
          </a:p>
        </p:txBody>
      </p:sp>
      <p:sp>
        <p:nvSpPr>
          <p:cNvPr id="18" name="Rectangle 17"/>
          <p:cNvSpPr>
            <a:spLocks noChangeArrowheads="1"/>
          </p:cNvSpPr>
          <p:nvPr/>
        </p:nvSpPr>
        <p:spPr bwMode="auto">
          <a:xfrm>
            <a:off x="457200" y="22860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d) 15 ÷ 3 =</a:t>
            </a:r>
            <a:endParaRPr lang="en-NZ"/>
          </a:p>
        </p:txBody>
      </p:sp>
      <p:sp>
        <p:nvSpPr>
          <p:cNvPr id="19" name="Rectangle 18"/>
          <p:cNvSpPr>
            <a:spLocks noChangeArrowheads="1"/>
          </p:cNvSpPr>
          <p:nvPr/>
        </p:nvSpPr>
        <p:spPr bwMode="auto">
          <a:xfrm>
            <a:off x="3124200" y="2286000"/>
            <a:ext cx="1524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e)  -15 ÷ -3 =</a:t>
            </a:r>
            <a:endParaRPr lang="en-NZ"/>
          </a:p>
        </p:txBody>
      </p:sp>
      <p:sp>
        <p:nvSpPr>
          <p:cNvPr id="20" name="Rectangle 19"/>
          <p:cNvSpPr>
            <a:spLocks noChangeArrowheads="1"/>
          </p:cNvSpPr>
          <p:nvPr/>
        </p:nvSpPr>
        <p:spPr bwMode="auto">
          <a:xfrm>
            <a:off x="5638800" y="2286000"/>
            <a:ext cx="1371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f) 15 ÷ -3 =</a:t>
            </a:r>
            <a:endParaRPr lang="en-NZ"/>
          </a:p>
        </p:txBody>
      </p:sp>
      <p:sp>
        <p:nvSpPr>
          <p:cNvPr id="21" name="Rectangle 20"/>
          <p:cNvSpPr>
            <a:spLocks noChangeArrowheads="1"/>
          </p:cNvSpPr>
          <p:nvPr/>
        </p:nvSpPr>
        <p:spPr bwMode="auto">
          <a:xfrm>
            <a:off x="6858000" y="1676400"/>
            <a:ext cx="457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15</a:t>
            </a:r>
            <a:endParaRPr lang="en-NZ">
              <a:solidFill>
                <a:srgbClr val="FF0000"/>
              </a:solidFill>
            </a:endParaRPr>
          </a:p>
        </p:txBody>
      </p:sp>
      <p:sp>
        <p:nvSpPr>
          <p:cNvPr id="22" name="Rectangle 21"/>
          <p:cNvSpPr>
            <a:spLocks noChangeArrowheads="1"/>
          </p:cNvSpPr>
          <p:nvPr/>
        </p:nvSpPr>
        <p:spPr bwMode="auto">
          <a:xfrm>
            <a:off x="1600200" y="22860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5</a:t>
            </a:r>
            <a:endParaRPr lang="en-NZ">
              <a:solidFill>
                <a:srgbClr val="FF0000"/>
              </a:solidFill>
            </a:endParaRPr>
          </a:p>
        </p:txBody>
      </p:sp>
      <p:sp>
        <p:nvSpPr>
          <p:cNvPr id="23" name="Rectangle 22"/>
          <p:cNvSpPr>
            <a:spLocks noChangeArrowheads="1"/>
          </p:cNvSpPr>
          <p:nvPr/>
        </p:nvSpPr>
        <p:spPr bwMode="auto">
          <a:xfrm>
            <a:off x="4495800" y="22860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5</a:t>
            </a:r>
            <a:endParaRPr lang="en-NZ">
              <a:solidFill>
                <a:srgbClr val="FF0000"/>
              </a:solidFill>
            </a:endParaRPr>
          </a:p>
        </p:txBody>
      </p:sp>
      <p:sp>
        <p:nvSpPr>
          <p:cNvPr id="24" name="Rectangle 23"/>
          <p:cNvSpPr>
            <a:spLocks noChangeArrowheads="1"/>
          </p:cNvSpPr>
          <p:nvPr/>
        </p:nvSpPr>
        <p:spPr bwMode="auto">
          <a:xfrm>
            <a:off x="6858000" y="22860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a:t>
            </a:r>
            <a:endParaRPr lang="en-NZ">
              <a:solidFill>
                <a:srgbClr val="FF0000"/>
              </a:solidFill>
            </a:endParaRPr>
          </a:p>
        </p:txBody>
      </p:sp>
      <p:sp>
        <p:nvSpPr>
          <p:cNvPr id="25" name="Rectangle 24"/>
          <p:cNvSpPr>
            <a:spLocks noChangeArrowheads="1"/>
          </p:cNvSpPr>
          <p:nvPr/>
        </p:nvSpPr>
        <p:spPr bwMode="auto">
          <a:xfrm>
            <a:off x="6934200" y="2286000"/>
            <a:ext cx="457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5</a:t>
            </a:r>
            <a:endParaRPr lang="en-NZ">
              <a:solidFill>
                <a:srgbClr val="FF0000"/>
              </a:solidFill>
            </a:endParaRPr>
          </a:p>
        </p:txBody>
      </p:sp>
      <p:sp>
        <p:nvSpPr>
          <p:cNvPr id="26" name="Title 1"/>
          <p:cNvSpPr txBox="1">
            <a:spLocks/>
          </p:cNvSpPr>
          <p:nvPr/>
        </p:nvSpPr>
        <p:spPr bwMode="auto">
          <a:xfrm>
            <a:off x="457200" y="2667000"/>
            <a:ext cx="7772400" cy="685800"/>
          </a:xfrm>
          <a:prstGeom prst="rect">
            <a:avLst/>
          </a:prstGeom>
          <a:noFill/>
          <a:ln w="9525">
            <a:noFill/>
            <a:miter lim="800000"/>
            <a:headEnd/>
            <a:tailEnd/>
          </a:ln>
          <a:effectLst/>
        </p:spPr>
        <p:txBody>
          <a:bodyPr lIns="92075" tIns="46038" rIns="92075" bIns="46038" anchor="ctr"/>
          <a:lstStyle/>
          <a:p>
            <a:pPr>
              <a:defRPr/>
            </a:pPr>
            <a:r>
              <a:rPr kumimoji="1" lang="en-NZ" sz="4400" i="1" u="sng" kern="0" dirty="0">
                <a:solidFill>
                  <a:schemeClr val="tx2"/>
                </a:solidFill>
                <a:effectLst>
                  <a:outerShdw blurRad="38100" dist="38100" dir="2700000" algn="tl">
                    <a:srgbClr val="000000">
                      <a:alpha val="43137"/>
                    </a:srgbClr>
                  </a:outerShdw>
                </a:effectLst>
                <a:latin typeface="Arial Rounded MT Bold" pitchFamily="34" charset="0"/>
                <a:ea typeface="+mj-ea"/>
                <a:cs typeface="+mj-cs"/>
              </a:rPr>
              <a:t>BEDMAS</a:t>
            </a:r>
          </a:p>
        </p:txBody>
      </p:sp>
      <p:sp>
        <p:nvSpPr>
          <p:cNvPr id="27" name="TextBox 26"/>
          <p:cNvSpPr txBox="1">
            <a:spLocks noChangeArrowheads="1"/>
          </p:cNvSpPr>
          <p:nvPr/>
        </p:nvSpPr>
        <p:spPr bwMode="auto">
          <a:xfrm>
            <a:off x="457200" y="34290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Describes order of operations</a:t>
            </a:r>
          </a:p>
        </p:txBody>
      </p:sp>
      <p:sp>
        <p:nvSpPr>
          <p:cNvPr id="28" name="Rectangle 27"/>
          <p:cNvSpPr/>
          <p:nvPr/>
        </p:nvSpPr>
        <p:spPr>
          <a:xfrm>
            <a:off x="457200" y="3657600"/>
            <a:ext cx="479425" cy="584200"/>
          </a:xfrm>
          <a:prstGeom prst="rect">
            <a:avLst/>
          </a:prstGeom>
        </p:spPr>
        <p:txBody>
          <a:bodyPr wrap="none">
            <a:spAutoFit/>
          </a:bodyPr>
          <a:lstStyle/>
          <a:p>
            <a:pPr eaLnBrk="0" hangingPunct="0">
              <a:defRPr/>
            </a:pPr>
            <a:r>
              <a:rPr kumimoji="1" lang="en-NZ" sz="3200" i="1" kern="0" dirty="0">
                <a:solidFill>
                  <a:schemeClr val="tx2"/>
                </a:solidFill>
                <a:effectLst>
                  <a:outerShdw blurRad="38100" dist="38100" dir="2700000" algn="tl">
                    <a:srgbClr val="000000">
                      <a:alpha val="43137"/>
                    </a:srgbClr>
                  </a:outerShdw>
                </a:effectLst>
                <a:latin typeface="Arial Rounded MT Bold" pitchFamily="34" charset="0"/>
              </a:rPr>
              <a:t>B</a:t>
            </a:r>
            <a:endParaRPr lang="en-NZ" sz="3200" dirty="0"/>
          </a:p>
        </p:txBody>
      </p:sp>
      <p:sp>
        <p:nvSpPr>
          <p:cNvPr id="29" name="Rectangle 28"/>
          <p:cNvSpPr/>
          <p:nvPr/>
        </p:nvSpPr>
        <p:spPr>
          <a:xfrm>
            <a:off x="457200" y="4038600"/>
            <a:ext cx="458788" cy="584200"/>
          </a:xfrm>
          <a:prstGeom prst="rect">
            <a:avLst/>
          </a:prstGeom>
        </p:spPr>
        <p:txBody>
          <a:bodyPr wrap="none">
            <a:spAutoFit/>
          </a:bodyPr>
          <a:lstStyle/>
          <a:p>
            <a:pPr eaLnBrk="0" hangingPunct="0">
              <a:defRPr/>
            </a:pPr>
            <a:r>
              <a:rPr kumimoji="1" lang="en-NZ" sz="3200" i="1" kern="0" dirty="0">
                <a:solidFill>
                  <a:schemeClr val="tx2"/>
                </a:solidFill>
                <a:effectLst>
                  <a:outerShdw blurRad="38100" dist="38100" dir="2700000" algn="tl">
                    <a:srgbClr val="000000">
                      <a:alpha val="43137"/>
                    </a:srgbClr>
                  </a:outerShdw>
                </a:effectLst>
                <a:latin typeface="Arial Rounded MT Bold" pitchFamily="34" charset="0"/>
              </a:rPr>
              <a:t>E</a:t>
            </a:r>
            <a:endParaRPr lang="en-NZ" sz="3200" dirty="0"/>
          </a:p>
        </p:txBody>
      </p:sp>
      <p:sp>
        <p:nvSpPr>
          <p:cNvPr id="30" name="Rectangle 29"/>
          <p:cNvSpPr/>
          <p:nvPr/>
        </p:nvSpPr>
        <p:spPr>
          <a:xfrm>
            <a:off x="457200" y="4419600"/>
            <a:ext cx="488950" cy="584200"/>
          </a:xfrm>
          <a:prstGeom prst="rect">
            <a:avLst/>
          </a:prstGeom>
        </p:spPr>
        <p:txBody>
          <a:bodyPr wrap="none">
            <a:spAutoFit/>
          </a:bodyPr>
          <a:lstStyle/>
          <a:p>
            <a:pPr eaLnBrk="0" hangingPunct="0">
              <a:defRPr/>
            </a:pPr>
            <a:r>
              <a:rPr kumimoji="1" lang="en-NZ" sz="3200" i="1" kern="0" dirty="0">
                <a:solidFill>
                  <a:schemeClr val="tx2"/>
                </a:solidFill>
                <a:effectLst>
                  <a:outerShdw blurRad="38100" dist="38100" dir="2700000" algn="tl">
                    <a:srgbClr val="000000">
                      <a:alpha val="43137"/>
                    </a:srgbClr>
                  </a:outerShdw>
                </a:effectLst>
                <a:latin typeface="Arial Rounded MT Bold" pitchFamily="34" charset="0"/>
              </a:rPr>
              <a:t>D</a:t>
            </a:r>
            <a:endParaRPr lang="en-NZ" sz="3200" dirty="0"/>
          </a:p>
        </p:txBody>
      </p:sp>
      <p:sp>
        <p:nvSpPr>
          <p:cNvPr id="31" name="Rectangle 30"/>
          <p:cNvSpPr/>
          <p:nvPr/>
        </p:nvSpPr>
        <p:spPr>
          <a:xfrm>
            <a:off x="457200" y="4800600"/>
            <a:ext cx="525463" cy="584200"/>
          </a:xfrm>
          <a:prstGeom prst="rect">
            <a:avLst/>
          </a:prstGeom>
        </p:spPr>
        <p:txBody>
          <a:bodyPr wrap="none">
            <a:spAutoFit/>
          </a:bodyPr>
          <a:lstStyle/>
          <a:p>
            <a:pPr eaLnBrk="0" hangingPunct="0">
              <a:defRPr/>
            </a:pPr>
            <a:r>
              <a:rPr kumimoji="1" lang="en-NZ" sz="3200" i="1" kern="0" dirty="0">
                <a:solidFill>
                  <a:schemeClr val="tx2"/>
                </a:solidFill>
                <a:effectLst>
                  <a:outerShdw blurRad="38100" dist="38100" dir="2700000" algn="tl">
                    <a:srgbClr val="000000">
                      <a:alpha val="43137"/>
                    </a:srgbClr>
                  </a:outerShdw>
                </a:effectLst>
                <a:latin typeface="Arial Rounded MT Bold" pitchFamily="34" charset="0"/>
              </a:rPr>
              <a:t>M</a:t>
            </a:r>
            <a:endParaRPr lang="en-NZ" sz="3200" dirty="0"/>
          </a:p>
        </p:txBody>
      </p:sp>
      <p:sp>
        <p:nvSpPr>
          <p:cNvPr id="32" name="Rectangle 31"/>
          <p:cNvSpPr/>
          <p:nvPr/>
        </p:nvSpPr>
        <p:spPr>
          <a:xfrm>
            <a:off x="457200" y="5181600"/>
            <a:ext cx="479425" cy="584200"/>
          </a:xfrm>
          <a:prstGeom prst="rect">
            <a:avLst/>
          </a:prstGeom>
        </p:spPr>
        <p:txBody>
          <a:bodyPr wrap="none">
            <a:spAutoFit/>
          </a:bodyPr>
          <a:lstStyle/>
          <a:p>
            <a:pPr eaLnBrk="0" hangingPunct="0">
              <a:defRPr/>
            </a:pPr>
            <a:r>
              <a:rPr kumimoji="1" lang="en-NZ" sz="3200" i="1" kern="0" dirty="0">
                <a:solidFill>
                  <a:schemeClr val="tx2"/>
                </a:solidFill>
                <a:effectLst>
                  <a:outerShdw blurRad="38100" dist="38100" dir="2700000" algn="tl">
                    <a:srgbClr val="000000">
                      <a:alpha val="43137"/>
                    </a:srgbClr>
                  </a:outerShdw>
                </a:effectLst>
                <a:latin typeface="Arial Rounded MT Bold" pitchFamily="34" charset="0"/>
              </a:rPr>
              <a:t>A</a:t>
            </a:r>
            <a:endParaRPr lang="en-NZ" sz="3200" dirty="0"/>
          </a:p>
        </p:txBody>
      </p:sp>
      <p:sp>
        <p:nvSpPr>
          <p:cNvPr id="33" name="Rectangle 32"/>
          <p:cNvSpPr/>
          <p:nvPr/>
        </p:nvSpPr>
        <p:spPr>
          <a:xfrm>
            <a:off x="457200" y="5562600"/>
            <a:ext cx="458788" cy="584200"/>
          </a:xfrm>
          <a:prstGeom prst="rect">
            <a:avLst/>
          </a:prstGeom>
        </p:spPr>
        <p:txBody>
          <a:bodyPr wrap="none">
            <a:spAutoFit/>
          </a:bodyPr>
          <a:lstStyle/>
          <a:p>
            <a:pPr eaLnBrk="0" hangingPunct="0">
              <a:defRPr/>
            </a:pPr>
            <a:r>
              <a:rPr kumimoji="1" lang="en-NZ" sz="3200" i="1" kern="0" dirty="0">
                <a:solidFill>
                  <a:schemeClr val="tx2"/>
                </a:solidFill>
                <a:effectLst>
                  <a:outerShdw blurRad="38100" dist="38100" dir="2700000" algn="tl">
                    <a:srgbClr val="000000">
                      <a:alpha val="43137"/>
                    </a:srgbClr>
                  </a:outerShdw>
                </a:effectLst>
                <a:latin typeface="Arial Rounded MT Bold" pitchFamily="34" charset="0"/>
              </a:rPr>
              <a:t>S</a:t>
            </a:r>
            <a:endParaRPr lang="en-NZ" sz="3200" dirty="0"/>
          </a:p>
        </p:txBody>
      </p:sp>
      <p:sp>
        <p:nvSpPr>
          <p:cNvPr id="34" name="Rectangle 33"/>
          <p:cNvSpPr>
            <a:spLocks noChangeArrowheads="1"/>
          </p:cNvSpPr>
          <p:nvPr/>
        </p:nvSpPr>
        <p:spPr bwMode="auto">
          <a:xfrm>
            <a:off x="838200" y="3810000"/>
            <a:ext cx="1066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rackets</a:t>
            </a:r>
            <a:endParaRPr lang="en-NZ"/>
          </a:p>
        </p:txBody>
      </p:sp>
      <p:sp>
        <p:nvSpPr>
          <p:cNvPr id="35" name="Rectangle 34"/>
          <p:cNvSpPr>
            <a:spLocks noChangeArrowheads="1"/>
          </p:cNvSpPr>
          <p:nvPr/>
        </p:nvSpPr>
        <p:spPr bwMode="auto">
          <a:xfrm>
            <a:off x="838200" y="4191000"/>
            <a:ext cx="1371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xponents</a:t>
            </a:r>
            <a:endParaRPr lang="en-NZ"/>
          </a:p>
        </p:txBody>
      </p:sp>
      <p:sp>
        <p:nvSpPr>
          <p:cNvPr id="36" name="Rectangle 35"/>
          <p:cNvSpPr>
            <a:spLocks noChangeArrowheads="1"/>
          </p:cNvSpPr>
          <p:nvPr/>
        </p:nvSpPr>
        <p:spPr bwMode="auto">
          <a:xfrm>
            <a:off x="838200" y="4572000"/>
            <a:ext cx="1371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ivision</a:t>
            </a:r>
            <a:endParaRPr lang="en-NZ"/>
          </a:p>
        </p:txBody>
      </p:sp>
      <p:sp>
        <p:nvSpPr>
          <p:cNvPr id="37" name="Rectangle 36"/>
          <p:cNvSpPr>
            <a:spLocks noChangeArrowheads="1"/>
          </p:cNvSpPr>
          <p:nvPr/>
        </p:nvSpPr>
        <p:spPr bwMode="auto">
          <a:xfrm>
            <a:off x="914400" y="4953000"/>
            <a:ext cx="1371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ultiplication</a:t>
            </a:r>
            <a:endParaRPr lang="en-NZ"/>
          </a:p>
        </p:txBody>
      </p:sp>
      <p:sp>
        <p:nvSpPr>
          <p:cNvPr id="38" name="Rectangle 37"/>
          <p:cNvSpPr>
            <a:spLocks noChangeArrowheads="1"/>
          </p:cNvSpPr>
          <p:nvPr/>
        </p:nvSpPr>
        <p:spPr bwMode="auto">
          <a:xfrm>
            <a:off x="838200" y="5334000"/>
            <a:ext cx="1371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ddition</a:t>
            </a:r>
            <a:endParaRPr lang="en-NZ"/>
          </a:p>
        </p:txBody>
      </p:sp>
      <p:sp>
        <p:nvSpPr>
          <p:cNvPr id="39" name="Rectangle 38"/>
          <p:cNvSpPr>
            <a:spLocks noChangeArrowheads="1"/>
          </p:cNvSpPr>
          <p:nvPr/>
        </p:nvSpPr>
        <p:spPr bwMode="auto">
          <a:xfrm>
            <a:off x="838200" y="5715000"/>
            <a:ext cx="1371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ubtraction</a:t>
            </a:r>
            <a:endParaRPr lang="en-NZ"/>
          </a:p>
        </p:txBody>
      </p:sp>
      <p:sp>
        <p:nvSpPr>
          <p:cNvPr id="40" name="Right Brace 39"/>
          <p:cNvSpPr>
            <a:spLocks/>
          </p:cNvSpPr>
          <p:nvPr/>
        </p:nvSpPr>
        <p:spPr bwMode="auto">
          <a:xfrm>
            <a:off x="2209800" y="4648200"/>
            <a:ext cx="304800" cy="685800"/>
          </a:xfrm>
          <a:prstGeom prst="rightBrace">
            <a:avLst>
              <a:gd name="adj1" fmla="val 8333"/>
              <a:gd name="adj2" fmla="val 50000"/>
            </a:avLst>
          </a:prstGeom>
          <a:noFill/>
          <a:ln w="1905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eaLnBrk="0" hangingPunct="0"/>
            <a:endParaRPr lang="en-US"/>
          </a:p>
        </p:txBody>
      </p:sp>
      <p:sp>
        <p:nvSpPr>
          <p:cNvPr id="41" name="Right Brace 40"/>
          <p:cNvSpPr>
            <a:spLocks/>
          </p:cNvSpPr>
          <p:nvPr/>
        </p:nvSpPr>
        <p:spPr bwMode="auto">
          <a:xfrm>
            <a:off x="2209800" y="5410200"/>
            <a:ext cx="304800" cy="685800"/>
          </a:xfrm>
          <a:prstGeom prst="rightBrace">
            <a:avLst>
              <a:gd name="adj1" fmla="val 8333"/>
              <a:gd name="adj2" fmla="val 50000"/>
            </a:avLst>
          </a:prstGeom>
          <a:noFill/>
          <a:ln w="1905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eaLnBrk="0" hangingPunct="0"/>
            <a:endParaRPr lang="en-US"/>
          </a:p>
        </p:txBody>
      </p:sp>
      <p:sp>
        <p:nvSpPr>
          <p:cNvPr id="42" name="Rectangle 41"/>
          <p:cNvSpPr>
            <a:spLocks noChangeArrowheads="1"/>
          </p:cNvSpPr>
          <p:nvPr/>
        </p:nvSpPr>
        <p:spPr bwMode="auto">
          <a:xfrm>
            <a:off x="2514600" y="4724400"/>
            <a:ext cx="1905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Work left to right if only these two</a:t>
            </a:r>
            <a:endParaRPr lang="en-NZ"/>
          </a:p>
        </p:txBody>
      </p:sp>
      <p:sp>
        <p:nvSpPr>
          <p:cNvPr id="43" name="Rectangle 42"/>
          <p:cNvSpPr>
            <a:spLocks noChangeArrowheads="1"/>
          </p:cNvSpPr>
          <p:nvPr/>
        </p:nvSpPr>
        <p:spPr bwMode="auto">
          <a:xfrm>
            <a:off x="2514600" y="5486400"/>
            <a:ext cx="1905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Work left to right if only these two</a:t>
            </a:r>
            <a:endParaRPr lang="en-NZ"/>
          </a:p>
        </p:txBody>
      </p:sp>
      <p:sp>
        <p:nvSpPr>
          <p:cNvPr id="44" name="Rectangle 43"/>
          <p:cNvSpPr>
            <a:spLocks noChangeArrowheads="1"/>
          </p:cNvSpPr>
          <p:nvPr/>
        </p:nvSpPr>
        <p:spPr bwMode="auto">
          <a:xfrm>
            <a:off x="1981200" y="4191000"/>
            <a:ext cx="419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(Also known as powers/indices)</a:t>
            </a:r>
            <a:endParaRPr lang="en-NZ"/>
          </a:p>
        </p:txBody>
      </p:sp>
      <p:sp>
        <p:nvSpPr>
          <p:cNvPr id="45" name="Rectangle 44"/>
          <p:cNvSpPr>
            <a:spLocks noChangeArrowheads="1"/>
          </p:cNvSpPr>
          <p:nvPr/>
        </p:nvSpPr>
        <p:spPr bwMode="auto">
          <a:xfrm>
            <a:off x="4800600" y="4724400"/>
            <a:ext cx="2819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e.g. 4 × (5 + -2 × 6) </a:t>
            </a:r>
            <a:endParaRPr lang="en-NZ"/>
          </a:p>
        </p:txBody>
      </p:sp>
      <p:sp>
        <p:nvSpPr>
          <p:cNvPr id="46" name="Rectangle 45"/>
          <p:cNvSpPr>
            <a:spLocks noChangeArrowheads="1"/>
          </p:cNvSpPr>
          <p:nvPr/>
        </p:nvSpPr>
        <p:spPr bwMode="auto">
          <a:xfrm>
            <a:off x="5029200" y="5029200"/>
            <a:ext cx="16525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 4 × (5 + -12)</a:t>
            </a:r>
            <a:endParaRPr lang="en-NZ">
              <a:solidFill>
                <a:srgbClr val="FF0000"/>
              </a:solidFill>
            </a:endParaRPr>
          </a:p>
        </p:txBody>
      </p:sp>
      <p:sp>
        <p:nvSpPr>
          <p:cNvPr id="47" name="Rectangle 46"/>
          <p:cNvSpPr>
            <a:spLocks noChangeArrowheads="1"/>
          </p:cNvSpPr>
          <p:nvPr/>
        </p:nvSpPr>
        <p:spPr bwMode="auto">
          <a:xfrm>
            <a:off x="5029200" y="5334000"/>
            <a:ext cx="11334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 4 × (-7)</a:t>
            </a:r>
            <a:endParaRPr lang="en-NZ">
              <a:solidFill>
                <a:srgbClr val="FF0000"/>
              </a:solidFill>
            </a:endParaRPr>
          </a:p>
        </p:txBody>
      </p:sp>
      <p:sp>
        <p:nvSpPr>
          <p:cNvPr id="48" name="Rectangle 47"/>
          <p:cNvSpPr>
            <a:spLocks noChangeArrowheads="1"/>
          </p:cNvSpPr>
          <p:nvPr/>
        </p:nvSpPr>
        <p:spPr bwMode="auto">
          <a:xfrm>
            <a:off x="5029200" y="5638800"/>
            <a:ext cx="4603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 -</a:t>
            </a:r>
            <a:endParaRPr lang="en-NZ">
              <a:solidFill>
                <a:srgbClr val="FF0000"/>
              </a:solidFill>
            </a:endParaRPr>
          </a:p>
        </p:txBody>
      </p:sp>
      <p:sp>
        <p:nvSpPr>
          <p:cNvPr id="49" name="Rectangle 48"/>
          <p:cNvSpPr>
            <a:spLocks noChangeArrowheads="1"/>
          </p:cNvSpPr>
          <p:nvPr/>
        </p:nvSpPr>
        <p:spPr bwMode="auto">
          <a:xfrm>
            <a:off x="5334000" y="5638800"/>
            <a:ext cx="4413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28</a:t>
            </a:r>
            <a:endParaRPr lang="en-NZ"/>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8"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additive="base">
                                        <p:cTn id="22" dur="500" fill="hold"/>
                                        <p:tgtEl>
                                          <p:spTgt spid="11"/>
                                        </p:tgtEl>
                                        <p:attrNameLst>
                                          <p:attrName>ppt_x</p:attrName>
                                        </p:attrNameLst>
                                      </p:cBhvr>
                                      <p:tavLst>
                                        <p:tav tm="0">
                                          <p:val>
                                            <p:strVal val="0-#ppt_w/2"/>
                                          </p:val>
                                        </p:tav>
                                        <p:tav tm="100000">
                                          <p:val>
                                            <p:strVal val="#ppt_x"/>
                                          </p:val>
                                        </p:tav>
                                      </p:tavLst>
                                    </p:anim>
                                    <p:anim calcmode="lin" valueType="num">
                                      <p:cBhvr additive="base">
                                        <p:cTn id="23" dur="500" fill="hold"/>
                                        <p:tgtEl>
                                          <p:spTgt spid="11"/>
                                        </p:tgtEl>
                                        <p:attrNameLst>
                                          <p:attrName>ppt_y</p:attrName>
                                        </p:attrNameLst>
                                      </p:cBhvr>
                                      <p:tavLst>
                                        <p:tav tm="0">
                                          <p:val>
                                            <p:strVal val="#ppt_y"/>
                                          </p:val>
                                        </p:tav>
                                        <p:tav tm="100000">
                                          <p:val>
                                            <p:strVal val="#ppt_y"/>
                                          </p:val>
                                        </p:tav>
                                      </p:tavLst>
                                    </p:anim>
                                  </p:childTnLst>
                                </p:cTn>
                              </p:par>
                              <p:par>
                                <p:cTn id="24" presetID="10" presetClass="entr" presetSubtype="0"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500"/>
                                        <p:tgtEl>
                                          <p:spTgt spid="12"/>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fade">
                                      <p:cBhvr>
                                        <p:cTn id="29" dur="500"/>
                                        <p:tgtEl>
                                          <p:spTgt spid="13"/>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fade">
                                      <p:cBhvr>
                                        <p:cTn id="35" dur="500"/>
                                        <p:tgtEl>
                                          <p:spTgt spid="18"/>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9"/>
                                        </p:tgtEl>
                                        <p:attrNameLst>
                                          <p:attrName>style.visibility</p:attrName>
                                        </p:attrNameLst>
                                      </p:cBhvr>
                                      <p:to>
                                        <p:strVal val="visible"/>
                                      </p:to>
                                    </p:set>
                                    <p:animEffect transition="in" filter="fade">
                                      <p:cBhvr>
                                        <p:cTn id="38" dur="500"/>
                                        <p:tgtEl>
                                          <p:spTgt spid="19"/>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20"/>
                                        </p:tgtEl>
                                        <p:attrNameLst>
                                          <p:attrName>style.visibility</p:attrName>
                                        </p:attrNameLst>
                                      </p:cBhvr>
                                      <p:to>
                                        <p:strVal val="visible"/>
                                      </p:to>
                                    </p:set>
                                    <p:animEffect transition="in" filter="fade">
                                      <p:cBhvr>
                                        <p:cTn id="41" dur="500"/>
                                        <p:tgtEl>
                                          <p:spTgt spid="20"/>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fade">
                                      <p:cBhvr>
                                        <p:cTn id="46" dur="500"/>
                                        <p:tgtEl>
                                          <p:spTgt spid="15"/>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fade">
                                      <p:cBhvr>
                                        <p:cTn id="51" dur="500"/>
                                        <p:tgtEl>
                                          <p:spTgt spid="16"/>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17"/>
                                        </p:tgtEl>
                                        <p:attrNameLst>
                                          <p:attrName>style.visibility</p:attrName>
                                        </p:attrNameLst>
                                      </p:cBhvr>
                                      <p:to>
                                        <p:strVal val="visible"/>
                                      </p:to>
                                    </p:set>
                                    <p:animEffect transition="in" filter="fade">
                                      <p:cBhvr>
                                        <p:cTn id="56" dur="500"/>
                                        <p:tgtEl>
                                          <p:spTgt spid="17"/>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21"/>
                                        </p:tgtEl>
                                        <p:attrNameLst>
                                          <p:attrName>style.visibility</p:attrName>
                                        </p:attrNameLst>
                                      </p:cBhvr>
                                      <p:to>
                                        <p:strVal val="visible"/>
                                      </p:to>
                                    </p:set>
                                    <p:animEffect transition="in" filter="fade">
                                      <p:cBhvr>
                                        <p:cTn id="61" dur="500"/>
                                        <p:tgtEl>
                                          <p:spTgt spid="21"/>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22"/>
                                        </p:tgtEl>
                                        <p:attrNameLst>
                                          <p:attrName>style.visibility</p:attrName>
                                        </p:attrNameLst>
                                      </p:cBhvr>
                                      <p:to>
                                        <p:strVal val="visible"/>
                                      </p:to>
                                    </p:set>
                                    <p:animEffect transition="in" filter="fade">
                                      <p:cBhvr>
                                        <p:cTn id="66" dur="500"/>
                                        <p:tgtEl>
                                          <p:spTgt spid="22"/>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23"/>
                                        </p:tgtEl>
                                        <p:attrNameLst>
                                          <p:attrName>style.visibility</p:attrName>
                                        </p:attrNameLst>
                                      </p:cBhvr>
                                      <p:to>
                                        <p:strVal val="visible"/>
                                      </p:to>
                                    </p:set>
                                    <p:animEffect transition="in" filter="fade">
                                      <p:cBhvr>
                                        <p:cTn id="71" dur="500"/>
                                        <p:tgtEl>
                                          <p:spTgt spid="23"/>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24"/>
                                        </p:tgtEl>
                                        <p:attrNameLst>
                                          <p:attrName>style.visibility</p:attrName>
                                        </p:attrNameLst>
                                      </p:cBhvr>
                                      <p:to>
                                        <p:strVal val="visible"/>
                                      </p:to>
                                    </p:set>
                                    <p:animEffect transition="in" filter="fade">
                                      <p:cBhvr>
                                        <p:cTn id="76" dur="500"/>
                                        <p:tgtEl>
                                          <p:spTgt spid="24"/>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25"/>
                                        </p:tgtEl>
                                        <p:attrNameLst>
                                          <p:attrName>style.visibility</p:attrName>
                                        </p:attrNameLst>
                                      </p:cBhvr>
                                      <p:to>
                                        <p:strVal val="visible"/>
                                      </p:to>
                                    </p:set>
                                    <p:animEffect transition="in" filter="fade">
                                      <p:cBhvr>
                                        <p:cTn id="81" dur="500"/>
                                        <p:tgtEl>
                                          <p:spTgt spid="25"/>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34" presetClass="entr" presetSubtype="0" fill="hold" grpId="0" nodeType="clickEffect">
                                  <p:stCondLst>
                                    <p:cond delay="0"/>
                                  </p:stCondLst>
                                  <p:childTnLst>
                                    <p:set>
                                      <p:cBhvr>
                                        <p:cTn id="85" dur="1" fill="hold">
                                          <p:stCondLst>
                                            <p:cond delay="0"/>
                                          </p:stCondLst>
                                        </p:cTn>
                                        <p:tgtEl>
                                          <p:spTgt spid="26"/>
                                        </p:tgtEl>
                                        <p:attrNameLst>
                                          <p:attrName>style.visibility</p:attrName>
                                        </p:attrNameLst>
                                      </p:cBhvr>
                                      <p:to>
                                        <p:strVal val="visible"/>
                                      </p:to>
                                    </p:set>
                                    <p:anim from="(-#ppt_w/2)" to="(#ppt_x)" calcmode="lin" valueType="num">
                                      <p:cBhvr>
                                        <p:cTn id="86" dur="600" fill="hold">
                                          <p:stCondLst>
                                            <p:cond delay="0"/>
                                          </p:stCondLst>
                                        </p:cTn>
                                        <p:tgtEl>
                                          <p:spTgt spid="26"/>
                                        </p:tgtEl>
                                        <p:attrNameLst>
                                          <p:attrName>ppt_x</p:attrName>
                                        </p:attrNameLst>
                                      </p:cBhvr>
                                    </p:anim>
                                    <p:anim from="0" to="-1.0" calcmode="lin" valueType="num">
                                      <p:cBhvr>
                                        <p:cTn id="87" dur="200" decel="50000" autoRev="1" fill="hold">
                                          <p:stCondLst>
                                            <p:cond delay="600"/>
                                          </p:stCondLst>
                                        </p:cTn>
                                        <p:tgtEl>
                                          <p:spTgt spid="26"/>
                                        </p:tgtEl>
                                        <p:attrNameLst>
                                          <p:attrName>xshear</p:attrName>
                                        </p:attrNameLst>
                                      </p:cBhvr>
                                    </p:anim>
                                    <p:animScale>
                                      <p:cBhvr>
                                        <p:cTn id="88" dur="200" decel="100000" autoRev="1" fill="hold">
                                          <p:stCondLst>
                                            <p:cond delay="600"/>
                                          </p:stCondLst>
                                        </p:cTn>
                                        <p:tgtEl>
                                          <p:spTgt spid="26"/>
                                        </p:tgtEl>
                                      </p:cBhvr>
                                      <p:from x="100000" y="100000"/>
                                      <p:to x="80000" y="100000"/>
                                    </p:animScale>
                                    <p:anim by="(#ppt_h/3+#ppt_w*0.1)" calcmode="lin" valueType="num">
                                      <p:cBhvr additive="sum">
                                        <p:cTn id="89" dur="200" decel="100000" autoRev="1" fill="hold">
                                          <p:stCondLst>
                                            <p:cond delay="600"/>
                                          </p:stCondLst>
                                        </p:cTn>
                                        <p:tgtEl>
                                          <p:spTgt spid="26"/>
                                        </p:tgtEl>
                                        <p:attrNameLst>
                                          <p:attrName>ppt_x</p:attrName>
                                        </p:attrNameLst>
                                      </p:cBhvr>
                                    </p:anim>
                                  </p:childTnLst>
                                </p:cTn>
                              </p:par>
                            </p:childTnLst>
                          </p:cTn>
                        </p:par>
                      </p:childTnLst>
                    </p:cTn>
                  </p:par>
                  <p:par>
                    <p:cTn id="90" fill="hold" nodeType="clickPar">
                      <p:stCondLst>
                        <p:cond delay="indefinite"/>
                      </p:stCondLst>
                      <p:childTnLst>
                        <p:par>
                          <p:cTn id="91" fill="hold" nodeType="withGroup">
                            <p:stCondLst>
                              <p:cond delay="0"/>
                            </p:stCondLst>
                            <p:childTnLst>
                              <p:par>
                                <p:cTn id="92" presetID="10" presetClass="entr" presetSubtype="0" fill="hold" grpId="0" nodeType="clickEffect">
                                  <p:stCondLst>
                                    <p:cond delay="0"/>
                                  </p:stCondLst>
                                  <p:childTnLst>
                                    <p:set>
                                      <p:cBhvr>
                                        <p:cTn id="93" dur="1" fill="hold">
                                          <p:stCondLst>
                                            <p:cond delay="0"/>
                                          </p:stCondLst>
                                        </p:cTn>
                                        <p:tgtEl>
                                          <p:spTgt spid="27"/>
                                        </p:tgtEl>
                                        <p:attrNameLst>
                                          <p:attrName>style.visibility</p:attrName>
                                        </p:attrNameLst>
                                      </p:cBhvr>
                                      <p:to>
                                        <p:strVal val="visible"/>
                                      </p:to>
                                    </p:set>
                                    <p:animEffect transition="in" filter="fade">
                                      <p:cBhvr>
                                        <p:cTn id="94" dur="500"/>
                                        <p:tgtEl>
                                          <p:spTgt spid="27"/>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10" presetClass="entr" presetSubtype="0" fill="hold" grpId="0" nodeType="clickEffect">
                                  <p:stCondLst>
                                    <p:cond delay="0"/>
                                  </p:stCondLst>
                                  <p:childTnLst>
                                    <p:set>
                                      <p:cBhvr>
                                        <p:cTn id="98" dur="1" fill="hold">
                                          <p:stCondLst>
                                            <p:cond delay="0"/>
                                          </p:stCondLst>
                                        </p:cTn>
                                        <p:tgtEl>
                                          <p:spTgt spid="28"/>
                                        </p:tgtEl>
                                        <p:attrNameLst>
                                          <p:attrName>style.visibility</p:attrName>
                                        </p:attrNameLst>
                                      </p:cBhvr>
                                      <p:to>
                                        <p:strVal val="visible"/>
                                      </p:to>
                                    </p:set>
                                    <p:animEffect transition="in" filter="fade">
                                      <p:cBhvr>
                                        <p:cTn id="99" dur="500"/>
                                        <p:tgtEl>
                                          <p:spTgt spid="28"/>
                                        </p:tgtEl>
                                      </p:cBhvr>
                                    </p:animEffect>
                                  </p:childTnLst>
                                </p:cTn>
                              </p:par>
                              <p:par>
                                <p:cTn id="100" presetID="10" presetClass="entr" presetSubtype="0" fill="hold" grpId="0" nodeType="withEffect">
                                  <p:stCondLst>
                                    <p:cond delay="0"/>
                                  </p:stCondLst>
                                  <p:childTnLst>
                                    <p:set>
                                      <p:cBhvr>
                                        <p:cTn id="101" dur="1" fill="hold">
                                          <p:stCondLst>
                                            <p:cond delay="0"/>
                                          </p:stCondLst>
                                        </p:cTn>
                                        <p:tgtEl>
                                          <p:spTgt spid="29"/>
                                        </p:tgtEl>
                                        <p:attrNameLst>
                                          <p:attrName>style.visibility</p:attrName>
                                        </p:attrNameLst>
                                      </p:cBhvr>
                                      <p:to>
                                        <p:strVal val="visible"/>
                                      </p:to>
                                    </p:set>
                                    <p:animEffect transition="in" filter="fade">
                                      <p:cBhvr>
                                        <p:cTn id="102" dur="500"/>
                                        <p:tgtEl>
                                          <p:spTgt spid="29"/>
                                        </p:tgtEl>
                                      </p:cBhvr>
                                    </p:animEffect>
                                  </p:childTnLst>
                                </p:cTn>
                              </p:par>
                              <p:par>
                                <p:cTn id="103" presetID="10" presetClass="entr" presetSubtype="0" fill="hold" grpId="0" nodeType="withEffect">
                                  <p:stCondLst>
                                    <p:cond delay="0"/>
                                  </p:stCondLst>
                                  <p:childTnLst>
                                    <p:set>
                                      <p:cBhvr>
                                        <p:cTn id="104" dur="1" fill="hold">
                                          <p:stCondLst>
                                            <p:cond delay="0"/>
                                          </p:stCondLst>
                                        </p:cTn>
                                        <p:tgtEl>
                                          <p:spTgt spid="30"/>
                                        </p:tgtEl>
                                        <p:attrNameLst>
                                          <p:attrName>style.visibility</p:attrName>
                                        </p:attrNameLst>
                                      </p:cBhvr>
                                      <p:to>
                                        <p:strVal val="visible"/>
                                      </p:to>
                                    </p:set>
                                    <p:animEffect transition="in" filter="fade">
                                      <p:cBhvr>
                                        <p:cTn id="105" dur="500"/>
                                        <p:tgtEl>
                                          <p:spTgt spid="30"/>
                                        </p:tgtEl>
                                      </p:cBhvr>
                                    </p:animEffect>
                                  </p:childTnLst>
                                </p:cTn>
                              </p:par>
                              <p:par>
                                <p:cTn id="106" presetID="10" presetClass="entr" presetSubtype="0" fill="hold" grpId="0" nodeType="withEffect">
                                  <p:stCondLst>
                                    <p:cond delay="0"/>
                                  </p:stCondLst>
                                  <p:childTnLst>
                                    <p:set>
                                      <p:cBhvr>
                                        <p:cTn id="107" dur="1" fill="hold">
                                          <p:stCondLst>
                                            <p:cond delay="0"/>
                                          </p:stCondLst>
                                        </p:cTn>
                                        <p:tgtEl>
                                          <p:spTgt spid="31"/>
                                        </p:tgtEl>
                                        <p:attrNameLst>
                                          <p:attrName>style.visibility</p:attrName>
                                        </p:attrNameLst>
                                      </p:cBhvr>
                                      <p:to>
                                        <p:strVal val="visible"/>
                                      </p:to>
                                    </p:set>
                                    <p:animEffect transition="in" filter="fade">
                                      <p:cBhvr>
                                        <p:cTn id="108" dur="500"/>
                                        <p:tgtEl>
                                          <p:spTgt spid="31"/>
                                        </p:tgtEl>
                                      </p:cBhvr>
                                    </p:animEffect>
                                  </p:childTnLst>
                                </p:cTn>
                              </p:par>
                              <p:par>
                                <p:cTn id="109" presetID="10" presetClass="entr" presetSubtype="0" fill="hold" grpId="0" nodeType="withEffect">
                                  <p:stCondLst>
                                    <p:cond delay="0"/>
                                  </p:stCondLst>
                                  <p:childTnLst>
                                    <p:set>
                                      <p:cBhvr>
                                        <p:cTn id="110" dur="1" fill="hold">
                                          <p:stCondLst>
                                            <p:cond delay="0"/>
                                          </p:stCondLst>
                                        </p:cTn>
                                        <p:tgtEl>
                                          <p:spTgt spid="32"/>
                                        </p:tgtEl>
                                        <p:attrNameLst>
                                          <p:attrName>style.visibility</p:attrName>
                                        </p:attrNameLst>
                                      </p:cBhvr>
                                      <p:to>
                                        <p:strVal val="visible"/>
                                      </p:to>
                                    </p:set>
                                    <p:animEffect transition="in" filter="fade">
                                      <p:cBhvr>
                                        <p:cTn id="111" dur="500"/>
                                        <p:tgtEl>
                                          <p:spTgt spid="32"/>
                                        </p:tgtEl>
                                      </p:cBhvr>
                                    </p:animEffect>
                                  </p:childTnLst>
                                </p:cTn>
                              </p:par>
                              <p:par>
                                <p:cTn id="112" presetID="10" presetClass="entr" presetSubtype="0" fill="hold" grpId="0" nodeType="withEffect">
                                  <p:stCondLst>
                                    <p:cond delay="0"/>
                                  </p:stCondLst>
                                  <p:childTnLst>
                                    <p:set>
                                      <p:cBhvr>
                                        <p:cTn id="113" dur="1" fill="hold">
                                          <p:stCondLst>
                                            <p:cond delay="0"/>
                                          </p:stCondLst>
                                        </p:cTn>
                                        <p:tgtEl>
                                          <p:spTgt spid="33"/>
                                        </p:tgtEl>
                                        <p:attrNameLst>
                                          <p:attrName>style.visibility</p:attrName>
                                        </p:attrNameLst>
                                      </p:cBhvr>
                                      <p:to>
                                        <p:strVal val="visible"/>
                                      </p:to>
                                    </p:set>
                                    <p:animEffect transition="in" filter="fade">
                                      <p:cBhvr>
                                        <p:cTn id="114" dur="500"/>
                                        <p:tgtEl>
                                          <p:spTgt spid="33"/>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10" presetClass="entr" presetSubtype="0" fill="hold" grpId="0" nodeType="clickEffect">
                                  <p:stCondLst>
                                    <p:cond delay="0"/>
                                  </p:stCondLst>
                                  <p:childTnLst>
                                    <p:set>
                                      <p:cBhvr>
                                        <p:cTn id="118" dur="1" fill="hold">
                                          <p:stCondLst>
                                            <p:cond delay="0"/>
                                          </p:stCondLst>
                                        </p:cTn>
                                        <p:tgtEl>
                                          <p:spTgt spid="34"/>
                                        </p:tgtEl>
                                        <p:attrNameLst>
                                          <p:attrName>style.visibility</p:attrName>
                                        </p:attrNameLst>
                                      </p:cBhvr>
                                      <p:to>
                                        <p:strVal val="visible"/>
                                      </p:to>
                                    </p:set>
                                    <p:animEffect transition="in" filter="fade">
                                      <p:cBhvr>
                                        <p:cTn id="119" dur="500"/>
                                        <p:tgtEl>
                                          <p:spTgt spid="34"/>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10" presetClass="entr" presetSubtype="0" fill="hold" grpId="0" nodeType="clickEffect">
                                  <p:stCondLst>
                                    <p:cond delay="0"/>
                                  </p:stCondLst>
                                  <p:childTnLst>
                                    <p:set>
                                      <p:cBhvr>
                                        <p:cTn id="123" dur="1" fill="hold">
                                          <p:stCondLst>
                                            <p:cond delay="0"/>
                                          </p:stCondLst>
                                        </p:cTn>
                                        <p:tgtEl>
                                          <p:spTgt spid="35"/>
                                        </p:tgtEl>
                                        <p:attrNameLst>
                                          <p:attrName>style.visibility</p:attrName>
                                        </p:attrNameLst>
                                      </p:cBhvr>
                                      <p:to>
                                        <p:strVal val="visible"/>
                                      </p:to>
                                    </p:set>
                                    <p:animEffect transition="in" filter="fade">
                                      <p:cBhvr>
                                        <p:cTn id="124" dur="500"/>
                                        <p:tgtEl>
                                          <p:spTgt spid="35"/>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10" presetClass="entr" presetSubtype="0" fill="hold" grpId="0" nodeType="clickEffect">
                                  <p:stCondLst>
                                    <p:cond delay="0"/>
                                  </p:stCondLst>
                                  <p:childTnLst>
                                    <p:set>
                                      <p:cBhvr>
                                        <p:cTn id="128" dur="1" fill="hold">
                                          <p:stCondLst>
                                            <p:cond delay="0"/>
                                          </p:stCondLst>
                                        </p:cTn>
                                        <p:tgtEl>
                                          <p:spTgt spid="44"/>
                                        </p:tgtEl>
                                        <p:attrNameLst>
                                          <p:attrName>style.visibility</p:attrName>
                                        </p:attrNameLst>
                                      </p:cBhvr>
                                      <p:to>
                                        <p:strVal val="visible"/>
                                      </p:to>
                                    </p:set>
                                    <p:animEffect transition="in" filter="fade">
                                      <p:cBhvr>
                                        <p:cTn id="129" dur="500"/>
                                        <p:tgtEl>
                                          <p:spTgt spid="44"/>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10" presetClass="entr" presetSubtype="0" fill="hold" grpId="0" nodeType="clickEffect">
                                  <p:stCondLst>
                                    <p:cond delay="0"/>
                                  </p:stCondLst>
                                  <p:childTnLst>
                                    <p:set>
                                      <p:cBhvr>
                                        <p:cTn id="133" dur="1" fill="hold">
                                          <p:stCondLst>
                                            <p:cond delay="0"/>
                                          </p:stCondLst>
                                        </p:cTn>
                                        <p:tgtEl>
                                          <p:spTgt spid="36"/>
                                        </p:tgtEl>
                                        <p:attrNameLst>
                                          <p:attrName>style.visibility</p:attrName>
                                        </p:attrNameLst>
                                      </p:cBhvr>
                                      <p:to>
                                        <p:strVal val="visible"/>
                                      </p:to>
                                    </p:set>
                                    <p:animEffect transition="in" filter="fade">
                                      <p:cBhvr>
                                        <p:cTn id="134" dur="500"/>
                                        <p:tgtEl>
                                          <p:spTgt spid="36"/>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10" presetClass="entr" presetSubtype="0" fill="hold" grpId="0" nodeType="clickEffect">
                                  <p:stCondLst>
                                    <p:cond delay="0"/>
                                  </p:stCondLst>
                                  <p:childTnLst>
                                    <p:set>
                                      <p:cBhvr>
                                        <p:cTn id="138" dur="1" fill="hold">
                                          <p:stCondLst>
                                            <p:cond delay="0"/>
                                          </p:stCondLst>
                                        </p:cTn>
                                        <p:tgtEl>
                                          <p:spTgt spid="37"/>
                                        </p:tgtEl>
                                        <p:attrNameLst>
                                          <p:attrName>style.visibility</p:attrName>
                                        </p:attrNameLst>
                                      </p:cBhvr>
                                      <p:to>
                                        <p:strVal val="visible"/>
                                      </p:to>
                                    </p:set>
                                    <p:animEffect transition="in" filter="fade">
                                      <p:cBhvr>
                                        <p:cTn id="139" dur="500"/>
                                        <p:tgtEl>
                                          <p:spTgt spid="37"/>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10" presetClass="entr" presetSubtype="0" fill="hold" grpId="0" nodeType="clickEffect">
                                  <p:stCondLst>
                                    <p:cond delay="0"/>
                                  </p:stCondLst>
                                  <p:childTnLst>
                                    <p:set>
                                      <p:cBhvr>
                                        <p:cTn id="143" dur="1" fill="hold">
                                          <p:stCondLst>
                                            <p:cond delay="0"/>
                                          </p:stCondLst>
                                        </p:cTn>
                                        <p:tgtEl>
                                          <p:spTgt spid="40"/>
                                        </p:tgtEl>
                                        <p:attrNameLst>
                                          <p:attrName>style.visibility</p:attrName>
                                        </p:attrNameLst>
                                      </p:cBhvr>
                                      <p:to>
                                        <p:strVal val="visible"/>
                                      </p:to>
                                    </p:set>
                                    <p:animEffect transition="in" filter="fade">
                                      <p:cBhvr>
                                        <p:cTn id="144" dur="500"/>
                                        <p:tgtEl>
                                          <p:spTgt spid="40"/>
                                        </p:tgtEl>
                                      </p:cBhvr>
                                    </p:animEffect>
                                  </p:childTnLst>
                                </p:cTn>
                              </p:par>
                            </p:childTnLst>
                          </p:cTn>
                        </p:par>
                        <p:par>
                          <p:cTn id="145" fill="hold" nodeType="afterGroup">
                            <p:stCondLst>
                              <p:cond delay="500"/>
                            </p:stCondLst>
                            <p:childTnLst>
                              <p:par>
                                <p:cTn id="146" presetID="10" presetClass="entr" presetSubtype="0" fill="hold" grpId="0" nodeType="afterEffect">
                                  <p:stCondLst>
                                    <p:cond delay="0"/>
                                  </p:stCondLst>
                                  <p:childTnLst>
                                    <p:set>
                                      <p:cBhvr>
                                        <p:cTn id="147" dur="1" fill="hold">
                                          <p:stCondLst>
                                            <p:cond delay="0"/>
                                          </p:stCondLst>
                                        </p:cTn>
                                        <p:tgtEl>
                                          <p:spTgt spid="42"/>
                                        </p:tgtEl>
                                        <p:attrNameLst>
                                          <p:attrName>style.visibility</p:attrName>
                                        </p:attrNameLst>
                                      </p:cBhvr>
                                      <p:to>
                                        <p:strVal val="visible"/>
                                      </p:to>
                                    </p:set>
                                    <p:animEffect transition="in" filter="fade">
                                      <p:cBhvr>
                                        <p:cTn id="148" dur="500"/>
                                        <p:tgtEl>
                                          <p:spTgt spid="42"/>
                                        </p:tgtEl>
                                      </p:cBhvr>
                                    </p:animEffect>
                                  </p:childTnLst>
                                </p:cTn>
                              </p:par>
                            </p:childTnLst>
                          </p:cTn>
                        </p:par>
                      </p:childTnLst>
                    </p:cTn>
                  </p:par>
                  <p:par>
                    <p:cTn id="149" fill="hold" nodeType="clickPar">
                      <p:stCondLst>
                        <p:cond delay="indefinite"/>
                      </p:stCondLst>
                      <p:childTnLst>
                        <p:par>
                          <p:cTn id="150" fill="hold" nodeType="withGroup">
                            <p:stCondLst>
                              <p:cond delay="0"/>
                            </p:stCondLst>
                            <p:childTnLst>
                              <p:par>
                                <p:cTn id="151" presetID="10" presetClass="entr" presetSubtype="0" fill="hold" grpId="0" nodeType="clickEffect">
                                  <p:stCondLst>
                                    <p:cond delay="0"/>
                                  </p:stCondLst>
                                  <p:childTnLst>
                                    <p:set>
                                      <p:cBhvr>
                                        <p:cTn id="152" dur="1" fill="hold">
                                          <p:stCondLst>
                                            <p:cond delay="0"/>
                                          </p:stCondLst>
                                        </p:cTn>
                                        <p:tgtEl>
                                          <p:spTgt spid="38"/>
                                        </p:tgtEl>
                                        <p:attrNameLst>
                                          <p:attrName>style.visibility</p:attrName>
                                        </p:attrNameLst>
                                      </p:cBhvr>
                                      <p:to>
                                        <p:strVal val="visible"/>
                                      </p:to>
                                    </p:set>
                                    <p:animEffect transition="in" filter="fade">
                                      <p:cBhvr>
                                        <p:cTn id="153" dur="500"/>
                                        <p:tgtEl>
                                          <p:spTgt spid="38"/>
                                        </p:tgtEl>
                                      </p:cBhvr>
                                    </p:animEffec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10" presetClass="entr" presetSubtype="0" fill="hold" grpId="0" nodeType="clickEffect">
                                  <p:stCondLst>
                                    <p:cond delay="0"/>
                                  </p:stCondLst>
                                  <p:childTnLst>
                                    <p:set>
                                      <p:cBhvr>
                                        <p:cTn id="157" dur="1" fill="hold">
                                          <p:stCondLst>
                                            <p:cond delay="0"/>
                                          </p:stCondLst>
                                        </p:cTn>
                                        <p:tgtEl>
                                          <p:spTgt spid="39"/>
                                        </p:tgtEl>
                                        <p:attrNameLst>
                                          <p:attrName>style.visibility</p:attrName>
                                        </p:attrNameLst>
                                      </p:cBhvr>
                                      <p:to>
                                        <p:strVal val="visible"/>
                                      </p:to>
                                    </p:set>
                                    <p:animEffect transition="in" filter="fade">
                                      <p:cBhvr>
                                        <p:cTn id="158" dur="500"/>
                                        <p:tgtEl>
                                          <p:spTgt spid="39"/>
                                        </p:tgtEl>
                                      </p:cBhvr>
                                    </p:animEffect>
                                  </p:childTnLst>
                                </p:cTn>
                              </p:par>
                            </p:childTnLst>
                          </p:cTn>
                        </p:par>
                      </p:childTnLst>
                    </p:cTn>
                  </p:par>
                  <p:par>
                    <p:cTn id="159" fill="hold" nodeType="clickPar">
                      <p:stCondLst>
                        <p:cond delay="indefinite"/>
                      </p:stCondLst>
                      <p:childTnLst>
                        <p:par>
                          <p:cTn id="160" fill="hold" nodeType="withGroup">
                            <p:stCondLst>
                              <p:cond delay="0"/>
                            </p:stCondLst>
                            <p:childTnLst>
                              <p:par>
                                <p:cTn id="161" presetID="10" presetClass="entr" presetSubtype="0" fill="hold" grpId="0" nodeType="clickEffect">
                                  <p:stCondLst>
                                    <p:cond delay="0"/>
                                  </p:stCondLst>
                                  <p:childTnLst>
                                    <p:set>
                                      <p:cBhvr>
                                        <p:cTn id="162" dur="1" fill="hold">
                                          <p:stCondLst>
                                            <p:cond delay="0"/>
                                          </p:stCondLst>
                                        </p:cTn>
                                        <p:tgtEl>
                                          <p:spTgt spid="41"/>
                                        </p:tgtEl>
                                        <p:attrNameLst>
                                          <p:attrName>style.visibility</p:attrName>
                                        </p:attrNameLst>
                                      </p:cBhvr>
                                      <p:to>
                                        <p:strVal val="visible"/>
                                      </p:to>
                                    </p:set>
                                    <p:animEffect transition="in" filter="fade">
                                      <p:cBhvr>
                                        <p:cTn id="163" dur="500"/>
                                        <p:tgtEl>
                                          <p:spTgt spid="41"/>
                                        </p:tgtEl>
                                      </p:cBhvr>
                                    </p:animEffect>
                                  </p:childTnLst>
                                </p:cTn>
                              </p:par>
                            </p:childTnLst>
                          </p:cTn>
                        </p:par>
                      </p:childTnLst>
                    </p:cTn>
                  </p:par>
                  <p:par>
                    <p:cTn id="164" fill="hold" nodeType="clickPar">
                      <p:stCondLst>
                        <p:cond delay="indefinite"/>
                      </p:stCondLst>
                      <p:childTnLst>
                        <p:par>
                          <p:cTn id="165" fill="hold" nodeType="withGroup">
                            <p:stCondLst>
                              <p:cond delay="0"/>
                            </p:stCondLst>
                            <p:childTnLst>
                              <p:par>
                                <p:cTn id="166" presetID="10" presetClass="entr" presetSubtype="0" fill="hold" grpId="0" nodeType="clickEffect">
                                  <p:stCondLst>
                                    <p:cond delay="0"/>
                                  </p:stCondLst>
                                  <p:childTnLst>
                                    <p:set>
                                      <p:cBhvr>
                                        <p:cTn id="167" dur="1" fill="hold">
                                          <p:stCondLst>
                                            <p:cond delay="0"/>
                                          </p:stCondLst>
                                        </p:cTn>
                                        <p:tgtEl>
                                          <p:spTgt spid="43"/>
                                        </p:tgtEl>
                                        <p:attrNameLst>
                                          <p:attrName>style.visibility</p:attrName>
                                        </p:attrNameLst>
                                      </p:cBhvr>
                                      <p:to>
                                        <p:strVal val="visible"/>
                                      </p:to>
                                    </p:set>
                                    <p:animEffect transition="in" filter="fade">
                                      <p:cBhvr>
                                        <p:cTn id="168" dur="500"/>
                                        <p:tgtEl>
                                          <p:spTgt spid="43"/>
                                        </p:tgtEl>
                                      </p:cBhvr>
                                    </p:animEffect>
                                  </p:childTnLst>
                                </p:cTn>
                              </p:par>
                            </p:childTnLst>
                          </p:cTn>
                        </p:par>
                      </p:childTnLst>
                    </p:cTn>
                  </p:par>
                  <p:par>
                    <p:cTn id="169" fill="hold" nodeType="clickPar">
                      <p:stCondLst>
                        <p:cond delay="indefinite"/>
                      </p:stCondLst>
                      <p:childTnLst>
                        <p:par>
                          <p:cTn id="170" fill="hold" nodeType="withGroup">
                            <p:stCondLst>
                              <p:cond delay="0"/>
                            </p:stCondLst>
                            <p:childTnLst>
                              <p:par>
                                <p:cTn id="171" presetID="2" presetClass="entr" presetSubtype="2" fill="hold" grpId="0" nodeType="clickEffect">
                                  <p:stCondLst>
                                    <p:cond delay="0"/>
                                  </p:stCondLst>
                                  <p:childTnLst>
                                    <p:set>
                                      <p:cBhvr>
                                        <p:cTn id="172" dur="1" fill="hold">
                                          <p:stCondLst>
                                            <p:cond delay="0"/>
                                          </p:stCondLst>
                                        </p:cTn>
                                        <p:tgtEl>
                                          <p:spTgt spid="45"/>
                                        </p:tgtEl>
                                        <p:attrNameLst>
                                          <p:attrName>style.visibility</p:attrName>
                                        </p:attrNameLst>
                                      </p:cBhvr>
                                      <p:to>
                                        <p:strVal val="visible"/>
                                      </p:to>
                                    </p:set>
                                    <p:anim calcmode="lin" valueType="num">
                                      <p:cBhvr additive="base">
                                        <p:cTn id="173" dur="500" fill="hold"/>
                                        <p:tgtEl>
                                          <p:spTgt spid="45"/>
                                        </p:tgtEl>
                                        <p:attrNameLst>
                                          <p:attrName>ppt_x</p:attrName>
                                        </p:attrNameLst>
                                      </p:cBhvr>
                                      <p:tavLst>
                                        <p:tav tm="0">
                                          <p:val>
                                            <p:strVal val="1+#ppt_w/2"/>
                                          </p:val>
                                        </p:tav>
                                        <p:tav tm="100000">
                                          <p:val>
                                            <p:strVal val="#ppt_x"/>
                                          </p:val>
                                        </p:tav>
                                      </p:tavLst>
                                    </p:anim>
                                    <p:anim calcmode="lin" valueType="num">
                                      <p:cBhvr additive="base">
                                        <p:cTn id="174" dur="500" fill="hold"/>
                                        <p:tgtEl>
                                          <p:spTgt spid="45"/>
                                        </p:tgtEl>
                                        <p:attrNameLst>
                                          <p:attrName>ppt_y</p:attrName>
                                        </p:attrNameLst>
                                      </p:cBhvr>
                                      <p:tavLst>
                                        <p:tav tm="0">
                                          <p:val>
                                            <p:strVal val="#ppt_y"/>
                                          </p:val>
                                        </p:tav>
                                        <p:tav tm="100000">
                                          <p:val>
                                            <p:strVal val="#ppt_y"/>
                                          </p:val>
                                        </p:tav>
                                      </p:tavLst>
                                    </p:anim>
                                  </p:childTnLst>
                                </p:cTn>
                              </p:par>
                            </p:childTnLst>
                          </p:cTn>
                        </p:par>
                      </p:childTnLst>
                    </p:cTn>
                  </p:par>
                  <p:par>
                    <p:cTn id="175" fill="hold" nodeType="clickPar">
                      <p:stCondLst>
                        <p:cond delay="indefinite"/>
                      </p:stCondLst>
                      <p:childTnLst>
                        <p:par>
                          <p:cTn id="176" fill="hold" nodeType="withGroup">
                            <p:stCondLst>
                              <p:cond delay="0"/>
                            </p:stCondLst>
                            <p:childTnLst>
                              <p:par>
                                <p:cTn id="177" presetID="10" presetClass="entr" presetSubtype="0" fill="hold" grpId="0" nodeType="clickEffect">
                                  <p:stCondLst>
                                    <p:cond delay="0"/>
                                  </p:stCondLst>
                                  <p:childTnLst>
                                    <p:set>
                                      <p:cBhvr>
                                        <p:cTn id="178" dur="1" fill="hold">
                                          <p:stCondLst>
                                            <p:cond delay="0"/>
                                          </p:stCondLst>
                                        </p:cTn>
                                        <p:tgtEl>
                                          <p:spTgt spid="46"/>
                                        </p:tgtEl>
                                        <p:attrNameLst>
                                          <p:attrName>style.visibility</p:attrName>
                                        </p:attrNameLst>
                                      </p:cBhvr>
                                      <p:to>
                                        <p:strVal val="visible"/>
                                      </p:to>
                                    </p:set>
                                    <p:animEffect transition="in" filter="fade">
                                      <p:cBhvr>
                                        <p:cTn id="179" dur="500"/>
                                        <p:tgtEl>
                                          <p:spTgt spid="46"/>
                                        </p:tgtEl>
                                      </p:cBhvr>
                                    </p:animEffect>
                                  </p:childTnLst>
                                </p:cTn>
                              </p:par>
                            </p:childTnLst>
                          </p:cTn>
                        </p:par>
                      </p:childTnLst>
                    </p:cTn>
                  </p:par>
                  <p:par>
                    <p:cTn id="180" fill="hold" nodeType="clickPar">
                      <p:stCondLst>
                        <p:cond delay="indefinite"/>
                      </p:stCondLst>
                      <p:childTnLst>
                        <p:par>
                          <p:cTn id="181" fill="hold" nodeType="withGroup">
                            <p:stCondLst>
                              <p:cond delay="0"/>
                            </p:stCondLst>
                            <p:childTnLst>
                              <p:par>
                                <p:cTn id="182" presetID="10" presetClass="entr" presetSubtype="0" fill="hold" grpId="0" nodeType="clickEffect">
                                  <p:stCondLst>
                                    <p:cond delay="0"/>
                                  </p:stCondLst>
                                  <p:childTnLst>
                                    <p:set>
                                      <p:cBhvr>
                                        <p:cTn id="183" dur="1" fill="hold">
                                          <p:stCondLst>
                                            <p:cond delay="0"/>
                                          </p:stCondLst>
                                        </p:cTn>
                                        <p:tgtEl>
                                          <p:spTgt spid="47"/>
                                        </p:tgtEl>
                                        <p:attrNameLst>
                                          <p:attrName>style.visibility</p:attrName>
                                        </p:attrNameLst>
                                      </p:cBhvr>
                                      <p:to>
                                        <p:strVal val="visible"/>
                                      </p:to>
                                    </p:set>
                                    <p:animEffect transition="in" filter="fade">
                                      <p:cBhvr>
                                        <p:cTn id="184" dur="500"/>
                                        <p:tgtEl>
                                          <p:spTgt spid="47"/>
                                        </p:tgtEl>
                                      </p:cBhvr>
                                    </p:animEffect>
                                  </p:childTnLst>
                                </p:cTn>
                              </p:par>
                            </p:childTnLst>
                          </p:cTn>
                        </p:par>
                      </p:childTnLst>
                    </p:cTn>
                  </p:par>
                  <p:par>
                    <p:cTn id="185" fill="hold" nodeType="clickPar">
                      <p:stCondLst>
                        <p:cond delay="indefinite"/>
                      </p:stCondLst>
                      <p:childTnLst>
                        <p:par>
                          <p:cTn id="186" fill="hold" nodeType="withGroup">
                            <p:stCondLst>
                              <p:cond delay="0"/>
                            </p:stCondLst>
                            <p:childTnLst>
                              <p:par>
                                <p:cTn id="187" presetID="10" presetClass="entr" presetSubtype="0" fill="hold" grpId="0" nodeType="clickEffect">
                                  <p:stCondLst>
                                    <p:cond delay="0"/>
                                  </p:stCondLst>
                                  <p:childTnLst>
                                    <p:set>
                                      <p:cBhvr>
                                        <p:cTn id="188" dur="1" fill="hold">
                                          <p:stCondLst>
                                            <p:cond delay="0"/>
                                          </p:stCondLst>
                                        </p:cTn>
                                        <p:tgtEl>
                                          <p:spTgt spid="48"/>
                                        </p:tgtEl>
                                        <p:attrNameLst>
                                          <p:attrName>style.visibility</p:attrName>
                                        </p:attrNameLst>
                                      </p:cBhvr>
                                      <p:to>
                                        <p:strVal val="visible"/>
                                      </p:to>
                                    </p:set>
                                    <p:animEffect transition="in" filter="fade">
                                      <p:cBhvr>
                                        <p:cTn id="189" dur="500"/>
                                        <p:tgtEl>
                                          <p:spTgt spid="48"/>
                                        </p:tgtEl>
                                      </p:cBhvr>
                                    </p:animEffect>
                                  </p:childTnLst>
                                </p:cTn>
                              </p:par>
                            </p:childTnLst>
                          </p:cTn>
                        </p:par>
                      </p:childTnLst>
                    </p:cTn>
                  </p:par>
                  <p:par>
                    <p:cTn id="190" fill="hold" nodeType="clickPar">
                      <p:stCondLst>
                        <p:cond delay="indefinite"/>
                      </p:stCondLst>
                      <p:childTnLst>
                        <p:par>
                          <p:cTn id="191" fill="hold" nodeType="withGroup">
                            <p:stCondLst>
                              <p:cond delay="0"/>
                            </p:stCondLst>
                            <p:childTnLst>
                              <p:par>
                                <p:cTn id="192" presetID="10" presetClass="entr" presetSubtype="0" fill="hold" grpId="0" nodeType="clickEffect">
                                  <p:stCondLst>
                                    <p:cond delay="0"/>
                                  </p:stCondLst>
                                  <p:childTnLst>
                                    <p:set>
                                      <p:cBhvr>
                                        <p:cTn id="193" dur="1" fill="hold">
                                          <p:stCondLst>
                                            <p:cond delay="0"/>
                                          </p:stCondLst>
                                        </p:cTn>
                                        <p:tgtEl>
                                          <p:spTgt spid="49"/>
                                        </p:tgtEl>
                                        <p:attrNameLst>
                                          <p:attrName>style.visibility</p:attrName>
                                        </p:attrNameLst>
                                      </p:cBhvr>
                                      <p:to>
                                        <p:strVal val="visible"/>
                                      </p:to>
                                    </p:set>
                                    <p:animEffect transition="in" filter="fade">
                                      <p:cBhvr>
                                        <p:cTn id="194"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11" grpId="0"/>
      <p:bldP spid="12" grpId="0"/>
      <p:bldP spid="13" grpId="0"/>
      <p:bldP spid="14" grpId="0"/>
      <p:bldP spid="15" grpId="0"/>
      <p:bldP spid="16" grpId="0"/>
      <p:bldP spid="17" grpId="0"/>
      <p:bldP spid="18" grpId="0"/>
      <p:bldP spid="19" grpId="0"/>
      <p:bldP spid="20" grpId="0"/>
      <p:bldP spid="21" grpId="0"/>
      <p:bldP spid="22" grpId="0"/>
      <p:bldP spid="23" grpId="0"/>
      <p:bldP spid="24" grpId="0"/>
      <p:bldP spid="25" grpId="0"/>
      <p:bldP spid="26" grpId="0"/>
      <p:bldP spid="27" grpId="0"/>
      <p:bldP spid="28" grpId="0"/>
      <p:bldP spid="29" grpId="0"/>
      <p:bldP spid="30" grpId="0"/>
      <p:bldP spid="31" grpId="0"/>
      <p:bldP spid="32" grpId="0"/>
      <p:bldP spid="33" grpId="0"/>
      <p:bldP spid="34" grpId="0"/>
      <p:bldP spid="35" grpId="0"/>
      <p:bldP spid="36" grpId="0"/>
      <p:bldP spid="37" grpId="0"/>
      <p:bldP spid="38" grpId="0"/>
      <p:bldP spid="39" grpId="0"/>
      <p:bldP spid="40" grpId="0" animBg="1"/>
      <p:bldP spid="41" grpId="0" animBg="1"/>
      <p:bldP spid="42" grpId="0"/>
      <p:bldP spid="43" grpId="0"/>
      <p:bldP spid="44" grpId="0"/>
      <p:bldP spid="45" grpId="0"/>
      <p:bldP spid="46" grpId="0"/>
      <p:bldP spid="47" grpId="0"/>
      <p:bldP spid="48" grpId="0"/>
      <p:bldP spid="4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457200" y="381000"/>
            <a:ext cx="7772400" cy="685800"/>
          </a:xfrm>
          <a:prstGeom prst="rect">
            <a:avLst/>
          </a:prstGeom>
          <a:noFill/>
          <a:ln w="9525">
            <a:noFill/>
            <a:miter lim="800000"/>
            <a:headEnd/>
            <a:tailEnd/>
          </a:ln>
          <a:effectLst/>
        </p:spPr>
        <p:txBody>
          <a:bodyPr lIns="92075" tIns="46038" rIns="92075" bIns="46038" anchor="ctr"/>
          <a:lstStyle/>
          <a:p>
            <a:pPr>
              <a:defRPr/>
            </a:pPr>
            <a:r>
              <a:rPr kumimoji="1" lang="en-NZ" sz="4400" i="1" u="sng" kern="0" dirty="0">
                <a:solidFill>
                  <a:schemeClr val="tx2"/>
                </a:solidFill>
                <a:effectLst>
                  <a:outerShdw blurRad="38100" dist="38100" dir="2700000" algn="tl">
                    <a:srgbClr val="000000">
                      <a:alpha val="43137"/>
                    </a:srgbClr>
                  </a:outerShdw>
                </a:effectLst>
                <a:latin typeface="Arial Rounded MT Bold" pitchFamily="34" charset="0"/>
                <a:ea typeface="+mj-ea"/>
                <a:cs typeface="+mj-cs"/>
              </a:rPr>
              <a:t>POWERS</a:t>
            </a:r>
          </a:p>
        </p:txBody>
      </p:sp>
      <p:sp>
        <p:nvSpPr>
          <p:cNvPr id="3" name="TextBox 2"/>
          <p:cNvSpPr txBox="1">
            <a:spLocks noChangeArrowheads="1"/>
          </p:cNvSpPr>
          <p:nvPr/>
        </p:nvSpPr>
        <p:spPr bwMode="auto">
          <a:xfrm>
            <a:off x="457200" y="1066800"/>
            <a:ext cx="3505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Show repeated multiplication</a:t>
            </a:r>
          </a:p>
        </p:txBody>
      </p:sp>
      <p:sp>
        <p:nvSpPr>
          <p:cNvPr id="4" name="Rectangle 3"/>
          <p:cNvSpPr>
            <a:spLocks noChangeArrowheads="1"/>
          </p:cNvSpPr>
          <p:nvPr/>
        </p:nvSpPr>
        <p:spPr bwMode="auto">
          <a:xfrm>
            <a:off x="457200" y="1371600"/>
            <a:ext cx="6334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e.g. </a:t>
            </a:r>
            <a:endParaRPr lang="en-NZ"/>
          </a:p>
        </p:txBody>
      </p:sp>
      <p:sp>
        <p:nvSpPr>
          <p:cNvPr id="5" name="Rectangle 4"/>
          <p:cNvSpPr>
            <a:spLocks noChangeArrowheads="1"/>
          </p:cNvSpPr>
          <p:nvPr/>
        </p:nvSpPr>
        <p:spPr bwMode="auto">
          <a:xfrm>
            <a:off x="457200" y="1676400"/>
            <a:ext cx="2133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 3 × 3 × 3 × 3 =</a:t>
            </a:r>
            <a:endParaRPr lang="en-NZ"/>
          </a:p>
        </p:txBody>
      </p:sp>
      <p:sp>
        <p:nvSpPr>
          <p:cNvPr id="6" name="Rectangle 5"/>
          <p:cNvSpPr>
            <a:spLocks noChangeArrowheads="1"/>
          </p:cNvSpPr>
          <p:nvPr/>
        </p:nvSpPr>
        <p:spPr bwMode="auto">
          <a:xfrm>
            <a:off x="4267200" y="16764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b)  2</a:t>
            </a:r>
            <a:r>
              <a:rPr lang="en-NZ" baseline="30000">
                <a:latin typeface="Arial" pitchFamily="34" charset="0"/>
                <a:cs typeface="Arial" pitchFamily="34" charset="0"/>
              </a:rPr>
              <a:t>2</a:t>
            </a:r>
            <a:r>
              <a:rPr lang="en-NZ">
                <a:latin typeface="Arial" pitchFamily="34" charset="0"/>
                <a:cs typeface="Arial" pitchFamily="34" charset="0"/>
              </a:rPr>
              <a:t> =</a:t>
            </a:r>
            <a:endParaRPr lang="en-NZ"/>
          </a:p>
        </p:txBody>
      </p:sp>
      <p:sp>
        <p:nvSpPr>
          <p:cNvPr id="7" name="Rectangle 6"/>
          <p:cNvSpPr>
            <a:spLocks noChangeArrowheads="1"/>
          </p:cNvSpPr>
          <p:nvPr/>
        </p:nvSpPr>
        <p:spPr bwMode="auto">
          <a:xfrm>
            <a:off x="2286000" y="1676400"/>
            <a:ext cx="3984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3</a:t>
            </a:r>
            <a:r>
              <a:rPr lang="en-NZ" baseline="30000">
                <a:solidFill>
                  <a:srgbClr val="FF0000"/>
                </a:solidFill>
                <a:latin typeface="Arial" pitchFamily="34" charset="0"/>
                <a:cs typeface="Arial" pitchFamily="34" charset="0"/>
              </a:rPr>
              <a:t>4</a:t>
            </a:r>
            <a:endParaRPr lang="en-NZ">
              <a:solidFill>
                <a:srgbClr val="FF0000"/>
              </a:solidFill>
            </a:endParaRPr>
          </a:p>
        </p:txBody>
      </p:sp>
      <p:sp>
        <p:nvSpPr>
          <p:cNvPr id="8" name="Rectangle 7"/>
          <p:cNvSpPr>
            <a:spLocks noChangeArrowheads="1"/>
          </p:cNvSpPr>
          <p:nvPr/>
        </p:nvSpPr>
        <p:spPr bwMode="auto">
          <a:xfrm>
            <a:off x="5029200" y="1676400"/>
            <a:ext cx="7683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2 × 2 </a:t>
            </a:r>
            <a:endParaRPr lang="en-NZ">
              <a:solidFill>
                <a:srgbClr val="FF0000"/>
              </a:solidFill>
            </a:endParaRPr>
          </a:p>
        </p:txBody>
      </p:sp>
      <p:sp>
        <p:nvSpPr>
          <p:cNvPr id="9" name="TextBox 8"/>
          <p:cNvSpPr txBox="1">
            <a:spLocks noChangeArrowheads="1"/>
          </p:cNvSpPr>
          <p:nvPr/>
        </p:nvSpPr>
        <p:spPr bwMode="auto">
          <a:xfrm>
            <a:off x="457200" y="2057400"/>
            <a:ext cx="3657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Squaring = raising to a power of:</a:t>
            </a:r>
          </a:p>
        </p:txBody>
      </p:sp>
      <p:sp>
        <p:nvSpPr>
          <p:cNvPr id="10" name="TextBox 9"/>
          <p:cNvSpPr txBox="1">
            <a:spLocks noChangeArrowheads="1"/>
          </p:cNvSpPr>
          <p:nvPr/>
        </p:nvSpPr>
        <p:spPr bwMode="auto">
          <a:xfrm>
            <a:off x="457200" y="2362200"/>
            <a:ext cx="3657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Cubing = raising to a power of:</a:t>
            </a:r>
          </a:p>
        </p:txBody>
      </p:sp>
      <p:sp>
        <p:nvSpPr>
          <p:cNvPr id="11" name="Rectangle 10"/>
          <p:cNvSpPr>
            <a:spLocks noChangeArrowheads="1"/>
          </p:cNvSpPr>
          <p:nvPr/>
        </p:nvSpPr>
        <p:spPr bwMode="auto">
          <a:xfrm>
            <a:off x="3962400" y="2057400"/>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2</a:t>
            </a:r>
            <a:endParaRPr lang="en-NZ"/>
          </a:p>
        </p:txBody>
      </p:sp>
      <p:sp>
        <p:nvSpPr>
          <p:cNvPr id="12" name="Rectangle 11"/>
          <p:cNvSpPr>
            <a:spLocks noChangeArrowheads="1"/>
          </p:cNvSpPr>
          <p:nvPr/>
        </p:nvSpPr>
        <p:spPr bwMode="auto">
          <a:xfrm>
            <a:off x="3733800" y="2362200"/>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3</a:t>
            </a:r>
            <a:endParaRPr lang="en-NZ"/>
          </a:p>
        </p:txBody>
      </p:sp>
      <p:sp>
        <p:nvSpPr>
          <p:cNvPr id="13" name="Rectangle 12"/>
          <p:cNvSpPr>
            <a:spLocks noChangeArrowheads="1"/>
          </p:cNvSpPr>
          <p:nvPr/>
        </p:nvSpPr>
        <p:spPr bwMode="auto">
          <a:xfrm>
            <a:off x="4267200" y="2057400"/>
            <a:ext cx="2362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e.g. 6 squared = </a:t>
            </a:r>
            <a:endParaRPr lang="en-NZ"/>
          </a:p>
        </p:txBody>
      </p:sp>
      <p:sp>
        <p:nvSpPr>
          <p:cNvPr id="14" name="Rectangle 13"/>
          <p:cNvSpPr>
            <a:spLocks noChangeArrowheads="1"/>
          </p:cNvSpPr>
          <p:nvPr/>
        </p:nvSpPr>
        <p:spPr bwMode="auto">
          <a:xfrm>
            <a:off x="6019800" y="2057400"/>
            <a:ext cx="3984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6</a:t>
            </a:r>
            <a:r>
              <a:rPr lang="en-NZ" baseline="30000">
                <a:solidFill>
                  <a:srgbClr val="FF0000"/>
                </a:solidFill>
                <a:latin typeface="Arial" pitchFamily="34" charset="0"/>
                <a:cs typeface="Arial" pitchFamily="34" charset="0"/>
              </a:rPr>
              <a:t>2</a:t>
            </a:r>
            <a:endParaRPr lang="en-NZ">
              <a:solidFill>
                <a:srgbClr val="FF0000"/>
              </a:solidFill>
            </a:endParaRPr>
          </a:p>
        </p:txBody>
      </p:sp>
      <p:sp>
        <p:nvSpPr>
          <p:cNvPr id="15" name="Rectangle 14"/>
          <p:cNvSpPr>
            <a:spLocks noChangeArrowheads="1"/>
          </p:cNvSpPr>
          <p:nvPr/>
        </p:nvSpPr>
        <p:spPr bwMode="auto">
          <a:xfrm>
            <a:off x="5791200" y="2362200"/>
            <a:ext cx="9667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 6 × 6 </a:t>
            </a:r>
            <a:endParaRPr lang="en-NZ">
              <a:solidFill>
                <a:srgbClr val="FF0000"/>
              </a:solidFill>
            </a:endParaRPr>
          </a:p>
        </p:txBody>
      </p:sp>
      <p:sp>
        <p:nvSpPr>
          <p:cNvPr id="16" name="Rectangle 15"/>
          <p:cNvSpPr>
            <a:spLocks noChangeArrowheads="1"/>
          </p:cNvSpPr>
          <p:nvPr/>
        </p:nvSpPr>
        <p:spPr bwMode="auto">
          <a:xfrm>
            <a:off x="5791200" y="2667000"/>
            <a:ext cx="7032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 36 </a:t>
            </a:r>
            <a:endParaRPr lang="en-NZ">
              <a:solidFill>
                <a:srgbClr val="FF0000"/>
              </a:solidFill>
            </a:endParaRPr>
          </a:p>
        </p:txBody>
      </p:sp>
      <p:sp>
        <p:nvSpPr>
          <p:cNvPr id="17" name="Rectangle 16"/>
          <p:cNvSpPr>
            <a:spLocks noChangeArrowheads="1"/>
          </p:cNvSpPr>
          <p:nvPr/>
        </p:nvSpPr>
        <p:spPr bwMode="auto">
          <a:xfrm>
            <a:off x="6553200" y="2057400"/>
            <a:ext cx="2362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e.g. 4 cubed = </a:t>
            </a:r>
            <a:endParaRPr lang="en-NZ"/>
          </a:p>
        </p:txBody>
      </p:sp>
      <p:sp>
        <p:nvSpPr>
          <p:cNvPr id="18" name="Rectangle 17"/>
          <p:cNvSpPr>
            <a:spLocks noChangeArrowheads="1"/>
          </p:cNvSpPr>
          <p:nvPr/>
        </p:nvSpPr>
        <p:spPr bwMode="auto">
          <a:xfrm>
            <a:off x="8077200" y="2057400"/>
            <a:ext cx="3984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4</a:t>
            </a:r>
            <a:r>
              <a:rPr lang="en-NZ" baseline="30000">
                <a:solidFill>
                  <a:srgbClr val="FF0000"/>
                </a:solidFill>
                <a:latin typeface="Arial" pitchFamily="34" charset="0"/>
                <a:cs typeface="Arial" pitchFamily="34" charset="0"/>
              </a:rPr>
              <a:t>3</a:t>
            </a:r>
            <a:endParaRPr lang="en-NZ">
              <a:solidFill>
                <a:srgbClr val="FF0000"/>
              </a:solidFill>
            </a:endParaRPr>
          </a:p>
        </p:txBody>
      </p:sp>
      <p:sp>
        <p:nvSpPr>
          <p:cNvPr id="19" name="Rectangle 18"/>
          <p:cNvSpPr>
            <a:spLocks noChangeArrowheads="1"/>
          </p:cNvSpPr>
          <p:nvPr/>
        </p:nvSpPr>
        <p:spPr bwMode="auto">
          <a:xfrm>
            <a:off x="7467600" y="2362200"/>
            <a:ext cx="13573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 4 × 4 × 4 </a:t>
            </a:r>
            <a:endParaRPr lang="en-NZ">
              <a:solidFill>
                <a:srgbClr val="FF0000"/>
              </a:solidFill>
            </a:endParaRPr>
          </a:p>
        </p:txBody>
      </p:sp>
      <p:sp>
        <p:nvSpPr>
          <p:cNvPr id="20" name="Rectangle 19"/>
          <p:cNvSpPr>
            <a:spLocks noChangeArrowheads="1"/>
          </p:cNvSpPr>
          <p:nvPr/>
        </p:nvSpPr>
        <p:spPr bwMode="auto">
          <a:xfrm>
            <a:off x="7467600" y="2667000"/>
            <a:ext cx="7032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 64 </a:t>
            </a:r>
            <a:endParaRPr lang="en-NZ">
              <a:solidFill>
                <a:srgbClr val="FF0000"/>
              </a:solidFill>
            </a:endParaRPr>
          </a:p>
        </p:txBody>
      </p:sp>
      <p:sp>
        <p:nvSpPr>
          <p:cNvPr id="21" name="TextBox 20"/>
          <p:cNvSpPr txBox="1">
            <a:spLocks noChangeArrowheads="1"/>
          </p:cNvSpPr>
          <p:nvPr/>
        </p:nvSpPr>
        <p:spPr bwMode="auto">
          <a:xfrm>
            <a:off x="457200" y="2895600"/>
            <a:ext cx="510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1. WORKING OUT POWERS</a:t>
            </a:r>
          </a:p>
        </p:txBody>
      </p:sp>
      <p:sp>
        <p:nvSpPr>
          <p:cNvPr id="22" name="Rectangle 21"/>
          <p:cNvSpPr>
            <a:spLocks noChangeArrowheads="1"/>
          </p:cNvSpPr>
          <p:nvPr/>
        </p:nvSpPr>
        <p:spPr bwMode="auto">
          <a:xfrm>
            <a:off x="457200" y="3200400"/>
            <a:ext cx="6334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e.g. </a:t>
            </a:r>
            <a:endParaRPr lang="en-NZ"/>
          </a:p>
        </p:txBody>
      </p:sp>
      <p:sp>
        <p:nvSpPr>
          <p:cNvPr id="23" name="Rectangle 22"/>
          <p:cNvSpPr>
            <a:spLocks noChangeArrowheads="1"/>
          </p:cNvSpPr>
          <p:nvPr/>
        </p:nvSpPr>
        <p:spPr bwMode="auto">
          <a:xfrm>
            <a:off x="457200" y="3505200"/>
            <a:ext cx="2133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 3</a:t>
            </a:r>
            <a:r>
              <a:rPr lang="en-NZ" baseline="30000">
                <a:latin typeface="Arial" pitchFamily="34" charset="0"/>
                <a:cs typeface="Arial" pitchFamily="34" charset="0"/>
              </a:rPr>
              <a:t>3</a:t>
            </a:r>
            <a:r>
              <a:rPr lang="en-NZ">
                <a:latin typeface="Arial" pitchFamily="34" charset="0"/>
                <a:cs typeface="Arial" pitchFamily="34" charset="0"/>
              </a:rPr>
              <a:t> =</a:t>
            </a:r>
            <a:endParaRPr lang="en-NZ"/>
          </a:p>
        </p:txBody>
      </p:sp>
      <p:sp>
        <p:nvSpPr>
          <p:cNvPr id="24" name="Rectangle 23"/>
          <p:cNvSpPr>
            <a:spLocks noChangeArrowheads="1"/>
          </p:cNvSpPr>
          <p:nvPr/>
        </p:nvSpPr>
        <p:spPr bwMode="auto">
          <a:xfrm>
            <a:off x="2819400" y="35052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b) 5</a:t>
            </a:r>
            <a:r>
              <a:rPr lang="en-NZ" baseline="30000">
                <a:latin typeface="Arial" pitchFamily="34" charset="0"/>
                <a:cs typeface="Arial" pitchFamily="34" charset="0"/>
              </a:rPr>
              <a:t>4</a:t>
            </a:r>
            <a:r>
              <a:rPr lang="en-NZ">
                <a:latin typeface="Arial" pitchFamily="34" charset="0"/>
                <a:cs typeface="Arial" pitchFamily="34" charset="0"/>
              </a:rPr>
              <a:t> =</a:t>
            </a:r>
            <a:endParaRPr lang="en-NZ"/>
          </a:p>
        </p:txBody>
      </p:sp>
      <p:sp>
        <p:nvSpPr>
          <p:cNvPr id="25" name="Rectangle 24"/>
          <p:cNvSpPr>
            <a:spLocks noChangeArrowheads="1"/>
          </p:cNvSpPr>
          <p:nvPr/>
        </p:nvSpPr>
        <p:spPr bwMode="auto">
          <a:xfrm>
            <a:off x="990600" y="3810000"/>
            <a:ext cx="6397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 27</a:t>
            </a:r>
            <a:endParaRPr lang="en-NZ">
              <a:solidFill>
                <a:srgbClr val="FF0000"/>
              </a:solidFill>
            </a:endParaRPr>
          </a:p>
        </p:txBody>
      </p:sp>
      <p:sp>
        <p:nvSpPr>
          <p:cNvPr id="26" name="Rectangle 25"/>
          <p:cNvSpPr>
            <a:spLocks noChangeArrowheads="1"/>
          </p:cNvSpPr>
          <p:nvPr/>
        </p:nvSpPr>
        <p:spPr bwMode="auto">
          <a:xfrm>
            <a:off x="3581400" y="3505200"/>
            <a:ext cx="15509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5 × 5 × 5 × 5 </a:t>
            </a:r>
            <a:endParaRPr lang="en-NZ">
              <a:solidFill>
                <a:srgbClr val="FF0000"/>
              </a:solidFill>
            </a:endParaRPr>
          </a:p>
        </p:txBody>
      </p:sp>
      <p:sp>
        <p:nvSpPr>
          <p:cNvPr id="27" name="Rectangle 26"/>
          <p:cNvSpPr>
            <a:spLocks noChangeArrowheads="1"/>
          </p:cNvSpPr>
          <p:nvPr/>
        </p:nvSpPr>
        <p:spPr bwMode="auto">
          <a:xfrm>
            <a:off x="1219200" y="3505200"/>
            <a:ext cx="11588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3 × 3 × 3 </a:t>
            </a:r>
            <a:endParaRPr lang="en-NZ">
              <a:solidFill>
                <a:srgbClr val="FF0000"/>
              </a:solidFill>
            </a:endParaRPr>
          </a:p>
        </p:txBody>
      </p:sp>
      <p:sp>
        <p:nvSpPr>
          <p:cNvPr id="28" name="Rectangle 27"/>
          <p:cNvSpPr>
            <a:spLocks noChangeArrowheads="1"/>
          </p:cNvSpPr>
          <p:nvPr/>
        </p:nvSpPr>
        <p:spPr bwMode="auto">
          <a:xfrm>
            <a:off x="3352800" y="3810000"/>
            <a:ext cx="7683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 625</a:t>
            </a:r>
            <a:endParaRPr lang="en-NZ">
              <a:solidFill>
                <a:srgbClr val="FF0000"/>
              </a:solidFill>
            </a:endParaRPr>
          </a:p>
        </p:txBody>
      </p:sp>
      <p:sp>
        <p:nvSpPr>
          <p:cNvPr id="29" name="TextBox 28"/>
          <p:cNvSpPr txBox="1">
            <a:spLocks noChangeArrowheads="1"/>
          </p:cNvSpPr>
          <p:nvPr/>
        </p:nvSpPr>
        <p:spPr bwMode="auto">
          <a:xfrm>
            <a:off x="5181600" y="3352800"/>
            <a:ext cx="2057400" cy="923925"/>
          </a:xfrm>
          <a:prstGeom prst="rect">
            <a:avLst/>
          </a:prstGeom>
          <a:noFill/>
          <a:ln w="9525">
            <a:solidFill>
              <a:srgbClr val="00B0F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00B0F0"/>
                </a:solidFill>
                <a:latin typeface="Arial" pitchFamily="34" charset="0"/>
                <a:cs typeface="Arial" pitchFamily="34" charset="0"/>
              </a:rPr>
              <a:t>On a calculator you can use the </a:t>
            </a:r>
            <a:r>
              <a:rPr lang="en-NZ" i="1">
                <a:solidFill>
                  <a:srgbClr val="00B0F0"/>
                </a:solidFill>
                <a:latin typeface="Arial" pitchFamily="34" charset="0"/>
                <a:cs typeface="Arial" pitchFamily="34" charset="0"/>
              </a:rPr>
              <a:t>x</a:t>
            </a:r>
            <a:r>
              <a:rPr lang="en-NZ" i="1" baseline="30000">
                <a:solidFill>
                  <a:srgbClr val="00B0F0"/>
                </a:solidFill>
                <a:latin typeface="Arial" pitchFamily="34" charset="0"/>
                <a:cs typeface="Arial" pitchFamily="34" charset="0"/>
              </a:rPr>
              <a:t>y </a:t>
            </a:r>
            <a:r>
              <a:rPr lang="en-NZ">
                <a:solidFill>
                  <a:srgbClr val="00B0F0"/>
                </a:solidFill>
                <a:latin typeface="Arial" pitchFamily="34" charset="0"/>
                <a:cs typeface="Arial" pitchFamily="34" charset="0"/>
              </a:rPr>
              <a:t>or ^ button.</a:t>
            </a:r>
          </a:p>
        </p:txBody>
      </p:sp>
      <p:sp>
        <p:nvSpPr>
          <p:cNvPr id="30" name="TextBox 29"/>
          <p:cNvSpPr txBox="1">
            <a:spLocks noChangeArrowheads="1"/>
          </p:cNvSpPr>
          <p:nvPr/>
        </p:nvSpPr>
        <p:spPr bwMode="auto">
          <a:xfrm>
            <a:off x="457200" y="4419600"/>
            <a:ext cx="510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2. POWERS OF NEGATIVE NUMBERS</a:t>
            </a:r>
          </a:p>
        </p:txBody>
      </p:sp>
      <p:sp>
        <p:nvSpPr>
          <p:cNvPr id="31" name="Rectangle 30"/>
          <p:cNvSpPr>
            <a:spLocks noChangeArrowheads="1"/>
          </p:cNvSpPr>
          <p:nvPr/>
        </p:nvSpPr>
        <p:spPr bwMode="auto">
          <a:xfrm>
            <a:off x="457200" y="4800600"/>
            <a:ext cx="2133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 -5</a:t>
            </a:r>
            <a:r>
              <a:rPr lang="en-NZ" baseline="30000">
                <a:latin typeface="Arial" pitchFamily="34" charset="0"/>
                <a:cs typeface="Arial" pitchFamily="34" charset="0"/>
              </a:rPr>
              <a:t>3</a:t>
            </a:r>
            <a:r>
              <a:rPr lang="en-NZ">
                <a:latin typeface="Arial" pitchFamily="34" charset="0"/>
                <a:cs typeface="Arial" pitchFamily="34" charset="0"/>
              </a:rPr>
              <a:t> =</a:t>
            </a:r>
            <a:endParaRPr lang="en-NZ"/>
          </a:p>
        </p:txBody>
      </p:sp>
      <p:sp>
        <p:nvSpPr>
          <p:cNvPr id="32" name="Rectangle 31"/>
          <p:cNvSpPr>
            <a:spLocks noChangeArrowheads="1"/>
          </p:cNvSpPr>
          <p:nvPr/>
        </p:nvSpPr>
        <p:spPr bwMode="auto">
          <a:xfrm>
            <a:off x="2819400" y="48006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b) -6</a:t>
            </a:r>
            <a:r>
              <a:rPr lang="en-NZ" baseline="30000">
                <a:latin typeface="Arial" pitchFamily="34" charset="0"/>
                <a:cs typeface="Arial" pitchFamily="34" charset="0"/>
              </a:rPr>
              <a:t>4</a:t>
            </a:r>
            <a:r>
              <a:rPr lang="en-NZ">
                <a:latin typeface="Arial" pitchFamily="34" charset="0"/>
                <a:cs typeface="Arial" pitchFamily="34" charset="0"/>
              </a:rPr>
              <a:t> =</a:t>
            </a:r>
            <a:endParaRPr lang="en-NZ"/>
          </a:p>
        </p:txBody>
      </p:sp>
      <p:sp>
        <p:nvSpPr>
          <p:cNvPr id="33" name="Rectangle 32"/>
          <p:cNvSpPr>
            <a:spLocks noChangeArrowheads="1"/>
          </p:cNvSpPr>
          <p:nvPr/>
        </p:nvSpPr>
        <p:spPr bwMode="auto">
          <a:xfrm>
            <a:off x="1066800" y="5105400"/>
            <a:ext cx="8445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 -125</a:t>
            </a:r>
            <a:endParaRPr lang="en-NZ">
              <a:solidFill>
                <a:srgbClr val="FF0000"/>
              </a:solidFill>
            </a:endParaRPr>
          </a:p>
        </p:txBody>
      </p:sp>
      <p:sp>
        <p:nvSpPr>
          <p:cNvPr id="34" name="Rectangle 33"/>
          <p:cNvSpPr>
            <a:spLocks noChangeArrowheads="1"/>
          </p:cNvSpPr>
          <p:nvPr/>
        </p:nvSpPr>
        <p:spPr bwMode="auto">
          <a:xfrm>
            <a:off x="3657600" y="4800600"/>
            <a:ext cx="18589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-6 × -6 × -6 × -6 </a:t>
            </a:r>
            <a:endParaRPr lang="en-NZ">
              <a:solidFill>
                <a:srgbClr val="FF0000"/>
              </a:solidFill>
            </a:endParaRPr>
          </a:p>
        </p:txBody>
      </p:sp>
      <p:sp>
        <p:nvSpPr>
          <p:cNvPr id="35" name="Rectangle 34"/>
          <p:cNvSpPr>
            <a:spLocks noChangeArrowheads="1"/>
          </p:cNvSpPr>
          <p:nvPr/>
        </p:nvSpPr>
        <p:spPr bwMode="auto">
          <a:xfrm>
            <a:off x="1295400" y="4800600"/>
            <a:ext cx="13906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-5 × -5 × -5 </a:t>
            </a:r>
            <a:endParaRPr lang="en-NZ">
              <a:solidFill>
                <a:srgbClr val="FF0000"/>
              </a:solidFill>
            </a:endParaRPr>
          </a:p>
        </p:txBody>
      </p:sp>
      <p:sp>
        <p:nvSpPr>
          <p:cNvPr id="36" name="Rectangle 35"/>
          <p:cNvSpPr>
            <a:spLocks noChangeArrowheads="1"/>
          </p:cNvSpPr>
          <p:nvPr/>
        </p:nvSpPr>
        <p:spPr bwMode="auto">
          <a:xfrm>
            <a:off x="3429000" y="5105400"/>
            <a:ext cx="8969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 1296</a:t>
            </a:r>
            <a:endParaRPr lang="en-NZ">
              <a:solidFill>
                <a:srgbClr val="FF0000"/>
              </a:solidFill>
            </a:endParaRPr>
          </a:p>
        </p:txBody>
      </p:sp>
      <p:sp>
        <p:nvSpPr>
          <p:cNvPr id="37" name="TextBox 36"/>
          <p:cNvSpPr txBox="1">
            <a:spLocks noChangeArrowheads="1"/>
          </p:cNvSpPr>
          <p:nvPr/>
        </p:nvSpPr>
        <p:spPr bwMode="auto">
          <a:xfrm>
            <a:off x="533400" y="5638800"/>
            <a:ext cx="2057400" cy="923925"/>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With an ODD power, the answer will be negative</a:t>
            </a:r>
          </a:p>
        </p:txBody>
      </p:sp>
      <p:sp>
        <p:nvSpPr>
          <p:cNvPr id="38" name="TextBox 37"/>
          <p:cNvSpPr txBox="1">
            <a:spLocks noChangeArrowheads="1"/>
          </p:cNvSpPr>
          <p:nvPr/>
        </p:nvSpPr>
        <p:spPr bwMode="auto">
          <a:xfrm>
            <a:off x="3276600" y="5638800"/>
            <a:ext cx="2057400" cy="923925"/>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With an EVEN power, the answer will be positive</a:t>
            </a:r>
          </a:p>
        </p:txBody>
      </p:sp>
      <p:sp>
        <p:nvSpPr>
          <p:cNvPr id="39" name="TextBox 38"/>
          <p:cNvSpPr txBox="1">
            <a:spLocks noChangeArrowheads="1"/>
          </p:cNvSpPr>
          <p:nvPr/>
        </p:nvSpPr>
        <p:spPr bwMode="auto">
          <a:xfrm>
            <a:off x="6172200" y="4724400"/>
            <a:ext cx="2286000" cy="1200150"/>
          </a:xfrm>
          <a:prstGeom prst="rect">
            <a:avLst/>
          </a:prstGeom>
          <a:noFill/>
          <a:ln w="9525">
            <a:solidFill>
              <a:srgbClr val="00B0F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00B0F0"/>
                </a:solidFill>
                <a:latin typeface="Arial" pitchFamily="34" charset="0"/>
                <a:cs typeface="Arial" pitchFamily="34" charset="0"/>
              </a:rPr>
              <a:t>If using a calculator you must put the negative number in brackets!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fill="hold"/>
                                        <p:tgtEl>
                                          <p:spTgt spid="4"/>
                                        </p:tgtEl>
                                        <p:attrNameLst>
                                          <p:attrName>ppt_x</p:attrName>
                                        </p:attrNameLst>
                                      </p:cBhvr>
                                      <p:tavLst>
                                        <p:tav tm="0">
                                          <p:val>
                                            <p:strVal val="0-#ppt_w/2"/>
                                          </p:val>
                                        </p:tav>
                                        <p:tav tm="100000">
                                          <p:val>
                                            <p:strVal val="#ppt_x"/>
                                          </p:val>
                                        </p:tav>
                                      </p:tavLst>
                                    </p:anim>
                                    <p:anim calcmode="lin" valueType="num">
                                      <p:cBhvr additive="base">
                                        <p:cTn id="21" dur="500" fill="hold"/>
                                        <p:tgtEl>
                                          <p:spTgt spid="4"/>
                                        </p:tgtEl>
                                        <p:attrNameLst>
                                          <p:attrName>ppt_y</p:attrName>
                                        </p:attrNameLst>
                                      </p:cBhvr>
                                      <p:tavLst>
                                        <p:tav tm="0">
                                          <p:val>
                                            <p:strVal val="#ppt_y"/>
                                          </p:val>
                                        </p:tav>
                                        <p:tav tm="100000">
                                          <p:val>
                                            <p:strVal val="#ppt_y"/>
                                          </p:val>
                                        </p:tav>
                                      </p:tavLst>
                                    </p:anim>
                                  </p:childTnLst>
                                </p:cTn>
                              </p:par>
                              <p:par>
                                <p:cTn id="22" presetID="10" presetClass="entr" presetSubtype="0" fill="hold" grpId="0" nodeType="with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500"/>
                                        <p:tgtEl>
                                          <p:spTgt spid="5"/>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fade">
                                      <p:cBhvr>
                                        <p:cTn id="37" dur="500"/>
                                        <p:tgtEl>
                                          <p:spTgt spid="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500"/>
                                        <p:tgtEl>
                                          <p:spTgt spid="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500"/>
                                        <p:tgtEl>
                                          <p:spTgt spid="11"/>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fade">
                                      <p:cBhvr>
                                        <p:cTn id="52" dur="500"/>
                                        <p:tgtEl>
                                          <p:spTgt spid="10"/>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fade">
                                      <p:cBhvr>
                                        <p:cTn id="57" dur="500"/>
                                        <p:tgtEl>
                                          <p:spTgt spid="12"/>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 presetClass="entr" presetSubtype="2" fill="hold" grpId="0" nodeType="clickEffect">
                                  <p:stCondLst>
                                    <p:cond delay="0"/>
                                  </p:stCondLst>
                                  <p:childTnLst>
                                    <p:set>
                                      <p:cBhvr>
                                        <p:cTn id="61" dur="1" fill="hold">
                                          <p:stCondLst>
                                            <p:cond delay="0"/>
                                          </p:stCondLst>
                                        </p:cTn>
                                        <p:tgtEl>
                                          <p:spTgt spid="13"/>
                                        </p:tgtEl>
                                        <p:attrNameLst>
                                          <p:attrName>style.visibility</p:attrName>
                                        </p:attrNameLst>
                                      </p:cBhvr>
                                      <p:to>
                                        <p:strVal val="visible"/>
                                      </p:to>
                                    </p:set>
                                    <p:anim calcmode="lin" valueType="num">
                                      <p:cBhvr additive="base">
                                        <p:cTn id="62" dur="500" fill="hold"/>
                                        <p:tgtEl>
                                          <p:spTgt spid="13"/>
                                        </p:tgtEl>
                                        <p:attrNameLst>
                                          <p:attrName>ppt_x</p:attrName>
                                        </p:attrNameLst>
                                      </p:cBhvr>
                                      <p:tavLst>
                                        <p:tav tm="0">
                                          <p:val>
                                            <p:strVal val="1+#ppt_w/2"/>
                                          </p:val>
                                        </p:tav>
                                        <p:tav tm="100000">
                                          <p:val>
                                            <p:strVal val="#ppt_x"/>
                                          </p:val>
                                        </p:tav>
                                      </p:tavLst>
                                    </p:anim>
                                    <p:anim calcmode="lin" valueType="num">
                                      <p:cBhvr additive="base">
                                        <p:cTn id="63"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64" fill="hold" nodeType="clickPar">
                      <p:stCondLst>
                        <p:cond delay="indefinite"/>
                      </p:stCondLst>
                      <p:childTnLst>
                        <p:par>
                          <p:cTn id="65" fill="hold" nodeType="withGroup">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14"/>
                                        </p:tgtEl>
                                        <p:attrNameLst>
                                          <p:attrName>style.visibility</p:attrName>
                                        </p:attrNameLst>
                                      </p:cBhvr>
                                      <p:to>
                                        <p:strVal val="visible"/>
                                      </p:to>
                                    </p:set>
                                    <p:animEffect transition="in" filter="fade">
                                      <p:cBhvr>
                                        <p:cTn id="68" dur="500"/>
                                        <p:tgtEl>
                                          <p:spTgt spid="14"/>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Effect transition="in" filter="fade">
                                      <p:cBhvr>
                                        <p:cTn id="73" dur="500"/>
                                        <p:tgtEl>
                                          <p:spTgt spid="15"/>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10" presetClass="entr" presetSubtype="0" fill="hold" grpId="0" nodeType="clickEffect">
                                  <p:stCondLst>
                                    <p:cond delay="0"/>
                                  </p:stCondLst>
                                  <p:childTnLst>
                                    <p:set>
                                      <p:cBhvr>
                                        <p:cTn id="77" dur="1" fill="hold">
                                          <p:stCondLst>
                                            <p:cond delay="0"/>
                                          </p:stCondLst>
                                        </p:cTn>
                                        <p:tgtEl>
                                          <p:spTgt spid="16"/>
                                        </p:tgtEl>
                                        <p:attrNameLst>
                                          <p:attrName>style.visibility</p:attrName>
                                        </p:attrNameLst>
                                      </p:cBhvr>
                                      <p:to>
                                        <p:strVal val="visible"/>
                                      </p:to>
                                    </p:set>
                                    <p:animEffect transition="in" filter="fade">
                                      <p:cBhvr>
                                        <p:cTn id="78" dur="500"/>
                                        <p:tgtEl>
                                          <p:spTgt spid="16"/>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2" presetClass="entr" presetSubtype="2" fill="hold" grpId="0" nodeType="clickEffect">
                                  <p:stCondLst>
                                    <p:cond delay="0"/>
                                  </p:stCondLst>
                                  <p:childTnLst>
                                    <p:set>
                                      <p:cBhvr>
                                        <p:cTn id="82" dur="1" fill="hold">
                                          <p:stCondLst>
                                            <p:cond delay="0"/>
                                          </p:stCondLst>
                                        </p:cTn>
                                        <p:tgtEl>
                                          <p:spTgt spid="17"/>
                                        </p:tgtEl>
                                        <p:attrNameLst>
                                          <p:attrName>style.visibility</p:attrName>
                                        </p:attrNameLst>
                                      </p:cBhvr>
                                      <p:to>
                                        <p:strVal val="visible"/>
                                      </p:to>
                                    </p:set>
                                    <p:anim calcmode="lin" valueType="num">
                                      <p:cBhvr additive="base">
                                        <p:cTn id="83" dur="500" fill="hold"/>
                                        <p:tgtEl>
                                          <p:spTgt spid="17"/>
                                        </p:tgtEl>
                                        <p:attrNameLst>
                                          <p:attrName>ppt_x</p:attrName>
                                        </p:attrNameLst>
                                      </p:cBhvr>
                                      <p:tavLst>
                                        <p:tav tm="0">
                                          <p:val>
                                            <p:strVal val="1+#ppt_w/2"/>
                                          </p:val>
                                        </p:tav>
                                        <p:tav tm="100000">
                                          <p:val>
                                            <p:strVal val="#ppt_x"/>
                                          </p:val>
                                        </p:tav>
                                      </p:tavLst>
                                    </p:anim>
                                    <p:anim calcmode="lin" valueType="num">
                                      <p:cBhvr additive="base">
                                        <p:cTn id="84" dur="5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85" fill="hold" nodeType="clickPar">
                      <p:stCondLst>
                        <p:cond delay="indefinite"/>
                      </p:stCondLst>
                      <p:childTnLst>
                        <p:par>
                          <p:cTn id="86" fill="hold" nodeType="withGroup">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18"/>
                                        </p:tgtEl>
                                        <p:attrNameLst>
                                          <p:attrName>style.visibility</p:attrName>
                                        </p:attrNameLst>
                                      </p:cBhvr>
                                      <p:to>
                                        <p:strVal val="visible"/>
                                      </p:to>
                                    </p:set>
                                    <p:animEffect transition="in" filter="fade">
                                      <p:cBhvr>
                                        <p:cTn id="89" dur="500"/>
                                        <p:tgtEl>
                                          <p:spTgt spid="18"/>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10" presetClass="entr" presetSubtype="0" fill="hold" grpId="0" nodeType="clickEffect">
                                  <p:stCondLst>
                                    <p:cond delay="0"/>
                                  </p:stCondLst>
                                  <p:childTnLst>
                                    <p:set>
                                      <p:cBhvr>
                                        <p:cTn id="93" dur="1" fill="hold">
                                          <p:stCondLst>
                                            <p:cond delay="0"/>
                                          </p:stCondLst>
                                        </p:cTn>
                                        <p:tgtEl>
                                          <p:spTgt spid="19"/>
                                        </p:tgtEl>
                                        <p:attrNameLst>
                                          <p:attrName>style.visibility</p:attrName>
                                        </p:attrNameLst>
                                      </p:cBhvr>
                                      <p:to>
                                        <p:strVal val="visible"/>
                                      </p:to>
                                    </p:set>
                                    <p:animEffect transition="in" filter="fade">
                                      <p:cBhvr>
                                        <p:cTn id="94" dur="500"/>
                                        <p:tgtEl>
                                          <p:spTgt spid="19"/>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10" presetClass="entr" presetSubtype="0" fill="hold" grpId="0" nodeType="clickEffect">
                                  <p:stCondLst>
                                    <p:cond delay="0"/>
                                  </p:stCondLst>
                                  <p:childTnLst>
                                    <p:set>
                                      <p:cBhvr>
                                        <p:cTn id="98" dur="1" fill="hold">
                                          <p:stCondLst>
                                            <p:cond delay="0"/>
                                          </p:stCondLst>
                                        </p:cTn>
                                        <p:tgtEl>
                                          <p:spTgt spid="20"/>
                                        </p:tgtEl>
                                        <p:attrNameLst>
                                          <p:attrName>style.visibility</p:attrName>
                                        </p:attrNameLst>
                                      </p:cBhvr>
                                      <p:to>
                                        <p:strVal val="visible"/>
                                      </p:to>
                                    </p:set>
                                    <p:animEffect transition="in" filter="fade">
                                      <p:cBhvr>
                                        <p:cTn id="99" dur="500"/>
                                        <p:tgtEl>
                                          <p:spTgt spid="20"/>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10" presetClass="entr" presetSubtype="0" fill="hold" grpId="0" nodeType="clickEffect">
                                  <p:stCondLst>
                                    <p:cond delay="0"/>
                                  </p:stCondLst>
                                  <p:childTnLst>
                                    <p:set>
                                      <p:cBhvr>
                                        <p:cTn id="103" dur="1" fill="hold">
                                          <p:stCondLst>
                                            <p:cond delay="0"/>
                                          </p:stCondLst>
                                        </p:cTn>
                                        <p:tgtEl>
                                          <p:spTgt spid="21"/>
                                        </p:tgtEl>
                                        <p:attrNameLst>
                                          <p:attrName>style.visibility</p:attrName>
                                        </p:attrNameLst>
                                      </p:cBhvr>
                                      <p:to>
                                        <p:strVal val="visible"/>
                                      </p:to>
                                    </p:set>
                                    <p:animEffect transition="in" filter="fade">
                                      <p:cBhvr>
                                        <p:cTn id="104" dur="500"/>
                                        <p:tgtEl>
                                          <p:spTgt spid="21"/>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2" presetClass="entr" presetSubtype="8" fill="hold" grpId="0" nodeType="clickEffect">
                                  <p:stCondLst>
                                    <p:cond delay="0"/>
                                  </p:stCondLst>
                                  <p:childTnLst>
                                    <p:set>
                                      <p:cBhvr>
                                        <p:cTn id="108" dur="1" fill="hold">
                                          <p:stCondLst>
                                            <p:cond delay="0"/>
                                          </p:stCondLst>
                                        </p:cTn>
                                        <p:tgtEl>
                                          <p:spTgt spid="22"/>
                                        </p:tgtEl>
                                        <p:attrNameLst>
                                          <p:attrName>style.visibility</p:attrName>
                                        </p:attrNameLst>
                                      </p:cBhvr>
                                      <p:to>
                                        <p:strVal val="visible"/>
                                      </p:to>
                                    </p:set>
                                    <p:anim calcmode="lin" valueType="num">
                                      <p:cBhvr additive="base">
                                        <p:cTn id="109" dur="500" fill="hold"/>
                                        <p:tgtEl>
                                          <p:spTgt spid="22"/>
                                        </p:tgtEl>
                                        <p:attrNameLst>
                                          <p:attrName>ppt_x</p:attrName>
                                        </p:attrNameLst>
                                      </p:cBhvr>
                                      <p:tavLst>
                                        <p:tav tm="0">
                                          <p:val>
                                            <p:strVal val="0-#ppt_w/2"/>
                                          </p:val>
                                        </p:tav>
                                        <p:tav tm="100000">
                                          <p:val>
                                            <p:strVal val="#ppt_x"/>
                                          </p:val>
                                        </p:tav>
                                      </p:tavLst>
                                    </p:anim>
                                    <p:anim calcmode="lin" valueType="num">
                                      <p:cBhvr additive="base">
                                        <p:cTn id="110" dur="500" fill="hold"/>
                                        <p:tgtEl>
                                          <p:spTgt spid="22"/>
                                        </p:tgtEl>
                                        <p:attrNameLst>
                                          <p:attrName>ppt_y</p:attrName>
                                        </p:attrNameLst>
                                      </p:cBhvr>
                                      <p:tavLst>
                                        <p:tav tm="0">
                                          <p:val>
                                            <p:strVal val="#ppt_y"/>
                                          </p:val>
                                        </p:tav>
                                        <p:tav tm="100000">
                                          <p:val>
                                            <p:strVal val="#ppt_y"/>
                                          </p:val>
                                        </p:tav>
                                      </p:tavLst>
                                    </p:anim>
                                  </p:childTnLst>
                                </p:cTn>
                              </p:par>
                              <p:par>
                                <p:cTn id="111" presetID="10" presetClass="entr" presetSubtype="0" fill="hold" grpId="0" nodeType="withEffect">
                                  <p:stCondLst>
                                    <p:cond delay="0"/>
                                  </p:stCondLst>
                                  <p:childTnLst>
                                    <p:set>
                                      <p:cBhvr>
                                        <p:cTn id="112" dur="1" fill="hold">
                                          <p:stCondLst>
                                            <p:cond delay="0"/>
                                          </p:stCondLst>
                                        </p:cTn>
                                        <p:tgtEl>
                                          <p:spTgt spid="23"/>
                                        </p:tgtEl>
                                        <p:attrNameLst>
                                          <p:attrName>style.visibility</p:attrName>
                                        </p:attrNameLst>
                                      </p:cBhvr>
                                      <p:to>
                                        <p:strVal val="visible"/>
                                      </p:to>
                                    </p:set>
                                    <p:animEffect transition="in" filter="fade">
                                      <p:cBhvr>
                                        <p:cTn id="113" dur="500"/>
                                        <p:tgtEl>
                                          <p:spTgt spid="23"/>
                                        </p:tgtEl>
                                      </p:cBhvr>
                                    </p:animEffect>
                                  </p:childTnLst>
                                </p:cTn>
                              </p:par>
                              <p:par>
                                <p:cTn id="114" presetID="10" presetClass="entr" presetSubtype="0" fill="hold" grpId="0" nodeType="withEffect">
                                  <p:stCondLst>
                                    <p:cond delay="0"/>
                                  </p:stCondLst>
                                  <p:childTnLst>
                                    <p:set>
                                      <p:cBhvr>
                                        <p:cTn id="115" dur="1" fill="hold">
                                          <p:stCondLst>
                                            <p:cond delay="0"/>
                                          </p:stCondLst>
                                        </p:cTn>
                                        <p:tgtEl>
                                          <p:spTgt spid="24"/>
                                        </p:tgtEl>
                                        <p:attrNameLst>
                                          <p:attrName>style.visibility</p:attrName>
                                        </p:attrNameLst>
                                      </p:cBhvr>
                                      <p:to>
                                        <p:strVal val="visible"/>
                                      </p:to>
                                    </p:set>
                                    <p:animEffect transition="in" filter="fade">
                                      <p:cBhvr>
                                        <p:cTn id="116" dur="500"/>
                                        <p:tgtEl>
                                          <p:spTgt spid="24"/>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10" presetClass="entr" presetSubtype="0" fill="hold" grpId="0" nodeType="clickEffect">
                                  <p:stCondLst>
                                    <p:cond delay="0"/>
                                  </p:stCondLst>
                                  <p:childTnLst>
                                    <p:set>
                                      <p:cBhvr>
                                        <p:cTn id="120" dur="1" fill="hold">
                                          <p:stCondLst>
                                            <p:cond delay="0"/>
                                          </p:stCondLst>
                                        </p:cTn>
                                        <p:tgtEl>
                                          <p:spTgt spid="27"/>
                                        </p:tgtEl>
                                        <p:attrNameLst>
                                          <p:attrName>style.visibility</p:attrName>
                                        </p:attrNameLst>
                                      </p:cBhvr>
                                      <p:to>
                                        <p:strVal val="visible"/>
                                      </p:to>
                                    </p:set>
                                    <p:animEffect transition="in" filter="fade">
                                      <p:cBhvr>
                                        <p:cTn id="121" dur="500"/>
                                        <p:tgtEl>
                                          <p:spTgt spid="27"/>
                                        </p:tgtEl>
                                      </p:cBhvr>
                                    </p:animEffec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10" presetClass="entr" presetSubtype="0" fill="hold" grpId="0" nodeType="clickEffect">
                                  <p:stCondLst>
                                    <p:cond delay="0"/>
                                  </p:stCondLst>
                                  <p:childTnLst>
                                    <p:set>
                                      <p:cBhvr>
                                        <p:cTn id="125" dur="1" fill="hold">
                                          <p:stCondLst>
                                            <p:cond delay="0"/>
                                          </p:stCondLst>
                                        </p:cTn>
                                        <p:tgtEl>
                                          <p:spTgt spid="25"/>
                                        </p:tgtEl>
                                        <p:attrNameLst>
                                          <p:attrName>style.visibility</p:attrName>
                                        </p:attrNameLst>
                                      </p:cBhvr>
                                      <p:to>
                                        <p:strVal val="visible"/>
                                      </p:to>
                                    </p:set>
                                    <p:animEffect transition="in" filter="fade">
                                      <p:cBhvr>
                                        <p:cTn id="126" dur="500"/>
                                        <p:tgtEl>
                                          <p:spTgt spid="25"/>
                                        </p:tgtEl>
                                      </p:cBhvr>
                                    </p:animEffect>
                                  </p:childTnLst>
                                </p:cTn>
                              </p:par>
                            </p:childTnLst>
                          </p:cTn>
                        </p:par>
                      </p:childTnLst>
                    </p:cTn>
                  </p:par>
                  <p:par>
                    <p:cTn id="127" fill="hold" nodeType="clickPar">
                      <p:stCondLst>
                        <p:cond delay="indefinite"/>
                      </p:stCondLst>
                      <p:childTnLst>
                        <p:par>
                          <p:cTn id="128" fill="hold" nodeType="withGroup">
                            <p:stCondLst>
                              <p:cond delay="0"/>
                            </p:stCondLst>
                            <p:childTnLst>
                              <p:par>
                                <p:cTn id="129" presetID="10" presetClass="entr" presetSubtype="0" fill="hold" grpId="0" nodeType="clickEffect">
                                  <p:stCondLst>
                                    <p:cond delay="0"/>
                                  </p:stCondLst>
                                  <p:childTnLst>
                                    <p:set>
                                      <p:cBhvr>
                                        <p:cTn id="130" dur="1" fill="hold">
                                          <p:stCondLst>
                                            <p:cond delay="0"/>
                                          </p:stCondLst>
                                        </p:cTn>
                                        <p:tgtEl>
                                          <p:spTgt spid="26"/>
                                        </p:tgtEl>
                                        <p:attrNameLst>
                                          <p:attrName>style.visibility</p:attrName>
                                        </p:attrNameLst>
                                      </p:cBhvr>
                                      <p:to>
                                        <p:strVal val="visible"/>
                                      </p:to>
                                    </p:set>
                                    <p:animEffect transition="in" filter="fade">
                                      <p:cBhvr>
                                        <p:cTn id="131" dur="500"/>
                                        <p:tgtEl>
                                          <p:spTgt spid="26"/>
                                        </p:tgtEl>
                                      </p:cBhvr>
                                    </p:animEffect>
                                  </p:childTnLst>
                                </p:cTn>
                              </p:par>
                            </p:childTnLst>
                          </p:cTn>
                        </p:par>
                      </p:childTnLst>
                    </p:cTn>
                  </p:par>
                  <p:par>
                    <p:cTn id="132" fill="hold" nodeType="clickPar">
                      <p:stCondLst>
                        <p:cond delay="indefinite"/>
                      </p:stCondLst>
                      <p:childTnLst>
                        <p:par>
                          <p:cTn id="133" fill="hold" nodeType="withGroup">
                            <p:stCondLst>
                              <p:cond delay="0"/>
                            </p:stCondLst>
                            <p:childTnLst>
                              <p:par>
                                <p:cTn id="134" presetID="10" presetClass="entr" presetSubtype="0" fill="hold" grpId="0" nodeType="clickEffect">
                                  <p:stCondLst>
                                    <p:cond delay="0"/>
                                  </p:stCondLst>
                                  <p:childTnLst>
                                    <p:set>
                                      <p:cBhvr>
                                        <p:cTn id="135" dur="1" fill="hold">
                                          <p:stCondLst>
                                            <p:cond delay="0"/>
                                          </p:stCondLst>
                                        </p:cTn>
                                        <p:tgtEl>
                                          <p:spTgt spid="28"/>
                                        </p:tgtEl>
                                        <p:attrNameLst>
                                          <p:attrName>style.visibility</p:attrName>
                                        </p:attrNameLst>
                                      </p:cBhvr>
                                      <p:to>
                                        <p:strVal val="visible"/>
                                      </p:to>
                                    </p:set>
                                    <p:animEffect transition="in" filter="fade">
                                      <p:cBhvr>
                                        <p:cTn id="136" dur="500"/>
                                        <p:tgtEl>
                                          <p:spTgt spid="28"/>
                                        </p:tgtEl>
                                      </p:cBhvr>
                                    </p:animEffect>
                                  </p:childTnLst>
                                </p:cTn>
                              </p:par>
                            </p:childTnLst>
                          </p:cTn>
                        </p:par>
                      </p:childTnLst>
                    </p:cTn>
                  </p:par>
                  <p:par>
                    <p:cTn id="137" fill="hold" nodeType="clickPar">
                      <p:stCondLst>
                        <p:cond delay="indefinite"/>
                      </p:stCondLst>
                      <p:childTnLst>
                        <p:par>
                          <p:cTn id="138" fill="hold" nodeType="withGroup">
                            <p:stCondLst>
                              <p:cond delay="0"/>
                            </p:stCondLst>
                            <p:childTnLst>
                              <p:par>
                                <p:cTn id="139" presetID="19" presetClass="entr" presetSubtype="10" fill="hold" grpId="0" nodeType="clickEffect">
                                  <p:stCondLst>
                                    <p:cond delay="0"/>
                                  </p:stCondLst>
                                  <p:childTnLst>
                                    <p:set>
                                      <p:cBhvr>
                                        <p:cTn id="140" dur="1" fill="hold">
                                          <p:stCondLst>
                                            <p:cond delay="0"/>
                                          </p:stCondLst>
                                        </p:cTn>
                                        <p:tgtEl>
                                          <p:spTgt spid="29"/>
                                        </p:tgtEl>
                                        <p:attrNameLst>
                                          <p:attrName>style.visibility</p:attrName>
                                        </p:attrNameLst>
                                      </p:cBhvr>
                                      <p:to>
                                        <p:strVal val="visible"/>
                                      </p:to>
                                    </p:set>
                                    <p:anim calcmode="lin" valueType="num">
                                      <p:cBhvr>
                                        <p:cTn id="141" dur="1000" fill="hold"/>
                                        <p:tgtEl>
                                          <p:spTgt spid="29"/>
                                        </p:tgtEl>
                                        <p:attrNameLst>
                                          <p:attrName>ppt_w</p:attrName>
                                        </p:attrNameLst>
                                      </p:cBhvr>
                                      <p:tavLst>
                                        <p:tav tm="0" fmla="#ppt_w*sin(2.5*pi*$)">
                                          <p:val>
                                            <p:fltVal val="0"/>
                                          </p:val>
                                        </p:tav>
                                        <p:tav tm="100000">
                                          <p:val>
                                            <p:fltVal val="1"/>
                                          </p:val>
                                        </p:tav>
                                      </p:tavLst>
                                    </p:anim>
                                    <p:anim calcmode="lin" valueType="num">
                                      <p:cBhvr>
                                        <p:cTn id="142" dur="1000" fill="hold"/>
                                        <p:tgtEl>
                                          <p:spTgt spid="29"/>
                                        </p:tgtEl>
                                        <p:attrNameLst>
                                          <p:attrName>ppt_h</p:attrName>
                                        </p:attrNameLst>
                                      </p:cBhvr>
                                      <p:tavLst>
                                        <p:tav tm="0">
                                          <p:val>
                                            <p:strVal val="#ppt_h"/>
                                          </p:val>
                                        </p:tav>
                                        <p:tav tm="100000">
                                          <p:val>
                                            <p:strVal val="#ppt_h"/>
                                          </p:val>
                                        </p:tav>
                                      </p:tavLst>
                                    </p:anim>
                                  </p:childTnLst>
                                </p:cTn>
                              </p:par>
                            </p:childTnLst>
                          </p:cTn>
                        </p:par>
                      </p:childTnLst>
                    </p:cTn>
                  </p:par>
                  <p:par>
                    <p:cTn id="143" fill="hold" nodeType="clickPar">
                      <p:stCondLst>
                        <p:cond delay="indefinite"/>
                      </p:stCondLst>
                      <p:childTnLst>
                        <p:par>
                          <p:cTn id="144" fill="hold" nodeType="withGroup">
                            <p:stCondLst>
                              <p:cond delay="0"/>
                            </p:stCondLst>
                            <p:childTnLst>
                              <p:par>
                                <p:cTn id="145" presetID="10" presetClass="entr" presetSubtype="0" fill="hold" grpId="0" nodeType="clickEffect">
                                  <p:stCondLst>
                                    <p:cond delay="0"/>
                                  </p:stCondLst>
                                  <p:childTnLst>
                                    <p:set>
                                      <p:cBhvr>
                                        <p:cTn id="146" dur="1" fill="hold">
                                          <p:stCondLst>
                                            <p:cond delay="0"/>
                                          </p:stCondLst>
                                        </p:cTn>
                                        <p:tgtEl>
                                          <p:spTgt spid="30"/>
                                        </p:tgtEl>
                                        <p:attrNameLst>
                                          <p:attrName>style.visibility</p:attrName>
                                        </p:attrNameLst>
                                      </p:cBhvr>
                                      <p:to>
                                        <p:strVal val="visible"/>
                                      </p:to>
                                    </p:set>
                                    <p:animEffect transition="in" filter="fade">
                                      <p:cBhvr>
                                        <p:cTn id="147" dur="500"/>
                                        <p:tgtEl>
                                          <p:spTgt spid="30"/>
                                        </p:tgtEl>
                                      </p:cBhvr>
                                    </p:animEffect>
                                  </p:childTnLst>
                                </p:cTn>
                              </p:par>
                              <p:par>
                                <p:cTn id="148" presetID="10" presetClass="entr" presetSubtype="0" fill="hold" grpId="0" nodeType="withEffect">
                                  <p:stCondLst>
                                    <p:cond delay="0"/>
                                  </p:stCondLst>
                                  <p:childTnLst>
                                    <p:set>
                                      <p:cBhvr>
                                        <p:cTn id="149" dur="1" fill="hold">
                                          <p:stCondLst>
                                            <p:cond delay="0"/>
                                          </p:stCondLst>
                                        </p:cTn>
                                        <p:tgtEl>
                                          <p:spTgt spid="31"/>
                                        </p:tgtEl>
                                        <p:attrNameLst>
                                          <p:attrName>style.visibility</p:attrName>
                                        </p:attrNameLst>
                                      </p:cBhvr>
                                      <p:to>
                                        <p:strVal val="visible"/>
                                      </p:to>
                                    </p:set>
                                    <p:animEffect transition="in" filter="fade">
                                      <p:cBhvr>
                                        <p:cTn id="150" dur="500"/>
                                        <p:tgtEl>
                                          <p:spTgt spid="31"/>
                                        </p:tgtEl>
                                      </p:cBhvr>
                                    </p:animEffect>
                                  </p:childTnLst>
                                </p:cTn>
                              </p:par>
                              <p:par>
                                <p:cTn id="151" presetID="10" presetClass="entr" presetSubtype="0" fill="hold" grpId="0" nodeType="withEffect">
                                  <p:stCondLst>
                                    <p:cond delay="0"/>
                                  </p:stCondLst>
                                  <p:childTnLst>
                                    <p:set>
                                      <p:cBhvr>
                                        <p:cTn id="152" dur="1" fill="hold">
                                          <p:stCondLst>
                                            <p:cond delay="0"/>
                                          </p:stCondLst>
                                        </p:cTn>
                                        <p:tgtEl>
                                          <p:spTgt spid="32"/>
                                        </p:tgtEl>
                                        <p:attrNameLst>
                                          <p:attrName>style.visibility</p:attrName>
                                        </p:attrNameLst>
                                      </p:cBhvr>
                                      <p:to>
                                        <p:strVal val="visible"/>
                                      </p:to>
                                    </p:set>
                                    <p:animEffect transition="in" filter="fade">
                                      <p:cBhvr>
                                        <p:cTn id="153" dur="500"/>
                                        <p:tgtEl>
                                          <p:spTgt spid="32"/>
                                        </p:tgtEl>
                                      </p:cBhvr>
                                    </p:animEffec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10" presetClass="entr" presetSubtype="0" fill="hold" grpId="0" nodeType="clickEffect">
                                  <p:stCondLst>
                                    <p:cond delay="0"/>
                                  </p:stCondLst>
                                  <p:childTnLst>
                                    <p:set>
                                      <p:cBhvr>
                                        <p:cTn id="157" dur="1" fill="hold">
                                          <p:stCondLst>
                                            <p:cond delay="0"/>
                                          </p:stCondLst>
                                        </p:cTn>
                                        <p:tgtEl>
                                          <p:spTgt spid="35"/>
                                        </p:tgtEl>
                                        <p:attrNameLst>
                                          <p:attrName>style.visibility</p:attrName>
                                        </p:attrNameLst>
                                      </p:cBhvr>
                                      <p:to>
                                        <p:strVal val="visible"/>
                                      </p:to>
                                    </p:set>
                                    <p:animEffect transition="in" filter="fade">
                                      <p:cBhvr>
                                        <p:cTn id="158" dur="500"/>
                                        <p:tgtEl>
                                          <p:spTgt spid="35"/>
                                        </p:tgtEl>
                                      </p:cBhvr>
                                    </p:animEffect>
                                  </p:childTnLst>
                                </p:cTn>
                              </p:par>
                            </p:childTnLst>
                          </p:cTn>
                        </p:par>
                      </p:childTnLst>
                    </p:cTn>
                  </p:par>
                  <p:par>
                    <p:cTn id="159" fill="hold" nodeType="clickPar">
                      <p:stCondLst>
                        <p:cond delay="indefinite"/>
                      </p:stCondLst>
                      <p:childTnLst>
                        <p:par>
                          <p:cTn id="160" fill="hold" nodeType="withGroup">
                            <p:stCondLst>
                              <p:cond delay="0"/>
                            </p:stCondLst>
                            <p:childTnLst>
                              <p:par>
                                <p:cTn id="161" presetID="10" presetClass="entr" presetSubtype="0" fill="hold" grpId="0" nodeType="clickEffect">
                                  <p:stCondLst>
                                    <p:cond delay="0"/>
                                  </p:stCondLst>
                                  <p:childTnLst>
                                    <p:set>
                                      <p:cBhvr>
                                        <p:cTn id="162" dur="1" fill="hold">
                                          <p:stCondLst>
                                            <p:cond delay="0"/>
                                          </p:stCondLst>
                                        </p:cTn>
                                        <p:tgtEl>
                                          <p:spTgt spid="33"/>
                                        </p:tgtEl>
                                        <p:attrNameLst>
                                          <p:attrName>style.visibility</p:attrName>
                                        </p:attrNameLst>
                                      </p:cBhvr>
                                      <p:to>
                                        <p:strVal val="visible"/>
                                      </p:to>
                                    </p:set>
                                    <p:animEffect transition="in" filter="fade">
                                      <p:cBhvr>
                                        <p:cTn id="163" dur="500"/>
                                        <p:tgtEl>
                                          <p:spTgt spid="33"/>
                                        </p:tgtEl>
                                      </p:cBhvr>
                                    </p:animEffect>
                                  </p:childTnLst>
                                </p:cTn>
                              </p:par>
                            </p:childTnLst>
                          </p:cTn>
                        </p:par>
                      </p:childTnLst>
                    </p:cTn>
                  </p:par>
                  <p:par>
                    <p:cTn id="164" fill="hold" nodeType="clickPar">
                      <p:stCondLst>
                        <p:cond delay="indefinite"/>
                      </p:stCondLst>
                      <p:childTnLst>
                        <p:par>
                          <p:cTn id="165" fill="hold" nodeType="withGroup">
                            <p:stCondLst>
                              <p:cond delay="0"/>
                            </p:stCondLst>
                            <p:childTnLst>
                              <p:par>
                                <p:cTn id="166" presetID="19" presetClass="entr" presetSubtype="10" fill="hold" grpId="0" nodeType="clickEffect">
                                  <p:stCondLst>
                                    <p:cond delay="0"/>
                                  </p:stCondLst>
                                  <p:childTnLst>
                                    <p:set>
                                      <p:cBhvr>
                                        <p:cTn id="167" dur="1" fill="hold">
                                          <p:stCondLst>
                                            <p:cond delay="0"/>
                                          </p:stCondLst>
                                        </p:cTn>
                                        <p:tgtEl>
                                          <p:spTgt spid="37"/>
                                        </p:tgtEl>
                                        <p:attrNameLst>
                                          <p:attrName>style.visibility</p:attrName>
                                        </p:attrNameLst>
                                      </p:cBhvr>
                                      <p:to>
                                        <p:strVal val="visible"/>
                                      </p:to>
                                    </p:set>
                                    <p:anim calcmode="lin" valueType="num">
                                      <p:cBhvr>
                                        <p:cTn id="168" dur="1000" fill="hold"/>
                                        <p:tgtEl>
                                          <p:spTgt spid="37"/>
                                        </p:tgtEl>
                                        <p:attrNameLst>
                                          <p:attrName>ppt_w</p:attrName>
                                        </p:attrNameLst>
                                      </p:cBhvr>
                                      <p:tavLst>
                                        <p:tav tm="0" fmla="#ppt_w*sin(2.5*pi*$)">
                                          <p:val>
                                            <p:fltVal val="0"/>
                                          </p:val>
                                        </p:tav>
                                        <p:tav tm="100000">
                                          <p:val>
                                            <p:fltVal val="1"/>
                                          </p:val>
                                        </p:tav>
                                      </p:tavLst>
                                    </p:anim>
                                    <p:anim calcmode="lin" valueType="num">
                                      <p:cBhvr>
                                        <p:cTn id="169" dur="1000" fill="hold"/>
                                        <p:tgtEl>
                                          <p:spTgt spid="37"/>
                                        </p:tgtEl>
                                        <p:attrNameLst>
                                          <p:attrName>ppt_h</p:attrName>
                                        </p:attrNameLst>
                                      </p:cBhvr>
                                      <p:tavLst>
                                        <p:tav tm="0">
                                          <p:val>
                                            <p:strVal val="#ppt_h"/>
                                          </p:val>
                                        </p:tav>
                                        <p:tav tm="100000">
                                          <p:val>
                                            <p:strVal val="#ppt_h"/>
                                          </p:val>
                                        </p:tav>
                                      </p:tavLst>
                                    </p:anim>
                                  </p:childTnLst>
                                </p:cTn>
                              </p:par>
                            </p:childTnLst>
                          </p:cTn>
                        </p:par>
                      </p:childTnLst>
                    </p:cTn>
                  </p:par>
                  <p:par>
                    <p:cTn id="170" fill="hold" nodeType="clickPar">
                      <p:stCondLst>
                        <p:cond delay="indefinite"/>
                      </p:stCondLst>
                      <p:childTnLst>
                        <p:par>
                          <p:cTn id="171" fill="hold" nodeType="withGroup">
                            <p:stCondLst>
                              <p:cond delay="0"/>
                            </p:stCondLst>
                            <p:childTnLst>
                              <p:par>
                                <p:cTn id="172" presetID="10" presetClass="entr" presetSubtype="0" fill="hold" grpId="0" nodeType="clickEffect">
                                  <p:stCondLst>
                                    <p:cond delay="0"/>
                                  </p:stCondLst>
                                  <p:childTnLst>
                                    <p:set>
                                      <p:cBhvr>
                                        <p:cTn id="173" dur="1" fill="hold">
                                          <p:stCondLst>
                                            <p:cond delay="0"/>
                                          </p:stCondLst>
                                        </p:cTn>
                                        <p:tgtEl>
                                          <p:spTgt spid="34"/>
                                        </p:tgtEl>
                                        <p:attrNameLst>
                                          <p:attrName>style.visibility</p:attrName>
                                        </p:attrNameLst>
                                      </p:cBhvr>
                                      <p:to>
                                        <p:strVal val="visible"/>
                                      </p:to>
                                    </p:set>
                                    <p:animEffect transition="in" filter="fade">
                                      <p:cBhvr>
                                        <p:cTn id="174" dur="500"/>
                                        <p:tgtEl>
                                          <p:spTgt spid="34"/>
                                        </p:tgtEl>
                                      </p:cBhvr>
                                    </p:animEffect>
                                  </p:childTnLst>
                                </p:cTn>
                              </p:par>
                            </p:childTnLst>
                          </p:cTn>
                        </p:par>
                      </p:childTnLst>
                    </p:cTn>
                  </p:par>
                  <p:par>
                    <p:cTn id="175" fill="hold" nodeType="clickPar">
                      <p:stCondLst>
                        <p:cond delay="indefinite"/>
                      </p:stCondLst>
                      <p:childTnLst>
                        <p:par>
                          <p:cTn id="176" fill="hold" nodeType="withGroup">
                            <p:stCondLst>
                              <p:cond delay="0"/>
                            </p:stCondLst>
                            <p:childTnLst>
                              <p:par>
                                <p:cTn id="177" presetID="10" presetClass="entr" presetSubtype="0" fill="hold" grpId="0" nodeType="clickEffect">
                                  <p:stCondLst>
                                    <p:cond delay="0"/>
                                  </p:stCondLst>
                                  <p:childTnLst>
                                    <p:set>
                                      <p:cBhvr>
                                        <p:cTn id="178" dur="1" fill="hold">
                                          <p:stCondLst>
                                            <p:cond delay="0"/>
                                          </p:stCondLst>
                                        </p:cTn>
                                        <p:tgtEl>
                                          <p:spTgt spid="36"/>
                                        </p:tgtEl>
                                        <p:attrNameLst>
                                          <p:attrName>style.visibility</p:attrName>
                                        </p:attrNameLst>
                                      </p:cBhvr>
                                      <p:to>
                                        <p:strVal val="visible"/>
                                      </p:to>
                                    </p:set>
                                    <p:animEffect transition="in" filter="fade">
                                      <p:cBhvr>
                                        <p:cTn id="179" dur="500"/>
                                        <p:tgtEl>
                                          <p:spTgt spid="36"/>
                                        </p:tgtEl>
                                      </p:cBhvr>
                                    </p:animEffect>
                                  </p:childTnLst>
                                </p:cTn>
                              </p:par>
                            </p:childTnLst>
                          </p:cTn>
                        </p:par>
                      </p:childTnLst>
                    </p:cTn>
                  </p:par>
                  <p:par>
                    <p:cTn id="180" fill="hold" nodeType="clickPar">
                      <p:stCondLst>
                        <p:cond delay="indefinite"/>
                      </p:stCondLst>
                      <p:childTnLst>
                        <p:par>
                          <p:cTn id="181" fill="hold" nodeType="withGroup">
                            <p:stCondLst>
                              <p:cond delay="0"/>
                            </p:stCondLst>
                            <p:childTnLst>
                              <p:par>
                                <p:cTn id="182" presetID="19" presetClass="entr" presetSubtype="10" fill="hold" grpId="0" nodeType="clickEffect">
                                  <p:stCondLst>
                                    <p:cond delay="0"/>
                                  </p:stCondLst>
                                  <p:childTnLst>
                                    <p:set>
                                      <p:cBhvr>
                                        <p:cTn id="183" dur="1" fill="hold">
                                          <p:stCondLst>
                                            <p:cond delay="0"/>
                                          </p:stCondLst>
                                        </p:cTn>
                                        <p:tgtEl>
                                          <p:spTgt spid="38"/>
                                        </p:tgtEl>
                                        <p:attrNameLst>
                                          <p:attrName>style.visibility</p:attrName>
                                        </p:attrNameLst>
                                      </p:cBhvr>
                                      <p:to>
                                        <p:strVal val="visible"/>
                                      </p:to>
                                    </p:set>
                                    <p:anim calcmode="lin" valueType="num">
                                      <p:cBhvr>
                                        <p:cTn id="184" dur="1000" fill="hold"/>
                                        <p:tgtEl>
                                          <p:spTgt spid="38"/>
                                        </p:tgtEl>
                                        <p:attrNameLst>
                                          <p:attrName>ppt_w</p:attrName>
                                        </p:attrNameLst>
                                      </p:cBhvr>
                                      <p:tavLst>
                                        <p:tav tm="0" fmla="#ppt_w*sin(2.5*pi*$)">
                                          <p:val>
                                            <p:fltVal val="0"/>
                                          </p:val>
                                        </p:tav>
                                        <p:tav tm="100000">
                                          <p:val>
                                            <p:fltVal val="1"/>
                                          </p:val>
                                        </p:tav>
                                      </p:tavLst>
                                    </p:anim>
                                    <p:anim calcmode="lin" valueType="num">
                                      <p:cBhvr>
                                        <p:cTn id="185" dur="1000" fill="hold"/>
                                        <p:tgtEl>
                                          <p:spTgt spid="38"/>
                                        </p:tgtEl>
                                        <p:attrNameLst>
                                          <p:attrName>ppt_h</p:attrName>
                                        </p:attrNameLst>
                                      </p:cBhvr>
                                      <p:tavLst>
                                        <p:tav tm="0">
                                          <p:val>
                                            <p:strVal val="#ppt_h"/>
                                          </p:val>
                                        </p:tav>
                                        <p:tav tm="100000">
                                          <p:val>
                                            <p:strVal val="#ppt_h"/>
                                          </p:val>
                                        </p:tav>
                                      </p:tavLst>
                                    </p:anim>
                                  </p:childTnLst>
                                </p:cTn>
                              </p:par>
                            </p:childTnLst>
                          </p:cTn>
                        </p:par>
                      </p:childTnLst>
                    </p:cTn>
                  </p:par>
                  <p:par>
                    <p:cTn id="186" fill="hold" nodeType="clickPar">
                      <p:stCondLst>
                        <p:cond delay="indefinite"/>
                      </p:stCondLst>
                      <p:childTnLst>
                        <p:par>
                          <p:cTn id="187" fill="hold" nodeType="withGroup">
                            <p:stCondLst>
                              <p:cond delay="0"/>
                            </p:stCondLst>
                            <p:childTnLst>
                              <p:par>
                                <p:cTn id="188" presetID="19" presetClass="entr" presetSubtype="10" fill="hold" grpId="0" nodeType="clickEffect">
                                  <p:stCondLst>
                                    <p:cond delay="0"/>
                                  </p:stCondLst>
                                  <p:childTnLst>
                                    <p:set>
                                      <p:cBhvr>
                                        <p:cTn id="189" dur="1" fill="hold">
                                          <p:stCondLst>
                                            <p:cond delay="0"/>
                                          </p:stCondLst>
                                        </p:cTn>
                                        <p:tgtEl>
                                          <p:spTgt spid="39"/>
                                        </p:tgtEl>
                                        <p:attrNameLst>
                                          <p:attrName>style.visibility</p:attrName>
                                        </p:attrNameLst>
                                      </p:cBhvr>
                                      <p:to>
                                        <p:strVal val="visible"/>
                                      </p:to>
                                    </p:set>
                                    <p:anim calcmode="lin" valueType="num">
                                      <p:cBhvr>
                                        <p:cTn id="190" dur="1000" fill="hold"/>
                                        <p:tgtEl>
                                          <p:spTgt spid="39"/>
                                        </p:tgtEl>
                                        <p:attrNameLst>
                                          <p:attrName>ppt_w</p:attrName>
                                        </p:attrNameLst>
                                      </p:cBhvr>
                                      <p:tavLst>
                                        <p:tav tm="0" fmla="#ppt_w*sin(2.5*pi*$)">
                                          <p:val>
                                            <p:fltVal val="0"/>
                                          </p:val>
                                        </p:tav>
                                        <p:tav tm="100000">
                                          <p:val>
                                            <p:fltVal val="1"/>
                                          </p:val>
                                        </p:tav>
                                      </p:tavLst>
                                    </p:anim>
                                    <p:anim calcmode="lin" valueType="num">
                                      <p:cBhvr>
                                        <p:cTn id="191" dur="1000" fill="hold"/>
                                        <p:tgtEl>
                                          <p:spTgt spid="3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p:bldP spid="23" grpId="0"/>
      <p:bldP spid="24" grpId="0"/>
      <p:bldP spid="25" grpId="0"/>
      <p:bldP spid="26" grpId="0"/>
      <p:bldP spid="27" grpId="0"/>
      <p:bldP spid="28" grpId="0"/>
      <p:bldP spid="29" grpId="0" animBg="1"/>
      <p:bldP spid="30" grpId="0"/>
      <p:bldP spid="31" grpId="0"/>
      <p:bldP spid="32" grpId="0"/>
      <p:bldP spid="33" grpId="0"/>
      <p:bldP spid="34" grpId="0"/>
      <p:bldP spid="35" grpId="0"/>
      <p:bldP spid="36" grpId="0"/>
      <p:bldP spid="37" grpId="0" animBg="1"/>
      <p:bldP spid="38" grpId="0" animBg="1"/>
      <p:bldP spid="3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457200" y="381000"/>
            <a:ext cx="7772400" cy="685800"/>
          </a:xfrm>
          <a:prstGeom prst="rect">
            <a:avLst/>
          </a:prstGeom>
          <a:noFill/>
          <a:ln w="9525">
            <a:noFill/>
            <a:miter lim="800000"/>
            <a:headEnd/>
            <a:tailEnd/>
          </a:ln>
          <a:effectLst/>
        </p:spPr>
        <p:txBody>
          <a:bodyPr lIns="92075" tIns="46038" rIns="92075" bIns="46038" anchor="ctr"/>
          <a:lstStyle/>
          <a:p>
            <a:pPr>
              <a:defRPr/>
            </a:pPr>
            <a:r>
              <a:rPr kumimoji="1" lang="en-NZ" sz="4400" i="1" u="sng" kern="0" dirty="0">
                <a:solidFill>
                  <a:schemeClr val="tx2"/>
                </a:solidFill>
                <a:effectLst>
                  <a:outerShdw blurRad="38100" dist="38100" dir="2700000" algn="tl">
                    <a:srgbClr val="000000">
                      <a:alpha val="43137"/>
                    </a:srgbClr>
                  </a:outerShdw>
                </a:effectLst>
                <a:latin typeface="Arial Rounded MT Bold" pitchFamily="34" charset="0"/>
                <a:ea typeface="+mj-ea"/>
                <a:cs typeface="+mj-cs"/>
              </a:rPr>
              <a:t>SQUARE ROOTS</a:t>
            </a:r>
          </a:p>
        </p:txBody>
      </p:sp>
      <p:sp>
        <p:nvSpPr>
          <p:cNvPr id="3" name="TextBox 2"/>
          <p:cNvSpPr txBox="1">
            <a:spLocks noChangeArrowheads="1"/>
          </p:cNvSpPr>
          <p:nvPr/>
        </p:nvSpPr>
        <p:spPr bwMode="auto">
          <a:xfrm>
            <a:off x="457200" y="1066800"/>
            <a:ext cx="3505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The opposite of squaring</a:t>
            </a:r>
          </a:p>
        </p:txBody>
      </p:sp>
      <p:sp>
        <p:nvSpPr>
          <p:cNvPr id="4" name="Rectangle 3"/>
          <p:cNvSpPr>
            <a:spLocks noChangeArrowheads="1"/>
          </p:cNvSpPr>
          <p:nvPr/>
        </p:nvSpPr>
        <p:spPr bwMode="auto">
          <a:xfrm>
            <a:off x="457200" y="1371600"/>
            <a:ext cx="4495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e.g. The square root of 36 is 6 because: </a:t>
            </a:r>
            <a:endParaRPr lang="en-NZ"/>
          </a:p>
        </p:txBody>
      </p:sp>
      <p:sp>
        <p:nvSpPr>
          <p:cNvPr id="5" name="Rectangle 4"/>
          <p:cNvSpPr>
            <a:spLocks noChangeArrowheads="1"/>
          </p:cNvSpPr>
          <p:nvPr/>
        </p:nvSpPr>
        <p:spPr bwMode="auto">
          <a:xfrm>
            <a:off x="4572000" y="1371600"/>
            <a:ext cx="7683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6 × 6 </a:t>
            </a:r>
            <a:endParaRPr lang="en-NZ">
              <a:solidFill>
                <a:srgbClr val="FF0000"/>
              </a:solidFill>
            </a:endParaRPr>
          </a:p>
        </p:txBody>
      </p:sp>
      <p:sp>
        <p:nvSpPr>
          <p:cNvPr id="6" name="Rectangle 5"/>
          <p:cNvSpPr>
            <a:spLocks noChangeArrowheads="1"/>
          </p:cNvSpPr>
          <p:nvPr/>
        </p:nvSpPr>
        <p:spPr bwMode="auto">
          <a:xfrm>
            <a:off x="5181600" y="1371600"/>
            <a:ext cx="660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 6</a:t>
            </a:r>
            <a:r>
              <a:rPr lang="en-NZ" baseline="30000">
                <a:solidFill>
                  <a:srgbClr val="FF0000"/>
                </a:solidFill>
                <a:latin typeface="Arial" pitchFamily="34" charset="0"/>
                <a:cs typeface="Arial" pitchFamily="34" charset="0"/>
              </a:rPr>
              <a:t>2</a:t>
            </a:r>
            <a:r>
              <a:rPr lang="en-NZ">
                <a:solidFill>
                  <a:srgbClr val="FF0000"/>
                </a:solidFill>
                <a:latin typeface="Arial" pitchFamily="34" charset="0"/>
                <a:cs typeface="Arial" pitchFamily="34" charset="0"/>
              </a:rPr>
              <a:t> </a:t>
            </a:r>
            <a:endParaRPr lang="en-NZ">
              <a:solidFill>
                <a:srgbClr val="FF0000"/>
              </a:solidFill>
            </a:endParaRPr>
          </a:p>
        </p:txBody>
      </p:sp>
      <p:sp>
        <p:nvSpPr>
          <p:cNvPr id="7" name="Rectangle 6"/>
          <p:cNvSpPr>
            <a:spLocks noChangeArrowheads="1"/>
          </p:cNvSpPr>
          <p:nvPr/>
        </p:nvSpPr>
        <p:spPr bwMode="auto">
          <a:xfrm>
            <a:off x="5638800" y="1371600"/>
            <a:ext cx="7032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 36 </a:t>
            </a:r>
            <a:endParaRPr lang="en-NZ">
              <a:solidFill>
                <a:srgbClr val="FF0000"/>
              </a:solidFill>
            </a:endParaRPr>
          </a:p>
        </p:txBody>
      </p:sp>
      <p:sp>
        <p:nvSpPr>
          <p:cNvPr id="9" name="Rectangle 8"/>
          <p:cNvSpPr>
            <a:spLocks noChangeArrowheads="1"/>
          </p:cNvSpPr>
          <p:nvPr/>
        </p:nvSpPr>
        <p:spPr bwMode="auto">
          <a:xfrm>
            <a:off x="457200" y="1676400"/>
            <a:ext cx="6334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e.g. </a:t>
            </a:r>
            <a:endParaRPr lang="en-NZ"/>
          </a:p>
        </p:txBody>
      </p:sp>
      <p:sp>
        <p:nvSpPr>
          <p:cNvPr id="10" name="Rectangle 9"/>
          <p:cNvSpPr>
            <a:spLocks noChangeArrowheads="1"/>
          </p:cNvSpPr>
          <p:nvPr/>
        </p:nvSpPr>
        <p:spPr bwMode="auto">
          <a:xfrm>
            <a:off x="457200" y="1981200"/>
            <a:ext cx="2133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 √64 =</a:t>
            </a:r>
            <a:endParaRPr lang="en-NZ"/>
          </a:p>
        </p:txBody>
      </p:sp>
      <p:sp>
        <p:nvSpPr>
          <p:cNvPr id="11" name="Rectangle 10"/>
          <p:cNvSpPr>
            <a:spLocks noChangeArrowheads="1"/>
          </p:cNvSpPr>
          <p:nvPr/>
        </p:nvSpPr>
        <p:spPr bwMode="auto">
          <a:xfrm>
            <a:off x="5029200" y="19812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b) √169 =</a:t>
            </a:r>
            <a:endParaRPr lang="en-NZ"/>
          </a:p>
        </p:txBody>
      </p:sp>
      <p:sp>
        <p:nvSpPr>
          <p:cNvPr id="12" name="Rectangle 11"/>
          <p:cNvSpPr>
            <a:spLocks noChangeArrowheads="1"/>
          </p:cNvSpPr>
          <p:nvPr/>
        </p:nvSpPr>
        <p:spPr bwMode="auto">
          <a:xfrm>
            <a:off x="1371600" y="1981200"/>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8</a:t>
            </a:r>
            <a:endParaRPr lang="en-NZ">
              <a:solidFill>
                <a:srgbClr val="FF0000"/>
              </a:solidFill>
            </a:endParaRPr>
          </a:p>
        </p:txBody>
      </p:sp>
      <p:sp>
        <p:nvSpPr>
          <p:cNvPr id="13" name="Rectangle 12"/>
          <p:cNvSpPr>
            <a:spLocks noChangeArrowheads="1"/>
          </p:cNvSpPr>
          <p:nvPr/>
        </p:nvSpPr>
        <p:spPr bwMode="auto">
          <a:xfrm>
            <a:off x="6019800" y="1981200"/>
            <a:ext cx="5048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13 </a:t>
            </a:r>
            <a:endParaRPr lang="en-NZ">
              <a:solidFill>
                <a:srgbClr val="FF0000"/>
              </a:solidFill>
            </a:endParaRPr>
          </a:p>
        </p:txBody>
      </p:sp>
      <p:sp>
        <p:nvSpPr>
          <p:cNvPr id="14" name="TextBox 13"/>
          <p:cNvSpPr txBox="1">
            <a:spLocks noChangeArrowheads="1"/>
          </p:cNvSpPr>
          <p:nvPr/>
        </p:nvSpPr>
        <p:spPr bwMode="auto">
          <a:xfrm>
            <a:off x="457200" y="2362200"/>
            <a:ext cx="5334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On the calculator use the √ button or √</a:t>
            </a:r>
            <a:r>
              <a:rPr lang="en-NZ" i="1">
                <a:latin typeface="Arial" pitchFamily="34" charset="0"/>
                <a:cs typeface="Arial" pitchFamily="34" charset="0"/>
              </a:rPr>
              <a:t>x </a:t>
            </a:r>
            <a:r>
              <a:rPr lang="en-NZ">
                <a:latin typeface="Arial" pitchFamily="34" charset="0"/>
                <a:cs typeface="Arial" pitchFamily="34" charset="0"/>
              </a:rPr>
              <a:t>button</a:t>
            </a:r>
          </a:p>
        </p:txBody>
      </p:sp>
      <p:sp>
        <p:nvSpPr>
          <p:cNvPr id="15" name="Rectangle 14"/>
          <p:cNvSpPr>
            <a:spLocks noChangeArrowheads="1"/>
          </p:cNvSpPr>
          <p:nvPr/>
        </p:nvSpPr>
        <p:spPr bwMode="auto">
          <a:xfrm>
            <a:off x="457200" y="2667000"/>
            <a:ext cx="6334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e.g. </a:t>
            </a:r>
            <a:endParaRPr lang="en-NZ"/>
          </a:p>
        </p:txBody>
      </p:sp>
      <p:sp>
        <p:nvSpPr>
          <p:cNvPr id="16" name="Rectangle 15"/>
          <p:cNvSpPr>
            <a:spLocks noChangeArrowheads="1"/>
          </p:cNvSpPr>
          <p:nvPr/>
        </p:nvSpPr>
        <p:spPr bwMode="auto">
          <a:xfrm>
            <a:off x="457200" y="2971800"/>
            <a:ext cx="2133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 √10 =</a:t>
            </a:r>
            <a:endParaRPr lang="en-NZ"/>
          </a:p>
        </p:txBody>
      </p:sp>
      <p:sp>
        <p:nvSpPr>
          <p:cNvPr id="17" name="Rectangle 16"/>
          <p:cNvSpPr>
            <a:spLocks noChangeArrowheads="1"/>
          </p:cNvSpPr>
          <p:nvPr/>
        </p:nvSpPr>
        <p:spPr bwMode="auto">
          <a:xfrm>
            <a:off x="1371600" y="2971800"/>
            <a:ext cx="1428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3.16 (2 d.p.)</a:t>
            </a:r>
            <a:endParaRPr lang="en-NZ">
              <a:solidFill>
                <a:srgbClr val="FF0000"/>
              </a:solidFill>
            </a:endParaRPr>
          </a:p>
        </p:txBody>
      </p:sp>
      <p:sp>
        <p:nvSpPr>
          <p:cNvPr id="27" name="TextBox 26"/>
          <p:cNvSpPr txBox="1">
            <a:spLocks noChangeArrowheads="1"/>
          </p:cNvSpPr>
          <p:nvPr/>
        </p:nvSpPr>
        <p:spPr bwMode="auto">
          <a:xfrm>
            <a:off x="457200" y="35052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Other roots can be calculated using the </a:t>
            </a:r>
            <a:r>
              <a:rPr lang="en-NZ" i="1">
                <a:latin typeface="Arial" pitchFamily="34" charset="0"/>
                <a:cs typeface="Arial" pitchFamily="34" charset="0"/>
              </a:rPr>
              <a:t>x</a:t>
            </a:r>
            <a:r>
              <a:rPr lang="en-NZ">
                <a:latin typeface="Arial" pitchFamily="34" charset="0"/>
                <a:cs typeface="Arial" pitchFamily="34" charset="0"/>
              </a:rPr>
              <a:t>√ button or </a:t>
            </a:r>
            <a:r>
              <a:rPr lang="en-NZ" i="1" baseline="30000">
                <a:latin typeface="Arial" pitchFamily="34" charset="0"/>
                <a:cs typeface="Arial" pitchFamily="34" charset="0"/>
              </a:rPr>
              <a:t>x</a:t>
            </a:r>
            <a:r>
              <a:rPr lang="en-NZ">
                <a:latin typeface="Arial" pitchFamily="34" charset="0"/>
                <a:cs typeface="Arial" pitchFamily="34" charset="0"/>
              </a:rPr>
              <a:t>√</a:t>
            </a:r>
            <a:r>
              <a:rPr lang="en-NZ" i="1">
                <a:latin typeface="Arial" pitchFamily="34" charset="0"/>
                <a:cs typeface="Arial" pitchFamily="34" charset="0"/>
              </a:rPr>
              <a:t>y </a:t>
            </a:r>
            <a:r>
              <a:rPr lang="en-NZ">
                <a:latin typeface="Arial" pitchFamily="34" charset="0"/>
                <a:cs typeface="Arial" pitchFamily="34" charset="0"/>
              </a:rPr>
              <a:t>button</a:t>
            </a:r>
          </a:p>
        </p:txBody>
      </p:sp>
      <p:sp>
        <p:nvSpPr>
          <p:cNvPr id="28" name="Rectangle 27"/>
          <p:cNvSpPr>
            <a:spLocks noChangeArrowheads="1"/>
          </p:cNvSpPr>
          <p:nvPr/>
        </p:nvSpPr>
        <p:spPr bwMode="auto">
          <a:xfrm>
            <a:off x="457200" y="3886200"/>
            <a:ext cx="2133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e.g. </a:t>
            </a:r>
            <a:r>
              <a:rPr lang="en-NZ" baseline="30000">
                <a:latin typeface="Arial" pitchFamily="34" charset="0"/>
                <a:cs typeface="Arial" pitchFamily="34" charset="0"/>
              </a:rPr>
              <a:t>4</a:t>
            </a:r>
            <a:r>
              <a:rPr lang="en-NZ">
                <a:latin typeface="Arial" pitchFamily="34" charset="0"/>
                <a:cs typeface="Arial" pitchFamily="34" charset="0"/>
              </a:rPr>
              <a:t>√1296 = </a:t>
            </a:r>
            <a:endParaRPr lang="en-NZ"/>
          </a:p>
        </p:txBody>
      </p:sp>
      <p:sp>
        <p:nvSpPr>
          <p:cNvPr id="29" name="Rectangle 28"/>
          <p:cNvSpPr>
            <a:spLocks noChangeArrowheads="1"/>
          </p:cNvSpPr>
          <p:nvPr/>
        </p:nvSpPr>
        <p:spPr bwMode="auto">
          <a:xfrm>
            <a:off x="1905000" y="3886200"/>
            <a:ext cx="16192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4 shift </a:t>
            </a:r>
            <a:r>
              <a:rPr lang="en-NZ" i="1">
                <a:solidFill>
                  <a:srgbClr val="FF0000"/>
                </a:solidFill>
                <a:latin typeface="Arial" pitchFamily="34" charset="0"/>
                <a:cs typeface="Arial" pitchFamily="34" charset="0"/>
              </a:rPr>
              <a:t>x</a:t>
            </a:r>
            <a:r>
              <a:rPr lang="en-NZ">
                <a:solidFill>
                  <a:srgbClr val="FF0000"/>
                </a:solidFill>
                <a:latin typeface="Arial" pitchFamily="34" charset="0"/>
                <a:cs typeface="Arial" pitchFamily="34" charset="0"/>
              </a:rPr>
              <a:t>√1296</a:t>
            </a:r>
            <a:endParaRPr lang="en-NZ">
              <a:solidFill>
                <a:srgbClr val="FF0000"/>
              </a:solidFill>
            </a:endParaRPr>
          </a:p>
        </p:txBody>
      </p:sp>
      <p:sp>
        <p:nvSpPr>
          <p:cNvPr id="30" name="Rectangle 29"/>
          <p:cNvSpPr>
            <a:spLocks noChangeArrowheads="1"/>
          </p:cNvSpPr>
          <p:nvPr/>
        </p:nvSpPr>
        <p:spPr bwMode="auto">
          <a:xfrm>
            <a:off x="1676400" y="4191000"/>
            <a:ext cx="5111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 6</a:t>
            </a:r>
            <a:endParaRPr lang="en-NZ">
              <a:solidFill>
                <a:srgbClr val="FF0000"/>
              </a:solidFill>
            </a:endParaRPr>
          </a:p>
        </p:txBody>
      </p:sp>
      <p:sp>
        <p:nvSpPr>
          <p:cNvPr id="31" name="Rectangle 30"/>
          <p:cNvSpPr>
            <a:spLocks noChangeArrowheads="1"/>
          </p:cNvSpPr>
          <p:nvPr/>
        </p:nvSpPr>
        <p:spPr bwMode="auto">
          <a:xfrm>
            <a:off x="457200" y="4648200"/>
            <a:ext cx="525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This is because 6 × 6 × 6 × 6 = 6</a:t>
            </a:r>
            <a:r>
              <a:rPr lang="en-NZ" baseline="30000">
                <a:solidFill>
                  <a:srgbClr val="FF0000"/>
                </a:solidFill>
                <a:latin typeface="Arial" pitchFamily="34" charset="0"/>
                <a:cs typeface="Arial" pitchFamily="34" charset="0"/>
              </a:rPr>
              <a:t>4</a:t>
            </a:r>
            <a:endParaRPr lang="en-NZ" baseline="30000">
              <a:solidFill>
                <a:srgbClr val="FF0000"/>
              </a:solidFill>
            </a:endParaRPr>
          </a:p>
        </p:txBody>
      </p:sp>
      <p:sp>
        <p:nvSpPr>
          <p:cNvPr id="32" name="Rectangle 31"/>
          <p:cNvSpPr>
            <a:spLocks noChangeArrowheads="1"/>
          </p:cNvSpPr>
          <p:nvPr/>
        </p:nvSpPr>
        <p:spPr bwMode="auto">
          <a:xfrm>
            <a:off x="2743200" y="4953000"/>
            <a:ext cx="1905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And 6</a:t>
            </a:r>
            <a:r>
              <a:rPr lang="en-NZ" baseline="30000">
                <a:solidFill>
                  <a:srgbClr val="FF0000"/>
                </a:solidFill>
                <a:latin typeface="Arial" pitchFamily="34" charset="0"/>
                <a:cs typeface="Arial" pitchFamily="34" charset="0"/>
              </a:rPr>
              <a:t>4 </a:t>
            </a:r>
            <a:r>
              <a:rPr lang="en-NZ">
                <a:solidFill>
                  <a:srgbClr val="FF0000"/>
                </a:solidFill>
                <a:latin typeface="Arial" pitchFamily="34" charset="0"/>
                <a:cs typeface="Arial" pitchFamily="34" charset="0"/>
              </a:rPr>
              <a:t>=</a:t>
            </a:r>
            <a:r>
              <a:rPr lang="en-NZ" baseline="30000">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1296</a:t>
            </a:r>
            <a:endParaRPr lang="en-NZ">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fill="hold"/>
                                        <p:tgtEl>
                                          <p:spTgt spid="4"/>
                                        </p:tgtEl>
                                        <p:attrNameLst>
                                          <p:attrName>ppt_x</p:attrName>
                                        </p:attrNameLst>
                                      </p:cBhvr>
                                      <p:tavLst>
                                        <p:tav tm="0">
                                          <p:val>
                                            <p:strVal val="0-#ppt_w/2"/>
                                          </p:val>
                                        </p:tav>
                                        <p:tav tm="100000">
                                          <p:val>
                                            <p:strVal val="#ppt_x"/>
                                          </p:val>
                                        </p:tav>
                                      </p:tavLst>
                                    </p:anim>
                                    <p:anim calcmode="lin" valueType="num">
                                      <p:cBhvr additive="base">
                                        <p:cTn id="21"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500"/>
                                        <p:tgtEl>
                                          <p:spTgt spid="5"/>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500"/>
                                        <p:tgtEl>
                                          <p:spTgt spid="6"/>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fade">
                                      <p:cBhvr>
                                        <p:cTn id="36" dur="500"/>
                                        <p:tgtEl>
                                          <p:spTgt spid="7"/>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additive="base">
                                        <p:cTn id="41" dur="500" fill="hold"/>
                                        <p:tgtEl>
                                          <p:spTgt spid="9"/>
                                        </p:tgtEl>
                                        <p:attrNameLst>
                                          <p:attrName>ppt_x</p:attrName>
                                        </p:attrNameLst>
                                      </p:cBhvr>
                                      <p:tavLst>
                                        <p:tav tm="0">
                                          <p:val>
                                            <p:strVal val="0-#ppt_w/2"/>
                                          </p:val>
                                        </p:tav>
                                        <p:tav tm="100000">
                                          <p:val>
                                            <p:strVal val="#ppt_x"/>
                                          </p:val>
                                        </p:tav>
                                      </p:tavLst>
                                    </p:anim>
                                    <p:anim calcmode="lin" valueType="num">
                                      <p:cBhvr additive="base">
                                        <p:cTn id="42" dur="500" fill="hold"/>
                                        <p:tgtEl>
                                          <p:spTgt spid="9"/>
                                        </p:tgtEl>
                                        <p:attrNameLst>
                                          <p:attrName>ppt_y</p:attrName>
                                        </p:attrNameLst>
                                      </p:cBhvr>
                                      <p:tavLst>
                                        <p:tav tm="0">
                                          <p:val>
                                            <p:strVal val="#ppt_y"/>
                                          </p:val>
                                        </p:tav>
                                        <p:tav tm="100000">
                                          <p:val>
                                            <p:strVal val="#ppt_y"/>
                                          </p:val>
                                        </p:tav>
                                      </p:tavLst>
                                    </p:anim>
                                  </p:childTnLst>
                                </p:cTn>
                              </p:par>
                              <p:par>
                                <p:cTn id="43" presetID="10" presetClass="entr" presetSubtype="0" fill="hold" grpId="0" nodeType="with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fade">
                                      <p:cBhvr>
                                        <p:cTn id="45" dur="500"/>
                                        <p:tgtEl>
                                          <p:spTgt spid="10"/>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1"/>
                                        </p:tgtEl>
                                        <p:attrNameLst>
                                          <p:attrName>style.visibility</p:attrName>
                                        </p:attrNameLst>
                                      </p:cBhvr>
                                      <p:to>
                                        <p:strVal val="visible"/>
                                      </p:to>
                                    </p:set>
                                    <p:animEffect transition="in" filter="fade">
                                      <p:cBhvr>
                                        <p:cTn id="48" dur="500"/>
                                        <p:tgtEl>
                                          <p:spTgt spid="11"/>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animEffect transition="in" filter="fade">
                                      <p:cBhvr>
                                        <p:cTn id="53" dur="500"/>
                                        <p:tgtEl>
                                          <p:spTgt spid="12"/>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13"/>
                                        </p:tgtEl>
                                        <p:attrNameLst>
                                          <p:attrName>style.visibility</p:attrName>
                                        </p:attrNameLst>
                                      </p:cBhvr>
                                      <p:to>
                                        <p:strVal val="visible"/>
                                      </p:to>
                                    </p:set>
                                    <p:animEffect transition="in" filter="fade">
                                      <p:cBhvr>
                                        <p:cTn id="58" dur="500"/>
                                        <p:tgtEl>
                                          <p:spTgt spid="13"/>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fade">
                                      <p:cBhvr>
                                        <p:cTn id="63" dur="500"/>
                                        <p:tgtEl>
                                          <p:spTgt spid="14"/>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2" presetClass="entr" presetSubtype="8" fill="hold" grpId="0" nodeType="clickEffect">
                                  <p:stCondLst>
                                    <p:cond delay="0"/>
                                  </p:stCondLst>
                                  <p:childTnLst>
                                    <p:set>
                                      <p:cBhvr>
                                        <p:cTn id="67" dur="1" fill="hold">
                                          <p:stCondLst>
                                            <p:cond delay="0"/>
                                          </p:stCondLst>
                                        </p:cTn>
                                        <p:tgtEl>
                                          <p:spTgt spid="15"/>
                                        </p:tgtEl>
                                        <p:attrNameLst>
                                          <p:attrName>style.visibility</p:attrName>
                                        </p:attrNameLst>
                                      </p:cBhvr>
                                      <p:to>
                                        <p:strVal val="visible"/>
                                      </p:to>
                                    </p:set>
                                    <p:anim calcmode="lin" valueType="num">
                                      <p:cBhvr additive="base">
                                        <p:cTn id="68" dur="500" fill="hold"/>
                                        <p:tgtEl>
                                          <p:spTgt spid="15"/>
                                        </p:tgtEl>
                                        <p:attrNameLst>
                                          <p:attrName>ppt_x</p:attrName>
                                        </p:attrNameLst>
                                      </p:cBhvr>
                                      <p:tavLst>
                                        <p:tav tm="0">
                                          <p:val>
                                            <p:strVal val="0-#ppt_w/2"/>
                                          </p:val>
                                        </p:tav>
                                        <p:tav tm="100000">
                                          <p:val>
                                            <p:strVal val="#ppt_x"/>
                                          </p:val>
                                        </p:tav>
                                      </p:tavLst>
                                    </p:anim>
                                    <p:anim calcmode="lin" valueType="num">
                                      <p:cBhvr additive="base">
                                        <p:cTn id="69" dur="500" fill="hold"/>
                                        <p:tgtEl>
                                          <p:spTgt spid="15"/>
                                        </p:tgtEl>
                                        <p:attrNameLst>
                                          <p:attrName>ppt_y</p:attrName>
                                        </p:attrNameLst>
                                      </p:cBhvr>
                                      <p:tavLst>
                                        <p:tav tm="0">
                                          <p:val>
                                            <p:strVal val="#ppt_y"/>
                                          </p:val>
                                        </p:tav>
                                        <p:tav tm="100000">
                                          <p:val>
                                            <p:strVal val="#ppt_y"/>
                                          </p:val>
                                        </p:tav>
                                      </p:tavLst>
                                    </p:anim>
                                  </p:childTnLst>
                                </p:cTn>
                              </p:par>
                              <p:par>
                                <p:cTn id="70" presetID="10" presetClass="entr" presetSubtype="0" fill="hold" grpId="0" nodeType="withEffect">
                                  <p:stCondLst>
                                    <p:cond delay="0"/>
                                  </p:stCondLst>
                                  <p:childTnLst>
                                    <p:set>
                                      <p:cBhvr>
                                        <p:cTn id="71" dur="1" fill="hold">
                                          <p:stCondLst>
                                            <p:cond delay="0"/>
                                          </p:stCondLst>
                                        </p:cTn>
                                        <p:tgtEl>
                                          <p:spTgt spid="16"/>
                                        </p:tgtEl>
                                        <p:attrNameLst>
                                          <p:attrName>style.visibility</p:attrName>
                                        </p:attrNameLst>
                                      </p:cBhvr>
                                      <p:to>
                                        <p:strVal val="visible"/>
                                      </p:to>
                                    </p:set>
                                    <p:animEffect transition="in" filter="fade">
                                      <p:cBhvr>
                                        <p:cTn id="72" dur="500"/>
                                        <p:tgtEl>
                                          <p:spTgt spid="16"/>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fade">
                                      <p:cBhvr>
                                        <p:cTn id="77" dur="500"/>
                                        <p:tgtEl>
                                          <p:spTgt spid="17"/>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27"/>
                                        </p:tgtEl>
                                        <p:attrNameLst>
                                          <p:attrName>style.visibility</p:attrName>
                                        </p:attrNameLst>
                                      </p:cBhvr>
                                      <p:to>
                                        <p:strVal val="visible"/>
                                      </p:to>
                                    </p:set>
                                    <p:animEffect transition="in" filter="fade">
                                      <p:cBhvr>
                                        <p:cTn id="82" dur="500"/>
                                        <p:tgtEl>
                                          <p:spTgt spid="27"/>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2" presetClass="entr" presetSubtype="8" fill="hold" grpId="0" nodeType="clickEffect">
                                  <p:stCondLst>
                                    <p:cond delay="0"/>
                                  </p:stCondLst>
                                  <p:childTnLst>
                                    <p:set>
                                      <p:cBhvr>
                                        <p:cTn id="86" dur="1" fill="hold">
                                          <p:stCondLst>
                                            <p:cond delay="0"/>
                                          </p:stCondLst>
                                        </p:cTn>
                                        <p:tgtEl>
                                          <p:spTgt spid="28"/>
                                        </p:tgtEl>
                                        <p:attrNameLst>
                                          <p:attrName>style.visibility</p:attrName>
                                        </p:attrNameLst>
                                      </p:cBhvr>
                                      <p:to>
                                        <p:strVal val="visible"/>
                                      </p:to>
                                    </p:set>
                                    <p:anim calcmode="lin" valueType="num">
                                      <p:cBhvr additive="base">
                                        <p:cTn id="87" dur="500" fill="hold"/>
                                        <p:tgtEl>
                                          <p:spTgt spid="28"/>
                                        </p:tgtEl>
                                        <p:attrNameLst>
                                          <p:attrName>ppt_x</p:attrName>
                                        </p:attrNameLst>
                                      </p:cBhvr>
                                      <p:tavLst>
                                        <p:tav tm="0">
                                          <p:val>
                                            <p:strVal val="0-#ppt_w/2"/>
                                          </p:val>
                                        </p:tav>
                                        <p:tav tm="100000">
                                          <p:val>
                                            <p:strVal val="#ppt_x"/>
                                          </p:val>
                                        </p:tav>
                                      </p:tavLst>
                                    </p:anim>
                                    <p:anim calcmode="lin" valueType="num">
                                      <p:cBhvr additive="base">
                                        <p:cTn id="88" dur="500" fill="hold"/>
                                        <p:tgtEl>
                                          <p:spTgt spid="28"/>
                                        </p:tgtEl>
                                        <p:attrNameLst>
                                          <p:attrName>ppt_y</p:attrName>
                                        </p:attrNameLst>
                                      </p:cBhvr>
                                      <p:tavLst>
                                        <p:tav tm="0">
                                          <p:val>
                                            <p:strVal val="#ppt_y"/>
                                          </p:val>
                                        </p:tav>
                                        <p:tav tm="100000">
                                          <p:val>
                                            <p:strVal val="#ppt_y"/>
                                          </p:val>
                                        </p:tav>
                                      </p:tavLst>
                                    </p:anim>
                                  </p:childTnLst>
                                </p:cTn>
                              </p:par>
                            </p:childTnLst>
                          </p:cTn>
                        </p:par>
                      </p:childTnLst>
                    </p:cTn>
                  </p:par>
                  <p:par>
                    <p:cTn id="89" fill="hold" nodeType="clickPar">
                      <p:stCondLst>
                        <p:cond delay="indefinite"/>
                      </p:stCondLst>
                      <p:childTnLst>
                        <p:par>
                          <p:cTn id="90" fill="hold" nodeType="withGroup">
                            <p:stCondLst>
                              <p:cond delay="0"/>
                            </p:stCondLst>
                            <p:childTnLst>
                              <p:par>
                                <p:cTn id="91" presetID="10" presetClass="entr" presetSubtype="0" fill="hold" grpId="0" nodeType="clickEffect">
                                  <p:stCondLst>
                                    <p:cond delay="0"/>
                                  </p:stCondLst>
                                  <p:childTnLst>
                                    <p:set>
                                      <p:cBhvr>
                                        <p:cTn id="92" dur="1" fill="hold">
                                          <p:stCondLst>
                                            <p:cond delay="0"/>
                                          </p:stCondLst>
                                        </p:cTn>
                                        <p:tgtEl>
                                          <p:spTgt spid="29"/>
                                        </p:tgtEl>
                                        <p:attrNameLst>
                                          <p:attrName>style.visibility</p:attrName>
                                        </p:attrNameLst>
                                      </p:cBhvr>
                                      <p:to>
                                        <p:strVal val="visible"/>
                                      </p:to>
                                    </p:set>
                                    <p:animEffect transition="in" filter="fade">
                                      <p:cBhvr>
                                        <p:cTn id="93" dur="500"/>
                                        <p:tgtEl>
                                          <p:spTgt spid="29"/>
                                        </p:tgtEl>
                                      </p:cBhvr>
                                    </p:animEffect>
                                  </p:childTnLst>
                                </p:cTn>
                              </p:par>
                            </p:childTnLst>
                          </p:cTn>
                        </p:par>
                      </p:childTnLst>
                    </p:cTn>
                  </p:par>
                  <p:par>
                    <p:cTn id="94" fill="hold" nodeType="clickPar">
                      <p:stCondLst>
                        <p:cond delay="indefinite"/>
                      </p:stCondLst>
                      <p:childTnLst>
                        <p:par>
                          <p:cTn id="95" fill="hold" nodeType="withGroup">
                            <p:stCondLst>
                              <p:cond delay="0"/>
                            </p:stCondLst>
                            <p:childTnLst>
                              <p:par>
                                <p:cTn id="96" presetID="10" presetClass="entr" presetSubtype="0" fill="hold" grpId="0" nodeType="clickEffect">
                                  <p:stCondLst>
                                    <p:cond delay="0"/>
                                  </p:stCondLst>
                                  <p:childTnLst>
                                    <p:set>
                                      <p:cBhvr>
                                        <p:cTn id="97" dur="1" fill="hold">
                                          <p:stCondLst>
                                            <p:cond delay="0"/>
                                          </p:stCondLst>
                                        </p:cTn>
                                        <p:tgtEl>
                                          <p:spTgt spid="30"/>
                                        </p:tgtEl>
                                        <p:attrNameLst>
                                          <p:attrName>style.visibility</p:attrName>
                                        </p:attrNameLst>
                                      </p:cBhvr>
                                      <p:to>
                                        <p:strVal val="visible"/>
                                      </p:to>
                                    </p:set>
                                    <p:animEffect transition="in" filter="fade">
                                      <p:cBhvr>
                                        <p:cTn id="98" dur="500"/>
                                        <p:tgtEl>
                                          <p:spTgt spid="30"/>
                                        </p:tgtEl>
                                      </p:cBhvr>
                                    </p:animEffect>
                                  </p:childTnLst>
                                </p:cTn>
                              </p:par>
                            </p:childTnLst>
                          </p:cTn>
                        </p:par>
                      </p:childTnLst>
                    </p:cTn>
                  </p:par>
                  <p:par>
                    <p:cTn id="99" fill="hold" nodeType="clickPar">
                      <p:stCondLst>
                        <p:cond delay="indefinite"/>
                      </p:stCondLst>
                      <p:childTnLst>
                        <p:par>
                          <p:cTn id="100" fill="hold" nodeType="withGroup">
                            <p:stCondLst>
                              <p:cond delay="0"/>
                            </p:stCondLst>
                            <p:childTnLst>
                              <p:par>
                                <p:cTn id="101" presetID="10" presetClass="entr" presetSubtype="0" fill="hold" grpId="0" nodeType="clickEffect">
                                  <p:stCondLst>
                                    <p:cond delay="0"/>
                                  </p:stCondLst>
                                  <p:childTnLst>
                                    <p:set>
                                      <p:cBhvr>
                                        <p:cTn id="102" dur="1" fill="hold">
                                          <p:stCondLst>
                                            <p:cond delay="0"/>
                                          </p:stCondLst>
                                        </p:cTn>
                                        <p:tgtEl>
                                          <p:spTgt spid="31"/>
                                        </p:tgtEl>
                                        <p:attrNameLst>
                                          <p:attrName>style.visibility</p:attrName>
                                        </p:attrNameLst>
                                      </p:cBhvr>
                                      <p:to>
                                        <p:strVal val="visible"/>
                                      </p:to>
                                    </p:set>
                                    <p:animEffect transition="in" filter="fade">
                                      <p:cBhvr>
                                        <p:cTn id="103" dur="500"/>
                                        <p:tgtEl>
                                          <p:spTgt spid="31"/>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10" presetClass="entr" presetSubtype="0" fill="hold" grpId="0" nodeType="clickEffect">
                                  <p:stCondLst>
                                    <p:cond delay="0"/>
                                  </p:stCondLst>
                                  <p:childTnLst>
                                    <p:set>
                                      <p:cBhvr>
                                        <p:cTn id="107" dur="1" fill="hold">
                                          <p:stCondLst>
                                            <p:cond delay="0"/>
                                          </p:stCondLst>
                                        </p:cTn>
                                        <p:tgtEl>
                                          <p:spTgt spid="32"/>
                                        </p:tgtEl>
                                        <p:attrNameLst>
                                          <p:attrName>style.visibility</p:attrName>
                                        </p:attrNameLst>
                                      </p:cBhvr>
                                      <p:to>
                                        <p:strVal val="visible"/>
                                      </p:to>
                                    </p:set>
                                    <p:animEffect transition="in" filter="fade">
                                      <p:cBhvr>
                                        <p:cTn id="108"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9" grpId="0"/>
      <p:bldP spid="10" grpId="0"/>
      <p:bldP spid="11" grpId="0"/>
      <p:bldP spid="12" grpId="0"/>
      <p:bldP spid="13" grpId="0"/>
      <p:bldP spid="14" grpId="0"/>
      <p:bldP spid="15" grpId="0"/>
      <p:bldP spid="16" grpId="0"/>
      <p:bldP spid="17" grpId="0"/>
      <p:bldP spid="27" grpId="0"/>
      <p:bldP spid="28" grpId="0"/>
      <p:bldP spid="29" grpId="0"/>
      <p:bldP spid="30" grpId="0"/>
      <p:bldP spid="31" grpId="0"/>
      <p:bldP spid="3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457200" y="381000"/>
            <a:ext cx="7772400" cy="685800"/>
          </a:xfrm>
          <a:prstGeom prst="rect">
            <a:avLst/>
          </a:prstGeom>
          <a:noFill/>
          <a:ln w="9525">
            <a:noFill/>
            <a:miter lim="800000"/>
            <a:headEnd/>
            <a:tailEnd/>
          </a:ln>
          <a:effectLst/>
        </p:spPr>
        <p:txBody>
          <a:bodyPr lIns="92075" tIns="46038" rIns="92075" bIns="46038" anchor="ctr"/>
          <a:lstStyle/>
          <a:p>
            <a:pPr>
              <a:defRPr/>
            </a:pPr>
            <a:r>
              <a:rPr kumimoji="1" lang="en-NZ" sz="4400" i="1" u="sng" kern="0" dirty="0">
                <a:solidFill>
                  <a:schemeClr val="tx2"/>
                </a:solidFill>
                <a:effectLst>
                  <a:outerShdw blurRad="38100" dist="38100" dir="2700000" algn="tl">
                    <a:srgbClr val="000000">
                      <a:alpha val="43137"/>
                    </a:srgbClr>
                  </a:outerShdw>
                </a:effectLst>
                <a:latin typeface="Arial Rounded MT Bold" pitchFamily="34" charset="0"/>
                <a:ea typeface="+mj-ea"/>
                <a:cs typeface="+mj-cs"/>
              </a:rPr>
              <a:t>FRACTIONS</a:t>
            </a:r>
          </a:p>
        </p:txBody>
      </p:sp>
      <p:sp>
        <p:nvSpPr>
          <p:cNvPr id="3" name="TextBox 2"/>
          <p:cNvSpPr txBox="1">
            <a:spLocks noChangeArrowheads="1"/>
          </p:cNvSpPr>
          <p:nvPr/>
        </p:nvSpPr>
        <p:spPr bwMode="auto">
          <a:xfrm>
            <a:off x="457200" y="1066800"/>
            <a:ext cx="7620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Show how parts of an object compare to its whole</a:t>
            </a:r>
          </a:p>
        </p:txBody>
      </p:sp>
      <p:sp>
        <p:nvSpPr>
          <p:cNvPr id="4" name="Rectangle 3"/>
          <p:cNvSpPr>
            <a:spLocks noChangeArrowheads="1"/>
          </p:cNvSpPr>
          <p:nvPr/>
        </p:nvSpPr>
        <p:spPr bwMode="auto">
          <a:xfrm>
            <a:off x="457200" y="1371600"/>
            <a:ext cx="6334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e.g. </a:t>
            </a:r>
            <a:endParaRPr lang="en-NZ"/>
          </a:p>
        </p:txBody>
      </p:sp>
      <p:sp>
        <p:nvSpPr>
          <p:cNvPr id="9" name="Rectangle 8"/>
          <p:cNvSpPr>
            <a:spLocks noChangeArrowheads="1"/>
          </p:cNvSpPr>
          <p:nvPr/>
        </p:nvSpPr>
        <p:spPr bwMode="auto">
          <a:xfrm>
            <a:off x="1371600" y="1676400"/>
            <a:ext cx="1143000" cy="1066800"/>
          </a:xfrm>
          <a:prstGeom prst="rect">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eaLnBrk="0" hangingPunct="0"/>
            <a:endParaRPr lang="en-US"/>
          </a:p>
        </p:txBody>
      </p:sp>
      <p:cxnSp>
        <p:nvCxnSpPr>
          <p:cNvPr id="11" name="Straight Connector 10"/>
          <p:cNvCxnSpPr>
            <a:cxnSpLocks noChangeShapeType="1"/>
          </p:cNvCxnSpPr>
          <p:nvPr/>
        </p:nvCxnSpPr>
        <p:spPr bwMode="auto">
          <a:xfrm>
            <a:off x="1371600" y="1676400"/>
            <a:ext cx="1143000" cy="1066800"/>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cxnSp>
      <p:cxnSp>
        <p:nvCxnSpPr>
          <p:cNvPr id="13" name="Straight Connector 12"/>
          <p:cNvCxnSpPr>
            <a:cxnSpLocks noChangeShapeType="1"/>
          </p:cNvCxnSpPr>
          <p:nvPr/>
        </p:nvCxnSpPr>
        <p:spPr bwMode="auto">
          <a:xfrm flipV="1">
            <a:off x="1371600" y="1676400"/>
            <a:ext cx="1143000" cy="1066800"/>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cxnSp>
      <p:sp>
        <p:nvSpPr>
          <p:cNvPr id="16" name="Freeform 15"/>
          <p:cNvSpPr>
            <a:spLocks noChangeArrowheads="1"/>
          </p:cNvSpPr>
          <p:nvPr/>
        </p:nvSpPr>
        <p:spPr bwMode="auto">
          <a:xfrm>
            <a:off x="1392238" y="1665288"/>
            <a:ext cx="1104900" cy="546100"/>
          </a:xfrm>
          <a:custGeom>
            <a:avLst/>
            <a:gdLst>
              <a:gd name="T0" fmla="*/ 0 w 1105468"/>
              <a:gd name="T1" fmla="*/ 0 h 545910"/>
              <a:gd name="T2" fmla="*/ 545630 w 1105468"/>
              <a:gd name="T3" fmla="*/ 546100 h 545910"/>
              <a:gd name="T4" fmla="*/ 1104900 w 1105468"/>
              <a:gd name="T5" fmla="*/ 27304 h 545910"/>
              <a:gd name="T6" fmla="*/ 0 w 1105468"/>
              <a:gd name="T7" fmla="*/ 0 h 545910"/>
              <a:gd name="T8" fmla="*/ 0 60000 65536"/>
              <a:gd name="T9" fmla="*/ 0 60000 65536"/>
              <a:gd name="T10" fmla="*/ 0 60000 65536"/>
              <a:gd name="T11" fmla="*/ 0 60000 65536"/>
              <a:gd name="T12" fmla="*/ 0 w 1105468"/>
              <a:gd name="T13" fmla="*/ 0 h 545910"/>
              <a:gd name="T14" fmla="*/ 1105468 w 1105468"/>
              <a:gd name="T15" fmla="*/ 545910 h 545910"/>
            </a:gdLst>
            <a:ahLst/>
            <a:cxnLst>
              <a:cxn ang="T8">
                <a:pos x="T0" y="T1"/>
              </a:cxn>
              <a:cxn ang="T9">
                <a:pos x="T2" y="T3"/>
              </a:cxn>
              <a:cxn ang="T10">
                <a:pos x="T4" y="T5"/>
              </a:cxn>
              <a:cxn ang="T11">
                <a:pos x="T6" y="T7"/>
              </a:cxn>
            </a:cxnLst>
            <a:rect l="T12" t="T13" r="T14" b="T15"/>
            <a:pathLst>
              <a:path w="1105468" h="545910">
                <a:moveTo>
                  <a:pt x="0" y="0"/>
                </a:moveTo>
                <a:lnTo>
                  <a:pt x="545910" y="545910"/>
                </a:lnTo>
                <a:lnTo>
                  <a:pt x="1105468" y="27295"/>
                </a:lnTo>
                <a:lnTo>
                  <a:pt x="0" y="0"/>
                </a:lnTo>
                <a:close/>
              </a:path>
            </a:pathLst>
          </a:custGeom>
          <a:solidFill>
            <a:schemeClr val="tx1"/>
          </a:solidFill>
          <a:ln w="9525" algn="ctr">
            <a:solidFill>
              <a:schemeClr val="tx1"/>
            </a:solidFill>
            <a:round/>
            <a:headEnd/>
            <a:tailEnd/>
          </a:ln>
        </p:spPr>
        <p:txBody>
          <a:bodyPr/>
          <a:lstStyle/>
          <a:p>
            <a:endParaRPr lang="en-US"/>
          </a:p>
        </p:txBody>
      </p:sp>
      <p:sp>
        <p:nvSpPr>
          <p:cNvPr id="17" name="TextBox 16"/>
          <p:cNvSpPr txBox="1">
            <a:spLocks noChangeArrowheads="1"/>
          </p:cNvSpPr>
          <p:nvPr/>
        </p:nvSpPr>
        <p:spPr bwMode="auto">
          <a:xfrm>
            <a:off x="2743200" y="1676400"/>
            <a:ext cx="2133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Fraction shaded = </a:t>
            </a:r>
          </a:p>
        </p:txBody>
      </p:sp>
      <p:sp>
        <p:nvSpPr>
          <p:cNvPr id="18" name="TextBox 17"/>
          <p:cNvSpPr txBox="1">
            <a:spLocks noChangeArrowheads="1"/>
          </p:cNvSpPr>
          <p:nvPr/>
        </p:nvSpPr>
        <p:spPr bwMode="auto">
          <a:xfrm>
            <a:off x="4648200" y="1676400"/>
            <a:ext cx="381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u="sng">
                <a:solidFill>
                  <a:srgbClr val="FF0000"/>
                </a:solidFill>
                <a:latin typeface="Arial" pitchFamily="34" charset="0"/>
                <a:cs typeface="Arial" pitchFamily="34" charset="0"/>
              </a:rPr>
              <a:t>1</a:t>
            </a:r>
          </a:p>
          <a:p>
            <a:r>
              <a:rPr lang="en-NZ">
                <a:solidFill>
                  <a:srgbClr val="FF0000"/>
                </a:solidFill>
                <a:latin typeface="Arial" pitchFamily="34" charset="0"/>
                <a:cs typeface="Arial" pitchFamily="34" charset="0"/>
              </a:rPr>
              <a:t>4 </a:t>
            </a:r>
          </a:p>
        </p:txBody>
      </p:sp>
      <p:sp>
        <p:nvSpPr>
          <p:cNvPr id="40" name="TextBox 39"/>
          <p:cNvSpPr txBox="1">
            <a:spLocks noChangeArrowheads="1"/>
          </p:cNvSpPr>
          <p:nvPr/>
        </p:nvSpPr>
        <p:spPr bwMode="auto">
          <a:xfrm>
            <a:off x="457200" y="3048000"/>
            <a:ext cx="510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1. SIMPLIFYING FRACTIONS</a:t>
            </a:r>
          </a:p>
        </p:txBody>
      </p:sp>
      <p:sp>
        <p:nvSpPr>
          <p:cNvPr id="41" name="TextBox 40"/>
          <p:cNvSpPr txBox="1">
            <a:spLocks noChangeArrowheads="1"/>
          </p:cNvSpPr>
          <p:nvPr/>
        </p:nvSpPr>
        <p:spPr bwMode="auto">
          <a:xfrm>
            <a:off x="457200" y="3352800"/>
            <a:ext cx="822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Fractions must ALWAYS be simplified where possible</a:t>
            </a:r>
          </a:p>
        </p:txBody>
      </p:sp>
      <p:sp>
        <p:nvSpPr>
          <p:cNvPr id="42" name="TextBox 41"/>
          <p:cNvSpPr txBox="1">
            <a:spLocks noChangeArrowheads="1"/>
          </p:cNvSpPr>
          <p:nvPr/>
        </p:nvSpPr>
        <p:spPr bwMode="auto">
          <a:xfrm>
            <a:off x="457200" y="3657600"/>
            <a:ext cx="8229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Done by finding numbers (preferably the highest) that divide exactly into the numerator and denominators of a fraction</a:t>
            </a:r>
          </a:p>
        </p:txBody>
      </p:sp>
      <p:sp>
        <p:nvSpPr>
          <p:cNvPr id="43" name="Rectangle 42"/>
          <p:cNvSpPr>
            <a:spLocks noChangeArrowheads="1"/>
          </p:cNvSpPr>
          <p:nvPr/>
        </p:nvSpPr>
        <p:spPr bwMode="auto">
          <a:xfrm>
            <a:off x="457200" y="4343400"/>
            <a:ext cx="2133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e.g. Simplify </a:t>
            </a:r>
            <a:endParaRPr lang="en-NZ"/>
          </a:p>
        </p:txBody>
      </p:sp>
      <p:sp>
        <p:nvSpPr>
          <p:cNvPr id="44" name="TextBox 43"/>
          <p:cNvSpPr txBox="1">
            <a:spLocks noChangeArrowheads="1"/>
          </p:cNvSpPr>
          <p:nvPr/>
        </p:nvSpPr>
        <p:spPr bwMode="auto">
          <a:xfrm>
            <a:off x="457200" y="47244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a)        </a:t>
            </a:r>
            <a:r>
              <a:rPr lang="en-NZ" u="sng">
                <a:latin typeface="Arial" pitchFamily="34" charset="0"/>
                <a:cs typeface="Arial" pitchFamily="34" charset="0"/>
              </a:rPr>
              <a:t>5</a:t>
            </a:r>
            <a:r>
              <a:rPr lang="en-NZ">
                <a:latin typeface="Arial" pitchFamily="34" charset="0"/>
                <a:cs typeface="Arial" pitchFamily="34" charset="0"/>
              </a:rPr>
              <a:t>  =</a:t>
            </a:r>
            <a:endParaRPr lang="en-NZ" u="sng">
              <a:latin typeface="Arial" pitchFamily="34" charset="0"/>
              <a:cs typeface="Arial" pitchFamily="34" charset="0"/>
            </a:endParaRPr>
          </a:p>
          <a:p>
            <a:r>
              <a:rPr lang="en-NZ">
                <a:latin typeface="Arial" pitchFamily="34" charset="0"/>
                <a:cs typeface="Arial" pitchFamily="34" charset="0"/>
              </a:rPr>
              <a:t>          10</a:t>
            </a:r>
          </a:p>
        </p:txBody>
      </p:sp>
      <p:sp>
        <p:nvSpPr>
          <p:cNvPr id="45" name="TextBox 44"/>
          <p:cNvSpPr txBox="1">
            <a:spLocks noChangeArrowheads="1"/>
          </p:cNvSpPr>
          <p:nvPr/>
        </p:nvSpPr>
        <p:spPr bwMode="auto">
          <a:xfrm>
            <a:off x="3276600" y="4724400"/>
            <a:ext cx="1295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b)        </a:t>
            </a:r>
            <a:r>
              <a:rPr lang="en-NZ" u="sng">
                <a:latin typeface="Arial" pitchFamily="34" charset="0"/>
                <a:cs typeface="Arial" pitchFamily="34" charset="0"/>
              </a:rPr>
              <a:t>6</a:t>
            </a:r>
            <a:r>
              <a:rPr lang="en-NZ">
                <a:latin typeface="Arial" pitchFamily="34" charset="0"/>
                <a:cs typeface="Arial" pitchFamily="34" charset="0"/>
              </a:rPr>
              <a:t> =</a:t>
            </a:r>
            <a:endParaRPr lang="en-NZ" u="sng">
              <a:latin typeface="Arial" pitchFamily="34" charset="0"/>
              <a:cs typeface="Arial" pitchFamily="34" charset="0"/>
            </a:endParaRPr>
          </a:p>
          <a:p>
            <a:r>
              <a:rPr lang="en-NZ">
                <a:latin typeface="Arial" pitchFamily="34" charset="0"/>
                <a:cs typeface="Arial" pitchFamily="34" charset="0"/>
              </a:rPr>
              <a:t>           9</a:t>
            </a:r>
          </a:p>
        </p:txBody>
      </p:sp>
      <p:sp>
        <p:nvSpPr>
          <p:cNvPr id="46" name="TextBox 45"/>
          <p:cNvSpPr txBox="1">
            <a:spLocks noChangeArrowheads="1"/>
          </p:cNvSpPr>
          <p:nvPr/>
        </p:nvSpPr>
        <p:spPr bwMode="auto">
          <a:xfrm>
            <a:off x="5791200" y="4724400"/>
            <a:ext cx="1447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c)        </a:t>
            </a:r>
            <a:r>
              <a:rPr lang="en-NZ" u="sng">
                <a:latin typeface="Arial" pitchFamily="34" charset="0"/>
                <a:cs typeface="Arial" pitchFamily="34" charset="0"/>
              </a:rPr>
              <a:t>45</a:t>
            </a:r>
            <a:r>
              <a:rPr lang="en-NZ">
                <a:latin typeface="Arial" pitchFamily="34" charset="0"/>
                <a:cs typeface="Arial" pitchFamily="34" charset="0"/>
              </a:rPr>
              <a:t> =</a:t>
            </a:r>
            <a:endParaRPr lang="en-NZ" u="sng">
              <a:latin typeface="Arial" pitchFamily="34" charset="0"/>
              <a:cs typeface="Arial" pitchFamily="34" charset="0"/>
            </a:endParaRPr>
          </a:p>
          <a:p>
            <a:r>
              <a:rPr lang="en-NZ">
                <a:latin typeface="Arial" pitchFamily="34" charset="0"/>
                <a:cs typeface="Arial" pitchFamily="34" charset="0"/>
              </a:rPr>
              <a:t>           60</a:t>
            </a:r>
          </a:p>
        </p:txBody>
      </p:sp>
      <p:sp>
        <p:nvSpPr>
          <p:cNvPr id="47" name="TextBox 46"/>
          <p:cNvSpPr txBox="1">
            <a:spLocks noChangeArrowheads="1"/>
          </p:cNvSpPr>
          <p:nvPr/>
        </p:nvSpPr>
        <p:spPr bwMode="auto">
          <a:xfrm>
            <a:off x="685800" y="4724400"/>
            <a:ext cx="76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5</a:t>
            </a:r>
          </a:p>
          <a:p>
            <a:r>
              <a:rPr lang="en-NZ">
                <a:solidFill>
                  <a:srgbClr val="FF0000"/>
                </a:solidFill>
                <a:latin typeface="Arial" pitchFamily="34" charset="0"/>
                <a:cs typeface="Arial" pitchFamily="34" charset="0"/>
              </a:rPr>
              <a:t>÷ 5</a:t>
            </a:r>
          </a:p>
        </p:txBody>
      </p:sp>
      <p:cxnSp>
        <p:nvCxnSpPr>
          <p:cNvPr id="48" name="Straight Connector 47"/>
          <p:cNvCxnSpPr/>
          <p:nvPr/>
        </p:nvCxnSpPr>
        <p:spPr>
          <a:xfrm rot="5400000" flipH="1" flipV="1">
            <a:off x="1181100" y="5143500"/>
            <a:ext cx="228600" cy="152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5400000" flipH="1" flipV="1">
            <a:off x="1181100" y="4838700"/>
            <a:ext cx="228600" cy="152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50" name="TextBox 49"/>
          <p:cNvSpPr txBox="1">
            <a:spLocks noChangeArrowheads="1"/>
          </p:cNvSpPr>
          <p:nvPr/>
        </p:nvSpPr>
        <p:spPr bwMode="auto">
          <a:xfrm>
            <a:off x="1676400" y="4724400"/>
            <a:ext cx="685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u="sng">
                <a:solidFill>
                  <a:srgbClr val="FF0000"/>
                </a:solidFill>
                <a:latin typeface="Arial" pitchFamily="34" charset="0"/>
                <a:cs typeface="Arial" pitchFamily="34" charset="0"/>
              </a:rPr>
              <a:t>1</a:t>
            </a:r>
            <a:endParaRPr lang="en-NZ" i="1" baseline="30000">
              <a:solidFill>
                <a:srgbClr val="FF0000"/>
              </a:solidFill>
              <a:latin typeface="Arial" pitchFamily="34" charset="0"/>
              <a:cs typeface="Arial" pitchFamily="34" charset="0"/>
            </a:endParaRPr>
          </a:p>
          <a:p>
            <a:r>
              <a:rPr lang="en-NZ">
                <a:solidFill>
                  <a:srgbClr val="FF0000"/>
                </a:solidFill>
                <a:latin typeface="Arial" pitchFamily="34" charset="0"/>
                <a:cs typeface="Arial" pitchFamily="34" charset="0"/>
              </a:rPr>
              <a:t>2</a:t>
            </a:r>
            <a:r>
              <a:rPr lang="en-NZ" baseline="30000">
                <a:solidFill>
                  <a:srgbClr val="FF0000"/>
                </a:solidFill>
                <a:latin typeface="Arial" pitchFamily="34" charset="0"/>
                <a:cs typeface="Arial" pitchFamily="34" charset="0"/>
              </a:rPr>
              <a:t>                 </a:t>
            </a:r>
            <a:r>
              <a:rPr lang="en-NZ" i="1">
                <a:solidFill>
                  <a:srgbClr val="FF0000"/>
                </a:solidFill>
                <a:latin typeface="Arial" pitchFamily="34" charset="0"/>
                <a:cs typeface="Arial" pitchFamily="34" charset="0"/>
              </a:rPr>
              <a:t> </a:t>
            </a:r>
            <a:endParaRPr lang="en-NZ" baseline="30000">
              <a:solidFill>
                <a:srgbClr val="FF0000"/>
              </a:solidFill>
              <a:latin typeface="Arial" pitchFamily="34" charset="0"/>
              <a:cs typeface="Arial" pitchFamily="34" charset="0"/>
            </a:endParaRPr>
          </a:p>
        </p:txBody>
      </p:sp>
      <p:cxnSp>
        <p:nvCxnSpPr>
          <p:cNvPr id="51" name="Straight Connector 50"/>
          <p:cNvCxnSpPr/>
          <p:nvPr/>
        </p:nvCxnSpPr>
        <p:spPr>
          <a:xfrm rot="5400000" flipH="1" flipV="1">
            <a:off x="4000500" y="5143500"/>
            <a:ext cx="228600" cy="152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flipH="1" flipV="1">
            <a:off x="4000500" y="4838700"/>
            <a:ext cx="228600" cy="152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53" name="TextBox 52"/>
          <p:cNvSpPr txBox="1">
            <a:spLocks noChangeArrowheads="1"/>
          </p:cNvSpPr>
          <p:nvPr/>
        </p:nvSpPr>
        <p:spPr bwMode="auto">
          <a:xfrm>
            <a:off x="3505200" y="4724400"/>
            <a:ext cx="76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3 </a:t>
            </a:r>
          </a:p>
          <a:p>
            <a:r>
              <a:rPr lang="en-NZ">
                <a:solidFill>
                  <a:srgbClr val="FF0000"/>
                </a:solidFill>
                <a:latin typeface="Arial" pitchFamily="34" charset="0"/>
                <a:cs typeface="Arial" pitchFamily="34" charset="0"/>
              </a:rPr>
              <a:t>÷ 3</a:t>
            </a:r>
          </a:p>
        </p:txBody>
      </p:sp>
      <p:sp>
        <p:nvSpPr>
          <p:cNvPr id="54" name="TextBox 53"/>
          <p:cNvSpPr txBox="1">
            <a:spLocks noChangeArrowheads="1"/>
          </p:cNvSpPr>
          <p:nvPr/>
        </p:nvSpPr>
        <p:spPr bwMode="auto">
          <a:xfrm>
            <a:off x="4419600" y="4724400"/>
            <a:ext cx="685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u="sng">
                <a:solidFill>
                  <a:srgbClr val="FF0000"/>
                </a:solidFill>
                <a:latin typeface="Arial" pitchFamily="34" charset="0"/>
                <a:cs typeface="Arial" pitchFamily="34" charset="0"/>
              </a:rPr>
              <a:t>2</a:t>
            </a:r>
            <a:endParaRPr lang="en-NZ">
              <a:solidFill>
                <a:srgbClr val="FF0000"/>
              </a:solidFill>
              <a:latin typeface="Arial" pitchFamily="34" charset="0"/>
              <a:cs typeface="Arial" pitchFamily="34" charset="0"/>
            </a:endParaRPr>
          </a:p>
          <a:p>
            <a:r>
              <a:rPr lang="en-NZ">
                <a:solidFill>
                  <a:srgbClr val="FF0000"/>
                </a:solidFill>
                <a:latin typeface="Arial" pitchFamily="34" charset="0"/>
                <a:cs typeface="Arial" pitchFamily="34" charset="0"/>
              </a:rPr>
              <a:t>3</a:t>
            </a:r>
            <a:r>
              <a:rPr lang="en-NZ" baseline="30000">
                <a:solidFill>
                  <a:srgbClr val="FF0000"/>
                </a:solidFill>
                <a:latin typeface="Arial" pitchFamily="34" charset="0"/>
                <a:cs typeface="Arial" pitchFamily="34" charset="0"/>
              </a:rPr>
              <a:t>                </a:t>
            </a:r>
            <a:r>
              <a:rPr lang="en-NZ" i="1">
                <a:solidFill>
                  <a:srgbClr val="FF0000"/>
                </a:solidFill>
                <a:latin typeface="Arial" pitchFamily="34" charset="0"/>
                <a:cs typeface="Arial" pitchFamily="34" charset="0"/>
              </a:rPr>
              <a:t> </a:t>
            </a:r>
            <a:endParaRPr lang="en-NZ" baseline="30000">
              <a:solidFill>
                <a:srgbClr val="FF0000"/>
              </a:solidFill>
              <a:latin typeface="Arial" pitchFamily="34" charset="0"/>
              <a:cs typeface="Arial" pitchFamily="34" charset="0"/>
            </a:endParaRPr>
          </a:p>
        </p:txBody>
      </p:sp>
      <p:cxnSp>
        <p:nvCxnSpPr>
          <p:cNvPr id="55" name="Straight Connector 54"/>
          <p:cNvCxnSpPr/>
          <p:nvPr/>
        </p:nvCxnSpPr>
        <p:spPr>
          <a:xfrm rot="5400000" flipH="1" flipV="1">
            <a:off x="6591300" y="5143500"/>
            <a:ext cx="228600" cy="152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flipH="1" flipV="1">
            <a:off x="6591300" y="4838700"/>
            <a:ext cx="228600" cy="152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57" name="TextBox 56"/>
          <p:cNvSpPr txBox="1">
            <a:spLocks noChangeArrowheads="1"/>
          </p:cNvSpPr>
          <p:nvPr/>
        </p:nvSpPr>
        <p:spPr bwMode="auto">
          <a:xfrm>
            <a:off x="6019800" y="4724400"/>
            <a:ext cx="76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5</a:t>
            </a:r>
          </a:p>
          <a:p>
            <a:r>
              <a:rPr lang="en-NZ">
                <a:solidFill>
                  <a:srgbClr val="FF0000"/>
                </a:solidFill>
                <a:latin typeface="Arial" pitchFamily="34" charset="0"/>
                <a:cs typeface="Arial" pitchFamily="34" charset="0"/>
              </a:rPr>
              <a:t>÷ 5</a:t>
            </a:r>
          </a:p>
        </p:txBody>
      </p:sp>
      <p:sp>
        <p:nvSpPr>
          <p:cNvPr id="58" name="TextBox 57"/>
          <p:cNvSpPr txBox="1">
            <a:spLocks noChangeArrowheads="1"/>
          </p:cNvSpPr>
          <p:nvPr/>
        </p:nvSpPr>
        <p:spPr bwMode="auto">
          <a:xfrm>
            <a:off x="7391400" y="4724400"/>
            <a:ext cx="685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 9</a:t>
            </a:r>
            <a:endParaRPr lang="en-NZ">
              <a:solidFill>
                <a:srgbClr val="FF0000"/>
              </a:solidFill>
              <a:latin typeface="Arial" pitchFamily="34" charset="0"/>
              <a:cs typeface="Arial" pitchFamily="34" charset="0"/>
            </a:endParaRPr>
          </a:p>
          <a:p>
            <a:r>
              <a:rPr lang="en-NZ">
                <a:solidFill>
                  <a:srgbClr val="FF0000"/>
                </a:solidFill>
                <a:latin typeface="Arial" pitchFamily="34" charset="0"/>
                <a:cs typeface="Arial" pitchFamily="34" charset="0"/>
              </a:rPr>
              <a:t>12</a:t>
            </a:r>
            <a:r>
              <a:rPr lang="en-NZ" baseline="30000">
                <a:solidFill>
                  <a:srgbClr val="FF0000"/>
                </a:solidFill>
                <a:latin typeface="Arial" pitchFamily="34" charset="0"/>
                <a:cs typeface="Arial" pitchFamily="34" charset="0"/>
              </a:rPr>
              <a:t>                </a:t>
            </a:r>
            <a:r>
              <a:rPr lang="en-NZ" i="1">
                <a:solidFill>
                  <a:srgbClr val="FF0000"/>
                </a:solidFill>
                <a:latin typeface="Arial" pitchFamily="34" charset="0"/>
                <a:cs typeface="Arial" pitchFamily="34" charset="0"/>
              </a:rPr>
              <a:t> </a:t>
            </a:r>
            <a:endParaRPr lang="en-NZ" baseline="30000">
              <a:solidFill>
                <a:srgbClr val="FF0000"/>
              </a:solidFill>
              <a:latin typeface="Arial" pitchFamily="34" charset="0"/>
              <a:cs typeface="Arial" pitchFamily="34" charset="0"/>
            </a:endParaRPr>
          </a:p>
        </p:txBody>
      </p:sp>
      <p:cxnSp>
        <p:nvCxnSpPr>
          <p:cNvPr id="59" name="Straight Connector 58"/>
          <p:cNvCxnSpPr/>
          <p:nvPr/>
        </p:nvCxnSpPr>
        <p:spPr>
          <a:xfrm rot="5400000" flipH="1" flipV="1">
            <a:off x="7505700" y="5143500"/>
            <a:ext cx="228600" cy="152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5400000" flipH="1" flipV="1">
            <a:off x="7505700" y="4838700"/>
            <a:ext cx="228600" cy="152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61" name="TextBox 60"/>
          <p:cNvSpPr txBox="1">
            <a:spLocks noChangeArrowheads="1"/>
          </p:cNvSpPr>
          <p:nvPr/>
        </p:nvSpPr>
        <p:spPr bwMode="auto">
          <a:xfrm>
            <a:off x="7010400" y="4724400"/>
            <a:ext cx="76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3 </a:t>
            </a:r>
          </a:p>
          <a:p>
            <a:r>
              <a:rPr lang="en-NZ">
                <a:solidFill>
                  <a:srgbClr val="FF0000"/>
                </a:solidFill>
                <a:latin typeface="Arial" pitchFamily="34" charset="0"/>
                <a:cs typeface="Arial" pitchFamily="34" charset="0"/>
              </a:rPr>
              <a:t>÷ 3</a:t>
            </a:r>
          </a:p>
        </p:txBody>
      </p:sp>
      <p:sp>
        <p:nvSpPr>
          <p:cNvPr id="62" name="TextBox 61"/>
          <p:cNvSpPr txBox="1">
            <a:spLocks noChangeArrowheads="1"/>
          </p:cNvSpPr>
          <p:nvPr/>
        </p:nvSpPr>
        <p:spPr bwMode="auto">
          <a:xfrm>
            <a:off x="7315200" y="5334000"/>
            <a:ext cx="685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3</a:t>
            </a:r>
            <a:endParaRPr lang="en-NZ">
              <a:solidFill>
                <a:srgbClr val="FF0000"/>
              </a:solidFill>
              <a:latin typeface="Arial" pitchFamily="34" charset="0"/>
              <a:cs typeface="Arial" pitchFamily="34" charset="0"/>
            </a:endParaRPr>
          </a:p>
          <a:p>
            <a:r>
              <a:rPr lang="en-NZ">
                <a:solidFill>
                  <a:srgbClr val="FF0000"/>
                </a:solidFill>
                <a:latin typeface="Arial" pitchFamily="34" charset="0"/>
                <a:cs typeface="Arial" pitchFamily="34" charset="0"/>
              </a:rPr>
              <a:t>   4</a:t>
            </a:r>
            <a:r>
              <a:rPr lang="en-NZ" baseline="30000">
                <a:solidFill>
                  <a:srgbClr val="FF0000"/>
                </a:solidFill>
                <a:latin typeface="Arial" pitchFamily="34" charset="0"/>
                <a:cs typeface="Arial" pitchFamily="34" charset="0"/>
              </a:rPr>
              <a:t>                </a:t>
            </a:r>
            <a:r>
              <a:rPr lang="en-NZ" i="1">
                <a:solidFill>
                  <a:srgbClr val="FF0000"/>
                </a:solidFill>
                <a:latin typeface="Arial" pitchFamily="34" charset="0"/>
                <a:cs typeface="Arial" pitchFamily="34" charset="0"/>
              </a:rPr>
              <a:t> </a:t>
            </a:r>
            <a:endParaRPr lang="en-NZ" baseline="3000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fill="hold"/>
                                        <p:tgtEl>
                                          <p:spTgt spid="4"/>
                                        </p:tgtEl>
                                        <p:attrNameLst>
                                          <p:attrName>ppt_x</p:attrName>
                                        </p:attrNameLst>
                                      </p:cBhvr>
                                      <p:tavLst>
                                        <p:tav tm="0">
                                          <p:val>
                                            <p:strVal val="0-#ppt_w/2"/>
                                          </p:val>
                                        </p:tav>
                                        <p:tav tm="100000">
                                          <p:val>
                                            <p:strVal val="#ppt_x"/>
                                          </p:val>
                                        </p:tav>
                                      </p:tavLst>
                                    </p:anim>
                                    <p:anim calcmode="lin" valueType="num">
                                      <p:cBhvr additive="base">
                                        <p:cTn id="21" dur="500" fill="hold"/>
                                        <p:tgtEl>
                                          <p:spTgt spid="4"/>
                                        </p:tgtEl>
                                        <p:attrNameLst>
                                          <p:attrName>ppt_y</p:attrName>
                                        </p:attrNameLst>
                                      </p:cBhvr>
                                      <p:tavLst>
                                        <p:tav tm="0">
                                          <p:val>
                                            <p:strVal val="#ppt_y"/>
                                          </p:val>
                                        </p:tav>
                                        <p:tav tm="100000">
                                          <p:val>
                                            <p:strVal val="#ppt_y"/>
                                          </p:val>
                                        </p:tav>
                                      </p:tavLst>
                                    </p:anim>
                                  </p:childTnLst>
                                </p:cTn>
                              </p:par>
                              <p:par>
                                <p:cTn id="22" presetID="10" presetClass="entr" presetSubtype="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500"/>
                                        <p:tgtEl>
                                          <p:spTgt spid="9"/>
                                        </p:tgtEl>
                                      </p:cBhvr>
                                    </p:animEffect>
                                  </p:childTnLst>
                                </p:cTn>
                              </p:par>
                              <p:par>
                                <p:cTn id="25" presetID="10" presetClass="entr" presetSubtype="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par>
                                <p:cTn id="28" presetID="10" presetClass="entr" presetSubtype="0" fill="hold" nodeType="with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fade">
                                      <p:cBhvr>
                                        <p:cTn id="30" dur="500"/>
                                        <p:tgtEl>
                                          <p:spTgt spid="13"/>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fade">
                                      <p:cBhvr>
                                        <p:cTn id="33" dur="500"/>
                                        <p:tgtEl>
                                          <p:spTgt spid="16"/>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fade">
                                      <p:cBhvr>
                                        <p:cTn id="36" dur="500"/>
                                        <p:tgtEl>
                                          <p:spTgt spid="17"/>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fade">
                                      <p:cBhvr>
                                        <p:cTn id="41" dur="500"/>
                                        <p:tgtEl>
                                          <p:spTgt spid="18"/>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40"/>
                                        </p:tgtEl>
                                        <p:attrNameLst>
                                          <p:attrName>style.visibility</p:attrName>
                                        </p:attrNameLst>
                                      </p:cBhvr>
                                      <p:to>
                                        <p:strVal val="visible"/>
                                      </p:to>
                                    </p:set>
                                    <p:animEffect transition="in" filter="fade">
                                      <p:cBhvr>
                                        <p:cTn id="46" dur="500"/>
                                        <p:tgtEl>
                                          <p:spTgt spid="40"/>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41"/>
                                        </p:tgtEl>
                                        <p:attrNameLst>
                                          <p:attrName>style.visibility</p:attrName>
                                        </p:attrNameLst>
                                      </p:cBhvr>
                                      <p:to>
                                        <p:strVal val="visible"/>
                                      </p:to>
                                    </p:set>
                                    <p:animEffect transition="in" filter="fade">
                                      <p:cBhvr>
                                        <p:cTn id="51" dur="500"/>
                                        <p:tgtEl>
                                          <p:spTgt spid="41"/>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42"/>
                                        </p:tgtEl>
                                        <p:attrNameLst>
                                          <p:attrName>style.visibility</p:attrName>
                                        </p:attrNameLst>
                                      </p:cBhvr>
                                      <p:to>
                                        <p:strVal val="visible"/>
                                      </p:to>
                                    </p:set>
                                    <p:animEffect transition="in" filter="fade">
                                      <p:cBhvr>
                                        <p:cTn id="56" dur="500"/>
                                        <p:tgtEl>
                                          <p:spTgt spid="42"/>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3"/>
                                        </p:tgtEl>
                                        <p:attrNameLst>
                                          <p:attrName>style.visibility</p:attrName>
                                        </p:attrNameLst>
                                      </p:cBhvr>
                                      <p:to>
                                        <p:strVal val="visible"/>
                                      </p:to>
                                    </p:set>
                                    <p:anim calcmode="lin" valueType="num">
                                      <p:cBhvr additive="base">
                                        <p:cTn id="61" dur="500" fill="hold"/>
                                        <p:tgtEl>
                                          <p:spTgt spid="43"/>
                                        </p:tgtEl>
                                        <p:attrNameLst>
                                          <p:attrName>ppt_x</p:attrName>
                                        </p:attrNameLst>
                                      </p:cBhvr>
                                      <p:tavLst>
                                        <p:tav tm="0">
                                          <p:val>
                                            <p:strVal val="0-#ppt_w/2"/>
                                          </p:val>
                                        </p:tav>
                                        <p:tav tm="100000">
                                          <p:val>
                                            <p:strVal val="#ppt_x"/>
                                          </p:val>
                                        </p:tav>
                                      </p:tavLst>
                                    </p:anim>
                                    <p:anim calcmode="lin" valueType="num">
                                      <p:cBhvr additive="base">
                                        <p:cTn id="62" dur="500" fill="hold"/>
                                        <p:tgtEl>
                                          <p:spTgt spid="43"/>
                                        </p:tgtEl>
                                        <p:attrNameLst>
                                          <p:attrName>ppt_y</p:attrName>
                                        </p:attrNameLst>
                                      </p:cBhvr>
                                      <p:tavLst>
                                        <p:tav tm="0">
                                          <p:val>
                                            <p:strVal val="#ppt_y"/>
                                          </p:val>
                                        </p:tav>
                                        <p:tav tm="100000">
                                          <p:val>
                                            <p:strVal val="#ppt_y"/>
                                          </p:val>
                                        </p:tav>
                                      </p:tavLst>
                                    </p:anim>
                                  </p:childTnLst>
                                </p:cTn>
                              </p:par>
                              <p:par>
                                <p:cTn id="63" presetID="10" presetClass="entr" presetSubtype="0" fill="hold" grpId="0" nodeType="withEffect">
                                  <p:stCondLst>
                                    <p:cond delay="0"/>
                                  </p:stCondLst>
                                  <p:childTnLst>
                                    <p:set>
                                      <p:cBhvr>
                                        <p:cTn id="64" dur="1" fill="hold">
                                          <p:stCondLst>
                                            <p:cond delay="0"/>
                                          </p:stCondLst>
                                        </p:cTn>
                                        <p:tgtEl>
                                          <p:spTgt spid="44"/>
                                        </p:tgtEl>
                                        <p:attrNameLst>
                                          <p:attrName>style.visibility</p:attrName>
                                        </p:attrNameLst>
                                      </p:cBhvr>
                                      <p:to>
                                        <p:strVal val="visible"/>
                                      </p:to>
                                    </p:set>
                                    <p:animEffect transition="in" filter="fade">
                                      <p:cBhvr>
                                        <p:cTn id="65" dur="500"/>
                                        <p:tgtEl>
                                          <p:spTgt spid="44"/>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45"/>
                                        </p:tgtEl>
                                        <p:attrNameLst>
                                          <p:attrName>style.visibility</p:attrName>
                                        </p:attrNameLst>
                                      </p:cBhvr>
                                      <p:to>
                                        <p:strVal val="visible"/>
                                      </p:to>
                                    </p:set>
                                    <p:animEffect transition="in" filter="fade">
                                      <p:cBhvr>
                                        <p:cTn id="68" dur="500"/>
                                        <p:tgtEl>
                                          <p:spTgt spid="45"/>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46"/>
                                        </p:tgtEl>
                                        <p:attrNameLst>
                                          <p:attrName>style.visibility</p:attrName>
                                        </p:attrNameLst>
                                      </p:cBhvr>
                                      <p:to>
                                        <p:strVal val="visible"/>
                                      </p:to>
                                    </p:set>
                                    <p:animEffect transition="in" filter="fade">
                                      <p:cBhvr>
                                        <p:cTn id="71" dur="500"/>
                                        <p:tgtEl>
                                          <p:spTgt spid="46"/>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10" presetClass="entr" presetSubtype="0" fill="hold" nodeType="clickEffect">
                                  <p:stCondLst>
                                    <p:cond delay="0"/>
                                  </p:stCondLst>
                                  <p:childTnLst>
                                    <p:set>
                                      <p:cBhvr>
                                        <p:cTn id="75" dur="1" fill="hold">
                                          <p:stCondLst>
                                            <p:cond delay="0"/>
                                          </p:stCondLst>
                                        </p:cTn>
                                        <p:tgtEl>
                                          <p:spTgt spid="48"/>
                                        </p:tgtEl>
                                        <p:attrNameLst>
                                          <p:attrName>style.visibility</p:attrName>
                                        </p:attrNameLst>
                                      </p:cBhvr>
                                      <p:to>
                                        <p:strVal val="visible"/>
                                      </p:to>
                                    </p:set>
                                    <p:animEffect transition="in" filter="fade">
                                      <p:cBhvr>
                                        <p:cTn id="76" dur="500"/>
                                        <p:tgtEl>
                                          <p:spTgt spid="48"/>
                                        </p:tgtEl>
                                      </p:cBhvr>
                                    </p:animEffect>
                                  </p:childTnLst>
                                </p:cTn>
                              </p:par>
                              <p:par>
                                <p:cTn id="77" presetID="10" presetClass="entr" presetSubtype="0" fill="hold" nodeType="withEffect">
                                  <p:stCondLst>
                                    <p:cond delay="0"/>
                                  </p:stCondLst>
                                  <p:childTnLst>
                                    <p:set>
                                      <p:cBhvr>
                                        <p:cTn id="78" dur="1" fill="hold">
                                          <p:stCondLst>
                                            <p:cond delay="0"/>
                                          </p:stCondLst>
                                        </p:cTn>
                                        <p:tgtEl>
                                          <p:spTgt spid="49"/>
                                        </p:tgtEl>
                                        <p:attrNameLst>
                                          <p:attrName>style.visibility</p:attrName>
                                        </p:attrNameLst>
                                      </p:cBhvr>
                                      <p:to>
                                        <p:strVal val="visible"/>
                                      </p:to>
                                    </p:set>
                                    <p:animEffect transition="in" filter="fade">
                                      <p:cBhvr>
                                        <p:cTn id="79" dur="500"/>
                                        <p:tgtEl>
                                          <p:spTgt spid="49"/>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47"/>
                                        </p:tgtEl>
                                        <p:attrNameLst>
                                          <p:attrName>style.visibility</p:attrName>
                                        </p:attrNameLst>
                                      </p:cBhvr>
                                      <p:to>
                                        <p:strVal val="visible"/>
                                      </p:to>
                                    </p:set>
                                    <p:animEffect transition="in" filter="fade">
                                      <p:cBhvr>
                                        <p:cTn id="84" dur="500"/>
                                        <p:tgtEl>
                                          <p:spTgt spid="47"/>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50"/>
                                        </p:tgtEl>
                                        <p:attrNameLst>
                                          <p:attrName>style.visibility</p:attrName>
                                        </p:attrNameLst>
                                      </p:cBhvr>
                                      <p:to>
                                        <p:strVal val="visible"/>
                                      </p:to>
                                    </p:set>
                                    <p:animEffect transition="in" filter="fade">
                                      <p:cBhvr>
                                        <p:cTn id="89" dur="500"/>
                                        <p:tgtEl>
                                          <p:spTgt spid="50"/>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10" presetClass="entr" presetSubtype="0" fill="hold" nodeType="clickEffect">
                                  <p:stCondLst>
                                    <p:cond delay="0"/>
                                  </p:stCondLst>
                                  <p:childTnLst>
                                    <p:set>
                                      <p:cBhvr>
                                        <p:cTn id="93" dur="1" fill="hold">
                                          <p:stCondLst>
                                            <p:cond delay="0"/>
                                          </p:stCondLst>
                                        </p:cTn>
                                        <p:tgtEl>
                                          <p:spTgt spid="51"/>
                                        </p:tgtEl>
                                        <p:attrNameLst>
                                          <p:attrName>style.visibility</p:attrName>
                                        </p:attrNameLst>
                                      </p:cBhvr>
                                      <p:to>
                                        <p:strVal val="visible"/>
                                      </p:to>
                                    </p:set>
                                    <p:animEffect transition="in" filter="fade">
                                      <p:cBhvr>
                                        <p:cTn id="94" dur="500"/>
                                        <p:tgtEl>
                                          <p:spTgt spid="51"/>
                                        </p:tgtEl>
                                      </p:cBhvr>
                                    </p:animEffect>
                                  </p:childTnLst>
                                </p:cTn>
                              </p:par>
                              <p:par>
                                <p:cTn id="95" presetID="10" presetClass="entr" presetSubtype="0" fill="hold" nodeType="withEffect">
                                  <p:stCondLst>
                                    <p:cond delay="0"/>
                                  </p:stCondLst>
                                  <p:childTnLst>
                                    <p:set>
                                      <p:cBhvr>
                                        <p:cTn id="96" dur="1" fill="hold">
                                          <p:stCondLst>
                                            <p:cond delay="0"/>
                                          </p:stCondLst>
                                        </p:cTn>
                                        <p:tgtEl>
                                          <p:spTgt spid="52"/>
                                        </p:tgtEl>
                                        <p:attrNameLst>
                                          <p:attrName>style.visibility</p:attrName>
                                        </p:attrNameLst>
                                      </p:cBhvr>
                                      <p:to>
                                        <p:strVal val="visible"/>
                                      </p:to>
                                    </p:set>
                                    <p:animEffect transition="in" filter="fade">
                                      <p:cBhvr>
                                        <p:cTn id="97" dur="500"/>
                                        <p:tgtEl>
                                          <p:spTgt spid="52"/>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53"/>
                                        </p:tgtEl>
                                        <p:attrNameLst>
                                          <p:attrName>style.visibility</p:attrName>
                                        </p:attrNameLst>
                                      </p:cBhvr>
                                      <p:to>
                                        <p:strVal val="visible"/>
                                      </p:to>
                                    </p:set>
                                    <p:animEffect transition="in" filter="fade">
                                      <p:cBhvr>
                                        <p:cTn id="102" dur="500"/>
                                        <p:tgtEl>
                                          <p:spTgt spid="53"/>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54"/>
                                        </p:tgtEl>
                                        <p:attrNameLst>
                                          <p:attrName>style.visibility</p:attrName>
                                        </p:attrNameLst>
                                      </p:cBhvr>
                                      <p:to>
                                        <p:strVal val="visible"/>
                                      </p:to>
                                    </p:set>
                                    <p:animEffect transition="in" filter="fade">
                                      <p:cBhvr>
                                        <p:cTn id="107" dur="500"/>
                                        <p:tgtEl>
                                          <p:spTgt spid="54"/>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10" presetClass="entr" presetSubtype="0" fill="hold" nodeType="clickEffect">
                                  <p:stCondLst>
                                    <p:cond delay="0"/>
                                  </p:stCondLst>
                                  <p:childTnLst>
                                    <p:set>
                                      <p:cBhvr>
                                        <p:cTn id="111" dur="1" fill="hold">
                                          <p:stCondLst>
                                            <p:cond delay="0"/>
                                          </p:stCondLst>
                                        </p:cTn>
                                        <p:tgtEl>
                                          <p:spTgt spid="55"/>
                                        </p:tgtEl>
                                        <p:attrNameLst>
                                          <p:attrName>style.visibility</p:attrName>
                                        </p:attrNameLst>
                                      </p:cBhvr>
                                      <p:to>
                                        <p:strVal val="visible"/>
                                      </p:to>
                                    </p:set>
                                    <p:animEffect transition="in" filter="fade">
                                      <p:cBhvr>
                                        <p:cTn id="112" dur="500"/>
                                        <p:tgtEl>
                                          <p:spTgt spid="55"/>
                                        </p:tgtEl>
                                      </p:cBhvr>
                                    </p:animEffect>
                                  </p:childTnLst>
                                </p:cTn>
                              </p:par>
                              <p:par>
                                <p:cTn id="113" presetID="10" presetClass="entr" presetSubtype="0" fill="hold" nodeType="withEffect">
                                  <p:stCondLst>
                                    <p:cond delay="0"/>
                                  </p:stCondLst>
                                  <p:childTnLst>
                                    <p:set>
                                      <p:cBhvr>
                                        <p:cTn id="114" dur="1" fill="hold">
                                          <p:stCondLst>
                                            <p:cond delay="0"/>
                                          </p:stCondLst>
                                        </p:cTn>
                                        <p:tgtEl>
                                          <p:spTgt spid="56"/>
                                        </p:tgtEl>
                                        <p:attrNameLst>
                                          <p:attrName>style.visibility</p:attrName>
                                        </p:attrNameLst>
                                      </p:cBhvr>
                                      <p:to>
                                        <p:strVal val="visible"/>
                                      </p:to>
                                    </p:set>
                                    <p:animEffect transition="in" filter="fade">
                                      <p:cBhvr>
                                        <p:cTn id="115" dur="500"/>
                                        <p:tgtEl>
                                          <p:spTgt spid="56"/>
                                        </p:tgtEl>
                                      </p:cBhvr>
                                    </p:animEffec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10" presetClass="entr" presetSubtype="0" fill="hold" grpId="0" nodeType="clickEffect">
                                  <p:stCondLst>
                                    <p:cond delay="0"/>
                                  </p:stCondLst>
                                  <p:childTnLst>
                                    <p:set>
                                      <p:cBhvr>
                                        <p:cTn id="119" dur="1" fill="hold">
                                          <p:stCondLst>
                                            <p:cond delay="0"/>
                                          </p:stCondLst>
                                        </p:cTn>
                                        <p:tgtEl>
                                          <p:spTgt spid="57"/>
                                        </p:tgtEl>
                                        <p:attrNameLst>
                                          <p:attrName>style.visibility</p:attrName>
                                        </p:attrNameLst>
                                      </p:cBhvr>
                                      <p:to>
                                        <p:strVal val="visible"/>
                                      </p:to>
                                    </p:set>
                                    <p:animEffect transition="in" filter="fade">
                                      <p:cBhvr>
                                        <p:cTn id="120" dur="500"/>
                                        <p:tgtEl>
                                          <p:spTgt spid="57"/>
                                        </p:tgtEl>
                                      </p:cBhvr>
                                    </p:animEffec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10" presetClass="entr" presetSubtype="0" fill="hold" grpId="0" nodeType="clickEffect">
                                  <p:stCondLst>
                                    <p:cond delay="0"/>
                                  </p:stCondLst>
                                  <p:childTnLst>
                                    <p:set>
                                      <p:cBhvr>
                                        <p:cTn id="124" dur="1" fill="hold">
                                          <p:stCondLst>
                                            <p:cond delay="0"/>
                                          </p:stCondLst>
                                        </p:cTn>
                                        <p:tgtEl>
                                          <p:spTgt spid="58"/>
                                        </p:tgtEl>
                                        <p:attrNameLst>
                                          <p:attrName>style.visibility</p:attrName>
                                        </p:attrNameLst>
                                      </p:cBhvr>
                                      <p:to>
                                        <p:strVal val="visible"/>
                                      </p:to>
                                    </p:set>
                                    <p:animEffect transition="in" filter="fade">
                                      <p:cBhvr>
                                        <p:cTn id="125" dur="500"/>
                                        <p:tgtEl>
                                          <p:spTgt spid="58"/>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10" presetClass="entr" presetSubtype="0" fill="hold" nodeType="clickEffect">
                                  <p:stCondLst>
                                    <p:cond delay="0"/>
                                  </p:stCondLst>
                                  <p:childTnLst>
                                    <p:set>
                                      <p:cBhvr>
                                        <p:cTn id="129" dur="1" fill="hold">
                                          <p:stCondLst>
                                            <p:cond delay="0"/>
                                          </p:stCondLst>
                                        </p:cTn>
                                        <p:tgtEl>
                                          <p:spTgt spid="59"/>
                                        </p:tgtEl>
                                        <p:attrNameLst>
                                          <p:attrName>style.visibility</p:attrName>
                                        </p:attrNameLst>
                                      </p:cBhvr>
                                      <p:to>
                                        <p:strVal val="visible"/>
                                      </p:to>
                                    </p:set>
                                    <p:animEffect transition="in" filter="fade">
                                      <p:cBhvr>
                                        <p:cTn id="130" dur="500"/>
                                        <p:tgtEl>
                                          <p:spTgt spid="59"/>
                                        </p:tgtEl>
                                      </p:cBhvr>
                                    </p:animEffect>
                                  </p:childTnLst>
                                </p:cTn>
                              </p:par>
                              <p:par>
                                <p:cTn id="131" presetID="10" presetClass="entr" presetSubtype="0" fill="hold" nodeType="withEffect">
                                  <p:stCondLst>
                                    <p:cond delay="0"/>
                                  </p:stCondLst>
                                  <p:childTnLst>
                                    <p:set>
                                      <p:cBhvr>
                                        <p:cTn id="132" dur="1" fill="hold">
                                          <p:stCondLst>
                                            <p:cond delay="0"/>
                                          </p:stCondLst>
                                        </p:cTn>
                                        <p:tgtEl>
                                          <p:spTgt spid="60"/>
                                        </p:tgtEl>
                                        <p:attrNameLst>
                                          <p:attrName>style.visibility</p:attrName>
                                        </p:attrNameLst>
                                      </p:cBhvr>
                                      <p:to>
                                        <p:strVal val="visible"/>
                                      </p:to>
                                    </p:set>
                                    <p:animEffect transition="in" filter="fade">
                                      <p:cBhvr>
                                        <p:cTn id="133" dur="500"/>
                                        <p:tgtEl>
                                          <p:spTgt spid="60"/>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10" presetClass="entr" presetSubtype="0" fill="hold" grpId="0" nodeType="clickEffect">
                                  <p:stCondLst>
                                    <p:cond delay="0"/>
                                  </p:stCondLst>
                                  <p:childTnLst>
                                    <p:set>
                                      <p:cBhvr>
                                        <p:cTn id="137" dur="1" fill="hold">
                                          <p:stCondLst>
                                            <p:cond delay="0"/>
                                          </p:stCondLst>
                                        </p:cTn>
                                        <p:tgtEl>
                                          <p:spTgt spid="61"/>
                                        </p:tgtEl>
                                        <p:attrNameLst>
                                          <p:attrName>style.visibility</p:attrName>
                                        </p:attrNameLst>
                                      </p:cBhvr>
                                      <p:to>
                                        <p:strVal val="visible"/>
                                      </p:to>
                                    </p:set>
                                    <p:animEffect transition="in" filter="fade">
                                      <p:cBhvr>
                                        <p:cTn id="138" dur="500"/>
                                        <p:tgtEl>
                                          <p:spTgt spid="61"/>
                                        </p:tgtEl>
                                      </p:cBhvr>
                                    </p:animEffect>
                                  </p:childTnLst>
                                </p:cTn>
                              </p:par>
                            </p:childTnLst>
                          </p:cTn>
                        </p:par>
                      </p:childTnLst>
                    </p:cTn>
                  </p:par>
                  <p:par>
                    <p:cTn id="139" fill="hold" nodeType="clickPar">
                      <p:stCondLst>
                        <p:cond delay="indefinite"/>
                      </p:stCondLst>
                      <p:childTnLst>
                        <p:par>
                          <p:cTn id="140" fill="hold" nodeType="withGroup">
                            <p:stCondLst>
                              <p:cond delay="0"/>
                            </p:stCondLst>
                            <p:childTnLst>
                              <p:par>
                                <p:cTn id="141" presetID="10" presetClass="entr" presetSubtype="0" fill="hold" grpId="0" nodeType="clickEffect">
                                  <p:stCondLst>
                                    <p:cond delay="0"/>
                                  </p:stCondLst>
                                  <p:childTnLst>
                                    <p:set>
                                      <p:cBhvr>
                                        <p:cTn id="142" dur="1" fill="hold">
                                          <p:stCondLst>
                                            <p:cond delay="0"/>
                                          </p:stCondLst>
                                        </p:cTn>
                                        <p:tgtEl>
                                          <p:spTgt spid="62"/>
                                        </p:tgtEl>
                                        <p:attrNameLst>
                                          <p:attrName>style.visibility</p:attrName>
                                        </p:attrNameLst>
                                      </p:cBhvr>
                                      <p:to>
                                        <p:strVal val="visible"/>
                                      </p:to>
                                    </p:set>
                                    <p:animEffect transition="in" filter="fade">
                                      <p:cBhvr>
                                        <p:cTn id="143"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9" grpId="0" animBg="1"/>
      <p:bldP spid="16" grpId="0" animBg="1"/>
      <p:bldP spid="17" grpId="0"/>
      <p:bldP spid="18" grpId="0"/>
      <p:bldP spid="40" grpId="0"/>
      <p:bldP spid="41" grpId="0"/>
      <p:bldP spid="42" grpId="0"/>
      <p:bldP spid="43" grpId="0"/>
      <p:bldP spid="44" grpId="0"/>
      <p:bldP spid="45" grpId="0"/>
      <p:bldP spid="46" grpId="0"/>
      <p:bldP spid="47" grpId="0"/>
      <p:bldP spid="50" grpId="0"/>
      <p:bldP spid="53" grpId="0"/>
      <p:bldP spid="54" grpId="0"/>
      <p:bldP spid="57" grpId="0"/>
      <p:bldP spid="58" grpId="0"/>
      <p:bldP spid="61" grpId="0"/>
      <p:bldP spid="6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24"/>
          <p:cNvSpPr txBox="1">
            <a:spLocks noChangeArrowheads="1"/>
          </p:cNvSpPr>
          <p:nvPr/>
        </p:nvSpPr>
        <p:spPr bwMode="auto">
          <a:xfrm>
            <a:off x="457200" y="457200"/>
            <a:ext cx="510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2. MULTIPLYING FRACTIONS</a:t>
            </a:r>
          </a:p>
        </p:txBody>
      </p:sp>
      <p:sp>
        <p:nvSpPr>
          <p:cNvPr id="26" name="Text Placeholder 2"/>
          <p:cNvSpPr txBox="1">
            <a:spLocks/>
          </p:cNvSpPr>
          <p:nvPr/>
        </p:nvSpPr>
        <p:spPr bwMode="auto">
          <a:xfrm>
            <a:off x="457200" y="762000"/>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Multiply numerators and bottom denominators separately then simplify. </a:t>
            </a:r>
            <a:endParaRPr lang="en-NZ" i="1">
              <a:latin typeface="Arial" pitchFamily="34" charset="0"/>
              <a:cs typeface="Arial" pitchFamily="34" charset="0"/>
            </a:endParaRPr>
          </a:p>
        </p:txBody>
      </p:sp>
      <p:sp>
        <p:nvSpPr>
          <p:cNvPr id="27" name="TextBox 26"/>
          <p:cNvSpPr txBox="1">
            <a:spLocks noChangeArrowheads="1"/>
          </p:cNvSpPr>
          <p:nvPr/>
        </p:nvSpPr>
        <p:spPr bwMode="auto">
          <a:xfrm>
            <a:off x="762000" y="16002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a)   </a:t>
            </a:r>
            <a:r>
              <a:rPr lang="en-NZ" u="sng">
                <a:latin typeface="Arial" pitchFamily="34" charset="0"/>
                <a:cs typeface="Arial" pitchFamily="34" charset="0"/>
              </a:rPr>
              <a:t>3</a:t>
            </a:r>
            <a:r>
              <a:rPr lang="en-NZ">
                <a:latin typeface="Arial" pitchFamily="34" charset="0"/>
                <a:cs typeface="Arial" pitchFamily="34" charset="0"/>
              </a:rPr>
              <a:t> × </a:t>
            </a:r>
            <a:r>
              <a:rPr lang="en-NZ" u="sng">
                <a:latin typeface="Arial" pitchFamily="34" charset="0"/>
                <a:cs typeface="Arial" pitchFamily="34" charset="0"/>
              </a:rPr>
              <a:t>1</a:t>
            </a:r>
            <a:endParaRPr lang="en-NZ" i="1" u="sng" baseline="30000">
              <a:latin typeface="Arial" pitchFamily="34" charset="0"/>
              <a:cs typeface="Arial" pitchFamily="34" charset="0"/>
            </a:endParaRPr>
          </a:p>
          <a:p>
            <a:r>
              <a:rPr lang="en-NZ" i="1">
                <a:latin typeface="Arial" pitchFamily="34" charset="0"/>
                <a:cs typeface="Arial" pitchFamily="34" charset="0"/>
              </a:rPr>
              <a:t>      </a:t>
            </a:r>
            <a:r>
              <a:rPr lang="en-NZ">
                <a:latin typeface="Arial" pitchFamily="34" charset="0"/>
                <a:cs typeface="Arial" pitchFamily="34" charset="0"/>
              </a:rPr>
              <a:t>5     6</a:t>
            </a:r>
            <a:endParaRPr lang="en-NZ" i="1">
              <a:latin typeface="Arial" pitchFamily="34" charset="0"/>
              <a:cs typeface="Arial" pitchFamily="34" charset="0"/>
            </a:endParaRPr>
          </a:p>
        </p:txBody>
      </p:sp>
      <p:sp>
        <p:nvSpPr>
          <p:cNvPr id="28" name="Text Placeholder 2"/>
          <p:cNvSpPr txBox="1">
            <a:spLocks/>
          </p:cNvSpPr>
          <p:nvPr/>
        </p:nvSpPr>
        <p:spPr bwMode="auto">
          <a:xfrm>
            <a:off x="457200" y="11430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Calculate:</a:t>
            </a:r>
            <a:endParaRPr lang="en-NZ" i="1">
              <a:latin typeface="Arial" pitchFamily="34" charset="0"/>
              <a:cs typeface="Arial" pitchFamily="34" charset="0"/>
            </a:endParaRPr>
          </a:p>
        </p:txBody>
      </p:sp>
      <p:sp>
        <p:nvSpPr>
          <p:cNvPr id="29" name="TextBox 28"/>
          <p:cNvSpPr txBox="1">
            <a:spLocks noChangeArrowheads="1"/>
          </p:cNvSpPr>
          <p:nvPr/>
        </p:nvSpPr>
        <p:spPr bwMode="auto">
          <a:xfrm>
            <a:off x="1905000" y="22098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3</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30</a:t>
            </a:r>
            <a:endParaRPr lang="en-NZ" i="1">
              <a:solidFill>
                <a:srgbClr val="FF0000"/>
              </a:solidFill>
              <a:latin typeface="Arial" pitchFamily="34" charset="0"/>
              <a:cs typeface="Arial" pitchFamily="34" charset="0"/>
            </a:endParaRPr>
          </a:p>
        </p:txBody>
      </p:sp>
      <p:sp>
        <p:nvSpPr>
          <p:cNvPr id="30" name="TextBox 29"/>
          <p:cNvSpPr txBox="1">
            <a:spLocks noChangeArrowheads="1"/>
          </p:cNvSpPr>
          <p:nvPr/>
        </p:nvSpPr>
        <p:spPr bwMode="auto">
          <a:xfrm>
            <a:off x="4495800" y="16002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b)   </a:t>
            </a:r>
            <a:r>
              <a:rPr lang="en-NZ" u="sng">
                <a:latin typeface="Arial" pitchFamily="34" charset="0"/>
                <a:cs typeface="Arial" pitchFamily="34" charset="0"/>
              </a:rPr>
              <a:t>3</a:t>
            </a:r>
            <a:r>
              <a:rPr lang="en-NZ">
                <a:latin typeface="Arial" pitchFamily="34" charset="0"/>
                <a:cs typeface="Arial" pitchFamily="34" charset="0"/>
              </a:rPr>
              <a:t> × </a:t>
            </a:r>
            <a:r>
              <a:rPr lang="en-NZ" u="sng">
                <a:latin typeface="Arial" pitchFamily="34" charset="0"/>
                <a:cs typeface="Arial" pitchFamily="34" charset="0"/>
              </a:rPr>
              <a:t>2</a:t>
            </a:r>
            <a:endParaRPr lang="en-NZ" i="1" u="sng" baseline="30000">
              <a:latin typeface="Arial" pitchFamily="34" charset="0"/>
              <a:cs typeface="Arial" pitchFamily="34" charset="0"/>
            </a:endParaRPr>
          </a:p>
          <a:p>
            <a:r>
              <a:rPr lang="en-NZ" i="1">
                <a:latin typeface="Arial" pitchFamily="34" charset="0"/>
                <a:cs typeface="Arial" pitchFamily="34" charset="0"/>
              </a:rPr>
              <a:t>      </a:t>
            </a:r>
            <a:r>
              <a:rPr lang="en-NZ">
                <a:latin typeface="Arial" pitchFamily="34" charset="0"/>
                <a:cs typeface="Arial" pitchFamily="34" charset="0"/>
              </a:rPr>
              <a:t>4     5</a:t>
            </a:r>
            <a:endParaRPr lang="en-NZ" i="1">
              <a:latin typeface="Arial" pitchFamily="34" charset="0"/>
              <a:cs typeface="Arial" pitchFamily="34" charset="0"/>
            </a:endParaRPr>
          </a:p>
        </p:txBody>
      </p:sp>
      <p:sp>
        <p:nvSpPr>
          <p:cNvPr id="31" name="TextBox 30"/>
          <p:cNvSpPr txBox="1">
            <a:spLocks noChangeArrowheads="1"/>
          </p:cNvSpPr>
          <p:nvPr/>
        </p:nvSpPr>
        <p:spPr bwMode="auto">
          <a:xfrm>
            <a:off x="5715000" y="22098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6</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20</a:t>
            </a:r>
            <a:endParaRPr lang="en-NZ" i="1">
              <a:solidFill>
                <a:srgbClr val="FF0000"/>
              </a:solidFill>
              <a:latin typeface="Arial" pitchFamily="34" charset="0"/>
              <a:cs typeface="Arial" pitchFamily="34" charset="0"/>
            </a:endParaRPr>
          </a:p>
        </p:txBody>
      </p:sp>
      <p:cxnSp>
        <p:nvCxnSpPr>
          <p:cNvPr id="32" name="Straight Arrow Connector 31"/>
          <p:cNvCxnSpPr/>
          <p:nvPr/>
        </p:nvCxnSpPr>
        <p:spPr>
          <a:xfrm>
            <a:off x="1371600" y="1828800"/>
            <a:ext cx="304800" cy="1588"/>
          </a:xfrm>
          <a:prstGeom prst="straightConnector1">
            <a:avLst/>
          </a:prstGeom>
          <a:ln w="127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3" name="Rectangle 32"/>
          <p:cNvSpPr>
            <a:spLocks noChangeArrowheads="1"/>
          </p:cNvSpPr>
          <p:nvPr/>
        </p:nvSpPr>
        <p:spPr bwMode="auto">
          <a:xfrm>
            <a:off x="1905000" y="1600200"/>
            <a:ext cx="10302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marL="342900" indent="-342900" eaLnBrk="0" hangingPunct="0"/>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3 × 1</a:t>
            </a:r>
            <a:endParaRPr lang="en-NZ" i="1" u="sng" baseline="30000">
              <a:solidFill>
                <a:srgbClr val="FF0000"/>
              </a:solidFill>
              <a:latin typeface="Arial" pitchFamily="34" charset="0"/>
              <a:cs typeface="Arial" pitchFamily="34" charset="0"/>
            </a:endParaRPr>
          </a:p>
        </p:txBody>
      </p:sp>
      <p:sp>
        <p:nvSpPr>
          <p:cNvPr id="34" name="Rectangle 33"/>
          <p:cNvSpPr>
            <a:spLocks noChangeArrowheads="1"/>
          </p:cNvSpPr>
          <p:nvPr/>
        </p:nvSpPr>
        <p:spPr bwMode="auto">
          <a:xfrm>
            <a:off x="2286000" y="1905000"/>
            <a:ext cx="7032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5 × 6</a:t>
            </a:r>
            <a:endParaRPr lang="en-NZ">
              <a:latin typeface="Arial" pitchFamily="34" charset="0"/>
              <a:cs typeface="Arial" pitchFamily="34" charset="0"/>
            </a:endParaRPr>
          </a:p>
        </p:txBody>
      </p:sp>
      <p:cxnSp>
        <p:nvCxnSpPr>
          <p:cNvPr id="35" name="Straight Arrow Connector 34"/>
          <p:cNvCxnSpPr/>
          <p:nvPr/>
        </p:nvCxnSpPr>
        <p:spPr>
          <a:xfrm>
            <a:off x="1371600" y="2057400"/>
            <a:ext cx="304800" cy="1588"/>
          </a:xfrm>
          <a:prstGeom prst="straightConnector1">
            <a:avLst/>
          </a:prstGeom>
          <a:ln w="127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5105400" y="1828800"/>
            <a:ext cx="304800" cy="1588"/>
          </a:xfrm>
          <a:prstGeom prst="straightConnector1">
            <a:avLst/>
          </a:prstGeom>
          <a:ln w="127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7" name="Rectangle 36"/>
          <p:cNvSpPr>
            <a:spLocks noChangeArrowheads="1"/>
          </p:cNvSpPr>
          <p:nvPr/>
        </p:nvSpPr>
        <p:spPr bwMode="auto">
          <a:xfrm>
            <a:off x="5715000" y="1600200"/>
            <a:ext cx="10302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marL="342900" indent="-342900" eaLnBrk="0" hangingPunct="0"/>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3 × 2</a:t>
            </a:r>
            <a:endParaRPr lang="en-NZ" i="1" u="sng" baseline="30000">
              <a:solidFill>
                <a:srgbClr val="FF0000"/>
              </a:solidFill>
              <a:latin typeface="Arial" pitchFamily="34" charset="0"/>
              <a:cs typeface="Arial" pitchFamily="34" charset="0"/>
            </a:endParaRPr>
          </a:p>
        </p:txBody>
      </p:sp>
      <p:cxnSp>
        <p:nvCxnSpPr>
          <p:cNvPr id="38" name="Straight Arrow Connector 37"/>
          <p:cNvCxnSpPr/>
          <p:nvPr/>
        </p:nvCxnSpPr>
        <p:spPr>
          <a:xfrm>
            <a:off x="5105400" y="2057400"/>
            <a:ext cx="304800" cy="1588"/>
          </a:xfrm>
          <a:prstGeom prst="straightConnector1">
            <a:avLst/>
          </a:prstGeom>
          <a:ln w="127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9" name="Rectangle 38"/>
          <p:cNvSpPr>
            <a:spLocks noChangeArrowheads="1"/>
          </p:cNvSpPr>
          <p:nvPr/>
        </p:nvSpPr>
        <p:spPr bwMode="auto">
          <a:xfrm>
            <a:off x="6019800" y="1905000"/>
            <a:ext cx="7032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4 × 5</a:t>
            </a:r>
            <a:endParaRPr lang="en-NZ">
              <a:latin typeface="Arial" pitchFamily="34" charset="0"/>
              <a:cs typeface="Arial" pitchFamily="34" charset="0"/>
            </a:endParaRPr>
          </a:p>
        </p:txBody>
      </p:sp>
      <p:cxnSp>
        <p:nvCxnSpPr>
          <p:cNvPr id="40" name="Straight Connector 39"/>
          <p:cNvCxnSpPr/>
          <p:nvPr/>
        </p:nvCxnSpPr>
        <p:spPr>
          <a:xfrm rot="5400000" flipH="1" flipV="1">
            <a:off x="2705100" y="2628900"/>
            <a:ext cx="228600" cy="152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flipH="1" flipV="1">
            <a:off x="2705100" y="2324100"/>
            <a:ext cx="228600" cy="152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42" name="TextBox 41"/>
          <p:cNvSpPr txBox="1">
            <a:spLocks noChangeArrowheads="1"/>
          </p:cNvSpPr>
          <p:nvPr/>
        </p:nvSpPr>
        <p:spPr bwMode="auto">
          <a:xfrm>
            <a:off x="2133600" y="2209800"/>
            <a:ext cx="76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3</a:t>
            </a:r>
          </a:p>
          <a:p>
            <a:r>
              <a:rPr lang="en-NZ">
                <a:solidFill>
                  <a:srgbClr val="FF0000"/>
                </a:solidFill>
                <a:latin typeface="Arial" pitchFamily="34" charset="0"/>
                <a:cs typeface="Arial" pitchFamily="34" charset="0"/>
              </a:rPr>
              <a:t>÷ 3</a:t>
            </a:r>
          </a:p>
        </p:txBody>
      </p:sp>
      <p:sp>
        <p:nvSpPr>
          <p:cNvPr id="43" name="TextBox 42"/>
          <p:cNvSpPr txBox="1">
            <a:spLocks noChangeArrowheads="1"/>
          </p:cNvSpPr>
          <p:nvPr/>
        </p:nvSpPr>
        <p:spPr bwMode="auto">
          <a:xfrm>
            <a:off x="1905000" y="2819400"/>
            <a:ext cx="685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1</a:t>
            </a:r>
            <a:endParaRPr lang="en-NZ">
              <a:solidFill>
                <a:srgbClr val="FF0000"/>
              </a:solidFill>
              <a:latin typeface="Arial" pitchFamily="34" charset="0"/>
              <a:cs typeface="Arial" pitchFamily="34" charset="0"/>
            </a:endParaRPr>
          </a:p>
          <a:p>
            <a:r>
              <a:rPr lang="en-NZ">
                <a:solidFill>
                  <a:srgbClr val="FF0000"/>
                </a:solidFill>
                <a:latin typeface="Arial" pitchFamily="34" charset="0"/>
                <a:cs typeface="Arial" pitchFamily="34" charset="0"/>
              </a:rPr>
              <a:t>   10</a:t>
            </a:r>
            <a:r>
              <a:rPr lang="en-NZ" baseline="30000">
                <a:solidFill>
                  <a:srgbClr val="FF0000"/>
                </a:solidFill>
                <a:latin typeface="Arial" pitchFamily="34" charset="0"/>
                <a:cs typeface="Arial" pitchFamily="34" charset="0"/>
              </a:rPr>
              <a:t>                </a:t>
            </a:r>
            <a:r>
              <a:rPr lang="en-NZ" i="1">
                <a:solidFill>
                  <a:srgbClr val="FF0000"/>
                </a:solidFill>
                <a:latin typeface="Arial" pitchFamily="34" charset="0"/>
                <a:cs typeface="Arial" pitchFamily="34" charset="0"/>
              </a:rPr>
              <a:t> </a:t>
            </a:r>
            <a:endParaRPr lang="en-NZ" baseline="30000">
              <a:solidFill>
                <a:srgbClr val="FF0000"/>
              </a:solidFill>
              <a:latin typeface="Arial" pitchFamily="34" charset="0"/>
              <a:cs typeface="Arial" pitchFamily="34" charset="0"/>
            </a:endParaRPr>
          </a:p>
        </p:txBody>
      </p:sp>
      <p:cxnSp>
        <p:nvCxnSpPr>
          <p:cNvPr id="44" name="Straight Connector 43"/>
          <p:cNvCxnSpPr/>
          <p:nvPr/>
        </p:nvCxnSpPr>
        <p:spPr>
          <a:xfrm rot="5400000" flipH="1" flipV="1">
            <a:off x="6362700" y="2628900"/>
            <a:ext cx="228600" cy="152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flipH="1" flipV="1">
            <a:off x="6362700" y="2324100"/>
            <a:ext cx="228600" cy="152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46" name="TextBox 45"/>
          <p:cNvSpPr txBox="1">
            <a:spLocks noChangeArrowheads="1"/>
          </p:cNvSpPr>
          <p:nvPr/>
        </p:nvSpPr>
        <p:spPr bwMode="auto">
          <a:xfrm>
            <a:off x="5867400" y="2209800"/>
            <a:ext cx="76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2</a:t>
            </a:r>
          </a:p>
          <a:p>
            <a:r>
              <a:rPr lang="en-NZ">
                <a:solidFill>
                  <a:srgbClr val="FF0000"/>
                </a:solidFill>
                <a:latin typeface="Arial" pitchFamily="34" charset="0"/>
                <a:cs typeface="Arial" pitchFamily="34" charset="0"/>
              </a:rPr>
              <a:t>÷ 2</a:t>
            </a:r>
          </a:p>
        </p:txBody>
      </p:sp>
      <p:sp>
        <p:nvSpPr>
          <p:cNvPr id="47" name="TextBox 46"/>
          <p:cNvSpPr txBox="1">
            <a:spLocks noChangeArrowheads="1"/>
          </p:cNvSpPr>
          <p:nvPr/>
        </p:nvSpPr>
        <p:spPr bwMode="auto">
          <a:xfrm>
            <a:off x="5715000" y="2819400"/>
            <a:ext cx="685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3</a:t>
            </a:r>
            <a:endParaRPr lang="en-NZ">
              <a:solidFill>
                <a:srgbClr val="FF0000"/>
              </a:solidFill>
              <a:latin typeface="Arial" pitchFamily="34" charset="0"/>
              <a:cs typeface="Arial" pitchFamily="34" charset="0"/>
            </a:endParaRPr>
          </a:p>
          <a:p>
            <a:r>
              <a:rPr lang="en-NZ">
                <a:solidFill>
                  <a:srgbClr val="FF0000"/>
                </a:solidFill>
                <a:latin typeface="Arial" pitchFamily="34" charset="0"/>
                <a:cs typeface="Arial" pitchFamily="34" charset="0"/>
              </a:rPr>
              <a:t>   10</a:t>
            </a:r>
            <a:r>
              <a:rPr lang="en-NZ" baseline="30000">
                <a:solidFill>
                  <a:srgbClr val="FF0000"/>
                </a:solidFill>
                <a:latin typeface="Arial" pitchFamily="34" charset="0"/>
                <a:cs typeface="Arial" pitchFamily="34" charset="0"/>
              </a:rPr>
              <a:t>                </a:t>
            </a:r>
            <a:r>
              <a:rPr lang="en-NZ" i="1">
                <a:solidFill>
                  <a:srgbClr val="FF0000"/>
                </a:solidFill>
                <a:latin typeface="Arial" pitchFamily="34" charset="0"/>
                <a:cs typeface="Arial" pitchFamily="34" charset="0"/>
              </a:rPr>
              <a:t> </a:t>
            </a:r>
            <a:endParaRPr lang="en-NZ" baseline="30000">
              <a:solidFill>
                <a:srgbClr val="FF0000"/>
              </a:solidFill>
              <a:latin typeface="Arial" pitchFamily="34" charset="0"/>
              <a:cs typeface="Arial" pitchFamily="34" charset="0"/>
            </a:endParaRPr>
          </a:p>
        </p:txBody>
      </p:sp>
      <p:sp>
        <p:nvSpPr>
          <p:cNvPr id="48" name="Text Placeholder 2"/>
          <p:cNvSpPr txBox="1">
            <a:spLocks/>
          </p:cNvSpPr>
          <p:nvPr/>
        </p:nvSpPr>
        <p:spPr bwMode="auto">
          <a:xfrm>
            <a:off x="457200" y="3352800"/>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If multiplying by a whole number, place whole number over 1. </a:t>
            </a:r>
            <a:endParaRPr lang="en-NZ" i="1">
              <a:latin typeface="Arial" pitchFamily="34" charset="0"/>
              <a:cs typeface="Arial" pitchFamily="34" charset="0"/>
            </a:endParaRPr>
          </a:p>
        </p:txBody>
      </p:sp>
      <p:sp>
        <p:nvSpPr>
          <p:cNvPr id="49" name="TextBox 48"/>
          <p:cNvSpPr txBox="1">
            <a:spLocks noChangeArrowheads="1"/>
          </p:cNvSpPr>
          <p:nvPr/>
        </p:nvSpPr>
        <p:spPr bwMode="auto">
          <a:xfrm>
            <a:off x="762000" y="41910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a)   </a:t>
            </a:r>
            <a:r>
              <a:rPr lang="en-NZ" u="sng">
                <a:latin typeface="Arial" pitchFamily="34" charset="0"/>
                <a:cs typeface="Arial" pitchFamily="34" charset="0"/>
              </a:rPr>
              <a:t>3</a:t>
            </a:r>
            <a:r>
              <a:rPr lang="en-NZ">
                <a:latin typeface="Arial" pitchFamily="34" charset="0"/>
                <a:cs typeface="Arial" pitchFamily="34" charset="0"/>
              </a:rPr>
              <a:t>   ×  5</a:t>
            </a:r>
            <a:endParaRPr lang="en-NZ" i="1" u="sng" baseline="30000">
              <a:latin typeface="Arial" pitchFamily="34" charset="0"/>
              <a:cs typeface="Arial" pitchFamily="34" charset="0"/>
            </a:endParaRPr>
          </a:p>
          <a:p>
            <a:r>
              <a:rPr lang="en-NZ" i="1">
                <a:latin typeface="Arial" pitchFamily="34" charset="0"/>
                <a:cs typeface="Arial" pitchFamily="34" charset="0"/>
              </a:rPr>
              <a:t>      </a:t>
            </a:r>
            <a:r>
              <a:rPr lang="en-NZ">
                <a:latin typeface="Arial" pitchFamily="34" charset="0"/>
                <a:cs typeface="Arial" pitchFamily="34" charset="0"/>
              </a:rPr>
              <a:t>20     </a:t>
            </a:r>
            <a:endParaRPr lang="en-NZ" i="1">
              <a:latin typeface="Arial" pitchFamily="34" charset="0"/>
              <a:cs typeface="Arial" pitchFamily="34" charset="0"/>
            </a:endParaRPr>
          </a:p>
        </p:txBody>
      </p:sp>
      <p:sp>
        <p:nvSpPr>
          <p:cNvPr id="50" name="Text Placeholder 2"/>
          <p:cNvSpPr txBox="1">
            <a:spLocks/>
          </p:cNvSpPr>
          <p:nvPr/>
        </p:nvSpPr>
        <p:spPr bwMode="auto">
          <a:xfrm>
            <a:off x="457200" y="37338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Calculate:</a:t>
            </a:r>
            <a:endParaRPr lang="en-NZ" i="1">
              <a:latin typeface="Arial" pitchFamily="34" charset="0"/>
              <a:cs typeface="Arial" pitchFamily="34" charset="0"/>
            </a:endParaRPr>
          </a:p>
        </p:txBody>
      </p:sp>
      <p:sp>
        <p:nvSpPr>
          <p:cNvPr id="51" name="TextBox 50"/>
          <p:cNvSpPr txBox="1">
            <a:spLocks noChangeArrowheads="1"/>
          </p:cNvSpPr>
          <p:nvPr/>
        </p:nvSpPr>
        <p:spPr bwMode="auto">
          <a:xfrm>
            <a:off x="2057400" y="5410200"/>
            <a:ext cx="1447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15</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20</a:t>
            </a:r>
            <a:endParaRPr lang="en-NZ" i="1">
              <a:solidFill>
                <a:srgbClr val="FF0000"/>
              </a:solidFill>
              <a:latin typeface="Arial" pitchFamily="34" charset="0"/>
              <a:cs typeface="Arial" pitchFamily="34" charset="0"/>
            </a:endParaRPr>
          </a:p>
        </p:txBody>
      </p:sp>
      <p:sp>
        <p:nvSpPr>
          <p:cNvPr id="52" name="TextBox 51"/>
          <p:cNvSpPr txBox="1">
            <a:spLocks noChangeArrowheads="1"/>
          </p:cNvSpPr>
          <p:nvPr/>
        </p:nvSpPr>
        <p:spPr bwMode="auto">
          <a:xfrm>
            <a:off x="4495800" y="41910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b)   </a:t>
            </a:r>
            <a:r>
              <a:rPr lang="en-NZ" u="sng">
                <a:latin typeface="Arial" pitchFamily="34" charset="0"/>
                <a:cs typeface="Arial" pitchFamily="34" charset="0"/>
              </a:rPr>
              <a:t>2</a:t>
            </a:r>
            <a:r>
              <a:rPr lang="en-NZ">
                <a:latin typeface="Arial" pitchFamily="34" charset="0"/>
                <a:cs typeface="Arial" pitchFamily="34" charset="0"/>
              </a:rPr>
              <a:t> × 15</a:t>
            </a:r>
            <a:endParaRPr lang="en-NZ" i="1" u="sng" baseline="30000">
              <a:latin typeface="Arial" pitchFamily="34" charset="0"/>
              <a:cs typeface="Arial" pitchFamily="34" charset="0"/>
            </a:endParaRPr>
          </a:p>
          <a:p>
            <a:r>
              <a:rPr lang="en-NZ" i="1">
                <a:latin typeface="Arial" pitchFamily="34" charset="0"/>
                <a:cs typeface="Arial" pitchFamily="34" charset="0"/>
              </a:rPr>
              <a:t>       </a:t>
            </a:r>
            <a:r>
              <a:rPr lang="en-NZ">
                <a:latin typeface="Arial" pitchFamily="34" charset="0"/>
                <a:cs typeface="Arial" pitchFamily="34" charset="0"/>
              </a:rPr>
              <a:t>3     </a:t>
            </a:r>
            <a:endParaRPr lang="en-NZ" i="1">
              <a:latin typeface="Arial" pitchFamily="34" charset="0"/>
              <a:cs typeface="Arial" pitchFamily="34" charset="0"/>
            </a:endParaRPr>
          </a:p>
        </p:txBody>
      </p:sp>
      <p:sp>
        <p:nvSpPr>
          <p:cNvPr id="53" name="TextBox 52"/>
          <p:cNvSpPr txBox="1">
            <a:spLocks noChangeArrowheads="1"/>
          </p:cNvSpPr>
          <p:nvPr/>
        </p:nvSpPr>
        <p:spPr bwMode="auto">
          <a:xfrm>
            <a:off x="5638800" y="54102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30</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3</a:t>
            </a:r>
            <a:endParaRPr lang="en-NZ" i="1">
              <a:solidFill>
                <a:srgbClr val="FF0000"/>
              </a:solidFill>
              <a:latin typeface="Arial" pitchFamily="34" charset="0"/>
              <a:cs typeface="Arial" pitchFamily="34" charset="0"/>
            </a:endParaRPr>
          </a:p>
        </p:txBody>
      </p:sp>
      <p:cxnSp>
        <p:nvCxnSpPr>
          <p:cNvPr id="54" name="Straight Arrow Connector 53"/>
          <p:cNvCxnSpPr/>
          <p:nvPr/>
        </p:nvCxnSpPr>
        <p:spPr>
          <a:xfrm>
            <a:off x="2743200" y="4419600"/>
            <a:ext cx="304800" cy="1588"/>
          </a:xfrm>
          <a:prstGeom prst="straightConnector1">
            <a:avLst/>
          </a:prstGeom>
          <a:ln w="127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5" name="Rectangle 54"/>
          <p:cNvSpPr>
            <a:spLocks noChangeArrowheads="1"/>
          </p:cNvSpPr>
          <p:nvPr/>
        </p:nvSpPr>
        <p:spPr bwMode="auto">
          <a:xfrm>
            <a:off x="2057400" y="4800600"/>
            <a:ext cx="10953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marL="342900" indent="-342900" eaLnBrk="0" hangingPunct="0"/>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3 × 5</a:t>
            </a:r>
            <a:endParaRPr lang="en-NZ" i="1" u="sng" baseline="30000">
              <a:solidFill>
                <a:srgbClr val="FF0000"/>
              </a:solidFill>
              <a:latin typeface="Arial" pitchFamily="34" charset="0"/>
              <a:cs typeface="Arial" pitchFamily="34" charset="0"/>
            </a:endParaRPr>
          </a:p>
        </p:txBody>
      </p:sp>
      <p:sp>
        <p:nvSpPr>
          <p:cNvPr id="56" name="Rectangle 55"/>
          <p:cNvSpPr>
            <a:spLocks noChangeArrowheads="1"/>
          </p:cNvSpPr>
          <p:nvPr/>
        </p:nvSpPr>
        <p:spPr bwMode="auto">
          <a:xfrm>
            <a:off x="2362200" y="5105400"/>
            <a:ext cx="8318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20 × 1</a:t>
            </a:r>
            <a:endParaRPr lang="en-NZ">
              <a:latin typeface="Arial" pitchFamily="34" charset="0"/>
              <a:cs typeface="Arial" pitchFamily="34" charset="0"/>
            </a:endParaRPr>
          </a:p>
        </p:txBody>
      </p:sp>
      <p:cxnSp>
        <p:nvCxnSpPr>
          <p:cNvPr id="57" name="Straight Arrow Connector 56"/>
          <p:cNvCxnSpPr/>
          <p:nvPr/>
        </p:nvCxnSpPr>
        <p:spPr>
          <a:xfrm>
            <a:off x="2743200" y="4648200"/>
            <a:ext cx="304800" cy="1588"/>
          </a:xfrm>
          <a:prstGeom prst="straightConnector1">
            <a:avLst/>
          </a:prstGeom>
          <a:ln w="127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a:off x="6096000" y="4419600"/>
            <a:ext cx="304800" cy="1588"/>
          </a:xfrm>
          <a:prstGeom prst="straightConnector1">
            <a:avLst/>
          </a:prstGeom>
          <a:ln w="127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9" name="Rectangle 58"/>
          <p:cNvSpPr>
            <a:spLocks noChangeArrowheads="1"/>
          </p:cNvSpPr>
          <p:nvPr/>
        </p:nvSpPr>
        <p:spPr bwMode="auto">
          <a:xfrm>
            <a:off x="5638800" y="4800600"/>
            <a:ext cx="11588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marL="342900" indent="-342900" eaLnBrk="0" hangingPunct="0"/>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2 × 15</a:t>
            </a:r>
            <a:endParaRPr lang="en-NZ" i="1" u="sng" baseline="30000">
              <a:solidFill>
                <a:srgbClr val="FF0000"/>
              </a:solidFill>
              <a:latin typeface="Arial" pitchFamily="34" charset="0"/>
              <a:cs typeface="Arial" pitchFamily="34" charset="0"/>
            </a:endParaRPr>
          </a:p>
        </p:txBody>
      </p:sp>
      <p:cxnSp>
        <p:nvCxnSpPr>
          <p:cNvPr id="60" name="Straight Arrow Connector 59"/>
          <p:cNvCxnSpPr/>
          <p:nvPr/>
        </p:nvCxnSpPr>
        <p:spPr>
          <a:xfrm>
            <a:off x="6096000" y="4648200"/>
            <a:ext cx="304800" cy="1588"/>
          </a:xfrm>
          <a:prstGeom prst="straightConnector1">
            <a:avLst/>
          </a:prstGeom>
          <a:ln w="127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61" name="Rectangle 60"/>
          <p:cNvSpPr>
            <a:spLocks noChangeArrowheads="1"/>
          </p:cNvSpPr>
          <p:nvPr/>
        </p:nvSpPr>
        <p:spPr bwMode="auto">
          <a:xfrm>
            <a:off x="6019800" y="5105400"/>
            <a:ext cx="7032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3 × 1</a:t>
            </a:r>
            <a:endParaRPr lang="en-NZ">
              <a:latin typeface="Arial" pitchFamily="34" charset="0"/>
              <a:cs typeface="Arial" pitchFamily="34" charset="0"/>
            </a:endParaRPr>
          </a:p>
        </p:txBody>
      </p:sp>
      <p:cxnSp>
        <p:nvCxnSpPr>
          <p:cNvPr id="62" name="Straight Connector 61"/>
          <p:cNvCxnSpPr/>
          <p:nvPr/>
        </p:nvCxnSpPr>
        <p:spPr>
          <a:xfrm rot="5400000" flipH="1" flipV="1">
            <a:off x="2933700" y="5753100"/>
            <a:ext cx="228600" cy="152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flipH="1" flipV="1">
            <a:off x="2933700" y="5524500"/>
            <a:ext cx="228600" cy="152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64" name="TextBox 63"/>
          <p:cNvSpPr txBox="1">
            <a:spLocks noChangeArrowheads="1"/>
          </p:cNvSpPr>
          <p:nvPr/>
        </p:nvSpPr>
        <p:spPr bwMode="auto">
          <a:xfrm>
            <a:off x="2286000" y="5410200"/>
            <a:ext cx="76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5</a:t>
            </a:r>
          </a:p>
          <a:p>
            <a:r>
              <a:rPr lang="en-NZ">
                <a:solidFill>
                  <a:srgbClr val="FF0000"/>
                </a:solidFill>
                <a:latin typeface="Arial" pitchFamily="34" charset="0"/>
                <a:cs typeface="Arial" pitchFamily="34" charset="0"/>
              </a:rPr>
              <a:t>÷ 5</a:t>
            </a:r>
          </a:p>
        </p:txBody>
      </p:sp>
      <p:sp>
        <p:nvSpPr>
          <p:cNvPr id="65" name="TextBox 64"/>
          <p:cNvSpPr txBox="1">
            <a:spLocks noChangeArrowheads="1"/>
          </p:cNvSpPr>
          <p:nvPr/>
        </p:nvSpPr>
        <p:spPr bwMode="auto">
          <a:xfrm>
            <a:off x="2057400" y="6019800"/>
            <a:ext cx="685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3</a:t>
            </a:r>
            <a:endParaRPr lang="en-NZ">
              <a:solidFill>
                <a:srgbClr val="FF0000"/>
              </a:solidFill>
              <a:latin typeface="Arial" pitchFamily="34" charset="0"/>
              <a:cs typeface="Arial" pitchFamily="34" charset="0"/>
            </a:endParaRPr>
          </a:p>
          <a:p>
            <a:r>
              <a:rPr lang="en-NZ">
                <a:solidFill>
                  <a:srgbClr val="FF0000"/>
                </a:solidFill>
                <a:latin typeface="Arial" pitchFamily="34" charset="0"/>
                <a:cs typeface="Arial" pitchFamily="34" charset="0"/>
              </a:rPr>
              <a:t>    4</a:t>
            </a:r>
            <a:r>
              <a:rPr lang="en-NZ" baseline="30000">
                <a:solidFill>
                  <a:srgbClr val="FF0000"/>
                </a:solidFill>
                <a:latin typeface="Arial" pitchFamily="34" charset="0"/>
                <a:cs typeface="Arial" pitchFamily="34" charset="0"/>
              </a:rPr>
              <a:t>                </a:t>
            </a:r>
            <a:r>
              <a:rPr lang="en-NZ" i="1">
                <a:solidFill>
                  <a:srgbClr val="FF0000"/>
                </a:solidFill>
                <a:latin typeface="Arial" pitchFamily="34" charset="0"/>
                <a:cs typeface="Arial" pitchFamily="34" charset="0"/>
              </a:rPr>
              <a:t> </a:t>
            </a:r>
            <a:endParaRPr lang="en-NZ" baseline="30000">
              <a:solidFill>
                <a:srgbClr val="FF0000"/>
              </a:solidFill>
              <a:latin typeface="Arial" pitchFamily="34" charset="0"/>
              <a:cs typeface="Arial" pitchFamily="34" charset="0"/>
            </a:endParaRPr>
          </a:p>
        </p:txBody>
      </p:sp>
      <p:cxnSp>
        <p:nvCxnSpPr>
          <p:cNvPr id="66" name="Straight Connector 65"/>
          <p:cNvCxnSpPr/>
          <p:nvPr/>
        </p:nvCxnSpPr>
        <p:spPr>
          <a:xfrm rot="5400000" flipH="1" flipV="1">
            <a:off x="6286500" y="5829300"/>
            <a:ext cx="228600" cy="152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flipH="1" flipV="1">
            <a:off x="6362700" y="5524500"/>
            <a:ext cx="228600" cy="152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68" name="TextBox 67"/>
          <p:cNvSpPr txBox="1">
            <a:spLocks noChangeArrowheads="1"/>
          </p:cNvSpPr>
          <p:nvPr/>
        </p:nvSpPr>
        <p:spPr bwMode="auto">
          <a:xfrm>
            <a:off x="5867400" y="5410200"/>
            <a:ext cx="76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3</a:t>
            </a:r>
          </a:p>
          <a:p>
            <a:r>
              <a:rPr lang="en-NZ">
                <a:solidFill>
                  <a:srgbClr val="FF0000"/>
                </a:solidFill>
                <a:latin typeface="Arial" pitchFamily="34" charset="0"/>
                <a:cs typeface="Arial" pitchFamily="34" charset="0"/>
              </a:rPr>
              <a:t>÷ 3</a:t>
            </a:r>
          </a:p>
        </p:txBody>
      </p:sp>
      <p:sp>
        <p:nvSpPr>
          <p:cNvPr id="69" name="TextBox 68"/>
          <p:cNvSpPr txBox="1">
            <a:spLocks noChangeArrowheads="1"/>
          </p:cNvSpPr>
          <p:nvPr/>
        </p:nvSpPr>
        <p:spPr bwMode="auto">
          <a:xfrm>
            <a:off x="5638800" y="6019800"/>
            <a:ext cx="838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10</a:t>
            </a:r>
            <a:endParaRPr lang="en-NZ">
              <a:solidFill>
                <a:srgbClr val="FF0000"/>
              </a:solidFill>
              <a:latin typeface="Arial" pitchFamily="34" charset="0"/>
              <a:cs typeface="Arial" pitchFamily="34" charset="0"/>
            </a:endParaRPr>
          </a:p>
          <a:p>
            <a:r>
              <a:rPr lang="en-NZ">
                <a:solidFill>
                  <a:srgbClr val="FF0000"/>
                </a:solidFill>
                <a:latin typeface="Arial" pitchFamily="34" charset="0"/>
                <a:cs typeface="Arial" pitchFamily="34" charset="0"/>
              </a:rPr>
              <a:t>     1</a:t>
            </a:r>
            <a:r>
              <a:rPr lang="en-NZ" baseline="30000">
                <a:solidFill>
                  <a:srgbClr val="FF0000"/>
                </a:solidFill>
                <a:latin typeface="Arial" pitchFamily="34" charset="0"/>
                <a:cs typeface="Arial" pitchFamily="34" charset="0"/>
              </a:rPr>
              <a:t>                </a:t>
            </a:r>
            <a:r>
              <a:rPr lang="en-NZ" i="1">
                <a:solidFill>
                  <a:srgbClr val="FF0000"/>
                </a:solidFill>
                <a:latin typeface="Arial" pitchFamily="34" charset="0"/>
                <a:cs typeface="Arial" pitchFamily="34" charset="0"/>
              </a:rPr>
              <a:t> </a:t>
            </a:r>
            <a:endParaRPr lang="en-NZ" baseline="30000">
              <a:solidFill>
                <a:srgbClr val="FF0000"/>
              </a:solidFill>
              <a:latin typeface="Arial" pitchFamily="34" charset="0"/>
              <a:cs typeface="Arial" pitchFamily="34" charset="0"/>
            </a:endParaRPr>
          </a:p>
        </p:txBody>
      </p:sp>
      <p:sp>
        <p:nvSpPr>
          <p:cNvPr id="70" name="TextBox 69"/>
          <p:cNvSpPr txBox="1">
            <a:spLocks noChangeArrowheads="1"/>
          </p:cNvSpPr>
          <p:nvPr/>
        </p:nvSpPr>
        <p:spPr bwMode="auto">
          <a:xfrm>
            <a:off x="2057400" y="41910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3</a:t>
            </a:r>
            <a:r>
              <a:rPr lang="en-NZ">
                <a:solidFill>
                  <a:srgbClr val="FF0000"/>
                </a:solidFill>
                <a:latin typeface="Arial" pitchFamily="34" charset="0"/>
                <a:cs typeface="Arial" pitchFamily="34" charset="0"/>
              </a:rPr>
              <a:t>   ×  </a:t>
            </a:r>
            <a:r>
              <a:rPr lang="en-NZ" u="sng">
                <a:solidFill>
                  <a:srgbClr val="FF0000"/>
                </a:solidFill>
                <a:latin typeface="Arial" pitchFamily="34" charset="0"/>
                <a:cs typeface="Arial" pitchFamily="34" charset="0"/>
              </a:rPr>
              <a:t>5</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20     1</a:t>
            </a:r>
            <a:endParaRPr lang="en-NZ" i="1">
              <a:solidFill>
                <a:srgbClr val="FF0000"/>
              </a:solidFill>
              <a:latin typeface="Arial" pitchFamily="34" charset="0"/>
              <a:cs typeface="Arial" pitchFamily="34" charset="0"/>
            </a:endParaRPr>
          </a:p>
        </p:txBody>
      </p:sp>
      <p:sp>
        <p:nvSpPr>
          <p:cNvPr id="71" name="TextBox 70"/>
          <p:cNvSpPr txBox="1">
            <a:spLocks noChangeArrowheads="1"/>
          </p:cNvSpPr>
          <p:nvPr/>
        </p:nvSpPr>
        <p:spPr bwMode="auto">
          <a:xfrm>
            <a:off x="5638800" y="41910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2</a:t>
            </a:r>
            <a:r>
              <a:rPr lang="en-NZ">
                <a:solidFill>
                  <a:srgbClr val="FF0000"/>
                </a:solidFill>
                <a:latin typeface="Arial" pitchFamily="34" charset="0"/>
                <a:cs typeface="Arial" pitchFamily="34" charset="0"/>
              </a:rPr>
              <a:t>  ×  </a:t>
            </a:r>
            <a:r>
              <a:rPr lang="en-NZ" u="sng">
                <a:solidFill>
                  <a:srgbClr val="FF0000"/>
                </a:solidFill>
                <a:latin typeface="Arial" pitchFamily="34" charset="0"/>
                <a:cs typeface="Arial" pitchFamily="34" charset="0"/>
              </a:rPr>
              <a:t>15</a:t>
            </a:r>
            <a:endParaRPr lang="en-NZ" i="1" u="sng" baseline="30000">
              <a:solidFill>
                <a:srgbClr val="FF0000"/>
              </a:solidFill>
              <a:latin typeface="Arial" pitchFamily="34" charset="0"/>
              <a:cs typeface="Arial" pitchFamily="34" charset="0"/>
            </a:endParaRPr>
          </a:p>
          <a:p>
            <a:r>
              <a:rPr lang="en-NZ">
                <a:solidFill>
                  <a:srgbClr val="FF0000"/>
                </a:solidFill>
                <a:latin typeface="Arial" pitchFamily="34" charset="0"/>
                <a:cs typeface="Arial" pitchFamily="34" charset="0"/>
              </a:rPr>
              <a:t>   3        1</a:t>
            </a:r>
            <a:endParaRPr lang="en-NZ" i="1">
              <a:solidFill>
                <a:srgbClr val="FF0000"/>
              </a:solidFill>
              <a:latin typeface="Arial" pitchFamily="34" charset="0"/>
              <a:cs typeface="Arial" pitchFamily="34" charset="0"/>
            </a:endParaRPr>
          </a:p>
        </p:txBody>
      </p:sp>
      <p:sp>
        <p:nvSpPr>
          <p:cNvPr id="72" name="TextBox 71"/>
          <p:cNvSpPr txBox="1">
            <a:spLocks noChangeArrowheads="1"/>
          </p:cNvSpPr>
          <p:nvPr/>
        </p:nvSpPr>
        <p:spPr bwMode="auto">
          <a:xfrm>
            <a:off x="6477000" y="6019800"/>
            <a:ext cx="1066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10)</a:t>
            </a:r>
          </a:p>
          <a:p>
            <a:r>
              <a:rPr lang="en-NZ">
                <a:solidFill>
                  <a:srgbClr val="FF0000"/>
                </a:solidFill>
                <a:latin typeface="Arial" pitchFamily="34" charset="0"/>
                <a:cs typeface="Arial" pitchFamily="34" charset="0"/>
              </a:rPr>
              <a:t>     </a:t>
            </a:r>
            <a:r>
              <a:rPr lang="en-NZ" baseline="30000">
                <a:solidFill>
                  <a:srgbClr val="FF0000"/>
                </a:solidFill>
                <a:latin typeface="Arial" pitchFamily="34" charset="0"/>
                <a:cs typeface="Arial" pitchFamily="34" charset="0"/>
              </a:rPr>
              <a:t>                </a:t>
            </a:r>
            <a:r>
              <a:rPr lang="en-NZ" i="1">
                <a:solidFill>
                  <a:srgbClr val="FF0000"/>
                </a:solidFill>
                <a:latin typeface="Arial" pitchFamily="34" charset="0"/>
                <a:cs typeface="Arial" pitchFamily="34" charset="0"/>
              </a:rPr>
              <a:t> </a:t>
            </a:r>
            <a:endParaRPr lang="en-NZ" baseline="3000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fade">
                                      <p:cBhvr>
                                        <p:cTn id="12" dur="500"/>
                                        <p:tgtEl>
                                          <p:spTgt spid="2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anim calcmode="lin" valueType="num">
                                      <p:cBhvr additive="base">
                                        <p:cTn id="17" dur="500" fill="hold"/>
                                        <p:tgtEl>
                                          <p:spTgt spid="28"/>
                                        </p:tgtEl>
                                        <p:attrNameLst>
                                          <p:attrName>ppt_x</p:attrName>
                                        </p:attrNameLst>
                                      </p:cBhvr>
                                      <p:tavLst>
                                        <p:tav tm="0">
                                          <p:val>
                                            <p:strVal val="0-#ppt_w/2"/>
                                          </p:val>
                                        </p:tav>
                                        <p:tav tm="100000">
                                          <p:val>
                                            <p:strVal val="#ppt_x"/>
                                          </p:val>
                                        </p:tav>
                                      </p:tavLst>
                                    </p:anim>
                                    <p:anim calcmode="lin" valueType="num">
                                      <p:cBhvr additive="base">
                                        <p:cTn id="18" dur="500" fill="hold"/>
                                        <p:tgtEl>
                                          <p:spTgt spid="28"/>
                                        </p:tgtEl>
                                        <p:attrNameLst>
                                          <p:attrName>ppt_y</p:attrName>
                                        </p:attrNameLst>
                                      </p:cBhvr>
                                      <p:tavLst>
                                        <p:tav tm="0">
                                          <p:val>
                                            <p:strVal val="#ppt_y"/>
                                          </p:val>
                                        </p:tav>
                                        <p:tav tm="100000">
                                          <p:val>
                                            <p:strVal val="#ppt_y"/>
                                          </p:val>
                                        </p:tav>
                                      </p:tavLst>
                                    </p:anim>
                                  </p:childTnLst>
                                </p:cTn>
                              </p:par>
                              <p:par>
                                <p:cTn id="19" presetID="10" presetClass="entr" presetSubtype="0" fill="hold" grpId="0" nodeType="withEffect">
                                  <p:stCondLst>
                                    <p:cond delay="0"/>
                                  </p:stCondLst>
                                  <p:childTnLst>
                                    <p:set>
                                      <p:cBhvr>
                                        <p:cTn id="20" dur="1" fill="hold">
                                          <p:stCondLst>
                                            <p:cond delay="0"/>
                                          </p:stCondLst>
                                        </p:cTn>
                                        <p:tgtEl>
                                          <p:spTgt spid="30"/>
                                        </p:tgtEl>
                                        <p:attrNameLst>
                                          <p:attrName>style.visibility</p:attrName>
                                        </p:attrNameLst>
                                      </p:cBhvr>
                                      <p:to>
                                        <p:strVal val="visible"/>
                                      </p:to>
                                    </p:set>
                                    <p:animEffect transition="in" filter="fade">
                                      <p:cBhvr>
                                        <p:cTn id="21" dur="500"/>
                                        <p:tgtEl>
                                          <p:spTgt spid="30"/>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7"/>
                                        </p:tgtEl>
                                        <p:attrNameLst>
                                          <p:attrName>style.visibility</p:attrName>
                                        </p:attrNameLst>
                                      </p:cBhvr>
                                      <p:to>
                                        <p:strVal val="visible"/>
                                      </p:to>
                                    </p:set>
                                    <p:animEffect transition="in" filter="fade">
                                      <p:cBhvr>
                                        <p:cTn id="24" dur="500"/>
                                        <p:tgtEl>
                                          <p:spTgt spid="27"/>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nodeType="clickEffect">
                                  <p:stCondLst>
                                    <p:cond delay="0"/>
                                  </p:stCondLst>
                                  <p:childTnLst>
                                    <p:set>
                                      <p:cBhvr>
                                        <p:cTn id="28" dur="1" fill="hold">
                                          <p:stCondLst>
                                            <p:cond delay="0"/>
                                          </p:stCondLst>
                                        </p:cTn>
                                        <p:tgtEl>
                                          <p:spTgt spid="32"/>
                                        </p:tgtEl>
                                        <p:attrNameLst>
                                          <p:attrName>style.visibility</p:attrName>
                                        </p:attrNameLst>
                                      </p:cBhvr>
                                      <p:to>
                                        <p:strVal val="visible"/>
                                      </p:to>
                                    </p:set>
                                    <p:animEffect transition="in" filter="fade">
                                      <p:cBhvr>
                                        <p:cTn id="29" dur="500"/>
                                        <p:tgtEl>
                                          <p:spTgt spid="32"/>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3"/>
                                        </p:tgtEl>
                                        <p:attrNameLst>
                                          <p:attrName>style.visibility</p:attrName>
                                        </p:attrNameLst>
                                      </p:cBhvr>
                                      <p:to>
                                        <p:strVal val="visible"/>
                                      </p:to>
                                    </p:set>
                                    <p:animEffect transition="in" filter="fade">
                                      <p:cBhvr>
                                        <p:cTn id="34" dur="500"/>
                                        <p:tgtEl>
                                          <p:spTgt spid="3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0" presetClass="entr" presetSubtype="0" fill="hold" nodeType="clickEffect">
                                  <p:stCondLst>
                                    <p:cond delay="0"/>
                                  </p:stCondLst>
                                  <p:childTnLst>
                                    <p:set>
                                      <p:cBhvr>
                                        <p:cTn id="38" dur="1" fill="hold">
                                          <p:stCondLst>
                                            <p:cond delay="0"/>
                                          </p:stCondLst>
                                        </p:cTn>
                                        <p:tgtEl>
                                          <p:spTgt spid="35"/>
                                        </p:tgtEl>
                                        <p:attrNameLst>
                                          <p:attrName>style.visibility</p:attrName>
                                        </p:attrNameLst>
                                      </p:cBhvr>
                                      <p:to>
                                        <p:strVal val="visible"/>
                                      </p:to>
                                    </p:set>
                                    <p:animEffect transition="in" filter="fade">
                                      <p:cBhvr>
                                        <p:cTn id="39" dur="500"/>
                                        <p:tgtEl>
                                          <p:spTgt spid="35"/>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34"/>
                                        </p:tgtEl>
                                        <p:attrNameLst>
                                          <p:attrName>style.visibility</p:attrName>
                                        </p:attrNameLst>
                                      </p:cBhvr>
                                      <p:to>
                                        <p:strVal val="visible"/>
                                      </p:to>
                                    </p:set>
                                    <p:animEffect transition="in" filter="fade">
                                      <p:cBhvr>
                                        <p:cTn id="44" dur="500"/>
                                        <p:tgtEl>
                                          <p:spTgt spid="34"/>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29"/>
                                        </p:tgtEl>
                                        <p:attrNameLst>
                                          <p:attrName>style.visibility</p:attrName>
                                        </p:attrNameLst>
                                      </p:cBhvr>
                                      <p:to>
                                        <p:strVal val="visible"/>
                                      </p:to>
                                    </p:set>
                                    <p:animEffect transition="in" filter="fade">
                                      <p:cBhvr>
                                        <p:cTn id="49" dur="500"/>
                                        <p:tgtEl>
                                          <p:spTgt spid="29"/>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10" presetClass="entr" presetSubtype="0" fill="hold" nodeType="clickEffect">
                                  <p:stCondLst>
                                    <p:cond delay="0"/>
                                  </p:stCondLst>
                                  <p:childTnLst>
                                    <p:set>
                                      <p:cBhvr>
                                        <p:cTn id="53" dur="1" fill="hold">
                                          <p:stCondLst>
                                            <p:cond delay="0"/>
                                          </p:stCondLst>
                                        </p:cTn>
                                        <p:tgtEl>
                                          <p:spTgt spid="40"/>
                                        </p:tgtEl>
                                        <p:attrNameLst>
                                          <p:attrName>style.visibility</p:attrName>
                                        </p:attrNameLst>
                                      </p:cBhvr>
                                      <p:to>
                                        <p:strVal val="visible"/>
                                      </p:to>
                                    </p:set>
                                    <p:animEffect transition="in" filter="fade">
                                      <p:cBhvr>
                                        <p:cTn id="54" dur="500"/>
                                        <p:tgtEl>
                                          <p:spTgt spid="40"/>
                                        </p:tgtEl>
                                      </p:cBhvr>
                                    </p:animEffect>
                                  </p:childTnLst>
                                </p:cTn>
                              </p:par>
                              <p:par>
                                <p:cTn id="55" presetID="10" presetClass="entr" presetSubtype="0" fill="hold" nodeType="withEffect">
                                  <p:stCondLst>
                                    <p:cond delay="0"/>
                                  </p:stCondLst>
                                  <p:childTnLst>
                                    <p:set>
                                      <p:cBhvr>
                                        <p:cTn id="56" dur="1" fill="hold">
                                          <p:stCondLst>
                                            <p:cond delay="0"/>
                                          </p:stCondLst>
                                        </p:cTn>
                                        <p:tgtEl>
                                          <p:spTgt spid="41"/>
                                        </p:tgtEl>
                                        <p:attrNameLst>
                                          <p:attrName>style.visibility</p:attrName>
                                        </p:attrNameLst>
                                      </p:cBhvr>
                                      <p:to>
                                        <p:strVal val="visible"/>
                                      </p:to>
                                    </p:set>
                                    <p:animEffect transition="in" filter="fade">
                                      <p:cBhvr>
                                        <p:cTn id="57" dur="500"/>
                                        <p:tgtEl>
                                          <p:spTgt spid="41"/>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42"/>
                                        </p:tgtEl>
                                        <p:attrNameLst>
                                          <p:attrName>style.visibility</p:attrName>
                                        </p:attrNameLst>
                                      </p:cBhvr>
                                      <p:to>
                                        <p:strVal val="visible"/>
                                      </p:to>
                                    </p:set>
                                    <p:animEffect transition="in" filter="fade">
                                      <p:cBhvr>
                                        <p:cTn id="62" dur="500"/>
                                        <p:tgtEl>
                                          <p:spTgt spid="42"/>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43"/>
                                        </p:tgtEl>
                                        <p:attrNameLst>
                                          <p:attrName>style.visibility</p:attrName>
                                        </p:attrNameLst>
                                      </p:cBhvr>
                                      <p:to>
                                        <p:strVal val="visible"/>
                                      </p:to>
                                    </p:set>
                                    <p:animEffect transition="in" filter="fade">
                                      <p:cBhvr>
                                        <p:cTn id="67" dur="500"/>
                                        <p:tgtEl>
                                          <p:spTgt spid="43"/>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0" presetClass="entr" presetSubtype="0" fill="hold" nodeType="clickEffect">
                                  <p:stCondLst>
                                    <p:cond delay="0"/>
                                  </p:stCondLst>
                                  <p:childTnLst>
                                    <p:set>
                                      <p:cBhvr>
                                        <p:cTn id="71" dur="1" fill="hold">
                                          <p:stCondLst>
                                            <p:cond delay="0"/>
                                          </p:stCondLst>
                                        </p:cTn>
                                        <p:tgtEl>
                                          <p:spTgt spid="36"/>
                                        </p:tgtEl>
                                        <p:attrNameLst>
                                          <p:attrName>style.visibility</p:attrName>
                                        </p:attrNameLst>
                                      </p:cBhvr>
                                      <p:to>
                                        <p:strVal val="visible"/>
                                      </p:to>
                                    </p:set>
                                    <p:animEffect transition="in" filter="fade">
                                      <p:cBhvr>
                                        <p:cTn id="72" dur="500"/>
                                        <p:tgtEl>
                                          <p:spTgt spid="36"/>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37"/>
                                        </p:tgtEl>
                                        <p:attrNameLst>
                                          <p:attrName>style.visibility</p:attrName>
                                        </p:attrNameLst>
                                      </p:cBhvr>
                                      <p:to>
                                        <p:strVal val="visible"/>
                                      </p:to>
                                    </p:set>
                                    <p:animEffect transition="in" filter="fade">
                                      <p:cBhvr>
                                        <p:cTn id="77" dur="500"/>
                                        <p:tgtEl>
                                          <p:spTgt spid="37"/>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0" presetClass="entr" presetSubtype="0" fill="hold" nodeType="clickEffect">
                                  <p:stCondLst>
                                    <p:cond delay="0"/>
                                  </p:stCondLst>
                                  <p:childTnLst>
                                    <p:set>
                                      <p:cBhvr>
                                        <p:cTn id="81" dur="1" fill="hold">
                                          <p:stCondLst>
                                            <p:cond delay="0"/>
                                          </p:stCondLst>
                                        </p:cTn>
                                        <p:tgtEl>
                                          <p:spTgt spid="38"/>
                                        </p:tgtEl>
                                        <p:attrNameLst>
                                          <p:attrName>style.visibility</p:attrName>
                                        </p:attrNameLst>
                                      </p:cBhvr>
                                      <p:to>
                                        <p:strVal val="visible"/>
                                      </p:to>
                                    </p:set>
                                    <p:animEffect transition="in" filter="fade">
                                      <p:cBhvr>
                                        <p:cTn id="82" dur="500"/>
                                        <p:tgtEl>
                                          <p:spTgt spid="38"/>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39"/>
                                        </p:tgtEl>
                                        <p:attrNameLst>
                                          <p:attrName>style.visibility</p:attrName>
                                        </p:attrNameLst>
                                      </p:cBhvr>
                                      <p:to>
                                        <p:strVal val="visible"/>
                                      </p:to>
                                    </p:set>
                                    <p:animEffect transition="in" filter="fade">
                                      <p:cBhvr>
                                        <p:cTn id="87" dur="500"/>
                                        <p:tgtEl>
                                          <p:spTgt spid="39"/>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31"/>
                                        </p:tgtEl>
                                        <p:attrNameLst>
                                          <p:attrName>style.visibility</p:attrName>
                                        </p:attrNameLst>
                                      </p:cBhvr>
                                      <p:to>
                                        <p:strVal val="visible"/>
                                      </p:to>
                                    </p:set>
                                    <p:animEffect transition="in" filter="fade">
                                      <p:cBhvr>
                                        <p:cTn id="92" dur="500"/>
                                        <p:tgtEl>
                                          <p:spTgt spid="31"/>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10" presetClass="entr" presetSubtype="0" fill="hold" nodeType="clickEffect">
                                  <p:stCondLst>
                                    <p:cond delay="0"/>
                                  </p:stCondLst>
                                  <p:childTnLst>
                                    <p:set>
                                      <p:cBhvr>
                                        <p:cTn id="96" dur="1" fill="hold">
                                          <p:stCondLst>
                                            <p:cond delay="0"/>
                                          </p:stCondLst>
                                        </p:cTn>
                                        <p:tgtEl>
                                          <p:spTgt spid="44"/>
                                        </p:tgtEl>
                                        <p:attrNameLst>
                                          <p:attrName>style.visibility</p:attrName>
                                        </p:attrNameLst>
                                      </p:cBhvr>
                                      <p:to>
                                        <p:strVal val="visible"/>
                                      </p:to>
                                    </p:set>
                                    <p:animEffect transition="in" filter="fade">
                                      <p:cBhvr>
                                        <p:cTn id="97" dur="500"/>
                                        <p:tgtEl>
                                          <p:spTgt spid="44"/>
                                        </p:tgtEl>
                                      </p:cBhvr>
                                    </p:animEffect>
                                  </p:childTnLst>
                                </p:cTn>
                              </p:par>
                              <p:par>
                                <p:cTn id="98" presetID="10" presetClass="entr" presetSubtype="0" fill="hold" nodeType="withEffect">
                                  <p:stCondLst>
                                    <p:cond delay="0"/>
                                  </p:stCondLst>
                                  <p:childTnLst>
                                    <p:set>
                                      <p:cBhvr>
                                        <p:cTn id="99" dur="1" fill="hold">
                                          <p:stCondLst>
                                            <p:cond delay="0"/>
                                          </p:stCondLst>
                                        </p:cTn>
                                        <p:tgtEl>
                                          <p:spTgt spid="45"/>
                                        </p:tgtEl>
                                        <p:attrNameLst>
                                          <p:attrName>style.visibility</p:attrName>
                                        </p:attrNameLst>
                                      </p:cBhvr>
                                      <p:to>
                                        <p:strVal val="visible"/>
                                      </p:to>
                                    </p:set>
                                    <p:animEffect transition="in" filter="fade">
                                      <p:cBhvr>
                                        <p:cTn id="100" dur="500"/>
                                        <p:tgtEl>
                                          <p:spTgt spid="45"/>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10" presetClass="entr" presetSubtype="0" fill="hold" grpId="0" nodeType="clickEffect">
                                  <p:stCondLst>
                                    <p:cond delay="0"/>
                                  </p:stCondLst>
                                  <p:childTnLst>
                                    <p:set>
                                      <p:cBhvr>
                                        <p:cTn id="104" dur="1" fill="hold">
                                          <p:stCondLst>
                                            <p:cond delay="0"/>
                                          </p:stCondLst>
                                        </p:cTn>
                                        <p:tgtEl>
                                          <p:spTgt spid="46"/>
                                        </p:tgtEl>
                                        <p:attrNameLst>
                                          <p:attrName>style.visibility</p:attrName>
                                        </p:attrNameLst>
                                      </p:cBhvr>
                                      <p:to>
                                        <p:strVal val="visible"/>
                                      </p:to>
                                    </p:set>
                                    <p:animEffect transition="in" filter="fade">
                                      <p:cBhvr>
                                        <p:cTn id="105" dur="500"/>
                                        <p:tgtEl>
                                          <p:spTgt spid="46"/>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10" presetClass="entr" presetSubtype="0" fill="hold" grpId="0" nodeType="clickEffect">
                                  <p:stCondLst>
                                    <p:cond delay="0"/>
                                  </p:stCondLst>
                                  <p:childTnLst>
                                    <p:set>
                                      <p:cBhvr>
                                        <p:cTn id="109" dur="1" fill="hold">
                                          <p:stCondLst>
                                            <p:cond delay="0"/>
                                          </p:stCondLst>
                                        </p:cTn>
                                        <p:tgtEl>
                                          <p:spTgt spid="47"/>
                                        </p:tgtEl>
                                        <p:attrNameLst>
                                          <p:attrName>style.visibility</p:attrName>
                                        </p:attrNameLst>
                                      </p:cBhvr>
                                      <p:to>
                                        <p:strVal val="visible"/>
                                      </p:to>
                                    </p:set>
                                    <p:animEffect transition="in" filter="fade">
                                      <p:cBhvr>
                                        <p:cTn id="110" dur="500"/>
                                        <p:tgtEl>
                                          <p:spTgt spid="47"/>
                                        </p:tgtEl>
                                      </p:cBhvr>
                                    </p:animEffec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10" presetClass="entr" presetSubtype="0" fill="hold" grpId="0" nodeType="clickEffect">
                                  <p:stCondLst>
                                    <p:cond delay="0"/>
                                  </p:stCondLst>
                                  <p:childTnLst>
                                    <p:set>
                                      <p:cBhvr>
                                        <p:cTn id="114" dur="1" fill="hold">
                                          <p:stCondLst>
                                            <p:cond delay="0"/>
                                          </p:stCondLst>
                                        </p:cTn>
                                        <p:tgtEl>
                                          <p:spTgt spid="48"/>
                                        </p:tgtEl>
                                        <p:attrNameLst>
                                          <p:attrName>style.visibility</p:attrName>
                                        </p:attrNameLst>
                                      </p:cBhvr>
                                      <p:to>
                                        <p:strVal val="visible"/>
                                      </p:to>
                                    </p:set>
                                    <p:animEffect transition="in" filter="fade">
                                      <p:cBhvr>
                                        <p:cTn id="115" dur="500"/>
                                        <p:tgtEl>
                                          <p:spTgt spid="48"/>
                                        </p:tgtEl>
                                      </p:cBhvr>
                                    </p:animEffec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2" presetClass="entr" presetSubtype="8" fill="hold" grpId="0" nodeType="clickEffect">
                                  <p:stCondLst>
                                    <p:cond delay="0"/>
                                  </p:stCondLst>
                                  <p:childTnLst>
                                    <p:set>
                                      <p:cBhvr>
                                        <p:cTn id="119" dur="1" fill="hold">
                                          <p:stCondLst>
                                            <p:cond delay="0"/>
                                          </p:stCondLst>
                                        </p:cTn>
                                        <p:tgtEl>
                                          <p:spTgt spid="50"/>
                                        </p:tgtEl>
                                        <p:attrNameLst>
                                          <p:attrName>style.visibility</p:attrName>
                                        </p:attrNameLst>
                                      </p:cBhvr>
                                      <p:to>
                                        <p:strVal val="visible"/>
                                      </p:to>
                                    </p:set>
                                    <p:anim calcmode="lin" valueType="num">
                                      <p:cBhvr additive="base">
                                        <p:cTn id="120" dur="500" fill="hold"/>
                                        <p:tgtEl>
                                          <p:spTgt spid="50"/>
                                        </p:tgtEl>
                                        <p:attrNameLst>
                                          <p:attrName>ppt_x</p:attrName>
                                        </p:attrNameLst>
                                      </p:cBhvr>
                                      <p:tavLst>
                                        <p:tav tm="0">
                                          <p:val>
                                            <p:strVal val="0-#ppt_w/2"/>
                                          </p:val>
                                        </p:tav>
                                        <p:tav tm="100000">
                                          <p:val>
                                            <p:strVal val="#ppt_x"/>
                                          </p:val>
                                        </p:tav>
                                      </p:tavLst>
                                    </p:anim>
                                    <p:anim calcmode="lin" valueType="num">
                                      <p:cBhvr additive="base">
                                        <p:cTn id="121" dur="500" fill="hold"/>
                                        <p:tgtEl>
                                          <p:spTgt spid="50"/>
                                        </p:tgtEl>
                                        <p:attrNameLst>
                                          <p:attrName>ppt_y</p:attrName>
                                        </p:attrNameLst>
                                      </p:cBhvr>
                                      <p:tavLst>
                                        <p:tav tm="0">
                                          <p:val>
                                            <p:strVal val="#ppt_y"/>
                                          </p:val>
                                        </p:tav>
                                        <p:tav tm="100000">
                                          <p:val>
                                            <p:strVal val="#ppt_y"/>
                                          </p:val>
                                        </p:tav>
                                      </p:tavLst>
                                    </p:anim>
                                  </p:childTnLst>
                                </p:cTn>
                              </p:par>
                              <p:par>
                                <p:cTn id="122" presetID="10" presetClass="entr" presetSubtype="0" fill="hold" grpId="0" nodeType="withEffect">
                                  <p:stCondLst>
                                    <p:cond delay="0"/>
                                  </p:stCondLst>
                                  <p:childTnLst>
                                    <p:set>
                                      <p:cBhvr>
                                        <p:cTn id="123" dur="1" fill="hold">
                                          <p:stCondLst>
                                            <p:cond delay="0"/>
                                          </p:stCondLst>
                                        </p:cTn>
                                        <p:tgtEl>
                                          <p:spTgt spid="52"/>
                                        </p:tgtEl>
                                        <p:attrNameLst>
                                          <p:attrName>style.visibility</p:attrName>
                                        </p:attrNameLst>
                                      </p:cBhvr>
                                      <p:to>
                                        <p:strVal val="visible"/>
                                      </p:to>
                                    </p:set>
                                    <p:animEffect transition="in" filter="fade">
                                      <p:cBhvr>
                                        <p:cTn id="124" dur="500"/>
                                        <p:tgtEl>
                                          <p:spTgt spid="52"/>
                                        </p:tgtEl>
                                      </p:cBhvr>
                                    </p:animEffect>
                                  </p:childTnLst>
                                </p:cTn>
                              </p:par>
                              <p:par>
                                <p:cTn id="125" presetID="10" presetClass="entr" presetSubtype="0" fill="hold" grpId="0" nodeType="withEffect">
                                  <p:stCondLst>
                                    <p:cond delay="0"/>
                                  </p:stCondLst>
                                  <p:childTnLst>
                                    <p:set>
                                      <p:cBhvr>
                                        <p:cTn id="126" dur="1" fill="hold">
                                          <p:stCondLst>
                                            <p:cond delay="0"/>
                                          </p:stCondLst>
                                        </p:cTn>
                                        <p:tgtEl>
                                          <p:spTgt spid="49"/>
                                        </p:tgtEl>
                                        <p:attrNameLst>
                                          <p:attrName>style.visibility</p:attrName>
                                        </p:attrNameLst>
                                      </p:cBhvr>
                                      <p:to>
                                        <p:strVal val="visible"/>
                                      </p:to>
                                    </p:set>
                                    <p:animEffect transition="in" filter="fade">
                                      <p:cBhvr>
                                        <p:cTn id="127" dur="500"/>
                                        <p:tgtEl>
                                          <p:spTgt spid="49"/>
                                        </p:tgtEl>
                                      </p:cBhvr>
                                    </p:animEffec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10" presetClass="entr" presetSubtype="0" fill="hold" grpId="0" nodeType="clickEffect">
                                  <p:stCondLst>
                                    <p:cond delay="0"/>
                                  </p:stCondLst>
                                  <p:childTnLst>
                                    <p:set>
                                      <p:cBhvr>
                                        <p:cTn id="131" dur="1" fill="hold">
                                          <p:stCondLst>
                                            <p:cond delay="0"/>
                                          </p:stCondLst>
                                        </p:cTn>
                                        <p:tgtEl>
                                          <p:spTgt spid="70"/>
                                        </p:tgtEl>
                                        <p:attrNameLst>
                                          <p:attrName>style.visibility</p:attrName>
                                        </p:attrNameLst>
                                      </p:cBhvr>
                                      <p:to>
                                        <p:strVal val="visible"/>
                                      </p:to>
                                    </p:set>
                                    <p:animEffect transition="in" filter="fade">
                                      <p:cBhvr>
                                        <p:cTn id="132" dur="500"/>
                                        <p:tgtEl>
                                          <p:spTgt spid="70"/>
                                        </p:tgtEl>
                                      </p:cBhvr>
                                    </p:animEffect>
                                  </p:childTnLst>
                                </p:cTn>
                              </p:par>
                            </p:childTnLst>
                          </p:cTn>
                        </p:par>
                      </p:childTnLst>
                    </p:cTn>
                  </p:par>
                  <p:par>
                    <p:cTn id="133" fill="hold" nodeType="clickPar">
                      <p:stCondLst>
                        <p:cond delay="indefinite"/>
                      </p:stCondLst>
                      <p:childTnLst>
                        <p:par>
                          <p:cTn id="134" fill="hold" nodeType="withGroup">
                            <p:stCondLst>
                              <p:cond delay="0"/>
                            </p:stCondLst>
                            <p:childTnLst>
                              <p:par>
                                <p:cTn id="135" presetID="10" presetClass="entr" presetSubtype="0" fill="hold" nodeType="clickEffect">
                                  <p:stCondLst>
                                    <p:cond delay="0"/>
                                  </p:stCondLst>
                                  <p:childTnLst>
                                    <p:set>
                                      <p:cBhvr>
                                        <p:cTn id="136" dur="1" fill="hold">
                                          <p:stCondLst>
                                            <p:cond delay="0"/>
                                          </p:stCondLst>
                                        </p:cTn>
                                        <p:tgtEl>
                                          <p:spTgt spid="54"/>
                                        </p:tgtEl>
                                        <p:attrNameLst>
                                          <p:attrName>style.visibility</p:attrName>
                                        </p:attrNameLst>
                                      </p:cBhvr>
                                      <p:to>
                                        <p:strVal val="visible"/>
                                      </p:to>
                                    </p:set>
                                    <p:animEffect transition="in" filter="fade">
                                      <p:cBhvr>
                                        <p:cTn id="137" dur="500"/>
                                        <p:tgtEl>
                                          <p:spTgt spid="54"/>
                                        </p:tgtEl>
                                      </p:cBhvr>
                                    </p:animEffect>
                                  </p:childTnLst>
                                </p:cTn>
                              </p:par>
                            </p:childTnLst>
                          </p:cTn>
                        </p:par>
                      </p:childTnLst>
                    </p:cTn>
                  </p:par>
                  <p:par>
                    <p:cTn id="138" fill="hold" nodeType="clickPar">
                      <p:stCondLst>
                        <p:cond delay="indefinite"/>
                      </p:stCondLst>
                      <p:childTnLst>
                        <p:par>
                          <p:cTn id="139" fill="hold" nodeType="withGroup">
                            <p:stCondLst>
                              <p:cond delay="0"/>
                            </p:stCondLst>
                            <p:childTnLst>
                              <p:par>
                                <p:cTn id="140" presetID="10" presetClass="entr" presetSubtype="0" fill="hold" grpId="0" nodeType="clickEffect">
                                  <p:stCondLst>
                                    <p:cond delay="0"/>
                                  </p:stCondLst>
                                  <p:childTnLst>
                                    <p:set>
                                      <p:cBhvr>
                                        <p:cTn id="141" dur="1" fill="hold">
                                          <p:stCondLst>
                                            <p:cond delay="0"/>
                                          </p:stCondLst>
                                        </p:cTn>
                                        <p:tgtEl>
                                          <p:spTgt spid="55"/>
                                        </p:tgtEl>
                                        <p:attrNameLst>
                                          <p:attrName>style.visibility</p:attrName>
                                        </p:attrNameLst>
                                      </p:cBhvr>
                                      <p:to>
                                        <p:strVal val="visible"/>
                                      </p:to>
                                    </p:set>
                                    <p:animEffect transition="in" filter="fade">
                                      <p:cBhvr>
                                        <p:cTn id="142" dur="500"/>
                                        <p:tgtEl>
                                          <p:spTgt spid="55"/>
                                        </p:tgtEl>
                                      </p:cBhvr>
                                    </p:animEffect>
                                  </p:childTnLst>
                                </p:cTn>
                              </p:par>
                            </p:childTnLst>
                          </p:cTn>
                        </p:par>
                      </p:childTnLst>
                    </p:cTn>
                  </p:par>
                  <p:par>
                    <p:cTn id="143" fill="hold" nodeType="clickPar">
                      <p:stCondLst>
                        <p:cond delay="indefinite"/>
                      </p:stCondLst>
                      <p:childTnLst>
                        <p:par>
                          <p:cTn id="144" fill="hold" nodeType="withGroup">
                            <p:stCondLst>
                              <p:cond delay="0"/>
                            </p:stCondLst>
                            <p:childTnLst>
                              <p:par>
                                <p:cTn id="145" presetID="10" presetClass="entr" presetSubtype="0" fill="hold" nodeType="clickEffect">
                                  <p:stCondLst>
                                    <p:cond delay="0"/>
                                  </p:stCondLst>
                                  <p:childTnLst>
                                    <p:set>
                                      <p:cBhvr>
                                        <p:cTn id="146" dur="1" fill="hold">
                                          <p:stCondLst>
                                            <p:cond delay="0"/>
                                          </p:stCondLst>
                                        </p:cTn>
                                        <p:tgtEl>
                                          <p:spTgt spid="57"/>
                                        </p:tgtEl>
                                        <p:attrNameLst>
                                          <p:attrName>style.visibility</p:attrName>
                                        </p:attrNameLst>
                                      </p:cBhvr>
                                      <p:to>
                                        <p:strVal val="visible"/>
                                      </p:to>
                                    </p:set>
                                    <p:animEffect transition="in" filter="fade">
                                      <p:cBhvr>
                                        <p:cTn id="147" dur="500"/>
                                        <p:tgtEl>
                                          <p:spTgt spid="57"/>
                                        </p:tgtEl>
                                      </p:cBhvr>
                                    </p:animEffect>
                                  </p:childTnLst>
                                </p:cTn>
                              </p:par>
                            </p:childTnLst>
                          </p:cTn>
                        </p:par>
                      </p:childTnLst>
                    </p:cTn>
                  </p:par>
                  <p:par>
                    <p:cTn id="148" fill="hold" nodeType="clickPar">
                      <p:stCondLst>
                        <p:cond delay="indefinite"/>
                      </p:stCondLst>
                      <p:childTnLst>
                        <p:par>
                          <p:cTn id="149" fill="hold" nodeType="withGroup">
                            <p:stCondLst>
                              <p:cond delay="0"/>
                            </p:stCondLst>
                            <p:childTnLst>
                              <p:par>
                                <p:cTn id="150" presetID="10" presetClass="entr" presetSubtype="0" fill="hold" grpId="0" nodeType="clickEffect">
                                  <p:stCondLst>
                                    <p:cond delay="0"/>
                                  </p:stCondLst>
                                  <p:childTnLst>
                                    <p:set>
                                      <p:cBhvr>
                                        <p:cTn id="151" dur="1" fill="hold">
                                          <p:stCondLst>
                                            <p:cond delay="0"/>
                                          </p:stCondLst>
                                        </p:cTn>
                                        <p:tgtEl>
                                          <p:spTgt spid="56"/>
                                        </p:tgtEl>
                                        <p:attrNameLst>
                                          <p:attrName>style.visibility</p:attrName>
                                        </p:attrNameLst>
                                      </p:cBhvr>
                                      <p:to>
                                        <p:strVal val="visible"/>
                                      </p:to>
                                    </p:set>
                                    <p:animEffect transition="in" filter="fade">
                                      <p:cBhvr>
                                        <p:cTn id="152" dur="500"/>
                                        <p:tgtEl>
                                          <p:spTgt spid="56"/>
                                        </p:tgtEl>
                                      </p:cBhvr>
                                    </p:animEffect>
                                  </p:childTnLst>
                                </p:cTn>
                              </p:par>
                            </p:childTnLst>
                          </p:cTn>
                        </p:par>
                      </p:childTnLst>
                    </p:cTn>
                  </p:par>
                  <p:par>
                    <p:cTn id="153" fill="hold" nodeType="clickPar">
                      <p:stCondLst>
                        <p:cond delay="indefinite"/>
                      </p:stCondLst>
                      <p:childTnLst>
                        <p:par>
                          <p:cTn id="154" fill="hold" nodeType="withGroup">
                            <p:stCondLst>
                              <p:cond delay="0"/>
                            </p:stCondLst>
                            <p:childTnLst>
                              <p:par>
                                <p:cTn id="155" presetID="10" presetClass="entr" presetSubtype="0" fill="hold" grpId="0" nodeType="clickEffect">
                                  <p:stCondLst>
                                    <p:cond delay="0"/>
                                  </p:stCondLst>
                                  <p:childTnLst>
                                    <p:set>
                                      <p:cBhvr>
                                        <p:cTn id="156" dur="1" fill="hold">
                                          <p:stCondLst>
                                            <p:cond delay="0"/>
                                          </p:stCondLst>
                                        </p:cTn>
                                        <p:tgtEl>
                                          <p:spTgt spid="51"/>
                                        </p:tgtEl>
                                        <p:attrNameLst>
                                          <p:attrName>style.visibility</p:attrName>
                                        </p:attrNameLst>
                                      </p:cBhvr>
                                      <p:to>
                                        <p:strVal val="visible"/>
                                      </p:to>
                                    </p:set>
                                    <p:animEffect transition="in" filter="fade">
                                      <p:cBhvr>
                                        <p:cTn id="157" dur="500"/>
                                        <p:tgtEl>
                                          <p:spTgt spid="51"/>
                                        </p:tgtEl>
                                      </p:cBhvr>
                                    </p:animEffect>
                                  </p:childTnLst>
                                </p:cTn>
                              </p:par>
                            </p:childTnLst>
                          </p:cTn>
                        </p:par>
                      </p:childTnLst>
                    </p:cTn>
                  </p:par>
                  <p:par>
                    <p:cTn id="158" fill="hold" nodeType="clickPar">
                      <p:stCondLst>
                        <p:cond delay="indefinite"/>
                      </p:stCondLst>
                      <p:childTnLst>
                        <p:par>
                          <p:cTn id="159" fill="hold" nodeType="withGroup">
                            <p:stCondLst>
                              <p:cond delay="0"/>
                            </p:stCondLst>
                            <p:childTnLst>
                              <p:par>
                                <p:cTn id="160" presetID="10" presetClass="entr" presetSubtype="0" fill="hold" nodeType="clickEffect">
                                  <p:stCondLst>
                                    <p:cond delay="0"/>
                                  </p:stCondLst>
                                  <p:childTnLst>
                                    <p:set>
                                      <p:cBhvr>
                                        <p:cTn id="161" dur="1" fill="hold">
                                          <p:stCondLst>
                                            <p:cond delay="0"/>
                                          </p:stCondLst>
                                        </p:cTn>
                                        <p:tgtEl>
                                          <p:spTgt spid="62"/>
                                        </p:tgtEl>
                                        <p:attrNameLst>
                                          <p:attrName>style.visibility</p:attrName>
                                        </p:attrNameLst>
                                      </p:cBhvr>
                                      <p:to>
                                        <p:strVal val="visible"/>
                                      </p:to>
                                    </p:set>
                                    <p:animEffect transition="in" filter="fade">
                                      <p:cBhvr>
                                        <p:cTn id="162" dur="500"/>
                                        <p:tgtEl>
                                          <p:spTgt spid="62"/>
                                        </p:tgtEl>
                                      </p:cBhvr>
                                    </p:animEffect>
                                  </p:childTnLst>
                                </p:cTn>
                              </p:par>
                              <p:par>
                                <p:cTn id="163" presetID="10" presetClass="entr" presetSubtype="0" fill="hold" nodeType="withEffect">
                                  <p:stCondLst>
                                    <p:cond delay="0"/>
                                  </p:stCondLst>
                                  <p:childTnLst>
                                    <p:set>
                                      <p:cBhvr>
                                        <p:cTn id="164" dur="1" fill="hold">
                                          <p:stCondLst>
                                            <p:cond delay="0"/>
                                          </p:stCondLst>
                                        </p:cTn>
                                        <p:tgtEl>
                                          <p:spTgt spid="63"/>
                                        </p:tgtEl>
                                        <p:attrNameLst>
                                          <p:attrName>style.visibility</p:attrName>
                                        </p:attrNameLst>
                                      </p:cBhvr>
                                      <p:to>
                                        <p:strVal val="visible"/>
                                      </p:to>
                                    </p:set>
                                    <p:animEffect transition="in" filter="fade">
                                      <p:cBhvr>
                                        <p:cTn id="165" dur="500"/>
                                        <p:tgtEl>
                                          <p:spTgt spid="63"/>
                                        </p:tgtEl>
                                      </p:cBhvr>
                                    </p:animEffect>
                                  </p:childTnLst>
                                </p:cTn>
                              </p:par>
                            </p:childTnLst>
                          </p:cTn>
                        </p:par>
                      </p:childTnLst>
                    </p:cTn>
                  </p:par>
                  <p:par>
                    <p:cTn id="166" fill="hold" nodeType="clickPar">
                      <p:stCondLst>
                        <p:cond delay="indefinite"/>
                      </p:stCondLst>
                      <p:childTnLst>
                        <p:par>
                          <p:cTn id="167" fill="hold" nodeType="withGroup">
                            <p:stCondLst>
                              <p:cond delay="0"/>
                            </p:stCondLst>
                            <p:childTnLst>
                              <p:par>
                                <p:cTn id="168" presetID="10" presetClass="entr" presetSubtype="0" fill="hold" grpId="0" nodeType="clickEffect">
                                  <p:stCondLst>
                                    <p:cond delay="0"/>
                                  </p:stCondLst>
                                  <p:childTnLst>
                                    <p:set>
                                      <p:cBhvr>
                                        <p:cTn id="169" dur="1" fill="hold">
                                          <p:stCondLst>
                                            <p:cond delay="0"/>
                                          </p:stCondLst>
                                        </p:cTn>
                                        <p:tgtEl>
                                          <p:spTgt spid="64"/>
                                        </p:tgtEl>
                                        <p:attrNameLst>
                                          <p:attrName>style.visibility</p:attrName>
                                        </p:attrNameLst>
                                      </p:cBhvr>
                                      <p:to>
                                        <p:strVal val="visible"/>
                                      </p:to>
                                    </p:set>
                                    <p:animEffect transition="in" filter="fade">
                                      <p:cBhvr>
                                        <p:cTn id="170" dur="500"/>
                                        <p:tgtEl>
                                          <p:spTgt spid="64"/>
                                        </p:tgtEl>
                                      </p:cBhvr>
                                    </p:animEffect>
                                  </p:childTnLst>
                                </p:cTn>
                              </p:par>
                            </p:childTnLst>
                          </p:cTn>
                        </p:par>
                      </p:childTnLst>
                    </p:cTn>
                  </p:par>
                  <p:par>
                    <p:cTn id="171" fill="hold" nodeType="clickPar">
                      <p:stCondLst>
                        <p:cond delay="indefinite"/>
                      </p:stCondLst>
                      <p:childTnLst>
                        <p:par>
                          <p:cTn id="172" fill="hold" nodeType="withGroup">
                            <p:stCondLst>
                              <p:cond delay="0"/>
                            </p:stCondLst>
                            <p:childTnLst>
                              <p:par>
                                <p:cTn id="173" presetID="10" presetClass="entr" presetSubtype="0" fill="hold" grpId="0" nodeType="clickEffect">
                                  <p:stCondLst>
                                    <p:cond delay="0"/>
                                  </p:stCondLst>
                                  <p:childTnLst>
                                    <p:set>
                                      <p:cBhvr>
                                        <p:cTn id="174" dur="1" fill="hold">
                                          <p:stCondLst>
                                            <p:cond delay="0"/>
                                          </p:stCondLst>
                                        </p:cTn>
                                        <p:tgtEl>
                                          <p:spTgt spid="65"/>
                                        </p:tgtEl>
                                        <p:attrNameLst>
                                          <p:attrName>style.visibility</p:attrName>
                                        </p:attrNameLst>
                                      </p:cBhvr>
                                      <p:to>
                                        <p:strVal val="visible"/>
                                      </p:to>
                                    </p:set>
                                    <p:animEffect transition="in" filter="fade">
                                      <p:cBhvr>
                                        <p:cTn id="175" dur="500"/>
                                        <p:tgtEl>
                                          <p:spTgt spid="65"/>
                                        </p:tgtEl>
                                      </p:cBhvr>
                                    </p:animEffect>
                                  </p:childTnLst>
                                </p:cTn>
                              </p:par>
                            </p:childTnLst>
                          </p:cTn>
                        </p:par>
                      </p:childTnLst>
                    </p:cTn>
                  </p:par>
                  <p:par>
                    <p:cTn id="176" fill="hold" nodeType="clickPar">
                      <p:stCondLst>
                        <p:cond delay="indefinite"/>
                      </p:stCondLst>
                      <p:childTnLst>
                        <p:par>
                          <p:cTn id="177" fill="hold" nodeType="withGroup">
                            <p:stCondLst>
                              <p:cond delay="0"/>
                            </p:stCondLst>
                            <p:childTnLst>
                              <p:par>
                                <p:cTn id="178" presetID="10" presetClass="entr" presetSubtype="0" fill="hold" grpId="0" nodeType="clickEffect">
                                  <p:stCondLst>
                                    <p:cond delay="0"/>
                                  </p:stCondLst>
                                  <p:childTnLst>
                                    <p:set>
                                      <p:cBhvr>
                                        <p:cTn id="179" dur="1" fill="hold">
                                          <p:stCondLst>
                                            <p:cond delay="0"/>
                                          </p:stCondLst>
                                        </p:cTn>
                                        <p:tgtEl>
                                          <p:spTgt spid="71"/>
                                        </p:tgtEl>
                                        <p:attrNameLst>
                                          <p:attrName>style.visibility</p:attrName>
                                        </p:attrNameLst>
                                      </p:cBhvr>
                                      <p:to>
                                        <p:strVal val="visible"/>
                                      </p:to>
                                    </p:set>
                                    <p:animEffect transition="in" filter="fade">
                                      <p:cBhvr>
                                        <p:cTn id="180" dur="500"/>
                                        <p:tgtEl>
                                          <p:spTgt spid="71"/>
                                        </p:tgtEl>
                                      </p:cBhvr>
                                    </p:animEffect>
                                  </p:childTnLst>
                                </p:cTn>
                              </p:par>
                            </p:childTnLst>
                          </p:cTn>
                        </p:par>
                      </p:childTnLst>
                    </p:cTn>
                  </p:par>
                  <p:par>
                    <p:cTn id="181" fill="hold" nodeType="clickPar">
                      <p:stCondLst>
                        <p:cond delay="indefinite"/>
                      </p:stCondLst>
                      <p:childTnLst>
                        <p:par>
                          <p:cTn id="182" fill="hold" nodeType="withGroup">
                            <p:stCondLst>
                              <p:cond delay="0"/>
                            </p:stCondLst>
                            <p:childTnLst>
                              <p:par>
                                <p:cTn id="183" presetID="10" presetClass="entr" presetSubtype="0" fill="hold" nodeType="clickEffect">
                                  <p:stCondLst>
                                    <p:cond delay="0"/>
                                  </p:stCondLst>
                                  <p:childTnLst>
                                    <p:set>
                                      <p:cBhvr>
                                        <p:cTn id="184" dur="1" fill="hold">
                                          <p:stCondLst>
                                            <p:cond delay="0"/>
                                          </p:stCondLst>
                                        </p:cTn>
                                        <p:tgtEl>
                                          <p:spTgt spid="58"/>
                                        </p:tgtEl>
                                        <p:attrNameLst>
                                          <p:attrName>style.visibility</p:attrName>
                                        </p:attrNameLst>
                                      </p:cBhvr>
                                      <p:to>
                                        <p:strVal val="visible"/>
                                      </p:to>
                                    </p:set>
                                    <p:animEffect transition="in" filter="fade">
                                      <p:cBhvr>
                                        <p:cTn id="185" dur="500"/>
                                        <p:tgtEl>
                                          <p:spTgt spid="58"/>
                                        </p:tgtEl>
                                      </p:cBhvr>
                                    </p:animEffect>
                                  </p:childTnLst>
                                </p:cTn>
                              </p:par>
                            </p:childTnLst>
                          </p:cTn>
                        </p:par>
                      </p:childTnLst>
                    </p:cTn>
                  </p:par>
                  <p:par>
                    <p:cTn id="186" fill="hold" nodeType="clickPar">
                      <p:stCondLst>
                        <p:cond delay="indefinite"/>
                      </p:stCondLst>
                      <p:childTnLst>
                        <p:par>
                          <p:cTn id="187" fill="hold" nodeType="withGroup">
                            <p:stCondLst>
                              <p:cond delay="0"/>
                            </p:stCondLst>
                            <p:childTnLst>
                              <p:par>
                                <p:cTn id="188" presetID="10" presetClass="entr" presetSubtype="0" fill="hold" grpId="0" nodeType="clickEffect">
                                  <p:stCondLst>
                                    <p:cond delay="0"/>
                                  </p:stCondLst>
                                  <p:childTnLst>
                                    <p:set>
                                      <p:cBhvr>
                                        <p:cTn id="189" dur="1" fill="hold">
                                          <p:stCondLst>
                                            <p:cond delay="0"/>
                                          </p:stCondLst>
                                        </p:cTn>
                                        <p:tgtEl>
                                          <p:spTgt spid="59"/>
                                        </p:tgtEl>
                                        <p:attrNameLst>
                                          <p:attrName>style.visibility</p:attrName>
                                        </p:attrNameLst>
                                      </p:cBhvr>
                                      <p:to>
                                        <p:strVal val="visible"/>
                                      </p:to>
                                    </p:set>
                                    <p:animEffect transition="in" filter="fade">
                                      <p:cBhvr>
                                        <p:cTn id="190" dur="500"/>
                                        <p:tgtEl>
                                          <p:spTgt spid="59"/>
                                        </p:tgtEl>
                                      </p:cBhvr>
                                    </p:animEffect>
                                  </p:childTnLst>
                                </p:cTn>
                              </p:par>
                            </p:childTnLst>
                          </p:cTn>
                        </p:par>
                      </p:childTnLst>
                    </p:cTn>
                  </p:par>
                  <p:par>
                    <p:cTn id="191" fill="hold" nodeType="clickPar">
                      <p:stCondLst>
                        <p:cond delay="indefinite"/>
                      </p:stCondLst>
                      <p:childTnLst>
                        <p:par>
                          <p:cTn id="192" fill="hold" nodeType="withGroup">
                            <p:stCondLst>
                              <p:cond delay="0"/>
                            </p:stCondLst>
                            <p:childTnLst>
                              <p:par>
                                <p:cTn id="193" presetID="10" presetClass="entr" presetSubtype="0" fill="hold" nodeType="clickEffect">
                                  <p:stCondLst>
                                    <p:cond delay="0"/>
                                  </p:stCondLst>
                                  <p:childTnLst>
                                    <p:set>
                                      <p:cBhvr>
                                        <p:cTn id="194" dur="1" fill="hold">
                                          <p:stCondLst>
                                            <p:cond delay="0"/>
                                          </p:stCondLst>
                                        </p:cTn>
                                        <p:tgtEl>
                                          <p:spTgt spid="60"/>
                                        </p:tgtEl>
                                        <p:attrNameLst>
                                          <p:attrName>style.visibility</p:attrName>
                                        </p:attrNameLst>
                                      </p:cBhvr>
                                      <p:to>
                                        <p:strVal val="visible"/>
                                      </p:to>
                                    </p:set>
                                    <p:animEffect transition="in" filter="fade">
                                      <p:cBhvr>
                                        <p:cTn id="195" dur="500"/>
                                        <p:tgtEl>
                                          <p:spTgt spid="60"/>
                                        </p:tgtEl>
                                      </p:cBhvr>
                                    </p:animEffect>
                                  </p:childTnLst>
                                </p:cTn>
                              </p:par>
                            </p:childTnLst>
                          </p:cTn>
                        </p:par>
                      </p:childTnLst>
                    </p:cTn>
                  </p:par>
                  <p:par>
                    <p:cTn id="196" fill="hold" nodeType="clickPar">
                      <p:stCondLst>
                        <p:cond delay="indefinite"/>
                      </p:stCondLst>
                      <p:childTnLst>
                        <p:par>
                          <p:cTn id="197" fill="hold" nodeType="withGroup">
                            <p:stCondLst>
                              <p:cond delay="0"/>
                            </p:stCondLst>
                            <p:childTnLst>
                              <p:par>
                                <p:cTn id="198" presetID="10" presetClass="entr" presetSubtype="0" fill="hold" grpId="0" nodeType="clickEffect">
                                  <p:stCondLst>
                                    <p:cond delay="0"/>
                                  </p:stCondLst>
                                  <p:childTnLst>
                                    <p:set>
                                      <p:cBhvr>
                                        <p:cTn id="199" dur="1" fill="hold">
                                          <p:stCondLst>
                                            <p:cond delay="0"/>
                                          </p:stCondLst>
                                        </p:cTn>
                                        <p:tgtEl>
                                          <p:spTgt spid="61"/>
                                        </p:tgtEl>
                                        <p:attrNameLst>
                                          <p:attrName>style.visibility</p:attrName>
                                        </p:attrNameLst>
                                      </p:cBhvr>
                                      <p:to>
                                        <p:strVal val="visible"/>
                                      </p:to>
                                    </p:set>
                                    <p:animEffect transition="in" filter="fade">
                                      <p:cBhvr>
                                        <p:cTn id="200" dur="500"/>
                                        <p:tgtEl>
                                          <p:spTgt spid="61"/>
                                        </p:tgtEl>
                                      </p:cBhvr>
                                    </p:animEffect>
                                  </p:childTnLst>
                                </p:cTn>
                              </p:par>
                            </p:childTnLst>
                          </p:cTn>
                        </p:par>
                      </p:childTnLst>
                    </p:cTn>
                  </p:par>
                  <p:par>
                    <p:cTn id="201" fill="hold" nodeType="clickPar">
                      <p:stCondLst>
                        <p:cond delay="indefinite"/>
                      </p:stCondLst>
                      <p:childTnLst>
                        <p:par>
                          <p:cTn id="202" fill="hold" nodeType="withGroup">
                            <p:stCondLst>
                              <p:cond delay="0"/>
                            </p:stCondLst>
                            <p:childTnLst>
                              <p:par>
                                <p:cTn id="203" presetID="10" presetClass="entr" presetSubtype="0" fill="hold" grpId="0" nodeType="clickEffect">
                                  <p:stCondLst>
                                    <p:cond delay="0"/>
                                  </p:stCondLst>
                                  <p:childTnLst>
                                    <p:set>
                                      <p:cBhvr>
                                        <p:cTn id="204" dur="1" fill="hold">
                                          <p:stCondLst>
                                            <p:cond delay="0"/>
                                          </p:stCondLst>
                                        </p:cTn>
                                        <p:tgtEl>
                                          <p:spTgt spid="53"/>
                                        </p:tgtEl>
                                        <p:attrNameLst>
                                          <p:attrName>style.visibility</p:attrName>
                                        </p:attrNameLst>
                                      </p:cBhvr>
                                      <p:to>
                                        <p:strVal val="visible"/>
                                      </p:to>
                                    </p:set>
                                    <p:animEffect transition="in" filter="fade">
                                      <p:cBhvr>
                                        <p:cTn id="205" dur="500"/>
                                        <p:tgtEl>
                                          <p:spTgt spid="53"/>
                                        </p:tgtEl>
                                      </p:cBhvr>
                                    </p:animEffect>
                                  </p:childTnLst>
                                </p:cTn>
                              </p:par>
                            </p:childTnLst>
                          </p:cTn>
                        </p:par>
                      </p:childTnLst>
                    </p:cTn>
                  </p:par>
                  <p:par>
                    <p:cTn id="206" fill="hold" nodeType="clickPar">
                      <p:stCondLst>
                        <p:cond delay="indefinite"/>
                      </p:stCondLst>
                      <p:childTnLst>
                        <p:par>
                          <p:cTn id="207" fill="hold" nodeType="withGroup">
                            <p:stCondLst>
                              <p:cond delay="0"/>
                            </p:stCondLst>
                            <p:childTnLst>
                              <p:par>
                                <p:cTn id="208" presetID="10" presetClass="entr" presetSubtype="0" fill="hold" nodeType="clickEffect">
                                  <p:stCondLst>
                                    <p:cond delay="0"/>
                                  </p:stCondLst>
                                  <p:childTnLst>
                                    <p:set>
                                      <p:cBhvr>
                                        <p:cTn id="209" dur="1" fill="hold">
                                          <p:stCondLst>
                                            <p:cond delay="0"/>
                                          </p:stCondLst>
                                        </p:cTn>
                                        <p:tgtEl>
                                          <p:spTgt spid="66"/>
                                        </p:tgtEl>
                                        <p:attrNameLst>
                                          <p:attrName>style.visibility</p:attrName>
                                        </p:attrNameLst>
                                      </p:cBhvr>
                                      <p:to>
                                        <p:strVal val="visible"/>
                                      </p:to>
                                    </p:set>
                                    <p:animEffect transition="in" filter="fade">
                                      <p:cBhvr>
                                        <p:cTn id="210" dur="500"/>
                                        <p:tgtEl>
                                          <p:spTgt spid="66"/>
                                        </p:tgtEl>
                                      </p:cBhvr>
                                    </p:animEffect>
                                  </p:childTnLst>
                                </p:cTn>
                              </p:par>
                              <p:par>
                                <p:cTn id="211" presetID="10" presetClass="entr" presetSubtype="0" fill="hold" nodeType="withEffect">
                                  <p:stCondLst>
                                    <p:cond delay="0"/>
                                  </p:stCondLst>
                                  <p:childTnLst>
                                    <p:set>
                                      <p:cBhvr>
                                        <p:cTn id="212" dur="1" fill="hold">
                                          <p:stCondLst>
                                            <p:cond delay="0"/>
                                          </p:stCondLst>
                                        </p:cTn>
                                        <p:tgtEl>
                                          <p:spTgt spid="67"/>
                                        </p:tgtEl>
                                        <p:attrNameLst>
                                          <p:attrName>style.visibility</p:attrName>
                                        </p:attrNameLst>
                                      </p:cBhvr>
                                      <p:to>
                                        <p:strVal val="visible"/>
                                      </p:to>
                                    </p:set>
                                    <p:animEffect transition="in" filter="fade">
                                      <p:cBhvr>
                                        <p:cTn id="213" dur="500"/>
                                        <p:tgtEl>
                                          <p:spTgt spid="67"/>
                                        </p:tgtEl>
                                      </p:cBhvr>
                                    </p:animEffect>
                                  </p:childTnLst>
                                </p:cTn>
                              </p:par>
                            </p:childTnLst>
                          </p:cTn>
                        </p:par>
                      </p:childTnLst>
                    </p:cTn>
                  </p:par>
                  <p:par>
                    <p:cTn id="214" fill="hold" nodeType="clickPar">
                      <p:stCondLst>
                        <p:cond delay="indefinite"/>
                      </p:stCondLst>
                      <p:childTnLst>
                        <p:par>
                          <p:cTn id="215" fill="hold" nodeType="withGroup">
                            <p:stCondLst>
                              <p:cond delay="0"/>
                            </p:stCondLst>
                            <p:childTnLst>
                              <p:par>
                                <p:cTn id="216" presetID="10" presetClass="entr" presetSubtype="0" fill="hold" grpId="0" nodeType="clickEffect">
                                  <p:stCondLst>
                                    <p:cond delay="0"/>
                                  </p:stCondLst>
                                  <p:childTnLst>
                                    <p:set>
                                      <p:cBhvr>
                                        <p:cTn id="217" dur="1" fill="hold">
                                          <p:stCondLst>
                                            <p:cond delay="0"/>
                                          </p:stCondLst>
                                        </p:cTn>
                                        <p:tgtEl>
                                          <p:spTgt spid="68"/>
                                        </p:tgtEl>
                                        <p:attrNameLst>
                                          <p:attrName>style.visibility</p:attrName>
                                        </p:attrNameLst>
                                      </p:cBhvr>
                                      <p:to>
                                        <p:strVal val="visible"/>
                                      </p:to>
                                    </p:set>
                                    <p:animEffect transition="in" filter="fade">
                                      <p:cBhvr>
                                        <p:cTn id="218" dur="500"/>
                                        <p:tgtEl>
                                          <p:spTgt spid="68"/>
                                        </p:tgtEl>
                                      </p:cBhvr>
                                    </p:animEffect>
                                  </p:childTnLst>
                                </p:cTn>
                              </p:par>
                            </p:childTnLst>
                          </p:cTn>
                        </p:par>
                      </p:childTnLst>
                    </p:cTn>
                  </p:par>
                  <p:par>
                    <p:cTn id="219" fill="hold" nodeType="clickPar">
                      <p:stCondLst>
                        <p:cond delay="indefinite"/>
                      </p:stCondLst>
                      <p:childTnLst>
                        <p:par>
                          <p:cTn id="220" fill="hold" nodeType="withGroup">
                            <p:stCondLst>
                              <p:cond delay="0"/>
                            </p:stCondLst>
                            <p:childTnLst>
                              <p:par>
                                <p:cTn id="221" presetID="10" presetClass="entr" presetSubtype="0" fill="hold" grpId="0" nodeType="clickEffect">
                                  <p:stCondLst>
                                    <p:cond delay="0"/>
                                  </p:stCondLst>
                                  <p:childTnLst>
                                    <p:set>
                                      <p:cBhvr>
                                        <p:cTn id="222" dur="1" fill="hold">
                                          <p:stCondLst>
                                            <p:cond delay="0"/>
                                          </p:stCondLst>
                                        </p:cTn>
                                        <p:tgtEl>
                                          <p:spTgt spid="69"/>
                                        </p:tgtEl>
                                        <p:attrNameLst>
                                          <p:attrName>style.visibility</p:attrName>
                                        </p:attrNameLst>
                                      </p:cBhvr>
                                      <p:to>
                                        <p:strVal val="visible"/>
                                      </p:to>
                                    </p:set>
                                    <p:animEffect transition="in" filter="fade">
                                      <p:cBhvr>
                                        <p:cTn id="223" dur="500"/>
                                        <p:tgtEl>
                                          <p:spTgt spid="69"/>
                                        </p:tgtEl>
                                      </p:cBhvr>
                                    </p:animEffect>
                                  </p:childTnLst>
                                </p:cTn>
                              </p:par>
                            </p:childTnLst>
                          </p:cTn>
                        </p:par>
                      </p:childTnLst>
                    </p:cTn>
                  </p:par>
                  <p:par>
                    <p:cTn id="224" fill="hold" nodeType="clickPar">
                      <p:stCondLst>
                        <p:cond delay="indefinite"/>
                      </p:stCondLst>
                      <p:childTnLst>
                        <p:par>
                          <p:cTn id="225" fill="hold" nodeType="withGroup">
                            <p:stCondLst>
                              <p:cond delay="0"/>
                            </p:stCondLst>
                            <p:childTnLst>
                              <p:par>
                                <p:cTn id="226" presetID="10" presetClass="entr" presetSubtype="0" fill="hold" grpId="0" nodeType="clickEffect">
                                  <p:stCondLst>
                                    <p:cond delay="0"/>
                                  </p:stCondLst>
                                  <p:childTnLst>
                                    <p:set>
                                      <p:cBhvr>
                                        <p:cTn id="227" dur="1" fill="hold">
                                          <p:stCondLst>
                                            <p:cond delay="0"/>
                                          </p:stCondLst>
                                        </p:cTn>
                                        <p:tgtEl>
                                          <p:spTgt spid="72"/>
                                        </p:tgtEl>
                                        <p:attrNameLst>
                                          <p:attrName>style.visibility</p:attrName>
                                        </p:attrNameLst>
                                      </p:cBhvr>
                                      <p:to>
                                        <p:strVal val="visible"/>
                                      </p:to>
                                    </p:set>
                                    <p:animEffect transition="in" filter="fade">
                                      <p:cBhvr>
                                        <p:cTn id="228" dur="5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6" grpId="0"/>
      <p:bldP spid="27" grpId="0"/>
      <p:bldP spid="28" grpId="0"/>
      <p:bldP spid="29" grpId="0"/>
      <p:bldP spid="30" grpId="0"/>
      <p:bldP spid="31" grpId="0"/>
      <p:bldP spid="33" grpId="0"/>
      <p:bldP spid="34" grpId="0"/>
      <p:bldP spid="37" grpId="0"/>
      <p:bldP spid="39" grpId="0"/>
      <p:bldP spid="42" grpId="0"/>
      <p:bldP spid="43" grpId="0"/>
      <p:bldP spid="46" grpId="0"/>
      <p:bldP spid="47" grpId="0"/>
      <p:bldP spid="48" grpId="0"/>
      <p:bldP spid="49" grpId="0"/>
      <p:bldP spid="50" grpId="0"/>
      <p:bldP spid="51" grpId="0"/>
      <p:bldP spid="52" grpId="0"/>
      <p:bldP spid="53" grpId="0"/>
      <p:bldP spid="55" grpId="0"/>
      <p:bldP spid="56" grpId="0"/>
      <p:bldP spid="59" grpId="0"/>
      <p:bldP spid="61" grpId="0"/>
      <p:bldP spid="64" grpId="0"/>
      <p:bldP spid="65" grpId="0"/>
      <p:bldP spid="68" grpId="0"/>
      <p:bldP spid="69" grpId="0"/>
      <p:bldP spid="70" grpId="0"/>
      <p:bldP spid="71" grpId="0"/>
      <p:bldP spid="7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Box 26"/>
          <p:cNvSpPr txBox="1">
            <a:spLocks noChangeArrowheads="1"/>
          </p:cNvSpPr>
          <p:nvPr/>
        </p:nvSpPr>
        <p:spPr bwMode="auto">
          <a:xfrm>
            <a:off x="381000" y="381000"/>
            <a:ext cx="510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3. RECIPROCALS</a:t>
            </a:r>
          </a:p>
        </p:txBody>
      </p:sp>
      <p:sp>
        <p:nvSpPr>
          <p:cNvPr id="28" name="Text Placeholder 2"/>
          <p:cNvSpPr txBox="1">
            <a:spLocks/>
          </p:cNvSpPr>
          <p:nvPr/>
        </p:nvSpPr>
        <p:spPr bwMode="auto">
          <a:xfrm>
            <a:off x="381000" y="685800"/>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Simply turn the fraction upside down. </a:t>
            </a:r>
            <a:endParaRPr lang="en-NZ" i="1">
              <a:latin typeface="Arial" pitchFamily="34" charset="0"/>
              <a:cs typeface="Arial" pitchFamily="34" charset="0"/>
            </a:endParaRPr>
          </a:p>
        </p:txBody>
      </p:sp>
      <p:sp>
        <p:nvSpPr>
          <p:cNvPr id="29" name="Text Placeholder 2"/>
          <p:cNvSpPr txBox="1">
            <a:spLocks/>
          </p:cNvSpPr>
          <p:nvPr/>
        </p:nvSpPr>
        <p:spPr bwMode="auto">
          <a:xfrm>
            <a:off x="381000" y="11430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State the reciprocals of the following:</a:t>
            </a:r>
            <a:endParaRPr lang="en-NZ" i="1">
              <a:latin typeface="Arial" pitchFamily="34" charset="0"/>
              <a:cs typeface="Arial" pitchFamily="34" charset="0"/>
            </a:endParaRPr>
          </a:p>
        </p:txBody>
      </p:sp>
      <p:sp>
        <p:nvSpPr>
          <p:cNvPr id="30" name="TextBox 29"/>
          <p:cNvSpPr txBox="1">
            <a:spLocks noChangeArrowheads="1"/>
          </p:cNvSpPr>
          <p:nvPr/>
        </p:nvSpPr>
        <p:spPr bwMode="auto">
          <a:xfrm>
            <a:off x="838200" y="1524000"/>
            <a:ext cx="1066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a)   </a:t>
            </a:r>
            <a:r>
              <a:rPr lang="en-NZ" u="sng">
                <a:latin typeface="Arial" pitchFamily="34" charset="0"/>
                <a:cs typeface="Arial" pitchFamily="34" charset="0"/>
              </a:rPr>
              <a:t>3</a:t>
            </a:r>
            <a:r>
              <a:rPr lang="en-NZ">
                <a:latin typeface="Arial" pitchFamily="34" charset="0"/>
                <a:cs typeface="Arial" pitchFamily="34" charset="0"/>
              </a:rPr>
              <a:t> </a:t>
            </a:r>
            <a:endParaRPr lang="en-NZ" i="1" u="sng" baseline="30000">
              <a:latin typeface="Arial" pitchFamily="34" charset="0"/>
              <a:cs typeface="Arial" pitchFamily="34" charset="0"/>
            </a:endParaRPr>
          </a:p>
          <a:p>
            <a:r>
              <a:rPr lang="en-NZ" i="1">
                <a:latin typeface="Arial" pitchFamily="34" charset="0"/>
                <a:cs typeface="Arial" pitchFamily="34" charset="0"/>
              </a:rPr>
              <a:t>      </a:t>
            </a:r>
            <a:r>
              <a:rPr lang="en-NZ">
                <a:latin typeface="Arial" pitchFamily="34" charset="0"/>
                <a:cs typeface="Arial" pitchFamily="34" charset="0"/>
              </a:rPr>
              <a:t>5     </a:t>
            </a:r>
            <a:endParaRPr lang="en-NZ" i="1">
              <a:latin typeface="Arial" pitchFamily="34" charset="0"/>
              <a:cs typeface="Arial" pitchFamily="34" charset="0"/>
            </a:endParaRPr>
          </a:p>
        </p:txBody>
      </p:sp>
      <p:sp>
        <p:nvSpPr>
          <p:cNvPr id="31" name="TextBox 30"/>
          <p:cNvSpPr txBox="1">
            <a:spLocks noChangeArrowheads="1"/>
          </p:cNvSpPr>
          <p:nvPr/>
        </p:nvSpPr>
        <p:spPr bwMode="auto">
          <a:xfrm>
            <a:off x="4419600" y="1600200"/>
            <a:ext cx="1066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b)   4     </a:t>
            </a:r>
            <a:endParaRPr lang="en-NZ" i="1">
              <a:latin typeface="Arial" pitchFamily="34" charset="0"/>
              <a:cs typeface="Arial" pitchFamily="34" charset="0"/>
            </a:endParaRPr>
          </a:p>
        </p:txBody>
      </p:sp>
      <p:sp>
        <p:nvSpPr>
          <p:cNvPr id="32" name="TextBox 31"/>
          <p:cNvSpPr txBox="1">
            <a:spLocks noChangeArrowheads="1"/>
          </p:cNvSpPr>
          <p:nvPr/>
        </p:nvSpPr>
        <p:spPr bwMode="auto">
          <a:xfrm>
            <a:off x="1524000" y="1524000"/>
            <a:ext cx="685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5</a:t>
            </a:r>
            <a:endParaRPr lang="en-NZ">
              <a:solidFill>
                <a:srgbClr val="FF0000"/>
              </a:solidFill>
              <a:latin typeface="Arial" pitchFamily="34" charset="0"/>
              <a:cs typeface="Arial" pitchFamily="34" charset="0"/>
            </a:endParaRPr>
          </a:p>
          <a:p>
            <a:r>
              <a:rPr lang="en-NZ">
                <a:solidFill>
                  <a:srgbClr val="FF0000"/>
                </a:solidFill>
                <a:latin typeface="Arial" pitchFamily="34" charset="0"/>
                <a:cs typeface="Arial" pitchFamily="34" charset="0"/>
              </a:rPr>
              <a:t>    3 </a:t>
            </a:r>
            <a:r>
              <a:rPr lang="en-NZ" baseline="30000">
                <a:solidFill>
                  <a:srgbClr val="FF0000"/>
                </a:solidFill>
                <a:latin typeface="Arial" pitchFamily="34" charset="0"/>
                <a:cs typeface="Arial" pitchFamily="34" charset="0"/>
              </a:rPr>
              <a:t>                </a:t>
            </a:r>
            <a:r>
              <a:rPr lang="en-NZ" i="1">
                <a:solidFill>
                  <a:srgbClr val="FF0000"/>
                </a:solidFill>
                <a:latin typeface="Arial" pitchFamily="34" charset="0"/>
                <a:cs typeface="Arial" pitchFamily="34" charset="0"/>
              </a:rPr>
              <a:t> </a:t>
            </a:r>
            <a:endParaRPr lang="en-NZ" baseline="30000">
              <a:solidFill>
                <a:srgbClr val="FF0000"/>
              </a:solidFill>
              <a:latin typeface="Arial" pitchFamily="34" charset="0"/>
              <a:cs typeface="Arial" pitchFamily="34" charset="0"/>
            </a:endParaRPr>
          </a:p>
        </p:txBody>
      </p:sp>
      <p:sp>
        <p:nvSpPr>
          <p:cNvPr id="33" name="TextBox 32"/>
          <p:cNvSpPr txBox="1">
            <a:spLocks noChangeArrowheads="1"/>
          </p:cNvSpPr>
          <p:nvPr/>
        </p:nvSpPr>
        <p:spPr bwMode="auto">
          <a:xfrm>
            <a:off x="5029200" y="1600200"/>
            <a:ext cx="685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4</a:t>
            </a:r>
            <a:endParaRPr lang="en-NZ">
              <a:solidFill>
                <a:srgbClr val="FF0000"/>
              </a:solidFill>
              <a:latin typeface="Arial" pitchFamily="34" charset="0"/>
              <a:cs typeface="Arial" pitchFamily="34" charset="0"/>
            </a:endParaRPr>
          </a:p>
          <a:p>
            <a:r>
              <a:rPr lang="en-NZ">
                <a:solidFill>
                  <a:srgbClr val="FF0000"/>
                </a:solidFill>
                <a:latin typeface="Arial" pitchFamily="34" charset="0"/>
                <a:cs typeface="Arial" pitchFamily="34" charset="0"/>
              </a:rPr>
              <a:t>    1</a:t>
            </a:r>
            <a:r>
              <a:rPr lang="en-NZ" baseline="30000">
                <a:solidFill>
                  <a:srgbClr val="FF0000"/>
                </a:solidFill>
                <a:latin typeface="Arial" pitchFamily="34" charset="0"/>
                <a:cs typeface="Arial" pitchFamily="34" charset="0"/>
              </a:rPr>
              <a:t>                </a:t>
            </a:r>
            <a:r>
              <a:rPr lang="en-NZ" i="1">
                <a:solidFill>
                  <a:srgbClr val="FF0000"/>
                </a:solidFill>
                <a:latin typeface="Arial" pitchFamily="34" charset="0"/>
                <a:cs typeface="Arial" pitchFamily="34" charset="0"/>
              </a:rPr>
              <a:t> </a:t>
            </a:r>
            <a:endParaRPr lang="en-NZ" baseline="30000">
              <a:solidFill>
                <a:srgbClr val="FF0000"/>
              </a:solidFill>
              <a:latin typeface="Arial" pitchFamily="34" charset="0"/>
              <a:cs typeface="Arial" pitchFamily="34" charset="0"/>
            </a:endParaRPr>
          </a:p>
        </p:txBody>
      </p:sp>
      <p:sp>
        <p:nvSpPr>
          <p:cNvPr id="34" name="TextBox 33"/>
          <p:cNvSpPr txBox="1">
            <a:spLocks noChangeArrowheads="1"/>
          </p:cNvSpPr>
          <p:nvPr/>
        </p:nvSpPr>
        <p:spPr bwMode="auto">
          <a:xfrm>
            <a:off x="5029200" y="2209800"/>
            <a:ext cx="685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1</a:t>
            </a:r>
            <a:endParaRPr lang="en-NZ">
              <a:solidFill>
                <a:srgbClr val="FF0000"/>
              </a:solidFill>
              <a:latin typeface="Arial" pitchFamily="34" charset="0"/>
              <a:cs typeface="Arial" pitchFamily="34" charset="0"/>
            </a:endParaRPr>
          </a:p>
          <a:p>
            <a:r>
              <a:rPr lang="en-NZ">
                <a:solidFill>
                  <a:srgbClr val="FF0000"/>
                </a:solidFill>
                <a:latin typeface="Arial" pitchFamily="34" charset="0"/>
                <a:cs typeface="Arial" pitchFamily="34" charset="0"/>
              </a:rPr>
              <a:t>    4</a:t>
            </a:r>
            <a:r>
              <a:rPr lang="en-NZ" baseline="30000">
                <a:solidFill>
                  <a:srgbClr val="FF0000"/>
                </a:solidFill>
                <a:latin typeface="Arial" pitchFamily="34" charset="0"/>
                <a:cs typeface="Arial" pitchFamily="34" charset="0"/>
              </a:rPr>
              <a:t>                </a:t>
            </a:r>
            <a:r>
              <a:rPr lang="en-NZ" i="1">
                <a:solidFill>
                  <a:srgbClr val="FF0000"/>
                </a:solidFill>
                <a:latin typeface="Arial" pitchFamily="34" charset="0"/>
                <a:cs typeface="Arial" pitchFamily="34" charset="0"/>
              </a:rPr>
              <a:t> </a:t>
            </a:r>
            <a:endParaRPr lang="en-NZ" baseline="30000">
              <a:solidFill>
                <a:srgbClr val="FF0000"/>
              </a:solidFill>
              <a:latin typeface="Arial" pitchFamily="34" charset="0"/>
              <a:cs typeface="Arial" pitchFamily="34" charset="0"/>
            </a:endParaRPr>
          </a:p>
        </p:txBody>
      </p:sp>
      <p:sp>
        <p:nvSpPr>
          <p:cNvPr id="35" name="TextBox 34"/>
          <p:cNvSpPr txBox="1">
            <a:spLocks noChangeArrowheads="1"/>
          </p:cNvSpPr>
          <p:nvPr/>
        </p:nvSpPr>
        <p:spPr bwMode="auto">
          <a:xfrm>
            <a:off x="381000" y="2819400"/>
            <a:ext cx="510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4. DIVIDING BY FRACTIONS</a:t>
            </a:r>
          </a:p>
        </p:txBody>
      </p:sp>
      <p:sp>
        <p:nvSpPr>
          <p:cNvPr id="36" name="Text Placeholder 2"/>
          <p:cNvSpPr txBox="1">
            <a:spLocks/>
          </p:cNvSpPr>
          <p:nvPr/>
        </p:nvSpPr>
        <p:spPr bwMode="auto">
          <a:xfrm>
            <a:off x="381000" y="3124200"/>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Multiply the first fraction by the reciprocal of the second, then simplify</a:t>
            </a:r>
            <a:endParaRPr lang="en-NZ" i="1">
              <a:latin typeface="Arial" pitchFamily="34" charset="0"/>
              <a:cs typeface="Arial" pitchFamily="34" charset="0"/>
            </a:endParaRPr>
          </a:p>
        </p:txBody>
      </p:sp>
      <p:sp>
        <p:nvSpPr>
          <p:cNvPr id="37" name="TextBox 36"/>
          <p:cNvSpPr txBox="1">
            <a:spLocks noChangeArrowheads="1"/>
          </p:cNvSpPr>
          <p:nvPr/>
        </p:nvSpPr>
        <p:spPr bwMode="auto">
          <a:xfrm>
            <a:off x="685800" y="38862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a)   </a:t>
            </a:r>
            <a:r>
              <a:rPr lang="en-NZ" u="sng">
                <a:latin typeface="Arial" pitchFamily="34" charset="0"/>
                <a:cs typeface="Arial" pitchFamily="34" charset="0"/>
              </a:rPr>
              <a:t>2</a:t>
            </a:r>
            <a:r>
              <a:rPr lang="en-NZ">
                <a:latin typeface="Arial" pitchFamily="34" charset="0"/>
                <a:cs typeface="Arial" pitchFamily="34" charset="0"/>
              </a:rPr>
              <a:t> ÷ </a:t>
            </a:r>
            <a:r>
              <a:rPr lang="en-NZ" u="sng">
                <a:latin typeface="Arial" pitchFamily="34" charset="0"/>
                <a:cs typeface="Arial" pitchFamily="34" charset="0"/>
              </a:rPr>
              <a:t>3</a:t>
            </a:r>
            <a:endParaRPr lang="en-NZ" i="1" u="sng" baseline="30000">
              <a:latin typeface="Arial" pitchFamily="34" charset="0"/>
              <a:cs typeface="Arial" pitchFamily="34" charset="0"/>
            </a:endParaRPr>
          </a:p>
          <a:p>
            <a:r>
              <a:rPr lang="en-NZ" i="1">
                <a:latin typeface="Arial" pitchFamily="34" charset="0"/>
                <a:cs typeface="Arial" pitchFamily="34" charset="0"/>
              </a:rPr>
              <a:t>       </a:t>
            </a:r>
            <a:r>
              <a:rPr lang="en-NZ">
                <a:latin typeface="Arial" pitchFamily="34" charset="0"/>
                <a:cs typeface="Arial" pitchFamily="34" charset="0"/>
              </a:rPr>
              <a:t>3    4</a:t>
            </a:r>
            <a:endParaRPr lang="en-NZ" i="1">
              <a:latin typeface="Arial" pitchFamily="34" charset="0"/>
              <a:cs typeface="Arial" pitchFamily="34" charset="0"/>
            </a:endParaRPr>
          </a:p>
        </p:txBody>
      </p:sp>
      <p:sp>
        <p:nvSpPr>
          <p:cNvPr id="38" name="Text Placeholder 2"/>
          <p:cNvSpPr txBox="1">
            <a:spLocks/>
          </p:cNvSpPr>
          <p:nvPr/>
        </p:nvSpPr>
        <p:spPr bwMode="auto">
          <a:xfrm>
            <a:off x="381000" y="35052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Simplify:</a:t>
            </a:r>
            <a:endParaRPr lang="en-NZ" i="1">
              <a:latin typeface="Arial" pitchFamily="34" charset="0"/>
              <a:cs typeface="Arial" pitchFamily="34" charset="0"/>
            </a:endParaRPr>
          </a:p>
        </p:txBody>
      </p:sp>
      <p:sp>
        <p:nvSpPr>
          <p:cNvPr id="39" name="TextBox 38"/>
          <p:cNvSpPr txBox="1">
            <a:spLocks noChangeArrowheads="1"/>
          </p:cNvSpPr>
          <p:nvPr/>
        </p:nvSpPr>
        <p:spPr bwMode="auto">
          <a:xfrm>
            <a:off x="1752600" y="49530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8</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9</a:t>
            </a:r>
            <a:endParaRPr lang="en-NZ" i="1" baseline="30000">
              <a:solidFill>
                <a:srgbClr val="FF0000"/>
              </a:solidFill>
              <a:latin typeface="Arial" pitchFamily="34" charset="0"/>
              <a:cs typeface="Arial" pitchFamily="34" charset="0"/>
            </a:endParaRPr>
          </a:p>
        </p:txBody>
      </p:sp>
      <p:sp>
        <p:nvSpPr>
          <p:cNvPr id="40" name="TextBox 39"/>
          <p:cNvSpPr txBox="1">
            <a:spLocks noChangeArrowheads="1"/>
          </p:cNvSpPr>
          <p:nvPr/>
        </p:nvSpPr>
        <p:spPr bwMode="auto">
          <a:xfrm>
            <a:off x="1752600" y="38862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2</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3    </a:t>
            </a:r>
            <a:endParaRPr lang="en-NZ" i="1" baseline="30000">
              <a:solidFill>
                <a:srgbClr val="FF0000"/>
              </a:solidFill>
              <a:latin typeface="Arial" pitchFamily="34" charset="0"/>
              <a:cs typeface="Arial" pitchFamily="34" charset="0"/>
            </a:endParaRPr>
          </a:p>
        </p:txBody>
      </p:sp>
      <p:sp>
        <p:nvSpPr>
          <p:cNvPr id="41" name="Rectangle 40"/>
          <p:cNvSpPr>
            <a:spLocks noChangeArrowheads="1"/>
          </p:cNvSpPr>
          <p:nvPr/>
        </p:nvSpPr>
        <p:spPr bwMode="auto">
          <a:xfrm>
            <a:off x="2209800" y="3886200"/>
            <a:ext cx="3190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a:t>
            </a:r>
            <a:endParaRPr lang="en-NZ">
              <a:latin typeface="Arial" pitchFamily="34" charset="0"/>
              <a:cs typeface="Arial" pitchFamily="34" charset="0"/>
            </a:endParaRPr>
          </a:p>
        </p:txBody>
      </p:sp>
      <p:sp>
        <p:nvSpPr>
          <p:cNvPr id="42" name="TextBox 41"/>
          <p:cNvSpPr txBox="1">
            <a:spLocks noChangeArrowheads="1"/>
          </p:cNvSpPr>
          <p:nvPr/>
        </p:nvSpPr>
        <p:spPr bwMode="auto">
          <a:xfrm>
            <a:off x="2514600" y="3886200"/>
            <a:ext cx="76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u="sng">
                <a:solidFill>
                  <a:srgbClr val="FF0000"/>
                </a:solidFill>
                <a:latin typeface="Arial" pitchFamily="34" charset="0"/>
                <a:cs typeface="Arial" pitchFamily="34" charset="0"/>
              </a:rPr>
              <a:t>4</a:t>
            </a:r>
          </a:p>
          <a:p>
            <a:r>
              <a:rPr lang="en-NZ">
                <a:solidFill>
                  <a:srgbClr val="FF0000"/>
                </a:solidFill>
                <a:latin typeface="Arial" pitchFamily="34" charset="0"/>
                <a:cs typeface="Arial" pitchFamily="34" charset="0"/>
              </a:rPr>
              <a:t>3</a:t>
            </a:r>
          </a:p>
        </p:txBody>
      </p:sp>
      <p:cxnSp>
        <p:nvCxnSpPr>
          <p:cNvPr id="43" name="Straight Arrow Connector 42"/>
          <p:cNvCxnSpPr/>
          <p:nvPr/>
        </p:nvCxnSpPr>
        <p:spPr>
          <a:xfrm>
            <a:off x="2209800" y="4114800"/>
            <a:ext cx="304800" cy="1588"/>
          </a:xfrm>
          <a:prstGeom prst="straightConnector1">
            <a:avLst/>
          </a:prstGeom>
          <a:ln w="127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4" name="Rectangle 43"/>
          <p:cNvSpPr>
            <a:spLocks noChangeArrowheads="1"/>
          </p:cNvSpPr>
          <p:nvPr/>
        </p:nvSpPr>
        <p:spPr bwMode="auto">
          <a:xfrm>
            <a:off x="1752600" y="4419600"/>
            <a:ext cx="9667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marL="342900" indent="-342900" eaLnBrk="0" hangingPunct="0"/>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2 × 4</a:t>
            </a:r>
            <a:endParaRPr lang="en-NZ" i="1" u="sng" baseline="30000">
              <a:solidFill>
                <a:srgbClr val="FF0000"/>
              </a:solidFill>
              <a:latin typeface="Arial" pitchFamily="34" charset="0"/>
              <a:cs typeface="Arial" pitchFamily="34" charset="0"/>
            </a:endParaRPr>
          </a:p>
        </p:txBody>
      </p:sp>
      <p:cxnSp>
        <p:nvCxnSpPr>
          <p:cNvPr id="45" name="Straight Arrow Connector 44"/>
          <p:cNvCxnSpPr/>
          <p:nvPr/>
        </p:nvCxnSpPr>
        <p:spPr>
          <a:xfrm>
            <a:off x="2209800" y="4343400"/>
            <a:ext cx="304800" cy="1588"/>
          </a:xfrm>
          <a:prstGeom prst="straightConnector1">
            <a:avLst/>
          </a:prstGeom>
          <a:ln w="127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6" name="Rectangle 45"/>
          <p:cNvSpPr>
            <a:spLocks noChangeArrowheads="1"/>
          </p:cNvSpPr>
          <p:nvPr/>
        </p:nvSpPr>
        <p:spPr bwMode="auto">
          <a:xfrm>
            <a:off x="1981200" y="4724400"/>
            <a:ext cx="7032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3 × 3</a:t>
            </a:r>
            <a:endParaRPr lang="en-NZ">
              <a:latin typeface="Arial" pitchFamily="34" charset="0"/>
              <a:cs typeface="Arial" pitchFamily="34" charset="0"/>
            </a:endParaRPr>
          </a:p>
        </p:txBody>
      </p:sp>
      <p:sp>
        <p:nvSpPr>
          <p:cNvPr id="47" name="TextBox 46"/>
          <p:cNvSpPr txBox="1">
            <a:spLocks noChangeArrowheads="1"/>
          </p:cNvSpPr>
          <p:nvPr/>
        </p:nvSpPr>
        <p:spPr bwMode="auto">
          <a:xfrm>
            <a:off x="4495800" y="38862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b)   </a:t>
            </a:r>
            <a:r>
              <a:rPr lang="en-NZ" u="sng">
                <a:latin typeface="Arial" pitchFamily="34" charset="0"/>
                <a:cs typeface="Arial" pitchFamily="34" charset="0"/>
              </a:rPr>
              <a:t>4</a:t>
            </a:r>
            <a:r>
              <a:rPr lang="en-NZ">
                <a:latin typeface="Arial" pitchFamily="34" charset="0"/>
                <a:cs typeface="Arial" pitchFamily="34" charset="0"/>
              </a:rPr>
              <a:t> ÷ 3</a:t>
            </a:r>
            <a:endParaRPr lang="en-NZ" i="1" u="sng" baseline="30000">
              <a:latin typeface="Arial" pitchFamily="34" charset="0"/>
              <a:cs typeface="Arial" pitchFamily="34" charset="0"/>
            </a:endParaRPr>
          </a:p>
          <a:p>
            <a:r>
              <a:rPr lang="en-NZ" i="1">
                <a:latin typeface="Arial" pitchFamily="34" charset="0"/>
                <a:cs typeface="Arial" pitchFamily="34" charset="0"/>
              </a:rPr>
              <a:t>       </a:t>
            </a:r>
            <a:r>
              <a:rPr lang="en-NZ">
                <a:latin typeface="Arial" pitchFamily="34" charset="0"/>
                <a:cs typeface="Arial" pitchFamily="34" charset="0"/>
              </a:rPr>
              <a:t>5    </a:t>
            </a:r>
            <a:endParaRPr lang="en-NZ" i="1">
              <a:latin typeface="Arial" pitchFamily="34" charset="0"/>
              <a:cs typeface="Arial" pitchFamily="34" charset="0"/>
            </a:endParaRPr>
          </a:p>
        </p:txBody>
      </p:sp>
      <p:sp>
        <p:nvSpPr>
          <p:cNvPr id="48" name="TextBox 47"/>
          <p:cNvSpPr txBox="1">
            <a:spLocks noChangeArrowheads="1"/>
          </p:cNvSpPr>
          <p:nvPr/>
        </p:nvSpPr>
        <p:spPr bwMode="auto">
          <a:xfrm>
            <a:off x="5486400" y="38862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4</a:t>
            </a:r>
            <a:r>
              <a:rPr lang="en-NZ">
                <a:solidFill>
                  <a:srgbClr val="FF0000"/>
                </a:solidFill>
                <a:latin typeface="Arial" pitchFamily="34" charset="0"/>
                <a:cs typeface="Arial" pitchFamily="34" charset="0"/>
              </a:rPr>
              <a:t> ÷ </a:t>
            </a:r>
            <a:r>
              <a:rPr lang="en-NZ" u="sng">
                <a:solidFill>
                  <a:srgbClr val="FF0000"/>
                </a:solidFill>
                <a:latin typeface="Arial" pitchFamily="34" charset="0"/>
                <a:cs typeface="Arial" pitchFamily="34" charset="0"/>
              </a:rPr>
              <a:t>3</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5    1</a:t>
            </a:r>
            <a:endParaRPr lang="en-NZ" i="1">
              <a:solidFill>
                <a:srgbClr val="FF0000"/>
              </a:solidFill>
              <a:latin typeface="Arial" pitchFamily="34" charset="0"/>
              <a:cs typeface="Arial" pitchFamily="34" charset="0"/>
            </a:endParaRPr>
          </a:p>
        </p:txBody>
      </p:sp>
      <p:sp>
        <p:nvSpPr>
          <p:cNvPr id="49" name="TextBox 48"/>
          <p:cNvSpPr txBox="1">
            <a:spLocks noChangeArrowheads="1"/>
          </p:cNvSpPr>
          <p:nvPr/>
        </p:nvSpPr>
        <p:spPr bwMode="auto">
          <a:xfrm>
            <a:off x="5486400" y="54864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4</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15</a:t>
            </a:r>
            <a:endParaRPr lang="en-NZ" i="1" baseline="30000">
              <a:solidFill>
                <a:srgbClr val="FF0000"/>
              </a:solidFill>
              <a:latin typeface="Arial" pitchFamily="34" charset="0"/>
              <a:cs typeface="Arial" pitchFamily="34" charset="0"/>
            </a:endParaRPr>
          </a:p>
        </p:txBody>
      </p:sp>
      <p:sp>
        <p:nvSpPr>
          <p:cNvPr id="50" name="TextBox 49"/>
          <p:cNvSpPr txBox="1">
            <a:spLocks noChangeArrowheads="1"/>
          </p:cNvSpPr>
          <p:nvPr/>
        </p:nvSpPr>
        <p:spPr bwMode="auto">
          <a:xfrm>
            <a:off x="5486400" y="44196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4</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5    </a:t>
            </a:r>
            <a:endParaRPr lang="en-NZ" i="1" baseline="30000">
              <a:solidFill>
                <a:srgbClr val="FF0000"/>
              </a:solidFill>
              <a:latin typeface="Arial" pitchFamily="34" charset="0"/>
              <a:cs typeface="Arial" pitchFamily="34" charset="0"/>
            </a:endParaRPr>
          </a:p>
        </p:txBody>
      </p:sp>
      <p:sp>
        <p:nvSpPr>
          <p:cNvPr id="51" name="Rectangle 50"/>
          <p:cNvSpPr>
            <a:spLocks noChangeArrowheads="1"/>
          </p:cNvSpPr>
          <p:nvPr/>
        </p:nvSpPr>
        <p:spPr bwMode="auto">
          <a:xfrm>
            <a:off x="5943600" y="4419600"/>
            <a:ext cx="3190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a:t>
            </a:r>
            <a:endParaRPr lang="en-NZ">
              <a:latin typeface="Arial" pitchFamily="34" charset="0"/>
              <a:cs typeface="Arial" pitchFamily="34" charset="0"/>
            </a:endParaRPr>
          </a:p>
        </p:txBody>
      </p:sp>
      <p:sp>
        <p:nvSpPr>
          <p:cNvPr id="52" name="TextBox 51"/>
          <p:cNvSpPr txBox="1">
            <a:spLocks noChangeArrowheads="1"/>
          </p:cNvSpPr>
          <p:nvPr/>
        </p:nvSpPr>
        <p:spPr bwMode="auto">
          <a:xfrm>
            <a:off x="6172200" y="4419600"/>
            <a:ext cx="76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u="sng">
                <a:solidFill>
                  <a:srgbClr val="FF0000"/>
                </a:solidFill>
                <a:latin typeface="Arial" pitchFamily="34" charset="0"/>
                <a:cs typeface="Arial" pitchFamily="34" charset="0"/>
              </a:rPr>
              <a:t>1</a:t>
            </a:r>
          </a:p>
          <a:p>
            <a:r>
              <a:rPr lang="en-NZ">
                <a:solidFill>
                  <a:srgbClr val="FF0000"/>
                </a:solidFill>
                <a:latin typeface="Arial" pitchFamily="34" charset="0"/>
                <a:cs typeface="Arial" pitchFamily="34" charset="0"/>
              </a:rPr>
              <a:t>3</a:t>
            </a:r>
          </a:p>
        </p:txBody>
      </p:sp>
      <p:cxnSp>
        <p:nvCxnSpPr>
          <p:cNvPr id="53" name="Straight Arrow Connector 52"/>
          <p:cNvCxnSpPr/>
          <p:nvPr/>
        </p:nvCxnSpPr>
        <p:spPr>
          <a:xfrm>
            <a:off x="5943600" y="4648200"/>
            <a:ext cx="304800" cy="1588"/>
          </a:xfrm>
          <a:prstGeom prst="straightConnector1">
            <a:avLst/>
          </a:prstGeom>
          <a:ln w="127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4" name="Rectangle 53"/>
          <p:cNvSpPr>
            <a:spLocks noChangeArrowheads="1"/>
          </p:cNvSpPr>
          <p:nvPr/>
        </p:nvSpPr>
        <p:spPr bwMode="auto">
          <a:xfrm>
            <a:off x="5486400" y="4953000"/>
            <a:ext cx="9667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marL="342900" indent="-342900" eaLnBrk="0" hangingPunct="0"/>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4 × 1</a:t>
            </a:r>
            <a:endParaRPr lang="en-NZ" i="1" u="sng" baseline="30000">
              <a:solidFill>
                <a:srgbClr val="FF0000"/>
              </a:solidFill>
              <a:latin typeface="Arial" pitchFamily="34" charset="0"/>
              <a:cs typeface="Arial" pitchFamily="34" charset="0"/>
            </a:endParaRPr>
          </a:p>
        </p:txBody>
      </p:sp>
      <p:cxnSp>
        <p:nvCxnSpPr>
          <p:cNvPr id="55" name="Straight Arrow Connector 54"/>
          <p:cNvCxnSpPr/>
          <p:nvPr/>
        </p:nvCxnSpPr>
        <p:spPr>
          <a:xfrm>
            <a:off x="5943600" y="4876800"/>
            <a:ext cx="304800" cy="1588"/>
          </a:xfrm>
          <a:prstGeom prst="straightConnector1">
            <a:avLst/>
          </a:prstGeom>
          <a:ln w="127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6" name="Rectangle 55"/>
          <p:cNvSpPr>
            <a:spLocks noChangeArrowheads="1"/>
          </p:cNvSpPr>
          <p:nvPr/>
        </p:nvSpPr>
        <p:spPr bwMode="auto">
          <a:xfrm>
            <a:off x="5791200" y="5257800"/>
            <a:ext cx="7032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5 × 3</a:t>
            </a:r>
            <a:endParaRPr lang="en-NZ">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fade">
                                      <p:cBhvr>
                                        <p:cTn id="12" dur="500"/>
                                        <p:tgtEl>
                                          <p:spTgt spid="2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29"/>
                                        </p:tgtEl>
                                        <p:attrNameLst>
                                          <p:attrName>style.visibility</p:attrName>
                                        </p:attrNameLst>
                                      </p:cBhvr>
                                      <p:to>
                                        <p:strVal val="visible"/>
                                      </p:to>
                                    </p:set>
                                    <p:anim calcmode="lin" valueType="num">
                                      <p:cBhvr additive="base">
                                        <p:cTn id="17" dur="500" fill="hold"/>
                                        <p:tgtEl>
                                          <p:spTgt spid="29"/>
                                        </p:tgtEl>
                                        <p:attrNameLst>
                                          <p:attrName>ppt_x</p:attrName>
                                        </p:attrNameLst>
                                      </p:cBhvr>
                                      <p:tavLst>
                                        <p:tav tm="0">
                                          <p:val>
                                            <p:strVal val="0-#ppt_w/2"/>
                                          </p:val>
                                        </p:tav>
                                        <p:tav tm="100000">
                                          <p:val>
                                            <p:strVal val="#ppt_x"/>
                                          </p:val>
                                        </p:tav>
                                      </p:tavLst>
                                    </p:anim>
                                    <p:anim calcmode="lin" valueType="num">
                                      <p:cBhvr additive="base">
                                        <p:cTn id="18" dur="500" fill="hold"/>
                                        <p:tgtEl>
                                          <p:spTgt spid="29"/>
                                        </p:tgtEl>
                                        <p:attrNameLst>
                                          <p:attrName>ppt_y</p:attrName>
                                        </p:attrNameLst>
                                      </p:cBhvr>
                                      <p:tavLst>
                                        <p:tav tm="0">
                                          <p:val>
                                            <p:strVal val="#ppt_y"/>
                                          </p:val>
                                        </p:tav>
                                        <p:tav tm="100000">
                                          <p:val>
                                            <p:strVal val="#ppt_y"/>
                                          </p:val>
                                        </p:tav>
                                      </p:tavLst>
                                    </p:anim>
                                  </p:childTnLst>
                                </p:cTn>
                              </p:par>
                              <p:par>
                                <p:cTn id="19" presetID="10" presetClass="entr" presetSubtype="0" fill="hold" grpId="0" nodeType="withEffect">
                                  <p:stCondLst>
                                    <p:cond delay="0"/>
                                  </p:stCondLst>
                                  <p:childTnLst>
                                    <p:set>
                                      <p:cBhvr>
                                        <p:cTn id="20" dur="1" fill="hold">
                                          <p:stCondLst>
                                            <p:cond delay="0"/>
                                          </p:stCondLst>
                                        </p:cTn>
                                        <p:tgtEl>
                                          <p:spTgt spid="30"/>
                                        </p:tgtEl>
                                        <p:attrNameLst>
                                          <p:attrName>style.visibility</p:attrName>
                                        </p:attrNameLst>
                                      </p:cBhvr>
                                      <p:to>
                                        <p:strVal val="visible"/>
                                      </p:to>
                                    </p:set>
                                    <p:animEffect transition="in" filter="fade">
                                      <p:cBhvr>
                                        <p:cTn id="21" dur="500"/>
                                        <p:tgtEl>
                                          <p:spTgt spid="30"/>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1"/>
                                        </p:tgtEl>
                                        <p:attrNameLst>
                                          <p:attrName>style.visibility</p:attrName>
                                        </p:attrNameLst>
                                      </p:cBhvr>
                                      <p:to>
                                        <p:strVal val="visible"/>
                                      </p:to>
                                    </p:set>
                                    <p:animEffect transition="in" filter="fade">
                                      <p:cBhvr>
                                        <p:cTn id="24" dur="500"/>
                                        <p:tgtEl>
                                          <p:spTgt spid="31"/>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2"/>
                                        </p:tgtEl>
                                        <p:attrNameLst>
                                          <p:attrName>style.visibility</p:attrName>
                                        </p:attrNameLst>
                                      </p:cBhvr>
                                      <p:to>
                                        <p:strVal val="visible"/>
                                      </p:to>
                                    </p:set>
                                    <p:animEffect transition="in" filter="fade">
                                      <p:cBhvr>
                                        <p:cTn id="29" dur="500"/>
                                        <p:tgtEl>
                                          <p:spTgt spid="32"/>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3"/>
                                        </p:tgtEl>
                                        <p:attrNameLst>
                                          <p:attrName>style.visibility</p:attrName>
                                        </p:attrNameLst>
                                      </p:cBhvr>
                                      <p:to>
                                        <p:strVal val="visible"/>
                                      </p:to>
                                    </p:set>
                                    <p:animEffect transition="in" filter="fade">
                                      <p:cBhvr>
                                        <p:cTn id="34" dur="500"/>
                                        <p:tgtEl>
                                          <p:spTgt spid="3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4"/>
                                        </p:tgtEl>
                                        <p:attrNameLst>
                                          <p:attrName>style.visibility</p:attrName>
                                        </p:attrNameLst>
                                      </p:cBhvr>
                                      <p:to>
                                        <p:strVal val="visible"/>
                                      </p:to>
                                    </p:set>
                                    <p:animEffect transition="in" filter="fade">
                                      <p:cBhvr>
                                        <p:cTn id="39" dur="500"/>
                                        <p:tgtEl>
                                          <p:spTgt spid="34"/>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35"/>
                                        </p:tgtEl>
                                        <p:attrNameLst>
                                          <p:attrName>style.visibility</p:attrName>
                                        </p:attrNameLst>
                                      </p:cBhvr>
                                      <p:to>
                                        <p:strVal val="visible"/>
                                      </p:to>
                                    </p:set>
                                    <p:animEffect transition="in" filter="fade">
                                      <p:cBhvr>
                                        <p:cTn id="44" dur="500"/>
                                        <p:tgtEl>
                                          <p:spTgt spid="35"/>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36"/>
                                        </p:tgtEl>
                                        <p:attrNameLst>
                                          <p:attrName>style.visibility</p:attrName>
                                        </p:attrNameLst>
                                      </p:cBhvr>
                                      <p:to>
                                        <p:strVal val="visible"/>
                                      </p:to>
                                    </p:set>
                                    <p:animEffect transition="in" filter="fade">
                                      <p:cBhvr>
                                        <p:cTn id="49" dur="500"/>
                                        <p:tgtEl>
                                          <p:spTgt spid="36"/>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ntr" presetSubtype="8" fill="hold" grpId="0" nodeType="clickEffect">
                                  <p:stCondLst>
                                    <p:cond delay="0"/>
                                  </p:stCondLst>
                                  <p:childTnLst>
                                    <p:set>
                                      <p:cBhvr>
                                        <p:cTn id="53" dur="1" fill="hold">
                                          <p:stCondLst>
                                            <p:cond delay="0"/>
                                          </p:stCondLst>
                                        </p:cTn>
                                        <p:tgtEl>
                                          <p:spTgt spid="38"/>
                                        </p:tgtEl>
                                        <p:attrNameLst>
                                          <p:attrName>style.visibility</p:attrName>
                                        </p:attrNameLst>
                                      </p:cBhvr>
                                      <p:to>
                                        <p:strVal val="visible"/>
                                      </p:to>
                                    </p:set>
                                    <p:anim calcmode="lin" valueType="num">
                                      <p:cBhvr additive="base">
                                        <p:cTn id="54" dur="500" fill="hold"/>
                                        <p:tgtEl>
                                          <p:spTgt spid="38"/>
                                        </p:tgtEl>
                                        <p:attrNameLst>
                                          <p:attrName>ppt_x</p:attrName>
                                        </p:attrNameLst>
                                      </p:cBhvr>
                                      <p:tavLst>
                                        <p:tav tm="0">
                                          <p:val>
                                            <p:strVal val="0-#ppt_w/2"/>
                                          </p:val>
                                        </p:tav>
                                        <p:tav tm="100000">
                                          <p:val>
                                            <p:strVal val="#ppt_x"/>
                                          </p:val>
                                        </p:tav>
                                      </p:tavLst>
                                    </p:anim>
                                    <p:anim calcmode="lin" valueType="num">
                                      <p:cBhvr additive="base">
                                        <p:cTn id="55" dur="500" fill="hold"/>
                                        <p:tgtEl>
                                          <p:spTgt spid="38"/>
                                        </p:tgtEl>
                                        <p:attrNameLst>
                                          <p:attrName>ppt_y</p:attrName>
                                        </p:attrNameLst>
                                      </p:cBhvr>
                                      <p:tavLst>
                                        <p:tav tm="0">
                                          <p:val>
                                            <p:strVal val="#ppt_y"/>
                                          </p:val>
                                        </p:tav>
                                        <p:tav tm="100000">
                                          <p:val>
                                            <p:strVal val="#ppt_y"/>
                                          </p:val>
                                        </p:tav>
                                      </p:tavLst>
                                    </p:anim>
                                  </p:childTnLst>
                                </p:cTn>
                              </p:par>
                              <p:par>
                                <p:cTn id="56" presetID="10" presetClass="entr" presetSubtype="0" fill="hold" grpId="0" nodeType="withEffect">
                                  <p:stCondLst>
                                    <p:cond delay="0"/>
                                  </p:stCondLst>
                                  <p:childTnLst>
                                    <p:set>
                                      <p:cBhvr>
                                        <p:cTn id="57" dur="1" fill="hold">
                                          <p:stCondLst>
                                            <p:cond delay="0"/>
                                          </p:stCondLst>
                                        </p:cTn>
                                        <p:tgtEl>
                                          <p:spTgt spid="37"/>
                                        </p:tgtEl>
                                        <p:attrNameLst>
                                          <p:attrName>style.visibility</p:attrName>
                                        </p:attrNameLst>
                                      </p:cBhvr>
                                      <p:to>
                                        <p:strVal val="visible"/>
                                      </p:to>
                                    </p:set>
                                    <p:animEffect transition="in" filter="fade">
                                      <p:cBhvr>
                                        <p:cTn id="58" dur="500"/>
                                        <p:tgtEl>
                                          <p:spTgt spid="37"/>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47"/>
                                        </p:tgtEl>
                                        <p:attrNameLst>
                                          <p:attrName>style.visibility</p:attrName>
                                        </p:attrNameLst>
                                      </p:cBhvr>
                                      <p:to>
                                        <p:strVal val="visible"/>
                                      </p:to>
                                    </p:set>
                                    <p:animEffect transition="in" filter="fade">
                                      <p:cBhvr>
                                        <p:cTn id="61" dur="500"/>
                                        <p:tgtEl>
                                          <p:spTgt spid="47"/>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40"/>
                                        </p:tgtEl>
                                        <p:attrNameLst>
                                          <p:attrName>style.visibility</p:attrName>
                                        </p:attrNameLst>
                                      </p:cBhvr>
                                      <p:to>
                                        <p:strVal val="visible"/>
                                      </p:to>
                                    </p:set>
                                    <p:animEffect transition="in" filter="fade">
                                      <p:cBhvr>
                                        <p:cTn id="66" dur="500"/>
                                        <p:tgtEl>
                                          <p:spTgt spid="40"/>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41"/>
                                        </p:tgtEl>
                                        <p:attrNameLst>
                                          <p:attrName>style.visibility</p:attrName>
                                        </p:attrNameLst>
                                      </p:cBhvr>
                                      <p:to>
                                        <p:strVal val="visible"/>
                                      </p:to>
                                    </p:set>
                                    <p:animEffect transition="in" filter="fade">
                                      <p:cBhvr>
                                        <p:cTn id="71" dur="500"/>
                                        <p:tgtEl>
                                          <p:spTgt spid="41"/>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42"/>
                                        </p:tgtEl>
                                        <p:attrNameLst>
                                          <p:attrName>style.visibility</p:attrName>
                                        </p:attrNameLst>
                                      </p:cBhvr>
                                      <p:to>
                                        <p:strVal val="visible"/>
                                      </p:to>
                                    </p:set>
                                    <p:animEffect transition="in" filter="fade">
                                      <p:cBhvr>
                                        <p:cTn id="76" dur="500"/>
                                        <p:tgtEl>
                                          <p:spTgt spid="42"/>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10" presetClass="entr" presetSubtype="0" fill="hold" nodeType="clickEffect">
                                  <p:stCondLst>
                                    <p:cond delay="0"/>
                                  </p:stCondLst>
                                  <p:childTnLst>
                                    <p:set>
                                      <p:cBhvr>
                                        <p:cTn id="80" dur="1" fill="hold">
                                          <p:stCondLst>
                                            <p:cond delay="0"/>
                                          </p:stCondLst>
                                        </p:cTn>
                                        <p:tgtEl>
                                          <p:spTgt spid="43"/>
                                        </p:tgtEl>
                                        <p:attrNameLst>
                                          <p:attrName>style.visibility</p:attrName>
                                        </p:attrNameLst>
                                      </p:cBhvr>
                                      <p:to>
                                        <p:strVal val="visible"/>
                                      </p:to>
                                    </p:set>
                                    <p:animEffect transition="in" filter="fade">
                                      <p:cBhvr>
                                        <p:cTn id="81" dur="500"/>
                                        <p:tgtEl>
                                          <p:spTgt spid="43"/>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44"/>
                                        </p:tgtEl>
                                        <p:attrNameLst>
                                          <p:attrName>style.visibility</p:attrName>
                                        </p:attrNameLst>
                                      </p:cBhvr>
                                      <p:to>
                                        <p:strVal val="visible"/>
                                      </p:to>
                                    </p:set>
                                    <p:animEffect transition="in" filter="fade">
                                      <p:cBhvr>
                                        <p:cTn id="86" dur="500"/>
                                        <p:tgtEl>
                                          <p:spTgt spid="44"/>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10" presetClass="entr" presetSubtype="0" fill="hold" nodeType="clickEffect">
                                  <p:stCondLst>
                                    <p:cond delay="0"/>
                                  </p:stCondLst>
                                  <p:childTnLst>
                                    <p:set>
                                      <p:cBhvr>
                                        <p:cTn id="90" dur="1" fill="hold">
                                          <p:stCondLst>
                                            <p:cond delay="0"/>
                                          </p:stCondLst>
                                        </p:cTn>
                                        <p:tgtEl>
                                          <p:spTgt spid="45"/>
                                        </p:tgtEl>
                                        <p:attrNameLst>
                                          <p:attrName>style.visibility</p:attrName>
                                        </p:attrNameLst>
                                      </p:cBhvr>
                                      <p:to>
                                        <p:strVal val="visible"/>
                                      </p:to>
                                    </p:set>
                                    <p:animEffect transition="in" filter="fade">
                                      <p:cBhvr>
                                        <p:cTn id="91" dur="500"/>
                                        <p:tgtEl>
                                          <p:spTgt spid="45"/>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10" presetClass="entr" presetSubtype="0" fill="hold" grpId="0" nodeType="clickEffect">
                                  <p:stCondLst>
                                    <p:cond delay="0"/>
                                  </p:stCondLst>
                                  <p:childTnLst>
                                    <p:set>
                                      <p:cBhvr>
                                        <p:cTn id="95" dur="1" fill="hold">
                                          <p:stCondLst>
                                            <p:cond delay="0"/>
                                          </p:stCondLst>
                                        </p:cTn>
                                        <p:tgtEl>
                                          <p:spTgt spid="46"/>
                                        </p:tgtEl>
                                        <p:attrNameLst>
                                          <p:attrName>style.visibility</p:attrName>
                                        </p:attrNameLst>
                                      </p:cBhvr>
                                      <p:to>
                                        <p:strVal val="visible"/>
                                      </p:to>
                                    </p:set>
                                    <p:animEffect transition="in" filter="fade">
                                      <p:cBhvr>
                                        <p:cTn id="96" dur="500"/>
                                        <p:tgtEl>
                                          <p:spTgt spid="46"/>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39"/>
                                        </p:tgtEl>
                                        <p:attrNameLst>
                                          <p:attrName>style.visibility</p:attrName>
                                        </p:attrNameLst>
                                      </p:cBhvr>
                                      <p:to>
                                        <p:strVal val="visible"/>
                                      </p:to>
                                    </p:set>
                                    <p:animEffect transition="in" filter="fade">
                                      <p:cBhvr>
                                        <p:cTn id="101" dur="500"/>
                                        <p:tgtEl>
                                          <p:spTgt spid="39"/>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10" presetClass="entr" presetSubtype="0" fill="hold" grpId="0" nodeType="clickEffect">
                                  <p:stCondLst>
                                    <p:cond delay="0"/>
                                  </p:stCondLst>
                                  <p:childTnLst>
                                    <p:set>
                                      <p:cBhvr>
                                        <p:cTn id="105" dur="1" fill="hold">
                                          <p:stCondLst>
                                            <p:cond delay="0"/>
                                          </p:stCondLst>
                                        </p:cTn>
                                        <p:tgtEl>
                                          <p:spTgt spid="48"/>
                                        </p:tgtEl>
                                        <p:attrNameLst>
                                          <p:attrName>style.visibility</p:attrName>
                                        </p:attrNameLst>
                                      </p:cBhvr>
                                      <p:to>
                                        <p:strVal val="visible"/>
                                      </p:to>
                                    </p:set>
                                    <p:animEffect transition="in" filter="fade">
                                      <p:cBhvr>
                                        <p:cTn id="106" dur="500"/>
                                        <p:tgtEl>
                                          <p:spTgt spid="48"/>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10" presetClass="entr" presetSubtype="0" fill="hold" grpId="0" nodeType="clickEffect">
                                  <p:stCondLst>
                                    <p:cond delay="0"/>
                                  </p:stCondLst>
                                  <p:childTnLst>
                                    <p:set>
                                      <p:cBhvr>
                                        <p:cTn id="110" dur="1" fill="hold">
                                          <p:stCondLst>
                                            <p:cond delay="0"/>
                                          </p:stCondLst>
                                        </p:cTn>
                                        <p:tgtEl>
                                          <p:spTgt spid="50"/>
                                        </p:tgtEl>
                                        <p:attrNameLst>
                                          <p:attrName>style.visibility</p:attrName>
                                        </p:attrNameLst>
                                      </p:cBhvr>
                                      <p:to>
                                        <p:strVal val="visible"/>
                                      </p:to>
                                    </p:set>
                                    <p:animEffect transition="in" filter="fade">
                                      <p:cBhvr>
                                        <p:cTn id="111" dur="500"/>
                                        <p:tgtEl>
                                          <p:spTgt spid="50"/>
                                        </p:tgtEl>
                                      </p:cBhvr>
                                    </p:animEffec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10" presetClass="entr" presetSubtype="0" fill="hold" grpId="0" nodeType="clickEffect">
                                  <p:stCondLst>
                                    <p:cond delay="0"/>
                                  </p:stCondLst>
                                  <p:childTnLst>
                                    <p:set>
                                      <p:cBhvr>
                                        <p:cTn id="115" dur="1" fill="hold">
                                          <p:stCondLst>
                                            <p:cond delay="0"/>
                                          </p:stCondLst>
                                        </p:cTn>
                                        <p:tgtEl>
                                          <p:spTgt spid="51"/>
                                        </p:tgtEl>
                                        <p:attrNameLst>
                                          <p:attrName>style.visibility</p:attrName>
                                        </p:attrNameLst>
                                      </p:cBhvr>
                                      <p:to>
                                        <p:strVal val="visible"/>
                                      </p:to>
                                    </p:set>
                                    <p:animEffect transition="in" filter="fade">
                                      <p:cBhvr>
                                        <p:cTn id="116" dur="500"/>
                                        <p:tgtEl>
                                          <p:spTgt spid="51"/>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10" presetClass="entr" presetSubtype="0" fill="hold" grpId="0" nodeType="clickEffect">
                                  <p:stCondLst>
                                    <p:cond delay="0"/>
                                  </p:stCondLst>
                                  <p:childTnLst>
                                    <p:set>
                                      <p:cBhvr>
                                        <p:cTn id="120" dur="1" fill="hold">
                                          <p:stCondLst>
                                            <p:cond delay="0"/>
                                          </p:stCondLst>
                                        </p:cTn>
                                        <p:tgtEl>
                                          <p:spTgt spid="52"/>
                                        </p:tgtEl>
                                        <p:attrNameLst>
                                          <p:attrName>style.visibility</p:attrName>
                                        </p:attrNameLst>
                                      </p:cBhvr>
                                      <p:to>
                                        <p:strVal val="visible"/>
                                      </p:to>
                                    </p:set>
                                    <p:animEffect transition="in" filter="fade">
                                      <p:cBhvr>
                                        <p:cTn id="121" dur="500"/>
                                        <p:tgtEl>
                                          <p:spTgt spid="52"/>
                                        </p:tgtEl>
                                      </p:cBhvr>
                                    </p:animEffec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10" presetClass="entr" presetSubtype="0" fill="hold" nodeType="clickEffect">
                                  <p:stCondLst>
                                    <p:cond delay="0"/>
                                  </p:stCondLst>
                                  <p:childTnLst>
                                    <p:set>
                                      <p:cBhvr>
                                        <p:cTn id="125" dur="1" fill="hold">
                                          <p:stCondLst>
                                            <p:cond delay="0"/>
                                          </p:stCondLst>
                                        </p:cTn>
                                        <p:tgtEl>
                                          <p:spTgt spid="53"/>
                                        </p:tgtEl>
                                        <p:attrNameLst>
                                          <p:attrName>style.visibility</p:attrName>
                                        </p:attrNameLst>
                                      </p:cBhvr>
                                      <p:to>
                                        <p:strVal val="visible"/>
                                      </p:to>
                                    </p:set>
                                    <p:animEffect transition="in" filter="fade">
                                      <p:cBhvr>
                                        <p:cTn id="126" dur="500"/>
                                        <p:tgtEl>
                                          <p:spTgt spid="53"/>
                                        </p:tgtEl>
                                      </p:cBhvr>
                                    </p:animEffect>
                                  </p:childTnLst>
                                </p:cTn>
                              </p:par>
                            </p:childTnLst>
                          </p:cTn>
                        </p:par>
                      </p:childTnLst>
                    </p:cTn>
                  </p:par>
                  <p:par>
                    <p:cTn id="127" fill="hold" nodeType="clickPar">
                      <p:stCondLst>
                        <p:cond delay="indefinite"/>
                      </p:stCondLst>
                      <p:childTnLst>
                        <p:par>
                          <p:cTn id="128" fill="hold" nodeType="withGroup">
                            <p:stCondLst>
                              <p:cond delay="0"/>
                            </p:stCondLst>
                            <p:childTnLst>
                              <p:par>
                                <p:cTn id="129" presetID="10" presetClass="entr" presetSubtype="0" fill="hold" grpId="0" nodeType="clickEffect">
                                  <p:stCondLst>
                                    <p:cond delay="0"/>
                                  </p:stCondLst>
                                  <p:childTnLst>
                                    <p:set>
                                      <p:cBhvr>
                                        <p:cTn id="130" dur="1" fill="hold">
                                          <p:stCondLst>
                                            <p:cond delay="0"/>
                                          </p:stCondLst>
                                        </p:cTn>
                                        <p:tgtEl>
                                          <p:spTgt spid="54"/>
                                        </p:tgtEl>
                                        <p:attrNameLst>
                                          <p:attrName>style.visibility</p:attrName>
                                        </p:attrNameLst>
                                      </p:cBhvr>
                                      <p:to>
                                        <p:strVal val="visible"/>
                                      </p:to>
                                    </p:set>
                                    <p:animEffect transition="in" filter="fade">
                                      <p:cBhvr>
                                        <p:cTn id="131" dur="500"/>
                                        <p:tgtEl>
                                          <p:spTgt spid="54"/>
                                        </p:tgtEl>
                                      </p:cBhvr>
                                    </p:animEffect>
                                  </p:childTnLst>
                                </p:cTn>
                              </p:par>
                            </p:childTnLst>
                          </p:cTn>
                        </p:par>
                      </p:childTnLst>
                    </p:cTn>
                  </p:par>
                  <p:par>
                    <p:cTn id="132" fill="hold" nodeType="clickPar">
                      <p:stCondLst>
                        <p:cond delay="indefinite"/>
                      </p:stCondLst>
                      <p:childTnLst>
                        <p:par>
                          <p:cTn id="133" fill="hold" nodeType="withGroup">
                            <p:stCondLst>
                              <p:cond delay="0"/>
                            </p:stCondLst>
                            <p:childTnLst>
                              <p:par>
                                <p:cTn id="134" presetID="10" presetClass="entr" presetSubtype="0" fill="hold" nodeType="clickEffect">
                                  <p:stCondLst>
                                    <p:cond delay="0"/>
                                  </p:stCondLst>
                                  <p:childTnLst>
                                    <p:set>
                                      <p:cBhvr>
                                        <p:cTn id="135" dur="1" fill="hold">
                                          <p:stCondLst>
                                            <p:cond delay="0"/>
                                          </p:stCondLst>
                                        </p:cTn>
                                        <p:tgtEl>
                                          <p:spTgt spid="55"/>
                                        </p:tgtEl>
                                        <p:attrNameLst>
                                          <p:attrName>style.visibility</p:attrName>
                                        </p:attrNameLst>
                                      </p:cBhvr>
                                      <p:to>
                                        <p:strVal val="visible"/>
                                      </p:to>
                                    </p:set>
                                    <p:animEffect transition="in" filter="fade">
                                      <p:cBhvr>
                                        <p:cTn id="136" dur="500"/>
                                        <p:tgtEl>
                                          <p:spTgt spid="55"/>
                                        </p:tgtEl>
                                      </p:cBhvr>
                                    </p:animEffect>
                                  </p:childTnLst>
                                </p:cTn>
                              </p:par>
                            </p:childTnLst>
                          </p:cTn>
                        </p:par>
                      </p:childTnLst>
                    </p:cTn>
                  </p:par>
                  <p:par>
                    <p:cTn id="137" fill="hold" nodeType="clickPar">
                      <p:stCondLst>
                        <p:cond delay="indefinite"/>
                      </p:stCondLst>
                      <p:childTnLst>
                        <p:par>
                          <p:cTn id="138" fill="hold" nodeType="withGroup">
                            <p:stCondLst>
                              <p:cond delay="0"/>
                            </p:stCondLst>
                            <p:childTnLst>
                              <p:par>
                                <p:cTn id="139" presetID="10" presetClass="entr" presetSubtype="0" fill="hold" grpId="0" nodeType="clickEffect">
                                  <p:stCondLst>
                                    <p:cond delay="0"/>
                                  </p:stCondLst>
                                  <p:childTnLst>
                                    <p:set>
                                      <p:cBhvr>
                                        <p:cTn id="140" dur="1" fill="hold">
                                          <p:stCondLst>
                                            <p:cond delay="0"/>
                                          </p:stCondLst>
                                        </p:cTn>
                                        <p:tgtEl>
                                          <p:spTgt spid="56"/>
                                        </p:tgtEl>
                                        <p:attrNameLst>
                                          <p:attrName>style.visibility</p:attrName>
                                        </p:attrNameLst>
                                      </p:cBhvr>
                                      <p:to>
                                        <p:strVal val="visible"/>
                                      </p:to>
                                    </p:set>
                                    <p:animEffect transition="in" filter="fade">
                                      <p:cBhvr>
                                        <p:cTn id="141" dur="500"/>
                                        <p:tgtEl>
                                          <p:spTgt spid="56"/>
                                        </p:tgtEl>
                                      </p:cBhvr>
                                    </p:animEffec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10" presetClass="entr" presetSubtype="0" fill="hold" grpId="0" nodeType="clickEffect">
                                  <p:stCondLst>
                                    <p:cond delay="0"/>
                                  </p:stCondLst>
                                  <p:childTnLst>
                                    <p:set>
                                      <p:cBhvr>
                                        <p:cTn id="145" dur="1" fill="hold">
                                          <p:stCondLst>
                                            <p:cond delay="0"/>
                                          </p:stCondLst>
                                        </p:cTn>
                                        <p:tgtEl>
                                          <p:spTgt spid="49"/>
                                        </p:tgtEl>
                                        <p:attrNameLst>
                                          <p:attrName>style.visibility</p:attrName>
                                        </p:attrNameLst>
                                      </p:cBhvr>
                                      <p:to>
                                        <p:strVal val="visible"/>
                                      </p:to>
                                    </p:set>
                                    <p:animEffect transition="in" filter="fade">
                                      <p:cBhvr>
                                        <p:cTn id="146"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29" grpId="0"/>
      <p:bldP spid="30" grpId="0"/>
      <p:bldP spid="31" grpId="0"/>
      <p:bldP spid="32" grpId="0"/>
      <p:bldP spid="33" grpId="0"/>
      <p:bldP spid="34" grpId="0"/>
      <p:bldP spid="35" grpId="0"/>
      <p:bldP spid="36" grpId="0"/>
      <p:bldP spid="37" grpId="0"/>
      <p:bldP spid="38" grpId="0"/>
      <p:bldP spid="39" grpId="0"/>
      <p:bldP spid="40" grpId="0"/>
      <p:bldP spid="41" grpId="0"/>
      <p:bldP spid="42" grpId="0"/>
      <p:bldP spid="44" grpId="0"/>
      <p:bldP spid="46" grpId="0"/>
      <p:bldP spid="47" grpId="0"/>
      <p:bldP spid="48" grpId="0"/>
      <p:bldP spid="49" grpId="0"/>
      <p:bldP spid="50" grpId="0"/>
      <p:bldP spid="51" grpId="0"/>
      <p:bldP spid="52" grpId="0"/>
      <p:bldP spid="54" grpId="0"/>
      <p:bldP spid="5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33"/>
          <p:cNvSpPr txBox="1">
            <a:spLocks noChangeArrowheads="1"/>
          </p:cNvSpPr>
          <p:nvPr/>
        </p:nvSpPr>
        <p:spPr bwMode="auto">
          <a:xfrm>
            <a:off x="381000" y="152400"/>
            <a:ext cx="510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5. ADDING/SUBTRACTING FRACTIONS</a:t>
            </a:r>
          </a:p>
        </p:txBody>
      </p:sp>
      <p:sp>
        <p:nvSpPr>
          <p:cNvPr id="35" name="Text Placeholder 2"/>
          <p:cNvSpPr txBox="1">
            <a:spLocks/>
          </p:cNvSpPr>
          <p:nvPr/>
        </p:nvSpPr>
        <p:spPr bwMode="auto">
          <a:xfrm>
            <a:off x="381000" y="457200"/>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a) With the same denominator: </a:t>
            </a:r>
            <a:endParaRPr lang="en-NZ" i="1">
              <a:latin typeface="Arial" pitchFamily="34" charset="0"/>
              <a:cs typeface="Arial" pitchFamily="34" charset="0"/>
            </a:endParaRPr>
          </a:p>
        </p:txBody>
      </p:sp>
      <p:sp>
        <p:nvSpPr>
          <p:cNvPr id="36" name="Text Placeholder 2"/>
          <p:cNvSpPr txBox="1">
            <a:spLocks/>
          </p:cNvSpPr>
          <p:nvPr/>
        </p:nvSpPr>
        <p:spPr bwMode="auto">
          <a:xfrm>
            <a:off x="609600" y="762000"/>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Add/subtract the numerators and leave the denominator unchanged. Simplify if possible. </a:t>
            </a:r>
            <a:endParaRPr lang="en-NZ" i="1">
              <a:latin typeface="Arial" pitchFamily="34" charset="0"/>
              <a:cs typeface="Arial" pitchFamily="34" charset="0"/>
            </a:endParaRPr>
          </a:p>
        </p:txBody>
      </p:sp>
      <p:sp>
        <p:nvSpPr>
          <p:cNvPr id="37" name="TextBox 36"/>
          <p:cNvSpPr txBox="1">
            <a:spLocks noChangeArrowheads="1"/>
          </p:cNvSpPr>
          <p:nvPr/>
        </p:nvSpPr>
        <p:spPr bwMode="auto">
          <a:xfrm>
            <a:off x="609600" y="16764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a)   </a:t>
            </a:r>
            <a:r>
              <a:rPr lang="en-NZ" u="sng">
                <a:latin typeface="Arial" pitchFamily="34" charset="0"/>
                <a:cs typeface="Arial" pitchFamily="34" charset="0"/>
              </a:rPr>
              <a:t>3</a:t>
            </a:r>
            <a:r>
              <a:rPr lang="en-NZ">
                <a:latin typeface="Arial" pitchFamily="34" charset="0"/>
                <a:cs typeface="Arial" pitchFamily="34" charset="0"/>
              </a:rPr>
              <a:t> + </a:t>
            </a:r>
            <a:r>
              <a:rPr lang="en-NZ" u="sng">
                <a:latin typeface="Arial" pitchFamily="34" charset="0"/>
                <a:cs typeface="Arial" pitchFamily="34" charset="0"/>
              </a:rPr>
              <a:t>1</a:t>
            </a:r>
            <a:endParaRPr lang="en-NZ" i="1" u="sng" baseline="30000">
              <a:latin typeface="Arial" pitchFamily="34" charset="0"/>
              <a:cs typeface="Arial" pitchFamily="34" charset="0"/>
            </a:endParaRPr>
          </a:p>
          <a:p>
            <a:r>
              <a:rPr lang="en-NZ" i="1">
                <a:latin typeface="Arial" pitchFamily="34" charset="0"/>
                <a:cs typeface="Arial" pitchFamily="34" charset="0"/>
              </a:rPr>
              <a:t>      </a:t>
            </a:r>
            <a:r>
              <a:rPr lang="en-NZ">
                <a:latin typeface="Arial" pitchFamily="34" charset="0"/>
                <a:cs typeface="Arial" pitchFamily="34" charset="0"/>
              </a:rPr>
              <a:t>5    5</a:t>
            </a:r>
            <a:endParaRPr lang="en-NZ" i="1">
              <a:latin typeface="Arial" pitchFamily="34" charset="0"/>
              <a:cs typeface="Arial" pitchFamily="34" charset="0"/>
            </a:endParaRPr>
          </a:p>
        </p:txBody>
      </p:sp>
      <p:sp>
        <p:nvSpPr>
          <p:cNvPr id="38" name="Text Placeholder 2"/>
          <p:cNvSpPr txBox="1">
            <a:spLocks/>
          </p:cNvSpPr>
          <p:nvPr/>
        </p:nvSpPr>
        <p:spPr bwMode="auto">
          <a:xfrm>
            <a:off x="381000" y="13716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Simplify:</a:t>
            </a:r>
            <a:endParaRPr lang="en-NZ" i="1">
              <a:latin typeface="Arial" pitchFamily="34" charset="0"/>
              <a:cs typeface="Arial" pitchFamily="34" charset="0"/>
            </a:endParaRPr>
          </a:p>
        </p:txBody>
      </p:sp>
      <p:sp>
        <p:nvSpPr>
          <p:cNvPr id="39" name="TextBox 38"/>
          <p:cNvSpPr txBox="1">
            <a:spLocks noChangeArrowheads="1"/>
          </p:cNvSpPr>
          <p:nvPr/>
        </p:nvSpPr>
        <p:spPr bwMode="auto">
          <a:xfrm>
            <a:off x="1905000" y="16764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3 + 1</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5</a:t>
            </a:r>
            <a:endParaRPr lang="en-NZ" i="1">
              <a:solidFill>
                <a:srgbClr val="FF0000"/>
              </a:solidFill>
              <a:latin typeface="Arial" pitchFamily="34" charset="0"/>
              <a:cs typeface="Arial" pitchFamily="34" charset="0"/>
            </a:endParaRPr>
          </a:p>
        </p:txBody>
      </p:sp>
      <p:sp>
        <p:nvSpPr>
          <p:cNvPr id="40" name="TextBox 39"/>
          <p:cNvSpPr txBox="1">
            <a:spLocks noChangeArrowheads="1"/>
          </p:cNvSpPr>
          <p:nvPr/>
        </p:nvSpPr>
        <p:spPr bwMode="auto">
          <a:xfrm>
            <a:off x="5715000" y="22098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4</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8</a:t>
            </a:r>
            <a:endParaRPr lang="en-NZ" i="1">
              <a:solidFill>
                <a:srgbClr val="FF0000"/>
              </a:solidFill>
              <a:latin typeface="Arial" pitchFamily="34" charset="0"/>
              <a:cs typeface="Arial" pitchFamily="34" charset="0"/>
            </a:endParaRPr>
          </a:p>
        </p:txBody>
      </p:sp>
      <p:cxnSp>
        <p:nvCxnSpPr>
          <p:cNvPr id="41" name="Straight Connector 40"/>
          <p:cNvCxnSpPr/>
          <p:nvPr/>
        </p:nvCxnSpPr>
        <p:spPr>
          <a:xfrm rot="5400000" flipH="1" flipV="1">
            <a:off x="6362700" y="2628900"/>
            <a:ext cx="228600" cy="152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flipH="1" flipV="1">
            <a:off x="6362700" y="2324100"/>
            <a:ext cx="228600" cy="152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43" name="TextBox 42"/>
          <p:cNvSpPr txBox="1">
            <a:spLocks noChangeArrowheads="1"/>
          </p:cNvSpPr>
          <p:nvPr/>
        </p:nvSpPr>
        <p:spPr bwMode="auto">
          <a:xfrm>
            <a:off x="5943600" y="2209800"/>
            <a:ext cx="533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4</a:t>
            </a:r>
            <a:endParaRPr lang="en-NZ" i="1" baseline="30000">
              <a:solidFill>
                <a:srgbClr val="FF0000"/>
              </a:solidFill>
              <a:latin typeface="Arial" pitchFamily="34" charset="0"/>
              <a:cs typeface="Arial" pitchFamily="34" charset="0"/>
            </a:endParaRPr>
          </a:p>
          <a:p>
            <a:r>
              <a:rPr lang="en-NZ">
                <a:solidFill>
                  <a:srgbClr val="FF0000"/>
                </a:solidFill>
                <a:latin typeface="Arial" pitchFamily="34" charset="0"/>
                <a:cs typeface="Arial" pitchFamily="34" charset="0"/>
              </a:rPr>
              <a:t>÷ 4   </a:t>
            </a:r>
            <a:r>
              <a:rPr lang="en-NZ" baseline="30000">
                <a:solidFill>
                  <a:srgbClr val="FF0000"/>
                </a:solidFill>
                <a:latin typeface="Arial" pitchFamily="34" charset="0"/>
                <a:cs typeface="Arial" pitchFamily="34" charset="0"/>
              </a:rPr>
              <a:t>                 </a:t>
            </a:r>
            <a:r>
              <a:rPr lang="en-NZ" i="1">
                <a:solidFill>
                  <a:srgbClr val="FF0000"/>
                </a:solidFill>
                <a:latin typeface="Arial" pitchFamily="34" charset="0"/>
                <a:cs typeface="Arial" pitchFamily="34" charset="0"/>
              </a:rPr>
              <a:t> </a:t>
            </a:r>
            <a:endParaRPr lang="en-NZ" baseline="30000">
              <a:solidFill>
                <a:srgbClr val="FF0000"/>
              </a:solidFill>
              <a:latin typeface="Arial" pitchFamily="34" charset="0"/>
              <a:cs typeface="Arial" pitchFamily="34" charset="0"/>
            </a:endParaRPr>
          </a:p>
        </p:txBody>
      </p:sp>
      <p:sp>
        <p:nvSpPr>
          <p:cNvPr id="44" name="TextBox 43"/>
          <p:cNvSpPr txBox="1">
            <a:spLocks noChangeArrowheads="1"/>
          </p:cNvSpPr>
          <p:nvPr/>
        </p:nvSpPr>
        <p:spPr bwMode="auto">
          <a:xfrm>
            <a:off x="1905000" y="22098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4</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5</a:t>
            </a:r>
            <a:endParaRPr lang="en-NZ" i="1">
              <a:solidFill>
                <a:srgbClr val="FF0000"/>
              </a:solidFill>
              <a:latin typeface="Arial" pitchFamily="34" charset="0"/>
              <a:cs typeface="Arial" pitchFamily="34" charset="0"/>
            </a:endParaRPr>
          </a:p>
        </p:txBody>
      </p:sp>
      <p:sp>
        <p:nvSpPr>
          <p:cNvPr id="45" name="TextBox 44"/>
          <p:cNvSpPr txBox="1">
            <a:spLocks noChangeArrowheads="1"/>
          </p:cNvSpPr>
          <p:nvPr/>
        </p:nvSpPr>
        <p:spPr bwMode="auto">
          <a:xfrm>
            <a:off x="4572000" y="16764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b)   </a:t>
            </a:r>
            <a:r>
              <a:rPr lang="en-NZ" u="sng">
                <a:latin typeface="Arial" pitchFamily="34" charset="0"/>
                <a:cs typeface="Arial" pitchFamily="34" charset="0"/>
              </a:rPr>
              <a:t>7</a:t>
            </a:r>
            <a:r>
              <a:rPr lang="en-NZ">
                <a:latin typeface="Arial" pitchFamily="34" charset="0"/>
                <a:cs typeface="Arial" pitchFamily="34" charset="0"/>
              </a:rPr>
              <a:t> - </a:t>
            </a:r>
            <a:r>
              <a:rPr lang="en-NZ" u="sng">
                <a:latin typeface="Arial" pitchFamily="34" charset="0"/>
                <a:cs typeface="Arial" pitchFamily="34" charset="0"/>
              </a:rPr>
              <a:t>3</a:t>
            </a:r>
            <a:endParaRPr lang="en-NZ" i="1" u="sng" baseline="30000">
              <a:latin typeface="Arial" pitchFamily="34" charset="0"/>
              <a:cs typeface="Arial" pitchFamily="34" charset="0"/>
            </a:endParaRPr>
          </a:p>
          <a:p>
            <a:r>
              <a:rPr lang="en-NZ" i="1">
                <a:latin typeface="Arial" pitchFamily="34" charset="0"/>
                <a:cs typeface="Arial" pitchFamily="34" charset="0"/>
              </a:rPr>
              <a:t>      </a:t>
            </a:r>
            <a:r>
              <a:rPr lang="en-NZ">
                <a:latin typeface="Arial" pitchFamily="34" charset="0"/>
                <a:cs typeface="Arial" pitchFamily="34" charset="0"/>
              </a:rPr>
              <a:t>8    8</a:t>
            </a:r>
            <a:endParaRPr lang="en-NZ" i="1">
              <a:latin typeface="Arial" pitchFamily="34" charset="0"/>
              <a:cs typeface="Arial" pitchFamily="34" charset="0"/>
            </a:endParaRPr>
          </a:p>
        </p:txBody>
      </p:sp>
      <p:sp>
        <p:nvSpPr>
          <p:cNvPr id="46" name="TextBox 45"/>
          <p:cNvSpPr txBox="1">
            <a:spLocks noChangeArrowheads="1"/>
          </p:cNvSpPr>
          <p:nvPr/>
        </p:nvSpPr>
        <p:spPr bwMode="auto">
          <a:xfrm>
            <a:off x="5715000" y="16764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7 - 3</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8</a:t>
            </a:r>
            <a:endParaRPr lang="en-NZ" i="1">
              <a:solidFill>
                <a:srgbClr val="FF0000"/>
              </a:solidFill>
              <a:latin typeface="Arial" pitchFamily="34" charset="0"/>
              <a:cs typeface="Arial" pitchFamily="34" charset="0"/>
            </a:endParaRPr>
          </a:p>
        </p:txBody>
      </p:sp>
      <p:sp>
        <p:nvSpPr>
          <p:cNvPr id="47" name="TextBox 46"/>
          <p:cNvSpPr txBox="1">
            <a:spLocks noChangeArrowheads="1"/>
          </p:cNvSpPr>
          <p:nvPr/>
        </p:nvSpPr>
        <p:spPr bwMode="auto">
          <a:xfrm>
            <a:off x="5715000" y="27432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1</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2</a:t>
            </a:r>
            <a:endParaRPr lang="en-NZ" i="1">
              <a:solidFill>
                <a:srgbClr val="FF0000"/>
              </a:solidFill>
              <a:latin typeface="Arial" pitchFamily="34" charset="0"/>
              <a:cs typeface="Arial" pitchFamily="34" charset="0"/>
            </a:endParaRPr>
          </a:p>
        </p:txBody>
      </p:sp>
      <p:sp>
        <p:nvSpPr>
          <p:cNvPr id="48" name="Text Placeholder 2"/>
          <p:cNvSpPr txBox="1">
            <a:spLocks/>
          </p:cNvSpPr>
          <p:nvPr/>
        </p:nvSpPr>
        <p:spPr bwMode="auto">
          <a:xfrm>
            <a:off x="228600" y="2859088"/>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b) With different denominators: </a:t>
            </a:r>
            <a:endParaRPr lang="en-NZ" i="1">
              <a:latin typeface="Arial" pitchFamily="34" charset="0"/>
              <a:cs typeface="Arial" pitchFamily="34" charset="0"/>
            </a:endParaRPr>
          </a:p>
        </p:txBody>
      </p:sp>
      <p:sp>
        <p:nvSpPr>
          <p:cNvPr id="49" name="Text Placeholder 2"/>
          <p:cNvSpPr txBox="1">
            <a:spLocks/>
          </p:cNvSpPr>
          <p:nvPr/>
        </p:nvSpPr>
        <p:spPr bwMode="auto">
          <a:xfrm>
            <a:off x="457200" y="3163888"/>
            <a:ext cx="6629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Multiply denominators to find a common denominator. </a:t>
            </a:r>
            <a:endParaRPr lang="en-NZ" i="1">
              <a:latin typeface="Arial" pitchFamily="34" charset="0"/>
              <a:cs typeface="Arial" pitchFamily="34" charset="0"/>
            </a:endParaRPr>
          </a:p>
        </p:txBody>
      </p:sp>
      <p:sp>
        <p:nvSpPr>
          <p:cNvPr id="50" name="Text Placeholder 2"/>
          <p:cNvSpPr txBox="1">
            <a:spLocks/>
          </p:cNvSpPr>
          <p:nvPr/>
        </p:nvSpPr>
        <p:spPr bwMode="auto">
          <a:xfrm>
            <a:off x="457200" y="3468688"/>
            <a:ext cx="5562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Cross multiply to find equivalent numerators. </a:t>
            </a:r>
            <a:endParaRPr lang="en-NZ" i="1">
              <a:latin typeface="Arial" pitchFamily="34" charset="0"/>
              <a:cs typeface="Arial" pitchFamily="34" charset="0"/>
            </a:endParaRPr>
          </a:p>
        </p:txBody>
      </p:sp>
      <p:sp>
        <p:nvSpPr>
          <p:cNvPr id="51" name="Text Placeholder 2"/>
          <p:cNvSpPr txBox="1">
            <a:spLocks/>
          </p:cNvSpPr>
          <p:nvPr/>
        </p:nvSpPr>
        <p:spPr bwMode="auto">
          <a:xfrm>
            <a:off x="457200" y="3773488"/>
            <a:ext cx="502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Add/subtract fractions then simplify. </a:t>
            </a:r>
            <a:endParaRPr lang="en-NZ" i="1">
              <a:latin typeface="Arial" pitchFamily="34" charset="0"/>
              <a:cs typeface="Arial" pitchFamily="34" charset="0"/>
            </a:endParaRPr>
          </a:p>
        </p:txBody>
      </p:sp>
      <p:sp>
        <p:nvSpPr>
          <p:cNvPr id="52" name="Text Placeholder 2"/>
          <p:cNvSpPr txBox="1">
            <a:spLocks/>
          </p:cNvSpPr>
          <p:nvPr/>
        </p:nvSpPr>
        <p:spPr bwMode="auto">
          <a:xfrm>
            <a:off x="228600" y="4230688"/>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Simplify:</a:t>
            </a:r>
            <a:endParaRPr lang="en-NZ" i="1">
              <a:latin typeface="Arial" pitchFamily="34" charset="0"/>
              <a:cs typeface="Arial" pitchFamily="34" charset="0"/>
            </a:endParaRPr>
          </a:p>
        </p:txBody>
      </p:sp>
      <p:sp>
        <p:nvSpPr>
          <p:cNvPr id="53" name="TextBox 52"/>
          <p:cNvSpPr txBox="1">
            <a:spLocks noChangeArrowheads="1"/>
          </p:cNvSpPr>
          <p:nvPr/>
        </p:nvSpPr>
        <p:spPr bwMode="auto">
          <a:xfrm>
            <a:off x="533400" y="4535488"/>
            <a:ext cx="152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a)   </a:t>
            </a:r>
            <a:r>
              <a:rPr lang="en-NZ" u="sng">
                <a:latin typeface="Arial" pitchFamily="34" charset="0"/>
                <a:cs typeface="Arial" pitchFamily="34" charset="0"/>
              </a:rPr>
              <a:t>1</a:t>
            </a:r>
            <a:r>
              <a:rPr lang="en-NZ">
                <a:latin typeface="Arial" pitchFamily="34" charset="0"/>
                <a:cs typeface="Arial" pitchFamily="34" charset="0"/>
              </a:rPr>
              <a:t>  +  </a:t>
            </a:r>
            <a:r>
              <a:rPr lang="en-NZ" u="sng">
                <a:latin typeface="Arial" pitchFamily="34" charset="0"/>
                <a:cs typeface="Arial" pitchFamily="34" charset="0"/>
              </a:rPr>
              <a:t>2</a:t>
            </a:r>
            <a:endParaRPr lang="en-NZ" i="1" u="sng" baseline="30000">
              <a:latin typeface="Arial" pitchFamily="34" charset="0"/>
              <a:cs typeface="Arial" pitchFamily="34" charset="0"/>
            </a:endParaRPr>
          </a:p>
          <a:p>
            <a:r>
              <a:rPr lang="en-NZ" i="1">
                <a:latin typeface="Arial" pitchFamily="34" charset="0"/>
                <a:cs typeface="Arial" pitchFamily="34" charset="0"/>
              </a:rPr>
              <a:t>      </a:t>
            </a:r>
            <a:r>
              <a:rPr lang="en-NZ">
                <a:latin typeface="Arial" pitchFamily="34" charset="0"/>
                <a:cs typeface="Arial" pitchFamily="34" charset="0"/>
              </a:rPr>
              <a:t>4      5</a:t>
            </a:r>
            <a:endParaRPr lang="en-NZ" i="1">
              <a:latin typeface="Arial" pitchFamily="34" charset="0"/>
              <a:cs typeface="Arial" pitchFamily="34" charset="0"/>
            </a:endParaRPr>
          </a:p>
        </p:txBody>
      </p:sp>
      <p:sp>
        <p:nvSpPr>
          <p:cNvPr id="54" name="TextBox 53"/>
          <p:cNvSpPr txBox="1">
            <a:spLocks noChangeArrowheads="1"/>
          </p:cNvSpPr>
          <p:nvPr/>
        </p:nvSpPr>
        <p:spPr bwMode="auto">
          <a:xfrm>
            <a:off x="1676400" y="5068888"/>
            <a:ext cx="2286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5</a:t>
            </a:r>
            <a:r>
              <a:rPr lang="en-NZ" i="1" u="sng">
                <a:solidFill>
                  <a:srgbClr val="FF0000"/>
                </a:solidFill>
                <a:latin typeface="Arial" pitchFamily="34" charset="0"/>
                <a:cs typeface="Arial" pitchFamily="34" charset="0"/>
              </a:rPr>
              <a:t> + </a:t>
            </a:r>
            <a:r>
              <a:rPr lang="en-NZ" u="sng">
                <a:solidFill>
                  <a:srgbClr val="FF0000"/>
                </a:solidFill>
                <a:latin typeface="Arial" pitchFamily="34" charset="0"/>
                <a:cs typeface="Arial" pitchFamily="34" charset="0"/>
              </a:rPr>
              <a:t>8</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20</a:t>
            </a:r>
            <a:endParaRPr lang="en-NZ" i="1">
              <a:solidFill>
                <a:srgbClr val="FF0000"/>
              </a:solidFill>
              <a:latin typeface="Arial" pitchFamily="34" charset="0"/>
              <a:cs typeface="Arial" pitchFamily="34" charset="0"/>
            </a:endParaRPr>
          </a:p>
        </p:txBody>
      </p:sp>
      <p:sp>
        <p:nvSpPr>
          <p:cNvPr id="55" name="TextBox 54"/>
          <p:cNvSpPr txBox="1">
            <a:spLocks noChangeArrowheads="1"/>
          </p:cNvSpPr>
          <p:nvPr/>
        </p:nvSpPr>
        <p:spPr bwMode="auto">
          <a:xfrm>
            <a:off x="1676400" y="5602288"/>
            <a:ext cx="1219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13</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20</a:t>
            </a:r>
            <a:endParaRPr lang="en-NZ" i="1">
              <a:solidFill>
                <a:srgbClr val="FF0000"/>
              </a:solidFill>
              <a:latin typeface="Arial" pitchFamily="34" charset="0"/>
              <a:cs typeface="Arial" pitchFamily="34" charset="0"/>
            </a:endParaRPr>
          </a:p>
        </p:txBody>
      </p:sp>
      <p:sp>
        <p:nvSpPr>
          <p:cNvPr id="56" name="TextBox 55"/>
          <p:cNvSpPr txBox="1">
            <a:spLocks noChangeArrowheads="1"/>
          </p:cNvSpPr>
          <p:nvPr/>
        </p:nvSpPr>
        <p:spPr bwMode="auto">
          <a:xfrm>
            <a:off x="4495800" y="4535488"/>
            <a:ext cx="152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b)   </a:t>
            </a:r>
            <a:r>
              <a:rPr lang="en-NZ" u="sng">
                <a:latin typeface="Arial" pitchFamily="34" charset="0"/>
                <a:cs typeface="Arial" pitchFamily="34" charset="0"/>
              </a:rPr>
              <a:t>9</a:t>
            </a:r>
            <a:r>
              <a:rPr lang="en-NZ">
                <a:latin typeface="Arial" pitchFamily="34" charset="0"/>
                <a:cs typeface="Arial" pitchFamily="34" charset="0"/>
              </a:rPr>
              <a:t>   –  </a:t>
            </a:r>
            <a:r>
              <a:rPr lang="en-NZ" u="sng">
                <a:latin typeface="Arial" pitchFamily="34" charset="0"/>
                <a:cs typeface="Arial" pitchFamily="34" charset="0"/>
              </a:rPr>
              <a:t>3</a:t>
            </a:r>
            <a:endParaRPr lang="en-NZ" i="1" u="sng" baseline="30000">
              <a:latin typeface="Arial" pitchFamily="34" charset="0"/>
              <a:cs typeface="Arial" pitchFamily="34" charset="0"/>
            </a:endParaRPr>
          </a:p>
          <a:p>
            <a:r>
              <a:rPr lang="en-NZ" i="1">
                <a:latin typeface="Arial" pitchFamily="34" charset="0"/>
                <a:cs typeface="Arial" pitchFamily="34" charset="0"/>
              </a:rPr>
              <a:t>     </a:t>
            </a:r>
            <a:r>
              <a:rPr lang="en-NZ">
                <a:latin typeface="Arial" pitchFamily="34" charset="0"/>
                <a:cs typeface="Arial" pitchFamily="34" charset="0"/>
              </a:rPr>
              <a:t>10      4</a:t>
            </a:r>
            <a:endParaRPr lang="en-NZ" i="1">
              <a:latin typeface="Arial" pitchFamily="34" charset="0"/>
              <a:cs typeface="Arial" pitchFamily="34" charset="0"/>
            </a:endParaRPr>
          </a:p>
        </p:txBody>
      </p:sp>
      <p:sp>
        <p:nvSpPr>
          <p:cNvPr id="57" name="TextBox 56"/>
          <p:cNvSpPr txBox="1">
            <a:spLocks noChangeArrowheads="1"/>
          </p:cNvSpPr>
          <p:nvPr/>
        </p:nvSpPr>
        <p:spPr bwMode="auto">
          <a:xfrm>
            <a:off x="5715000" y="5068888"/>
            <a:ext cx="2286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36</a:t>
            </a:r>
            <a:r>
              <a:rPr lang="en-NZ" i="1" u="sng">
                <a:solidFill>
                  <a:srgbClr val="FF0000"/>
                </a:solidFill>
                <a:latin typeface="Arial" pitchFamily="34" charset="0"/>
                <a:cs typeface="Arial" pitchFamily="34" charset="0"/>
              </a:rPr>
              <a:t> – </a:t>
            </a:r>
            <a:r>
              <a:rPr lang="en-NZ" u="sng">
                <a:solidFill>
                  <a:srgbClr val="FF0000"/>
                </a:solidFill>
                <a:latin typeface="Arial" pitchFamily="34" charset="0"/>
                <a:cs typeface="Arial" pitchFamily="34" charset="0"/>
              </a:rPr>
              <a:t>30</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40</a:t>
            </a:r>
            <a:endParaRPr lang="en-NZ" i="1">
              <a:solidFill>
                <a:srgbClr val="FF0000"/>
              </a:solidFill>
              <a:latin typeface="Arial" pitchFamily="34" charset="0"/>
              <a:cs typeface="Arial" pitchFamily="34" charset="0"/>
            </a:endParaRPr>
          </a:p>
        </p:txBody>
      </p:sp>
      <p:sp>
        <p:nvSpPr>
          <p:cNvPr id="58" name="TextBox 57"/>
          <p:cNvSpPr txBox="1">
            <a:spLocks noChangeArrowheads="1"/>
          </p:cNvSpPr>
          <p:nvPr/>
        </p:nvSpPr>
        <p:spPr bwMode="auto">
          <a:xfrm>
            <a:off x="5715000" y="5602288"/>
            <a:ext cx="1219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6</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40</a:t>
            </a:r>
            <a:endParaRPr lang="en-NZ" i="1">
              <a:solidFill>
                <a:srgbClr val="FF0000"/>
              </a:solidFill>
              <a:latin typeface="Arial" pitchFamily="34" charset="0"/>
              <a:cs typeface="Arial" pitchFamily="34" charset="0"/>
            </a:endParaRPr>
          </a:p>
        </p:txBody>
      </p:sp>
      <p:sp>
        <p:nvSpPr>
          <p:cNvPr id="59" name="Rectangle 58"/>
          <p:cNvSpPr>
            <a:spLocks noChangeArrowheads="1"/>
          </p:cNvSpPr>
          <p:nvPr/>
        </p:nvSpPr>
        <p:spPr bwMode="auto">
          <a:xfrm>
            <a:off x="1676400" y="4535488"/>
            <a:ext cx="17526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a:t>
            </a:r>
          </a:p>
          <a:p>
            <a:pPr eaLnBrk="0" hangingPunct="0"/>
            <a:r>
              <a:rPr lang="en-NZ">
                <a:solidFill>
                  <a:srgbClr val="FF0000"/>
                </a:solidFill>
                <a:latin typeface="Arial" pitchFamily="34" charset="0"/>
                <a:cs typeface="Arial" pitchFamily="34" charset="0"/>
              </a:rPr>
              <a:t>          4×5</a:t>
            </a:r>
            <a:endParaRPr lang="en-NZ">
              <a:latin typeface="Arial" pitchFamily="34" charset="0"/>
              <a:cs typeface="Arial" pitchFamily="34" charset="0"/>
            </a:endParaRPr>
          </a:p>
        </p:txBody>
      </p:sp>
      <p:sp>
        <p:nvSpPr>
          <p:cNvPr id="60" name="Rectangle 59"/>
          <p:cNvSpPr>
            <a:spLocks noChangeArrowheads="1"/>
          </p:cNvSpPr>
          <p:nvPr/>
        </p:nvSpPr>
        <p:spPr bwMode="auto">
          <a:xfrm>
            <a:off x="1981200" y="4535488"/>
            <a:ext cx="7032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u="sng">
                <a:solidFill>
                  <a:srgbClr val="FF0000"/>
                </a:solidFill>
                <a:latin typeface="Arial" pitchFamily="34" charset="0"/>
                <a:cs typeface="Arial" pitchFamily="34" charset="0"/>
              </a:rPr>
              <a:t>5</a:t>
            </a:r>
            <a:r>
              <a:rPr lang="en-NZ" i="1" u="sng">
                <a:solidFill>
                  <a:srgbClr val="FF0000"/>
                </a:solidFill>
                <a:latin typeface="Arial" pitchFamily="34" charset="0"/>
                <a:cs typeface="Arial" pitchFamily="34" charset="0"/>
              </a:rPr>
              <a:t>×</a:t>
            </a:r>
            <a:r>
              <a:rPr lang="en-NZ" u="sng">
                <a:solidFill>
                  <a:srgbClr val="FF0000"/>
                </a:solidFill>
                <a:latin typeface="Arial" pitchFamily="34" charset="0"/>
                <a:cs typeface="Arial" pitchFamily="34" charset="0"/>
              </a:rPr>
              <a:t>1</a:t>
            </a:r>
            <a:r>
              <a:rPr lang="en-NZ" i="1" u="sng">
                <a:solidFill>
                  <a:srgbClr val="FF0000"/>
                </a:solidFill>
                <a:latin typeface="Arial" pitchFamily="34" charset="0"/>
                <a:cs typeface="Arial" pitchFamily="34" charset="0"/>
              </a:rPr>
              <a:t>  </a:t>
            </a:r>
            <a:endParaRPr lang="en-NZ">
              <a:latin typeface="Arial" pitchFamily="34" charset="0"/>
              <a:cs typeface="Arial" pitchFamily="34" charset="0"/>
            </a:endParaRPr>
          </a:p>
        </p:txBody>
      </p:sp>
      <p:sp>
        <p:nvSpPr>
          <p:cNvPr id="61" name="Rectangle 60"/>
          <p:cNvSpPr>
            <a:spLocks noChangeArrowheads="1"/>
          </p:cNvSpPr>
          <p:nvPr/>
        </p:nvSpPr>
        <p:spPr bwMode="auto">
          <a:xfrm>
            <a:off x="2438400" y="4535488"/>
            <a:ext cx="7747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i="1" u="sng">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4</a:t>
            </a:r>
            <a:r>
              <a:rPr lang="en-NZ" i="1" u="sng">
                <a:solidFill>
                  <a:srgbClr val="FF0000"/>
                </a:solidFill>
                <a:latin typeface="Arial" pitchFamily="34" charset="0"/>
                <a:cs typeface="Arial" pitchFamily="34" charset="0"/>
              </a:rPr>
              <a:t>×</a:t>
            </a:r>
            <a:r>
              <a:rPr lang="en-NZ" u="sng">
                <a:solidFill>
                  <a:srgbClr val="FF0000"/>
                </a:solidFill>
                <a:latin typeface="Arial" pitchFamily="34" charset="0"/>
                <a:cs typeface="Arial" pitchFamily="34" charset="0"/>
              </a:rPr>
              <a:t>2</a:t>
            </a:r>
            <a:endParaRPr lang="en-NZ">
              <a:latin typeface="Arial" pitchFamily="34" charset="0"/>
              <a:cs typeface="Arial" pitchFamily="34" charset="0"/>
            </a:endParaRPr>
          </a:p>
        </p:txBody>
      </p:sp>
      <p:cxnSp>
        <p:nvCxnSpPr>
          <p:cNvPr id="62" name="Straight Arrow Connector 61"/>
          <p:cNvCxnSpPr/>
          <p:nvPr/>
        </p:nvCxnSpPr>
        <p:spPr>
          <a:xfrm>
            <a:off x="1143000" y="4992688"/>
            <a:ext cx="304800" cy="1587"/>
          </a:xfrm>
          <a:prstGeom prst="straightConnector1">
            <a:avLst/>
          </a:prstGeom>
          <a:ln w="127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a:off x="1143000" y="4764088"/>
            <a:ext cx="304800" cy="228600"/>
          </a:xfrm>
          <a:prstGeom prst="straightConnector1">
            <a:avLst/>
          </a:prstGeom>
          <a:ln w="127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flipV="1">
            <a:off x="1143000" y="4764088"/>
            <a:ext cx="304800" cy="228600"/>
          </a:xfrm>
          <a:prstGeom prst="straightConnector1">
            <a:avLst/>
          </a:prstGeom>
          <a:ln w="127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65" name="Rectangle 64"/>
          <p:cNvSpPr>
            <a:spLocks noChangeArrowheads="1"/>
          </p:cNvSpPr>
          <p:nvPr/>
        </p:nvSpPr>
        <p:spPr bwMode="auto">
          <a:xfrm>
            <a:off x="5715000" y="4535488"/>
            <a:ext cx="17526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a:t>
            </a:r>
          </a:p>
          <a:p>
            <a:pPr eaLnBrk="0" hangingPunct="0"/>
            <a:r>
              <a:rPr lang="en-NZ">
                <a:solidFill>
                  <a:srgbClr val="FF0000"/>
                </a:solidFill>
                <a:latin typeface="Arial" pitchFamily="34" charset="0"/>
                <a:cs typeface="Arial" pitchFamily="34" charset="0"/>
              </a:rPr>
              <a:t>          10×4</a:t>
            </a:r>
            <a:endParaRPr lang="en-NZ">
              <a:latin typeface="Arial" pitchFamily="34" charset="0"/>
              <a:cs typeface="Arial" pitchFamily="34" charset="0"/>
            </a:endParaRPr>
          </a:p>
        </p:txBody>
      </p:sp>
      <p:sp>
        <p:nvSpPr>
          <p:cNvPr id="66" name="Rectangle 65"/>
          <p:cNvSpPr>
            <a:spLocks noChangeArrowheads="1"/>
          </p:cNvSpPr>
          <p:nvPr/>
        </p:nvSpPr>
        <p:spPr bwMode="auto">
          <a:xfrm>
            <a:off x="6019800" y="4535488"/>
            <a:ext cx="7032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u="sng">
                <a:solidFill>
                  <a:srgbClr val="FF0000"/>
                </a:solidFill>
                <a:latin typeface="Arial" pitchFamily="34" charset="0"/>
                <a:cs typeface="Arial" pitchFamily="34" charset="0"/>
              </a:rPr>
              <a:t>4</a:t>
            </a:r>
            <a:r>
              <a:rPr lang="en-NZ" i="1" u="sng">
                <a:solidFill>
                  <a:srgbClr val="FF0000"/>
                </a:solidFill>
                <a:latin typeface="Arial" pitchFamily="34" charset="0"/>
                <a:cs typeface="Arial" pitchFamily="34" charset="0"/>
              </a:rPr>
              <a:t>×</a:t>
            </a:r>
            <a:r>
              <a:rPr lang="en-NZ" u="sng">
                <a:solidFill>
                  <a:srgbClr val="FF0000"/>
                </a:solidFill>
                <a:latin typeface="Arial" pitchFamily="34" charset="0"/>
                <a:cs typeface="Arial" pitchFamily="34" charset="0"/>
              </a:rPr>
              <a:t>9</a:t>
            </a:r>
            <a:r>
              <a:rPr lang="en-NZ" i="1" u="sng">
                <a:solidFill>
                  <a:srgbClr val="FF0000"/>
                </a:solidFill>
                <a:latin typeface="Arial" pitchFamily="34" charset="0"/>
                <a:cs typeface="Arial" pitchFamily="34" charset="0"/>
              </a:rPr>
              <a:t>  </a:t>
            </a:r>
            <a:endParaRPr lang="en-NZ">
              <a:latin typeface="Arial" pitchFamily="34" charset="0"/>
              <a:cs typeface="Arial" pitchFamily="34" charset="0"/>
            </a:endParaRPr>
          </a:p>
        </p:txBody>
      </p:sp>
      <p:sp>
        <p:nvSpPr>
          <p:cNvPr id="67" name="Rectangle 66"/>
          <p:cNvSpPr>
            <a:spLocks noChangeArrowheads="1"/>
          </p:cNvSpPr>
          <p:nvPr/>
        </p:nvSpPr>
        <p:spPr bwMode="auto">
          <a:xfrm>
            <a:off x="6553200" y="4535488"/>
            <a:ext cx="8445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i="1" u="sng">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10×3</a:t>
            </a:r>
            <a:endParaRPr lang="en-NZ">
              <a:latin typeface="Arial" pitchFamily="34" charset="0"/>
              <a:cs typeface="Arial" pitchFamily="34" charset="0"/>
            </a:endParaRPr>
          </a:p>
        </p:txBody>
      </p:sp>
      <p:cxnSp>
        <p:nvCxnSpPr>
          <p:cNvPr id="68" name="Straight Arrow Connector 67"/>
          <p:cNvCxnSpPr/>
          <p:nvPr/>
        </p:nvCxnSpPr>
        <p:spPr>
          <a:xfrm>
            <a:off x="5181600" y="4992688"/>
            <a:ext cx="304800" cy="1587"/>
          </a:xfrm>
          <a:prstGeom prst="straightConnector1">
            <a:avLst/>
          </a:prstGeom>
          <a:ln w="127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a:off x="5181600" y="4764088"/>
            <a:ext cx="304800" cy="228600"/>
          </a:xfrm>
          <a:prstGeom prst="straightConnector1">
            <a:avLst/>
          </a:prstGeom>
          <a:ln w="127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flipV="1">
            <a:off x="5181600" y="4764088"/>
            <a:ext cx="304800" cy="228600"/>
          </a:xfrm>
          <a:prstGeom prst="straightConnector1">
            <a:avLst/>
          </a:prstGeom>
          <a:ln w="127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5400000" flipH="1" flipV="1">
            <a:off x="6515100" y="6021388"/>
            <a:ext cx="228600" cy="152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5400000" flipH="1" flipV="1">
            <a:off x="6515100" y="5716588"/>
            <a:ext cx="228600" cy="152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73" name="TextBox 72"/>
          <p:cNvSpPr txBox="1">
            <a:spLocks noChangeArrowheads="1"/>
          </p:cNvSpPr>
          <p:nvPr/>
        </p:nvSpPr>
        <p:spPr bwMode="auto">
          <a:xfrm>
            <a:off x="5943600" y="5602288"/>
            <a:ext cx="5334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2</a:t>
            </a:r>
            <a:endParaRPr lang="en-NZ" i="1" baseline="30000">
              <a:solidFill>
                <a:srgbClr val="FF0000"/>
              </a:solidFill>
              <a:latin typeface="Arial" pitchFamily="34" charset="0"/>
              <a:cs typeface="Arial" pitchFamily="34" charset="0"/>
            </a:endParaRPr>
          </a:p>
          <a:p>
            <a:r>
              <a:rPr lang="en-NZ">
                <a:solidFill>
                  <a:srgbClr val="FF0000"/>
                </a:solidFill>
                <a:latin typeface="Arial" pitchFamily="34" charset="0"/>
                <a:cs typeface="Arial" pitchFamily="34" charset="0"/>
              </a:rPr>
              <a:t>÷ 2   </a:t>
            </a:r>
            <a:r>
              <a:rPr lang="en-NZ" baseline="30000">
                <a:solidFill>
                  <a:srgbClr val="FF0000"/>
                </a:solidFill>
                <a:latin typeface="Arial" pitchFamily="34" charset="0"/>
                <a:cs typeface="Arial" pitchFamily="34" charset="0"/>
              </a:rPr>
              <a:t>                 </a:t>
            </a:r>
            <a:r>
              <a:rPr lang="en-NZ" i="1">
                <a:solidFill>
                  <a:srgbClr val="FF0000"/>
                </a:solidFill>
                <a:latin typeface="Arial" pitchFamily="34" charset="0"/>
                <a:cs typeface="Arial" pitchFamily="34" charset="0"/>
              </a:rPr>
              <a:t> </a:t>
            </a:r>
            <a:endParaRPr lang="en-NZ" baseline="30000">
              <a:solidFill>
                <a:srgbClr val="FF0000"/>
              </a:solidFill>
              <a:latin typeface="Arial" pitchFamily="34" charset="0"/>
              <a:cs typeface="Arial" pitchFamily="34" charset="0"/>
            </a:endParaRPr>
          </a:p>
        </p:txBody>
      </p:sp>
      <p:sp>
        <p:nvSpPr>
          <p:cNvPr id="74" name="TextBox 73"/>
          <p:cNvSpPr txBox="1">
            <a:spLocks noChangeArrowheads="1"/>
          </p:cNvSpPr>
          <p:nvPr/>
        </p:nvSpPr>
        <p:spPr bwMode="auto">
          <a:xfrm>
            <a:off x="5715000" y="6211888"/>
            <a:ext cx="1219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3</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20</a:t>
            </a:r>
            <a:endParaRPr lang="en-NZ" i="1">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fade">
                                      <p:cBhvr>
                                        <p:cTn id="12" dur="500"/>
                                        <p:tgtEl>
                                          <p:spTgt spid="3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6"/>
                                        </p:tgtEl>
                                        <p:attrNameLst>
                                          <p:attrName>style.visibility</p:attrName>
                                        </p:attrNameLst>
                                      </p:cBhvr>
                                      <p:to>
                                        <p:strVal val="visible"/>
                                      </p:to>
                                    </p:set>
                                    <p:animEffect transition="in" filter="fade">
                                      <p:cBhvr>
                                        <p:cTn id="17" dur="500"/>
                                        <p:tgtEl>
                                          <p:spTgt spid="3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8" fill="hold" grpId="0" nodeType="clickEffect">
                                  <p:stCondLst>
                                    <p:cond delay="0"/>
                                  </p:stCondLst>
                                  <p:childTnLst>
                                    <p:set>
                                      <p:cBhvr>
                                        <p:cTn id="21" dur="1" fill="hold">
                                          <p:stCondLst>
                                            <p:cond delay="0"/>
                                          </p:stCondLst>
                                        </p:cTn>
                                        <p:tgtEl>
                                          <p:spTgt spid="38"/>
                                        </p:tgtEl>
                                        <p:attrNameLst>
                                          <p:attrName>style.visibility</p:attrName>
                                        </p:attrNameLst>
                                      </p:cBhvr>
                                      <p:to>
                                        <p:strVal val="visible"/>
                                      </p:to>
                                    </p:set>
                                    <p:anim calcmode="lin" valueType="num">
                                      <p:cBhvr additive="base">
                                        <p:cTn id="22" dur="500" fill="hold"/>
                                        <p:tgtEl>
                                          <p:spTgt spid="38"/>
                                        </p:tgtEl>
                                        <p:attrNameLst>
                                          <p:attrName>ppt_x</p:attrName>
                                        </p:attrNameLst>
                                      </p:cBhvr>
                                      <p:tavLst>
                                        <p:tav tm="0">
                                          <p:val>
                                            <p:strVal val="0-#ppt_w/2"/>
                                          </p:val>
                                        </p:tav>
                                        <p:tav tm="100000">
                                          <p:val>
                                            <p:strVal val="#ppt_x"/>
                                          </p:val>
                                        </p:tav>
                                      </p:tavLst>
                                    </p:anim>
                                    <p:anim calcmode="lin" valueType="num">
                                      <p:cBhvr additive="base">
                                        <p:cTn id="23" dur="500" fill="hold"/>
                                        <p:tgtEl>
                                          <p:spTgt spid="38"/>
                                        </p:tgtEl>
                                        <p:attrNameLst>
                                          <p:attrName>ppt_y</p:attrName>
                                        </p:attrNameLst>
                                      </p:cBhvr>
                                      <p:tavLst>
                                        <p:tav tm="0">
                                          <p:val>
                                            <p:strVal val="#ppt_y"/>
                                          </p:val>
                                        </p:tav>
                                        <p:tav tm="100000">
                                          <p:val>
                                            <p:strVal val="#ppt_y"/>
                                          </p:val>
                                        </p:tav>
                                      </p:tavLst>
                                    </p:anim>
                                  </p:childTnLst>
                                </p:cTn>
                              </p:par>
                              <p:par>
                                <p:cTn id="24" presetID="10" presetClass="entr" presetSubtype="0" fill="hold" grpId="0" nodeType="withEffect">
                                  <p:stCondLst>
                                    <p:cond delay="0"/>
                                  </p:stCondLst>
                                  <p:childTnLst>
                                    <p:set>
                                      <p:cBhvr>
                                        <p:cTn id="25" dur="1" fill="hold">
                                          <p:stCondLst>
                                            <p:cond delay="0"/>
                                          </p:stCondLst>
                                        </p:cTn>
                                        <p:tgtEl>
                                          <p:spTgt spid="37"/>
                                        </p:tgtEl>
                                        <p:attrNameLst>
                                          <p:attrName>style.visibility</p:attrName>
                                        </p:attrNameLst>
                                      </p:cBhvr>
                                      <p:to>
                                        <p:strVal val="visible"/>
                                      </p:to>
                                    </p:set>
                                    <p:animEffect transition="in" filter="fade">
                                      <p:cBhvr>
                                        <p:cTn id="26" dur="500"/>
                                        <p:tgtEl>
                                          <p:spTgt spid="37"/>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45"/>
                                        </p:tgtEl>
                                        <p:attrNameLst>
                                          <p:attrName>style.visibility</p:attrName>
                                        </p:attrNameLst>
                                      </p:cBhvr>
                                      <p:to>
                                        <p:strVal val="visible"/>
                                      </p:to>
                                    </p:set>
                                    <p:animEffect transition="in" filter="fade">
                                      <p:cBhvr>
                                        <p:cTn id="29" dur="500"/>
                                        <p:tgtEl>
                                          <p:spTgt spid="45"/>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9"/>
                                        </p:tgtEl>
                                        <p:attrNameLst>
                                          <p:attrName>style.visibility</p:attrName>
                                        </p:attrNameLst>
                                      </p:cBhvr>
                                      <p:to>
                                        <p:strVal val="visible"/>
                                      </p:to>
                                    </p:set>
                                    <p:animEffect transition="in" filter="fade">
                                      <p:cBhvr>
                                        <p:cTn id="34" dur="500"/>
                                        <p:tgtEl>
                                          <p:spTgt spid="39"/>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44"/>
                                        </p:tgtEl>
                                        <p:attrNameLst>
                                          <p:attrName>style.visibility</p:attrName>
                                        </p:attrNameLst>
                                      </p:cBhvr>
                                      <p:to>
                                        <p:strVal val="visible"/>
                                      </p:to>
                                    </p:set>
                                    <p:animEffect transition="in" filter="fade">
                                      <p:cBhvr>
                                        <p:cTn id="39" dur="500"/>
                                        <p:tgtEl>
                                          <p:spTgt spid="44"/>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46"/>
                                        </p:tgtEl>
                                        <p:attrNameLst>
                                          <p:attrName>style.visibility</p:attrName>
                                        </p:attrNameLst>
                                      </p:cBhvr>
                                      <p:to>
                                        <p:strVal val="visible"/>
                                      </p:to>
                                    </p:set>
                                    <p:animEffect transition="in" filter="fade">
                                      <p:cBhvr>
                                        <p:cTn id="44" dur="500"/>
                                        <p:tgtEl>
                                          <p:spTgt spid="46"/>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40"/>
                                        </p:tgtEl>
                                        <p:attrNameLst>
                                          <p:attrName>style.visibility</p:attrName>
                                        </p:attrNameLst>
                                      </p:cBhvr>
                                      <p:to>
                                        <p:strVal val="visible"/>
                                      </p:to>
                                    </p:set>
                                    <p:animEffect transition="in" filter="fade">
                                      <p:cBhvr>
                                        <p:cTn id="49" dur="500"/>
                                        <p:tgtEl>
                                          <p:spTgt spid="40"/>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10" presetClass="entr" presetSubtype="0" fill="hold" nodeType="clickEffect">
                                  <p:stCondLst>
                                    <p:cond delay="0"/>
                                  </p:stCondLst>
                                  <p:childTnLst>
                                    <p:set>
                                      <p:cBhvr>
                                        <p:cTn id="53" dur="1" fill="hold">
                                          <p:stCondLst>
                                            <p:cond delay="0"/>
                                          </p:stCondLst>
                                        </p:cTn>
                                        <p:tgtEl>
                                          <p:spTgt spid="41"/>
                                        </p:tgtEl>
                                        <p:attrNameLst>
                                          <p:attrName>style.visibility</p:attrName>
                                        </p:attrNameLst>
                                      </p:cBhvr>
                                      <p:to>
                                        <p:strVal val="visible"/>
                                      </p:to>
                                    </p:set>
                                    <p:animEffect transition="in" filter="fade">
                                      <p:cBhvr>
                                        <p:cTn id="54" dur="500"/>
                                        <p:tgtEl>
                                          <p:spTgt spid="41"/>
                                        </p:tgtEl>
                                      </p:cBhvr>
                                    </p:animEffect>
                                  </p:childTnLst>
                                </p:cTn>
                              </p:par>
                              <p:par>
                                <p:cTn id="55" presetID="10" presetClass="entr" presetSubtype="0" fill="hold" nodeType="withEffect">
                                  <p:stCondLst>
                                    <p:cond delay="0"/>
                                  </p:stCondLst>
                                  <p:childTnLst>
                                    <p:set>
                                      <p:cBhvr>
                                        <p:cTn id="56" dur="1" fill="hold">
                                          <p:stCondLst>
                                            <p:cond delay="0"/>
                                          </p:stCondLst>
                                        </p:cTn>
                                        <p:tgtEl>
                                          <p:spTgt spid="42"/>
                                        </p:tgtEl>
                                        <p:attrNameLst>
                                          <p:attrName>style.visibility</p:attrName>
                                        </p:attrNameLst>
                                      </p:cBhvr>
                                      <p:to>
                                        <p:strVal val="visible"/>
                                      </p:to>
                                    </p:set>
                                    <p:animEffect transition="in" filter="fade">
                                      <p:cBhvr>
                                        <p:cTn id="57" dur="500"/>
                                        <p:tgtEl>
                                          <p:spTgt spid="42"/>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43"/>
                                        </p:tgtEl>
                                        <p:attrNameLst>
                                          <p:attrName>style.visibility</p:attrName>
                                        </p:attrNameLst>
                                      </p:cBhvr>
                                      <p:to>
                                        <p:strVal val="visible"/>
                                      </p:to>
                                    </p:set>
                                    <p:animEffect transition="in" filter="fade">
                                      <p:cBhvr>
                                        <p:cTn id="62" dur="500"/>
                                        <p:tgtEl>
                                          <p:spTgt spid="43"/>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47"/>
                                        </p:tgtEl>
                                        <p:attrNameLst>
                                          <p:attrName>style.visibility</p:attrName>
                                        </p:attrNameLst>
                                      </p:cBhvr>
                                      <p:to>
                                        <p:strVal val="visible"/>
                                      </p:to>
                                    </p:set>
                                    <p:animEffect transition="in" filter="fade">
                                      <p:cBhvr>
                                        <p:cTn id="67" dur="500"/>
                                        <p:tgtEl>
                                          <p:spTgt spid="47"/>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48"/>
                                        </p:tgtEl>
                                        <p:attrNameLst>
                                          <p:attrName>style.visibility</p:attrName>
                                        </p:attrNameLst>
                                      </p:cBhvr>
                                      <p:to>
                                        <p:strVal val="visible"/>
                                      </p:to>
                                    </p:set>
                                    <p:animEffect transition="in" filter="fade">
                                      <p:cBhvr>
                                        <p:cTn id="72" dur="500"/>
                                        <p:tgtEl>
                                          <p:spTgt spid="48"/>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49"/>
                                        </p:tgtEl>
                                        <p:attrNameLst>
                                          <p:attrName>style.visibility</p:attrName>
                                        </p:attrNameLst>
                                      </p:cBhvr>
                                      <p:to>
                                        <p:strVal val="visible"/>
                                      </p:to>
                                    </p:set>
                                    <p:animEffect transition="in" filter="fade">
                                      <p:cBhvr>
                                        <p:cTn id="77" dur="500"/>
                                        <p:tgtEl>
                                          <p:spTgt spid="49"/>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50"/>
                                        </p:tgtEl>
                                        <p:attrNameLst>
                                          <p:attrName>style.visibility</p:attrName>
                                        </p:attrNameLst>
                                      </p:cBhvr>
                                      <p:to>
                                        <p:strVal val="visible"/>
                                      </p:to>
                                    </p:set>
                                    <p:animEffect transition="in" filter="fade">
                                      <p:cBhvr>
                                        <p:cTn id="82" dur="500"/>
                                        <p:tgtEl>
                                          <p:spTgt spid="50"/>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51"/>
                                        </p:tgtEl>
                                        <p:attrNameLst>
                                          <p:attrName>style.visibility</p:attrName>
                                        </p:attrNameLst>
                                      </p:cBhvr>
                                      <p:to>
                                        <p:strVal val="visible"/>
                                      </p:to>
                                    </p:set>
                                    <p:animEffect transition="in" filter="fade">
                                      <p:cBhvr>
                                        <p:cTn id="87" dur="500"/>
                                        <p:tgtEl>
                                          <p:spTgt spid="51"/>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2" presetClass="entr" presetSubtype="8" fill="hold" grpId="0" nodeType="clickEffect">
                                  <p:stCondLst>
                                    <p:cond delay="0"/>
                                  </p:stCondLst>
                                  <p:childTnLst>
                                    <p:set>
                                      <p:cBhvr>
                                        <p:cTn id="91" dur="1" fill="hold">
                                          <p:stCondLst>
                                            <p:cond delay="0"/>
                                          </p:stCondLst>
                                        </p:cTn>
                                        <p:tgtEl>
                                          <p:spTgt spid="52"/>
                                        </p:tgtEl>
                                        <p:attrNameLst>
                                          <p:attrName>style.visibility</p:attrName>
                                        </p:attrNameLst>
                                      </p:cBhvr>
                                      <p:to>
                                        <p:strVal val="visible"/>
                                      </p:to>
                                    </p:set>
                                    <p:anim calcmode="lin" valueType="num">
                                      <p:cBhvr additive="base">
                                        <p:cTn id="92" dur="500" fill="hold"/>
                                        <p:tgtEl>
                                          <p:spTgt spid="52"/>
                                        </p:tgtEl>
                                        <p:attrNameLst>
                                          <p:attrName>ppt_x</p:attrName>
                                        </p:attrNameLst>
                                      </p:cBhvr>
                                      <p:tavLst>
                                        <p:tav tm="0">
                                          <p:val>
                                            <p:strVal val="0-#ppt_w/2"/>
                                          </p:val>
                                        </p:tav>
                                        <p:tav tm="100000">
                                          <p:val>
                                            <p:strVal val="#ppt_x"/>
                                          </p:val>
                                        </p:tav>
                                      </p:tavLst>
                                    </p:anim>
                                    <p:anim calcmode="lin" valueType="num">
                                      <p:cBhvr additive="base">
                                        <p:cTn id="93" dur="500" fill="hold"/>
                                        <p:tgtEl>
                                          <p:spTgt spid="52"/>
                                        </p:tgtEl>
                                        <p:attrNameLst>
                                          <p:attrName>ppt_y</p:attrName>
                                        </p:attrNameLst>
                                      </p:cBhvr>
                                      <p:tavLst>
                                        <p:tav tm="0">
                                          <p:val>
                                            <p:strVal val="#ppt_y"/>
                                          </p:val>
                                        </p:tav>
                                        <p:tav tm="100000">
                                          <p:val>
                                            <p:strVal val="#ppt_y"/>
                                          </p:val>
                                        </p:tav>
                                      </p:tavLst>
                                    </p:anim>
                                  </p:childTnLst>
                                </p:cTn>
                              </p:par>
                              <p:par>
                                <p:cTn id="94" presetID="10" presetClass="entr" presetSubtype="0" fill="hold" grpId="0" nodeType="withEffect">
                                  <p:stCondLst>
                                    <p:cond delay="0"/>
                                  </p:stCondLst>
                                  <p:childTnLst>
                                    <p:set>
                                      <p:cBhvr>
                                        <p:cTn id="95" dur="1" fill="hold">
                                          <p:stCondLst>
                                            <p:cond delay="0"/>
                                          </p:stCondLst>
                                        </p:cTn>
                                        <p:tgtEl>
                                          <p:spTgt spid="53"/>
                                        </p:tgtEl>
                                        <p:attrNameLst>
                                          <p:attrName>style.visibility</p:attrName>
                                        </p:attrNameLst>
                                      </p:cBhvr>
                                      <p:to>
                                        <p:strVal val="visible"/>
                                      </p:to>
                                    </p:set>
                                    <p:animEffect transition="in" filter="fade">
                                      <p:cBhvr>
                                        <p:cTn id="96" dur="500"/>
                                        <p:tgtEl>
                                          <p:spTgt spid="53"/>
                                        </p:tgtEl>
                                      </p:cBhvr>
                                    </p:animEffect>
                                  </p:childTnLst>
                                </p:cTn>
                              </p:par>
                              <p:par>
                                <p:cTn id="97" presetID="10" presetClass="entr" presetSubtype="0" fill="hold" grpId="0" nodeType="withEffect">
                                  <p:stCondLst>
                                    <p:cond delay="0"/>
                                  </p:stCondLst>
                                  <p:childTnLst>
                                    <p:set>
                                      <p:cBhvr>
                                        <p:cTn id="98" dur="1" fill="hold">
                                          <p:stCondLst>
                                            <p:cond delay="0"/>
                                          </p:stCondLst>
                                        </p:cTn>
                                        <p:tgtEl>
                                          <p:spTgt spid="56"/>
                                        </p:tgtEl>
                                        <p:attrNameLst>
                                          <p:attrName>style.visibility</p:attrName>
                                        </p:attrNameLst>
                                      </p:cBhvr>
                                      <p:to>
                                        <p:strVal val="visible"/>
                                      </p:to>
                                    </p:set>
                                    <p:animEffect transition="in" filter="fade">
                                      <p:cBhvr>
                                        <p:cTn id="99" dur="500"/>
                                        <p:tgtEl>
                                          <p:spTgt spid="56"/>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10" presetClass="entr" presetSubtype="0" fill="hold" nodeType="clickEffect">
                                  <p:stCondLst>
                                    <p:cond delay="0"/>
                                  </p:stCondLst>
                                  <p:childTnLst>
                                    <p:set>
                                      <p:cBhvr>
                                        <p:cTn id="103" dur="1" fill="hold">
                                          <p:stCondLst>
                                            <p:cond delay="0"/>
                                          </p:stCondLst>
                                        </p:cTn>
                                        <p:tgtEl>
                                          <p:spTgt spid="62"/>
                                        </p:tgtEl>
                                        <p:attrNameLst>
                                          <p:attrName>style.visibility</p:attrName>
                                        </p:attrNameLst>
                                      </p:cBhvr>
                                      <p:to>
                                        <p:strVal val="visible"/>
                                      </p:to>
                                    </p:set>
                                    <p:animEffect transition="in" filter="fade">
                                      <p:cBhvr>
                                        <p:cTn id="104" dur="500"/>
                                        <p:tgtEl>
                                          <p:spTgt spid="62"/>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10" presetClass="entr" presetSubtype="0" fill="hold" grpId="0" nodeType="clickEffect">
                                  <p:stCondLst>
                                    <p:cond delay="0"/>
                                  </p:stCondLst>
                                  <p:childTnLst>
                                    <p:set>
                                      <p:cBhvr>
                                        <p:cTn id="108" dur="1" fill="hold">
                                          <p:stCondLst>
                                            <p:cond delay="0"/>
                                          </p:stCondLst>
                                        </p:cTn>
                                        <p:tgtEl>
                                          <p:spTgt spid="59"/>
                                        </p:tgtEl>
                                        <p:attrNameLst>
                                          <p:attrName>style.visibility</p:attrName>
                                        </p:attrNameLst>
                                      </p:cBhvr>
                                      <p:to>
                                        <p:strVal val="visible"/>
                                      </p:to>
                                    </p:set>
                                    <p:animEffect transition="in" filter="fade">
                                      <p:cBhvr>
                                        <p:cTn id="109" dur="500"/>
                                        <p:tgtEl>
                                          <p:spTgt spid="59"/>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10" presetClass="entr" presetSubtype="0" fill="hold" nodeType="clickEffect">
                                  <p:stCondLst>
                                    <p:cond delay="0"/>
                                  </p:stCondLst>
                                  <p:childTnLst>
                                    <p:set>
                                      <p:cBhvr>
                                        <p:cTn id="113" dur="1" fill="hold">
                                          <p:stCondLst>
                                            <p:cond delay="0"/>
                                          </p:stCondLst>
                                        </p:cTn>
                                        <p:tgtEl>
                                          <p:spTgt spid="63"/>
                                        </p:tgtEl>
                                        <p:attrNameLst>
                                          <p:attrName>style.visibility</p:attrName>
                                        </p:attrNameLst>
                                      </p:cBhvr>
                                      <p:to>
                                        <p:strVal val="visible"/>
                                      </p:to>
                                    </p:set>
                                    <p:animEffect transition="in" filter="fade">
                                      <p:cBhvr>
                                        <p:cTn id="114" dur="500"/>
                                        <p:tgtEl>
                                          <p:spTgt spid="63"/>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10" presetClass="entr" presetSubtype="0" fill="hold" grpId="0" nodeType="clickEffect">
                                  <p:stCondLst>
                                    <p:cond delay="0"/>
                                  </p:stCondLst>
                                  <p:childTnLst>
                                    <p:set>
                                      <p:cBhvr>
                                        <p:cTn id="118" dur="1" fill="hold">
                                          <p:stCondLst>
                                            <p:cond delay="0"/>
                                          </p:stCondLst>
                                        </p:cTn>
                                        <p:tgtEl>
                                          <p:spTgt spid="60"/>
                                        </p:tgtEl>
                                        <p:attrNameLst>
                                          <p:attrName>style.visibility</p:attrName>
                                        </p:attrNameLst>
                                      </p:cBhvr>
                                      <p:to>
                                        <p:strVal val="visible"/>
                                      </p:to>
                                    </p:set>
                                    <p:animEffect transition="in" filter="fade">
                                      <p:cBhvr>
                                        <p:cTn id="119" dur="500"/>
                                        <p:tgtEl>
                                          <p:spTgt spid="60"/>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10" presetClass="entr" presetSubtype="0" fill="hold" nodeType="clickEffect">
                                  <p:stCondLst>
                                    <p:cond delay="0"/>
                                  </p:stCondLst>
                                  <p:childTnLst>
                                    <p:set>
                                      <p:cBhvr>
                                        <p:cTn id="123" dur="1" fill="hold">
                                          <p:stCondLst>
                                            <p:cond delay="0"/>
                                          </p:stCondLst>
                                        </p:cTn>
                                        <p:tgtEl>
                                          <p:spTgt spid="64"/>
                                        </p:tgtEl>
                                        <p:attrNameLst>
                                          <p:attrName>style.visibility</p:attrName>
                                        </p:attrNameLst>
                                      </p:cBhvr>
                                      <p:to>
                                        <p:strVal val="visible"/>
                                      </p:to>
                                    </p:set>
                                    <p:animEffect transition="in" filter="fade">
                                      <p:cBhvr>
                                        <p:cTn id="124" dur="500"/>
                                        <p:tgtEl>
                                          <p:spTgt spid="64"/>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10" presetClass="entr" presetSubtype="0" fill="hold" grpId="0" nodeType="clickEffect">
                                  <p:stCondLst>
                                    <p:cond delay="0"/>
                                  </p:stCondLst>
                                  <p:childTnLst>
                                    <p:set>
                                      <p:cBhvr>
                                        <p:cTn id="128" dur="1" fill="hold">
                                          <p:stCondLst>
                                            <p:cond delay="0"/>
                                          </p:stCondLst>
                                        </p:cTn>
                                        <p:tgtEl>
                                          <p:spTgt spid="61"/>
                                        </p:tgtEl>
                                        <p:attrNameLst>
                                          <p:attrName>style.visibility</p:attrName>
                                        </p:attrNameLst>
                                      </p:cBhvr>
                                      <p:to>
                                        <p:strVal val="visible"/>
                                      </p:to>
                                    </p:set>
                                    <p:animEffect transition="in" filter="fade">
                                      <p:cBhvr>
                                        <p:cTn id="129" dur="500"/>
                                        <p:tgtEl>
                                          <p:spTgt spid="61"/>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10" presetClass="entr" presetSubtype="0" fill="hold" grpId="0" nodeType="clickEffect">
                                  <p:stCondLst>
                                    <p:cond delay="0"/>
                                  </p:stCondLst>
                                  <p:childTnLst>
                                    <p:set>
                                      <p:cBhvr>
                                        <p:cTn id="133" dur="1" fill="hold">
                                          <p:stCondLst>
                                            <p:cond delay="0"/>
                                          </p:stCondLst>
                                        </p:cTn>
                                        <p:tgtEl>
                                          <p:spTgt spid="54"/>
                                        </p:tgtEl>
                                        <p:attrNameLst>
                                          <p:attrName>style.visibility</p:attrName>
                                        </p:attrNameLst>
                                      </p:cBhvr>
                                      <p:to>
                                        <p:strVal val="visible"/>
                                      </p:to>
                                    </p:set>
                                    <p:animEffect transition="in" filter="fade">
                                      <p:cBhvr>
                                        <p:cTn id="134" dur="500"/>
                                        <p:tgtEl>
                                          <p:spTgt spid="54"/>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10" presetClass="entr" presetSubtype="0" fill="hold" grpId="0" nodeType="clickEffect">
                                  <p:stCondLst>
                                    <p:cond delay="0"/>
                                  </p:stCondLst>
                                  <p:childTnLst>
                                    <p:set>
                                      <p:cBhvr>
                                        <p:cTn id="138" dur="1" fill="hold">
                                          <p:stCondLst>
                                            <p:cond delay="0"/>
                                          </p:stCondLst>
                                        </p:cTn>
                                        <p:tgtEl>
                                          <p:spTgt spid="55"/>
                                        </p:tgtEl>
                                        <p:attrNameLst>
                                          <p:attrName>style.visibility</p:attrName>
                                        </p:attrNameLst>
                                      </p:cBhvr>
                                      <p:to>
                                        <p:strVal val="visible"/>
                                      </p:to>
                                    </p:set>
                                    <p:animEffect transition="in" filter="fade">
                                      <p:cBhvr>
                                        <p:cTn id="139" dur="500"/>
                                        <p:tgtEl>
                                          <p:spTgt spid="55"/>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10" presetClass="entr" presetSubtype="0" fill="hold" nodeType="clickEffect">
                                  <p:stCondLst>
                                    <p:cond delay="0"/>
                                  </p:stCondLst>
                                  <p:childTnLst>
                                    <p:set>
                                      <p:cBhvr>
                                        <p:cTn id="143" dur="1" fill="hold">
                                          <p:stCondLst>
                                            <p:cond delay="0"/>
                                          </p:stCondLst>
                                        </p:cTn>
                                        <p:tgtEl>
                                          <p:spTgt spid="68"/>
                                        </p:tgtEl>
                                        <p:attrNameLst>
                                          <p:attrName>style.visibility</p:attrName>
                                        </p:attrNameLst>
                                      </p:cBhvr>
                                      <p:to>
                                        <p:strVal val="visible"/>
                                      </p:to>
                                    </p:set>
                                    <p:animEffect transition="in" filter="fade">
                                      <p:cBhvr>
                                        <p:cTn id="144" dur="500"/>
                                        <p:tgtEl>
                                          <p:spTgt spid="68"/>
                                        </p:tgtEl>
                                      </p:cBhvr>
                                    </p:animEffect>
                                  </p:childTnLst>
                                </p:cTn>
                              </p:par>
                            </p:childTnLst>
                          </p:cTn>
                        </p:par>
                      </p:childTnLst>
                    </p:cTn>
                  </p:par>
                  <p:par>
                    <p:cTn id="145" fill="hold" nodeType="clickPar">
                      <p:stCondLst>
                        <p:cond delay="indefinite"/>
                      </p:stCondLst>
                      <p:childTnLst>
                        <p:par>
                          <p:cTn id="146" fill="hold" nodeType="withGroup">
                            <p:stCondLst>
                              <p:cond delay="0"/>
                            </p:stCondLst>
                            <p:childTnLst>
                              <p:par>
                                <p:cTn id="147" presetID="10" presetClass="entr" presetSubtype="0" fill="hold" grpId="0" nodeType="clickEffect">
                                  <p:stCondLst>
                                    <p:cond delay="0"/>
                                  </p:stCondLst>
                                  <p:childTnLst>
                                    <p:set>
                                      <p:cBhvr>
                                        <p:cTn id="148" dur="1" fill="hold">
                                          <p:stCondLst>
                                            <p:cond delay="0"/>
                                          </p:stCondLst>
                                        </p:cTn>
                                        <p:tgtEl>
                                          <p:spTgt spid="65"/>
                                        </p:tgtEl>
                                        <p:attrNameLst>
                                          <p:attrName>style.visibility</p:attrName>
                                        </p:attrNameLst>
                                      </p:cBhvr>
                                      <p:to>
                                        <p:strVal val="visible"/>
                                      </p:to>
                                    </p:set>
                                    <p:animEffect transition="in" filter="fade">
                                      <p:cBhvr>
                                        <p:cTn id="149" dur="500"/>
                                        <p:tgtEl>
                                          <p:spTgt spid="65"/>
                                        </p:tgtEl>
                                      </p:cBhvr>
                                    </p:animEffec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10" presetClass="entr" presetSubtype="0" fill="hold" nodeType="clickEffect">
                                  <p:stCondLst>
                                    <p:cond delay="0"/>
                                  </p:stCondLst>
                                  <p:childTnLst>
                                    <p:set>
                                      <p:cBhvr>
                                        <p:cTn id="153" dur="1" fill="hold">
                                          <p:stCondLst>
                                            <p:cond delay="0"/>
                                          </p:stCondLst>
                                        </p:cTn>
                                        <p:tgtEl>
                                          <p:spTgt spid="69"/>
                                        </p:tgtEl>
                                        <p:attrNameLst>
                                          <p:attrName>style.visibility</p:attrName>
                                        </p:attrNameLst>
                                      </p:cBhvr>
                                      <p:to>
                                        <p:strVal val="visible"/>
                                      </p:to>
                                    </p:set>
                                    <p:animEffect transition="in" filter="fade">
                                      <p:cBhvr>
                                        <p:cTn id="154" dur="500"/>
                                        <p:tgtEl>
                                          <p:spTgt spid="69"/>
                                        </p:tgtEl>
                                      </p:cBhvr>
                                    </p:animEffec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10" presetClass="entr" presetSubtype="0" fill="hold" grpId="0" nodeType="clickEffect">
                                  <p:stCondLst>
                                    <p:cond delay="0"/>
                                  </p:stCondLst>
                                  <p:childTnLst>
                                    <p:set>
                                      <p:cBhvr>
                                        <p:cTn id="158" dur="1" fill="hold">
                                          <p:stCondLst>
                                            <p:cond delay="0"/>
                                          </p:stCondLst>
                                        </p:cTn>
                                        <p:tgtEl>
                                          <p:spTgt spid="66"/>
                                        </p:tgtEl>
                                        <p:attrNameLst>
                                          <p:attrName>style.visibility</p:attrName>
                                        </p:attrNameLst>
                                      </p:cBhvr>
                                      <p:to>
                                        <p:strVal val="visible"/>
                                      </p:to>
                                    </p:set>
                                    <p:animEffect transition="in" filter="fade">
                                      <p:cBhvr>
                                        <p:cTn id="159" dur="500"/>
                                        <p:tgtEl>
                                          <p:spTgt spid="66"/>
                                        </p:tgtEl>
                                      </p:cBhvr>
                                    </p:animEffec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10" presetClass="entr" presetSubtype="0" fill="hold" nodeType="clickEffect">
                                  <p:stCondLst>
                                    <p:cond delay="0"/>
                                  </p:stCondLst>
                                  <p:childTnLst>
                                    <p:set>
                                      <p:cBhvr>
                                        <p:cTn id="163" dur="1" fill="hold">
                                          <p:stCondLst>
                                            <p:cond delay="0"/>
                                          </p:stCondLst>
                                        </p:cTn>
                                        <p:tgtEl>
                                          <p:spTgt spid="70"/>
                                        </p:tgtEl>
                                        <p:attrNameLst>
                                          <p:attrName>style.visibility</p:attrName>
                                        </p:attrNameLst>
                                      </p:cBhvr>
                                      <p:to>
                                        <p:strVal val="visible"/>
                                      </p:to>
                                    </p:set>
                                    <p:animEffect transition="in" filter="fade">
                                      <p:cBhvr>
                                        <p:cTn id="164" dur="500"/>
                                        <p:tgtEl>
                                          <p:spTgt spid="70"/>
                                        </p:tgtEl>
                                      </p:cBhvr>
                                    </p:animEffect>
                                  </p:childTnLst>
                                </p:cTn>
                              </p:par>
                            </p:childTnLst>
                          </p:cTn>
                        </p:par>
                      </p:childTnLst>
                    </p:cTn>
                  </p:par>
                  <p:par>
                    <p:cTn id="165" fill="hold" nodeType="clickPar">
                      <p:stCondLst>
                        <p:cond delay="indefinite"/>
                      </p:stCondLst>
                      <p:childTnLst>
                        <p:par>
                          <p:cTn id="166" fill="hold" nodeType="withGroup">
                            <p:stCondLst>
                              <p:cond delay="0"/>
                            </p:stCondLst>
                            <p:childTnLst>
                              <p:par>
                                <p:cTn id="167" presetID="10" presetClass="entr" presetSubtype="0" fill="hold" grpId="0" nodeType="clickEffect">
                                  <p:stCondLst>
                                    <p:cond delay="0"/>
                                  </p:stCondLst>
                                  <p:childTnLst>
                                    <p:set>
                                      <p:cBhvr>
                                        <p:cTn id="168" dur="1" fill="hold">
                                          <p:stCondLst>
                                            <p:cond delay="0"/>
                                          </p:stCondLst>
                                        </p:cTn>
                                        <p:tgtEl>
                                          <p:spTgt spid="67"/>
                                        </p:tgtEl>
                                        <p:attrNameLst>
                                          <p:attrName>style.visibility</p:attrName>
                                        </p:attrNameLst>
                                      </p:cBhvr>
                                      <p:to>
                                        <p:strVal val="visible"/>
                                      </p:to>
                                    </p:set>
                                    <p:animEffect transition="in" filter="fade">
                                      <p:cBhvr>
                                        <p:cTn id="169" dur="500"/>
                                        <p:tgtEl>
                                          <p:spTgt spid="67"/>
                                        </p:tgtEl>
                                      </p:cBhvr>
                                    </p:animEffect>
                                  </p:childTnLst>
                                </p:cTn>
                              </p:par>
                            </p:childTnLst>
                          </p:cTn>
                        </p:par>
                      </p:childTnLst>
                    </p:cTn>
                  </p:par>
                  <p:par>
                    <p:cTn id="170" fill="hold" nodeType="clickPar">
                      <p:stCondLst>
                        <p:cond delay="indefinite"/>
                      </p:stCondLst>
                      <p:childTnLst>
                        <p:par>
                          <p:cTn id="171" fill="hold" nodeType="withGroup">
                            <p:stCondLst>
                              <p:cond delay="0"/>
                            </p:stCondLst>
                            <p:childTnLst>
                              <p:par>
                                <p:cTn id="172" presetID="10" presetClass="entr" presetSubtype="0" fill="hold" grpId="0" nodeType="clickEffect">
                                  <p:stCondLst>
                                    <p:cond delay="0"/>
                                  </p:stCondLst>
                                  <p:childTnLst>
                                    <p:set>
                                      <p:cBhvr>
                                        <p:cTn id="173" dur="1" fill="hold">
                                          <p:stCondLst>
                                            <p:cond delay="0"/>
                                          </p:stCondLst>
                                        </p:cTn>
                                        <p:tgtEl>
                                          <p:spTgt spid="57"/>
                                        </p:tgtEl>
                                        <p:attrNameLst>
                                          <p:attrName>style.visibility</p:attrName>
                                        </p:attrNameLst>
                                      </p:cBhvr>
                                      <p:to>
                                        <p:strVal val="visible"/>
                                      </p:to>
                                    </p:set>
                                    <p:animEffect transition="in" filter="fade">
                                      <p:cBhvr>
                                        <p:cTn id="174" dur="500"/>
                                        <p:tgtEl>
                                          <p:spTgt spid="57"/>
                                        </p:tgtEl>
                                      </p:cBhvr>
                                    </p:animEffect>
                                  </p:childTnLst>
                                </p:cTn>
                              </p:par>
                            </p:childTnLst>
                          </p:cTn>
                        </p:par>
                      </p:childTnLst>
                    </p:cTn>
                  </p:par>
                  <p:par>
                    <p:cTn id="175" fill="hold" nodeType="clickPar">
                      <p:stCondLst>
                        <p:cond delay="indefinite"/>
                      </p:stCondLst>
                      <p:childTnLst>
                        <p:par>
                          <p:cTn id="176" fill="hold" nodeType="withGroup">
                            <p:stCondLst>
                              <p:cond delay="0"/>
                            </p:stCondLst>
                            <p:childTnLst>
                              <p:par>
                                <p:cTn id="177" presetID="10" presetClass="entr" presetSubtype="0" fill="hold" grpId="0" nodeType="clickEffect">
                                  <p:stCondLst>
                                    <p:cond delay="0"/>
                                  </p:stCondLst>
                                  <p:childTnLst>
                                    <p:set>
                                      <p:cBhvr>
                                        <p:cTn id="178" dur="1" fill="hold">
                                          <p:stCondLst>
                                            <p:cond delay="0"/>
                                          </p:stCondLst>
                                        </p:cTn>
                                        <p:tgtEl>
                                          <p:spTgt spid="58"/>
                                        </p:tgtEl>
                                        <p:attrNameLst>
                                          <p:attrName>style.visibility</p:attrName>
                                        </p:attrNameLst>
                                      </p:cBhvr>
                                      <p:to>
                                        <p:strVal val="visible"/>
                                      </p:to>
                                    </p:set>
                                    <p:animEffect transition="in" filter="fade">
                                      <p:cBhvr>
                                        <p:cTn id="179" dur="500"/>
                                        <p:tgtEl>
                                          <p:spTgt spid="58"/>
                                        </p:tgtEl>
                                      </p:cBhvr>
                                    </p:animEffect>
                                  </p:childTnLst>
                                </p:cTn>
                              </p:par>
                            </p:childTnLst>
                          </p:cTn>
                        </p:par>
                      </p:childTnLst>
                    </p:cTn>
                  </p:par>
                  <p:par>
                    <p:cTn id="180" fill="hold" nodeType="clickPar">
                      <p:stCondLst>
                        <p:cond delay="indefinite"/>
                      </p:stCondLst>
                      <p:childTnLst>
                        <p:par>
                          <p:cTn id="181" fill="hold" nodeType="withGroup">
                            <p:stCondLst>
                              <p:cond delay="0"/>
                            </p:stCondLst>
                            <p:childTnLst>
                              <p:par>
                                <p:cTn id="182" presetID="10" presetClass="entr" presetSubtype="0" fill="hold" nodeType="clickEffect">
                                  <p:stCondLst>
                                    <p:cond delay="0"/>
                                  </p:stCondLst>
                                  <p:childTnLst>
                                    <p:set>
                                      <p:cBhvr>
                                        <p:cTn id="183" dur="1" fill="hold">
                                          <p:stCondLst>
                                            <p:cond delay="0"/>
                                          </p:stCondLst>
                                        </p:cTn>
                                        <p:tgtEl>
                                          <p:spTgt spid="71"/>
                                        </p:tgtEl>
                                        <p:attrNameLst>
                                          <p:attrName>style.visibility</p:attrName>
                                        </p:attrNameLst>
                                      </p:cBhvr>
                                      <p:to>
                                        <p:strVal val="visible"/>
                                      </p:to>
                                    </p:set>
                                    <p:animEffect transition="in" filter="fade">
                                      <p:cBhvr>
                                        <p:cTn id="184" dur="500"/>
                                        <p:tgtEl>
                                          <p:spTgt spid="71"/>
                                        </p:tgtEl>
                                      </p:cBhvr>
                                    </p:animEffect>
                                  </p:childTnLst>
                                </p:cTn>
                              </p:par>
                              <p:par>
                                <p:cTn id="185" presetID="10" presetClass="entr" presetSubtype="0" fill="hold" nodeType="withEffect">
                                  <p:stCondLst>
                                    <p:cond delay="0"/>
                                  </p:stCondLst>
                                  <p:childTnLst>
                                    <p:set>
                                      <p:cBhvr>
                                        <p:cTn id="186" dur="1" fill="hold">
                                          <p:stCondLst>
                                            <p:cond delay="0"/>
                                          </p:stCondLst>
                                        </p:cTn>
                                        <p:tgtEl>
                                          <p:spTgt spid="72"/>
                                        </p:tgtEl>
                                        <p:attrNameLst>
                                          <p:attrName>style.visibility</p:attrName>
                                        </p:attrNameLst>
                                      </p:cBhvr>
                                      <p:to>
                                        <p:strVal val="visible"/>
                                      </p:to>
                                    </p:set>
                                    <p:animEffect transition="in" filter="fade">
                                      <p:cBhvr>
                                        <p:cTn id="187" dur="500"/>
                                        <p:tgtEl>
                                          <p:spTgt spid="72"/>
                                        </p:tgtEl>
                                      </p:cBhvr>
                                    </p:animEffect>
                                  </p:childTnLst>
                                </p:cTn>
                              </p:par>
                            </p:childTnLst>
                          </p:cTn>
                        </p:par>
                      </p:childTnLst>
                    </p:cTn>
                  </p:par>
                  <p:par>
                    <p:cTn id="188" fill="hold" nodeType="clickPar">
                      <p:stCondLst>
                        <p:cond delay="indefinite"/>
                      </p:stCondLst>
                      <p:childTnLst>
                        <p:par>
                          <p:cTn id="189" fill="hold" nodeType="withGroup">
                            <p:stCondLst>
                              <p:cond delay="0"/>
                            </p:stCondLst>
                            <p:childTnLst>
                              <p:par>
                                <p:cTn id="190" presetID="10" presetClass="entr" presetSubtype="0" fill="hold" grpId="0" nodeType="clickEffect">
                                  <p:stCondLst>
                                    <p:cond delay="0"/>
                                  </p:stCondLst>
                                  <p:childTnLst>
                                    <p:set>
                                      <p:cBhvr>
                                        <p:cTn id="191" dur="1" fill="hold">
                                          <p:stCondLst>
                                            <p:cond delay="0"/>
                                          </p:stCondLst>
                                        </p:cTn>
                                        <p:tgtEl>
                                          <p:spTgt spid="73"/>
                                        </p:tgtEl>
                                        <p:attrNameLst>
                                          <p:attrName>style.visibility</p:attrName>
                                        </p:attrNameLst>
                                      </p:cBhvr>
                                      <p:to>
                                        <p:strVal val="visible"/>
                                      </p:to>
                                    </p:set>
                                    <p:animEffect transition="in" filter="fade">
                                      <p:cBhvr>
                                        <p:cTn id="192" dur="500"/>
                                        <p:tgtEl>
                                          <p:spTgt spid="73"/>
                                        </p:tgtEl>
                                      </p:cBhvr>
                                    </p:animEffect>
                                  </p:childTnLst>
                                </p:cTn>
                              </p:par>
                            </p:childTnLst>
                          </p:cTn>
                        </p:par>
                      </p:childTnLst>
                    </p:cTn>
                  </p:par>
                  <p:par>
                    <p:cTn id="193" fill="hold" nodeType="clickPar">
                      <p:stCondLst>
                        <p:cond delay="indefinite"/>
                      </p:stCondLst>
                      <p:childTnLst>
                        <p:par>
                          <p:cTn id="194" fill="hold" nodeType="withGroup">
                            <p:stCondLst>
                              <p:cond delay="0"/>
                            </p:stCondLst>
                            <p:childTnLst>
                              <p:par>
                                <p:cTn id="195" presetID="10" presetClass="entr" presetSubtype="0" fill="hold" grpId="0" nodeType="clickEffect">
                                  <p:stCondLst>
                                    <p:cond delay="0"/>
                                  </p:stCondLst>
                                  <p:childTnLst>
                                    <p:set>
                                      <p:cBhvr>
                                        <p:cTn id="196" dur="1" fill="hold">
                                          <p:stCondLst>
                                            <p:cond delay="0"/>
                                          </p:stCondLst>
                                        </p:cTn>
                                        <p:tgtEl>
                                          <p:spTgt spid="74"/>
                                        </p:tgtEl>
                                        <p:attrNameLst>
                                          <p:attrName>style.visibility</p:attrName>
                                        </p:attrNameLst>
                                      </p:cBhvr>
                                      <p:to>
                                        <p:strVal val="visible"/>
                                      </p:to>
                                    </p:set>
                                    <p:animEffect transition="in" filter="fade">
                                      <p:cBhvr>
                                        <p:cTn id="197" dur="5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5" grpId="0"/>
      <p:bldP spid="36" grpId="0"/>
      <p:bldP spid="37" grpId="0"/>
      <p:bldP spid="38" grpId="0"/>
      <p:bldP spid="39" grpId="0"/>
      <p:bldP spid="40" grpId="0"/>
      <p:bldP spid="43" grpId="0"/>
      <p:bldP spid="44" grpId="0"/>
      <p:bldP spid="45" grpId="0"/>
      <p:bldP spid="46" grpId="0"/>
      <p:bldP spid="47" grpId="0"/>
      <p:bldP spid="48" grpId="0"/>
      <p:bldP spid="49" grpId="0"/>
      <p:bldP spid="50" grpId="0"/>
      <p:bldP spid="51" grpId="0"/>
      <p:bldP spid="52" grpId="0"/>
      <p:bldP spid="53" grpId="0"/>
      <p:bldP spid="54" grpId="0"/>
      <p:bldP spid="55" grpId="0"/>
      <p:bldP spid="56" grpId="0"/>
      <p:bldP spid="57" grpId="0"/>
      <p:bldP spid="58" grpId="0"/>
      <p:bldP spid="59" grpId="0"/>
      <p:bldP spid="60" grpId="0"/>
      <p:bldP spid="61" grpId="0"/>
      <p:bldP spid="65" grpId="0"/>
      <p:bldP spid="66" grpId="0"/>
      <p:bldP spid="67" grpId="0"/>
      <p:bldP spid="73" grpId="0"/>
      <p:bldP spid="7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Box 29"/>
          <p:cNvSpPr txBox="1">
            <a:spLocks noChangeArrowheads="1"/>
          </p:cNvSpPr>
          <p:nvPr/>
        </p:nvSpPr>
        <p:spPr bwMode="auto">
          <a:xfrm>
            <a:off x="381000" y="304800"/>
            <a:ext cx="510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6. MIXED NUMBERS</a:t>
            </a:r>
          </a:p>
        </p:txBody>
      </p:sp>
      <p:sp>
        <p:nvSpPr>
          <p:cNvPr id="31" name="Text Placeholder 2"/>
          <p:cNvSpPr txBox="1">
            <a:spLocks/>
          </p:cNvSpPr>
          <p:nvPr/>
        </p:nvSpPr>
        <p:spPr bwMode="auto">
          <a:xfrm>
            <a:off x="381000" y="609600"/>
            <a:ext cx="5562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Are combinations of whole numbers and fractions. </a:t>
            </a:r>
            <a:endParaRPr lang="en-NZ" i="1">
              <a:latin typeface="Arial" pitchFamily="34" charset="0"/>
              <a:cs typeface="Arial" pitchFamily="34" charset="0"/>
            </a:endParaRPr>
          </a:p>
        </p:txBody>
      </p:sp>
      <p:sp>
        <p:nvSpPr>
          <p:cNvPr id="32" name="Text Placeholder 2"/>
          <p:cNvSpPr txBox="1">
            <a:spLocks/>
          </p:cNvSpPr>
          <p:nvPr/>
        </p:nvSpPr>
        <p:spPr bwMode="auto">
          <a:xfrm>
            <a:off x="152400" y="914400"/>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a) Changing fractions into mixed numbers: </a:t>
            </a:r>
            <a:endParaRPr lang="en-NZ" i="1">
              <a:latin typeface="Arial" pitchFamily="34" charset="0"/>
              <a:cs typeface="Arial" pitchFamily="34" charset="0"/>
            </a:endParaRPr>
          </a:p>
        </p:txBody>
      </p:sp>
      <p:sp>
        <p:nvSpPr>
          <p:cNvPr id="33" name="Text Placeholder 2"/>
          <p:cNvSpPr txBox="1">
            <a:spLocks/>
          </p:cNvSpPr>
          <p:nvPr/>
        </p:nvSpPr>
        <p:spPr bwMode="auto">
          <a:xfrm>
            <a:off x="381000" y="18288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Change into mixed numbers:</a:t>
            </a:r>
            <a:endParaRPr lang="en-NZ" i="1">
              <a:latin typeface="Arial" pitchFamily="34" charset="0"/>
              <a:cs typeface="Arial" pitchFamily="34" charset="0"/>
            </a:endParaRPr>
          </a:p>
        </p:txBody>
      </p:sp>
      <p:sp>
        <p:nvSpPr>
          <p:cNvPr id="34" name="TextBox 33"/>
          <p:cNvSpPr txBox="1">
            <a:spLocks noChangeArrowheads="1"/>
          </p:cNvSpPr>
          <p:nvPr/>
        </p:nvSpPr>
        <p:spPr bwMode="auto">
          <a:xfrm>
            <a:off x="381000" y="22098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a)   </a:t>
            </a:r>
            <a:r>
              <a:rPr lang="en-NZ" u="sng">
                <a:latin typeface="Arial" pitchFamily="34" charset="0"/>
                <a:cs typeface="Arial" pitchFamily="34" charset="0"/>
              </a:rPr>
              <a:t>13</a:t>
            </a:r>
            <a:r>
              <a:rPr lang="en-NZ">
                <a:latin typeface="Arial" pitchFamily="34" charset="0"/>
                <a:cs typeface="Arial" pitchFamily="34" charset="0"/>
              </a:rPr>
              <a:t>  =</a:t>
            </a:r>
            <a:endParaRPr lang="en-NZ" u="sng">
              <a:latin typeface="Arial" pitchFamily="34" charset="0"/>
              <a:cs typeface="Arial" pitchFamily="34" charset="0"/>
            </a:endParaRPr>
          </a:p>
          <a:p>
            <a:r>
              <a:rPr lang="en-NZ">
                <a:latin typeface="Arial" pitchFamily="34" charset="0"/>
                <a:cs typeface="Arial" pitchFamily="34" charset="0"/>
              </a:rPr>
              <a:t>        6</a:t>
            </a:r>
          </a:p>
        </p:txBody>
      </p:sp>
      <p:sp>
        <p:nvSpPr>
          <p:cNvPr id="35" name="TextBox 34"/>
          <p:cNvSpPr txBox="1">
            <a:spLocks noChangeArrowheads="1"/>
          </p:cNvSpPr>
          <p:nvPr/>
        </p:nvSpPr>
        <p:spPr bwMode="auto">
          <a:xfrm>
            <a:off x="4495800" y="22098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b)   </a:t>
            </a:r>
            <a:r>
              <a:rPr lang="en-NZ" u="sng">
                <a:latin typeface="Arial" pitchFamily="34" charset="0"/>
                <a:cs typeface="Arial" pitchFamily="34" charset="0"/>
              </a:rPr>
              <a:t>22</a:t>
            </a:r>
            <a:r>
              <a:rPr lang="en-NZ">
                <a:latin typeface="Arial" pitchFamily="34" charset="0"/>
                <a:cs typeface="Arial" pitchFamily="34" charset="0"/>
              </a:rPr>
              <a:t>  =</a:t>
            </a:r>
            <a:endParaRPr lang="en-NZ" u="sng">
              <a:latin typeface="Arial" pitchFamily="34" charset="0"/>
              <a:cs typeface="Arial" pitchFamily="34" charset="0"/>
            </a:endParaRPr>
          </a:p>
          <a:p>
            <a:r>
              <a:rPr lang="en-NZ">
                <a:latin typeface="Arial" pitchFamily="34" charset="0"/>
                <a:cs typeface="Arial" pitchFamily="34" charset="0"/>
              </a:rPr>
              <a:t>       5</a:t>
            </a:r>
          </a:p>
        </p:txBody>
      </p:sp>
      <p:sp>
        <p:nvSpPr>
          <p:cNvPr id="36" name="TextBox 35"/>
          <p:cNvSpPr txBox="1">
            <a:spLocks noChangeArrowheads="1"/>
          </p:cNvSpPr>
          <p:nvPr/>
        </p:nvSpPr>
        <p:spPr bwMode="auto">
          <a:xfrm>
            <a:off x="1524000" y="23622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2</a:t>
            </a:r>
            <a:endParaRPr lang="en-NZ" i="1">
              <a:solidFill>
                <a:srgbClr val="FF0000"/>
              </a:solidFill>
              <a:latin typeface="Arial" pitchFamily="34" charset="0"/>
              <a:cs typeface="Arial" pitchFamily="34" charset="0"/>
            </a:endParaRPr>
          </a:p>
        </p:txBody>
      </p:sp>
      <p:sp>
        <p:nvSpPr>
          <p:cNvPr id="37" name="TextBox 36"/>
          <p:cNvSpPr txBox="1">
            <a:spLocks noChangeArrowheads="1"/>
          </p:cNvSpPr>
          <p:nvPr/>
        </p:nvSpPr>
        <p:spPr bwMode="auto">
          <a:xfrm>
            <a:off x="1752600" y="22098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u="sng">
                <a:solidFill>
                  <a:srgbClr val="FF0000"/>
                </a:solidFill>
                <a:latin typeface="Arial" pitchFamily="34" charset="0"/>
                <a:cs typeface="Arial" pitchFamily="34" charset="0"/>
              </a:rPr>
              <a:t>1</a:t>
            </a:r>
            <a:endParaRPr lang="en-NZ" i="1" u="sng" baseline="30000">
              <a:solidFill>
                <a:srgbClr val="FF0000"/>
              </a:solidFill>
              <a:latin typeface="Arial" pitchFamily="34" charset="0"/>
              <a:cs typeface="Arial" pitchFamily="34" charset="0"/>
            </a:endParaRPr>
          </a:p>
          <a:p>
            <a:r>
              <a:rPr lang="en-NZ">
                <a:solidFill>
                  <a:srgbClr val="FF0000"/>
                </a:solidFill>
                <a:latin typeface="Arial" pitchFamily="34" charset="0"/>
                <a:cs typeface="Arial" pitchFamily="34" charset="0"/>
              </a:rPr>
              <a:t>6</a:t>
            </a:r>
            <a:endParaRPr lang="en-NZ" i="1">
              <a:solidFill>
                <a:srgbClr val="FF0000"/>
              </a:solidFill>
              <a:latin typeface="Arial" pitchFamily="34" charset="0"/>
              <a:cs typeface="Arial" pitchFamily="34" charset="0"/>
            </a:endParaRPr>
          </a:p>
        </p:txBody>
      </p:sp>
      <p:sp>
        <p:nvSpPr>
          <p:cNvPr id="38" name="TextBox 37"/>
          <p:cNvSpPr txBox="1">
            <a:spLocks noChangeArrowheads="1"/>
          </p:cNvSpPr>
          <p:nvPr/>
        </p:nvSpPr>
        <p:spPr bwMode="auto">
          <a:xfrm>
            <a:off x="5562600" y="23622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4</a:t>
            </a:r>
          </a:p>
        </p:txBody>
      </p:sp>
      <p:sp>
        <p:nvSpPr>
          <p:cNvPr id="39" name="TextBox 38"/>
          <p:cNvSpPr txBox="1">
            <a:spLocks noChangeArrowheads="1"/>
          </p:cNvSpPr>
          <p:nvPr/>
        </p:nvSpPr>
        <p:spPr bwMode="auto">
          <a:xfrm>
            <a:off x="5791200" y="22098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u="sng">
                <a:solidFill>
                  <a:srgbClr val="FF0000"/>
                </a:solidFill>
                <a:latin typeface="Arial" pitchFamily="34" charset="0"/>
                <a:cs typeface="Arial" pitchFamily="34" charset="0"/>
              </a:rPr>
              <a:t>2</a:t>
            </a:r>
          </a:p>
          <a:p>
            <a:r>
              <a:rPr lang="en-NZ">
                <a:solidFill>
                  <a:srgbClr val="FF0000"/>
                </a:solidFill>
                <a:latin typeface="Arial" pitchFamily="34" charset="0"/>
                <a:cs typeface="Arial" pitchFamily="34" charset="0"/>
              </a:rPr>
              <a:t>5</a:t>
            </a:r>
          </a:p>
        </p:txBody>
      </p:sp>
      <p:sp>
        <p:nvSpPr>
          <p:cNvPr id="40" name="Text Placeholder 2"/>
          <p:cNvSpPr txBox="1">
            <a:spLocks/>
          </p:cNvSpPr>
          <p:nvPr/>
        </p:nvSpPr>
        <p:spPr bwMode="auto">
          <a:xfrm>
            <a:off x="381000" y="1219200"/>
            <a:ext cx="853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Divide denominator into numerator to find whole number and remainder gives fraction . </a:t>
            </a:r>
            <a:endParaRPr lang="en-NZ" i="1">
              <a:latin typeface="Arial" pitchFamily="34" charset="0"/>
              <a:cs typeface="Arial" pitchFamily="34" charset="0"/>
            </a:endParaRPr>
          </a:p>
        </p:txBody>
      </p:sp>
      <p:sp>
        <p:nvSpPr>
          <p:cNvPr id="41" name="Text Placeholder 2"/>
          <p:cNvSpPr txBox="1">
            <a:spLocks/>
          </p:cNvSpPr>
          <p:nvPr/>
        </p:nvSpPr>
        <p:spPr bwMode="auto">
          <a:xfrm>
            <a:off x="152400" y="2819400"/>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b) Changing mixed numbers into improper fractions: </a:t>
            </a:r>
            <a:endParaRPr lang="en-NZ" i="1">
              <a:latin typeface="Arial" pitchFamily="34" charset="0"/>
              <a:cs typeface="Arial" pitchFamily="34" charset="0"/>
            </a:endParaRPr>
          </a:p>
        </p:txBody>
      </p:sp>
      <p:sp>
        <p:nvSpPr>
          <p:cNvPr id="42" name="Text Placeholder 2"/>
          <p:cNvSpPr txBox="1">
            <a:spLocks/>
          </p:cNvSpPr>
          <p:nvPr/>
        </p:nvSpPr>
        <p:spPr bwMode="auto">
          <a:xfrm>
            <a:off x="381000" y="3124200"/>
            <a:ext cx="830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Multiply whole number by denominator and add denominator. </a:t>
            </a:r>
            <a:endParaRPr lang="en-NZ" i="1">
              <a:latin typeface="Arial" pitchFamily="34" charset="0"/>
              <a:cs typeface="Arial" pitchFamily="34" charset="0"/>
            </a:endParaRPr>
          </a:p>
        </p:txBody>
      </p:sp>
      <p:sp>
        <p:nvSpPr>
          <p:cNvPr id="43" name="Text Placeholder 2"/>
          <p:cNvSpPr txBox="1">
            <a:spLocks/>
          </p:cNvSpPr>
          <p:nvPr/>
        </p:nvSpPr>
        <p:spPr bwMode="auto">
          <a:xfrm>
            <a:off x="381000" y="35052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Change into improper fractions:</a:t>
            </a:r>
            <a:endParaRPr lang="en-NZ" i="1">
              <a:latin typeface="Arial" pitchFamily="34" charset="0"/>
              <a:cs typeface="Arial" pitchFamily="34" charset="0"/>
            </a:endParaRPr>
          </a:p>
        </p:txBody>
      </p:sp>
      <p:sp>
        <p:nvSpPr>
          <p:cNvPr id="44" name="TextBox 43"/>
          <p:cNvSpPr txBox="1">
            <a:spLocks noChangeArrowheads="1"/>
          </p:cNvSpPr>
          <p:nvPr/>
        </p:nvSpPr>
        <p:spPr bwMode="auto">
          <a:xfrm>
            <a:off x="381000" y="38862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a)     </a:t>
            </a:r>
            <a:r>
              <a:rPr lang="en-NZ" u="sng">
                <a:latin typeface="Arial" pitchFamily="34" charset="0"/>
                <a:cs typeface="Arial" pitchFamily="34" charset="0"/>
              </a:rPr>
              <a:t>3</a:t>
            </a:r>
            <a:r>
              <a:rPr lang="en-NZ">
                <a:latin typeface="Arial" pitchFamily="34" charset="0"/>
                <a:cs typeface="Arial" pitchFamily="34" charset="0"/>
              </a:rPr>
              <a:t>  =</a:t>
            </a:r>
            <a:endParaRPr lang="en-NZ" u="sng">
              <a:latin typeface="Arial" pitchFamily="34" charset="0"/>
              <a:cs typeface="Arial" pitchFamily="34" charset="0"/>
            </a:endParaRPr>
          </a:p>
          <a:p>
            <a:r>
              <a:rPr lang="en-NZ">
                <a:latin typeface="Arial" pitchFamily="34" charset="0"/>
                <a:cs typeface="Arial" pitchFamily="34" charset="0"/>
              </a:rPr>
              <a:t>        4</a:t>
            </a:r>
          </a:p>
        </p:txBody>
      </p:sp>
      <p:sp>
        <p:nvSpPr>
          <p:cNvPr id="45" name="TextBox 44"/>
          <p:cNvSpPr txBox="1">
            <a:spLocks noChangeArrowheads="1"/>
          </p:cNvSpPr>
          <p:nvPr/>
        </p:nvSpPr>
        <p:spPr bwMode="auto">
          <a:xfrm>
            <a:off x="4495800" y="38862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b)      </a:t>
            </a:r>
            <a:r>
              <a:rPr lang="en-NZ" u="sng">
                <a:latin typeface="Arial" pitchFamily="34" charset="0"/>
                <a:cs typeface="Arial" pitchFamily="34" charset="0"/>
              </a:rPr>
              <a:t>1</a:t>
            </a:r>
            <a:r>
              <a:rPr lang="en-NZ">
                <a:latin typeface="Arial" pitchFamily="34" charset="0"/>
                <a:cs typeface="Arial" pitchFamily="34" charset="0"/>
              </a:rPr>
              <a:t>  =</a:t>
            </a:r>
            <a:endParaRPr lang="en-NZ" u="sng">
              <a:latin typeface="Arial" pitchFamily="34" charset="0"/>
              <a:cs typeface="Arial" pitchFamily="34" charset="0"/>
            </a:endParaRPr>
          </a:p>
          <a:p>
            <a:r>
              <a:rPr lang="en-NZ">
                <a:latin typeface="Arial" pitchFamily="34" charset="0"/>
                <a:cs typeface="Arial" pitchFamily="34" charset="0"/>
              </a:rPr>
              <a:t>         3</a:t>
            </a:r>
          </a:p>
        </p:txBody>
      </p:sp>
      <p:sp>
        <p:nvSpPr>
          <p:cNvPr id="46" name="TextBox 45"/>
          <p:cNvSpPr txBox="1">
            <a:spLocks noChangeArrowheads="1"/>
          </p:cNvSpPr>
          <p:nvPr/>
        </p:nvSpPr>
        <p:spPr bwMode="auto">
          <a:xfrm>
            <a:off x="1600200" y="38862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u="sng">
                <a:solidFill>
                  <a:srgbClr val="FF0000"/>
                </a:solidFill>
                <a:latin typeface="Arial" pitchFamily="34" charset="0"/>
                <a:cs typeface="Arial" pitchFamily="34" charset="0"/>
              </a:rPr>
              <a:t>4 × 4 + 3</a:t>
            </a:r>
          </a:p>
          <a:p>
            <a:r>
              <a:rPr lang="en-NZ">
                <a:solidFill>
                  <a:srgbClr val="FF0000"/>
                </a:solidFill>
                <a:latin typeface="Arial" pitchFamily="34" charset="0"/>
                <a:cs typeface="Arial" pitchFamily="34" charset="0"/>
              </a:rPr>
              <a:t>      4</a:t>
            </a:r>
            <a:endParaRPr lang="en-NZ" i="1">
              <a:solidFill>
                <a:srgbClr val="FF0000"/>
              </a:solidFill>
              <a:latin typeface="Arial" pitchFamily="34" charset="0"/>
              <a:cs typeface="Arial" pitchFamily="34" charset="0"/>
            </a:endParaRPr>
          </a:p>
        </p:txBody>
      </p:sp>
      <p:sp>
        <p:nvSpPr>
          <p:cNvPr id="47" name="TextBox 46"/>
          <p:cNvSpPr txBox="1">
            <a:spLocks noChangeArrowheads="1"/>
          </p:cNvSpPr>
          <p:nvPr/>
        </p:nvSpPr>
        <p:spPr bwMode="auto">
          <a:xfrm>
            <a:off x="685800" y="39624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4</a:t>
            </a:r>
          </a:p>
        </p:txBody>
      </p:sp>
      <p:sp>
        <p:nvSpPr>
          <p:cNvPr id="48" name="TextBox 47"/>
          <p:cNvSpPr txBox="1">
            <a:spLocks noChangeArrowheads="1"/>
          </p:cNvSpPr>
          <p:nvPr/>
        </p:nvSpPr>
        <p:spPr bwMode="auto">
          <a:xfrm>
            <a:off x="1219200" y="43434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19</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4</a:t>
            </a:r>
            <a:endParaRPr lang="en-NZ" i="1">
              <a:solidFill>
                <a:srgbClr val="FF0000"/>
              </a:solidFill>
              <a:latin typeface="Arial" pitchFamily="34" charset="0"/>
              <a:cs typeface="Arial" pitchFamily="34" charset="0"/>
            </a:endParaRPr>
          </a:p>
        </p:txBody>
      </p:sp>
      <p:sp>
        <p:nvSpPr>
          <p:cNvPr id="49" name="TextBox 48"/>
          <p:cNvSpPr txBox="1">
            <a:spLocks noChangeArrowheads="1"/>
          </p:cNvSpPr>
          <p:nvPr/>
        </p:nvSpPr>
        <p:spPr bwMode="auto">
          <a:xfrm>
            <a:off x="4876800" y="39624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6</a:t>
            </a:r>
          </a:p>
        </p:txBody>
      </p:sp>
      <p:sp>
        <p:nvSpPr>
          <p:cNvPr id="50" name="TextBox 49"/>
          <p:cNvSpPr txBox="1">
            <a:spLocks noChangeArrowheads="1"/>
          </p:cNvSpPr>
          <p:nvPr/>
        </p:nvSpPr>
        <p:spPr bwMode="auto">
          <a:xfrm>
            <a:off x="5638800" y="38862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u="sng">
                <a:solidFill>
                  <a:srgbClr val="FF0000"/>
                </a:solidFill>
                <a:latin typeface="Arial" pitchFamily="34" charset="0"/>
                <a:cs typeface="Arial" pitchFamily="34" charset="0"/>
              </a:rPr>
              <a:t>6 × 3 + 1</a:t>
            </a:r>
          </a:p>
          <a:p>
            <a:r>
              <a:rPr lang="en-NZ">
                <a:solidFill>
                  <a:srgbClr val="FF0000"/>
                </a:solidFill>
                <a:latin typeface="Arial" pitchFamily="34" charset="0"/>
                <a:cs typeface="Arial" pitchFamily="34" charset="0"/>
              </a:rPr>
              <a:t>      3</a:t>
            </a:r>
            <a:endParaRPr lang="en-NZ" i="1">
              <a:solidFill>
                <a:srgbClr val="FF0000"/>
              </a:solidFill>
              <a:latin typeface="Arial" pitchFamily="34" charset="0"/>
              <a:cs typeface="Arial" pitchFamily="34" charset="0"/>
            </a:endParaRPr>
          </a:p>
        </p:txBody>
      </p:sp>
      <p:sp>
        <p:nvSpPr>
          <p:cNvPr id="51" name="TextBox 50"/>
          <p:cNvSpPr txBox="1">
            <a:spLocks noChangeArrowheads="1"/>
          </p:cNvSpPr>
          <p:nvPr/>
        </p:nvSpPr>
        <p:spPr bwMode="auto">
          <a:xfrm>
            <a:off x="5334000" y="43434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19</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3</a:t>
            </a:r>
            <a:endParaRPr lang="en-NZ" i="1">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fade">
                                      <p:cBhvr>
                                        <p:cTn id="12" dur="500"/>
                                        <p:tgtEl>
                                          <p:spTgt spid="3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2"/>
                                        </p:tgtEl>
                                        <p:attrNameLst>
                                          <p:attrName>style.visibility</p:attrName>
                                        </p:attrNameLst>
                                      </p:cBhvr>
                                      <p:to>
                                        <p:strVal val="visible"/>
                                      </p:to>
                                    </p:set>
                                    <p:animEffect transition="in" filter="fade">
                                      <p:cBhvr>
                                        <p:cTn id="17" dur="500"/>
                                        <p:tgtEl>
                                          <p:spTgt spid="3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0"/>
                                        </p:tgtEl>
                                        <p:attrNameLst>
                                          <p:attrName>style.visibility</p:attrName>
                                        </p:attrNameLst>
                                      </p:cBhvr>
                                      <p:to>
                                        <p:strVal val="visible"/>
                                      </p:to>
                                    </p:set>
                                    <p:animEffect transition="in" filter="fade">
                                      <p:cBhvr>
                                        <p:cTn id="22" dur="500"/>
                                        <p:tgtEl>
                                          <p:spTgt spid="4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33"/>
                                        </p:tgtEl>
                                        <p:attrNameLst>
                                          <p:attrName>style.visibility</p:attrName>
                                        </p:attrNameLst>
                                      </p:cBhvr>
                                      <p:to>
                                        <p:strVal val="visible"/>
                                      </p:to>
                                    </p:set>
                                    <p:anim calcmode="lin" valueType="num">
                                      <p:cBhvr additive="base">
                                        <p:cTn id="27" dur="500" fill="hold"/>
                                        <p:tgtEl>
                                          <p:spTgt spid="33"/>
                                        </p:tgtEl>
                                        <p:attrNameLst>
                                          <p:attrName>ppt_x</p:attrName>
                                        </p:attrNameLst>
                                      </p:cBhvr>
                                      <p:tavLst>
                                        <p:tav tm="0">
                                          <p:val>
                                            <p:strVal val="0-#ppt_w/2"/>
                                          </p:val>
                                        </p:tav>
                                        <p:tav tm="100000">
                                          <p:val>
                                            <p:strVal val="#ppt_x"/>
                                          </p:val>
                                        </p:tav>
                                      </p:tavLst>
                                    </p:anim>
                                    <p:anim calcmode="lin" valueType="num">
                                      <p:cBhvr additive="base">
                                        <p:cTn id="28" dur="500" fill="hold"/>
                                        <p:tgtEl>
                                          <p:spTgt spid="33"/>
                                        </p:tgtEl>
                                        <p:attrNameLst>
                                          <p:attrName>ppt_y</p:attrName>
                                        </p:attrNameLst>
                                      </p:cBhvr>
                                      <p:tavLst>
                                        <p:tav tm="0">
                                          <p:val>
                                            <p:strVal val="#ppt_y"/>
                                          </p:val>
                                        </p:tav>
                                        <p:tav tm="100000">
                                          <p:val>
                                            <p:strVal val="#ppt_y"/>
                                          </p:val>
                                        </p:tav>
                                      </p:tavLst>
                                    </p:anim>
                                  </p:childTnLst>
                                </p:cTn>
                              </p:par>
                              <p:par>
                                <p:cTn id="29" presetID="10" presetClass="entr" presetSubtype="0" fill="hold" grpId="0" nodeType="withEffect">
                                  <p:stCondLst>
                                    <p:cond delay="0"/>
                                  </p:stCondLst>
                                  <p:childTnLst>
                                    <p:set>
                                      <p:cBhvr>
                                        <p:cTn id="30" dur="1" fill="hold">
                                          <p:stCondLst>
                                            <p:cond delay="0"/>
                                          </p:stCondLst>
                                        </p:cTn>
                                        <p:tgtEl>
                                          <p:spTgt spid="34"/>
                                        </p:tgtEl>
                                        <p:attrNameLst>
                                          <p:attrName>style.visibility</p:attrName>
                                        </p:attrNameLst>
                                      </p:cBhvr>
                                      <p:to>
                                        <p:strVal val="visible"/>
                                      </p:to>
                                    </p:set>
                                    <p:animEffect transition="in" filter="fade">
                                      <p:cBhvr>
                                        <p:cTn id="31" dur="500"/>
                                        <p:tgtEl>
                                          <p:spTgt spid="34"/>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5"/>
                                        </p:tgtEl>
                                        <p:attrNameLst>
                                          <p:attrName>style.visibility</p:attrName>
                                        </p:attrNameLst>
                                      </p:cBhvr>
                                      <p:to>
                                        <p:strVal val="visible"/>
                                      </p:to>
                                    </p:set>
                                    <p:animEffect transition="in" filter="fade">
                                      <p:cBhvr>
                                        <p:cTn id="34" dur="500"/>
                                        <p:tgtEl>
                                          <p:spTgt spid="3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6"/>
                                        </p:tgtEl>
                                        <p:attrNameLst>
                                          <p:attrName>style.visibility</p:attrName>
                                        </p:attrNameLst>
                                      </p:cBhvr>
                                      <p:to>
                                        <p:strVal val="visible"/>
                                      </p:to>
                                    </p:set>
                                    <p:animEffect transition="in" filter="fade">
                                      <p:cBhvr>
                                        <p:cTn id="39" dur="500"/>
                                        <p:tgtEl>
                                          <p:spTgt spid="36"/>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37"/>
                                        </p:tgtEl>
                                        <p:attrNameLst>
                                          <p:attrName>style.visibility</p:attrName>
                                        </p:attrNameLst>
                                      </p:cBhvr>
                                      <p:to>
                                        <p:strVal val="visible"/>
                                      </p:to>
                                    </p:set>
                                    <p:animEffect transition="in" filter="fade">
                                      <p:cBhvr>
                                        <p:cTn id="44" dur="500"/>
                                        <p:tgtEl>
                                          <p:spTgt spid="37"/>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38"/>
                                        </p:tgtEl>
                                        <p:attrNameLst>
                                          <p:attrName>style.visibility</p:attrName>
                                        </p:attrNameLst>
                                      </p:cBhvr>
                                      <p:to>
                                        <p:strVal val="visible"/>
                                      </p:to>
                                    </p:set>
                                    <p:animEffect transition="in" filter="fade">
                                      <p:cBhvr>
                                        <p:cTn id="49" dur="500"/>
                                        <p:tgtEl>
                                          <p:spTgt spid="38"/>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39"/>
                                        </p:tgtEl>
                                        <p:attrNameLst>
                                          <p:attrName>style.visibility</p:attrName>
                                        </p:attrNameLst>
                                      </p:cBhvr>
                                      <p:to>
                                        <p:strVal val="visible"/>
                                      </p:to>
                                    </p:set>
                                    <p:animEffect transition="in" filter="fade">
                                      <p:cBhvr>
                                        <p:cTn id="54" dur="500"/>
                                        <p:tgtEl>
                                          <p:spTgt spid="39"/>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41"/>
                                        </p:tgtEl>
                                        <p:attrNameLst>
                                          <p:attrName>style.visibility</p:attrName>
                                        </p:attrNameLst>
                                      </p:cBhvr>
                                      <p:to>
                                        <p:strVal val="visible"/>
                                      </p:to>
                                    </p:set>
                                    <p:animEffect transition="in" filter="fade">
                                      <p:cBhvr>
                                        <p:cTn id="59" dur="500"/>
                                        <p:tgtEl>
                                          <p:spTgt spid="41"/>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42"/>
                                        </p:tgtEl>
                                        <p:attrNameLst>
                                          <p:attrName>style.visibility</p:attrName>
                                        </p:attrNameLst>
                                      </p:cBhvr>
                                      <p:to>
                                        <p:strVal val="visible"/>
                                      </p:to>
                                    </p:set>
                                    <p:animEffect transition="in" filter="fade">
                                      <p:cBhvr>
                                        <p:cTn id="64" dur="500"/>
                                        <p:tgtEl>
                                          <p:spTgt spid="42"/>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2" presetClass="entr" presetSubtype="8" fill="hold" grpId="0" nodeType="clickEffect">
                                  <p:stCondLst>
                                    <p:cond delay="0"/>
                                  </p:stCondLst>
                                  <p:childTnLst>
                                    <p:set>
                                      <p:cBhvr>
                                        <p:cTn id="68" dur="1" fill="hold">
                                          <p:stCondLst>
                                            <p:cond delay="0"/>
                                          </p:stCondLst>
                                        </p:cTn>
                                        <p:tgtEl>
                                          <p:spTgt spid="43"/>
                                        </p:tgtEl>
                                        <p:attrNameLst>
                                          <p:attrName>style.visibility</p:attrName>
                                        </p:attrNameLst>
                                      </p:cBhvr>
                                      <p:to>
                                        <p:strVal val="visible"/>
                                      </p:to>
                                    </p:set>
                                    <p:anim calcmode="lin" valueType="num">
                                      <p:cBhvr additive="base">
                                        <p:cTn id="69" dur="500" fill="hold"/>
                                        <p:tgtEl>
                                          <p:spTgt spid="43"/>
                                        </p:tgtEl>
                                        <p:attrNameLst>
                                          <p:attrName>ppt_x</p:attrName>
                                        </p:attrNameLst>
                                      </p:cBhvr>
                                      <p:tavLst>
                                        <p:tav tm="0">
                                          <p:val>
                                            <p:strVal val="0-#ppt_w/2"/>
                                          </p:val>
                                        </p:tav>
                                        <p:tav tm="100000">
                                          <p:val>
                                            <p:strVal val="#ppt_x"/>
                                          </p:val>
                                        </p:tav>
                                      </p:tavLst>
                                    </p:anim>
                                    <p:anim calcmode="lin" valueType="num">
                                      <p:cBhvr additive="base">
                                        <p:cTn id="70" dur="500" fill="hold"/>
                                        <p:tgtEl>
                                          <p:spTgt spid="43"/>
                                        </p:tgtEl>
                                        <p:attrNameLst>
                                          <p:attrName>ppt_y</p:attrName>
                                        </p:attrNameLst>
                                      </p:cBhvr>
                                      <p:tavLst>
                                        <p:tav tm="0">
                                          <p:val>
                                            <p:strVal val="#ppt_y"/>
                                          </p:val>
                                        </p:tav>
                                        <p:tav tm="100000">
                                          <p:val>
                                            <p:strVal val="#ppt_y"/>
                                          </p:val>
                                        </p:tav>
                                      </p:tavLst>
                                    </p:anim>
                                  </p:childTnLst>
                                </p:cTn>
                              </p:par>
                              <p:par>
                                <p:cTn id="71" presetID="10" presetClass="entr" presetSubtype="0" fill="hold" grpId="0" nodeType="withEffect">
                                  <p:stCondLst>
                                    <p:cond delay="0"/>
                                  </p:stCondLst>
                                  <p:childTnLst>
                                    <p:set>
                                      <p:cBhvr>
                                        <p:cTn id="72" dur="1" fill="hold">
                                          <p:stCondLst>
                                            <p:cond delay="0"/>
                                          </p:stCondLst>
                                        </p:cTn>
                                        <p:tgtEl>
                                          <p:spTgt spid="44"/>
                                        </p:tgtEl>
                                        <p:attrNameLst>
                                          <p:attrName>style.visibility</p:attrName>
                                        </p:attrNameLst>
                                      </p:cBhvr>
                                      <p:to>
                                        <p:strVal val="visible"/>
                                      </p:to>
                                    </p:set>
                                    <p:animEffect transition="in" filter="fade">
                                      <p:cBhvr>
                                        <p:cTn id="73" dur="500"/>
                                        <p:tgtEl>
                                          <p:spTgt spid="44"/>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47"/>
                                        </p:tgtEl>
                                        <p:attrNameLst>
                                          <p:attrName>style.visibility</p:attrName>
                                        </p:attrNameLst>
                                      </p:cBhvr>
                                      <p:to>
                                        <p:strVal val="visible"/>
                                      </p:to>
                                    </p:set>
                                    <p:animEffect transition="in" filter="fade">
                                      <p:cBhvr>
                                        <p:cTn id="76" dur="500"/>
                                        <p:tgtEl>
                                          <p:spTgt spid="47"/>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49"/>
                                        </p:tgtEl>
                                        <p:attrNameLst>
                                          <p:attrName>style.visibility</p:attrName>
                                        </p:attrNameLst>
                                      </p:cBhvr>
                                      <p:to>
                                        <p:strVal val="visible"/>
                                      </p:to>
                                    </p:set>
                                    <p:animEffect transition="in" filter="fade">
                                      <p:cBhvr>
                                        <p:cTn id="79" dur="500"/>
                                        <p:tgtEl>
                                          <p:spTgt spid="49"/>
                                        </p:tgtEl>
                                      </p:cBhvr>
                                    </p:animEffect>
                                  </p:childTnLst>
                                </p:cTn>
                              </p:par>
                              <p:par>
                                <p:cTn id="80" presetID="10" presetClass="entr" presetSubtype="0" fill="hold" grpId="0" nodeType="withEffect">
                                  <p:stCondLst>
                                    <p:cond delay="0"/>
                                  </p:stCondLst>
                                  <p:childTnLst>
                                    <p:set>
                                      <p:cBhvr>
                                        <p:cTn id="81" dur="1" fill="hold">
                                          <p:stCondLst>
                                            <p:cond delay="0"/>
                                          </p:stCondLst>
                                        </p:cTn>
                                        <p:tgtEl>
                                          <p:spTgt spid="45"/>
                                        </p:tgtEl>
                                        <p:attrNameLst>
                                          <p:attrName>style.visibility</p:attrName>
                                        </p:attrNameLst>
                                      </p:cBhvr>
                                      <p:to>
                                        <p:strVal val="visible"/>
                                      </p:to>
                                    </p:set>
                                    <p:animEffect transition="in" filter="fade">
                                      <p:cBhvr>
                                        <p:cTn id="82" dur="500"/>
                                        <p:tgtEl>
                                          <p:spTgt spid="45"/>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46"/>
                                        </p:tgtEl>
                                        <p:attrNameLst>
                                          <p:attrName>style.visibility</p:attrName>
                                        </p:attrNameLst>
                                      </p:cBhvr>
                                      <p:to>
                                        <p:strVal val="visible"/>
                                      </p:to>
                                    </p:set>
                                    <p:animEffect transition="in" filter="fade">
                                      <p:cBhvr>
                                        <p:cTn id="87" dur="500"/>
                                        <p:tgtEl>
                                          <p:spTgt spid="46"/>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48"/>
                                        </p:tgtEl>
                                        <p:attrNameLst>
                                          <p:attrName>style.visibility</p:attrName>
                                        </p:attrNameLst>
                                      </p:cBhvr>
                                      <p:to>
                                        <p:strVal val="visible"/>
                                      </p:to>
                                    </p:set>
                                    <p:animEffect transition="in" filter="fade">
                                      <p:cBhvr>
                                        <p:cTn id="92" dur="500"/>
                                        <p:tgtEl>
                                          <p:spTgt spid="48"/>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50"/>
                                        </p:tgtEl>
                                        <p:attrNameLst>
                                          <p:attrName>style.visibility</p:attrName>
                                        </p:attrNameLst>
                                      </p:cBhvr>
                                      <p:to>
                                        <p:strVal val="visible"/>
                                      </p:to>
                                    </p:set>
                                    <p:animEffect transition="in" filter="fade">
                                      <p:cBhvr>
                                        <p:cTn id="97" dur="500"/>
                                        <p:tgtEl>
                                          <p:spTgt spid="50"/>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51"/>
                                        </p:tgtEl>
                                        <p:attrNameLst>
                                          <p:attrName>style.visibility</p:attrName>
                                        </p:attrNameLst>
                                      </p:cBhvr>
                                      <p:to>
                                        <p:strVal val="visible"/>
                                      </p:to>
                                    </p:set>
                                    <p:animEffect transition="in" filter="fade">
                                      <p:cBhvr>
                                        <p:cTn id="102"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32" grpId="0"/>
      <p:bldP spid="33" grpId="0"/>
      <p:bldP spid="34" grpId="0"/>
      <p:bldP spid="35" grpId="0"/>
      <p:bldP spid="36" grpId="0"/>
      <p:bldP spid="37" grpId="0"/>
      <p:bldP spid="38" grpId="0"/>
      <p:bldP spid="39" grpId="0"/>
      <p:bldP spid="40" grpId="0"/>
      <p:bldP spid="41" grpId="0"/>
      <p:bldP spid="42" grpId="0"/>
      <p:bldP spid="43" grpId="0"/>
      <p:bldP spid="44" grpId="0"/>
      <p:bldP spid="45" grpId="0"/>
      <p:bldP spid="46" grpId="0"/>
      <p:bldP spid="47" grpId="0"/>
      <p:bldP spid="48" grpId="0"/>
      <p:bldP spid="49" grpId="0"/>
      <p:bldP spid="50" grpId="0"/>
      <p:bldP spid="5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 Placeholder 2"/>
          <p:cNvSpPr txBox="1">
            <a:spLocks/>
          </p:cNvSpPr>
          <p:nvPr/>
        </p:nvSpPr>
        <p:spPr bwMode="auto">
          <a:xfrm>
            <a:off x="381000" y="609600"/>
            <a:ext cx="830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To solve problems change mixed numbers into improper fractions first. </a:t>
            </a:r>
            <a:endParaRPr lang="en-NZ" i="1">
              <a:latin typeface="Arial" pitchFamily="34" charset="0"/>
              <a:cs typeface="Arial" pitchFamily="34" charset="0"/>
            </a:endParaRPr>
          </a:p>
        </p:txBody>
      </p:sp>
      <p:sp>
        <p:nvSpPr>
          <p:cNvPr id="18" name="TextBox 17"/>
          <p:cNvSpPr txBox="1">
            <a:spLocks noChangeArrowheads="1"/>
          </p:cNvSpPr>
          <p:nvPr/>
        </p:nvSpPr>
        <p:spPr bwMode="auto">
          <a:xfrm>
            <a:off x="381000" y="990600"/>
            <a:ext cx="685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e.g. </a:t>
            </a:r>
          </a:p>
        </p:txBody>
      </p:sp>
      <p:sp>
        <p:nvSpPr>
          <p:cNvPr id="19" name="TextBox 18"/>
          <p:cNvSpPr txBox="1">
            <a:spLocks noChangeArrowheads="1"/>
          </p:cNvSpPr>
          <p:nvPr/>
        </p:nvSpPr>
        <p:spPr bwMode="auto">
          <a:xfrm>
            <a:off x="533400" y="13716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1</a:t>
            </a:r>
          </a:p>
        </p:txBody>
      </p:sp>
      <p:sp>
        <p:nvSpPr>
          <p:cNvPr id="20" name="Rectangle 19"/>
          <p:cNvSpPr>
            <a:spLocks noChangeArrowheads="1"/>
          </p:cNvSpPr>
          <p:nvPr/>
        </p:nvSpPr>
        <p:spPr bwMode="auto">
          <a:xfrm>
            <a:off x="685800" y="1295400"/>
            <a:ext cx="457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 </a:t>
            </a:r>
            <a:r>
              <a:rPr lang="en-NZ" u="sng">
                <a:latin typeface="Arial" pitchFamily="34" charset="0"/>
                <a:cs typeface="Arial" pitchFamily="34" charset="0"/>
              </a:rPr>
              <a:t>1</a:t>
            </a:r>
            <a:r>
              <a:rPr lang="en-NZ">
                <a:latin typeface="Arial" pitchFamily="34" charset="0"/>
                <a:cs typeface="Arial" pitchFamily="34" charset="0"/>
              </a:rPr>
              <a:t>          </a:t>
            </a:r>
            <a:r>
              <a:rPr lang="en-NZ" u="sng">
                <a:latin typeface="Arial" pitchFamily="34" charset="0"/>
                <a:cs typeface="Arial" pitchFamily="34" charset="0"/>
              </a:rPr>
              <a:t>2</a:t>
            </a:r>
            <a:r>
              <a:rPr lang="en-NZ">
                <a:latin typeface="Arial" pitchFamily="34" charset="0"/>
                <a:cs typeface="Arial" pitchFamily="34" charset="0"/>
              </a:rPr>
              <a:t> =  </a:t>
            </a:r>
            <a:endParaRPr lang="en-NZ" u="sng">
              <a:latin typeface="Arial" pitchFamily="34" charset="0"/>
              <a:cs typeface="Arial" pitchFamily="34" charset="0"/>
            </a:endParaRPr>
          </a:p>
          <a:p>
            <a:pPr eaLnBrk="0" hangingPunct="0"/>
            <a:r>
              <a:rPr lang="en-NZ">
                <a:latin typeface="Arial" pitchFamily="34" charset="0"/>
                <a:cs typeface="Arial" pitchFamily="34" charset="0"/>
              </a:rPr>
              <a:t> 2          3</a:t>
            </a:r>
            <a:endParaRPr lang="en-NZ"/>
          </a:p>
        </p:txBody>
      </p:sp>
      <p:sp>
        <p:nvSpPr>
          <p:cNvPr id="21" name="TextBox 20"/>
          <p:cNvSpPr txBox="1">
            <a:spLocks noChangeArrowheads="1"/>
          </p:cNvSpPr>
          <p:nvPr/>
        </p:nvSpPr>
        <p:spPr bwMode="auto">
          <a:xfrm>
            <a:off x="1295400" y="13716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2</a:t>
            </a:r>
          </a:p>
        </p:txBody>
      </p:sp>
      <p:sp>
        <p:nvSpPr>
          <p:cNvPr id="22" name="TextBox 21"/>
          <p:cNvSpPr txBox="1">
            <a:spLocks noChangeArrowheads="1"/>
          </p:cNvSpPr>
          <p:nvPr/>
        </p:nvSpPr>
        <p:spPr bwMode="auto">
          <a:xfrm>
            <a:off x="990600" y="13716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a:t>
            </a:r>
          </a:p>
        </p:txBody>
      </p:sp>
      <p:sp>
        <p:nvSpPr>
          <p:cNvPr id="23" name="TextBox 22"/>
          <p:cNvSpPr txBox="1">
            <a:spLocks noChangeArrowheads="1"/>
          </p:cNvSpPr>
          <p:nvPr/>
        </p:nvSpPr>
        <p:spPr bwMode="auto">
          <a:xfrm>
            <a:off x="2057400" y="12954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u="sng">
                <a:solidFill>
                  <a:srgbClr val="FF0000"/>
                </a:solidFill>
                <a:latin typeface="Arial" pitchFamily="34" charset="0"/>
                <a:cs typeface="Arial" pitchFamily="34" charset="0"/>
              </a:rPr>
              <a:t>1 × 2 + 1</a:t>
            </a:r>
          </a:p>
          <a:p>
            <a:r>
              <a:rPr lang="en-NZ">
                <a:solidFill>
                  <a:srgbClr val="FF0000"/>
                </a:solidFill>
                <a:latin typeface="Arial" pitchFamily="34" charset="0"/>
                <a:cs typeface="Arial" pitchFamily="34" charset="0"/>
              </a:rPr>
              <a:t>      2</a:t>
            </a:r>
            <a:endParaRPr lang="en-NZ" i="1">
              <a:solidFill>
                <a:srgbClr val="FF0000"/>
              </a:solidFill>
              <a:latin typeface="Arial" pitchFamily="34" charset="0"/>
              <a:cs typeface="Arial" pitchFamily="34" charset="0"/>
            </a:endParaRPr>
          </a:p>
        </p:txBody>
      </p:sp>
      <p:sp>
        <p:nvSpPr>
          <p:cNvPr id="24" name="TextBox 23"/>
          <p:cNvSpPr txBox="1">
            <a:spLocks noChangeArrowheads="1"/>
          </p:cNvSpPr>
          <p:nvPr/>
        </p:nvSpPr>
        <p:spPr bwMode="auto">
          <a:xfrm>
            <a:off x="3124200" y="13716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a:t>
            </a:r>
          </a:p>
        </p:txBody>
      </p:sp>
      <p:sp>
        <p:nvSpPr>
          <p:cNvPr id="25" name="TextBox 24"/>
          <p:cNvSpPr txBox="1">
            <a:spLocks noChangeArrowheads="1"/>
          </p:cNvSpPr>
          <p:nvPr/>
        </p:nvSpPr>
        <p:spPr bwMode="auto">
          <a:xfrm>
            <a:off x="3505200" y="12954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u="sng">
                <a:solidFill>
                  <a:srgbClr val="FF0000"/>
                </a:solidFill>
                <a:latin typeface="Arial" pitchFamily="34" charset="0"/>
                <a:cs typeface="Arial" pitchFamily="34" charset="0"/>
              </a:rPr>
              <a:t>2 × 3 + 2</a:t>
            </a:r>
          </a:p>
          <a:p>
            <a:r>
              <a:rPr lang="en-NZ">
                <a:solidFill>
                  <a:srgbClr val="FF0000"/>
                </a:solidFill>
                <a:latin typeface="Arial" pitchFamily="34" charset="0"/>
                <a:cs typeface="Arial" pitchFamily="34" charset="0"/>
              </a:rPr>
              <a:t>      3</a:t>
            </a:r>
            <a:endParaRPr lang="en-NZ" i="1">
              <a:solidFill>
                <a:srgbClr val="FF0000"/>
              </a:solidFill>
              <a:latin typeface="Arial" pitchFamily="34" charset="0"/>
              <a:cs typeface="Arial" pitchFamily="34" charset="0"/>
            </a:endParaRPr>
          </a:p>
        </p:txBody>
      </p:sp>
      <p:sp>
        <p:nvSpPr>
          <p:cNvPr id="26" name="TextBox 25"/>
          <p:cNvSpPr txBox="1">
            <a:spLocks noChangeArrowheads="1"/>
          </p:cNvSpPr>
          <p:nvPr/>
        </p:nvSpPr>
        <p:spPr bwMode="auto">
          <a:xfrm>
            <a:off x="1828800" y="1828800"/>
            <a:ext cx="1447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3</a:t>
            </a:r>
            <a:r>
              <a:rPr lang="en-NZ">
                <a:solidFill>
                  <a:srgbClr val="FF0000"/>
                </a:solidFill>
                <a:latin typeface="Arial" pitchFamily="34" charset="0"/>
                <a:cs typeface="Arial" pitchFamily="34" charset="0"/>
              </a:rPr>
              <a:t>  ×  </a:t>
            </a:r>
            <a:r>
              <a:rPr lang="en-NZ" u="sng">
                <a:solidFill>
                  <a:srgbClr val="FF0000"/>
                </a:solidFill>
                <a:latin typeface="Arial" pitchFamily="34" charset="0"/>
                <a:cs typeface="Arial" pitchFamily="34" charset="0"/>
              </a:rPr>
              <a:t>8</a:t>
            </a:r>
            <a:r>
              <a:rPr lang="en-NZ">
                <a:solidFill>
                  <a:srgbClr val="FF0000"/>
                </a:solidFill>
                <a:latin typeface="Arial" pitchFamily="34" charset="0"/>
                <a:cs typeface="Arial" pitchFamily="34" charset="0"/>
              </a:rPr>
              <a:t>  </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2      3</a:t>
            </a:r>
            <a:endParaRPr lang="en-NZ" i="1">
              <a:solidFill>
                <a:srgbClr val="FF0000"/>
              </a:solidFill>
              <a:latin typeface="Arial" pitchFamily="34" charset="0"/>
              <a:cs typeface="Arial" pitchFamily="34" charset="0"/>
            </a:endParaRPr>
          </a:p>
        </p:txBody>
      </p:sp>
      <p:sp>
        <p:nvSpPr>
          <p:cNvPr id="28" name="TextBox 27"/>
          <p:cNvSpPr txBox="1">
            <a:spLocks noChangeArrowheads="1"/>
          </p:cNvSpPr>
          <p:nvPr/>
        </p:nvSpPr>
        <p:spPr bwMode="auto">
          <a:xfrm>
            <a:off x="1828800" y="24384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24</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6</a:t>
            </a:r>
            <a:endParaRPr lang="en-NZ" i="1">
              <a:solidFill>
                <a:srgbClr val="FF0000"/>
              </a:solidFill>
              <a:latin typeface="Arial" pitchFamily="34" charset="0"/>
              <a:cs typeface="Arial" pitchFamily="34" charset="0"/>
            </a:endParaRPr>
          </a:p>
        </p:txBody>
      </p:sp>
      <p:sp>
        <p:nvSpPr>
          <p:cNvPr id="29" name="TextBox 28"/>
          <p:cNvSpPr txBox="1">
            <a:spLocks noChangeArrowheads="1"/>
          </p:cNvSpPr>
          <p:nvPr/>
        </p:nvSpPr>
        <p:spPr bwMode="auto">
          <a:xfrm>
            <a:off x="1828800" y="29718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4</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1</a:t>
            </a:r>
            <a:endParaRPr lang="en-NZ" i="1">
              <a:solidFill>
                <a:srgbClr val="FF0000"/>
              </a:solidFill>
              <a:latin typeface="Arial" pitchFamily="34" charset="0"/>
              <a:cs typeface="Arial" pitchFamily="34" charset="0"/>
            </a:endParaRPr>
          </a:p>
        </p:txBody>
      </p:sp>
      <p:sp>
        <p:nvSpPr>
          <p:cNvPr id="30" name="TextBox 29"/>
          <p:cNvSpPr txBox="1">
            <a:spLocks noChangeArrowheads="1"/>
          </p:cNvSpPr>
          <p:nvPr/>
        </p:nvSpPr>
        <p:spPr bwMode="auto">
          <a:xfrm>
            <a:off x="2667000" y="2971800"/>
            <a:ext cx="1066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4)</a:t>
            </a:r>
          </a:p>
          <a:p>
            <a:r>
              <a:rPr lang="en-NZ">
                <a:solidFill>
                  <a:srgbClr val="FF0000"/>
                </a:solidFill>
                <a:latin typeface="Arial" pitchFamily="34" charset="0"/>
                <a:cs typeface="Arial" pitchFamily="34" charset="0"/>
              </a:rPr>
              <a:t>     </a:t>
            </a:r>
            <a:r>
              <a:rPr lang="en-NZ" baseline="30000">
                <a:solidFill>
                  <a:srgbClr val="FF0000"/>
                </a:solidFill>
                <a:latin typeface="Arial" pitchFamily="34" charset="0"/>
                <a:cs typeface="Arial" pitchFamily="34" charset="0"/>
              </a:rPr>
              <a:t>                </a:t>
            </a:r>
            <a:r>
              <a:rPr lang="en-NZ" i="1">
                <a:solidFill>
                  <a:srgbClr val="FF0000"/>
                </a:solidFill>
                <a:latin typeface="Arial" pitchFamily="34" charset="0"/>
                <a:cs typeface="Arial" pitchFamily="34" charset="0"/>
              </a:rPr>
              <a:t> </a:t>
            </a:r>
            <a:endParaRPr lang="en-NZ" baseline="30000">
              <a:solidFill>
                <a:srgbClr val="FF0000"/>
              </a:solidFill>
              <a:latin typeface="Arial" pitchFamily="34" charset="0"/>
              <a:cs typeface="Arial" pitchFamily="34" charset="0"/>
            </a:endParaRPr>
          </a:p>
        </p:txBody>
      </p:sp>
      <p:sp>
        <p:nvSpPr>
          <p:cNvPr id="27" name="TextBox 26"/>
          <p:cNvSpPr txBox="1">
            <a:spLocks noChangeArrowheads="1"/>
          </p:cNvSpPr>
          <p:nvPr/>
        </p:nvSpPr>
        <p:spPr bwMode="auto">
          <a:xfrm>
            <a:off x="4267200" y="2362200"/>
            <a:ext cx="2514600" cy="120015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Note: All of the fraction work can be done on a calculator using the     a b/c button</a:t>
            </a:r>
          </a:p>
        </p:txBody>
      </p:sp>
      <p:sp>
        <p:nvSpPr>
          <p:cNvPr id="31" name="TextBox 30"/>
          <p:cNvSpPr txBox="1">
            <a:spLocks noChangeArrowheads="1"/>
          </p:cNvSpPr>
          <p:nvPr/>
        </p:nvSpPr>
        <p:spPr bwMode="auto">
          <a:xfrm>
            <a:off x="381000" y="3733800"/>
            <a:ext cx="510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7. RECURRING DECIMALS</a:t>
            </a:r>
          </a:p>
        </p:txBody>
      </p:sp>
      <p:sp>
        <p:nvSpPr>
          <p:cNvPr id="32" name="TextBox 31"/>
          <p:cNvSpPr txBox="1">
            <a:spLocks noChangeArrowheads="1"/>
          </p:cNvSpPr>
          <p:nvPr/>
        </p:nvSpPr>
        <p:spPr bwMode="auto">
          <a:xfrm>
            <a:off x="381000" y="41148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Decimals that go on forever in a pattern</a:t>
            </a:r>
          </a:p>
        </p:txBody>
      </p:sp>
      <p:sp>
        <p:nvSpPr>
          <p:cNvPr id="33" name="TextBox 32"/>
          <p:cNvSpPr txBox="1">
            <a:spLocks noChangeArrowheads="1"/>
          </p:cNvSpPr>
          <p:nvPr/>
        </p:nvSpPr>
        <p:spPr bwMode="auto">
          <a:xfrm>
            <a:off x="381000" y="4419600"/>
            <a:ext cx="8305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Dots show where pattern begins (and ends) and which numbers are included</a:t>
            </a:r>
          </a:p>
        </p:txBody>
      </p:sp>
      <p:sp>
        <p:nvSpPr>
          <p:cNvPr id="34" name="TextBox 33"/>
          <p:cNvSpPr txBox="1">
            <a:spLocks noChangeArrowheads="1"/>
          </p:cNvSpPr>
          <p:nvPr/>
        </p:nvSpPr>
        <p:spPr bwMode="auto">
          <a:xfrm>
            <a:off x="381000" y="4800600"/>
            <a:ext cx="4038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e.g.  Write as a recurring decimals:</a:t>
            </a:r>
          </a:p>
        </p:txBody>
      </p:sp>
      <p:sp>
        <p:nvSpPr>
          <p:cNvPr id="35" name="Rectangle 34"/>
          <p:cNvSpPr>
            <a:spLocks noChangeArrowheads="1"/>
          </p:cNvSpPr>
          <p:nvPr/>
        </p:nvSpPr>
        <p:spPr bwMode="auto">
          <a:xfrm>
            <a:off x="381000" y="5257800"/>
            <a:ext cx="1066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eaLnBrk="0" hangingPunct="0">
              <a:buFontTx/>
              <a:buAutoNum type="alphaLcParenR"/>
            </a:pPr>
            <a:r>
              <a:rPr lang="en-NZ" u="sng">
                <a:latin typeface="Arial" pitchFamily="34" charset="0"/>
                <a:cs typeface="Arial" pitchFamily="34" charset="0"/>
              </a:rPr>
              <a:t>2</a:t>
            </a:r>
            <a:endParaRPr lang="en-NZ">
              <a:latin typeface="Arial" pitchFamily="34" charset="0"/>
              <a:cs typeface="Arial" pitchFamily="34" charset="0"/>
            </a:endParaRPr>
          </a:p>
          <a:p>
            <a:pPr marL="342900" indent="-342900" eaLnBrk="0" hangingPunct="0"/>
            <a:r>
              <a:rPr lang="en-NZ">
                <a:latin typeface="Arial" pitchFamily="34" charset="0"/>
                <a:cs typeface="Arial" pitchFamily="34" charset="0"/>
              </a:rPr>
              <a:t>      3 </a:t>
            </a:r>
            <a:endParaRPr lang="en-NZ"/>
          </a:p>
        </p:txBody>
      </p:sp>
      <p:sp>
        <p:nvSpPr>
          <p:cNvPr id="36" name="Rectangle 35"/>
          <p:cNvSpPr>
            <a:spLocks noChangeArrowheads="1"/>
          </p:cNvSpPr>
          <p:nvPr/>
        </p:nvSpPr>
        <p:spPr bwMode="auto">
          <a:xfrm>
            <a:off x="2667000" y="5257800"/>
            <a:ext cx="1066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b)  </a:t>
            </a:r>
            <a:r>
              <a:rPr lang="en-NZ" u="sng">
                <a:latin typeface="Arial" pitchFamily="34" charset="0"/>
                <a:cs typeface="Arial" pitchFamily="34" charset="0"/>
              </a:rPr>
              <a:t>2</a:t>
            </a:r>
            <a:endParaRPr lang="en-NZ">
              <a:latin typeface="Arial" pitchFamily="34" charset="0"/>
              <a:cs typeface="Arial" pitchFamily="34" charset="0"/>
            </a:endParaRPr>
          </a:p>
          <a:p>
            <a:pPr eaLnBrk="0" hangingPunct="0"/>
            <a:r>
              <a:rPr lang="en-NZ">
                <a:latin typeface="Arial" pitchFamily="34" charset="0"/>
                <a:cs typeface="Arial" pitchFamily="34" charset="0"/>
              </a:rPr>
              <a:t>    11 </a:t>
            </a:r>
            <a:endParaRPr lang="en-NZ"/>
          </a:p>
        </p:txBody>
      </p:sp>
      <p:sp>
        <p:nvSpPr>
          <p:cNvPr id="37" name="Rectangle 36"/>
          <p:cNvSpPr>
            <a:spLocks noChangeArrowheads="1"/>
          </p:cNvSpPr>
          <p:nvPr/>
        </p:nvSpPr>
        <p:spPr bwMode="auto">
          <a:xfrm>
            <a:off x="5029200" y="5257800"/>
            <a:ext cx="1066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c) </a:t>
            </a:r>
            <a:r>
              <a:rPr lang="en-NZ" u="sng">
                <a:latin typeface="Arial" pitchFamily="34" charset="0"/>
                <a:cs typeface="Arial" pitchFamily="34" charset="0"/>
              </a:rPr>
              <a:t>1</a:t>
            </a:r>
          </a:p>
          <a:p>
            <a:pPr eaLnBrk="0" hangingPunct="0"/>
            <a:r>
              <a:rPr lang="en-NZ">
                <a:latin typeface="Arial" pitchFamily="34" charset="0"/>
                <a:cs typeface="Arial" pitchFamily="34" charset="0"/>
              </a:rPr>
              <a:t>    7 </a:t>
            </a:r>
            <a:endParaRPr lang="en-NZ"/>
          </a:p>
        </p:txBody>
      </p:sp>
      <p:sp>
        <p:nvSpPr>
          <p:cNvPr id="38" name="Rectangle 37"/>
          <p:cNvSpPr>
            <a:spLocks noChangeArrowheads="1"/>
          </p:cNvSpPr>
          <p:nvPr/>
        </p:nvSpPr>
        <p:spPr bwMode="auto">
          <a:xfrm>
            <a:off x="914400" y="5257800"/>
            <a:ext cx="1600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0.66666...</a:t>
            </a:r>
            <a:endParaRPr lang="en-NZ" u="sng">
              <a:solidFill>
                <a:srgbClr val="FF0000"/>
              </a:solidFill>
              <a:latin typeface="Arial" pitchFamily="34" charset="0"/>
              <a:cs typeface="Arial" pitchFamily="34" charset="0"/>
            </a:endParaRPr>
          </a:p>
          <a:p>
            <a:pPr eaLnBrk="0" hangingPunct="0"/>
            <a:endParaRPr lang="en-NZ">
              <a:solidFill>
                <a:srgbClr val="FF0000"/>
              </a:solidFill>
            </a:endParaRPr>
          </a:p>
        </p:txBody>
      </p:sp>
      <p:sp>
        <p:nvSpPr>
          <p:cNvPr id="39" name="Rectangle 38"/>
          <p:cNvSpPr>
            <a:spLocks noChangeArrowheads="1"/>
          </p:cNvSpPr>
          <p:nvPr/>
        </p:nvSpPr>
        <p:spPr bwMode="auto">
          <a:xfrm>
            <a:off x="914400" y="5867400"/>
            <a:ext cx="7032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 0.6</a:t>
            </a:r>
            <a:endParaRPr lang="en-NZ"/>
          </a:p>
        </p:txBody>
      </p:sp>
      <p:sp>
        <p:nvSpPr>
          <p:cNvPr id="40" name="Oval 39"/>
          <p:cNvSpPr>
            <a:spLocks noChangeArrowheads="1"/>
          </p:cNvSpPr>
          <p:nvPr/>
        </p:nvSpPr>
        <p:spPr bwMode="auto">
          <a:xfrm>
            <a:off x="1524000" y="5791200"/>
            <a:ext cx="76200" cy="76200"/>
          </a:xfrm>
          <a:prstGeom prst="ellipse">
            <a:avLst/>
          </a:prstGeom>
          <a:solidFill>
            <a:srgbClr val="FF0000"/>
          </a:solidFill>
          <a:ln w="9525" algn="ctr">
            <a:solidFill>
              <a:srgbClr val="FF0000"/>
            </a:solidFill>
            <a:round/>
            <a:headEnd/>
            <a:tailEnd/>
          </a:ln>
        </p:spPr>
        <p:txBody>
          <a:bodyPr/>
          <a:lstStyle/>
          <a:p>
            <a:pPr eaLnBrk="0" hangingPunct="0"/>
            <a:endParaRPr lang="en-US"/>
          </a:p>
        </p:txBody>
      </p:sp>
      <p:sp>
        <p:nvSpPr>
          <p:cNvPr id="41" name="Rectangle 40"/>
          <p:cNvSpPr>
            <a:spLocks noChangeArrowheads="1"/>
          </p:cNvSpPr>
          <p:nvPr/>
        </p:nvSpPr>
        <p:spPr bwMode="auto">
          <a:xfrm>
            <a:off x="3200400" y="5257800"/>
            <a:ext cx="1600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0.181818...</a:t>
            </a:r>
            <a:endParaRPr lang="en-NZ" u="sng">
              <a:solidFill>
                <a:srgbClr val="FF0000"/>
              </a:solidFill>
              <a:latin typeface="Arial" pitchFamily="34" charset="0"/>
              <a:cs typeface="Arial" pitchFamily="34" charset="0"/>
            </a:endParaRPr>
          </a:p>
          <a:p>
            <a:pPr eaLnBrk="0" hangingPunct="0"/>
            <a:endParaRPr lang="en-NZ">
              <a:solidFill>
                <a:srgbClr val="FF0000"/>
              </a:solidFill>
            </a:endParaRPr>
          </a:p>
        </p:txBody>
      </p:sp>
      <p:sp>
        <p:nvSpPr>
          <p:cNvPr id="42" name="Rectangle 41"/>
          <p:cNvSpPr>
            <a:spLocks noChangeArrowheads="1"/>
          </p:cNvSpPr>
          <p:nvPr/>
        </p:nvSpPr>
        <p:spPr bwMode="auto">
          <a:xfrm>
            <a:off x="3200400" y="5867400"/>
            <a:ext cx="8318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 0.18</a:t>
            </a:r>
            <a:endParaRPr lang="en-NZ"/>
          </a:p>
        </p:txBody>
      </p:sp>
      <p:sp>
        <p:nvSpPr>
          <p:cNvPr id="43" name="Oval 42"/>
          <p:cNvSpPr>
            <a:spLocks noChangeArrowheads="1"/>
          </p:cNvSpPr>
          <p:nvPr/>
        </p:nvSpPr>
        <p:spPr bwMode="auto">
          <a:xfrm>
            <a:off x="3657600" y="5791200"/>
            <a:ext cx="76200" cy="76200"/>
          </a:xfrm>
          <a:prstGeom prst="ellipse">
            <a:avLst/>
          </a:prstGeom>
          <a:solidFill>
            <a:srgbClr val="FF0000"/>
          </a:solidFill>
          <a:ln w="9525" algn="ctr">
            <a:solidFill>
              <a:srgbClr val="FF0000"/>
            </a:solidFill>
            <a:round/>
            <a:headEnd/>
            <a:tailEnd/>
          </a:ln>
        </p:spPr>
        <p:txBody>
          <a:bodyPr/>
          <a:lstStyle/>
          <a:p>
            <a:pPr eaLnBrk="0" hangingPunct="0"/>
            <a:endParaRPr lang="en-US"/>
          </a:p>
        </p:txBody>
      </p:sp>
      <p:sp>
        <p:nvSpPr>
          <p:cNvPr id="44" name="Oval 43"/>
          <p:cNvSpPr>
            <a:spLocks noChangeArrowheads="1"/>
          </p:cNvSpPr>
          <p:nvPr/>
        </p:nvSpPr>
        <p:spPr bwMode="auto">
          <a:xfrm>
            <a:off x="3810000" y="5791200"/>
            <a:ext cx="76200" cy="76200"/>
          </a:xfrm>
          <a:prstGeom prst="ellipse">
            <a:avLst/>
          </a:prstGeom>
          <a:solidFill>
            <a:srgbClr val="FF0000"/>
          </a:solidFill>
          <a:ln w="9525" algn="ctr">
            <a:solidFill>
              <a:srgbClr val="FF0000"/>
            </a:solidFill>
            <a:round/>
            <a:headEnd/>
            <a:tailEnd/>
          </a:ln>
        </p:spPr>
        <p:txBody>
          <a:bodyPr/>
          <a:lstStyle/>
          <a:p>
            <a:pPr eaLnBrk="0" hangingPunct="0"/>
            <a:endParaRPr lang="en-US"/>
          </a:p>
        </p:txBody>
      </p:sp>
      <p:sp>
        <p:nvSpPr>
          <p:cNvPr id="45" name="Rectangle 44"/>
          <p:cNvSpPr>
            <a:spLocks noChangeArrowheads="1"/>
          </p:cNvSpPr>
          <p:nvPr/>
        </p:nvSpPr>
        <p:spPr bwMode="auto">
          <a:xfrm>
            <a:off x="5486400" y="5257800"/>
            <a:ext cx="2514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0.142857142...</a:t>
            </a:r>
            <a:endParaRPr lang="en-NZ" u="sng">
              <a:solidFill>
                <a:srgbClr val="FF0000"/>
              </a:solidFill>
              <a:latin typeface="Arial" pitchFamily="34" charset="0"/>
              <a:cs typeface="Arial" pitchFamily="34" charset="0"/>
            </a:endParaRPr>
          </a:p>
          <a:p>
            <a:pPr eaLnBrk="0" hangingPunct="0"/>
            <a:endParaRPr lang="en-NZ">
              <a:solidFill>
                <a:srgbClr val="FF0000"/>
              </a:solidFill>
            </a:endParaRPr>
          </a:p>
        </p:txBody>
      </p:sp>
      <p:sp>
        <p:nvSpPr>
          <p:cNvPr id="46" name="Rectangle 45"/>
          <p:cNvSpPr>
            <a:spLocks noChangeArrowheads="1"/>
          </p:cNvSpPr>
          <p:nvPr/>
        </p:nvSpPr>
        <p:spPr bwMode="auto">
          <a:xfrm>
            <a:off x="5486400" y="5867400"/>
            <a:ext cx="1600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0.142857</a:t>
            </a:r>
            <a:endParaRPr lang="en-NZ"/>
          </a:p>
        </p:txBody>
      </p:sp>
      <p:sp>
        <p:nvSpPr>
          <p:cNvPr id="47" name="Oval 46"/>
          <p:cNvSpPr>
            <a:spLocks noChangeArrowheads="1"/>
          </p:cNvSpPr>
          <p:nvPr/>
        </p:nvSpPr>
        <p:spPr bwMode="auto">
          <a:xfrm>
            <a:off x="5943600" y="5791200"/>
            <a:ext cx="76200" cy="76200"/>
          </a:xfrm>
          <a:prstGeom prst="ellipse">
            <a:avLst/>
          </a:prstGeom>
          <a:solidFill>
            <a:srgbClr val="FF0000"/>
          </a:solidFill>
          <a:ln w="9525" algn="ctr">
            <a:solidFill>
              <a:srgbClr val="FF0000"/>
            </a:solidFill>
            <a:round/>
            <a:headEnd/>
            <a:tailEnd/>
          </a:ln>
        </p:spPr>
        <p:txBody>
          <a:bodyPr/>
          <a:lstStyle/>
          <a:p>
            <a:pPr eaLnBrk="0" hangingPunct="0"/>
            <a:endParaRPr lang="en-US"/>
          </a:p>
        </p:txBody>
      </p:sp>
      <p:sp>
        <p:nvSpPr>
          <p:cNvPr id="48" name="Oval 47"/>
          <p:cNvSpPr>
            <a:spLocks noChangeArrowheads="1"/>
          </p:cNvSpPr>
          <p:nvPr/>
        </p:nvSpPr>
        <p:spPr bwMode="auto">
          <a:xfrm>
            <a:off x="6629400" y="5791200"/>
            <a:ext cx="76200" cy="76200"/>
          </a:xfrm>
          <a:prstGeom prst="ellipse">
            <a:avLst/>
          </a:prstGeom>
          <a:solidFill>
            <a:srgbClr val="FF0000"/>
          </a:solidFill>
          <a:ln w="9525" algn="ctr">
            <a:solidFill>
              <a:srgbClr val="FF0000"/>
            </a:solidFill>
            <a:round/>
            <a:headEnd/>
            <a:tailEnd/>
          </a:ln>
        </p:spPr>
        <p:txBody>
          <a:bodyPr/>
          <a:lstStyle/>
          <a:p>
            <a:pPr eaLnBrk="0" hangingPunct="0"/>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 calcmode="lin" valueType="num">
                                      <p:cBhvr additive="base">
                                        <p:cTn id="12" dur="500" fill="hold"/>
                                        <p:tgtEl>
                                          <p:spTgt spid="18"/>
                                        </p:tgtEl>
                                        <p:attrNameLst>
                                          <p:attrName>ppt_x</p:attrName>
                                        </p:attrNameLst>
                                      </p:cBhvr>
                                      <p:tavLst>
                                        <p:tav tm="0">
                                          <p:val>
                                            <p:strVal val="0-#ppt_w/2"/>
                                          </p:val>
                                        </p:tav>
                                        <p:tav tm="100000">
                                          <p:val>
                                            <p:strVal val="#ppt_x"/>
                                          </p:val>
                                        </p:tav>
                                      </p:tavLst>
                                    </p:anim>
                                    <p:anim calcmode="lin" valueType="num">
                                      <p:cBhvr additive="base">
                                        <p:cTn id="13" dur="500" fill="hold"/>
                                        <p:tgtEl>
                                          <p:spTgt spid="18"/>
                                        </p:tgtEl>
                                        <p:attrNameLst>
                                          <p:attrName>ppt_y</p:attrName>
                                        </p:attrNameLst>
                                      </p:cBhvr>
                                      <p:tavLst>
                                        <p:tav tm="0">
                                          <p:val>
                                            <p:strVal val="#ppt_y"/>
                                          </p:val>
                                        </p:tav>
                                        <p:tav tm="100000">
                                          <p:val>
                                            <p:strVal val="#ppt_y"/>
                                          </p:val>
                                        </p:tav>
                                      </p:tavLst>
                                    </p:anim>
                                  </p:childTnLst>
                                </p:cTn>
                              </p:par>
                              <p:par>
                                <p:cTn id="14" presetID="10" presetClass="entr" presetSubtype="0"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fade">
                                      <p:cBhvr>
                                        <p:cTn id="16" dur="500"/>
                                        <p:tgtEl>
                                          <p:spTgt spid="1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fade">
                                      <p:cBhvr>
                                        <p:cTn id="19" dur="500"/>
                                        <p:tgtEl>
                                          <p:spTgt spid="20"/>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fade">
                                      <p:cBhvr>
                                        <p:cTn id="22" dur="500"/>
                                        <p:tgtEl>
                                          <p:spTgt spid="21"/>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fade">
                                      <p:cBhvr>
                                        <p:cTn id="25" dur="500"/>
                                        <p:tgtEl>
                                          <p:spTgt spid="2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3"/>
                                        </p:tgtEl>
                                        <p:attrNameLst>
                                          <p:attrName>style.visibility</p:attrName>
                                        </p:attrNameLst>
                                      </p:cBhvr>
                                      <p:to>
                                        <p:strVal val="visible"/>
                                      </p:to>
                                    </p:set>
                                    <p:animEffect transition="in" filter="fade">
                                      <p:cBhvr>
                                        <p:cTn id="30" dur="500"/>
                                        <p:tgtEl>
                                          <p:spTgt spid="2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fade">
                                      <p:cBhvr>
                                        <p:cTn id="35" dur="500"/>
                                        <p:tgtEl>
                                          <p:spTgt spid="24"/>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25"/>
                                        </p:tgtEl>
                                        <p:attrNameLst>
                                          <p:attrName>style.visibility</p:attrName>
                                        </p:attrNameLst>
                                      </p:cBhvr>
                                      <p:to>
                                        <p:strVal val="visible"/>
                                      </p:to>
                                    </p:set>
                                    <p:animEffect transition="in" filter="fade">
                                      <p:cBhvr>
                                        <p:cTn id="40" dur="500"/>
                                        <p:tgtEl>
                                          <p:spTgt spid="25"/>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6"/>
                                        </p:tgtEl>
                                        <p:attrNameLst>
                                          <p:attrName>style.visibility</p:attrName>
                                        </p:attrNameLst>
                                      </p:cBhvr>
                                      <p:to>
                                        <p:strVal val="visible"/>
                                      </p:to>
                                    </p:set>
                                    <p:animEffect transition="in" filter="fade">
                                      <p:cBhvr>
                                        <p:cTn id="45" dur="500"/>
                                        <p:tgtEl>
                                          <p:spTgt spid="26"/>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28"/>
                                        </p:tgtEl>
                                        <p:attrNameLst>
                                          <p:attrName>style.visibility</p:attrName>
                                        </p:attrNameLst>
                                      </p:cBhvr>
                                      <p:to>
                                        <p:strVal val="visible"/>
                                      </p:to>
                                    </p:set>
                                    <p:animEffect transition="in" filter="fade">
                                      <p:cBhvr>
                                        <p:cTn id="50" dur="500"/>
                                        <p:tgtEl>
                                          <p:spTgt spid="28"/>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29"/>
                                        </p:tgtEl>
                                        <p:attrNameLst>
                                          <p:attrName>style.visibility</p:attrName>
                                        </p:attrNameLst>
                                      </p:cBhvr>
                                      <p:to>
                                        <p:strVal val="visible"/>
                                      </p:to>
                                    </p:set>
                                    <p:animEffect transition="in" filter="fade">
                                      <p:cBhvr>
                                        <p:cTn id="55" dur="500"/>
                                        <p:tgtEl>
                                          <p:spTgt spid="29"/>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30"/>
                                        </p:tgtEl>
                                        <p:attrNameLst>
                                          <p:attrName>style.visibility</p:attrName>
                                        </p:attrNameLst>
                                      </p:cBhvr>
                                      <p:to>
                                        <p:strVal val="visible"/>
                                      </p:to>
                                    </p:set>
                                    <p:animEffect transition="in" filter="fade">
                                      <p:cBhvr>
                                        <p:cTn id="60" dur="500"/>
                                        <p:tgtEl>
                                          <p:spTgt spid="30"/>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19" presetClass="entr" presetSubtype="10" fill="hold" grpId="0" nodeType="clickEffect">
                                  <p:stCondLst>
                                    <p:cond delay="0"/>
                                  </p:stCondLst>
                                  <p:childTnLst>
                                    <p:set>
                                      <p:cBhvr>
                                        <p:cTn id="64" dur="1" fill="hold">
                                          <p:stCondLst>
                                            <p:cond delay="0"/>
                                          </p:stCondLst>
                                        </p:cTn>
                                        <p:tgtEl>
                                          <p:spTgt spid="27"/>
                                        </p:tgtEl>
                                        <p:attrNameLst>
                                          <p:attrName>style.visibility</p:attrName>
                                        </p:attrNameLst>
                                      </p:cBhvr>
                                      <p:to>
                                        <p:strVal val="visible"/>
                                      </p:to>
                                    </p:set>
                                    <p:anim calcmode="lin" valueType="num">
                                      <p:cBhvr>
                                        <p:cTn id="65" dur="1000" fill="hold"/>
                                        <p:tgtEl>
                                          <p:spTgt spid="27"/>
                                        </p:tgtEl>
                                        <p:attrNameLst>
                                          <p:attrName>ppt_w</p:attrName>
                                        </p:attrNameLst>
                                      </p:cBhvr>
                                      <p:tavLst>
                                        <p:tav tm="0" fmla="#ppt_w*sin(2.5*pi*$)">
                                          <p:val>
                                            <p:fltVal val="0"/>
                                          </p:val>
                                        </p:tav>
                                        <p:tav tm="100000">
                                          <p:val>
                                            <p:fltVal val="1"/>
                                          </p:val>
                                        </p:tav>
                                      </p:tavLst>
                                    </p:anim>
                                    <p:anim calcmode="lin" valueType="num">
                                      <p:cBhvr>
                                        <p:cTn id="66" dur="1000" fill="hold"/>
                                        <p:tgtEl>
                                          <p:spTgt spid="27"/>
                                        </p:tgtEl>
                                        <p:attrNameLst>
                                          <p:attrName>ppt_h</p:attrName>
                                        </p:attrNameLst>
                                      </p:cBhvr>
                                      <p:tavLst>
                                        <p:tav tm="0">
                                          <p:val>
                                            <p:strVal val="#ppt_h"/>
                                          </p:val>
                                        </p:tav>
                                        <p:tav tm="100000">
                                          <p:val>
                                            <p:strVal val="#ppt_h"/>
                                          </p:val>
                                        </p:tav>
                                      </p:tavLst>
                                    </p:anim>
                                  </p:childTnLst>
                                </p:cTn>
                              </p:par>
                            </p:childTnLst>
                          </p:cTn>
                        </p:par>
                      </p:childTnLst>
                    </p:cTn>
                  </p:par>
                  <p:par>
                    <p:cTn id="67" fill="hold" nodeType="clickPar">
                      <p:stCondLst>
                        <p:cond delay="indefinite"/>
                      </p:stCondLst>
                      <p:childTnLst>
                        <p:par>
                          <p:cTn id="68" fill="hold" nodeType="withGroup">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31"/>
                                        </p:tgtEl>
                                        <p:attrNameLst>
                                          <p:attrName>style.visibility</p:attrName>
                                        </p:attrNameLst>
                                      </p:cBhvr>
                                      <p:to>
                                        <p:strVal val="visible"/>
                                      </p:to>
                                    </p:set>
                                    <p:animEffect transition="in" filter="fade">
                                      <p:cBhvr>
                                        <p:cTn id="71" dur="500"/>
                                        <p:tgtEl>
                                          <p:spTgt spid="31"/>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32"/>
                                        </p:tgtEl>
                                        <p:attrNameLst>
                                          <p:attrName>style.visibility</p:attrName>
                                        </p:attrNameLst>
                                      </p:cBhvr>
                                      <p:to>
                                        <p:strVal val="visible"/>
                                      </p:to>
                                    </p:set>
                                    <p:animEffect transition="in" filter="fade">
                                      <p:cBhvr>
                                        <p:cTn id="76" dur="500"/>
                                        <p:tgtEl>
                                          <p:spTgt spid="32"/>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33"/>
                                        </p:tgtEl>
                                        <p:attrNameLst>
                                          <p:attrName>style.visibility</p:attrName>
                                        </p:attrNameLst>
                                      </p:cBhvr>
                                      <p:to>
                                        <p:strVal val="visible"/>
                                      </p:to>
                                    </p:set>
                                    <p:animEffect transition="in" filter="fade">
                                      <p:cBhvr>
                                        <p:cTn id="81" dur="500"/>
                                        <p:tgtEl>
                                          <p:spTgt spid="33"/>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2" presetClass="entr" presetSubtype="8" fill="hold" grpId="0" nodeType="clickEffect">
                                  <p:stCondLst>
                                    <p:cond delay="0"/>
                                  </p:stCondLst>
                                  <p:childTnLst>
                                    <p:set>
                                      <p:cBhvr>
                                        <p:cTn id="85" dur="1" fill="hold">
                                          <p:stCondLst>
                                            <p:cond delay="0"/>
                                          </p:stCondLst>
                                        </p:cTn>
                                        <p:tgtEl>
                                          <p:spTgt spid="34"/>
                                        </p:tgtEl>
                                        <p:attrNameLst>
                                          <p:attrName>style.visibility</p:attrName>
                                        </p:attrNameLst>
                                      </p:cBhvr>
                                      <p:to>
                                        <p:strVal val="visible"/>
                                      </p:to>
                                    </p:set>
                                    <p:anim calcmode="lin" valueType="num">
                                      <p:cBhvr additive="base">
                                        <p:cTn id="86" dur="500" fill="hold"/>
                                        <p:tgtEl>
                                          <p:spTgt spid="34"/>
                                        </p:tgtEl>
                                        <p:attrNameLst>
                                          <p:attrName>ppt_x</p:attrName>
                                        </p:attrNameLst>
                                      </p:cBhvr>
                                      <p:tavLst>
                                        <p:tav tm="0">
                                          <p:val>
                                            <p:strVal val="0-#ppt_w/2"/>
                                          </p:val>
                                        </p:tav>
                                        <p:tav tm="100000">
                                          <p:val>
                                            <p:strVal val="#ppt_x"/>
                                          </p:val>
                                        </p:tav>
                                      </p:tavLst>
                                    </p:anim>
                                    <p:anim calcmode="lin" valueType="num">
                                      <p:cBhvr additive="base">
                                        <p:cTn id="87" dur="500" fill="hold"/>
                                        <p:tgtEl>
                                          <p:spTgt spid="34"/>
                                        </p:tgtEl>
                                        <p:attrNameLst>
                                          <p:attrName>ppt_y</p:attrName>
                                        </p:attrNameLst>
                                      </p:cBhvr>
                                      <p:tavLst>
                                        <p:tav tm="0">
                                          <p:val>
                                            <p:strVal val="#ppt_y"/>
                                          </p:val>
                                        </p:tav>
                                        <p:tav tm="100000">
                                          <p:val>
                                            <p:strVal val="#ppt_y"/>
                                          </p:val>
                                        </p:tav>
                                      </p:tavLst>
                                    </p:anim>
                                  </p:childTnLst>
                                </p:cTn>
                              </p:par>
                              <p:par>
                                <p:cTn id="88" presetID="10" presetClass="entr" presetSubtype="0" fill="hold" grpId="0" nodeType="withEffect">
                                  <p:stCondLst>
                                    <p:cond delay="0"/>
                                  </p:stCondLst>
                                  <p:childTnLst>
                                    <p:set>
                                      <p:cBhvr>
                                        <p:cTn id="89" dur="1" fill="hold">
                                          <p:stCondLst>
                                            <p:cond delay="0"/>
                                          </p:stCondLst>
                                        </p:cTn>
                                        <p:tgtEl>
                                          <p:spTgt spid="35"/>
                                        </p:tgtEl>
                                        <p:attrNameLst>
                                          <p:attrName>style.visibility</p:attrName>
                                        </p:attrNameLst>
                                      </p:cBhvr>
                                      <p:to>
                                        <p:strVal val="visible"/>
                                      </p:to>
                                    </p:set>
                                    <p:animEffect transition="in" filter="fade">
                                      <p:cBhvr>
                                        <p:cTn id="90" dur="500"/>
                                        <p:tgtEl>
                                          <p:spTgt spid="35"/>
                                        </p:tgtEl>
                                      </p:cBhvr>
                                    </p:animEffect>
                                  </p:childTnLst>
                                </p:cTn>
                              </p:par>
                              <p:par>
                                <p:cTn id="91" presetID="10" presetClass="entr" presetSubtype="0" fill="hold" grpId="0" nodeType="withEffect">
                                  <p:stCondLst>
                                    <p:cond delay="0"/>
                                  </p:stCondLst>
                                  <p:childTnLst>
                                    <p:set>
                                      <p:cBhvr>
                                        <p:cTn id="92" dur="1" fill="hold">
                                          <p:stCondLst>
                                            <p:cond delay="0"/>
                                          </p:stCondLst>
                                        </p:cTn>
                                        <p:tgtEl>
                                          <p:spTgt spid="36"/>
                                        </p:tgtEl>
                                        <p:attrNameLst>
                                          <p:attrName>style.visibility</p:attrName>
                                        </p:attrNameLst>
                                      </p:cBhvr>
                                      <p:to>
                                        <p:strVal val="visible"/>
                                      </p:to>
                                    </p:set>
                                    <p:animEffect transition="in" filter="fade">
                                      <p:cBhvr>
                                        <p:cTn id="93" dur="500"/>
                                        <p:tgtEl>
                                          <p:spTgt spid="36"/>
                                        </p:tgtEl>
                                      </p:cBhvr>
                                    </p:animEffect>
                                  </p:childTnLst>
                                </p:cTn>
                              </p:par>
                              <p:par>
                                <p:cTn id="94" presetID="10" presetClass="entr" presetSubtype="0" fill="hold" grpId="0" nodeType="withEffect">
                                  <p:stCondLst>
                                    <p:cond delay="0"/>
                                  </p:stCondLst>
                                  <p:childTnLst>
                                    <p:set>
                                      <p:cBhvr>
                                        <p:cTn id="95" dur="1" fill="hold">
                                          <p:stCondLst>
                                            <p:cond delay="0"/>
                                          </p:stCondLst>
                                        </p:cTn>
                                        <p:tgtEl>
                                          <p:spTgt spid="37"/>
                                        </p:tgtEl>
                                        <p:attrNameLst>
                                          <p:attrName>style.visibility</p:attrName>
                                        </p:attrNameLst>
                                      </p:cBhvr>
                                      <p:to>
                                        <p:strVal val="visible"/>
                                      </p:to>
                                    </p:set>
                                    <p:animEffect transition="in" filter="fade">
                                      <p:cBhvr>
                                        <p:cTn id="96" dur="500"/>
                                        <p:tgtEl>
                                          <p:spTgt spid="37"/>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38"/>
                                        </p:tgtEl>
                                        <p:attrNameLst>
                                          <p:attrName>style.visibility</p:attrName>
                                        </p:attrNameLst>
                                      </p:cBhvr>
                                      <p:to>
                                        <p:strVal val="visible"/>
                                      </p:to>
                                    </p:set>
                                    <p:animEffect transition="in" filter="fade">
                                      <p:cBhvr>
                                        <p:cTn id="101" dur="500"/>
                                        <p:tgtEl>
                                          <p:spTgt spid="38"/>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10" presetClass="entr" presetSubtype="0" fill="hold" grpId="0" nodeType="clickEffect">
                                  <p:stCondLst>
                                    <p:cond delay="0"/>
                                  </p:stCondLst>
                                  <p:childTnLst>
                                    <p:set>
                                      <p:cBhvr>
                                        <p:cTn id="105" dur="1" fill="hold">
                                          <p:stCondLst>
                                            <p:cond delay="0"/>
                                          </p:stCondLst>
                                        </p:cTn>
                                        <p:tgtEl>
                                          <p:spTgt spid="39"/>
                                        </p:tgtEl>
                                        <p:attrNameLst>
                                          <p:attrName>style.visibility</p:attrName>
                                        </p:attrNameLst>
                                      </p:cBhvr>
                                      <p:to>
                                        <p:strVal val="visible"/>
                                      </p:to>
                                    </p:set>
                                    <p:animEffect transition="in" filter="fade">
                                      <p:cBhvr>
                                        <p:cTn id="106" dur="500"/>
                                        <p:tgtEl>
                                          <p:spTgt spid="39"/>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10" presetClass="entr" presetSubtype="0" fill="hold" grpId="0" nodeType="clickEffect">
                                  <p:stCondLst>
                                    <p:cond delay="0"/>
                                  </p:stCondLst>
                                  <p:childTnLst>
                                    <p:set>
                                      <p:cBhvr>
                                        <p:cTn id="110" dur="1" fill="hold">
                                          <p:stCondLst>
                                            <p:cond delay="0"/>
                                          </p:stCondLst>
                                        </p:cTn>
                                        <p:tgtEl>
                                          <p:spTgt spid="40"/>
                                        </p:tgtEl>
                                        <p:attrNameLst>
                                          <p:attrName>style.visibility</p:attrName>
                                        </p:attrNameLst>
                                      </p:cBhvr>
                                      <p:to>
                                        <p:strVal val="visible"/>
                                      </p:to>
                                    </p:set>
                                    <p:animEffect transition="in" filter="fade">
                                      <p:cBhvr>
                                        <p:cTn id="111" dur="500"/>
                                        <p:tgtEl>
                                          <p:spTgt spid="40"/>
                                        </p:tgtEl>
                                      </p:cBhvr>
                                    </p:animEffec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10" presetClass="entr" presetSubtype="0" fill="hold" grpId="0" nodeType="clickEffect">
                                  <p:stCondLst>
                                    <p:cond delay="0"/>
                                  </p:stCondLst>
                                  <p:childTnLst>
                                    <p:set>
                                      <p:cBhvr>
                                        <p:cTn id="115" dur="1" fill="hold">
                                          <p:stCondLst>
                                            <p:cond delay="0"/>
                                          </p:stCondLst>
                                        </p:cTn>
                                        <p:tgtEl>
                                          <p:spTgt spid="41"/>
                                        </p:tgtEl>
                                        <p:attrNameLst>
                                          <p:attrName>style.visibility</p:attrName>
                                        </p:attrNameLst>
                                      </p:cBhvr>
                                      <p:to>
                                        <p:strVal val="visible"/>
                                      </p:to>
                                    </p:set>
                                    <p:animEffect transition="in" filter="fade">
                                      <p:cBhvr>
                                        <p:cTn id="116" dur="500"/>
                                        <p:tgtEl>
                                          <p:spTgt spid="41"/>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10" presetClass="entr" presetSubtype="0" fill="hold" grpId="0" nodeType="clickEffect">
                                  <p:stCondLst>
                                    <p:cond delay="0"/>
                                  </p:stCondLst>
                                  <p:childTnLst>
                                    <p:set>
                                      <p:cBhvr>
                                        <p:cTn id="120" dur="1" fill="hold">
                                          <p:stCondLst>
                                            <p:cond delay="0"/>
                                          </p:stCondLst>
                                        </p:cTn>
                                        <p:tgtEl>
                                          <p:spTgt spid="42"/>
                                        </p:tgtEl>
                                        <p:attrNameLst>
                                          <p:attrName>style.visibility</p:attrName>
                                        </p:attrNameLst>
                                      </p:cBhvr>
                                      <p:to>
                                        <p:strVal val="visible"/>
                                      </p:to>
                                    </p:set>
                                    <p:animEffect transition="in" filter="fade">
                                      <p:cBhvr>
                                        <p:cTn id="121" dur="500"/>
                                        <p:tgtEl>
                                          <p:spTgt spid="42"/>
                                        </p:tgtEl>
                                      </p:cBhvr>
                                    </p:animEffec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10" presetClass="entr" presetSubtype="0" fill="hold" grpId="0" nodeType="clickEffect">
                                  <p:stCondLst>
                                    <p:cond delay="0"/>
                                  </p:stCondLst>
                                  <p:childTnLst>
                                    <p:set>
                                      <p:cBhvr>
                                        <p:cTn id="125" dur="1" fill="hold">
                                          <p:stCondLst>
                                            <p:cond delay="0"/>
                                          </p:stCondLst>
                                        </p:cTn>
                                        <p:tgtEl>
                                          <p:spTgt spid="43"/>
                                        </p:tgtEl>
                                        <p:attrNameLst>
                                          <p:attrName>style.visibility</p:attrName>
                                        </p:attrNameLst>
                                      </p:cBhvr>
                                      <p:to>
                                        <p:strVal val="visible"/>
                                      </p:to>
                                    </p:set>
                                    <p:animEffect transition="in" filter="fade">
                                      <p:cBhvr>
                                        <p:cTn id="126" dur="500"/>
                                        <p:tgtEl>
                                          <p:spTgt spid="43"/>
                                        </p:tgtEl>
                                      </p:cBhvr>
                                    </p:animEffect>
                                  </p:childTnLst>
                                </p:cTn>
                              </p:par>
                            </p:childTnLst>
                          </p:cTn>
                        </p:par>
                      </p:childTnLst>
                    </p:cTn>
                  </p:par>
                  <p:par>
                    <p:cTn id="127" fill="hold" nodeType="clickPar">
                      <p:stCondLst>
                        <p:cond delay="indefinite"/>
                      </p:stCondLst>
                      <p:childTnLst>
                        <p:par>
                          <p:cTn id="128" fill="hold" nodeType="withGroup">
                            <p:stCondLst>
                              <p:cond delay="0"/>
                            </p:stCondLst>
                            <p:childTnLst>
                              <p:par>
                                <p:cTn id="129" presetID="10" presetClass="entr" presetSubtype="0" fill="hold" grpId="0" nodeType="clickEffect">
                                  <p:stCondLst>
                                    <p:cond delay="0"/>
                                  </p:stCondLst>
                                  <p:childTnLst>
                                    <p:set>
                                      <p:cBhvr>
                                        <p:cTn id="130" dur="1" fill="hold">
                                          <p:stCondLst>
                                            <p:cond delay="0"/>
                                          </p:stCondLst>
                                        </p:cTn>
                                        <p:tgtEl>
                                          <p:spTgt spid="44"/>
                                        </p:tgtEl>
                                        <p:attrNameLst>
                                          <p:attrName>style.visibility</p:attrName>
                                        </p:attrNameLst>
                                      </p:cBhvr>
                                      <p:to>
                                        <p:strVal val="visible"/>
                                      </p:to>
                                    </p:set>
                                    <p:animEffect transition="in" filter="fade">
                                      <p:cBhvr>
                                        <p:cTn id="131" dur="500"/>
                                        <p:tgtEl>
                                          <p:spTgt spid="44"/>
                                        </p:tgtEl>
                                      </p:cBhvr>
                                    </p:animEffect>
                                  </p:childTnLst>
                                </p:cTn>
                              </p:par>
                            </p:childTnLst>
                          </p:cTn>
                        </p:par>
                      </p:childTnLst>
                    </p:cTn>
                  </p:par>
                  <p:par>
                    <p:cTn id="132" fill="hold" nodeType="clickPar">
                      <p:stCondLst>
                        <p:cond delay="indefinite"/>
                      </p:stCondLst>
                      <p:childTnLst>
                        <p:par>
                          <p:cTn id="133" fill="hold" nodeType="withGroup">
                            <p:stCondLst>
                              <p:cond delay="0"/>
                            </p:stCondLst>
                            <p:childTnLst>
                              <p:par>
                                <p:cTn id="134" presetID="10" presetClass="entr" presetSubtype="0" fill="hold" grpId="0" nodeType="clickEffect">
                                  <p:stCondLst>
                                    <p:cond delay="0"/>
                                  </p:stCondLst>
                                  <p:childTnLst>
                                    <p:set>
                                      <p:cBhvr>
                                        <p:cTn id="135" dur="1" fill="hold">
                                          <p:stCondLst>
                                            <p:cond delay="0"/>
                                          </p:stCondLst>
                                        </p:cTn>
                                        <p:tgtEl>
                                          <p:spTgt spid="45"/>
                                        </p:tgtEl>
                                        <p:attrNameLst>
                                          <p:attrName>style.visibility</p:attrName>
                                        </p:attrNameLst>
                                      </p:cBhvr>
                                      <p:to>
                                        <p:strVal val="visible"/>
                                      </p:to>
                                    </p:set>
                                    <p:animEffect transition="in" filter="fade">
                                      <p:cBhvr>
                                        <p:cTn id="136" dur="500"/>
                                        <p:tgtEl>
                                          <p:spTgt spid="45"/>
                                        </p:tgtEl>
                                      </p:cBhvr>
                                    </p:animEffect>
                                  </p:childTnLst>
                                </p:cTn>
                              </p:par>
                            </p:childTnLst>
                          </p:cTn>
                        </p:par>
                      </p:childTnLst>
                    </p:cTn>
                  </p:par>
                  <p:par>
                    <p:cTn id="137" fill="hold" nodeType="clickPar">
                      <p:stCondLst>
                        <p:cond delay="indefinite"/>
                      </p:stCondLst>
                      <p:childTnLst>
                        <p:par>
                          <p:cTn id="138" fill="hold" nodeType="withGroup">
                            <p:stCondLst>
                              <p:cond delay="0"/>
                            </p:stCondLst>
                            <p:childTnLst>
                              <p:par>
                                <p:cTn id="139" presetID="10" presetClass="entr" presetSubtype="0" fill="hold" grpId="0" nodeType="clickEffect">
                                  <p:stCondLst>
                                    <p:cond delay="0"/>
                                  </p:stCondLst>
                                  <p:childTnLst>
                                    <p:set>
                                      <p:cBhvr>
                                        <p:cTn id="140" dur="1" fill="hold">
                                          <p:stCondLst>
                                            <p:cond delay="0"/>
                                          </p:stCondLst>
                                        </p:cTn>
                                        <p:tgtEl>
                                          <p:spTgt spid="46"/>
                                        </p:tgtEl>
                                        <p:attrNameLst>
                                          <p:attrName>style.visibility</p:attrName>
                                        </p:attrNameLst>
                                      </p:cBhvr>
                                      <p:to>
                                        <p:strVal val="visible"/>
                                      </p:to>
                                    </p:set>
                                    <p:animEffect transition="in" filter="fade">
                                      <p:cBhvr>
                                        <p:cTn id="141" dur="500"/>
                                        <p:tgtEl>
                                          <p:spTgt spid="46"/>
                                        </p:tgtEl>
                                      </p:cBhvr>
                                    </p:animEffec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10" presetClass="entr" presetSubtype="0" fill="hold" grpId="0" nodeType="clickEffect">
                                  <p:stCondLst>
                                    <p:cond delay="0"/>
                                  </p:stCondLst>
                                  <p:childTnLst>
                                    <p:set>
                                      <p:cBhvr>
                                        <p:cTn id="145" dur="1" fill="hold">
                                          <p:stCondLst>
                                            <p:cond delay="0"/>
                                          </p:stCondLst>
                                        </p:cTn>
                                        <p:tgtEl>
                                          <p:spTgt spid="47"/>
                                        </p:tgtEl>
                                        <p:attrNameLst>
                                          <p:attrName>style.visibility</p:attrName>
                                        </p:attrNameLst>
                                      </p:cBhvr>
                                      <p:to>
                                        <p:strVal val="visible"/>
                                      </p:to>
                                    </p:set>
                                    <p:animEffect transition="in" filter="fade">
                                      <p:cBhvr>
                                        <p:cTn id="146" dur="500"/>
                                        <p:tgtEl>
                                          <p:spTgt spid="47"/>
                                        </p:tgtEl>
                                      </p:cBhvr>
                                    </p:animEffec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10" presetClass="entr" presetSubtype="0" fill="hold" grpId="0" nodeType="clickEffect">
                                  <p:stCondLst>
                                    <p:cond delay="0"/>
                                  </p:stCondLst>
                                  <p:childTnLst>
                                    <p:set>
                                      <p:cBhvr>
                                        <p:cTn id="150" dur="1" fill="hold">
                                          <p:stCondLst>
                                            <p:cond delay="0"/>
                                          </p:stCondLst>
                                        </p:cTn>
                                        <p:tgtEl>
                                          <p:spTgt spid="48"/>
                                        </p:tgtEl>
                                        <p:attrNameLst>
                                          <p:attrName>style.visibility</p:attrName>
                                        </p:attrNameLst>
                                      </p:cBhvr>
                                      <p:to>
                                        <p:strVal val="visible"/>
                                      </p:to>
                                    </p:set>
                                    <p:animEffect transition="in" filter="fade">
                                      <p:cBhvr>
                                        <p:cTn id="151"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p:bldP spid="19" grpId="0"/>
      <p:bldP spid="20" grpId="0"/>
      <p:bldP spid="21" grpId="0"/>
      <p:bldP spid="22" grpId="0"/>
      <p:bldP spid="23" grpId="0"/>
      <p:bldP spid="24" grpId="0"/>
      <p:bldP spid="25" grpId="0"/>
      <p:bldP spid="26" grpId="0"/>
      <p:bldP spid="28" grpId="0"/>
      <p:bldP spid="29" grpId="0"/>
      <p:bldP spid="30" grpId="0"/>
      <p:bldP spid="27" grpId="0" animBg="1"/>
      <p:bldP spid="31" grpId="0"/>
      <p:bldP spid="32" grpId="0"/>
      <p:bldP spid="33" grpId="0"/>
      <p:bldP spid="34" grpId="0"/>
      <p:bldP spid="35" grpId="0"/>
      <p:bldP spid="36" grpId="0"/>
      <p:bldP spid="37" grpId="0"/>
      <p:bldP spid="38" grpId="0"/>
      <p:bldP spid="39" grpId="0"/>
      <p:bldP spid="40" grpId="0" animBg="1"/>
      <p:bldP spid="41" grpId="0"/>
      <p:bldP spid="42" grpId="0"/>
      <p:bldP spid="43" grpId="0" animBg="1"/>
      <p:bldP spid="44" grpId="0" animBg="1"/>
      <p:bldP spid="45" grpId="0"/>
      <p:bldP spid="46" grpId="0"/>
      <p:bldP spid="47" grpId="0" animBg="1"/>
      <p:bldP spid="4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381000" y="381000"/>
            <a:ext cx="510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8. FRACTIONS AND DECIMALS</a:t>
            </a:r>
          </a:p>
        </p:txBody>
      </p:sp>
      <p:sp>
        <p:nvSpPr>
          <p:cNvPr id="3" name="Text Placeholder 2"/>
          <p:cNvSpPr txBox="1">
            <a:spLocks/>
          </p:cNvSpPr>
          <p:nvPr/>
        </p:nvSpPr>
        <p:spPr bwMode="auto">
          <a:xfrm>
            <a:off x="152400" y="685800"/>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a) Changing fractions into decimals: </a:t>
            </a:r>
            <a:endParaRPr lang="en-NZ" i="1">
              <a:latin typeface="Arial" pitchFamily="34" charset="0"/>
              <a:cs typeface="Arial" pitchFamily="34" charset="0"/>
            </a:endParaRPr>
          </a:p>
        </p:txBody>
      </p:sp>
      <p:sp>
        <p:nvSpPr>
          <p:cNvPr id="4" name="Text Placeholder 2"/>
          <p:cNvSpPr txBox="1">
            <a:spLocks/>
          </p:cNvSpPr>
          <p:nvPr/>
        </p:nvSpPr>
        <p:spPr bwMode="auto">
          <a:xfrm>
            <a:off x="381000" y="990600"/>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One strategy is to divide numerator by denominator</a:t>
            </a:r>
            <a:endParaRPr lang="en-NZ" i="1">
              <a:latin typeface="Arial" pitchFamily="34" charset="0"/>
              <a:cs typeface="Arial" pitchFamily="34" charset="0"/>
            </a:endParaRPr>
          </a:p>
        </p:txBody>
      </p:sp>
      <p:sp>
        <p:nvSpPr>
          <p:cNvPr id="5" name="Text Placeholder 2"/>
          <p:cNvSpPr txBox="1">
            <a:spLocks/>
          </p:cNvSpPr>
          <p:nvPr/>
        </p:nvSpPr>
        <p:spPr bwMode="auto">
          <a:xfrm>
            <a:off x="381000" y="13716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Change the following into decimals:</a:t>
            </a:r>
            <a:endParaRPr lang="en-NZ" i="1">
              <a:latin typeface="Arial" pitchFamily="34" charset="0"/>
              <a:cs typeface="Arial" pitchFamily="34" charset="0"/>
            </a:endParaRPr>
          </a:p>
        </p:txBody>
      </p:sp>
      <p:sp>
        <p:nvSpPr>
          <p:cNvPr id="6" name="TextBox 5"/>
          <p:cNvSpPr txBox="1">
            <a:spLocks noChangeArrowheads="1"/>
          </p:cNvSpPr>
          <p:nvPr/>
        </p:nvSpPr>
        <p:spPr bwMode="auto">
          <a:xfrm>
            <a:off x="381000" y="17526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a)  </a:t>
            </a:r>
            <a:r>
              <a:rPr lang="en-NZ" u="sng">
                <a:latin typeface="Arial" pitchFamily="34" charset="0"/>
                <a:cs typeface="Arial" pitchFamily="34" charset="0"/>
              </a:rPr>
              <a:t>2</a:t>
            </a:r>
            <a:r>
              <a:rPr lang="en-NZ">
                <a:latin typeface="Arial" pitchFamily="34" charset="0"/>
                <a:cs typeface="Arial" pitchFamily="34" charset="0"/>
              </a:rPr>
              <a:t>  =</a:t>
            </a:r>
            <a:endParaRPr lang="en-NZ" u="sng">
              <a:latin typeface="Arial" pitchFamily="34" charset="0"/>
              <a:cs typeface="Arial" pitchFamily="34" charset="0"/>
            </a:endParaRPr>
          </a:p>
          <a:p>
            <a:r>
              <a:rPr lang="en-NZ">
                <a:latin typeface="Arial" pitchFamily="34" charset="0"/>
                <a:cs typeface="Arial" pitchFamily="34" charset="0"/>
              </a:rPr>
              <a:t>     5</a:t>
            </a:r>
          </a:p>
        </p:txBody>
      </p:sp>
      <p:sp>
        <p:nvSpPr>
          <p:cNvPr id="7" name="TextBox 6"/>
          <p:cNvSpPr txBox="1">
            <a:spLocks noChangeArrowheads="1"/>
          </p:cNvSpPr>
          <p:nvPr/>
        </p:nvSpPr>
        <p:spPr bwMode="auto">
          <a:xfrm>
            <a:off x="4495800" y="1752600"/>
            <a:ext cx="152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b)  </a:t>
            </a:r>
            <a:r>
              <a:rPr lang="en-NZ" u="sng">
                <a:latin typeface="Arial" pitchFamily="34" charset="0"/>
                <a:cs typeface="Arial" pitchFamily="34" charset="0"/>
              </a:rPr>
              <a:t>5</a:t>
            </a:r>
            <a:r>
              <a:rPr lang="en-NZ">
                <a:latin typeface="Arial" pitchFamily="34" charset="0"/>
                <a:cs typeface="Arial" pitchFamily="34" charset="0"/>
              </a:rPr>
              <a:t>  =</a:t>
            </a:r>
            <a:endParaRPr lang="en-NZ" u="sng">
              <a:latin typeface="Arial" pitchFamily="34" charset="0"/>
              <a:cs typeface="Arial" pitchFamily="34" charset="0"/>
            </a:endParaRPr>
          </a:p>
          <a:p>
            <a:r>
              <a:rPr lang="en-NZ">
                <a:latin typeface="Arial" pitchFamily="34" charset="0"/>
                <a:cs typeface="Arial" pitchFamily="34" charset="0"/>
              </a:rPr>
              <a:t>     6</a:t>
            </a:r>
          </a:p>
        </p:txBody>
      </p:sp>
      <p:sp>
        <p:nvSpPr>
          <p:cNvPr id="8" name="TextBox 7"/>
          <p:cNvSpPr txBox="1">
            <a:spLocks noChangeArrowheads="1"/>
          </p:cNvSpPr>
          <p:nvPr/>
        </p:nvSpPr>
        <p:spPr bwMode="auto">
          <a:xfrm>
            <a:off x="1219200" y="175260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0.4</a:t>
            </a:r>
          </a:p>
        </p:txBody>
      </p:sp>
      <p:sp>
        <p:nvSpPr>
          <p:cNvPr id="9" name="TextBox 8"/>
          <p:cNvSpPr txBox="1">
            <a:spLocks noChangeArrowheads="1"/>
          </p:cNvSpPr>
          <p:nvPr/>
        </p:nvSpPr>
        <p:spPr bwMode="auto">
          <a:xfrm>
            <a:off x="5334000" y="175260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0.83</a:t>
            </a:r>
          </a:p>
        </p:txBody>
      </p:sp>
      <p:sp>
        <p:nvSpPr>
          <p:cNvPr id="10" name="Oval 9"/>
          <p:cNvSpPr>
            <a:spLocks noChangeArrowheads="1"/>
          </p:cNvSpPr>
          <p:nvPr/>
        </p:nvSpPr>
        <p:spPr bwMode="auto">
          <a:xfrm>
            <a:off x="5791200" y="1676400"/>
            <a:ext cx="76200" cy="76200"/>
          </a:xfrm>
          <a:prstGeom prst="ellipse">
            <a:avLst/>
          </a:prstGeom>
          <a:solidFill>
            <a:srgbClr val="FF0000"/>
          </a:solidFill>
          <a:ln w="9525" algn="ctr">
            <a:solidFill>
              <a:srgbClr val="FF0000"/>
            </a:solidFill>
            <a:round/>
            <a:headEnd/>
            <a:tailEnd/>
          </a:ln>
        </p:spPr>
        <p:txBody>
          <a:bodyPr/>
          <a:lstStyle/>
          <a:p>
            <a:pPr eaLnBrk="0" hangingPunct="0"/>
            <a:endParaRPr lang="en-US"/>
          </a:p>
        </p:txBody>
      </p:sp>
      <p:sp>
        <p:nvSpPr>
          <p:cNvPr id="11" name="Text Placeholder 2"/>
          <p:cNvSpPr txBox="1">
            <a:spLocks/>
          </p:cNvSpPr>
          <p:nvPr/>
        </p:nvSpPr>
        <p:spPr bwMode="auto">
          <a:xfrm>
            <a:off x="152400" y="2438400"/>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b) Changing decimals into fractions: </a:t>
            </a:r>
            <a:endParaRPr lang="en-NZ" i="1">
              <a:latin typeface="Arial" pitchFamily="34" charset="0"/>
              <a:cs typeface="Arial" pitchFamily="34" charset="0"/>
            </a:endParaRPr>
          </a:p>
        </p:txBody>
      </p:sp>
      <p:sp>
        <p:nvSpPr>
          <p:cNvPr id="12" name="Text Placeholder 2"/>
          <p:cNvSpPr txBox="1">
            <a:spLocks/>
          </p:cNvSpPr>
          <p:nvPr/>
        </p:nvSpPr>
        <p:spPr bwMode="auto">
          <a:xfrm>
            <a:off x="381000" y="2743200"/>
            <a:ext cx="845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Number of digits after decimal point tells us how many zero’s go on the bottom</a:t>
            </a:r>
            <a:endParaRPr lang="en-NZ" i="1">
              <a:latin typeface="Arial" pitchFamily="34" charset="0"/>
              <a:cs typeface="Arial" pitchFamily="34" charset="0"/>
            </a:endParaRPr>
          </a:p>
        </p:txBody>
      </p:sp>
      <p:sp>
        <p:nvSpPr>
          <p:cNvPr id="13" name="Text Placeholder 2"/>
          <p:cNvSpPr txBox="1">
            <a:spLocks/>
          </p:cNvSpPr>
          <p:nvPr/>
        </p:nvSpPr>
        <p:spPr bwMode="auto">
          <a:xfrm>
            <a:off x="381000" y="31242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Change the following into fractions:</a:t>
            </a:r>
            <a:endParaRPr lang="en-NZ" i="1">
              <a:latin typeface="Arial" pitchFamily="34" charset="0"/>
              <a:cs typeface="Arial" pitchFamily="34" charset="0"/>
            </a:endParaRPr>
          </a:p>
        </p:txBody>
      </p:sp>
      <p:sp>
        <p:nvSpPr>
          <p:cNvPr id="14" name="TextBox 13"/>
          <p:cNvSpPr txBox="1">
            <a:spLocks noChangeArrowheads="1"/>
          </p:cNvSpPr>
          <p:nvPr/>
        </p:nvSpPr>
        <p:spPr bwMode="auto">
          <a:xfrm>
            <a:off x="381000" y="3505200"/>
            <a:ext cx="1524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a)  0.75</a:t>
            </a:r>
            <a:endParaRPr lang="en-NZ" u="sng">
              <a:latin typeface="Arial" pitchFamily="34" charset="0"/>
              <a:cs typeface="Arial" pitchFamily="34" charset="0"/>
            </a:endParaRPr>
          </a:p>
        </p:txBody>
      </p:sp>
      <p:sp>
        <p:nvSpPr>
          <p:cNvPr id="15" name="TextBox 14"/>
          <p:cNvSpPr txBox="1">
            <a:spLocks noChangeArrowheads="1"/>
          </p:cNvSpPr>
          <p:nvPr/>
        </p:nvSpPr>
        <p:spPr bwMode="auto">
          <a:xfrm>
            <a:off x="4495800" y="3505200"/>
            <a:ext cx="1524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b)  0.56</a:t>
            </a:r>
          </a:p>
        </p:txBody>
      </p:sp>
      <p:sp>
        <p:nvSpPr>
          <p:cNvPr id="16" name="TextBox 15"/>
          <p:cNvSpPr txBox="1">
            <a:spLocks noChangeArrowheads="1"/>
          </p:cNvSpPr>
          <p:nvPr/>
        </p:nvSpPr>
        <p:spPr bwMode="auto">
          <a:xfrm>
            <a:off x="1295400" y="35052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75</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100</a:t>
            </a:r>
            <a:endParaRPr lang="en-NZ" i="1">
              <a:solidFill>
                <a:srgbClr val="FF0000"/>
              </a:solidFill>
              <a:latin typeface="Arial" pitchFamily="34" charset="0"/>
              <a:cs typeface="Arial" pitchFamily="34" charset="0"/>
            </a:endParaRPr>
          </a:p>
        </p:txBody>
      </p:sp>
      <p:sp>
        <p:nvSpPr>
          <p:cNvPr id="17" name="TextBox 16"/>
          <p:cNvSpPr txBox="1">
            <a:spLocks noChangeArrowheads="1"/>
          </p:cNvSpPr>
          <p:nvPr/>
        </p:nvSpPr>
        <p:spPr bwMode="auto">
          <a:xfrm>
            <a:off x="2895600" y="3505200"/>
            <a:ext cx="1371600" cy="64611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Don’t forget to simplify!</a:t>
            </a:r>
          </a:p>
        </p:txBody>
      </p:sp>
      <p:sp>
        <p:nvSpPr>
          <p:cNvPr id="18" name="TextBox 17"/>
          <p:cNvSpPr txBox="1">
            <a:spLocks noChangeArrowheads="1"/>
          </p:cNvSpPr>
          <p:nvPr/>
        </p:nvSpPr>
        <p:spPr bwMode="auto">
          <a:xfrm>
            <a:off x="1295400" y="40386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3</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4</a:t>
            </a:r>
            <a:endParaRPr lang="en-NZ" i="1">
              <a:solidFill>
                <a:srgbClr val="FF0000"/>
              </a:solidFill>
              <a:latin typeface="Arial" pitchFamily="34" charset="0"/>
              <a:cs typeface="Arial" pitchFamily="34" charset="0"/>
            </a:endParaRPr>
          </a:p>
        </p:txBody>
      </p:sp>
      <p:sp>
        <p:nvSpPr>
          <p:cNvPr id="19" name="TextBox 18"/>
          <p:cNvSpPr txBox="1">
            <a:spLocks noChangeArrowheads="1"/>
          </p:cNvSpPr>
          <p:nvPr/>
        </p:nvSpPr>
        <p:spPr bwMode="auto">
          <a:xfrm>
            <a:off x="5410200" y="35052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56</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100</a:t>
            </a:r>
            <a:endParaRPr lang="en-NZ" i="1">
              <a:solidFill>
                <a:srgbClr val="FF0000"/>
              </a:solidFill>
              <a:latin typeface="Arial" pitchFamily="34" charset="0"/>
              <a:cs typeface="Arial" pitchFamily="34" charset="0"/>
            </a:endParaRPr>
          </a:p>
        </p:txBody>
      </p:sp>
      <p:sp>
        <p:nvSpPr>
          <p:cNvPr id="20" name="TextBox 19"/>
          <p:cNvSpPr txBox="1">
            <a:spLocks noChangeArrowheads="1"/>
          </p:cNvSpPr>
          <p:nvPr/>
        </p:nvSpPr>
        <p:spPr bwMode="auto">
          <a:xfrm>
            <a:off x="5410200" y="40386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14</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25</a:t>
            </a:r>
            <a:endParaRPr lang="en-NZ" i="1">
              <a:solidFill>
                <a:srgbClr val="FF0000"/>
              </a:solidFill>
              <a:latin typeface="Arial" pitchFamily="34" charset="0"/>
              <a:cs typeface="Arial" pitchFamily="34" charset="0"/>
            </a:endParaRPr>
          </a:p>
        </p:txBody>
      </p:sp>
      <p:sp>
        <p:nvSpPr>
          <p:cNvPr id="21" name="TextBox 20"/>
          <p:cNvSpPr txBox="1">
            <a:spLocks noChangeArrowheads="1"/>
          </p:cNvSpPr>
          <p:nvPr/>
        </p:nvSpPr>
        <p:spPr bwMode="auto">
          <a:xfrm>
            <a:off x="2057400" y="36576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4)     </a:t>
            </a:r>
            <a:r>
              <a:rPr lang="en-NZ" baseline="30000">
                <a:solidFill>
                  <a:srgbClr val="FF0000"/>
                </a:solidFill>
                <a:latin typeface="Arial" pitchFamily="34" charset="0"/>
                <a:cs typeface="Arial" pitchFamily="34" charset="0"/>
              </a:rPr>
              <a:t>                </a:t>
            </a:r>
            <a:r>
              <a:rPr lang="en-NZ" i="1">
                <a:solidFill>
                  <a:srgbClr val="FF0000"/>
                </a:solidFill>
                <a:latin typeface="Arial" pitchFamily="34" charset="0"/>
                <a:cs typeface="Arial" pitchFamily="34" charset="0"/>
              </a:rPr>
              <a:t> </a:t>
            </a:r>
            <a:endParaRPr lang="en-NZ" baseline="30000">
              <a:solidFill>
                <a:srgbClr val="FF0000"/>
              </a:solidFill>
              <a:latin typeface="Arial" pitchFamily="34" charset="0"/>
              <a:cs typeface="Arial" pitchFamily="34" charset="0"/>
            </a:endParaRPr>
          </a:p>
        </p:txBody>
      </p:sp>
      <p:sp>
        <p:nvSpPr>
          <p:cNvPr id="22" name="TextBox 21"/>
          <p:cNvSpPr txBox="1">
            <a:spLocks noChangeArrowheads="1"/>
          </p:cNvSpPr>
          <p:nvPr/>
        </p:nvSpPr>
        <p:spPr bwMode="auto">
          <a:xfrm>
            <a:off x="6172200" y="36576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4)     </a:t>
            </a:r>
            <a:r>
              <a:rPr lang="en-NZ" baseline="30000">
                <a:solidFill>
                  <a:srgbClr val="FF0000"/>
                </a:solidFill>
                <a:latin typeface="Arial" pitchFamily="34" charset="0"/>
                <a:cs typeface="Arial" pitchFamily="34" charset="0"/>
              </a:rPr>
              <a:t>                </a:t>
            </a:r>
            <a:r>
              <a:rPr lang="en-NZ" i="1">
                <a:solidFill>
                  <a:srgbClr val="FF0000"/>
                </a:solidFill>
                <a:latin typeface="Arial" pitchFamily="34" charset="0"/>
                <a:cs typeface="Arial" pitchFamily="34" charset="0"/>
              </a:rPr>
              <a:t> </a:t>
            </a:r>
            <a:endParaRPr lang="en-NZ" baseline="30000">
              <a:solidFill>
                <a:srgbClr val="FF0000"/>
              </a:solidFill>
              <a:latin typeface="Arial" pitchFamily="34" charset="0"/>
              <a:cs typeface="Arial" pitchFamily="34" charset="0"/>
            </a:endParaRPr>
          </a:p>
        </p:txBody>
      </p:sp>
      <p:sp>
        <p:nvSpPr>
          <p:cNvPr id="23" name="TextBox 22"/>
          <p:cNvSpPr txBox="1">
            <a:spLocks noChangeArrowheads="1"/>
          </p:cNvSpPr>
          <p:nvPr/>
        </p:nvSpPr>
        <p:spPr bwMode="auto">
          <a:xfrm>
            <a:off x="381000" y="4648200"/>
            <a:ext cx="510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9. COMPARING FRACTIONS</a:t>
            </a:r>
          </a:p>
        </p:txBody>
      </p:sp>
      <p:sp>
        <p:nvSpPr>
          <p:cNvPr id="24" name="Text Placeholder 2"/>
          <p:cNvSpPr txBox="1">
            <a:spLocks/>
          </p:cNvSpPr>
          <p:nvPr/>
        </p:nvSpPr>
        <p:spPr bwMode="auto">
          <a:xfrm>
            <a:off x="381000" y="4953000"/>
            <a:ext cx="845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One method is to change fractions to decimals</a:t>
            </a:r>
            <a:endParaRPr lang="en-NZ" i="1">
              <a:latin typeface="Arial" pitchFamily="34" charset="0"/>
              <a:cs typeface="Arial" pitchFamily="34" charset="0"/>
            </a:endParaRPr>
          </a:p>
        </p:txBody>
      </p:sp>
      <p:sp>
        <p:nvSpPr>
          <p:cNvPr id="25" name="Text Placeholder 2"/>
          <p:cNvSpPr txBox="1">
            <a:spLocks/>
          </p:cNvSpPr>
          <p:nvPr/>
        </p:nvSpPr>
        <p:spPr bwMode="auto">
          <a:xfrm>
            <a:off x="381000" y="52578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Order from SMALLEST to LARGEST:</a:t>
            </a:r>
            <a:endParaRPr lang="en-NZ" i="1">
              <a:latin typeface="Arial" pitchFamily="34" charset="0"/>
              <a:cs typeface="Arial" pitchFamily="34" charset="0"/>
            </a:endParaRPr>
          </a:p>
        </p:txBody>
      </p:sp>
      <p:sp>
        <p:nvSpPr>
          <p:cNvPr id="26" name="TextBox 25"/>
          <p:cNvSpPr txBox="1">
            <a:spLocks noChangeArrowheads="1"/>
          </p:cNvSpPr>
          <p:nvPr/>
        </p:nvSpPr>
        <p:spPr bwMode="auto">
          <a:xfrm>
            <a:off x="381000" y="5562600"/>
            <a:ext cx="2667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u="sng">
                <a:latin typeface="Arial" pitchFamily="34" charset="0"/>
                <a:cs typeface="Arial" pitchFamily="34" charset="0"/>
              </a:rPr>
              <a:t>1</a:t>
            </a:r>
            <a:r>
              <a:rPr lang="en-NZ">
                <a:latin typeface="Arial" pitchFamily="34" charset="0"/>
                <a:cs typeface="Arial" pitchFamily="34" charset="0"/>
              </a:rPr>
              <a:t>        </a:t>
            </a:r>
            <a:r>
              <a:rPr lang="en-NZ" u="sng">
                <a:latin typeface="Arial" pitchFamily="34" charset="0"/>
                <a:cs typeface="Arial" pitchFamily="34" charset="0"/>
              </a:rPr>
              <a:t>2</a:t>
            </a:r>
            <a:r>
              <a:rPr lang="en-NZ">
                <a:latin typeface="Arial" pitchFamily="34" charset="0"/>
                <a:cs typeface="Arial" pitchFamily="34" charset="0"/>
              </a:rPr>
              <a:t>        </a:t>
            </a:r>
            <a:r>
              <a:rPr lang="en-NZ" u="sng">
                <a:latin typeface="Arial" pitchFamily="34" charset="0"/>
                <a:cs typeface="Arial" pitchFamily="34" charset="0"/>
              </a:rPr>
              <a:t>2</a:t>
            </a:r>
            <a:r>
              <a:rPr lang="en-NZ">
                <a:latin typeface="Arial" pitchFamily="34" charset="0"/>
                <a:cs typeface="Arial" pitchFamily="34" charset="0"/>
              </a:rPr>
              <a:t>        </a:t>
            </a:r>
            <a:r>
              <a:rPr lang="en-NZ" u="sng">
                <a:latin typeface="Arial" pitchFamily="34" charset="0"/>
                <a:cs typeface="Arial" pitchFamily="34" charset="0"/>
              </a:rPr>
              <a:t>4</a:t>
            </a:r>
          </a:p>
          <a:p>
            <a:r>
              <a:rPr lang="en-NZ">
                <a:latin typeface="Arial" pitchFamily="34" charset="0"/>
                <a:cs typeface="Arial" pitchFamily="34" charset="0"/>
              </a:rPr>
              <a:t>2        5        3        9</a:t>
            </a:r>
          </a:p>
        </p:txBody>
      </p:sp>
      <p:sp>
        <p:nvSpPr>
          <p:cNvPr id="27" name="TextBox 26"/>
          <p:cNvSpPr txBox="1">
            <a:spLocks noChangeArrowheads="1"/>
          </p:cNvSpPr>
          <p:nvPr/>
        </p:nvSpPr>
        <p:spPr bwMode="auto">
          <a:xfrm>
            <a:off x="304800" y="61722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0.5</a:t>
            </a:r>
          </a:p>
        </p:txBody>
      </p:sp>
      <p:sp>
        <p:nvSpPr>
          <p:cNvPr id="28" name="TextBox 27"/>
          <p:cNvSpPr txBox="1">
            <a:spLocks noChangeArrowheads="1"/>
          </p:cNvSpPr>
          <p:nvPr/>
        </p:nvSpPr>
        <p:spPr bwMode="auto">
          <a:xfrm>
            <a:off x="914400" y="61722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0.4</a:t>
            </a:r>
          </a:p>
        </p:txBody>
      </p:sp>
      <p:sp>
        <p:nvSpPr>
          <p:cNvPr id="29" name="TextBox 28"/>
          <p:cNvSpPr txBox="1">
            <a:spLocks noChangeArrowheads="1"/>
          </p:cNvSpPr>
          <p:nvPr/>
        </p:nvSpPr>
        <p:spPr bwMode="auto">
          <a:xfrm>
            <a:off x="1524000" y="61722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0.6</a:t>
            </a:r>
          </a:p>
        </p:txBody>
      </p:sp>
      <p:sp>
        <p:nvSpPr>
          <p:cNvPr id="30" name="TextBox 29"/>
          <p:cNvSpPr txBox="1">
            <a:spLocks noChangeArrowheads="1"/>
          </p:cNvSpPr>
          <p:nvPr/>
        </p:nvSpPr>
        <p:spPr bwMode="auto">
          <a:xfrm>
            <a:off x="2209800" y="61722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0.4</a:t>
            </a:r>
          </a:p>
        </p:txBody>
      </p:sp>
      <p:sp>
        <p:nvSpPr>
          <p:cNvPr id="31" name="Oval 30"/>
          <p:cNvSpPr>
            <a:spLocks noChangeArrowheads="1"/>
          </p:cNvSpPr>
          <p:nvPr/>
        </p:nvSpPr>
        <p:spPr bwMode="auto">
          <a:xfrm>
            <a:off x="1828800" y="6096000"/>
            <a:ext cx="76200" cy="76200"/>
          </a:xfrm>
          <a:prstGeom prst="ellipse">
            <a:avLst/>
          </a:prstGeom>
          <a:solidFill>
            <a:srgbClr val="FF0000"/>
          </a:solidFill>
          <a:ln w="9525" algn="ctr">
            <a:solidFill>
              <a:srgbClr val="FF0000"/>
            </a:solidFill>
            <a:round/>
            <a:headEnd/>
            <a:tailEnd/>
          </a:ln>
        </p:spPr>
        <p:txBody>
          <a:bodyPr/>
          <a:lstStyle/>
          <a:p>
            <a:pPr eaLnBrk="0" hangingPunct="0"/>
            <a:endParaRPr lang="en-US"/>
          </a:p>
        </p:txBody>
      </p:sp>
      <p:sp>
        <p:nvSpPr>
          <p:cNvPr id="32" name="Oval 31"/>
          <p:cNvSpPr>
            <a:spLocks noChangeArrowheads="1"/>
          </p:cNvSpPr>
          <p:nvPr/>
        </p:nvSpPr>
        <p:spPr bwMode="auto">
          <a:xfrm>
            <a:off x="2514600" y="6096000"/>
            <a:ext cx="76200" cy="76200"/>
          </a:xfrm>
          <a:prstGeom prst="ellipse">
            <a:avLst/>
          </a:prstGeom>
          <a:solidFill>
            <a:srgbClr val="FF0000"/>
          </a:solidFill>
          <a:ln w="9525" algn="ctr">
            <a:solidFill>
              <a:srgbClr val="FF0000"/>
            </a:solidFill>
            <a:round/>
            <a:headEnd/>
            <a:tailEnd/>
          </a:ln>
        </p:spPr>
        <p:txBody>
          <a:bodyPr/>
          <a:lstStyle/>
          <a:p>
            <a:pPr eaLnBrk="0" hangingPunct="0"/>
            <a:endParaRPr lang="en-US"/>
          </a:p>
        </p:txBody>
      </p:sp>
      <p:sp>
        <p:nvSpPr>
          <p:cNvPr id="33" name="TextBox 32"/>
          <p:cNvSpPr txBox="1">
            <a:spLocks noChangeArrowheads="1"/>
          </p:cNvSpPr>
          <p:nvPr/>
        </p:nvSpPr>
        <p:spPr bwMode="auto">
          <a:xfrm>
            <a:off x="3657600" y="5562600"/>
            <a:ext cx="457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u="sng">
                <a:solidFill>
                  <a:srgbClr val="FF0000"/>
                </a:solidFill>
                <a:latin typeface="Arial" pitchFamily="34" charset="0"/>
                <a:cs typeface="Arial" pitchFamily="34" charset="0"/>
              </a:rPr>
              <a:t>2</a:t>
            </a:r>
          </a:p>
          <a:p>
            <a:r>
              <a:rPr lang="en-NZ">
                <a:solidFill>
                  <a:srgbClr val="FF0000"/>
                </a:solidFill>
                <a:latin typeface="Arial" pitchFamily="34" charset="0"/>
                <a:cs typeface="Arial" pitchFamily="34" charset="0"/>
              </a:rPr>
              <a:t>5</a:t>
            </a:r>
          </a:p>
        </p:txBody>
      </p:sp>
      <p:sp>
        <p:nvSpPr>
          <p:cNvPr id="34" name="TextBox 33"/>
          <p:cNvSpPr txBox="1">
            <a:spLocks noChangeArrowheads="1"/>
          </p:cNvSpPr>
          <p:nvPr/>
        </p:nvSpPr>
        <p:spPr bwMode="auto">
          <a:xfrm>
            <a:off x="4038600" y="5562600"/>
            <a:ext cx="457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u="sng">
                <a:solidFill>
                  <a:srgbClr val="FF0000"/>
                </a:solidFill>
                <a:latin typeface="Arial" pitchFamily="34" charset="0"/>
                <a:cs typeface="Arial" pitchFamily="34" charset="0"/>
              </a:rPr>
              <a:t>4</a:t>
            </a:r>
          </a:p>
          <a:p>
            <a:r>
              <a:rPr lang="en-NZ">
                <a:solidFill>
                  <a:srgbClr val="FF0000"/>
                </a:solidFill>
                <a:latin typeface="Arial" pitchFamily="34" charset="0"/>
                <a:cs typeface="Arial" pitchFamily="34" charset="0"/>
              </a:rPr>
              <a:t>9</a:t>
            </a:r>
          </a:p>
        </p:txBody>
      </p:sp>
      <p:sp>
        <p:nvSpPr>
          <p:cNvPr id="35" name="TextBox 34"/>
          <p:cNvSpPr txBox="1">
            <a:spLocks noChangeArrowheads="1"/>
          </p:cNvSpPr>
          <p:nvPr/>
        </p:nvSpPr>
        <p:spPr bwMode="auto">
          <a:xfrm>
            <a:off x="4419600" y="5562600"/>
            <a:ext cx="457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u="sng">
                <a:solidFill>
                  <a:srgbClr val="FF0000"/>
                </a:solidFill>
                <a:latin typeface="Arial" pitchFamily="34" charset="0"/>
                <a:cs typeface="Arial" pitchFamily="34" charset="0"/>
              </a:rPr>
              <a:t>1</a:t>
            </a:r>
          </a:p>
          <a:p>
            <a:r>
              <a:rPr lang="en-NZ">
                <a:solidFill>
                  <a:srgbClr val="FF0000"/>
                </a:solidFill>
                <a:latin typeface="Arial" pitchFamily="34" charset="0"/>
                <a:cs typeface="Arial" pitchFamily="34" charset="0"/>
              </a:rPr>
              <a:t>2</a:t>
            </a:r>
          </a:p>
        </p:txBody>
      </p:sp>
      <p:sp>
        <p:nvSpPr>
          <p:cNvPr id="36" name="TextBox 35"/>
          <p:cNvSpPr txBox="1">
            <a:spLocks noChangeArrowheads="1"/>
          </p:cNvSpPr>
          <p:nvPr/>
        </p:nvSpPr>
        <p:spPr bwMode="auto">
          <a:xfrm>
            <a:off x="4800600" y="5562600"/>
            <a:ext cx="457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u="sng">
                <a:solidFill>
                  <a:srgbClr val="FF0000"/>
                </a:solidFill>
                <a:latin typeface="Arial" pitchFamily="34" charset="0"/>
                <a:cs typeface="Arial" pitchFamily="34" charset="0"/>
              </a:rPr>
              <a:t>2</a:t>
            </a:r>
          </a:p>
          <a:p>
            <a:r>
              <a:rPr lang="en-NZ">
                <a:solidFill>
                  <a:srgbClr val="FF0000"/>
                </a:solidFill>
                <a:latin typeface="Arial" pitchFamily="34" charset="0"/>
                <a:cs typeface="Arial" pitchFamily="34" charset="0"/>
              </a:rPr>
              <a:t>3</a:t>
            </a:r>
          </a:p>
        </p:txBody>
      </p:sp>
      <p:sp>
        <p:nvSpPr>
          <p:cNvPr id="37" name="TextBox 36"/>
          <p:cNvSpPr txBox="1">
            <a:spLocks noChangeArrowheads="1"/>
          </p:cNvSpPr>
          <p:nvPr/>
        </p:nvSpPr>
        <p:spPr bwMode="auto">
          <a:xfrm>
            <a:off x="6324600" y="4343400"/>
            <a:ext cx="1371600" cy="923925"/>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Again </a:t>
            </a:r>
            <a:r>
              <a:rPr lang="en-NZ" i="1">
                <a:solidFill>
                  <a:srgbClr val="FF0000"/>
                </a:solidFill>
                <a:latin typeface="Arial" pitchFamily="34" charset="0"/>
                <a:cs typeface="Arial" pitchFamily="34" charset="0"/>
              </a:rPr>
              <a:t>a</a:t>
            </a:r>
            <a:r>
              <a:rPr lang="en-NZ">
                <a:solidFill>
                  <a:srgbClr val="FF0000"/>
                </a:solidFill>
                <a:latin typeface="Arial" pitchFamily="34" charset="0"/>
                <a:cs typeface="Arial" pitchFamily="34" charset="0"/>
              </a:rPr>
              <a:t> </a:t>
            </a:r>
            <a:r>
              <a:rPr lang="en-NZ" i="1">
                <a:solidFill>
                  <a:srgbClr val="FF0000"/>
                </a:solidFill>
                <a:latin typeface="Arial" pitchFamily="34" charset="0"/>
                <a:cs typeface="Arial" pitchFamily="34" charset="0"/>
              </a:rPr>
              <a:t>b</a:t>
            </a:r>
            <a:r>
              <a:rPr lang="en-NZ">
                <a:solidFill>
                  <a:srgbClr val="FF0000"/>
                </a:solidFill>
                <a:latin typeface="Arial" pitchFamily="34" charset="0"/>
                <a:cs typeface="Arial" pitchFamily="34" charset="0"/>
              </a:rPr>
              <a:t>/</a:t>
            </a:r>
            <a:r>
              <a:rPr lang="en-NZ" i="1">
                <a:solidFill>
                  <a:srgbClr val="FF0000"/>
                </a:solidFill>
                <a:latin typeface="Arial" pitchFamily="34" charset="0"/>
                <a:cs typeface="Arial" pitchFamily="34" charset="0"/>
              </a:rPr>
              <a:t>c</a:t>
            </a:r>
            <a:r>
              <a:rPr lang="en-NZ">
                <a:solidFill>
                  <a:srgbClr val="FF0000"/>
                </a:solidFill>
                <a:latin typeface="Arial" pitchFamily="34" charset="0"/>
                <a:cs typeface="Arial" pitchFamily="34" charset="0"/>
              </a:rPr>
              <a:t> button can be used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8"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500" fill="hold"/>
                                        <p:tgtEl>
                                          <p:spTgt spid="5"/>
                                        </p:tgtEl>
                                        <p:attrNameLst>
                                          <p:attrName>ppt_x</p:attrName>
                                        </p:attrNameLst>
                                      </p:cBhvr>
                                      <p:tavLst>
                                        <p:tav tm="0">
                                          <p:val>
                                            <p:strVal val="0-#ppt_w/2"/>
                                          </p:val>
                                        </p:tav>
                                        <p:tav tm="100000">
                                          <p:val>
                                            <p:strVal val="#ppt_x"/>
                                          </p:val>
                                        </p:tav>
                                      </p:tavLst>
                                    </p:anim>
                                    <p:anim calcmode="lin" valueType="num">
                                      <p:cBhvr additive="base">
                                        <p:cTn id="23" dur="500" fill="hold"/>
                                        <p:tgtEl>
                                          <p:spTgt spid="5"/>
                                        </p:tgtEl>
                                        <p:attrNameLst>
                                          <p:attrName>ppt_y</p:attrName>
                                        </p:attrNameLst>
                                      </p:cBhvr>
                                      <p:tavLst>
                                        <p:tav tm="0">
                                          <p:val>
                                            <p:strVal val="#ppt_y"/>
                                          </p:val>
                                        </p:tav>
                                        <p:tav tm="100000">
                                          <p:val>
                                            <p:strVal val="#ppt_y"/>
                                          </p:val>
                                        </p:tav>
                                      </p:tavLst>
                                    </p:anim>
                                  </p:childTnLst>
                                </p:cTn>
                              </p:par>
                              <p:par>
                                <p:cTn id="24" presetID="10" presetClass="entr" presetSubtype="0" fill="hold" grpId="0" nodeType="with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500"/>
                                        <p:tgtEl>
                                          <p:spTgt spid="6"/>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500"/>
                                        <p:tgtEl>
                                          <p:spTgt spid="7"/>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500"/>
                                        <p:tgtEl>
                                          <p:spTgt spid="8"/>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fade">
                                      <p:cBhvr>
                                        <p:cTn id="39" dur="500"/>
                                        <p:tgtEl>
                                          <p:spTgt spid="9"/>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fade">
                                      <p:cBhvr>
                                        <p:cTn id="44" dur="500"/>
                                        <p:tgtEl>
                                          <p:spTgt spid="10"/>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Effect transition="in" filter="fade">
                                      <p:cBhvr>
                                        <p:cTn id="49" dur="500"/>
                                        <p:tgtEl>
                                          <p:spTgt spid="11"/>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fade">
                                      <p:cBhvr>
                                        <p:cTn id="54" dur="500"/>
                                        <p:tgtEl>
                                          <p:spTgt spid="12"/>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2" presetClass="entr" presetSubtype="8" fill="hold" grpId="0" nodeType="clickEffect">
                                  <p:stCondLst>
                                    <p:cond delay="0"/>
                                  </p:stCondLst>
                                  <p:childTnLst>
                                    <p:set>
                                      <p:cBhvr>
                                        <p:cTn id="58" dur="1" fill="hold">
                                          <p:stCondLst>
                                            <p:cond delay="0"/>
                                          </p:stCondLst>
                                        </p:cTn>
                                        <p:tgtEl>
                                          <p:spTgt spid="13"/>
                                        </p:tgtEl>
                                        <p:attrNameLst>
                                          <p:attrName>style.visibility</p:attrName>
                                        </p:attrNameLst>
                                      </p:cBhvr>
                                      <p:to>
                                        <p:strVal val="visible"/>
                                      </p:to>
                                    </p:set>
                                    <p:anim calcmode="lin" valueType="num">
                                      <p:cBhvr additive="base">
                                        <p:cTn id="59" dur="500" fill="hold"/>
                                        <p:tgtEl>
                                          <p:spTgt spid="13"/>
                                        </p:tgtEl>
                                        <p:attrNameLst>
                                          <p:attrName>ppt_x</p:attrName>
                                        </p:attrNameLst>
                                      </p:cBhvr>
                                      <p:tavLst>
                                        <p:tav tm="0">
                                          <p:val>
                                            <p:strVal val="0-#ppt_w/2"/>
                                          </p:val>
                                        </p:tav>
                                        <p:tav tm="100000">
                                          <p:val>
                                            <p:strVal val="#ppt_x"/>
                                          </p:val>
                                        </p:tav>
                                      </p:tavLst>
                                    </p:anim>
                                    <p:anim calcmode="lin" valueType="num">
                                      <p:cBhvr additive="base">
                                        <p:cTn id="60" dur="500" fill="hold"/>
                                        <p:tgtEl>
                                          <p:spTgt spid="13"/>
                                        </p:tgtEl>
                                        <p:attrNameLst>
                                          <p:attrName>ppt_y</p:attrName>
                                        </p:attrNameLst>
                                      </p:cBhvr>
                                      <p:tavLst>
                                        <p:tav tm="0">
                                          <p:val>
                                            <p:strVal val="#ppt_y"/>
                                          </p:val>
                                        </p:tav>
                                        <p:tav tm="100000">
                                          <p:val>
                                            <p:strVal val="#ppt_y"/>
                                          </p:val>
                                        </p:tav>
                                      </p:tavLst>
                                    </p:anim>
                                  </p:childTnLst>
                                </p:cTn>
                              </p:par>
                              <p:par>
                                <p:cTn id="61" presetID="10" presetClass="entr" presetSubtype="0" fill="hold" grpId="0" nodeType="with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fade">
                                      <p:cBhvr>
                                        <p:cTn id="63" dur="500"/>
                                        <p:tgtEl>
                                          <p:spTgt spid="14"/>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15"/>
                                        </p:tgtEl>
                                        <p:attrNameLst>
                                          <p:attrName>style.visibility</p:attrName>
                                        </p:attrNameLst>
                                      </p:cBhvr>
                                      <p:to>
                                        <p:strVal val="visible"/>
                                      </p:to>
                                    </p:set>
                                    <p:animEffect transition="in" filter="fade">
                                      <p:cBhvr>
                                        <p:cTn id="66" dur="500"/>
                                        <p:tgtEl>
                                          <p:spTgt spid="15"/>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16"/>
                                        </p:tgtEl>
                                        <p:attrNameLst>
                                          <p:attrName>style.visibility</p:attrName>
                                        </p:attrNameLst>
                                      </p:cBhvr>
                                      <p:to>
                                        <p:strVal val="visible"/>
                                      </p:to>
                                    </p:set>
                                    <p:animEffect transition="in" filter="fade">
                                      <p:cBhvr>
                                        <p:cTn id="71" dur="500"/>
                                        <p:tgtEl>
                                          <p:spTgt spid="16"/>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19" presetClass="entr" presetSubtype="10" fill="hold" grpId="0" nodeType="clickEffect">
                                  <p:stCondLst>
                                    <p:cond delay="0"/>
                                  </p:stCondLst>
                                  <p:childTnLst>
                                    <p:set>
                                      <p:cBhvr>
                                        <p:cTn id="75" dur="1" fill="hold">
                                          <p:stCondLst>
                                            <p:cond delay="0"/>
                                          </p:stCondLst>
                                        </p:cTn>
                                        <p:tgtEl>
                                          <p:spTgt spid="17"/>
                                        </p:tgtEl>
                                        <p:attrNameLst>
                                          <p:attrName>style.visibility</p:attrName>
                                        </p:attrNameLst>
                                      </p:cBhvr>
                                      <p:to>
                                        <p:strVal val="visible"/>
                                      </p:to>
                                    </p:set>
                                    <p:anim calcmode="lin" valueType="num">
                                      <p:cBhvr>
                                        <p:cTn id="76" dur="1000" fill="hold"/>
                                        <p:tgtEl>
                                          <p:spTgt spid="17"/>
                                        </p:tgtEl>
                                        <p:attrNameLst>
                                          <p:attrName>ppt_w</p:attrName>
                                        </p:attrNameLst>
                                      </p:cBhvr>
                                      <p:tavLst>
                                        <p:tav tm="0" fmla="#ppt_w*sin(2.5*pi*$)">
                                          <p:val>
                                            <p:fltVal val="0"/>
                                          </p:val>
                                        </p:tav>
                                        <p:tav tm="100000">
                                          <p:val>
                                            <p:fltVal val="1"/>
                                          </p:val>
                                        </p:tav>
                                      </p:tavLst>
                                    </p:anim>
                                    <p:anim calcmode="lin" valueType="num">
                                      <p:cBhvr>
                                        <p:cTn id="77" dur="1000" fill="hold"/>
                                        <p:tgtEl>
                                          <p:spTgt spid="17"/>
                                        </p:tgtEl>
                                        <p:attrNameLst>
                                          <p:attrName>ppt_h</p:attrName>
                                        </p:attrNameLst>
                                      </p:cBhvr>
                                      <p:tavLst>
                                        <p:tav tm="0">
                                          <p:val>
                                            <p:strVal val="#ppt_h"/>
                                          </p:val>
                                        </p:tav>
                                        <p:tav tm="100000">
                                          <p:val>
                                            <p:strVal val="#ppt_h"/>
                                          </p:val>
                                        </p:tav>
                                      </p:tavLst>
                                    </p:anim>
                                  </p:childTnLst>
                                </p:cTn>
                              </p:par>
                            </p:childTnLst>
                          </p:cTn>
                        </p:par>
                      </p:childTnLst>
                    </p:cTn>
                  </p:par>
                  <p:par>
                    <p:cTn id="78" fill="hold" nodeType="clickPar">
                      <p:stCondLst>
                        <p:cond delay="indefinite"/>
                      </p:stCondLst>
                      <p:childTnLst>
                        <p:par>
                          <p:cTn id="79" fill="hold" nodeType="withGroup">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21"/>
                                        </p:tgtEl>
                                        <p:attrNameLst>
                                          <p:attrName>style.visibility</p:attrName>
                                        </p:attrNameLst>
                                      </p:cBhvr>
                                      <p:to>
                                        <p:strVal val="visible"/>
                                      </p:to>
                                    </p:set>
                                    <p:animEffect transition="in" filter="fade">
                                      <p:cBhvr>
                                        <p:cTn id="82" dur="500"/>
                                        <p:tgtEl>
                                          <p:spTgt spid="21"/>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18"/>
                                        </p:tgtEl>
                                        <p:attrNameLst>
                                          <p:attrName>style.visibility</p:attrName>
                                        </p:attrNameLst>
                                      </p:cBhvr>
                                      <p:to>
                                        <p:strVal val="visible"/>
                                      </p:to>
                                    </p:set>
                                    <p:animEffect transition="in" filter="fade">
                                      <p:cBhvr>
                                        <p:cTn id="87" dur="500"/>
                                        <p:tgtEl>
                                          <p:spTgt spid="18"/>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19"/>
                                        </p:tgtEl>
                                        <p:attrNameLst>
                                          <p:attrName>style.visibility</p:attrName>
                                        </p:attrNameLst>
                                      </p:cBhvr>
                                      <p:to>
                                        <p:strVal val="visible"/>
                                      </p:to>
                                    </p:set>
                                    <p:animEffect transition="in" filter="fade">
                                      <p:cBhvr>
                                        <p:cTn id="92" dur="500"/>
                                        <p:tgtEl>
                                          <p:spTgt spid="19"/>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22"/>
                                        </p:tgtEl>
                                        <p:attrNameLst>
                                          <p:attrName>style.visibility</p:attrName>
                                        </p:attrNameLst>
                                      </p:cBhvr>
                                      <p:to>
                                        <p:strVal val="visible"/>
                                      </p:to>
                                    </p:set>
                                    <p:animEffect transition="in" filter="fade">
                                      <p:cBhvr>
                                        <p:cTn id="97" dur="500"/>
                                        <p:tgtEl>
                                          <p:spTgt spid="22"/>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20"/>
                                        </p:tgtEl>
                                        <p:attrNameLst>
                                          <p:attrName>style.visibility</p:attrName>
                                        </p:attrNameLst>
                                      </p:cBhvr>
                                      <p:to>
                                        <p:strVal val="visible"/>
                                      </p:to>
                                    </p:set>
                                    <p:animEffect transition="in" filter="fade">
                                      <p:cBhvr>
                                        <p:cTn id="102" dur="500"/>
                                        <p:tgtEl>
                                          <p:spTgt spid="20"/>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19" presetClass="entr" presetSubtype="10" fill="hold" grpId="0" nodeType="clickEffect">
                                  <p:stCondLst>
                                    <p:cond delay="0"/>
                                  </p:stCondLst>
                                  <p:childTnLst>
                                    <p:set>
                                      <p:cBhvr>
                                        <p:cTn id="106" dur="1" fill="hold">
                                          <p:stCondLst>
                                            <p:cond delay="0"/>
                                          </p:stCondLst>
                                        </p:cTn>
                                        <p:tgtEl>
                                          <p:spTgt spid="37"/>
                                        </p:tgtEl>
                                        <p:attrNameLst>
                                          <p:attrName>style.visibility</p:attrName>
                                        </p:attrNameLst>
                                      </p:cBhvr>
                                      <p:to>
                                        <p:strVal val="visible"/>
                                      </p:to>
                                    </p:set>
                                    <p:anim calcmode="lin" valueType="num">
                                      <p:cBhvr>
                                        <p:cTn id="107" dur="1000" fill="hold"/>
                                        <p:tgtEl>
                                          <p:spTgt spid="37"/>
                                        </p:tgtEl>
                                        <p:attrNameLst>
                                          <p:attrName>ppt_w</p:attrName>
                                        </p:attrNameLst>
                                      </p:cBhvr>
                                      <p:tavLst>
                                        <p:tav tm="0" fmla="#ppt_w*sin(2.5*pi*$)">
                                          <p:val>
                                            <p:fltVal val="0"/>
                                          </p:val>
                                        </p:tav>
                                        <p:tav tm="100000">
                                          <p:val>
                                            <p:fltVal val="1"/>
                                          </p:val>
                                        </p:tav>
                                      </p:tavLst>
                                    </p:anim>
                                    <p:anim calcmode="lin" valueType="num">
                                      <p:cBhvr>
                                        <p:cTn id="108" dur="1000" fill="hold"/>
                                        <p:tgtEl>
                                          <p:spTgt spid="37"/>
                                        </p:tgtEl>
                                        <p:attrNameLst>
                                          <p:attrName>ppt_h</p:attrName>
                                        </p:attrNameLst>
                                      </p:cBhvr>
                                      <p:tavLst>
                                        <p:tav tm="0">
                                          <p:val>
                                            <p:strVal val="#ppt_h"/>
                                          </p:val>
                                        </p:tav>
                                        <p:tav tm="100000">
                                          <p:val>
                                            <p:strVal val="#ppt_h"/>
                                          </p:val>
                                        </p:tav>
                                      </p:tavLst>
                                    </p:anim>
                                  </p:childTnLst>
                                </p:cTn>
                              </p:par>
                            </p:childTnLst>
                          </p:cTn>
                        </p:par>
                      </p:childTnLst>
                    </p:cTn>
                  </p:par>
                  <p:par>
                    <p:cTn id="109" fill="hold" nodeType="clickPar">
                      <p:stCondLst>
                        <p:cond delay="indefinite"/>
                      </p:stCondLst>
                      <p:childTnLst>
                        <p:par>
                          <p:cTn id="110" fill="hold" nodeType="withGroup">
                            <p:stCondLst>
                              <p:cond delay="0"/>
                            </p:stCondLst>
                            <p:childTnLst>
                              <p:par>
                                <p:cTn id="111" presetID="10" presetClass="entr" presetSubtype="0" fill="hold" grpId="0" nodeType="clickEffect">
                                  <p:stCondLst>
                                    <p:cond delay="0"/>
                                  </p:stCondLst>
                                  <p:childTnLst>
                                    <p:set>
                                      <p:cBhvr>
                                        <p:cTn id="112" dur="1" fill="hold">
                                          <p:stCondLst>
                                            <p:cond delay="0"/>
                                          </p:stCondLst>
                                        </p:cTn>
                                        <p:tgtEl>
                                          <p:spTgt spid="23"/>
                                        </p:tgtEl>
                                        <p:attrNameLst>
                                          <p:attrName>style.visibility</p:attrName>
                                        </p:attrNameLst>
                                      </p:cBhvr>
                                      <p:to>
                                        <p:strVal val="visible"/>
                                      </p:to>
                                    </p:set>
                                    <p:animEffect transition="in" filter="fade">
                                      <p:cBhvr>
                                        <p:cTn id="113" dur="500"/>
                                        <p:tgtEl>
                                          <p:spTgt spid="23"/>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10" presetClass="entr" presetSubtype="0" fill="hold" grpId="0" nodeType="clickEffect">
                                  <p:stCondLst>
                                    <p:cond delay="0"/>
                                  </p:stCondLst>
                                  <p:childTnLst>
                                    <p:set>
                                      <p:cBhvr>
                                        <p:cTn id="117" dur="1" fill="hold">
                                          <p:stCondLst>
                                            <p:cond delay="0"/>
                                          </p:stCondLst>
                                        </p:cTn>
                                        <p:tgtEl>
                                          <p:spTgt spid="24"/>
                                        </p:tgtEl>
                                        <p:attrNameLst>
                                          <p:attrName>style.visibility</p:attrName>
                                        </p:attrNameLst>
                                      </p:cBhvr>
                                      <p:to>
                                        <p:strVal val="visible"/>
                                      </p:to>
                                    </p:set>
                                    <p:animEffect transition="in" filter="fade">
                                      <p:cBhvr>
                                        <p:cTn id="118" dur="500"/>
                                        <p:tgtEl>
                                          <p:spTgt spid="24"/>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2" presetClass="entr" presetSubtype="8" fill="hold" grpId="0" nodeType="clickEffect">
                                  <p:stCondLst>
                                    <p:cond delay="0"/>
                                  </p:stCondLst>
                                  <p:childTnLst>
                                    <p:set>
                                      <p:cBhvr>
                                        <p:cTn id="122" dur="1" fill="hold">
                                          <p:stCondLst>
                                            <p:cond delay="0"/>
                                          </p:stCondLst>
                                        </p:cTn>
                                        <p:tgtEl>
                                          <p:spTgt spid="25"/>
                                        </p:tgtEl>
                                        <p:attrNameLst>
                                          <p:attrName>style.visibility</p:attrName>
                                        </p:attrNameLst>
                                      </p:cBhvr>
                                      <p:to>
                                        <p:strVal val="visible"/>
                                      </p:to>
                                    </p:set>
                                    <p:anim calcmode="lin" valueType="num">
                                      <p:cBhvr additive="base">
                                        <p:cTn id="123" dur="500" fill="hold"/>
                                        <p:tgtEl>
                                          <p:spTgt spid="25"/>
                                        </p:tgtEl>
                                        <p:attrNameLst>
                                          <p:attrName>ppt_x</p:attrName>
                                        </p:attrNameLst>
                                      </p:cBhvr>
                                      <p:tavLst>
                                        <p:tav tm="0">
                                          <p:val>
                                            <p:strVal val="0-#ppt_w/2"/>
                                          </p:val>
                                        </p:tav>
                                        <p:tav tm="100000">
                                          <p:val>
                                            <p:strVal val="#ppt_x"/>
                                          </p:val>
                                        </p:tav>
                                      </p:tavLst>
                                    </p:anim>
                                    <p:anim calcmode="lin" valueType="num">
                                      <p:cBhvr additive="base">
                                        <p:cTn id="124" dur="500" fill="hold"/>
                                        <p:tgtEl>
                                          <p:spTgt spid="25"/>
                                        </p:tgtEl>
                                        <p:attrNameLst>
                                          <p:attrName>ppt_y</p:attrName>
                                        </p:attrNameLst>
                                      </p:cBhvr>
                                      <p:tavLst>
                                        <p:tav tm="0">
                                          <p:val>
                                            <p:strVal val="#ppt_y"/>
                                          </p:val>
                                        </p:tav>
                                        <p:tav tm="100000">
                                          <p:val>
                                            <p:strVal val="#ppt_y"/>
                                          </p:val>
                                        </p:tav>
                                      </p:tavLst>
                                    </p:anim>
                                  </p:childTnLst>
                                </p:cTn>
                              </p:par>
                              <p:par>
                                <p:cTn id="125" presetID="10" presetClass="entr" presetSubtype="0" fill="hold" grpId="0" nodeType="withEffect">
                                  <p:stCondLst>
                                    <p:cond delay="0"/>
                                  </p:stCondLst>
                                  <p:childTnLst>
                                    <p:set>
                                      <p:cBhvr>
                                        <p:cTn id="126" dur="1" fill="hold">
                                          <p:stCondLst>
                                            <p:cond delay="0"/>
                                          </p:stCondLst>
                                        </p:cTn>
                                        <p:tgtEl>
                                          <p:spTgt spid="26"/>
                                        </p:tgtEl>
                                        <p:attrNameLst>
                                          <p:attrName>style.visibility</p:attrName>
                                        </p:attrNameLst>
                                      </p:cBhvr>
                                      <p:to>
                                        <p:strVal val="visible"/>
                                      </p:to>
                                    </p:set>
                                    <p:animEffect transition="in" filter="fade">
                                      <p:cBhvr>
                                        <p:cTn id="127" dur="500"/>
                                        <p:tgtEl>
                                          <p:spTgt spid="26"/>
                                        </p:tgtEl>
                                      </p:cBhvr>
                                    </p:animEffec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10" presetClass="entr" presetSubtype="0" fill="hold" grpId="0" nodeType="clickEffect">
                                  <p:stCondLst>
                                    <p:cond delay="0"/>
                                  </p:stCondLst>
                                  <p:childTnLst>
                                    <p:set>
                                      <p:cBhvr>
                                        <p:cTn id="131" dur="1" fill="hold">
                                          <p:stCondLst>
                                            <p:cond delay="0"/>
                                          </p:stCondLst>
                                        </p:cTn>
                                        <p:tgtEl>
                                          <p:spTgt spid="27"/>
                                        </p:tgtEl>
                                        <p:attrNameLst>
                                          <p:attrName>style.visibility</p:attrName>
                                        </p:attrNameLst>
                                      </p:cBhvr>
                                      <p:to>
                                        <p:strVal val="visible"/>
                                      </p:to>
                                    </p:set>
                                    <p:animEffect transition="in" filter="fade">
                                      <p:cBhvr>
                                        <p:cTn id="132" dur="500"/>
                                        <p:tgtEl>
                                          <p:spTgt spid="27"/>
                                        </p:tgtEl>
                                      </p:cBhvr>
                                    </p:animEffect>
                                  </p:childTnLst>
                                </p:cTn>
                              </p:par>
                            </p:childTnLst>
                          </p:cTn>
                        </p:par>
                      </p:childTnLst>
                    </p:cTn>
                  </p:par>
                  <p:par>
                    <p:cTn id="133" fill="hold" nodeType="clickPar">
                      <p:stCondLst>
                        <p:cond delay="indefinite"/>
                      </p:stCondLst>
                      <p:childTnLst>
                        <p:par>
                          <p:cTn id="134" fill="hold" nodeType="withGroup">
                            <p:stCondLst>
                              <p:cond delay="0"/>
                            </p:stCondLst>
                            <p:childTnLst>
                              <p:par>
                                <p:cTn id="135" presetID="10" presetClass="entr" presetSubtype="0" fill="hold" grpId="0" nodeType="clickEffect">
                                  <p:stCondLst>
                                    <p:cond delay="0"/>
                                  </p:stCondLst>
                                  <p:childTnLst>
                                    <p:set>
                                      <p:cBhvr>
                                        <p:cTn id="136" dur="1" fill="hold">
                                          <p:stCondLst>
                                            <p:cond delay="0"/>
                                          </p:stCondLst>
                                        </p:cTn>
                                        <p:tgtEl>
                                          <p:spTgt spid="28"/>
                                        </p:tgtEl>
                                        <p:attrNameLst>
                                          <p:attrName>style.visibility</p:attrName>
                                        </p:attrNameLst>
                                      </p:cBhvr>
                                      <p:to>
                                        <p:strVal val="visible"/>
                                      </p:to>
                                    </p:set>
                                    <p:animEffect transition="in" filter="fade">
                                      <p:cBhvr>
                                        <p:cTn id="137" dur="500"/>
                                        <p:tgtEl>
                                          <p:spTgt spid="28"/>
                                        </p:tgtEl>
                                      </p:cBhvr>
                                    </p:animEffect>
                                  </p:childTnLst>
                                </p:cTn>
                              </p:par>
                            </p:childTnLst>
                          </p:cTn>
                        </p:par>
                      </p:childTnLst>
                    </p:cTn>
                  </p:par>
                  <p:par>
                    <p:cTn id="138" fill="hold" nodeType="clickPar">
                      <p:stCondLst>
                        <p:cond delay="indefinite"/>
                      </p:stCondLst>
                      <p:childTnLst>
                        <p:par>
                          <p:cTn id="139" fill="hold" nodeType="withGroup">
                            <p:stCondLst>
                              <p:cond delay="0"/>
                            </p:stCondLst>
                            <p:childTnLst>
                              <p:par>
                                <p:cTn id="140" presetID="10" presetClass="entr" presetSubtype="0" fill="hold" grpId="0" nodeType="clickEffect">
                                  <p:stCondLst>
                                    <p:cond delay="0"/>
                                  </p:stCondLst>
                                  <p:childTnLst>
                                    <p:set>
                                      <p:cBhvr>
                                        <p:cTn id="141" dur="1" fill="hold">
                                          <p:stCondLst>
                                            <p:cond delay="0"/>
                                          </p:stCondLst>
                                        </p:cTn>
                                        <p:tgtEl>
                                          <p:spTgt spid="29"/>
                                        </p:tgtEl>
                                        <p:attrNameLst>
                                          <p:attrName>style.visibility</p:attrName>
                                        </p:attrNameLst>
                                      </p:cBhvr>
                                      <p:to>
                                        <p:strVal val="visible"/>
                                      </p:to>
                                    </p:set>
                                    <p:animEffect transition="in" filter="fade">
                                      <p:cBhvr>
                                        <p:cTn id="142" dur="500"/>
                                        <p:tgtEl>
                                          <p:spTgt spid="29"/>
                                        </p:tgtEl>
                                      </p:cBhvr>
                                    </p:animEffect>
                                  </p:childTnLst>
                                </p:cTn>
                              </p:par>
                              <p:par>
                                <p:cTn id="143" presetID="10" presetClass="entr" presetSubtype="0" fill="hold" grpId="0" nodeType="withEffect">
                                  <p:stCondLst>
                                    <p:cond delay="0"/>
                                  </p:stCondLst>
                                  <p:childTnLst>
                                    <p:set>
                                      <p:cBhvr>
                                        <p:cTn id="144" dur="1" fill="hold">
                                          <p:stCondLst>
                                            <p:cond delay="0"/>
                                          </p:stCondLst>
                                        </p:cTn>
                                        <p:tgtEl>
                                          <p:spTgt spid="31"/>
                                        </p:tgtEl>
                                        <p:attrNameLst>
                                          <p:attrName>style.visibility</p:attrName>
                                        </p:attrNameLst>
                                      </p:cBhvr>
                                      <p:to>
                                        <p:strVal val="visible"/>
                                      </p:to>
                                    </p:set>
                                    <p:animEffect transition="in" filter="fade">
                                      <p:cBhvr>
                                        <p:cTn id="145" dur="500"/>
                                        <p:tgtEl>
                                          <p:spTgt spid="31"/>
                                        </p:tgtEl>
                                      </p:cBhvr>
                                    </p:animEffect>
                                  </p:childTnLst>
                                </p:cTn>
                              </p:par>
                            </p:childTnLst>
                          </p:cTn>
                        </p:par>
                      </p:childTnLst>
                    </p:cTn>
                  </p:par>
                  <p:par>
                    <p:cTn id="146" fill="hold" nodeType="clickPar">
                      <p:stCondLst>
                        <p:cond delay="indefinite"/>
                      </p:stCondLst>
                      <p:childTnLst>
                        <p:par>
                          <p:cTn id="147" fill="hold" nodeType="withGroup">
                            <p:stCondLst>
                              <p:cond delay="0"/>
                            </p:stCondLst>
                            <p:childTnLst>
                              <p:par>
                                <p:cTn id="148" presetID="10" presetClass="entr" presetSubtype="0" fill="hold" grpId="0" nodeType="clickEffect">
                                  <p:stCondLst>
                                    <p:cond delay="0"/>
                                  </p:stCondLst>
                                  <p:childTnLst>
                                    <p:set>
                                      <p:cBhvr>
                                        <p:cTn id="149" dur="1" fill="hold">
                                          <p:stCondLst>
                                            <p:cond delay="0"/>
                                          </p:stCondLst>
                                        </p:cTn>
                                        <p:tgtEl>
                                          <p:spTgt spid="30"/>
                                        </p:tgtEl>
                                        <p:attrNameLst>
                                          <p:attrName>style.visibility</p:attrName>
                                        </p:attrNameLst>
                                      </p:cBhvr>
                                      <p:to>
                                        <p:strVal val="visible"/>
                                      </p:to>
                                    </p:set>
                                    <p:animEffect transition="in" filter="fade">
                                      <p:cBhvr>
                                        <p:cTn id="150" dur="500"/>
                                        <p:tgtEl>
                                          <p:spTgt spid="30"/>
                                        </p:tgtEl>
                                      </p:cBhvr>
                                    </p:animEffect>
                                  </p:childTnLst>
                                </p:cTn>
                              </p:par>
                              <p:par>
                                <p:cTn id="151" presetID="10" presetClass="entr" presetSubtype="0" fill="hold" grpId="0" nodeType="withEffect">
                                  <p:stCondLst>
                                    <p:cond delay="0"/>
                                  </p:stCondLst>
                                  <p:childTnLst>
                                    <p:set>
                                      <p:cBhvr>
                                        <p:cTn id="152" dur="1" fill="hold">
                                          <p:stCondLst>
                                            <p:cond delay="0"/>
                                          </p:stCondLst>
                                        </p:cTn>
                                        <p:tgtEl>
                                          <p:spTgt spid="32"/>
                                        </p:tgtEl>
                                        <p:attrNameLst>
                                          <p:attrName>style.visibility</p:attrName>
                                        </p:attrNameLst>
                                      </p:cBhvr>
                                      <p:to>
                                        <p:strVal val="visible"/>
                                      </p:to>
                                    </p:set>
                                    <p:animEffect transition="in" filter="fade">
                                      <p:cBhvr>
                                        <p:cTn id="153" dur="500"/>
                                        <p:tgtEl>
                                          <p:spTgt spid="32"/>
                                        </p:tgtEl>
                                      </p:cBhvr>
                                    </p:animEffec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10" presetClass="entr" presetSubtype="0" fill="hold" grpId="0" nodeType="clickEffect">
                                  <p:stCondLst>
                                    <p:cond delay="0"/>
                                  </p:stCondLst>
                                  <p:childTnLst>
                                    <p:set>
                                      <p:cBhvr>
                                        <p:cTn id="157" dur="1" fill="hold">
                                          <p:stCondLst>
                                            <p:cond delay="0"/>
                                          </p:stCondLst>
                                        </p:cTn>
                                        <p:tgtEl>
                                          <p:spTgt spid="33"/>
                                        </p:tgtEl>
                                        <p:attrNameLst>
                                          <p:attrName>style.visibility</p:attrName>
                                        </p:attrNameLst>
                                      </p:cBhvr>
                                      <p:to>
                                        <p:strVal val="visible"/>
                                      </p:to>
                                    </p:set>
                                    <p:animEffect transition="in" filter="fade">
                                      <p:cBhvr>
                                        <p:cTn id="158" dur="500"/>
                                        <p:tgtEl>
                                          <p:spTgt spid="33"/>
                                        </p:tgtEl>
                                      </p:cBhvr>
                                    </p:animEffect>
                                  </p:childTnLst>
                                </p:cTn>
                              </p:par>
                            </p:childTnLst>
                          </p:cTn>
                        </p:par>
                      </p:childTnLst>
                    </p:cTn>
                  </p:par>
                  <p:par>
                    <p:cTn id="159" fill="hold" nodeType="clickPar">
                      <p:stCondLst>
                        <p:cond delay="indefinite"/>
                      </p:stCondLst>
                      <p:childTnLst>
                        <p:par>
                          <p:cTn id="160" fill="hold" nodeType="withGroup">
                            <p:stCondLst>
                              <p:cond delay="0"/>
                            </p:stCondLst>
                            <p:childTnLst>
                              <p:par>
                                <p:cTn id="161" presetID="10" presetClass="entr" presetSubtype="0" fill="hold" grpId="0" nodeType="clickEffect">
                                  <p:stCondLst>
                                    <p:cond delay="0"/>
                                  </p:stCondLst>
                                  <p:childTnLst>
                                    <p:set>
                                      <p:cBhvr>
                                        <p:cTn id="162" dur="1" fill="hold">
                                          <p:stCondLst>
                                            <p:cond delay="0"/>
                                          </p:stCondLst>
                                        </p:cTn>
                                        <p:tgtEl>
                                          <p:spTgt spid="34"/>
                                        </p:tgtEl>
                                        <p:attrNameLst>
                                          <p:attrName>style.visibility</p:attrName>
                                        </p:attrNameLst>
                                      </p:cBhvr>
                                      <p:to>
                                        <p:strVal val="visible"/>
                                      </p:to>
                                    </p:set>
                                    <p:animEffect transition="in" filter="fade">
                                      <p:cBhvr>
                                        <p:cTn id="163" dur="500"/>
                                        <p:tgtEl>
                                          <p:spTgt spid="34"/>
                                        </p:tgtEl>
                                      </p:cBhvr>
                                    </p:animEffect>
                                  </p:childTnLst>
                                </p:cTn>
                              </p:par>
                            </p:childTnLst>
                          </p:cTn>
                        </p:par>
                      </p:childTnLst>
                    </p:cTn>
                  </p:par>
                  <p:par>
                    <p:cTn id="164" fill="hold" nodeType="clickPar">
                      <p:stCondLst>
                        <p:cond delay="indefinite"/>
                      </p:stCondLst>
                      <p:childTnLst>
                        <p:par>
                          <p:cTn id="165" fill="hold" nodeType="withGroup">
                            <p:stCondLst>
                              <p:cond delay="0"/>
                            </p:stCondLst>
                            <p:childTnLst>
                              <p:par>
                                <p:cTn id="166" presetID="10" presetClass="entr" presetSubtype="0" fill="hold" grpId="0" nodeType="clickEffect">
                                  <p:stCondLst>
                                    <p:cond delay="0"/>
                                  </p:stCondLst>
                                  <p:childTnLst>
                                    <p:set>
                                      <p:cBhvr>
                                        <p:cTn id="167" dur="1" fill="hold">
                                          <p:stCondLst>
                                            <p:cond delay="0"/>
                                          </p:stCondLst>
                                        </p:cTn>
                                        <p:tgtEl>
                                          <p:spTgt spid="35"/>
                                        </p:tgtEl>
                                        <p:attrNameLst>
                                          <p:attrName>style.visibility</p:attrName>
                                        </p:attrNameLst>
                                      </p:cBhvr>
                                      <p:to>
                                        <p:strVal val="visible"/>
                                      </p:to>
                                    </p:set>
                                    <p:animEffect transition="in" filter="fade">
                                      <p:cBhvr>
                                        <p:cTn id="168" dur="500"/>
                                        <p:tgtEl>
                                          <p:spTgt spid="35"/>
                                        </p:tgtEl>
                                      </p:cBhvr>
                                    </p:animEffect>
                                  </p:childTnLst>
                                </p:cTn>
                              </p:par>
                            </p:childTnLst>
                          </p:cTn>
                        </p:par>
                      </p:childTnLst>
                    </p:cTn>
                  </p:par>
                  <p:par>
                    <p:cTn id="169" fill="hold" nodeType="clickPar">
                      <p:stCondLst>
                        <p:cond delay="indefinite"/>
                      </p:stCondLst>
                      <p:childTnLst>
                        <p:par>
                          <p:cTn id="170" fill="hold" nodeType="withGroup">
                            <p:stCondLst>
                              <p:cond delay="0"/>
                            </p:stCondLst>
                            <p:childTnLst>
                              <p:par>
                                <p:cTn id="171" presetID="10" presetClass="entr" presetSubtype="0" fill="hold" grpId="0" nodeType="clickEffect">
                                  <p:stCondLst>
                                    <p:cond delay="0"/>
                                  </p:stCondLst>
                                  <p:childTnLst>
                                    <p:set>
                                      <p:cBhvr>
                                        <p:cTn id="172" dur="1" fill="hold">
                                          <p:stCondLst>
                                            <p:cond delay="0"/>
                                          </p:stCondLst>
                                        </p:cTn>
                                        <p:tgtEl>
                                          <p:spTgt spid="36"/>
                                        </p:tgtEl>
                                        <p:attrNameLst>
                                          <p:attrName>style.visibility</p:attrName>
                                        </p:attrNameLst>
                                      </p:cBhvr>
                                      <p:to>
                                        <p:strVal val="visible"/>
                                      </p:to>
                                    </p:set>
                                    <p:animEffect transition="in" filter="fade">
                                      <p:cBhvr>
                                        <p:cTn id="173"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animBg="1"/>
      <p:bldP spid="11" grpId="0"/>
      <p:bldP spid="12" grpId="0"/>
      <p:bldP spid="13" grpId="0"/>
      <p:bldP spid="14" grpId="0"/>
      <p:bldP spid="15" grpId="0"/>
      <p:bldP spid="16" grpId="0"/>
      <p:bldP spid="17" grpId="0" animBg="1"/>
      <p:bldP spid="18" grpId="0"/>
      <p:bldP spid="19" grpId="0"/>
      <p:bldP spid="20" grpId="0"/>
      <p:bldP spid="21" grpId="0"/>
      <p:bldP spid="22" grpId="0"/>
      <p:bldP spid="23" grpId="0"/>
      <p:bldP spid="24" grpId="0"/>
      <p:bldP spid="25" grpId="0"/>
      <p:bldP spid="26" grpId="0"/>
      <p:bldP spid="27" grpId="0"/>
      <p:bldP spid="28" grpId="0"/>
      <p:bldP spid="29" grpId="0"/>
      <p:bldP spid="30" grpId="0"/>
      <p:bldP spid="31" grpId="0" animBg="1"/>
      <p:bldP spid="32" grpId="0" animBg="1"/>
      <p:bldP spid="33" grpId="0"/>
      <p:bldP spid="34" grpId="0"/>
      <p:bldP spid="35" grpId="0"/>
      <p:bldP spid="36" grpId="0"/>
      <p:bldP spid="3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772400" cy="685800"/>
          </a:xfrm>
        </p:spPr>
        <p:txBody>
          <a:bodyPr/>
          <a:lstStyle/>
          <a:p>
            <a:pPr algn="l" eaLnBrk="1" hangingPunct="1">
              <a:defRPr/>
            </a:pPr>
            <a:r>
              <a:rPr lang="en-NZ" i="1" u="sng" dirty="0" smtClean="0">
                <a:effectLst>
                  <a:outerShdw blurRad="38100" dist="38100" dir="2700000" algn="tl">
                    <a:srgbClr val="000000">
                      <a:alpha val="43137"/>
                    </a:srgbClr>
                  </a:outerShdw>
                </a:effectLst>
                <a:latin typeface="Arial Rounded MT Bold" pitchFamily="34" charset="0"/>
              </a:rPr>
              <a:t>Counting Numbers</a:t>
            </a:r>
            <a:endParaRPr lang="en-NZ" i="1" u="sng" dirty="0">
              <a:effectLst>
                <a:outerShdw blurRad="38100" dist="38100" dir="2700000" algn="tl">
                  <a:srgbClr val="000000">
                    <a:alpha val="43137"/>
                  </a:srgbClr>
                </a:outerShdw>
              </a:effectLst>
              <a:latin typeface="Arial Rounded MT Bold" pitchFamily="34" charset="0"/>
            </a:endParaRPr>
          </a:p>
        </p:txBody>
      </p:sp>
      <p:sp>
        <p:nvSpPr>
          <p:cNvPr id="3" name="TextBox 2"/>
          <p:cNvSpPr txBox="1">
            <a:spLocks noChangeArrowheads="1"/>
          </p:cNvSpPr>
          <p:nvPr/>
        </p:nvSpPr>
        <p:spPr bwMode="auto">
          <a:xfrm>
            <a:off x="457200" y="11430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Also known as Natural numbers = 1, 2, 3, 4, 5...</a:t>
            </a:r>
          </a:p>
        </p:txBody>
      </p:sp>
      <p:sp>
        <p:nvSpPr>
          <p:cNvPr id="4" name="Title 1"/>
          <p:cNvSpPr txBox="1">
            <a:spLocks/>
          </p:cNvSpPr>
          <p:nvPr/>
        </p:nvSpPr>
        <p:spPr bwMode="auto">
          <a:xfrm>
            <a:off x="457200" y="1600200"/>
            <a:ext cx="7772400" cy="685800"/>
          </a:xfrm>
          <a:prstGeom prst="rect">
            <a:avLst/>
          </a:prstGeom>
          <a:noFill/>
          <a:ln w="9525">
            <a:noFill/>
            <a:miter lim="800000"/>
            <a:headEnd/>
            <a:tailEnd/>
          </a:ln>
          <a:effectLst/>
        </p:spPr>
        <p:txBody>
          <a:bodyPr lIns="92075" tIns="46038" rIns="92075" bIns="46038" anchor="ctr"/>
          <a:lstStyle/>
          <a:p>
            <a:pPr>
              <a:defRPr/>
            </a:pPr>
            <a:r>
              <a:rPr kumimoji="1" lang="en-NZ" sz="4400" i="1" u="sng" kern="0" dirty="0">
                <a:solidFill>
                  <a:schemeClr val="tx2"/>
                </a:solidFill>
                <a:effectLst>
                  <a:outerShdw blurRad="38100" dist="38100" dir="2700000" algn="tl">
                    <a:srgbClr val="000000">
                      <a:alpha val="43137"/>
                    </a:srgbClr>
                  </a:outerShdw>
                </a:effectLst>
                <a:latin typeface="Arial Rounded MT Bold" pitchFamily="34" charset="0"/>
                <a:ea typeface="+mj-ea"/>
                <a:cs typeface="+mj-cs"/>
              </a:rPr>
              <a:t>Multiples</a:t>
            </a:r>
          </a:p>
        </p:txBody>
      </p:sp>
      <p:sp>
        <p:nvSpPr>
          <p:cNvPr id="5" name="TextBox 4"/>
          <p:cNvSpPr txBox="1">
            <a:spLocks noChangeArrowheads="1"/>
          </p:cNvSpPr>
          <p:nvPr/>
        </p:nvSpPr>
        <p:spPr bwMode="auto">
          <a:xfrm>
            <a:off x="457200" y="23622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Achieved by multiplying the counting numbers by a certain number</a:t>
            </a:r>
          </a:p>
        </p:txBody>
      </p:sp>
      <p:sp>
        <p:nvSpPr>
          <p:cNvPr id="6" name="TextBox 5"/>
          <p:cNvSpPr txBox="1">
            <a:spLocks noChangeArrowheads="1"/>
          </p:cNvSpPr>
          <p:nvPr/>
        </p:nvSpPr>
        <p:spPr bwMode="auto">
          <a:xfrm>
            <a:off x="457200" y="26670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e.g. List the first 5 multiples of 6</a:t>
            </a:r>
          </a:p>
        </p:txBody>
      </p:sp>
      <p:sp>
        <p:nvSpPr>
          <p:cNvPr id="7" name="TextBox 6"/>
          <p:cNvSpPr txBox="1">
            <a:spLocks noChangeArrowheads="1"/>
          </p:cNvSpPr>
          <p:nvPr/>
        </p:nvSpPr>
        <p:spPr bwMode="auto">
          <a:xfrm>
            <a:off x="457200" y="30480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6 × 1</a:t>
            </a:r>
          </a:p>
        </p:txBody>
      </p:sp>
      <p:sp>
        <p:nvSpPr>
          <p:cNvPr id="8" name="TextBox 7"/>
          <p:cNvSpPr txBox="1">
            <a:spLocks noChangeArrowheads="1"/>
          </p:cNvSpPr>
          <p:nvPr/>
        </p:nvSpPr>
        <p:spPr bwMode="auto">
          <a:xfrm>
            <a:off x="1371600" y="30480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6 × 2</a:t>
            </a:r>
          </a:p>
        </p:txBody>
      </p:sp>
      <p:sp>
        <p:nvSpPr>
          <p:cNvPr id="9" name="TextBox 8"/>
          <p:cNvSpPr txBox="1">
            <a:spLocks noChangeArrowheads="1"/>
          </p:cNvSpPr>
          <p:nvPr/>
        </p:nvSpPr>
        <p:spPr bwMode="auto">
          <a:xfrm>
            <a:off x="2286000" y="30480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6 × 3</a:t>
            </a:r>
          </a:p>
        </p:txBody>
      </p:sp>
      <p:sp>
        <p:nvSpPr>
          <p:cNvPr id="10" name="TextBox 9"/>
          <p:cNvSpPr txBox="1">
            <a:spLocks noChangeArrowheads="1"/>
          </p:cNvSpPr>
          <p:nvPr/>
        </p:nvSpPr>
        <p:spPr bwMode="auto">
          <a:xfrm>
            <a:off x="685800" y="30480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6</a:t>
            </a:r>
          </a:p>
        </p:txBody>
      </p:sp>
      <p:sp>
        <p:nvSpPr>
          <p:cNvPr id="11" name="TextBox 10"/>
          <p:cNvSpPr txBox="1">
            <a:spLocks noChangeArrowheads="1"/>
          </p:cNvSpPr>
          <p:nvPr/>
        </p:nvSpPr>
        <p:spPr bwMode="auto">
          <a:xfrm>
            <a:off x="1524000" y="30480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12</a:t>
            </a:r>
          </a:p>
        </p:txBody>
      </p:sp>
      <p:sp>
        <p:nvSpPr>
          <p:cNvPr id="12" name="TextBox 11"/>
          <p:cNvSpPr txBox="1">
            <a:spLocks noChangeArrowheads="1"/>
          </p:cNvSpPr>
          <p:nvPr/>
        </p:nvSpPr>
        <p:spPr bwMode="auto">
          <a:xfrm>
            <a:off x="2438400" y="30480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18</a:t>
            </a:r>
          </a:p>
        </p:txBody>
      </p:sp>
      <p:sp>
        <p:nvSpPr>
          <p:cNvPr id="13" name="TextBox 12"/>
          <p:cNvSpPr txBox="1">
            <a:spLocks noChangeArrowheads="1"/>
          </p:cNvSpPr>
          <p:nvPr/>
        </p:nvSpPr>
        <p:spPr bwMode="auto">
          <a:xfrm>
            <a:off x="3429000" y="30480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24</a:t>
            </a:r>
          </a:p>
        </p:txBody>
      </p:sp>
      <p:sp>
        <p:nvSpPr>
          <p:cNvPr id="14" name="TextBox 13"/>
          <p:cNvSpPr txBox="1">
            <a:spLocks noChangeArrowheads="1"/>
          </p:cNvSpPr>
          <p:nvPr/>
        </p:nvSpPr>
        <p:spPr bwMode="auto">
          <a:xfrm>
            <a:off x="4343400" y="30480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30</a:t>
            </a:r>
          </a:p>
        </p:txBody>
      </p:sp>
      <p:sp>
        <p:nvSpPr>
          <p:cNvPr id="15" name="Title 1"/>
          <p:cNvSpPr txBox="1">
            <a:spLocks/>
          </p:cNvSpPr>
          <p:nvPr/>
        </p:nvSpPr>
        <p:spPr bwMode="auto">
          <a:xfrm>
            <a:off x="457200" y="3505200"/>
            <a:ext cx="7772400" cy="685800"/>
          </a:xfrm>
          <a:prstGeom prst="rect">
            <a:avLst/>
          </a:prstGeom>
          <a:noFill/>
          <a:ln w="9525">
            <a:noFill/>
            <a:miter lim="800000"/>
            <a:headEnd/>
            <a:tailEnd/>
          </a:ln>
          <a:effectLst/>
        </p:spPr>
        <p:txBody>
          <a:bodyPr lIns="92075" tIns="46038" rIns="92075" bIns="46038" anchor="ctr"/>
          <a:lstStyle/>
          <a:p>
            <a:pPr>
              <a:defRPr/>
            </a:pPr>
            <a:r>
              <a:rPr kumimoji="1" lang="en-NZ" sz="4400" i="1" u="sng" kern="0" dirty="0">
                <a:solidFill>
                  <a:schemeClr val="tx2"/>
                </a:solidFill>
                <a:effectLst>
                  <a:outerShdw blurRad="38100" dist="38100" dir="2700000" algn="tl">
                    <a:srgbClr val="000000">
                      <a:alpha val="43137"/>
                    </a:srgbClr>
                  </a:outerShdw>
                </a:effectLst>
                <a:latin typeface="Arial Rounded MT Bold" pitchFamily="34" charset="0"/>
                <a:ea typeface="+mj-ea"/>
                <a:cs typeface="+mj-cs"/>
              </a:rPr>
              <a:t>Common Multiples</a:t>
            </a:r>
          </a:p>
        </p:txBody>
      </p:sp>
      <p:sp>
        <p:nvSpPr>
          <p:cNvPr id="16" name="TextBox 15"/>
          <p:cNvSpPr txBox="1">
            <a:spLocks noChangeArrowheads="1"/>
          </p:cNvSpPr>
          <p:nvPr/>
        </p:nvSpPr>
        <p:spPr bwMode="auto">
          <a:xfrm>
            <a:off x="457200" y="42672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Are multiples shared by numbers</a:t>
            </a:r>
          </a:p>
        </p:txBody>
      </p:sp>
      <p:sp>
        <p:nvSpPr>
          <p:cNvPr id="17" name="TextBox 16"/>
          <p:cNvSpPr txBox="1">
            <a:spLocks noChangeArrowheads="1"/>
          </p:cNvSpPr>
          <p:nvPr/>
        </p:nvSpPr>
        <p:spPr bwMode="auto">
          <a:xfrm>
            <a:off x="457200" y="4572000"/>
            <a:ext cx="5867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e.g. List the common multiples of 3 and 5</a:t>
            </a:r>
          </a:p>
        </p:txBody>
      </p:sp>
      <p:sp>
        <p:nvSpPr>
          <p:cNvPr id="18" name="TextBox 17"/>
          <p:cNvSpPr txBox="1">
            <a:spLocks noChangeArrowheads="1"/>
          </p:cNvSpPr>
          <p:nvPr/>
        </p:nvSpPr>
        <p:spPr bwMode="auto">
          <a:xfrm>
            <a:off x="457200" y="4876800"/>
            <a:ext cx="1828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Multiples of 3:</a:t>
            </a:r>
          </a:p>
        </p:txBody>
      </p:sp>
      <p:sp>
        <p:nvSpPr>
          <p:cNvPr id="19" name="TextBox 18"/>
          <p:cNvSpPr txBox="1">
            <a:spLocks noChangeArrowheads="1"/>
          </p:cNvSpPr>
          <p:nvPr/>
        </p:nvSpPr>
        <p:spPr bwMode="auto">
          <a:xfrm>
            <a:off x="3733800" y="4876800"/>
            <a:ext cx="1828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Multiples of 5:</a:t>
            </a:r>
          </a:p>
        </p:txBody>
      </p:sp>
      <p:sp>
        <p:nvSpPr>
          <p:cNvPr id="20" name="TextBox 19"/>
          <p:cNvSpPr txBox="1">
            <a:spLocks noChangeArrowheads="1"/>
          </p:cNvSpPr>
          <p:nvPr/>
        </p:nvSpPr>
        <p:spPr bwMode="auto">
          <a:xfrm>
            <a:off x="457200" y="5181600"/>
            <a:ext cx="3505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Common Multiples of 3 and 5:</a:t>
            </a:r>
          </a:p>
        </p:txBody>
      </p:sp>
      <p:sp>
        <p:nvSpPr>
          <p:cNvPr id="21" name="TextBox 20"/>
          <p:cNvSpPr txBox="1">
            <a:spLocks noChangeArrowheads="1"/>
          </p:cNvSpPr>
          <p:nvPr/>
        </p:nvSpPr>
        <p:spPr bwMode="auto">
          <a:xfrm>
            <a:off x="1905000" y="48768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3,</a:t>
            </a:r>
          </a:p>
        </p:txBody>
      </p:sp>
      <p:sp>
        <p:nvSpPr>
          <p:cNvPr id="22" name="TextBox 21"/>
          <p:cNvSpPr txBox="1">
            <a:spLocks noChangeArrowheads="1"/>
          </p:cNvSpPr>
          <p:nvPr/>
        </p:nvSpPr>
        <p:spPr bwMode="auto">
          <a:xfrm>
            <a:off x="2133600" y="48768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6,</a:t>
            </a:r>
          </a:p>
        </p:txBody>
      </p:sp>
      <p:sp>
        <p:nvSpPr>
          <p:cNvPr id="23" name="TextBox 22"/>
          <p:cNvSpPr txBox="1">
            <a:spLocks noChangeArrowheads="1"/>
          </p:cNvSpPr>
          <p:nvPr/>
        </p:nvSpPr>
        <p:spPr bwMode="auto">
          <a:xfrm>
            <a:off x="2362200" y="48768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9,</a:t>
            </a:r>
          </a:p>
        </p:txBody>
      </p:sp>
      <p:sp>
        <p:nvSpPr>
          <p:cNvPr id="24" name="TextBox 23"/>
          <p:cNvSpPr txBox="1">
            <a:spLocks noChangeArrowheads="1"/>
          </p:cNvSpPr>
          <p:nvPr/>
        </p:nvSpPr>
        <p:spPr bwMode="auto">
          <a:xfrm>
            <a:off x="2590800" y="48768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12,</a:t>
            </a:r>
          </a:p>
        </p:txBody>
      </p:sp>
      <p:sp>
        <p:nvSpPr>
          <p:cNvPr id="25" name="TextBox 24"/>
          <p:cNvSpPr txBox="1">
            <a:spLocks noChangeArrowheads="1"/>
          </p:cNvSpPr>
          <p:nvPr/>
        </p:nvSpPr>
        <p:spPr bwMode="auto">
          <a:xfrm>
            <a:off x="2971800" y="4876800"/>
            <a:ext cx="60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15,</a:t>
            </a:r>
          </a:p>
        </p:txBody>
      </p:sp>
      <p:sp>
        <p:nvSpPr>
          <p:cNvPr id="26" name="TextBox 25"/>
          <p:cNvSpPr txBox="1">
            <a:spLocks noChangeArrowheads="1"/>
          </p:cNvSpPr>
          <p:nvPr/>
        </p:nvSpPr>
        <p:spPr bwMode="auto">
          <a:xfrm>
            <a:off x="5181600" y="48768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5,</a:t>
            </a:r>
          </a:p>
        </p:txBody>
      </p:sp>
      <p:sp>
        <p:nvSpPr>
          <p:cNvPr id="27" name="TextBox 26"/>
          <p:cNvSpPr txBox="1">
            <a:spLocks noChangeArrowheads="1"/>
          </p:cNvSpPr>
          <p:nvPr/>
        </p:nvSpPr>
        <p:spPr bwMode="auto">
          <a:xfrm>
            <a:off x="5410200" y="48768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10,</a:t>
            </a:r>
          </a:p>
        </p:txBody>
      </p:sp>
      <p:sp>
        <p:nvSpPr>
          <p:cNvPr id="28" name="TextBox 27"/>
          <p:cNvSpPr txBox="1">
            <a:spLocks noChangeArrowheads="1"/>
          </p:cNvSpPr>
          <p:nvPr/>
        </p:nvSpPr>
        <p:spPr bwMode="auto">
          <a:xfrm>
            <a:off x="5715000" y="48768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15,</a:t>
            </a:r>
          </a:p>
        </p:txBody>
      </p:sp>
      <p:sp>
        <p:nvSpPr>
          <p:cNvPr id="29" name="TextBox 28"/>
          <p:cNvSpPr txBox="1">
            <a:spLocks noChangeArrowheads="1"/>
          </p:cNvSpPr>
          <p:nvPr/>
        </p:nvSpPr>
        <p:spPr bwMode="auto">
          <a:xfrm>
            <a:off x="6096000" y="48768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20,</a:t>
            </a:r>
          </a:p>
        </p:txBody>
      </p:sp>
      <p:sp>
        <p:nvSpPr>
          <p:cNvPr id="30" name="TextBox 29"/>
          <p:cNvSpPr txBox="1">
            <a:spLocks noChangeArrowheads="1"/>
          </p:cNvSpPr>
          <p:nvPr/>
        </p:nvSpPr>
        <p:spPr bwMode="auto">
          <a:xfrm>
            <a:off x="6477000" y="48768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25,</a:t>
            </a:r>
          </a:p>
        </p:txBody>
      </p:sp>
      <p:sp>
        <p:nvSpPr>
          <p:cNvPr id="31" name="TextBox 30"/>
          <p:cNvSpPr txBox="1">
            <a:spLocks noChangeArrowheads="1"/>
          </p:cNvSpPr>
          <p:nvPr/>
        </p:nvSpPr>
        <p:spPr bwMode="auto">
          <a:xfrm>
            <a:off x="3581400" y="51816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15,</a:t>
            </a:r>
          </a:p>
        </p:txBody>
      </p:sp>
      <p:sp>
        <p:nvSpPr>
          <p:cNvPr id="32" name="TextBox 31"/>
          <p:cNvSpPr txBox="1">
            <a:spLocks noChangeArrowheads="1"/>
          </p:cNvSpPr>
          <p:nvPr/>
        </p:nvSpPr>
        <p:spPr bwMode="auto">
          <a:xfrm>
            <a:off x="3352800" y="48768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a:t>
            </a:r>
          </a:p>
        </p:txBody>
      </p:sp>
      <p:sp>
        <p:nvSpPr>
          <p:cNvPr id="33" name="TextBox 32"/>
          <p:cNvSpPr txBox="1">
            <a:spLocks noChangeArrowheads="1"/>
          </p:cNvSpPr>
          <p:nvPr/>
        </p:nvSpPr>
        <p:spPr bwMode="auto">
          <a:xfrm>
            <a:off x="6781800" y="48768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a:t>
            </a:r>
          </a:p>
        </p:txBody>
      </p:sp>
      <p:sp>
        <p:nvSpPr>
          <p:cNvPr id="34" name="TextBox 33"/>
          <p:cNvSpPr txBox="1">
            <a:spLocks noChangeArrowheads="1"/>
          </p:cNvSpPr>
          <p:nvPr/>
        </p:nvSpPr>
        <p:spPr bwMode="auto">
          <a:xfrm>
            <a:off x="3962400" y="51816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a:t>
            </a:r>
          </a:p>
        </p:txBody>
      </p:sp>
      <p:sp>
        <p:nvSpPr>
          <p:cNvPr id="35" name="TextBox 34"/>
          <p:cNvSpPr txBox="1">
            <a:spLocks noChangeArrowheads="1"/>
          </p:cNvSpPr>
          <p:nvPr/>
        </p:nvSpPr>
        <p:spPr bwMode="auto">
          <a:xfrm>
            <a:off x="457200" y="55626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The lowest common multiple (LCM) is the lowest number in the list</a:t>
            </a:r>
          </a:p>
        </p:txBody>
      </p:sp>
      <p:sp>
        <p:nvSpPr>
          <p:cNvPr id="36" name="TextBox 35"/>
          <p:cNvSpPr txBox="1">
            <a:spLocks noChangeArrowheads="1"/>
          </p:cNvSpPr>
          <p:nvPr/>
        </p:nvSpPr>
        <p:spPr bwMode="auto">
          <a:xfrm>
            <a:off x="457200" y="5867400"/>
            <a:ext cx="5867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e.g. The LCM of 3 and 5 is:</a:t>
            </a:r>
          </a:p>
        </p:txBody>
      </p:sp>
      <p:sp>
        <p:nvSpPr>
          <p:cNvPr id="37" name="TextBox 36"/>
          <p:cNvSpPr txBox="1">
            <a:spLocks noChangeArrowheads="1"/>
          </p:cNvSpPr>
          <p:nvPr/>
        </p:nvSpPr>
        <p:spPr bwMode="auto">
          <a:xfrm>
            <a:off x="3276600" y="58674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4"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 from="(-#ppt_w/2)" to="(#ppt_x)" calcmode="lin" valueType="num">
                                      <p:cBhvr>
                                        <p:cTn id="20" dur="600" fill="hold">
                                          <p:stCondLst>
                                            <p:cond delay="0"/>
                                          </p:stCondLst>
                                        </p:cTn>
                                        <p:tgtEl>
                                          <p:spTgt spid="4"/>
                                        </p:tgtEl>
                                        <p:attrNameLst>
                                          <p:attrName>ppt_x</p:attrName>
                                        </p:attrNameLst>
                                      </p:cBhvr>
                                    </p:anim>
                                    <p:anim from="0" to="-1.0" calcmode="lin" valueType="num">
                                      <p:cBhvr>
                                        <p:cTn id="21" dur="200" decel="50000" autoRev="1" fill="hold">
                                          <p:stCondLst>
                                            <p:cond delay="600"/>
                                          </p:stCondLst>
                                        </p:cTn>
                                        <p:tgtEl>
                                          <p:spTgt spid="4"/>
                                        </p:tgtEl>
                                        <p:attrNameLst>
                                          <p:attrName>xshear</p:attrName>
                                        </p:attrNameLst>
                                      </p:cBhvr>
                                    </p:anim>
                                    <p:animScale>
                                      <p:cBhvr>
                                        <p:cTn id="22" dur="200" decel="100000" autoRev="1" fill="hold">
                                          <p:stCondLst>
                                            <p:cond delay="600"/>
                                          </p:stCondLst>
                                        </p:cTn>
                                        <p:tgtEl>
                                          <p:spTgt spid="4"/>
                                        </p:tgtEl>
                                      </p:cBhvr>
                                      <p:from x="100000" y="100000"/>
                                      <p:to x="80000" y="100000"/>
                                    </p:animScale>
                                    <p:anim by="(#ppt_h/3+#ppt_w*0.1)" calcmode="lin" valueType="num">
                                      <p:cBhvr additive="sum">
                                        <p:cTn id="23" dur="200" decel="100000" autoRev="1" fill="hold">
                                          <p:stCondLst>
                                            <p:cond delay="600"/>
                                          </p:stCondLst>
                                        </p:cTn>
                                        <p:tgtEl>
                                          <p:spTgt spid="4"/>
                                        </p:tgtEl>
                                        <p:attrNameLst>
                                          <p:attrName>ppt_x</p:attrName>
                                        </p:attrNameLst>
                                      </p:cBhvr>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500"/>
                                        <p:tgtEl>
                                          <p:spTgt spid="5"/>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additive="base">
                                        <p:cTn id="33" dur="500" fill="hold"/>
                                        <p:tgtEl>
                                          <p:spTgt spid="6"/>
                                        </p:tgtEl>
                                        <p:attrNameLst>
                                          <p:attrName>ppt_x</p:attrName>
                                        </p:attrNameLst>
                                      </p:cBhvr>
                                      <p:tavLst>
                                        <p:tav tm="0">
                                          <p:val>
                                            <p:strVal val="0-#ppt_w/2"/>
                                          </p:val>
                                        </p:tav>
                                        <p:tav tm="100000">
                                          <p:val>
                                            <p:strVal val="#ppt_x"/>
                                          </p:val>
                                        </p:tav>
                                      </p:tavLst>
                                    </p:anim>
                                    <p:anim calcmode="lin" valueType="num">
                                      <p:cBhvr additive="base">
                                        <p:cTn id="34"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fade">
                                      <p:cBhvr>
                                        <p:cTn id="39" dur="5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40" fill="hold" nodeType="clickPar">
                      <p:stCondLst>
                        <p:cond delay="indefinite"/>
                      </p:stCondLst>
                      <p:childTnLst>
                        <p:par>
                          <p:cTn id="41" fill="hold" nodeType="withGroup">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fade">
                                      <p:cBhvr>
                                        <p:cTn id="44" dur="500"/>
                                        <p:tgtEl>
                                          <p:spTgt spid="10"/>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Effect transition="in" filter="fade">
                                      <p:cBhvr>
                                        <p:cTn id="49" dur="500"/>
                                        <p:tgtEl>
                                          <p:spTgt spid="8"/>
                                        </p:tgtEl>
                                      </p:cBhvr>
                                    </p:animEffec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50" fill="hold" nodeType="clickPar">
                      <p:stCondLst>
                        <p:cond delay="indefinite"/>
                      </p:stCondLst>
                      <p:childTnLst>
                        <p:par>
                          <p:cTn id="51" fill="hold" nodeType="withGroup">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11"/>
                                        </p:tgtEl>
                                        <p:attrNameLst>
                                          <p:attrName>style.visibility</p:attrName>
                                        </p:attrNameLst>
                                      </p:cBhvr>
                                      <p:to>
                                        <p:strVal val="visible"/>
                                      </p:to>
                                    </p:set>
                                    <p:animEffect transition="in" filter="fade">
                                      <p:cBhvr>
                                        <p:cTn id="54" dur="500"/>
                                        <p:tgtEl>
                                          <p:spTgt spid="11"/>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9"/>
                                        </p:tgtEl>
                                        <p:attrNameLst>
                                          <p:attrName>style.visibility</p:attrName>
                                        </p:attrNameLst>
                                      </p:cBhvr>
                                      <p:to>
                                        <p:strVal val="visible"/>
                                      </p:to>
                                    </p:set>
                                    <p:animEffect transition="in" filter="fade">
                                      <p:cBhvr>
                                        <p:cTn id="59" dur="500"/>
                                        <p:tgtEl>
                                          <p:spTgt spid="9"/>
                                        </p:tgtEl>
                                      </p:cBhvr>
                                    </p:animEffect>
                                  </p:childTnLst>
                                  <p:subTnLst>
                                    <p:set>
                                      <p:cBhvr override="childStyle">
                                        <p:cTn dur="1" fill="hold" display="0" masterRel="nextClick" afterEffect="1"/>
                                        <p:tgtEl>
                                          <p:spTgt spid="9"/>
                                        </p:tgtEl>
                                        <p:attrNameLst>
                                          <p:attrName>style.visibility</p:attrName>
                                        </p:attrNameLst>
                                      </p:cBhvr>
                                      <p:to>
                                        <p:strVal val="hidden"/>
                                      </p:to>
                                    </p:set>
                                  </p:subTnLst>
                                </p:cTn>
                              </p:par>
                            </p:childTnLst>
                          </p:cTn>
                        </p:par>
                      </p:childTnLst>
                    </p:cTn>
                  </p:par>
                  <p:par>
                    <p:cTn id="60" fill="hold" nodeType="clickPar">
                      <p:stCondLst>
                        <p:cond delay="indefinite"/>
                      </p:stCondLst>
                      <p:childTnLst>
                        <p:par>
                          <p:cTn id="61" fill="hold" nodeType="withGroup">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12"/>
                                        </p:tgtEl>
                                        <p:attrNameLst>
                                          <p:attrName>style.visibility</p:attrName>
                                        </p:attrNameLst>
                                      </p:cBhvr>
                                      <p:to>
                                        <p:strVal val="visible"/>
                                      </p:to>
                                    </p:set>
                                    <p:animEffect transition="in" filter="fade">
                                      <p:cBhvr>
                                        <p:cTn id="64" dur="500"/>
                                        <p:tgtEl>
                                          <p:spTgt spid="12"/>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13"/>
                                        </p:tgtEl>
                                        <p:attrNameLst>
                                          <p:attrName>style.visibility</p:attrName>
                                        </p:attrNameLst>
                                      </p:cBhvr>
                                      <p:to>
                                        <p:strVal val="visible"/>
                                      </p:to>
                                    </p:set>
                                    <p:animEffect transition="in" filter="fade">
                                      <p:cBhvr>
                                        <p:cTn id="69" dur="500"/>
                                        <p:tgtEl>
                                          <p:spTgt spid="13"/>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10" presetClass="entr" presetSubtype="0" fill="hold" grpId="0" nodeType="clickEffect">
                                  <p:stCondLst>
                                    <p:cond delay="0"/>
                                  </p:stCondLst>
                                  <p:childTnLst>
                                    <p:set>
                                      <p:cBhvr>
                                        <p:cTn id="73" dur="1" fill="hold">
                                          <p:stCondLst>
                                            <p:cond delay="0"/>
                                          </p:stCondLst>
                                        </p:cTn>
                                        <p:tgtEl>
                                          <p:spTgt spid="14"/>
                                        </p:tgtEl>
                                        <p:attrNameLst>
                                          <p:attrName>style.visibility</p:attrName>
                                        </p:attrNameLst>
                                      </p:cBhvr>
                                      <p:to>
                                        <p:strVal val="visible"/>
                                      </p:to>
                                    </p:set>
                                    <p:animEffect transition="in" filter="fade">
                                      <p:cBhvr>
                                        <p:cTn id="74" dur="500"/>
                                        <p:tgtEl>
                                          <p:spTgt spid="14"/>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34" presetClass="entr" presetSubtype="0" fill="hold" grpId="0" nodeType="clickEffect">
                                  <p:stCondLst>
                                    <p:cond delay="0"/>
                                  </p:stCondLst>
                                  <p:childTnLst>
                                    <p:set>
                                      <p:cBhvr>
                                        <p:cTn id="78" dur="1" fill="hold">
                                          <p:stCondLst>
                                            <p:cond delay="0"/>
                                          </p:stCondLst>
                                        </p:cTn>
                                        <p:tgtEl>
                                          <p:spTgt spid="15"/>
                                        </p:tgtEl>
                                        <p:attrNameLst>
                                          <p:attrName>style.visibility</p:attrName>
                                        </p:attrNameLst>
                                      </p:cBhvr>
                                      <p:to>
                                        <p:strVal val="visible"/>
                                      </p:to>
                                    </p:set>
                                    <p:anim from="(-#ppt_w/2)" to="(#ppt_x)" calcmode="lin" valueType="num">
                                      <p:cBhvr>
                                        <p:cTn id="79" dur="600" fill="hold">
                                          <p:stCondLst>
                                            <p:cond delay="0"/>
                                          </p:stCondLst>
                                        </p:cTn>
                                        <p:tgtEl>
                                          <p:spTgt spid="15"/>
                                        </p:tgtEl>
                                        <p:attrNameLst>
                                          <p:attrName>ppt_x</p:attrName>
                                        </p:attrNameLst>
                                      </p:cBhvr>
                                    </p:anim>
                                    <p:anim from="0" to="-1.0" calcmode="lin" valueType="num">
                                      <p:cBhvr>
                                        <p:cTn id="80" dur="200" decel="50000" autoRev="1" fill="hold">
                                          <p:stCondLst>
                                            <p:cond delay="600"/>
                                          </p:stCondLst>
                                        </p:cTn>
                                        <p:tgtEl>
                                          <p:spTgt spid="15"/>
                                        </p:tgtEl>
                                        <p:attrNameLst>
                                          <p:attrName>xshear</p:attrName>
                                        </p:attrNameLst>
                                      </p:cBhvr>
                                    </p:anim>
                                    <p:animScale>
                                      <p:cBhvr>
                                        <p:cTn id="81" dur="200" decel="100000" autoRev="1" fill="hold">
                                          <p:stCondLst>
                                            <p:cond delay="600"/>
                                          </p:stCondLst>
                                        </p:cTn>
                                        <p:tgtEl>
                                          <p:spTgt spid="15"/>
                                        </p:tgtEl>
                                      </p:cBhvr>
                                      <p:from x="100000" y="100000"/>
                                      <p:to x="80000" y="100000"/>
                                    </p:animScale>
                                    <p:anim by="(#ppt_h/3+#ppt_w*0.1)" calcmode="lin" valueType="num">
                                      <p:cBhvr additive="sum">
                                        <p:cTn id="82" dur="200" decel="100000" autoRev="1" fill="hold">
                                          <p:stCondLst>
                                            <p:cond delay="600"/>
                                          </p:stCondLst>
                                        </p:cTn>
                                        <p:tgtEl>
                                          <p:spTgt spid="15"/>
                                        </p:tgtEl>
                                        <p:attrNameLst>
                                          <p:attrName>ppt_x</p:attrName>
                                        </p:attrNameLst>
                                      </p:cBhvr>
                                    </p:anim>
                                  </p:childTnLst>
                                </p:cTn>
                              </p:par>
                            </p:childTnLst>
                          </p:cTn>
                        </p:par>
                      </p:childTnLst>
                    </p:cTn>
                  </p:par>
                  <p:par>
                    <p:cTn id="83" fill="hold" nodeType="clickPar">
                      <p:stCondLst>
                        <p:cond delay="indefinite"/>
                      </p:stCondLst>
                      <p:childTnLst>
                        <p:par>
                          <p:cTn id="84" fill="hold" nodeType="withGroup">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16"/>
                                        </p:tgtEl>
                                        <p:attrNameLst>
                                          <p:attrName>style.visibility</p:attrName>
                                        </p:attrNameLst>
                                      </p:cBhvr>
                                      <p:to>
                                        <p:strVal val="visible"/>
                                      </p:to>
                                    </p:set>
                                    <p:animEffect transition="in" filter="fade">
                                      <p:cBhvr>
                                        <p:cTn id="87" dur="500"/>
                                        <p:tgtEl>
                                          <p:spTgt spid="16"/>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2" presetClass="entr" presetSubtype="8" fill="hold" grpId="0" nodeType="clickEffect">
                                  <p:stCondLst>
                                    <p:cond delay="0"/>
                                  </p:stCondLst>
                                  <p:childTnLst>
                                    <p:set>
                                      <p:cBhvr>
                                        <p:cTn id="91" dur="1" fill="hold">
                                          <p:stCondLst>
                                            <p:cond delay="0"/>
                                          </p:stCondLst>
                                        </p:cTn>
                                        <p:tgtEl>
                                          <p:spTgt spid="17"/>
                                        </p:tgtEl>
                                        <p:attrNameLst>
                                          <p:attrName>style.visibility</p:attrName>
                                        </p:attrNameLst>
                                      </p:cBhvr>
                                      <p:to>
                                        <p:strVal val="visible"/>
                                      </p:to>
                                    </p:set>
                                    <p:anim calcmode="lin" valueType="num">
                                      <p:cBhvr additive="base">
                                        <p:cTn id="92" dur="500" fill="hold"/>
                                        <p:tgtEl>
                                          <p:spTgt spid="17"/>
                                        </p:tgtEl>
                                        <p:attrNameLst>
                                          <p:attrName>ppt_x</p:attrName>
                                        </p:attrNameLst>
                                      </p:cBhvr>
                                      <p:tavLst>
                                        <p:tav tm="0">
                                          <p:val>
                                            <p:strVal val="0-#ppt_w/2"/>
                                          </p:val>
                                        </p:tav>
                                        <p:tav tm="100000">
                                          <p:val>
                                            <p:strVal val="#ppt_x"/>
                                          </p:val>
                                        </p:tav>
                                      </p:tavLst>
                                    </p:anim>
                                    <p:anim calcmode="lin" valueType="num">
                                      <p:cBhvr additive="base">
                                        <p:cTn id="93" dur="5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94" fill="hold" nodeType="clickPar">
                      <p:stCondLst>
                        <p:cond delay="indefinite"/>
                      </p:stCondLst>
                      <p:childTnLst>
                        <p:par>
                          <p:cTn id="95" fill="hold" nodeType="withGroup">
                            <p:stCondLst>
                              <p:cond delay="0"/>
                            </p:stCondLst>
                            <p:childTnLst>
                              <p:par>
                                <p:cTn id="96" presetID="10" presetClass="entr" presetSubtype="0" fill="hold" grpId="0" nodeType="clickEffect">
                                  <p:stCondLst>
                                    <p:cond delay="0"/>
                                  </p:stCondLst>
                                  <p:childTnLst>
                                    <p:set>
                                      <p:cBhvr>
                                        <p:cTn id="97" dur="1" fill="hold">
                                          <p:stCondLst>
                                            <p:cond delay="0"/>
                                          </p:stCondLst>
                                        </p:cTn>
                                        <p:tgtEl>
                                          <p:spTgt spid="18"/>
                                        </p:tgtEl>
                                        <p:attrNameLst>
                                          <p:attrName>style.visibility</p:attrName>
                                        </p:attrNameLst>
                                      </p:cBhvr>
                                      <p:to>
                                        <p:strVal val="visible"/>
                                      </p:to>
                                    </p:set>
                                    <p:animEffect transition="in" filter="fade">
                                      <p:cBhvr>
                                        <p:cTn id="98" dur="500"/>
                                        <p:tgtEl>
                                          <p:spTgt spid="18"/>
                                        </p:tgtEl>
                                      </p:cBhvr>
                                    </p:animEffect>
                                  </p:childTnLst>
                                </p:cTn>
                              </p:par>
                              <p:par>
                                <p:cTn id="99" presetID="10" presetClass="entr" presetSubtype="0" fill="hold" grpId="0" nodeType="withEffect">
                                  <p:stCondLst>
                                    <p:cond delay="0"/>
                                  </p:stCondLst>
                                  <p:childTnLst>
                                    <p:set>
                                      <p:cBhvr>
                                        <p:cTn id="100" dur="1" fill="hold">
                                          <p:stCondLst>
                                            <p:cond delay="0"/>
                                          </p:stCondLst>
                                        </p:cTn>
                                        <p:tgtEl>
                                          <p:spTgt spid="19"/>
                                        </p:tgtEl>
                                        <p:attrNameLst>
                                          <p:attrName>style.visibility</p:attrName>
                                        </p:attrNameLst>
                                      </p:cBhvr>
                                      <p:to>
                                        <p:strVal val="visible"/>
                                      </p:to>
                                    </p:set>
                                    <p:animEffect transition="in" filter="fade">
                                      <p:cBhvr>
                                        <p:cTn id="101" dur="500"/>
                                        <p:tgtEl>
                                          <p:spTgt spid="19"/>
                                        </p:tgtEl>
                                      </p:cBhvr>
                                    </p:animEffect>
                                  </p:childTnLst>
                                </p:cTn>
                              </p:par>
                              <p:par>
                                <p:cTn id="102" presetID="10" presetClass="entr" presetSubtype="0" fill="hold" grpId="0" nodeType="withEffect">
                                  <p:stCondLst>
                                    <p:cond delay="0"/>
                                  </p:stCondLst>
                                  <p:childTnLst>
                                    <p:set>
                                      <p:cBhvr>
                                        <p:cTn id="103" dur="1" fill="hold">
                                          <p:stCondLst>
                                            <p:cond delay="0"/>
                                          </p:stCondLst>
                                        </p:cTn>
                                        <p:tgtEl>
                                          <p:spTgt spid="20"/>
                                        </p:tgtEl>
                                        <p:attrNameLst>
                                          <p:attrName>style.visibility</p:attrName>
                                        </p:attrNameLst>
                                      </p:cBhvr>
                                      <p:to>
                                        <p:strVal val="visible"/>
                                      </p:to>
                                    </p:set>
                                    <p:animEffect transition="in" filter="fade">
                                      <p:cBhvr>
                                        <p:cTn id="104" dur="500"/>
                                        <p:tgtEl>
                                          <p:spTgt spid="20"/>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10" presetClass="entr" presetSubtype="0" fill="hold" grpId="0" nodeType="clickEffect">
                                  <p:stCondLst>
                                    <p:cond delay="0"/>
                                  </p:stCondLst>
                                  <p:childTnLst>
                                    <p:set>
                                      <p:cBhvr>
                                        <p:cTn id="108" dur="1" fill="hold">
                                          <p:stCondLst>
                                            <p:cond delay="0"/>
                                          </p:stCondLst>
                                        </p:cTn>
                                        <p:tgtEl>
                                          <p:spTgt spid="21"/>
                                        </p:tgtEl>
                                        <p:attrNameLst>
                                          <p:attrName>style.visibility</p:attrName>
                                        </p:attrNameLst>
                                      </p:cBhvr>
                                      <p:to>
                                        <p:strVal val="visible"/>
                                      </p:to>
                                    </p:set>
                                    <p:animEffect transition="in" filter="fade">
                                      <p:cBhvr>
                                        <p:cTn id="109" dur="500"/>
                                        <p:tgtEl>
                                          <p:spTgt spid="21"/>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10" presetClass="entr" presetSubtype="0" fill="hold" grpId="0" nodeType="clickEffect">
                                  <p:stCondLst>
                                    <p:cond delay="0"/>
                                  </p:stCondLst>
                                  <p:childTnLst>
                                    <p:set>
                                      <p:cBhvr>
                                        <p:cTn id="113" dur="1" fill="hold">
                                          <p:stCondLst>
                                            <p:cond delay="0"/>
                                          </p:stCondLst>
                                        </p:cTn>
                                        <p:tgtEl>
                                          <p:spTgt spid="22"/>
                                        </p:tgtEl>
                                        <p:attrNameLst>
                                          <p:attrName>style.visibility</p:attrName>
                                        </p:attrNameLst>
                                      </p:cBhvr>
                                      <p:to>
                                        <p:strVal val="visible"/>
                                      </p:to>
                                    </p:set>
                                    <p:animEffect transition="in" filter="fade">
                                      <p:cBhvr>
                                        <p:cTn id="114" dur="500"/>
                                        <p:tgtEl>
                                          <p:spTgt spid="22"/>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10" presetClass="entr" presetSubtype="0" fill="hold" grpId="0" nodeType="clickEffect">
                                  <p:stCondLst>
                                    <p:cond delay="0"/>
                                  </p:stCondLst>
                                  <p:childTnLst>
                                    <p:set>
                                      <p:cBhvr>
                                        <p:cTn id="118" dur="1" fill="hold">
                                          <p:stCondLst>
                                            <p:cond delay="0"/>
                                          </p:stCondLst>
                                        </p:cTn>
                                        <p:tgtEl>
                                          <p:spTgt spid="23"/>
                                        </p:tgtEl>
                                        <p:attrNameLst>
                                          <p:attrName>style.visibility</p:attrName>
                                        </p:attrNameLst>
                                      </p:cBhvr>
                                      <p:to>
                                        <p:strVal val="visible"/>
                                      </p:to>
                                    </p:set>
                                    <p:animEffect transition="in" filter="fade">
                                      <p:cBhvr>
                                        <p:cTn id="119" dur="500"/>
                                        <p:tgtEl>
                                          <p:spTgt spid="23"/>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10" presetClass="entr" presetSubtype="0" fill="hold" grpId="0" nodeType="clickEffect">
                                  <p:stCondLst>
                                    <p:cond delay="0"/>
                                  </p:stCondLst>
                                  <p:childTnLst>
                                    <p:set>
                                      <p:cBhvr>
                                        <p:cTn id="123" dur="1" fill="hold">
                                          <p:stCondLst>
                                            <p:cond delay="0"/>
                                          </p:stCondLst>
                                        </p:cTn>
                                        <p:tgtEl>
                                          <p:spTgt spid="24"/>
                                        </p:tgtEl>
                                        <p:attrNameLst>
                                          <p:attrName>style.visibility</p:attrName>
                                        </p:attrNameLst>
                                      </p:cBhvr>
                                      <p:to>
                                        <p:strVal val="visible"/>
                                      </p:to>
                                    </p:set>
                                    <p:animEffect transition="in" filter="fade">
                                      <p:cBhvr>
                                        <p:cTn id="124" dur="500"/>
                                        <p:tgtEl>
                                          <p:spTgt spid="24"/>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10" presetClass="entr" presetSubtype="0" fill="hold" grpId="0" nodeType="clickEffect">
                                  <p:stCondLst>
                                    <p:cond delay="0"/>
                                  </p:stCondLst>
                                  <p:childTnLst>
                                    <p:set>
                                      <p:cBhvr>
                                        <p:cTn id="128" dur="1" fill="hold">
                                          <p:stCondLst>
                                            <p:cond delay="0"/>
                                          </p:stCondLst>
                                        </p:cTn>
                                        <p:tgtEl>
                                          <p:spTgt spid="25"/>
                                        </p:tgtEl>
                                        <p:attrNameLst>
                                          <p:attrName>style.visibility</p:attrName>
                                        </p:attrNameLst>
                                      </p:cBhvr>
                                      <p:to>
                                        <p:strVal val="visible"/>
                                      </p:to>
                                    </p:set>
                                    <p:animEffect transition="in" filter="fade">
                                      <p:cBhvr>
                                        <p:cTn id="129" dur="500"/>
                                        <p:tgtEl>
                                          <p:spTgt spid="25"/>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10" presetClass="entr" presetSubtype="0" fill="hold" grpId="0" nodeType="clickEffect">
                                  <p:stCondLst>
                                    <p:cond delay="0"/>
                                  </p:stCondLst>
                                  <p:childTnLst>
                                    <p:set>
                                      <p:cBhvr>
                                        <p:cTn id="133" dur="1" fill="hold">
                                          <p:stCondLst>
                                            <p:cond delay="0"/>
                                          </p:stCondLst>
                                        </p:cTn>
                                        <p:tgtEl>
                                          <p:spTgt spid="32"/>
                                        </p:tgtEl>
                                        <p:attrNameLst>
                                          <p:attrName>style.visibility</p:attrName>
                                        </p:attrNameLst>
                                      </p:cBhvr>
                                      <p:to>
                                        <p:strVal val="visible"/>
                                      </p:to>
                                    </p:set>
                                    <p:animEffect transition="in" filter="fade">
                                      <p:cBhvr>
                                        <p:cTn id="134" dur="500"/>
                                        <p:tgtEl>
                                          <p:spTgt spid="32"/>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10" presetClass="entr" presetSubtype="0" fill="hold" grpId="0" nodeType="clickEffect">
                                  <p:stCondLst>
                                    <p:cond delay="0"/>
                                  </p:stCondLst>
                                  <p:childTnLst>
                                    <p:set>
                                      <p:cBhvr>
                                        <p:cTn id="138" dur="1" fill="hold">
                                          <p:stCondLst>
                                            <p:cond delay="0"/>
                                          </p:stCondLst>
                                        </p:cTn>
                                        <p:tgtEl>
                                          <p:spTgt spid="26"/>
                                        </p:tgtEl>
                                        <p:attrNameLst>
                                          <p:attrName>style.visibility</p:attrName>
                                        </p:attrNameLst>
                                      </p:cBhvr>
                                      <p:to>
                                        <p:strVal val="visible"/>
                                      </p:to>
                                    </p:set>
                                    <p:animEffect transition="in" filter="fade">
                                      <p:cBhvr>
                                        <p:cTn id="139" dur="500"/>
                                        <p:tgtEl>
                                          <p:spTgt spid="26"/>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10" presetClass="entr" presetSubtype="0" fill="hold" grpId="0" nodeType="clickEffect">
                                  <p:stCondLst>
                                    <p:cond delay="0"/>
                                  </p:stCondLst>
                                  <p:childTnLst>
                                    <p:set>
                                      <p:cBhvr>
                                        <p:cTn id="143" dur="1" fill="hold">
                                          <p:stCondLst>
                                            <p:cond delay="0"/>
                                          </p:stCondLst>
                                        </p:cTn>
                                        <p:tgtEl>
                                          <p:spTgt spid="27"/>
                                        </p:tgtEl>
                                        <p:attrNameLst>
                                          <p:attrName>style.visibility</p:attrName>
                                        </p:attrNameLst>
                                      </p:cBhvr>
                                      <p:to>
                                        <p:strVal val="visible"/>
                                      </p:to>
                                    </p:set>
                                    <p:animEffect transition="in" filter="fade">
                                      <p:cBhvr>
                                        <p:cTn id="144" dur="500"/>
                                        <p:tgtEl>
                                          <p:spTgt spid="27"/>
                                        </p:tgtEl>
                                      </p:cBhvr>
                                    </p:animEffect>
                                  </p:childTnLst>
                                </p:cTn>
                              </p:par>
                            </p:childTnLst>
                          </p:cTn>
                        </p:par>
                      </p:childTnLst>
                    </p:cTn>
                  </p:par>
                  <p:par>
                    <p:cTn id="145" fill="hold" nodeType="clickPar">
                      <p:stCondLst>
                        <p:cond delay="indefinite"/>
                      </p:stCondLst>
                      <p:childTnLst>
                        <p:par>
                          <p:cTn id="146" fill="hold" nodeType="withGroup">
                            <p:stCondLst>
                              <p:cond delay="0"/>
                            </p:stCondLst>
                            <p:childTnLst>
                              <p:par>
                                <p:cTn id="147" presetID="10" presetClass="entr" presetSubtype="0" fill="hold" grpId="0" nodeType="clickEffect">
                                  <p:stCondLst>
                                    <p:cond delay="0"/>
                                  </p:stCondLst>
                                  <p:childTnLst>
                                    <p:set>
                                      <p:cBhvr>
                                        <p:cTn id="148" dur="1" fill="hold">
                                          <p:stCondLst>
                                            <p:cond delay="0"/>
                                          </p:stCondLst>
                                        </p:cTn>
                                        <p:tgtEl>
                                          <p:spTgt spid="28"/>
                                        </p:tgtEl>
                                        <p:attrNameLst>
                                          <p:attrName>style.visibility</p:attrName>
                                        </p:attrNameLst>
                                      </p:cBhvr>
                                      <p:to>
                                        <p:strVal val="visible"/>
                                      </p:to>
                                    </p:set>
                                    <p:animEffect transition="in" filter="fade">
                                      <p:cBhvr>
                                        <p:cTn id="149" dur="500"/>
                                        <p:tgtEl>
                                          <p:spTgt spid="28"/>
                                        </p:tgtEl>
                                      </p:cBhvr>
                                    </p:animEffec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10" presetClass="entr" presetSubtype="0" fill="hold" grpId="0" nodeType="clickEffect">
                                  <p:stCondLst>
                                    <p:cond delay="0"/>
                                  </p:stCondLst>
                                  <p:childTnLst>
                                    <p:set>
                                      <p:cBhvr>
                                        <p:cTn id="153" dur="1" fill="hold">
                                          <p:stCondLst>
                                            <p:cond delay="0"/>
                                          </p:stCondLst>
                                        </p:cTn>
                                        <p:tgtEl>
                                          <p:spTgt spid="29"/>
                                        </p:tgtEl>
                                        <p:attrNameLst>
                                          <p:attrName>style.visibility</p:attrName>
                                        </p:attrNameLst>
                                      </p:cBhvr>
                                      <p:to>
                                        <p:strVal val="visible"/>
                                      </p:to>
                                    </p:set>
                                    <p:animEffect transition="in" filter="fade">
                                      <p:cBhvr>
                                        <p:cTn id="154" dur="500"/>
                                        <p:tgtEl>
                                          <p:spTgt spid="29"/>
                                        </p:tgtEl>
                                      </p:cBhvr>
                                    </p:animEffec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10" presetClass="entr" presetSubtype="0" fill="hold" grpId="0" nodeType="clickEffect">
                                  <p:stCondLst>
                                    <p:cond delay="0"/>
                                  </p:stCondLst>
                                  <p:childTnLst>
                                    <p:set>
                                      <p:cBhvr>
                                        <p:cTn id="158" dur="1" fill="hold">
                                          <p:stCondLst>
                                            <p:cond delay="0"/>
                                          </p:stCondLst>
                                        </p:cTn>
                                        <p:tgtEl>
                                          <p:spTgt spid="30"/>
                                        </p:tgtEl>
                                        <p:attrNameLst>
                                          <p:attrName>style.visibility</p:attrName>
                                        </p:attrNameLst>
                                      </p:cBhvr>
                                      <p:to>
                                        <p:strVal val="visible"/>
                                      </p:to>
                                    </p:set>
                                    <p:animEffect transition="in" filter="fade">
                                      <p:cBhvr>
                                        <p:cTn id="159" dur="500"/>
                                        <p:tgtEl>
                                          <p:spTgt spid="30"/>
                                        </p:tgtEl>
                                      </p:cBhvr>
                                    </p:animEffec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10" presetClass="entr" presetSubtype="0" fill="hold" grpId="0" nodeType="clickEffect">
                                  <p:stCondLst>
                                    <p:cond delay="0"/>
                                  </p:stCondLst>
                                  <p:childTnLst>
                                    <p:set>
                                      <p:cBhvr>
                                        <p:cTn id="163" dur="1" fill="hold">
                                          <p:stCondLst>
                                            <p:cond delay="0"/>
                                          </p:stCondLst>
                                        </p:cTn>
                                        <p:tgtEl>
                                          <p:spTgt spid="33"/>
                                        </p:tgtEl>
                                        <p:attrNameLst>
                                          <p:attrName>style.visibility</p:attrName>
                                        </p:attrNameLst>
                                      </p:cBhvr>
                                      <p:to>
                                        <p:strVal val="visible"/>
                                      </p:to>
                                    </p:set>
                                    <p:animEffect transition="in" filter="fade">
                                      <p:cBhvr>
                                        <p:cTn id="164" dur="500"/>
                                        <p:tgtEl>
                                          <p:spTgt spid="33"/>
                                        </p:tgtEl>
                                      </p:cBhvr>
                                    </p:animEffect>
                                  </p:childTnLst>
                                </p:cTn>
                              </p:par>
                            </p:childTnLst>
                          </p:cTn>
                        </p:par>
                      </p:childTnLst>
                    </p:cTn>
                  </p:par>
                  <p:par>
                    <p:cTn id="165" fill="hold" nodeType="clickPar">
                      <p:stCondLst>
                        <p:cond delay="indefinite"/>
                      </p:stCondLst>
                      <p:childTnLst>
                        <p:par>
                          <p:cTn id="166" fill="hold" nodeType="withGroup">
                            <p:stCondLst>
                              <p:cond delay="0"/>
                            </p:stCondLst>
                            <p:childTnLst>
                              <p:par>
                                <p:cTn id="167" presetID="10" presetClass="entr" presetSubtype="0" fill="hold" grpId="0" nodeType="clickEffect">
                                  <p:stCondLst>
                                    <p:cond delay="0"/>
                                  </p:stCondLst>
                                  <p:childTnLst>
                                    <p:set>
                                      <p:cBhvr>
                                        <p:cTn id="168" dur="1" fill="hold">
                                          <p:stCondLst>
                                            <p:cond delay="0"/>
                                          </p:stCondLst>
                                        </p:cTn>
                                        <p:tgtEl>
                                          <p:spTgt spid="31"/>
                                        </p:tgtEl>
                                        <p:attrNameLst>
                                          <p:attrName>style.visibility</p:attrName>
                                        </p:attrNameLst>
                                      </p:cBhvr>
                                      <p:to>
                                        <p:strVal val="visible"/>
                                      </p:to>
                                    </p:set>
                                    <p:animEffect transition="in" filter="fade">
                                      <p:cBhvr>
                                        <p:cTn id="169" dur="500"/>
                                        <p:tgtEl>
                                          <p:spTgt spid="31"/>
                                        </p:tgtEl>
                                      </p:cBhvr>
                                    </p:animEffect>
                                  </p:childTnLst>
                                </p:cTn>
                              </p:par>
                            </p:childTnLst>
                          </p:cTn>
                        </p:par>
                      </p:childTnLst>
                    </p:cTn>
                  </p:par>
                  <p:par>
                    <p:cTn id="170" fill="hold" nodeType="clickPar">
                      <p:stCondLst>
                        <p:cond delay="indefinite"/>
                      </p:stCondLst>
                      <p:childTnLst>
                        <p:par>
                          <p:cTn id="171" fill="hold" nodeType="withGroup">
                            <p:stCondLst>
                              <p:cond delay="0"/>
                            </p:stCondLst>
                            <p:childTnLst>
                              <p:par>
                                <p:cTn id="172" presetID="10" presetClass="entr" presetSubtype="0" fill="hold" grpId="0" nodeType="clickEffect">
                                  <p:stCondLst>
                                    <p:cond delay="0"/>
                                  </p:stCondLst>
                                  <p:childTnLst>
                                    <p:set>
                                      <p:cBhvr>
                                        <p:cTn id="173" dur="1" fill="hold">
                                          <p:stCondLst>
                                            <p:cond delay="0"/>
                                          </p:stCondLst>
                                        </p:cTn>
                                        <p:tgtEl>
                                          <p:spTgt spid="34"/>
                                        </p:tgtEl>
                                        <p:attrNameLst>
                                          <p:attrName>style.visibility</p:attrName>
                                        </p:attrNameLst>
                                      </p:cBhvr>
                                      <p:to>
                                        <p:strVal val="visible"/>
                                      </p:to>
                                    </p:set>
                                    <p:animEffect transition="in" filter="fade">
                                      <p:cBhvr>
                                        <p:cTn id="174" dur="500"/>
                                        <p:tgtEl>
                                          <p:spTgt spid="34"/>
                                        </p:tgtEl>
                                      </p:cBhvr>
                                    </p:animEffect>
                                  </p:childTnLst>
                                </p:cTn>
                              </p:par>
                            </p:childTnLst>
                          </p:cTn>
                        </p:par>
                      </p:childTnLst>
                    </p:cTn>
                  </p:par>
                  <p:par>
                    <p:cTn id="175" fill="hold" nodeType="clickPar">
                      <p:stCondLst>
                        <p:cond delay="indefinite"/>
                      </p:stCondLst>
                      <p:childTnLst>
                        <p:par>
                          <p:cTn id="176" fill="hold" nodeType="withGroup">
                            <p:stCondLst>
                              <p:cond delay="0"/>
                            </p:stCondLst>
                            <p:childTnLst>
                              <p:par>
                                <p:cTn id="177" presetID="10" presetClass="entr" presetSubtype="0" fill="hold" grpId="0" nodeType="clickEffect">
                                  <p:stCondLst>
                                    <p:cond delay="0"/>
                                  </p:stCondLst>
                                  <p:childTnLst>
                                    <p:set>
                                      <p:cBhvr>
                                        <p:cTn id="178" dur="1" fill="hold">
                                          <p:stCondLst>
                                            <p:cond delay="0"/>
                                          </p:stCondLst>
                                        </p:cTn>
                                        <p:tgtEl>
                                          <p:spTgt spid="35"/>
                                        </p:tgtEl>
                                        <p:attrNameLst>
                                          <p:attrName>style.visibility</p:attrName>
                                        </p:attrNameLst>
                                      </p:cBhvr>
                                      <p:to>
                                        <p:strVal val="visible"/>
                                      </p:to>
                                    </p:set>
                                    <p:animEffect transition="in" filter="fade">
                                      <p:cBhvr>
                                        <p:cTn id="179" dur="500"/>
                                        <p:tgtEl>
                                          <p:spTgt spid="35"/>
                                        </p:tgtEl>
                                      </p:cBhvr>
                                    </p:animEffect>
                                  </p:childTnLst>
                                </p:cTn>
                              </p:par>
                            </p:childTnLst>
                          </p:cTn>
                        </p:par>
                      </p:childTnLst>
                    </p:cTn>
                  </p:par>
                  <p:par>
                    <p:cTn id="180" fill="hold" nodeType="clickPar">
                      <p:stCondLst>
                        <p:cond delay="indefinite"/>
                      </p:stCondLst>
                      <p:childTnLst>
                        <p:par>
                          <p:cTn id="181" fill="hold" nodeType="withGroup">
                            <p:stCondLst>
                              <p:cond delay="0"/>
                            </p:stCondLst>
                            <p:childTnLst>
                              <p:par>
                                <p:cTn id="182" presetID="2" presetClass="entr" presetSubtype="8" fill="hold" grpId="0" nodeType="clickEffect">
                                  <p:stCondLst>
                                    <p:cond delay="0"/>
                                  </p:stCondLst>
                                  <p:childTnLst>
                                    <p:set>
                                      <p:cBhvr>
                                        <p:cTn id="183" dur="1" fill="hold">
                                          <p:stCondLst>
                                            <p:cond delay="0"/>
                                          </p:stCondLst>
                                        </p:cTn>
                                        <p:tgtEl>
                                          <p:spTgt spid="36"/>
                                        </p:tgtEl>
                                        <p:attrNameLst>
                                          <p:attrName>style.visibility</p:attrName>
                                        </p:attrNameLst>
                                      </p:cBhvr>
                                      <p:to>
                                        <p:strVal val="visible"/>
                                      </p:to>
                                    </p:set>
                                    <p:anim calcmode="lin" valueType="num">
                                      <p:cBhvr additive="base">
                                        <p:cTn id="184" dur="500" fill="hold"/>
                                        <p:tgtEl>
                                          <p:spTgt spid="36"/>
                                        </p:tgtEl>
                                        <p:attrNameLst>
                                          <p:attrName>ppt_x</p:attrName>
                                        </p:attrNameLst>
                                      </p:cBhvr>
                                      <p:tavLst>
                                        <p:tav tm="0">
                                          <p:val>
                                            <p:strVal val="0-#ppt_w/2"/>
                                          </p:val>
                                        </p:tav>
                                        <p:tav tm="100000">
                                          <p:val>
                                            <p:strVal val="#ppt_x"/>
                                          </p:val>
                                        </p:tav>
                                      </p:tavLst>
                                    </p:anim>
                                    <p:anim calcmode="lin" valueType="num">
                                      <p:cBhvr additive="base">
                                        <p:cTn id="185" dur="500" fill="hold"/>
                                        <p:tgtEl>
                                          <p:spTgt spid="36"/>
                                        </p:tgtEl>
                                        <p:attrNameLst>
                                          <p:attrName>ppt_y</p:attrName>
                                        </p:attrNameLst>
                                      </p:cBhvr>
                                      <p:tavLst>
                                        <p:tav tm="0">
                                          <p:val>
                                            <p:strVal val="#ppt_y"/>
                                          </p:val>
                                        </p:tav>
                                        <p:tav tm="100000">
                                          <p:val>
                                            <p:strVal val="#ppt_y"/>
                                          </p:val>
                                        </p:tav>
                                      </p:tavLst>
                                    </p:anim>
                                  </p:childTnLst>
                                </p:cTn>
                              </p:par>
                            </p:childTnLst>
                          </p:cTn>
                        </p:par>
                      </p:childTnLst>
                    </p:cTn>
                  </p:par>
                  <p:par>
                    <p:cTn id="186" fill="hold" nodeType="clickPar">
                      <p:stCondLst>
                        <p:cond delay="indefinite"/>
                      </p:stCondLst>
                      <p:childTnLst>
                        <p:par>
                          <p:cTn id="187" fill="hold" nodeType="withGroup">
                            <p:stCondLst>
                              <p:cond delay="0"/>
                            </p:stCondLst>
                            <p:childTnLst>
                              <p:par>
                                <p:cTn id="188" presetID="10" presetClass="entr" presetSubtype="0" fill="hold" grpId="0" nodeType="clickEffect">
                                  <p:stCondLst>
                                    <p:cond delay="0"/>
                                  </p:stCondLst>
                                  <p:childTnLst>
                                    <p:set>
                                      <p:cBhvr>
                                        <p:cTn id="189" dur="1" fill="hold">
                                          <p:stCondLst>
                                            <p:cond delay="0"/>
                                          </p:stCondLst>
                                        </p:cTn>
                                        <p:tgtEl>
                                          <p:spTgt spid="37"/>
                                        </p:tgtEl>
                                        <p:attrNameLst>
                                          <p:attrName>style.visibility</p:attrName>
                                        </p:attrNameLst>
                                      </p:cBhvr>
                                      <p:to>
                                        <p:strVal val="visible"/>
                                      </p:to>
                                    </p:set>
                                    <p:animEffect transition="in" filter="fade">
                                      <p:cBhvr>
                                        <p:cTn id="190"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p:bldP spid="23" grpId="0"/>
      <p:bldP spid="24" grpId="0"/>
      <p:bldP spid="25" grpId="0"/>
      <p:bldP spid="26" grpId="0"/>
      <p:bldP spid="27" grpId="0"/>
      <p:bldP spid="28" grpId="0"/>
      <p:bldP spid="29" grpId="0"/>
      <p:bldP spid="30" grpId="0"/>
      <p:bldP spid="31" grpId="0"/>
      <p:bldP spid="32" grpId="0"/>
      <p:bldP spid="33" grpId="0"/>
      <p:bldP spid="34" grpId="0"/>
      <p:bldP spid="35" grpId="0"/>
      <p:bldP spid="36" grpId="0"/>
      <p:bldP spid="3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457200" y="914400"/>
            <a:ext cx="7772400" cy="685800"/>
          </a:xfrm>
          <a:prstGeom prst="rect">
            <a:avLst/>
          </a:prstGeom>
          <a:noFill/>
          <a:ln w="9525">
            <a:noFill/>
            <a:miter lim="800000"/>
            <a:headEnd/>
            <a:tailEnd/>
          </a:ln>
          <a:effectLst/>
        </p:spPr>
        <p:txBody>
          <a:bodyPr lIns="92075" tIns="46038" rIns="92075" bIns="46038" anchor="ctr"/>
          <a:lstStyle/>
          <a:p>
            <a:pPr>
              <a:defRPr/>
            </a:pPr>
            <a:r>
              <a:rPr kumimoji="1" lang="en-NZ" sz="4400" i="1" u="sng" kern="0" dirty="0">
                <a:solidFill>
                  <a:schemeClr val="tx2"/>
                </a:solidFill>
                <a:effectLst>
                  <a:outerShdw blurRad="38100" dist="38100" dir="2700000" algn="tl">
                    <a:srgbClr val="000000">
                      <a:alpha val="43137"/>
                    </a:srgbClr>
                  </a:outerShdw>
                </a:effectLst>
                <a:latin typeface="Arial Rounded MT Bold" pitchFamily="34" charset="0"/>
                <a:ea typeface="+mj-ea"/>
                <a:cs typeface="+mj-cs"/>
              </a:rPr>
              <a:t>ESTIMATION</a:t>
            </a:r>
          </a:p>
        </p:txBody>
      </p:sp>
      <p:sp>
        <p:nvSpPr>
          <p:cNvPr id="3" name="TextBox 2"/>
          <p:cNvSpPr txBox="1">
            <a:spLocks noChangeArrowheads="1"/>
          </p:cNvSpPr>
          <p:nvPr/>
        </p:nvSpPr>
        <p:spPr bwMode="auto">
          <a:xfrm>
            <a:off x="457200" y="1676400"/>
            <a:ext cx="8229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Involves guessing what the real answer may be close to by working with whole numbers</a:t>
            </a:r>
          </a:p>
        </p:txBody>
      </p:sp>
      <p:sp>
        <p:nvSpPr>
          <p:cNvPr id="4" name="Rectangle 3"/>
          <p:cNvSpPr>
            <a:spLocks noChangeArrowheads="1"/>
          </p:cNvSpPr>
          <p:nvPr/>
        </p:nvSpPr>
        <p:spPr bwMode="auto">
          <a:xfrm>
            <a:off x="457200" y="2971800"/>
            <a:ext cx="2133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e.g. Estimate </a:t>
            </a:r>
            <a:endParaRPr lang="en-NZ"/>
          </a:p>
        </p:txBody>
      </p:sp>
      <p:sp>
        <p:nvSpPr>
          <p:cNvPr id="5" name="Rectangle 4"/>
          <p:cNvSpPr>
            <a:spLocks noChangeArrowheads="1"/>
          </p:cNvSpPr>
          <p:nvPr/>
        </p:nvSpPr>
        <p:spPr bwMode="auto">
          <a:xfrm>
            <a:off x="457200" y="3352800"/>
            <a:ext cx="2133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 4.986 × 7.003 =</a:t>
            </a:r>
            <a:endParaRPr lang="en-NZ"/>
          </a:p>
        </p:txBody>
      </p:sp>
      <p:sp>
        <p:nvSpPr>
          <p:cNvPr id="6" name="Rectangle 5"/>
          <p:cNvSpPr>
            <a:spLocks noChangeArrowheads="1"/>
          </p:cNvSpPr>
          <p:nvPr/>
        </p:nvSpPr>
        <p:spPr bwMode="auto">
          <a:xfrm>
            <a:off x="5029200" y="3352800"/>
            <a:ext cx="2057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b) 413 × 2.96 =</a:t>
            </a:r>
            <a:endParaRPr lang="en-NZ"/>
          </a:p>
        </p:txBody>
      </p:sp>
      <p:sp>
        <p:nvSpPr>
          <p:cNvPr id="7" name="Rectangle 6"/>
          <p:cNvSpPr>
            <a:spLocks noChangeArrowheads="1"/>
          </p:cNvSpPr>
          <p:nvPr/>
        </p:nvSpPr>
        <p:spPr bwMode="auto">
          <a:xfrm>
            <a:off x="2438400" y="33528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5 × 7</a:t>
            </a:r>
            <a:endParaRPr lang="en-NZ">
              <a:solidFill>
                <a:srgbClr val="FF0000"/>
              </a:solidFill>
            </a:endParaRPr>
          </a:p>
        </p:txBody>
      </p:sp>
      <p:sp>
        <p:nvSpPr>
          <p:cNvPr id="8" name="Rectangle 7"/>
          <p:cNvSpPr>
            <a:spLocks noChangeArrowheads="1"/>
          </p:cNvSpPr>
          <p:nvPr/>
        </p:nvSpPr>
        <p:spPr bwMode="auto">
          <a:xfrm>
            <a:off x="6629400" y="3352800"/>
            <a:ext cx="9604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400 × 3</a:t>
            </a:r>
            <a:endParaRPr lang="en-NZ">
              <a:solidFill>
                <a:srgbClr val="FF0000"/>
              </a:solidFill>
            </a:endParaRPr>
          </a:p>
        </p:txBody>
      </p:sp>
      <p:sp>
        <p:nvSpPr>
          <p:cNvPr id="9" name="Rectangle 8"/>
          <p:cNvSpPr>
            <a:spLocks noChangeArrowheads="1"/>
          </p:cNvSpPr>
          <p:nvPr/>
        </p:nvSpPr>
        <p:spPr bwMode="auto">
          <a:xfrm>
            <a:off x="2209800" y="36576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35</a:t>
            </a:r>
            <a:endParaRPr lang="en-NZ">
              <a:solidFill>
                <a:srgbClr val="FF0000"/>
              </a:solidFill>
            </a:endParaRPr>
          </a:p>
        </p:txBody>
      </p:sp>
      <p:sp>
        <p:nvSpPr>
          <p:cNvPr id="10" name="Rectangle 9"/>
          <p:cNvSpPr>
            <a:spLocks noChangeArrowheads="1"/>
          </p:cNvSpPr>
          <p:nvPr/>
        </p:nvSpPr>
        <p:spPr bwMode="auto">
          <a:xfrm>
            <a:off x="6477000" y="35814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1200</a:t>
            </a:r>
            <a:endParaRPr lang="en-NZ">
              <a:solidFill>
                <a:srgbClr val="FF0000"/>
              </a:solidFill>
            </a:endParaRPr>
          </a:p>
        </p:txBody>
      </p:sp>
      <p:sp>
        <p:nvSpPr>
          <p:cNvPr id="11" name="TextBox 10"/>
          <p:cNvSpPr txBox="1">
            <a:spLocks noChangeArrowheads="1"/>
          </p:cNvSpPr>
          <p:nvPr/>
        </p:nvSpPr>
        <p:spPr bwMode="auto">
          <a:xfrm>
            <a:off x="457200" y="2209800"/>
            <a:ext cx="822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Generally we round numbers to 1 significant figure first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0-#ppt_w/2"/>
                                          </p:val>
                                        </p:tav>
                                        <p:tav tm="100000">
                                          <p:val>
                                            <p:strVal val="#ppt_x"/>
                                          </p:val>
                                        </p:tav>
                                      </p:tavLst>
                                    </p:anim>
                                    <p:anim calcmode="lin" valueType="num">
                                      <p:cBhvr additive="base">
                                        <p:cTn id="26" dur="500" fill="hold"/>
                                        <p:tgtEl>
                                          <p:spTgt spid="4"/>
                                        </p:tgtEl>
                                        <p:attrNameLst>
                                          <p:attrName>ppt_y</p:attrName>
                                        </p:attrNameLst>
                                      </p:cBhvr>
                                      <p:tavLst>
                                        <p:tav tm="0">
                                          <p:val>
                                            <p:strVal val="#ppt_y"/>
                                          </p:val>
                                        </p:tav>
                                        <p:tav tm="100000">
                                          <p:val>
                                            <p:strVal val="#ppt_y"/>
                                          </p:val>
                                        </p:tav>
                                      </p:tavLst>
                                    </p:anim>
                                  </p:childTnLst>
                                </p:cTn>
                              </p:par>
                              <p:par>
                                <p:cTn id="27" presetID="10" presetClass="entr" presetSubtype="0" fill="hold" grpId="0" nodeType="with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fade">
                                      <p:cBhvr>
                                        <p:cTn id="29" dur="500"/>
                                        <p:tgtEl>
                                          <p:spTgt spid="5"/>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500"/>
                                        <p:tgtEl>
                                          <p:spTgt spid="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500"/>
                                        <p:tgtEl>
                                          <p:spTgt spid="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500"/>
                                        <p:tgtEl>
                                          <p:spTgt spid="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fade">
                                      <p:cBhvr>
                                        <p:cTn id="47" dur="500"/>
                                        <p:tgtEl>
                                          <p:spTgt spid="8"/>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fade">
                                      <p:cBhvr>
                                        <p:cTn id="5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457200" y="304800"/>
            <a:ext cx="7772400" cy="685800"/>
          </a:xfrm>
          <a:prstGeom prst="rect">
            <a:avLst/>
          </a:prstGeom>
          <a:noFill/>
          <a:ln w="9525">
            <a:noFill/>
            <a:miter lim="800000"/>
            <a:headEnd/>
            <a:tailEnd/>
          </a:ln>
          <a:effectLst/>
        </p:spPr>
        <p:txBody>
          <a:bodyPr lIns="92075" tIns="46038" rIns="92075" bIns="46038" anchor="ctr"/>
          <a:lstStyle/>
          <a:p>
            <a:pPr>
              <a:defRPr/>
            </a:pPr>
            <a:r>
              <a:rPr kumimoji="1" lang="en-NZ" sz="4400" i="1" u="sng" kern="0" dirty="0">
                <a:solidFill>
                  <a:schemeClr val="tx2"/>
                </a:solidFill>
                <a:effectLst>
                  <a:outerShdw blurRad="38100" dist="38100" dir="2700000" algn="tl">
                    <a:srgbClr val="000000">
                      <a:alpha val="43137"/>
                    </a:srgbClr>
                  </a:outerShdw>
                </a:effectLst>
                <a:latin typeface="Arial Rounded MT Bold" pitchFamily="34" charset="0"/>
                <a:ea typeface="+mj-ea"/>
                <a:cs typeface="+mj-cs"/>
              </a:rPr>
              <a:t>PERCENTAGES</a:t>
            </a:r>
          </a:p>
        </p:txBody>
      </p:sp>
      <p:sp>
        <p:nvSpPr>
          <p:cNvPr id="3" name="Text Placeholder 2"/>
          <p:cNvSpPr txBox="1">
            <a:spLocks/>
          </p:cNvSpPr>
          <p:nvPr/>
        </p:nvSpPr>
        <p:spPr bwMode="auto">
          <a:xfrm>
            <a:off x="381000" y="1066800"/>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Percent means out of 100</a:t>
            </a:r>
            <a:endParaRPr lang="en-NZ" i="1">
              <a:latin typeface="Arial" pitchFamily="34" charset="0"/>
              <a:cs typeface="Arial" pitchFamily="34" charset="0"/>
            </a:endParaRPr>
          </a:p>
        </p:txBody>
      </p:sp>
      <p:sp>
        <p:nvSpPr>
          <p:cNvPr id="4" name="TextBox 3"/>
          <p:cNvSpPr txBox="1">
            <a:spLocks noChangeArrowheads="1"/>
          </p:cNvSpPr>
          <p:nvPr/>
        </p:nvSpPr>
        <p:spPr bwMode="auto">
          <a:xfrm>
            <a:off x="381000" y="1447800"/>
            <a:ext cx="5715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1. PERCENTAGES, FRACTIONS AND DECIMALS</a:t>
            </a:r>
          </a:p>
        </p:txBody>
      </p:sp>
      <p:sp>
        <p:nvSpPr>
          <p:cNvPr id="5" name="Text Placeholder 2"/>
          <p:cNvSpPr txBox="1">
            <a:spLocks/>
          </p:cNvSpPr>
          <p:nvPr/>
        </p:nvSpPr>
        <p:spPr bwMode="auto">
          <a:xfrm>
            <a:off x="152400" y="1752600"/>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a) Percentages into decimals and fractions: </a:t>
            </a:r>
            <a:endParaRPr lang="en-NZ" i="1">
              <a:latin typeface="Arial" pitchFamily="34" charset="0"/>
              <a:cs typeface="Arial" pitchFamily="34" charset="0"/>
            </a:endParaRPr>
          </a:p>
        </p:txBody>
      </p:sp>
      <p:sp>
        <p:nvSpPr>
          <p:cNvPr id="6" name="Text Placeholder 2"/>
          <p:cNvSpPr txBox="1">
            <a:spLocks/>
          </p:cNvSpPr>
          <p:nvPr/>
        </p:nvSpPr>
        <p:spPr bwMode="auto">
          <a:xfrm>
            <a:off x="381000" y="24384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Change the following into decimals and fractions:</a:t>
            </a:r>
            <a:endParaRPr lang="en-NZ" i="1">
              <a:latin typeface="Arial" pitchFamily="34" charset="0"/>
              <a:cs typeface="Arial" pitchFamily="34" charset="0"/>
            </a:endParaRPr>
          </a:p>
        </p:txBody>
      </p:sp>
      <p:sp>
        <p:nvSpPr>
          <p:cNvPr id="7" name="TextBox 6"/>
          <p:cNvSpPr txBox="1">
            <a:spLocks noChangeArrowheads="1"/>
          </p:cNvSpPr>
          <p:nvPr/>
        </p:nvSpPr>
        <p:spPr bwMode="auto">
          <a:xfrm>
            <a:off x="381000" y="2819400"/>
            <a:ext cx="1524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a)  65%</a:t>
            </a:r>
            <a:endParaRPr lang="en-NZ" u="sng">
              <a:latin typeface="Arial" pitchFamily="34" charset="0"/>
              <a:cs typeface="Arial" pitchFamily="34" charset="0"/>
            </a:endParaRPr>
          </a:p>
        </p:txBody>
      </p:sp>
      <p:sp>
        <p:nvSpPr>
          <p:cNvPr id="8" name="TextBox 7"/>
          <p:cNvSpPr txBox="1">
            <a:spLocks noChangeArrowheads="1"/>
          </p:cNvSpPr>
          <p:nvPr/>
        </p:nvSpPr>
        <p:spPr bwMode="auto">
          <a:xfrm>
            <a:off x="3124200" y="2819400"/>
            <a:ext cx="1524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b)  6%</a:t>
            </a:r>
          </a:p>
        </p:txBody>
      </p:sp>
      <p:sp>
        <p:nvSpPr>
          <p:cNvPr id="9" name="TextBox 8"/>
          <p:cNvSpPr txBox="1">
            <a:spLocks noChangeArrowheads="1"/>
          </p:cNvSpPr>
          <p:nvPr/>
        </p:nvSpPr>
        <p:spPr bwMode="auto">
          <a:xfrm>
            <a:off x="5638800" y="2819400"/>
            <a:ext cx="1524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c)  216%</a:t>
            </a:r>
          </a:p>
        </p:txBody>
      </p:sp>
      <p:sp>
        <p:nvSpPr>
          <p:cNvPr id="10" name="Text Placeholder 2"/>
          <p:cNvSpPr txBox="1">
            <a:spLocks/>
          </p:cNvSpPr>
          <p:nvPr/>
        </p:nvSpPr>
        <p:spPr bwMode="auto">
          <a:xfrm>
            <a:off x="381000" y="2057400"/>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Divide by (decimals) or place over (fractions) 100 and simplify if possible</a:t>
            </a:r>
            <a:endParaRPr lang="en-NZ" i="1">
              <a:latin typeface="Arial" pitchFamily="34" charset="0"/>
              <a:cs typeface="Arial" pitchFamily="34" charset="0"/>
            </a:endParaRPr>
          </a:p>
        </p:txBody>
      </p:sp>
      <p:sp>
        <p:nvSpPr>
          <p:cNvPr id="11" name="TextBox 10"/>
          <p:cNvSpPr txBox="1">
            <a:spLocks noChangeArrowheads="1"/>
          </p:cNvSpPr>
          <p:nvPr/>
        </p:nvSpPr>
        <p:spPr bwMode="auto">
          <a:xfrm>
            <a:off x="1905000" y="281940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0.65</a:t>
            </a:r>
          </a:p>
        </p:txBody>
      </p:sp>
      <p:sp>
        <p:nvSpPr>
          <p:cNvPr id="12" name="TextBox 11"/>
          <p:cNvSpPr txBox="1">
            <a:spLocks noChangeArrowheads="1"/>
          </p:cNvSpPr>
          <p:nvPr/>
        </p:nvSpPr>
        <p:spPr bwMode="auto">
          <a:xfrm>
            <a:off x="1295400" y="31242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65</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100</a:t>
            </a:r>
            <a:endParaRPr lang="en-NZ" i="1">
              <a:solidFill>
                <a:srgbClr val="FF0000"/>
              </a:solidFill>
              <a:latin typeface="Arial" pitchFamily="34" charset="0"/>
              <a:cs typeface="Arial" pitchFamily="34" charset="0"/>
            </a:endParaRPr>
          </a:p>
        </p:txBody>
      </p:sp>
      <p:sp>
        <p:nvSpPr>
          <p:cNvPr id="13" name="TextBox 12"/>
          <p:cNvSpPr txBox="1">
            <a:spLocks noChangeArrowheads="1"/>
          </p:cNvSpPr>
          <p:nvPr/>
        </p:nvSpPr>
        <p:spPr bwMode="auto">
          <a:xfrm>
            <a:off x="1295400" y="36576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13</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20</a:t>
            </a:r>
            <a:endParaRPr lang="en-NZ" i="1">
              <a:solidFill>
                <a:srgbClr val="FF0000"/>
              </a:solidFill>
              <a:latin typeface="Arial" pitchFamily="34" charset="0"/>
              <a:cs typeface="Arial" pitchFamily="34" charset="0"/>
            </a:endParaRPr>
          </a:p>
        </p:txBody>
      </p:sp>
      <p:sp>
        <p:nvSpPr>
          <p:cNvPr id="17" name="TextBox 16"/>
          <p:cNvSpPr txBox="1">
            <a:spLocks noChangeArrowheads="1"/>
          </p:cNvSpPr>
          <p:nvPr/>
        </p:nvSpPr>
        <p:spPr bwMode="auto">
          <a:xfrm>
            <a:off x="4572000" y="281940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0.06</a:t>
            </a:r>
          </a:p>
        </p:txBody>
      </p:sp>
      <p:sp>
        <p:nvSpPr>
          <p:cNvPr id="18" name="TextBox 17"/>
          <p:cNvSpPr txBox="1">
            <a:spLocks noChangeArrowheads="1"/>
          </p:cNvSpPr>
          <p:nvPr/>
        </p:nvSpPr>
        <p:spPr bwMode="auto">
          <a:xfrm>
            <a:off x="3886200" y="31242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 6 </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100</a:t>
            </a:r>
            <a:endParaRPr lang="en-NZ" i="1">
              <a:solidFill>
                <a:srgbClr val="FF0000"/>
              </a:solidFill>
              <a:latin typeface="Arial" pitchFamily="34" charset="0"/>
              <a:cs typeface="Arial" pitchFamily="34" charset="0"/>
            </a:endParaRPr>
          </a:p>
        </p:txBody>
      </p:sp>
      <p:sp>
        <p:nvSpPr>
          <p:cNvPr id="19" name="TextBox 18"/>
          <p:cNvSpPr txBox="1">
            <a:spLocks noChangeArrowheads="1"/>
          </p:cNvSpPr>
          <p:nvPr/>
        </p:nvSpPr>
        <p:spPr bwMode="auto">
          <a:xfrm>
            <a:off x="3886200" y="36576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3</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50</a:t>
            </a:r>
            <a:endParaRPr lang="en-NZ" i="1">
              <a:solidFill>
                <a:srgbClr val="FF0000"/>
              </a:solidFill>
              <a:latin typeface="Arial" pitchFamily="34" charset="0"/>
              <a:cs typeface="Arial" pitchFamily="34" charset="0"/>
            </a:endParaRPr>
          </a:p>
        </p:txBody>
      </p:sp>
      <p:sp>
        <p:nvSpPr>
          <p:cNvPr id="20" name="TextBox 19"/>
          <p:cNvSpPr txBox="1">
            <a:spLocks noChangeArrowheads="1"/>
          </p:cNvSpPr>
          <p:nvPr/>
        </p:nvSpPr>
        <p:spPr bwMode="auto">
          <a:xfrm>
            <a:off x="7315200" y="281940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2.16</a:t>
            </a:r>
          </a:p>
        </p:txBody>
      </p:sp>
      <p:sp>
        <p:nvSpPr>
          <p:cNvPr id="21" name="TextBox 20"/>
          <p:cNvSpPr txBox="1">
            <a:spLocks noChangeArrowheads="1"/>
          </p:cNvSpPr>
          <p:nvPr/>
        </p:nvSpPr>
        <p:spPr bwMode="auto">
          <a:xfrm>
            <a:off x="6705600" y="31242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216</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100</a:t>
            </a:r>
            <a:endParaRPr lang="en-NZ" i="1">
              <a:solidFill>
                <a:srgbClr val="FF0000"/>
              </a:solidFill>
              <a:latin typeface="Arial" pitchFamily="34" charset="0"/>
              <a:cs typeface="Arial" pitchFamily="34" charset="0"/>
            </a:endParaRPr>
          </a:p>
        </p:txBody>
      </p:sp>
      <p:sp>
        <p:nvSpPr>
          <p:cNvPr id="22" name="TextBox 21"/>
          <p:cNvSpPr txBox="1">
            <a:spLocks noChangeArrowheads="1"/>
          </p:cNvSpPr>
          <p:nvPr/>
        </p:nvSpPr>
        <p:spPr bwMode="auto">
          <a:xfrm>
            <a:off x="6705600" y="36576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54</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25</a:t>
            </a:r>
            <a:endParaRPr lang="en-NZ" i="1">
              <a:solidFill>
                <a:srgbClr val="FF0000"/>
              </a:solidFill>
              <a:latin typeface="Arial" pitchFamily="34" charset="0"/>
              <a:cs typeface="Arial" pitchFamily="34" charset="0"/>
            </a:endParaRPr>
          </a:p>
        </p:txBody>
      </p:sp>
      <p:sp>
        <p:nvSpPr>
          <p:cNvPr id="23" name="TextBox 22"/>
          <p:cNvSpPr txBox="1">
            <a:spLocks noChangeArrowheads="1"/>
          </p:cNvSpPr>
          <p:nvPr/>
        </p:nvSpPr>
        <p:spPr bwMode="auto">
          <a:xfrm>
            <a:off x="7543800" y="36576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4</a:t>
            </a:r>
            <a:r>
              <a:rPr lang="en-NZ">
                <a:solidFill>
                  <a:srgbClr val="FF0000"/>
                </a:solidFill>
                <a:latin typeface="Arial" pitchFamily="34" charset="0"/>
                <a:cs typeface="Arial" pitchFamily="34" charset="0"/>
              </a:rPr>
              <a:t>  )</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25</a:t>
            </a:r>
            <a:endParaRPr lang="en-NZ" i="1">
              <a:solidFill>
                <a:srgbClr val="FF0000"/>
              </a:solidFill>
              <a:latin typeface="Arial" pitchFamily="34" charset="0"/>
              <a:cs typeface="Arial" pitchFamily="34" charset="0"/>
            </a:endParaRPr>
          </a:p>
        </p:txBody>
      </p:sp>
      <p:sp>
        <p:nvSpPr>
          <p:cNvPr id="24" name="TextBox 23"/>
          <p:cNvSpPr txBox="1">
            <a:spLocks noChangeArrowheads="1"/>
          </p:cNvSpPr>
          <p:nvPr/>
        </p:nvSpPr>
        <p:spPr bwMode="auto">
          <a:xfrm>
            <a:off x="7848600" y="37338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2</a:t>
            </a:r>
            <a:endParaRPr lang="en-NZ" i="1">
              <a:solidFill>
                <a:srgbClr val="FF0000"/>
              </a:solidFill>
              <a:latin typeface="Arial" pitchFamily="34" charset="0"/>
              <a:cs typeface="Arial" pitchFamily="34" charset="0"/>
            </a:endParaRPr>
          </a:p>
        </p:txBody>
      </p:sp>
      <p:sp>
        <p:nvSpPr>
          <p:cNvPr id="25" name="TextBox 24"/>
          <p:cNvSpPr txBox="1">
            <a:spLocks noChangeArrowheads="1"/>
          </p:cNvSpPr>
          <p:nvPr/>
        </p:nvSpPr>
        <p:spPr bwMode="auto">
          <a:xfrm>
            <a:off x="2057400" y="32004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5)     </a:t>
            </a:r>
            <a:r>
              <a:rPr lang="en-NZ" baseline="30000">
                <a:solidFill>
                  <a:srgbClr val="FF0000"/>
                </a:solidFill>
                <a:latin typeface="Arial" pitchFamily="34" charset="0"/>
                <a:cs typeface="Arial" pitchFamily="34" charset="0"/>
              </a:rPr>
              <a:t>                </a:t>
            </a:r>
            <a:r>
              <a:rPr lang="en-NZ" i="1">
                <a:solidFill>
                  <a:srgbClr val="FF0000"/>
                </a:solidFill>
                <a:latin typeface="Arial" pitchFamily="34" charset="0"/>
                <a:cs typeface="Arial" pitchFamily="34" charset="0"/>
              </a:rPr>
              <a:t> </a:t>
            </a:r>
            <a:endParaRPr lang="en-NZ" baseline="30000">
              <a:solidFill>
                <a:srgbClr val="FF0000"/>
              </a:solidFill>
              <a:latin typeface="Arial" pitchFamily="34" charset="0"/>
              <a:cs typeface="Arial" pitchFamily="34" charset="0"/>
            </a:endParaRPr>
          </a:p>
        </p:txBody>
      </p:sp>
      <p:sp>
        <p:nvSpPr>
          <p:cNvPr id="26" name="TextBox 25"/>
          <p:cNvSpPr txBox="1">
            <a:spLocks noChangeArrowheads="1"/>
          </p:cNvSpPr>
          <p:nvPr/>
        </p:nvSpPr>
        <p:spPr bwMode="auto">
          <a:xfrm>
            <a:off x="4648200" y="32004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2)     </a:t>
            </a:r>
            <a:r>
              <a:rPr lang="en-NZ" baseline="30000">
                <a:solidFill>
                  <a:srgbClr val="FF0000"/>
                </a:solidFill>
                <a:latin typeface="Arial" pitchFamily="34" charset="0"/>
                <a:cs typeface="Arial" pitchFamily="34" charset="0"/>
              </a:rPr>
              <a:t>                </a:t>
            </a:r>
            <a:r>
              <a:rPr lang="en-NZ" i="1">
                <a:solidFill>
                  <a:srgbClr val="FF0000"/>
                </a:solidFill>
                <a:latin typeface="Arial" pitchFamily="34" charset="0"/>
                <a:cs typeface="Arial" pitchFamily="34" charset="0"/>
              </a:rPr>
              <a:t> </a:t>
            </a:r>
            <a:endParaRPr lang="en-NZ" baseline="30000">
              <a:solidFill>
                <a:srgbClr val="FF0000"/>
              </a:solidFill>
              <a:latin typeface="Arial" pitchFamily="34" charset="0"/>
              <a:cs typeface="Arial" pitchFamily="34" charset="0"/>
            </a:endParaRPr>
          </a:p>
        </p:txBody>
      </p:sp>
      <p:sp>
        <p:nvSpPr>
          <p:cNvPr id="27" name="TextBox 26"/>
          <p:cNvSpPr txBox="1">
            <a:spLocks noChangeArrowheads="1"/>
          </p:cNvSpPr>
          <p:nvPr/>
        </p:nvSpPr>
        <p:spPr bwMode="auto">
          <a:xfrm>
            <a:off x="7543800" y="32004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4)     </a:t>
            </a:r>
            <a:r>
              <a:rPr lang="en-NZ" baseline="30000">
                <a:solidFill>
                  <a:srgbClr val="FF0000"/>
                </a:solidFill>
                <a:latin typeface="Arial" pitchFamily="34" charset="0"/>
                <a:cs typeface="Arial" pitchFamily="34" charset="0"/>
              </a:rPr>
              <a:t>                </a:t>
            </a:r>
            <a:r>
              <a:rPr lang="en-NZ" i="1">
                <a:solidFill>
                  <a:srgbClr val="FF0000"/>
                </a:solidFill>
                <a:latin typeface="Arial" pitchFamily="34" charset="0"/>
                <a:cs typeface="Arial" pitchFamily="34" charset="0"/>
              </a:rPr>
              <a:t> </a:t>
            </a:r>
            <a:endParaRPr lang="en-NZ" baseline="30000">
              <a:solidFill>
                <a:srgbClr val="FF0000"/>
              </a:solidFill>
              <a:latin typeface="Arial" pitchFamily="34" charset="0"/>
              <a:cs typeface="Arial" pitchFamily="34" charset="0"/>
            </a:endParaRPr>
          </a:p>
        </p:txBody>
      </p:sp>
      <p:sp>
        <p:nvSpPr>
          <p:cNvPr id="28" name="Text Placeholder 2"/>
          <p:cNvSpPr txBox="1">
            <a:spLocks/>
          </p:cNvSpPr>
          <p:nvPr/>
        </p:nvSpPr>
        <p:spPr bwMode="auto">
          <a:xfrm>
            <a:off x="152400" y="4343400"/>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b) Fractions into percentages: </a:t>
            </a:r>
            <a:endParaRPr lang="en-NZ" i="1">
              <a:latin typeface="Arial" pitchFamily="34" charset="0"/>
              <a:cs typeface="Arial" pitchFamily="34" charset="0"/>
            </a:endParaRPr>
          </a:p>
        </p:txBody>
      </p:sp>
      <p:sp>
        <p:nvSpPr>
          <p:cNvPr id="29" name="Text Placeholder 2"/>
          <p:cNvSpPr txBox="1">
            <a:spLocks/>
          </p:cNvSpPr>
          <p:nvPr/>
        </p:nvSpPr>
        <p:spPr bwMode="auto">
          <a:xfrm>
            <a:off x="457200" y="4648200"/>
            <a:ext cx="2819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Multiply by 100</a:t>
            </a:r>
            <a:endParaRPr lang="en-NZ" i="1">
              <a:latin typeface="Arial" pitchFamily="34" charset="0"/>
              <a:cs typeface="Arial" pitchFamily="34" charset="0"/>
            </a:endParaRPr>
          </a:p>
        </p:txBody>
      </p:sp>
      <p:sp>
        <p:nvSpPr>
          <p:cNvPr id="30" name="TextBox 29"/>
          <p:cNvSpPr txBox="1">
            <a:spLocks noChangeArrowheads="1"/>
          </p:cNvSpPr>
          <p:nvPr/>
        </p:nvSpPr>
        <p:spPr bwMode="auto">
          <a:xfrm>
            <a:off x="381000" y="5345113"/>
            <a:ext cx="152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buFontTx/>
              <a:buAutoNum type="alphaLcParenR"/>
            </a:pPr>
            <a:r>
              <a:rPr lang="en-NZ" u="sng">
                <a:latin typeface="Arial" pitchFamily="34" charset="0"/>
                <a:cs typeface="Arial" pitchFamily="34" charset="0"/>
              </a:rPr>
              <a:t>2</a:t>
            </a:r>
          </a:p>
          <a:p>
            <a:r>
              <a:rPr lang="en-NZ">
                <a:latin typeface="Arial" pitchFamily="34" charset="0"/>
                <a:cs typeface="Arial" pitchFamily="34" charset="0"/>
              </a:rPr>
              <a:t>	5</a:t>
            </a:r>
          </a:p>
        </p:txBody>
      </p:sp>
      <p:sp>
        <p:nvSpPr>
          <p:cNvPr id="31" name="TextBox 30"/>
          <p:cNvSpPr txBox="1">
            <a:spLocks noChangeArrowheads="1"/>
          </p:cNvSpPr>
          <p:nvPr/>
        </p:nvSpPr>
        <p:spPr bwMode="auto">
          <a:xfrm>
            <a:off x="3124200" y="5345113"/>
            <a:ext cx="152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buFontTx/>
              <a:buAutoNum type="alphaLcParenR" startAt="2"/>
            </a:pPr>
            <a:r>
              <a:rPr lang="en-NZ" u="sng">
                <a:latin typeface="Arial" pitchFamily="34" charset="0"/>
                <a:cs typeface="Arial" pitchFamily="34" charset="0"/>
              </a:rPr>
              <a:t>5</a:t>
            </a:r>
            <a:endParaRPr lang="en-NZ">
              <a:latin typeface="Arial" pitchFamily="34" charset="0"/>
              <a:cs typeface="Arial" pitchFamily="34" charset="0"/>
            </a:endParaRPr>
          </a:p>
          <a:p>
            <a:r>
              <a:rPr lang="en-NZ">
                <a:latin typeface="Arial" pitchFamily="34" charset="0"/>
                <a:cs typeface="Arial" pitchFamily="34" charset="0"/>
              </a:rPr>
              <a:t>	4</a:t>
            </a:r>
          </a:p>
        </p:txBody>
      </p:sp>
      <p:sp>
        <p:nvSpPr>
          <p:cNvPr id="32" name="TextBox 31"/>
          <p:cNvSpPr txBox="1">
            <a:spLocks noChangeArrowheads="1"/>
          </p:cNvSpPr>
          <p:nvPr/>
        </p:nvSpPr>
        <p:spPr bwMode="auto">
          <a:xfrm>
            <a:off x="5638800" y="5345113"/>
            <a:ext cx="152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buFontTx/>
              <a:buAutoNum type="alphaLcParenR" startAt="3"/>
            </a:pPr>
            <a:r>
              <a:rPr lang="en-NZ" u="sng">
                <a:latin typeface="Arial" pitchFamily="34" charset="0"/>
                <a:cs typeface="Arial" pitchFamily="34" charset="0"/>
              </a:rPr>
              <a:t>3</a:t>
            </a:r>
            <a:endParaRPr lang="en-NZ">
              <a:latin typeface="Arial" pitchFamily="34" charset="0"/>
              <a:cs typeface="Arial" pitchFamily="34" charset="0"/>
            </a:endParaRPr>
          </a:p>
          <a:p>
            <a:r>
              <a:rPr lang="en-NZ">
                <a:latin typeface="Arial" pitchFamily="34" charset="0"/>
                <a:cs typeface="Arial" pitchFamily="34" charset="0"/>
              </a:rPr>
              <a:t>	7</a:t>
            </a:r>
          </a:p>
        </p:txBody>
      </p:sp>
      <p:sp>
        <p:nvSpPr>
          <p:cNvPr id="33" name="TextBox 32"/>
          <p:cNvSpPr txBox="1">
            <a:spLocks noChangeArrowheads="1"/>
          </p:cNvSpPr>
          <p:nvPr/>
        </p:nvSpPr>
        <p:spPr bwMode="auto">
          <a:xfrm>
            <a:off x="990600" y="5345113"/>
            <a:ext cx="152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2</a:t>
            </a:r>
            <a:r>
              <a:rPr lang="en-NZ">
                <a:solidFill>
                  <a:srgbClr val="FF0000"/>
                </a:solidFill>
                <a:latin typeface="Arial" pitchFamily="34" charset="0"/>
                <a:cs typeface="Arial" pitchFamily="34" charset="0"/>
              </a:rPr>
              <a:t>   ×  </a:t>
            </a:r>
            <a:r>
              <a:rPr lang="en-NZ" u="sng">
                <a:solidFill>
                  <a:srgbClr val="FF0000"/>
                </a:solidFill>
                <a:latin typeface="Arial" pitchFamily="34" charset="0"/>
                <a:cs typeface="Arial" pitchFamily="34" charset="0"/>
              </a:rPr>
              <a:t>100</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	5         1</a:t>
            </a:r>
            <a:endParaRPr lang="en-NZ" i="1">
              <a:solidFill>
                <a:srgbClr val="FF0000"/>
              </a:solidFill>
              <a:latin typeface="Arial" pitchFamily="34" charset="0"/>
              <a:cs typeface="Arial" pitchFamily="34" charset="0"/>
            </a:endParaRPr>
          </a:p>
        </p:txBody>
      </p:sp>
      <p:sp>
        <p:nvSpPr>
          <p:cNvPr id="34" name="TextBox 33"/>
          <p:cNvSpPr txBox="1">
            <a:spLocks noChangeArrowheads="1"/>
          </p:cNvSpPr>
          <p:nvPr/>
        </p:nvSpPr>
        <p:spPr bwMode="auto">
          <a:xfrm>
            <a:off x="3733800" y="5345113"/>
            <a:ext cx="152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5</a:t>
            </a:r>
            <a:r>
              <a:rPr lang="en-NZ">
                <a:solidFill>
                  <a:srgbClr val="FF0000"/>
                </a:solidFill>
                <a:latin typeface="Arial" pitchFamily="34" charset="0"/>
                <a:cs typeface="Arial" pitchFamily="34" charset="0"/>
              </a:rPr>
              <a:t>   ×  </a:t>
            </a:r>
            <a:r>
              <a:rPr lang="en-NZ" u="sng">
                <a:solidFill>
                  <a:srgbClr val="FF0000"/>
                </a:solidFill>
                <a:latin typeface="Arial" pitchFamily="34" charset="0"/>
                <a:cs typeface="Arial" pitchFamily="34" charset="0"/>
              </a:rPr>
              <a:t>100</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4         1</a:t>
            </a:r>
            <a:endParaRPr lang="en-NZ" i="1">
              <a:solidFill>
                <a:srgbClr val="FF0000"/>
              </a:solidFill>
              <a:latin typeface="Arial" pitchFamily="34" charset="0"/>
              <a:cs typeface="Arial" pitchFamily="34" charset="0"/>
            </a:endParaRPr>
          </a:p>
        </p:txBody>
      </p:sp>
      <p:sp>
        <p:nvSpPr>
          <p:cNvPr id="35" name="TextBox 34"/>
          <p:cNvSpPr txBox="1">
            <a:spLocks noChangeArrowheads="1"/>
          </p:cNvSpPr>
          <p:nvPr/>
        </p:nvSpPr>
        <p:spPr bwMode="auto">
          <a:xfrm>
            <a:off x="6248400" y="5345113"/>
            <a:ext cx="152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3</a:t>
            </a:r>
            <a:r>
              <a:rPr lang="en-NZ">
                <a:solidFill>
                  <a:srgbClr val="FF0000"/>
                </a:solidFill>
                <a:latin typeface="Arial" pitchFamily="34" charset="0"/>
                <a:cs typeface="Arial" pitchFamily="34" charset="0"/>
              </a:rPr>
              <a:t>   ×  </a:t>
            </a:r>
            <a:r>
              <a:rPr lang="en-NZ" u="sng">
                <a:solidFill>
                  <a:srgbClr val="FF0000"/>
                </a:solidFill>
                <a:latin typeface="Arial" pitchFamily="34" charset="0"/>
                <a:cs typeface="Arial" pitchFamily="34" charset="0"/>
              </a:rPr>
              <a:t>100</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7         1</a:t>
            </a:r>
            <a:endParaRPr lang="en-NZ" i="1">
              <a:solidFill>
                <a:srgbClr val="FF0000"/>
              </a:solidFill>
              <a:latin typeface="Arial" pitchFamily="34" charset="0"/>
              <a:cs typeface="Arial" pitchFamily="34" charset="0"/>
            </a:endParaRPr>
          </a:p>
        </p:txBody>
      </p:sp>
      <p:sp>
        <p:nvSpPr>
          <p:cNvPr id="36" name="TextBox 35"/>
          <p:cNvSpPr txBox="1">
            <a:spLocks noChangeArrowheads="1"/>
          </p:cNvSpPr>
          <p:nvPr/>
        </p:nvSpPr>
        <p:spPr bwMode="auto">
          <a:xfrm>
            <a:off x="990600" y="5878513"/>
            <a:ext cx="152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200</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	 5  </a:t>
            </a:r>
            <a:endParaRPr lang="en-NZ" i="1">
              <a:solidFill>
                <a:srgbClr val="FF0000"/>
              </a:solidFill>
              <a:latin typeface="Arial" pitchFamily="34" charset="0"/>
              <a:cs typeface="Arial" pitchFamily="34" charset="0"/>
            </a:endParaRPr>
          </a:p>
        </p:txBody>
      </p:sp>
      <p:sp>
        <p:nvSpPr>
          <p:cNvPr id="37" name="TextBox 36"/>
          <p:cNvSpPr txBox="1">
            <a:spLocks noChangeArrowheads="1"/>
          </p:cNvSpPr>
          <p:nvPr/>
        </p:nvSpPr>
        <p:spPr bwMode="auto">
          <a:xfrm>
            <a:off x="990600" y="6411913"/>
            <a:ext cx="1524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40% </a:t>
            </a:r>
            <a:endParaRPr lang="en-NZ" i="1">
              <a:solidFill>
                <a:srgbClr val="FF0000"/>
              </a:solidFill>
              <a:latin typeface="Arial" pitchFamily="34" charset="0"/>
              <a:cs typeface="Arial" pitchFamily="34" charset="0"/>
            </a:endParaRPr>
          </a:p>
        </p:txBody>
      </p:sp>
      <p:sp>
        <p:nvSpPr>
          <p:cNvPr id="38" name="TextBox 37"/>
          <p:cNvSpPr txBox="1">
            <a:spLocks noChangeArrowheads="1"/>
          </p:cNvSpPr>
          <p:nvPr/>
        </p:nvSpPr>
        <p:spPr bwMode="auto">
          <a:xfrm>
            <a:off x="3733800" y="5954713"/>
            <a:ext cx="152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500</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	 4  </a:t>
            </a:r>
            <a:endParaRPr lang="en-NZ" i="1">
              <a:solidFill>
                <a:srgbClr val="FF0000"/>
              </a:solidFill>
              <a:latin typeface="Arial" pitchFamily="34" charset="0"/>
              <a:cs typeface="Arial" pitchFamily="34" charset="0"/>
            </a:endParaRPr>
          </a:p>
        </p:txBody>
      </p:sp>
      <p:sp>
        <p:nvSpPr>
          <p:cNvPr id="39" name="TextBox 38"/>
          <p:cNvSpPr txBox="1">
            <a:spLocks noChangeArrowheads="1"/>
          </p:cNvSpPr>
          <p:nvPr/>
        </p:nvSpPr>
        <p:spPr bwMode="auto">
          <a:xfrm>
            <a:off x="3733800" y="6488113"/>
            <a:ext cx="1524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125% </a:t>
            </a:r>
            <a:endParaRPr lang="en-NZ" i="1">
              <a:solidFill>
                <a:srgbClr val="FF0000"/>
              </a:solidFill>
              <a:latin typeface="Arial" pitchFamily="34" charset="0"/>
              <a:cs typeface="Arial" pitchFamily="34" charset="0"/>
            </a:endParaRPr>
          </a:p>
        </p:txBody>
      </p:sp>
      <p:sp>
        <p:nvSpPr>
          <p:cNvPr id="40" name="TextBox 39"/>
          <p:cNvSpPr txBox="1">
            <a:spLocks noChangeArrowheads="1"/>
          </p:cNvSpPr>
          <p:nvPr/>
        </p:nvSpPr>
        <p:spPr bwMode="auto">
          <a:xfrm>
            <a:off x="6248400" y="5954713"/>
            <a:ext cx="152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300</a:t>
            </a:r>
            <a:endParaRPr lang="en-NZ" i="1" u="sng" baseline="30000">
              <a:solidFill>
                <a:srgbClr val="FF0000"/>
              </a:solidFill>
              <a:latin typeface="Arial" pitchFamily="34" charset="0"/>
              <a:cs typeface="Arial" pitchFamily="34" charset="0"/>
            </a:endParaRPr>
          </a:p>
          <a:p>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	 7  </a:t>
            </a:r>
            <a:endParaRPr lang="en-NZ" i="1">
              <a:solidFill>
                <a:srgbClr val="FF0000"/>
              </a:solidFill>
              <a:latin typeface="Arial" pitchFamily="34" charset="0"/>
              <a:cs typeface="Arial" pitchFamily="34" charset="0"/>
            </a:endParaRPr>
          </a:p>
        </p:txBody>
      </p:sp>
      <p:sp>
        <p:nvSpPr>
          <p:cNvPr id="41" name="TextBox 40"/>
          <p:cNvSpPr txBox="1">
            <a:spLocks noChangeArrowheads="1"/>
          </p:cNvSpPr>
          <p:nvPr/>
        </p:nvSpPr>
        <p:spPr bwMode="auto">
          <a:xfrm>
            <a:off x="6248400" y="6488113"/>
            <a:ext cx="1524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42.86% </a:t>
            </a:r>
            <a:endParaRPr lang="en-NZ" i="1">
              <a:solidFill>
                <a:srgbClr val="FF0000"/>
              </a:solidFill>
              <a:latin typeface="Arial" pitchFamily="34" charset="0"/>
              <a:cs typeface="Arial" pitchFamily="34" charset="0"/>
            </a:endParaRPr>
          </a:p>
        </p:txBody>
      </p:sp>
      <p:sp>
        <p:nvSpPr>
          <p:cNvPr id="42" name="Text Placeholder 2"/>
          <p:cNvSpPr txBox="1">
            <a:spLocks/>
          </p:cNvSpPr>
          <p:nvPr/>
        </p:nvSpPr>
        <p:spPr bwMode="auto">
          <a:xfrm>
            <a:off x="381000" y="49530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Change the following fractions into percentages:</a:t>
            </a:r>
            <a:endParaRPr lang="en-NZ" i="1">
              <a:latin typeface="Arial" pitchFamily="34" charset="0"/>
              <a:cs typeface="Arial" pitchFamily="34" charset="0"/>
            </a:endParaRPr>
          </a:p>
        </p:txBody>
      </p:sp>
      <p:sp>
        <p:nvSpPr>
          <p:cNvPr id="43" name="TextBox 42"/>
          <p:cNvSpPr txBox="1">
            <a:spLocks noChangeArrowheads="1"/>
          </p:cNvSpPr>
          <p:nvPr/>
        </p:nvSpPr>
        <p:spPr bwMode="auto">
          <a:xfrm>
            <a:off x="1219200" y="281940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100</a:t>
            </a:r>
          </a:p>
        </p:txBody>
      </p:sp>
      <p:sp>
        <p:nvSpPr>
          <p:cNvPr id="44" name="TextBox 43"/>
          <p:cNvSpPr txBox="1">
            <a:spLocks noChangeArrowheads="1"/>
          </p:cNvSpPr>
          <p:nvPr/>
        </p:nvSpPr>
        <p:spPr bwMode="auto">
          <a:xfrm>
            <a:off x="3886200" y="281940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100</a:t>
            </a:r>
          </a:p>
        </p:txBody>
      </p:sp>
      <p:sp>
        <p:nvSpPr>
          <p:cNvPr id="45" name="TextBox 44"/>
          <p:cNvSpPr txBox="1">
            <a:spLocks noChangeArrowheads="1"/>
          </p:cNvSpPr>
          <p:nvPr/>
        </p:nvSpPr>
        <p:spPr bwMode="auto">
          <a:xfrm>
            <a:off x="6629400" y="281940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100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500"/>
                                        <p:tgtEl>
                                          <p:spTgt spid="10"/>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 calcmode="lin" valueType="num">
                                      <p:cBhvr additive="base">
                                        <p:cTn id="35" dur="500" fill="hold"/>
                                        <p:tgtEl>
                                          <p:spTgt spid="6"/>
                                        </p:tgtEl>
                                        <p:attrNameLst>
                                          <p:attrName>ppt_x</p:attrName>
                                        </p:attrNameLst>
                                      </p:cBhvr>
                                      <p:tavLst>
                                        <p:tav tm="0">
                                          <p:val>
                                            <p:strVal val="0-#ppt_w/2"/>
                                          </p:val>
                                        </p:tav>
                                        <p:tav tm="100000">
                                          <p:val>
                                            <p:strVal val="#ppt_x"/>
                                          </p:val>
                                        </p:tav>
                                      </p:tavLst>
                                    </p:anim>
                                    <p:anim calcmode="lin" valueType="num">
                                      <p:cBhvr additive="base">
                                        <p:cTn id="36" dur="500" fill="hold"/>
                                        <p:tgtEl>
                                          <p:spTgt spid="6"/>
                                        </p:tgtEl>
                                        <p:attrNameLst>
                                          <p:attrName>ppt_y</p:attrName>
                                        </p:attrNameLst>
                                      </p:cBhvr>
                                      <p:tavLst>
                                        <p:tav tm="0">
                                          <p:val>
                                            <p:strVal val="#ppt_y"/>
                                          </p:val>
                                        </p:tav>
                                        <p:tav tm="100000">
                                          <p:val>
                                            <p:strVal val="#ppt_y"/>
                                          </p:val>
                                        </p:tav>
                                      </p:tavLst>
                                    </p:anim>
                                  </p:childTnLst>
                                </p:cTn>
                              </p:par>
                              <p:par>
                                <p:cTn id="37" presetID="10" presetClass="entr" presetSubtype="0" fill="hold" grpId="0" nodeType="with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fade">
                                      <p:cBhvr>
                                        <p:cTn id="39" dur="500"/>
                                        <p:tgtEl>
                                          <p:spTgt spid="7"/>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500"/>
                                        <p:tgtEl>
                                          <p:spTgt spid="8"/>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fade">
                                      <p:cBhvr>
                                        <p:cTn id="45" dur="500"/>
                                        <p:tgtEl>
                                          <p:spTgt spid="9"/>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43"/>
                                        </p:tgtEl>
                                        <p:attrNameLst>
                                          <p:attrName>style.visibility</p:attrName>
                                        </p:attrNameLst>
                                      </p:cBhvr>
                                      <p:to>
                                        <p:strVal val="visible"/>
                                      </p:to>
                                    </p:set>
                                    <p:animEffect transition="in" filter="fade">
                                      <p:cBhvr>
                                        <p:cTn id="50" dur="500"/>
                                        <p:tgtEl>
                                          <p:spTgt spid="43"/>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Effect transition="in" filter="fade">
                                      <p:cBhvr>
                                        <p:cTn id="55" dur="500"/>
                                        <p:tgtEl>
                                          <p:spTgt spid="11"/>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12"/>
                                        </p:tgtEl>
                                        <p:attrNameLst>
                                          <p:attrName>style.visibility</p:attrName>
                                        </p:attrNameLst>
                                      </p:cBhvr>
                                      <p:to>
                                        <p:strVal val="visible"/>
                                      </p:to>
                                    </p:set>
                                    <p:animEffect transition="in" filter="fade">
                                      <p:cBhvr>
                                        <p:cTn id="60" dur="500"/>
                                        <p:tgtEl>
                                          <p:spTgt spid="12"/>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25"/>
                                        </p:tgtEl>
                                        <p:attrNameLst>
                                          <p:attrName>style.visibility</p:attrName>
                                        </p:attrNameLst>
                                      </p:cBhvr>
                                      <p:to>
                                        <p:strVal val="visible"/>
                                      </p:to>
                                    </p:set>
                                    <p:animEffect transition="in" filter="fade">
                                      <p:cBhvr>
                                        <p:cTn id="65" dur="500"/>
                                        <p:tgtEl>
                                          <p:spTgt spid="25"/>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13"/>
                                        </p:tgtEl>
                                        <p:attrNameLst>
                                          <p:attrName>style.visibility</p:attrName>
                                        </p:attrNameLst>
                                      </p:cBhvr>
                                      <p:to>
                                        <p:strVal val="visible"/>
                                      </p:to>
                                    </p:set>
                                    <p:animEffect transition="in" filter="fade">
                                      <p:cBhvr>
                                        <p:cTn id="70" dur="500"/>
                                        <p:tgtEl>
                                          <p:spTgt spid="13"/>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44"/>
                                        </p:tgtEl>
                                        <p:attrNameLst>
                                          <p:attrName>style.visibility</p:attrName>
                                        </p:attrNameLst>
                                      </p:cBhvr>
                                      <p:to>
                                        <p:strVal val="visible"/>
                                      </p:to>
                                    </p:set>
                                    <p:animEffect transition="in" filter="fade">
                                      <p:cBhvr>
                                        <p:cTn id="75" dur="500"/>
                                        <p:tgtEl>
                                          <p:spTgt spid="44"/>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17"/>
                                        </p:tgtEl>
                                        <p:attrNameLst>
                                          <p:attrName>style.visibility</p:attrName>
                                        </p:attrNameLst>
                                      </p:cBhvr>
                                      <p:to>
                                        <p:strVal val="visible"/>
                                      </p:to>
                                    </p:set>
                                    <p:animEffect transition="in" filter="fade">
                                      <p:cBhvr>
                                        <p:cTn id="80" dur="500"/>
                                        <p:tgtEl>
                                          <p:spTgt spid="17"/>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10" presetClass="entr" presetSubtype="0" fill="hold" grpId="0" nodeType="clickEffect">
                                  <p:stCondLst>
                                    <p:cond delay="0"/>
                                  </p:stCondLst>
                                  <p:childTnLst>
                                    <p:set>
                                      <p:cBhvr>
                                        <p:cTn id="84" dur="1" fill="hold">
                                          <p:stCondLst>
                                            <p:cond delay="0"/>
                                          </p:stCondLst>
                                        </p:cTn>
                                        <p:tgtEl>
                                          <p:spTgt spid="18"/>
                                        </p:tgtEl>
                                        <p:attrNameLst>
                                          <p:attrName>style.visibility</p:attrName>
                                        </p:attrNameLst>
                                      </p:cBhvr>
                                      <p:to>
                                        <p:strVal val="visible"/>
                                      </p:to>
                                    </p:set>
                                    <p:animEffect transition="in" filter="fade">
                                      <p:cBhvr>
                                        <p:cTn id="85" dur="500"/>
                                        <p:tgtEl>
                                          <p:spTgt spid="18"/>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10" presetClass="entr" presetSubtype="0" fill="hold" grpId="0" nodeType="clickEffect">
                                  <p:stCondLst>
                                    <p:cond delay="0"/>
                                  </p:stCondLst>
                                  <p:childTnLst>
                                    <p:set>
                                      <p:cBhvr>
                                        <p:cTn id="89" dur="1" fill="hold">
                                          <p:stCondLst>
                                            <p:cond delay="0"/>
                                          </p:stCondLst>
                                        </p:cTn>
                                        <p:tgtEl>
                                          <p:spTgt spid="26"/>
                                        </p:tgtEl>
                                        <p:attrNameLst>
                                          <p:attrName>style.visibility</p:attrName>
                                        </p:attrNameLst>
                                      </p:cBhvr>
                                      <p:to>
                                        <p:strVal val="visible"/>
                                      </p:to>
                                    </p:set>
                                    <p:animEffect transition="in" filter="fade">
                                      <p:cBhvr>
                                        <p:cTn id="90" dur="500"/>
                                        <p:tgtEl>
                                          <p:spTgt spid="26"/>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10" presetClass="entr" presetSubtype="0" fill="hold" grpId="0" nodeType="clickEffect">
                                  <p:stCondLst>
                                    <p:cond delay="0"/>
                                  </p:stCondLst>
                                  <p:childTnLst>
                                    <p:set>
                                      <p:cBhvr>
                                        <p:cTn id="94" dur="1" fill="hold">
                                          <p:stCondLst>
                                            <p:cond delay="0"/>
                                          </p:stCondLst>
                                        </p:cTn>
                                        <p:tgtEl>
                                          <p:spTgt spid="19"/>
                                        </p:tgtEl>
                                        <p:attrNameLst>
                                          <p:attrName>style.visibility</p:attrName>
                                        </p:attrNameLst>
                                      </p:cBhvr>
                                      <p:to>
                                        <p:strVal val="visible"/>
                                      </p:to>
                                    </p:set>
                                    <p:animEffect transition="in" filter="fade">
                                      <p:cBhvr>
                                        <p:cTn id="95" dur="500"/>
                                        <p:tgtEl>
                                          <p:spTgt spid="19"/>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10" presetClass="entr" presetSubtype="0" fill="hold" grpId="0" nodeType="clickEffect">
                                  <p:stCondLst>
                                    <p:cond delay="0"/>
                                  </p:stCondLst>
                                  <p:childTnLst>
                                    <p:set>
                                      <p:cBhvr>
                                        <p:cTn id="99" dur="1" fill="hold">
                                          <p:stCondLst>
                                            <p:cond delay="0"/>
                                          </p:stCondLst>
                                        </p:cTn>
                                        <p:tgtEl>
                                          <p:spTgt spid="45"/>
                                        </p:tgtEl>
                                        <p:attrNameLst>
                                          <p:attrName>style.visibility</p:attrName>
                                        </p:attrNameLst>
                                      </p:cBhvr>
                                      <p:to>
                                        <p:strVal val="visible"/>
                                      </p:to>
                                    </p:set>
                                    <p:animEffect transition="in" filter="fade">
                                      <p:cBhvr>
                                        <p:cTn id="100" dur="500"/>
                                        <p:tgtEl>
                                          <p:spTgt spid="45"/>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10" presetClass="entr" presetSubtype="0" fill="hold" grpId="0" nodeType="clickEffect">
                                  <p:stCondLst>
                                    <p:cond delay="0"/>
                                  </p:stCondLst>
                                  <p:childTnLst>
                                    <p:set>
                                      <p:cBhvr>
                                        <p:cTn id="104" dur="1" fill="hold">
                                          <p:stCondLst>
                                            <p:cond delay="0"/>
                                          </p:stCondLst>
                                        </p:cTn>
                                        <p:tgtEl>
                                          <p:spTgt spid="20"/>
                                        </p:tgtEl>
                                        <p:attrNameLst>
                                          <p:attrName>style.visibility</p:attrName>
                                        </p:attrNameLst>
                                      </p:cBhvr>
                                      <p:to>
                                        <p:strVal val="visible"/>
                                      </p:to>
                                    </p:set>
                                    <p:animEffect transition="in" filter="fade">
                                      <p:cBhvr>
                                        <p:cTn id="105" dur="500"/>
                                        <p:tgtEl>
                                          <p:spTgt spid="20"/>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10" presetClass="entr" presetSubtype="0" fill="hold" grpId="0" nodeType="clickEffect">
                                  <p:stCondLst>
                                    <p:cond delay="0"/>
                                  </p:stCondLst>
                                  <p:childTnLst>
                                    <p:set>
                                      <p:cBhvr>
                                        <p:cTn id="109" dur="1" fill="hold">
                                          <p:stCondLst>
                                            <p:cond delay="0"/>
                                          </p:stCondLst>
                                        </p:cTn>
                                        <p:tgtEl>
                                          <p:spTgt spid="21"/>
                                        </p:tgtEl>
                                        <p:attrNameLst>
                                          <p:attrName>style.visibility</p:attrName>
                                        </p:attrNameLst>
                                      </p:cBhvr>
                                      <p:to>
                                        <p:strVal val="visible"/>
                                      </p:to>
                                    </p:set>
                                    <p:animEffect transition="in" filter="fade">
                                      <p:cBhvr>
                                        <p:cTn id="110" dur="500"/>
                                        <p:tgtEl>
                                          <p:spTgt spid="21"/>
                                        </p:tgtEl>
                                      </p:cBhvr>
                                    </p:animEffec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10" presetClass="entr" presetSubtype="0" fill="hold" grpId="0" nodeType="clickEffect">
                                  <p:stCondLst>
                                    <p:cond delay="0"/>
                                  </p:stCondLst>
                                  <p:childTnLst>
                                    <p:set>
                                      <p:cBhvr>
                                        <p:cTn id="114" dur="1" fill="hold">
                                          <p:stCondLst>
                                            <p:cond delay="0"/>
                                          </p:stCondLst>
                                        </p:cTn>
                                        <p:tgtEl>
                                          <p:spTgt spid="27"/>
                                        </p:tgtEl>
                                        <p:attrNameLst>
                                          <p:attrName>style.visibility</p:attrName>
                                        </p:attrNameLst>
                                      </p:cBhvr>
                                      <p:to>
                                        <p:strVal val="visible"/>
                                      </p:to>
                                    </p:set>
                                    <p:animEffect transition="in" filter="fade">
                                      <p:cBhvr>
                                        <p:cTn id="115" dur="500"/>
                                        <p:tgtEl>
                                          <p:spTgt spid="27"/>
                                        </p:tgtEl>
                                      </p:cBhvr>
                                    </p:animEffec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10" presetClass="entr" presetSubtype="0" fill="hold" grpId="0" nodeType="clickEffect">
                                  <p:stCondLst>
                                    <p:cond delay="0"/>
                                  </p:stCondLst>
                                  <p:childTnLst>
                                    <p:set>
                                      <p:cBhvr>
                                        <p:cTn id="119" dur="1" fill="hold">
                                          <p:stCondLst>
                                            <p:cond delay="0"/>
                                          </p:stCondLst>
                                        </p:cTn>
                                        <p:tgtEl>
                                          <p:spTgt spid="22"/>
                                        </p:tgtEl>
                                        <p:attrNameLst>
                                          <p:attrName>style.visibility</p:attrName>
                                        </p:attrNameLst>
                                      </p:cBhvr>
                                      <p:to>
                                        <p:strVal val="visible"/>
                                      </p:to>
                                    </p:set>
                                    <p:animEffect transition="in" filter="fade">
                                      <p:cBhvr>
                                        <p:cTn id="120" dur="500"/>
                                        <p:tgtEl>
                                          <p:spTgt spid="22"/>
                                        </p:tgtEl>
                                      </p:cBhvr>
                                    </p:animEffec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10" presetClass="entr" presetSubtype="0" fill="hold" grpId="0" nodeType="clickEffect">
                                  <p:stCondLst>
                                    <p:cond delay="0"/>
                                  </p:stCondLst>
                                  <p:childTnLst>
                                    <p:set>
                                      <p:cBhvr>
                                        <p:cTn id="124" dur="1" fill="hold">
                                          <p:stCondLst>
                                            <p:cond delay="0"/>
                                          </p:stCondLst>
                                        </p:cTn>
                                        <p:tgtEl>
                                          <p:spTgt spid="23"/>
                                        </p:tgtEl>
                                        <p:attrNameLst>
                                          <p:attrName>style.visibility</p:attrName>
                                        </p:attrNameLst>
                                      </p:cBhvr>
                                      <p:to>
                                        <p:strVal val="visible"/>
                                      </p:to>
                                    </p:set>
                                    <p:animEffect transition="in" filter="fade">
                                      <p:cBhvr>
                                        <p:cTn id="125" dur="500"/>
                                        <p:tgtEl>
                                          <p:spTgt spid="23"/>
                                        </p:tgtEl>
                                      </p:cBhvr>
                                    </p:animEffect>
                                  </p:childTnLst>
                                </p:cTn>
                              </p:par>
                              <p:par>
                                <p:cTn id="126" presetID="10" presetClass="entr" presetSubtype="0" fill="hold" grpId="0" nodeType="withEffect">
                                  <p:stCondLst>
                                    <p:cond delay="0"/>
                                  </p:stCondLst>
                                  <p:childTnLst>
                                    <p:set>
                                      <p:cBhvr>
                                        <p:cTn id="127" dur="1" fill="hold">
                                          <p:stCondLst>
                                            <p:cond delay="0"/>
                                          </p:stCondLst>
                                        </p:cTn>
                                        <p:tgtEl>
                                          <p:spTgt spid="24"/>
                                        </p:tgtEl>
                                        <p:attrNameLst>
                                          <p:attrName>style.visibility</p:attrName>
                                        </p:attrNameLst>
                                      </p:cBhvr>
                                      <p:to>
                                        <p:strVal val="visible"/>
                                      </p:to>
                                    </p:set>
                                    <p:animEffect transition="in" filter="fade">
                                      <p:cBhvr>
                                        <p:cTn id="128" dur="500"/>
                                        <p:tgtEl>
                                          <p:spTgt spid="24"/>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10" presetClass="entr" presetSubtype="0" fill="hold" grpId="0" nodeType="clickEffect">
                                  <p:stCondLst>
                                    <p:cond delay="0"/>
                                  </p:stCondLst>
                                  <p:childTnLst>
                                    <p:set>
                                      <p:cBhvr>
                                        <p:cTn id="132" dur="1" fill="hold">
                                          <p:stCondLst>
                                            <p:cond delay="0"/>
                                          </p:stCondLst>
                                        </p:cTn>
                                        <p:tgtEl>
                                          <p:spTgt spid="28"/>
                                        </p:tgtEl>
                                        <p:attrNameLst>
                                          <p:attrName>style.visibility</p:attrName>
                                        </p:attrNameLst>
                                      </p:cBhvr>
                                      <p:to>
                                        <p:strVal val="visible"/>
                                      </p:to>
                                    </p:set>
                                    <p:animEffect transition="in" filter="fade">
                                      <p:cBhvr>
                                        <p:cTn id="133" dur="500"/>
                                        <p:tgtEl>
                                          <p:spTgt spid="28"/>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10" presetClass="entr" presetSubtype="0" fill="hold" grpId="0" nodeType="clickEffect">
                                  <p:stCondLst>
                                    <p:cond delay="0"/>
                                  </p:stCondLst>
                                  <p:childTnLst>
                                    <p:set>
                                      <p:cBhvr>
                                        <p:cTn id="137" dur="1" fill="hold">
                                          <p:stCondLst>
                                            <p:cond delay="0"/>
                                          </p:stCondLst>
                                        </p:cTn>
                                        <p:tgtEl>
                                          <p:spTgt spid="29"/>
                                        </p:tgtEl>
                                        <p:attrNameLst>
                                          <p:attrName>style.visibility</p:attrName>
                                        </p:attrNameLst>
                                      </p:cBhvr>
                                      <p:to>
                                        <p:strVal val="visible"/>
                                      </p:to>
                                    </p:set>
                                    <p:animEffect transition="in" filter="fade">
                                      <p:cBhvr>
                                        <p:cTn id="138" dur="500"/>
                                        <p:tgtEl>
                                          <p:spTgt spid="29"/>
                                        </p:tgtEl>
                                      </p:cBhvr>
                                    </p:animEffect>
                                  </p:childTnLst>
                                </p:cTn>
                              </p:par>
                            </p:childTnLst>
                          </p:cTn>
                        </p:par>
                      </p:childTnLst>
                    </p:cTn>
                  </p:par>
                  <p:par>
                    <p:cTn id="139" fill="hold" nodeType="clickPar">
                      <p:stCondLst>
                        <p:cond delay="indefinite"/>
                      </p:stCondLst>
                      <p:childTnLst>
                        <p:par>
                          <p:cTn id="140" fill="hold" nodeType="withGroup">
                            <p:stCondLst>
                              <p:cond delay="0"/>
                            </p:stCondLst>
                            <p:childTnLst>
                              <p:par>
                                <p:cTn id="141" presetID="2" presetClass="entr" presetSubtype="8" fill="hold" grpId="0" nodeType="clickEffect">
                                  <p:stCondLst>
                                    <p:cond delay="0"/>
                                  </p:stCondLst>
                                  <p:childTnLst>
                                    <p:set>
                                      <p:cBhvr>
                                        <p:cTn id="142" dur="1" fill="hold">
                                          <p:stCondLst>
                                            <p:cond delay="0"/>
                                          </p:stCondLst>
                                        </p:cTn>
                                        <p:tgtEl>
                                          <p:spTgt spid="42"/>
                                        </p:tgtEl>
                                        <p:attrNameLst>
                                          <p:attrName>style.visibility</p:attrName>
                                        </p:attrNameLst>
                                      </p:cBhvr>
                                      <p:to>
                                        <p:strVal val="visible"/>
                                      </p:to>
                                    </p:set>
                                    <p:anim calcmode="lin" valueType="num">
                                      <p:cBhvr additive="base">
                                        <p:cTn id="143" dur="500" fill="hold"/>
                                        <p:tgtEl>
                                          <p:spTgt spid="42"/>
                                        </p:tgtEl>
                                        <p:attrNameLst>
                                          <p:attrName>ppt_x</p:attrName>
                                        </p:attrNameLst>
                                      </p:cBhvr>
                                      <p:tavLst>
                                        <p:tav tm="0">
                                          <p:val>
                                            <p:strVal val="0-#ppt_w/2"/>
                                          </p:val>
                                        </p:tav>
                                        <p:tav tm="100000">
                                          <p:val>
                                            <p:strVal val="#ppt_x"/>
                                          </p:val>
                                        </p:tav>
                                      </p:tavLst>
                                    </p:anim>
                                    <p:anim calcmode="lin" valueType="num">
                                      <p:cBhvr additive="base">
                                        <p:cTn id="144" dur="500" fill="hold"/>
                                        <p:tgtEl>
                                          <p:spTgt spid="42"/>
                                        </p:tgtEl>
                                        <p:attrNameLst>
                                          <p:attrName>ppt_y</p:attrName>
                                        </p:attrNameLst>
                                      </p:cBhvr>
                                      <p:tavLst>
                                        <p:tav tm="0">
                                          <p:val>
                                            <p:strVal val="#ppt_y"/>
                                          </p:val>
                                        </p:tav>
                                        <p:tav tm="100000">
                                          <p:val>
                                            <p:strVal val="#ppt_y"/>
                                          </p:val>
                                        </p:tav>
                                      </p:tavLst>
                                    </p:anim>
                                  </p:childTnLst>
                                </p:cTn>
                              </p:par>
                              <p:par>
                                <p:cTn id="145" presetID="10" presetClass="entr" presetSubtype="0" fill="hold" grpId="0" nodeType="withEffect">
                                  <p:stCondLst>
                                    <p:cond delay="0"/>
                                  </p:stCondLst>
                                  <p:childTnLst>
                                    <p:set>
                                      <p:cBhvr>
                                        <p:cTn id="146" dur="1" fill="hold">
                                          <p:stCondLst>
                                            <p:cond delay="0"/>
                                          </p:stCondLst>
                                        </p:cTn>
                                        <p:tgtEl>
                                          <p:spTgt spid="30"/>
                                        </p:tgtEl>
                                        <p:attrNameLst>
                                          <p:attrName>style.visibility</p:attrName>
                                        </p:attrNameLst>
                                      </p:cBhvr>
                                      <p:to>
                                        <p:strVal val="visible"/>
                                      </p:to>
                                    </p:set>
                                    <p:animEffect transition="in" filter="fade">
                                      <p:cBhvr>
                                        <p:cTn id="147" dur="500"/>
                                        <p:tgtEl>
                                          <p:spTgt spid="30"/>
                                        </p:tgtEl>
                                      </p:cBhvr>
                                    </p:animEffect>
                                  </p:childTnLst>
                                </p:cTn>
                              </p:par>
                              <p:par>
                                <p:cTn id="148" presetID="10" presetClass="entr" presetSubtype="0" fill="hold" grpId="0" nodeType="withEffect">
                                  <p:stCondLst>
                                    <p:cond delay="0"/>
                                  </p:stCondLst>
                                  <p:childTnLst>
                                    <p:set>
                                      <p:cBhvr>
                                        <p:cTn id="149" dur="1" fill="hold">
                                          <p:stCondLst>
                                            <p:cond delay="0"/>
                                          </p:stCondLst>
                                        </p:cTn>
                                        <p:tgtEl>
                                          <p:spTgt spid="31"/>
                                        </p:tgtEl>
                                        <p:attrNameLst>
                                          <p:attrName>style.visibility</p:attrName>
                                        </p:attrNameLst>
                                      </p:cBhvr>
                                      <p:to>
                                        <p:strVal val="visible"/>
                                      </p:to>
                                    </p:set>
                                    <p:animEffect transition="in" filter="fade">
                                      <p:cBhvr>
                                        <p:cTn id="150" dur="500"/>
                                        <p:tgtEl>
                                          <p:spTgt spid="31"/>
                                        </p:tgtEl>
                                      </p:cBhvr>
                                    </p:animEffect>
                                  </p:childTnLst>
                                </p:cTn>
                              </p:par>
                              <p:par>
                                <p:cTn id="151" presetID="10" presetClass="entr" presetSubtype="0" fill="hold" grpId="0" nodeType="withEffect">
                                  <p:stCondLst>
                                    <p:cond delay="0"/>
                                  </p:stCondLst>
                                  <p:childTnLst>
                                    <p:set>
                                      <p:cBhvr>
                                        <p:cTn id="152" dur="1" fill="hold">
                                          <p:stCondLst>
                                            <p:cond delay="0"/>
                                          </p:stCondLst>
                                        </p:cTn>
                                        <p:tgtEl>
                                          <p:spTgt spid="32"/>
                                        </p:tgtEl>
                                        <p:attrNameLst>
                                          <p:attrName>style.visibility</p:attrName>
                                        </p:attrNameLst>
                                      </p:cBhvr>
                                      <p:to>
                                        <p:strVal val="visible"/>
                                      </p:to>
                                    </p:set>
                                    <p:animEffect transition="in" filter="fade">
                                      <p:cBhvr>
                                        <p:cTn id="153" dur="500"/>
                                        <p:tgtEl>
                                          <p:spTgt spid="32"/>
                                        </p:tgtEl>
                                      </p:cBhvr>
                                    </p:animEffec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10" presetClass="entr" presetSubtype="0" fill="hold" grpId="0" nodeType="clickEffect">
                                  <p:stCondLst>
                                    <p:cond delay="0"/>
                                  </p:stCondLst>
                                  <p:childTnLst>
                                    <p:set>
                                      <p:cBhvr>
                                        <p:cTn id="157" dur="1" fill="hold">
                                          <p:stCondLst>
                                            <p:cond delay="0"/>
                                          </p:stCondLst>
                                        </p:cTn>
                                        <p:tgtEl>
                                          <p:spTgt spid="33"/>
                                        </p:tgtEl>
                                        <p:attrNameLst>
                                          <p:attrName>style.visibility</p:attrName>
                                        </p:attrNameLst>
                                      </p:cBhvr>
                                      <p:to>
                                        <p:strVal val="visible"/>
                                      </p:to>
                                    </p:set>
                                    <p:animEffect transition="in" filter="fade">
                                      <p:cBhvr>
                                        <p:cTn id="158" dur="500"/>
                                        <p:tgtEl>
                                          <p:spTgt spid="33"/>
                                        </p:tgtEl>
                                      </p:cBhvr>
                                    </p:animEffect>
                                  </p:childTnLst>
                                </p:cTn>
                              </p:par>
                            </p:childTnLst>
                          </p:cTn>
                        </p:par>
                      </p:childTnLst>
                    </p:cTn>
                  </p:par>
                  <p:par>
                    <p:cTn id="159" fill="hold" nodeType="clickPar">
                      <p:stCondLst>
                        <p:cond delay="indefinite"/>
                      </p:stCondLst>
                      <p:childTnLst>
                        <p:par>
                          <p:cTn id="160" fill="hold" nodeType="withGroup">
                            <p:stCondLst>
                              <p:cond delay="0"/>
                            </p:stCondLst>
                            <p:childTnLst>
                              <p:par>
                                <p:cTn id="161" presetID="10" presetClass="entr" presetSubtype="0" fill="hold" grpId="0" nodeType="clickEffect">
                                  <p:stCondLst>
                                    <p:cond delay="0"/>
                                  </p:stCondLst>
                                  <p:childTnLst>
                                    <p:set>
                                      <p:cBhvr>
                                        <p:cTn id="162" dur="1" fill="hold">
                                          <p:stCondLst>
                                            <p:cond delay="0"/>
                                          </p:stCondLst>
                                        </p:cTn>
                                        <p:tgtEl>
                                          <p:spTgt spid="36"/>
                                        </p:tgtEl>
                                        <p:attrNameLst>
                                          <p:attrName>style.visibility</p:attrName>
                                        </p:attrNameLst>
                                      </p:cBhvr>
                                      <p:to>
                                        <p:strVal val="visible"/>
                                      </p:to>
                                    </p:set>
                                    <p:animEffect transition="in" filter="fade">
                                      <p:cBhvr>
                                        <p:cTn id="163" dur="500"/>
                                        <p:tgtEl>
                                          <p:spTgt spid="36"/>
                                        </p:tgtEl>
                                      </p:cBhvr>
                                    </p:animEffect>
                                  </p:childTnLst>
                                </p:cTn>
                              </p:par>
                            </p:childTnLst>
                          </p:cTn>
                        </p:par>
                      </p:childTnLst>
                    </p:cTn>
                  </p:par>
                  <p:par>
                    <p:cTn id="164" fill="hold" nodeType="clickPar">
                      <p:stCondLst>
                        <p:cond delay="indefinite"/>
                      </p:stCondLst>
                      <p:childTnLst>
                        <p:par>
                          <p:cTn id="165" fill="hold" nodeType="withGroup">
                            <p:stCondLst>
                              <p:cond delay="0"/>
                            </p:stCondLst>
                            <p:childTnLst>
                              <p:par>
                                <p:cTn id="166" presetID="10" presetClass="entr" presetSubtype="0" fill="hold" grpId="0" nodeType="clickEffect">
                                  <p:stCondLst>
                                    <p:cond delay="0"/>
                                  </p:stCondLst>
                                  <p:childTnLst>
                                    <p:set>
                                      <p:cBhvr>
                                        <p:cTn id="167" dur="1" fill="hold">
                                          <p:stCondLst>
                                            <p:cond delay="0"/>
                                          </p:stCondLst>
                                        </p:cTn>
                                        <p:tgtEl>
                                          <p:spTgt spid="37"/>
                                        </p:tgtEl>
                                        <p:attrNameLst>
                                          <p:attrName>style.visibility</p:attrName>
                                        </p:attrNameLst>
                                      </p:cBhvr>
                                      <p:to>
                                        <p:strVal val="visible"/>
                                      </p:to>
                                    </p:set>
                                    <p:animEffect transition="in" filter="fade">
                                      <p:cBhvr>
                                        <p:cTn id="168" dur="500"/>
                                        <p:tgtEl>
                                          <p:spTgt spid="37"/>
                                        </p:tgtEl>
                                      </p:cBhvr>
                                    </p:animEffect>
                                  </p:childTnLst>
                                </p:cTn>
                              </p:par>
                            </p:childTnLst>
                          </p:cTn>
                        </p:par>
                      </p:childTnLst>
                    </p:cTn>
                  </p:par>
                  <p:par>
                    <p:cTn id="169" fill="hold" nodeType="clickPar">
                      <p:stCondLst>
                        <p:cond delay="indefinite"/>
                      </p:stCondLst>
                      <p:childTnLst>
                        <p:par>
                          <p:cTn id="170" fill="hold" nodeType="withGroup">
                            <p:stCondLst>
                              <p:cond delay="0"/>
                            </p:stCondLst>
                            <p:childTnLst>
                              <p:par>
                                <p:cTn id="171" presetID="10" presetClass="entr" presetSubtype="0" fill="hold" grpId="0" nodeType="clickEffect">
                                  <p:stCondLst>
                                    <p:cond delay="0"/>
                                  </p:stCondLst>
                                  <p:childTnLst>
                                    <p:set>
                                      <p:cBhvr>
                                        <p:cTn id="172" dur="1" fill="hold">
                                          <p:stCondLst>
                                            <p:cond delay="0"/>
                                          </p:stCondLst>
                                        </p:cTn>
                                        <p:tgtEl>
                                          <p:spTgt spid="34"/>
                                        </p:tgtEl>
                                        <p:attrNameLst>
                                          <p:attrName>style.visibility</p:attrName>
                                        </p:attrNameLst>
                                      </p:cBhvr>
                                      <p:to>
                                        <p:strVal val="visible"/>
                                      </p:to>
                                    </p:set>
                                    <p:animEffect transition="in" filter="fade">
                                      <p:cBhvr>
                                        <p:cTn id="173" dur="500"/>
                                        <p:tgtEl>
                                          <p:spTgt spid="34"/>
                                        </p:tgtEl>
                                      </p:cBhvr>
                                    </p:animEffect>
                                  </p:childTnLst>
                                </p:cTn>
                              </p:par>
                            </p:childTnLst>
                          </p:cTn>
                        </p:par>
                      </p:childTnLst>
                    </p:cTn>
                  </p:par>
                  <p:par>
                    <p:cTn id="174" fill="hold" nodeType="clickPar">
                      <p:stCondLst>
                        <p:cond delay="indefinite"/>
                      </p:stCondLst>
                      <p:childTnLst>
                        <p:par>
                          <p:cTn id="175" fill="hold" nodeType="withGroup">
                            <p:stCondLst>
                              <p:cond delay="0"/>
                            </p:stCondLst>
                            <p:childTnLst>
                              <p:par>
                                <p:cTn id="176" presetID="10" presetClass="entr" presetSubtype="0" fill="hold" grpId="0" nodeType="clickEffect">
                                  <p:stCondLst>
                                    <p:cond delay="0"/>
                                  </p:stCondLst>
                                  <p:childTnLst>
                                    <p:set>
                                      <p:cBhvr>
                                        <p:cTn id="177" dur="1" fill="hold">
                                          <p:stCondLst>
                                            <p:cond delay="0"/>
                                          </p:stCondLst>
                                        </p:cTn>
                                        <p:tgtEl>
                                          <p:spTgt spid="38"/>
                                        </p:tgtEl>
                                        <p:attrNameLst>
                                          <p:attrName>style.visibility</p:attrName>
                                        </p:attrNameLst>
                                      </p:cBhvr>
                                      <p:to>
                                        <p:strVal val="visible"/>
                                      </p:to>
                                    </p:set>
                                    <p:animEffect transition="in" filter="fade">
                                      <p:cBhvr>
                                        <p:cTn id="178" dur="500"/>
                                        <p:tgtEl>
                                          <p:spTgt spid="38"/>
                                        </p:tgtEl>
                                      </p:cBhvr>
                                    </p:animEffect>
                                  </p:childTnLst>
                                </p:cTn>
                              </p:par>
                            </p:childTnLst>
                          </p:cTn>
                        </p:par>
                      </p:childTnLst>
                    </p:cTn>
                  </p:par>
                  <p:par>
                    <p:cTn id="179" fill="hold" nodeType="clickPar">
                      <p:stCondLst>
                        <p:cond delay="indefinite"/>
                      </p:stCondLst>
                      <p:childTnLst>
                        <p:par>
                          <p:cTn id="180" fill="hold" nodeType="withGroup">
                            <p:stCondLst>
                              <p:cond delay="0"/>
                            </p:stCondLst>
                            <p:childTnLst>
                              <p:par>
                                <p:cTn id="181" presetID="10" presetClass="entr" presetSubtype="0" fill="hold" grpId="0" nodeType="clickEffect">
                                  <p:stCondLst>
                                    <p:cond delay="0"/>
                                  </p:stCondLst>
                                  <p:childTnLst>
                                    <p:set>
                                      <p:cBhvr>
                                        <p:cTn id="182" dur="1" fill="hold">
                                          <p:stCondLst>
                                            <p:cond delay="0"/>
                                          </p:stCondLst>
                                        </p:cTn>
                                        <p:tgtEl>
                                          <p:spTgt spid="39"/>
                                        </p:tgtEl>
                                        <p:attrNameLst>
                                          <p:attrName>style.visibility</p:attrName>
                                        </p:attrNameLst>
                                      </p:cBhvr>
                                      <p:to>
                                        <p:strVal val="visible"/>
                                      </p:to>
                                    </p:set>
                                    <p:animEffect transition="in" filter="fade">
                                      <p:cBhvr>
                                        <p:cTn id="183" dur="500"/>
                                        <p:tgtEl>
                                          <p:spTgt spid="39"/>
                                        </p:tgtEl>
                                      </p:cBhvr>
                                    </p:animEffect>
                                  </p:childTnLst>
                                </p:cTn>
                              </p:par>
                            </p:childTnLst>
                          </p:cTn>
                        </p:par>
                      </p:childTnLst>
                    </p:cTn>
                  </p:par>
                  <p:par>
                    <p:cTn id="184" fill="hold" nodeType="clickPar">
                      <p:stCondLst>
                        <p:cond delay="indefinite"/>
                      </p:stCondLst>
                      <p:childTnLst>
                        <p:par>
                          <p:cTn id="185" fill="hold" nodeType="withGroup">
                            <p:stCondLst>
                              <p:cond delay="0"/>
                            </p:stCondLst>
                            <p:childTnLst>
                              <p:par>
                                <p:cTn id="186" presetID="10" presetClass="entr" presetSubtype="0" fill="hold" grpId="0" nodeType="clickEffect">
                                  <p:stCondLst>
                                    <p:cond delay="0"/>
                                  </p:stCondLst>
                                  <p:childTnLst>
                                    <p:set>
                                      <p:cBhvr>
                                        <p:cTn id="187" dur="1" fill="hold">
                                          <p:stCondLst>
                                            <p:cond delay="0"/>
                                          </p:stCondLst>
                                        </p:cTn>
                                        <p:tgtEl>
                                          <p:spTgt spid="35"/>
                                        </p:tgtEl>
                                        <p:attrNameLst>
                                          <p:attrName>style.visibility</p:attrName>
                                        </p:attrNameLst>
                                      </p:cBhvr>
                                      <p:to>
                                        <p:strVal val="visible"/>
                                      </p:to>
                                    </p:set>
                                    <p:animEffect transition="in" filter="fade">
                                      <p:cBhvr>
                                        <p:cTn id="188" dur="500"/>
                                        <p:tgtEl>
                                          <p:spTgt spid="35"/>
                                        </p:tgtEl>
                                      </p:cBhvr>
                                    </p:animEffect>
                                  </p:childTnLst>
                                </p:cTn>
                              </p:par>
                            </p:childTnLst>
                          </p:cTn>
                        </p:par>
                      </p:childTnLst>
                    </p:cTn>
                  </p:par>
                  <p:par>
                    <p:cTn id="189" fill="hold" nodeType="clickPar">
                      <p:stCondLst>
                        <p:cond delay="indefinite"/>
                      </p:stCondLst>
                      <p:childTnLst>
                        <p:par>
                          <p:cTn id="190" fill="hold" nodeType="withGroup">
                            <p:stCondLst>
                              <p:cond delay="0"/>
                            </p:stCondLst>
                            <p:childTnLst>
                              <p:par>
                                <p:cTn id="191" presetID="10" presetClass="entr" presetSubtype="0" fill="hold" grpId="0" nodeType="clickEffect">
                                  <p:stCondLst>
                                    <p:cond delay="0"/>
                                  </p:stCondLst>
                                  <p:childTnLst>
                                    <p:set>
                                      <p:cBhvr>
                                        <p:cTn id="192" dur="1" fill="hold">
                                          <p:stCondLst>
                                            <p:cond delay="0"/>
                                          </p:stCondLst>
                                        </p:cTn>
                                        <p:tgtEl>
                                          <p:spTgt spid="40"/>
                                        </p:tgtEl>
                                        <p:attrNameLst>
                                          <p:attrName>style.visibility</p:attrName>
                                        </p:attrNameLst>
                                      </p:cBhvr>
                                      <p:to>
                                        <p:strVal val="visible"/>
                                      </p:to>
                                    </p:set>
                                    <p:animEffect transition="in" filter="fade">
                                      <p:cBhvr>
                                        <p:cTn id="193" dur="500"/>
                                        <p:tgtEl>
                                          <p:spTgt spid="40"/>
                                        </p:tgtEl>
                                      </p:cBhvr>
                                    </p:animEffect>
                                  </p:childTnLst>
                                </p:cTn>
                              </p:par>
                            </p:childTnLst>
                          </p:cTn>
                        </p:par>
                      </p:childTnLst>
                    </p:cTn>
                  </p:par>
                  <p:par>
                    <p:cTn id="194" fill="hold" nodeType="clickPar">
                      <p:stCondLst>
                        <p:cond delay="indefinite"/>
                      </p:stCondLst>
                      <p:childTnLst>
                        <p:par>
                          <p:cTn id="195" fill="hold" nodeType="withGroup">
                            <p:stCondLst>
                              <p:cond delay="0"/>
                            </p:stCondLst>
                            <p:childTnLst>
                              <p:par>
                                <p:cTn id="196" presetID="10" presetClass="entr" presetSubtype="0" fill="hold" grpId="0" nodeType="clickEffect">
                                  <p:stCondLst>
                                    <p:cond delay="0"/>
                                  </p:stCondLst>
                                  <p:childTnLst>
                                    <p:set>
                                      <p:cBhvr>
                                        <p:cTn id="197" dur="1" fill="hold">
                                          <p:stCondLst>
                                            <p:cond delay="0"/>
                                          </p:stCondLst>
                                        </p:cTn>
                                        <p:tgtEl>
                                          <p:spTgt spid="41"/>
                                        </p:tgtEl>
                                        <p:attrNameLst>
                                          <p:attrName>style.visibility</p:attrName>
                                        </p:attrNameLst>
                                      </p:cBhvr>
                                      <p:to>
                                        <p:strVal val="visible"/>
                                      </p:to>
                                    </p:set>
                                    <p:animEffect transition="in" filter="fade">
                                      <p:cBhvr>
                                        <p:cTn id="198"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P spid="12" grpId="0"/>
      <p:bldP spid="13" grpId="0"/>
      <p:bldP spid="17" grpId="0"/>
      <p:bldP spid="18" grpId="0"/>
      <p:bldP spid="19" grpId="0"/>
      <p:bldP spid="20" grpId="0"/>
      <p:bldP spid="21" grpId="0"/>
      <p:bldP spid="22" grpId="0"/>
      <p:bldP spid="23" grpId="0"/>
      <p:bldP spid="24" grpId="0"/>
      <p:bldP spid="25" grpId="0"/>
      <p:bldP spid="26" grpId="0"/>
      <p:bldP spid="27" grpId="0"/>
      <p:bldP spid="28" grpId="0"/>
      <p:bldP spid="29" grpId="0"/>
      <p:bldP spid="30" grpId="0"/>
      <p:bldP spid="31" grpId="0"/>
      <p:bldP spid="32" grpId="0"/>
      <p:bldP spid="33" grpId="0"/>
      <p:bldP spid="34" grpId="0"/>
      <p:bldP spid="35" grpId="0"/>
      <p:bldP spid="36" grpId="0"/>
      <p:bldP spid="37" grpId="0"/>
      <p:bldP spid="38" grpId="0"/>
      <p:bldP spid="39" grpId="0"/>
      <p:bldP spid="40" grpId="0"/>
      <p:bldP spid="41" grpId="0"/>
      <p:bldP spid="42" grpId="0"/>
      <p:bldP spid="43" grpId="0"/>
      <p:bldP spid="44" grpId="0"/>
      <p:bldP spid="4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p:cNvSpPr txBox="1">
            <a:spLocks/>
          </p:cNvSpPr>
          <p:nvPr/>
        </p:nvSpPr>
        <p:spPr bwMode="auto">
          <a:xfrm>
            <a:off x="152400" y="304800"/>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c) Decimals into percentages: </a:t>
            </a:r>
            <a:endParaRPr lang="en-NZ" i="1">
              <a:latin typeface="Arial" pitchFamily="34" charset="0"/>
              <a:cs typeface="Arial" pitchFamily="34" charset="0"/>
            </a:endParaRPr>
          </a:p>
        </p:txBody>
      </p:sp>
      <p:sp>
        <p:nvSpPr>
          <p:cNvPr id="3" name="Text Placeholder 2"/>
          <p:cNvSpPr txBox="1">
            <a:spLocks/>
          </p:cNvSpPr>
          <p:nvPr/>
        </p:nvSpPr>
        <p:spPr bwMode="auto">
          <a:xfrm>
            <a:off x="457200" y="609600"/>
            <a:ext cx="2819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Multiply by 100</a:t>
            </a:r>
            <a:endParaRPr lang="en-NZ" i="1">
              <a:latin typeface="Arial" pitchFamily="34" charset="0"/>
              <a:cs typeface="Arial" pitchFamily="34" charset="0"/>
            </a:endParaRPr>
          </a:p>
        </p:txBody>
      </p:sp>
      <p:sp>
        <p:nvSpPr>
          <p:cNvPr id="4" name="TextBox 3"/>
          <p:cNvSpPr txBox="1">
            <a:spLocks noChangeArrowheads="1"/>
          </p:cNvSpPr>
          <p:nvPr/>
        </p:nvSpPr>
        <p:spPr bwMode="auto">
          <a:xfrm>
            <a:off x="381000" y="1676400"/>
            <a:ext cx="1524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buFontTx/>
              <a:buAutoNum type="alphaLcParenR"/>
            </a:pPr>
            <a:r>
              <a:rPr lang="en-NZ">
                <a:latin typeface="Arial" pitchFamily="34" charset="0"/>
                <a:cs typeface="Arial" pitchFamily="34" charset="0"/>
              </a:rPr>
              <a:t>0.26</a:t>
            </a:r>
          </a:p>
        </p:txBody>
      </p:sp>
      <p:sp>
        <p:nvSpPr>
          <p:cNvPr id="5" name="TextBox 4"/>
          <p:cNvSpPr txBox="1">
            <a:spLocks noChangeArrowheads="1"/>
          </p:cNvSpPr>
          <p:nvPr/>
        </p:nvSpPr>
        <p:spPr bwMode="auto">
          <a:xfrm>
            <a:off x="3124200" y="1676400"/>
            <a:ext cx="1524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buFontTx/>
              <a:buAutoNum type="alphaLcParenR" startAt="2"/>
            </a:pPr>
            <a:r>
              <a:rPr lang="en-NZ">
                <a:latin typeface="Arial" pitchFamily="34" charset="0"/>
                <a:cs typeface="Arial" pitchFamily="34" charset="0"/>
              </a:rPr>
              <a:t>0.78</a:t>
            </a:r>
          </a:p>
        </p:txBody>
      </p:sp>
      <p:sp>
        <p:nvSpPr>
          <p:cNvPr id="6" name="TextBox 5"/>
          <p:cNvSpPr txBox="1">
            <a:spLocks noChangeArrowheads="1"/>
          </p:cNvSpPr>
          <p:nvPr/>
        </p:nvSpPr>
        <p:spPr bwMode="auto">
          <a:xfrm>
            <a:off x="5638800" y="1676400"/>
            <a:ext cx="1524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buFontTx/>
              <a:buAutoNum type="alphaLcParenR" startAt="3"/>
            </a:pPr>
            <a:r>
              <a:rPr lang="en-NZ">
                <a:latin typeface="Arial" pitchFamily="34" charset="0"/>
                <a:cs typeface="Arial" pitchFamily="34" charset="0"/>
              </a:rPr>
              <a:t>1.28</a:t>
            </a:r>
          </a:p>
        </p:txBody>
      </p:sp>
      <p:sp>
        <p:nvSpPr>
          <p:cNvPr id="7" name="TextBox 6"/>
          <p:cNvSpPr txBox="1">
            <a:spLocks noChangeArrowheads="1"/>
          </p:cNvSpPr>
          <p:nvPr/>
        </p:nvSpPr>
        <p:spPr bwMode="auto">
          <a:xfrm>
            <a:off x="1219200" y="16764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100</a:t>
            </a:r>
            <a:r>
              <a:rPr lang="en-NZ" i="1">
                <a:solidFill>
                  <a:srgbClr val="FF0000"/>
                </a:solidFill>
                <a:latin typeface="Arial" pitchFamily="34" charset="0"/>
                <a:cs typeface="Arial" pitchFamily="34" charset="0"/>
              </a:rPr>
              <a:t>    </a:t>
            </a:r>
          </a:p>
        </p:txBody>
      </p:sp>
      <p:sp>
        <p:nvSpPr>
          <p:cNvPr id="11" name="TextBox 10"/>
          <p:cNvSpPr txBox="1">
            <a:spLocks noChangeArrowheads="1"/>
          </p:cNvSpPr>
          <p:nvPr/>
        </p:nvSpPr>
        <p:spPr bwMode="auto">
          <a:xfrm>
            <a:off x="1905000" y="16764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26% </a:t>
            </a:r>
            <a:endParaRPr lang="en-NZ" i="1">
              <a:solidFill>
                <a:srgbClr val="FF0000"/>
              </a:solidFill>
              <a:latin typeface="Arial" pitchFamily="34" charset="0"/>
              <a:cs typeface="Arial" pitchFamily="34" charset="0"/>
            </a:endParaRPr>
          </a:p>
        </p:txBody>
      </p:sp>
      <p:sp>
        <p:nvSpPr>
          <p:cNvPr id="16" name="Curved Down Arrow 15"/>
          <p:cNvSpPr>
            <a:spLocks noChangeArrowheads="1"/>
          </p:cNvSpPr>
          <p:nvPr/>
        </p:nvSpPr>
        <p:spPr bwMode="auto">
          <a:xfrm flipH="1">
            <a:off x="838200" y="1524000"/>
            <a:ext cx="381000" cy="2286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t> </a:t>
            </a:r>
          </a:p>
        </p:txBody>
      </p:sp>
      <p:sp>
        <p:nvSpPr>
          <p:cNvPr id="17" name="Curved Down Arrow 16"/>
          <p:cNvSpPr>
            <a:spLocks noChangeArrowheads="1"/>
          </p:cNvSpPr>
          <p:nvPr/>
        </p:nvSpPr>
        <p:spPr bwMode="auto">
          <a:xfrm flipH="1">
            <a:off x="685800" y="1524000"/>
            <a:ext cx="381000" cy="2286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t> </a:t>
            </a:r>
          </a:p>
        </p:txBody>
      </p:sp>
      <p:sp>
        <p:nvSpPr>
          <p:cNvPr id="18" name="TextBox 17"/>
          <p:cNvSpPr txBox="1">
            <a:spLocks noChangeArrowheads="1"/>
          </p:cNvSpPr>
          <p:nvPr/>
        </p:nvSpPr>
        <p:spPr bwMode="auto">
          <a:xfrm>
            <a:off x="3962400" y="16764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100</a:t>
            </a:r>
            <a:r>
              <a:rPr lang="en-NZ" i="1">
                <a:solidFill>
                  <a:srgbClr val="FF0000"/>
                </a:solidFill>
                <a:latin typeface="Arial" pitchFamily="34" charset="0"/>
                <a:cs typeface="Arial" pitchFamily="34" charset="0"/>
              </a:rPr>
              <a:t>    </a:t>
            </a:r>
          </a:p>
        </p:txBody>
      </p:sp>
      <p:sp>
        <p:nvSpPr>
          <p:cNvPr id="19" name="TextBox 18"/>
          <p:cNvSpPr txBox="1">
            <a:spLocks noChangeArrowheads="1"/>
          </p:cNvSpPr>
          <p:nvPr/>
        </p:nvSpPr>
        <p:spPr bwMode="auto">
          <a:xfrm>
            <a:off x="4724400" y="16764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78% </a:t>
            </a:r>
            <a:endParaRPr lang="en-NZ" i="1">
              <a:solidFill>
                <a:srgbClr val="FF0000"/>
              </a:solidFill>
              <a:latin typeface="Arial" pitchFamily="34" charset="0"/>
              <a:cs typeface="Arial" pitchFamily="34" charset="0"/>
            </a:endParaRPr>
          </a:p>
        </p:txBody>
      </p:sp>
      <p:sp>
        <p:nvSpPr>
          <p:cNvPr id="20" name="TextBox 19"/>
          <p:cNvSpPr txBox="1">
            <a:spLocks noChangeArrowheads="1"/>
          </p:cNvSpPr>
          <p:nvPr/>
        </p:nvSpPr>
        <p:spPr bwMode="auto">
          <a:xfrm>
            <a:off x="6477000" y="16764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100</a:t>
            </a:r>
            <a:r>
              <a:rPr lang="en-NZ" i="1">
                <a:solidFill>
                  <a:srgbClr val="FF0000"/>
                </a:solidFill>
                <a:latin typeface="Arial" pitchFamily="34" charset="0"/>
                <a:cs typeface="Arial" pitchFamily="34" charset="0"/>
              </a:rPr>
              <a:t>    </a:t>
            </a:r>
          </a:p>
        </p:txBody>
      </p:sp>
      <p:sp>
        <p:nvSpPr>
          <p:cNvPr id="21" name="TextBox 20"/>
          <p:cNvSpPr txBox="1">
            <a:spLocks noChangeArrowheads="1"/>
          </p:cNvSpPr>
          <p:nvPr/>
        </p:nvSpPr>
        <p:spPr bwMode="auto">
          <a:xfrm>
            <a:off x="7162800" y="167640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128% </a:t>
            </a:r>
            <a:endParaRPr lang="en-NZ" i="1">
              <a:solidFill>
                <a:srgbClr val="FF0000"/>
              </a:solidFill>
              <a:latin typeface="Arial" pitchFamily="34" charset="0"/>
              <a:cs typeface="Arial" pitchFamily="34" charset="0"/>
            </a:endParaRPr>
          </a:p>
        </p:txBody>
      </p:sp>
      <p:sp>
        <p:nvSpPr>
          <p:cNvPr id="22" name="Text Placeholder 2"/>
          <p:cNvSpPr txBox="1">
            <a:spLocks/>
          </p:cNvSpPr>
          <p:nvPr/>
        </p:nvSpPr>
        <p:spPr bwMode="auto">
          <a:xfrm>
            <a:off x="457200" y="10668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Change the following decimals into percentages:</a:t>
            </a:r>
            <a:endParaRPr lang="en-NZ" i="1">
              <a:latin typeface="Arial" pitchFamily="34" charset="0"/>
              <a:cs typeface="Arial" pitchFamily="34" charset="0"/>
            </a:endParaRPr>
          </a:p>
        </p:txBody>
      </p:sp>
      <p:sp>
        <p:nvSpPr>
          <p:cNvPr id="23" name="TextBox 22"/>
          <p:cNvSpPr txBox="1">
            <a:spLocks noChangeArrowheads="1"/>
          </p:cNvSpPr>
          <p:nvPr/>
        </p:nvSpPr>
        <p:spPr bwMode="auto">
          <a:xfrm>
            <a:off x="381000" y="2133600"/>
            <a:ext cx="5715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2. PERCENTAGES OF QUANTITIES</a:t>
            </a:r>
          </a:p>
        </p:txBody>
      </p:sp>
      <p:sp>
        <p:nvSpPr>
          <p:cNvPr id="24" name="Text Placeholder 2"/>
          <p:cNvSpPr txBox="1">
            <a:spLocks/>
          </p:cNvSpPr>
          <p:nvPr/>
        </p:nvSpPr>
        <p:spPr bwMode="auto">
          <a:xfrm>
            <a:off x="457200" y="24384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Use a strategy you find easy, such as finding simpler percentages and adding, or by changing the percentage to a decimal and multiplying </a:t>
            </a:r>
            <a:endParaRPr lang="en-NZ" i="1">
              <a:latin typeface="Arial" pitchFamily="34" charset="0"/>
              <a:cs typeface="Arial" pitchFamily="34" charset="0"/>
            </a:endParaRPr>
          </a:p>
        </p:txBody>
      </p:sp>
      <p:sp>
        <p:nvSpPr>
          <p:cNvPr id="25" name="TextBox 24"/>
          <p:cNvSpPr txBox="1">
            <a:spLocks noChangeArrowheads="1"/>
          </p:cNvSpPr>
          <p:nvPr/>
        </p:nvSpPr>
        <p:spPr bwMode="auto">
          <a:xfrm>
            <a:off x="381000" y="3429000"/>
            <a:ext cx="2057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a)  47.5% of $160</a:t>
            </a:r>
            <a:endParaRPr lang="en-NZ" u="sng">
              <a:latin typeface="Arial" pitchFamily="34" charset="0"/>
              <a:cs typeface="Arial" pitchFamily="34" charset="0"/>
            </a:endParaRPr>
          </a:p>
        </p:txBody>
      </p:sp>
      <p:sp>
        <p:nvSpPr>
          <p:cNvPr id="26" name="TextBox 25"/>
          <p:cNvSpPr txBox="1">
            <a:spLocks noChangeArrowheads="1"/>
          </p:cNvSpPr>
          <p:nvPr/>
        </p:nvSpPr>
        <p:spPr bwMode="auto">
          <a:xfrm>
            <a:off x="4495800" y="3429000"/>
            <a:ext cx="1981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b)  75% of 200 kg</a:t>
            </a:r>
          </a:p>
        </p:txBody>
      </p:sp>
      <p:sp>
        <p:nvSpPr>
          <p:cNvPr id="27" name="Text Placeholder 2"/>
          <p:cNvSpPr txBox="1">
            <a:spLocks/>
          </p:cNvSpPr>
          <p:nvPr/>
        </p:nvSpPr>
        <p:spPr bwMode="auto">
          <a:xfrm>
            <a:off x="381000" y="31242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Calculate:</a:t>
            </a:r>
            <a:endParaRPr lang="en-NZ" i="1">
              <a:latin typeface="Arial" pitchFamily="34" charset="0"/>
              <a:cs typeface="Arial" pitchFamily="34" charset="0"/>
            </a:endParaRPr>
          </a:p>
        </p:txBody>
      </p:sp>
      <p:sp>
        <p:nvSpPr>
          <p:cNvPr id="28" name="TextBox 27"/>
          <p:cNvSpPr txBox="1">
            <a:spLocks noChangeArrowheads="1"/>
          </p:cNvSpPr>
          <p:nvPr/>
        </p:nvSpPr>
        <p:spPr bwMode="auto">
          <a:xfrm>
            <a:off x="762000" y="38100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10% = </a:t>
            </a:r>
            <a:endParaRPr lang="en-NZ" i="1">
              <a:solidFill>
                <a:srgbClr val="FF0000"/>
              </a:solidFill>
              <a:latin typeface="Arial" pitchFamily="34" charset="0"/>
              <a:cs typeface="Arial" pitchFamily="34" charset="0"/>
            </a:endParaRPr>
          </a:p>
        </p:txBody>
      </p:sp>
      <p:sp>
        <p:nvSpPr>
          <p:cNvPr id="29" name="TextBox 28"/>
          <p:cNvSpPr txBox="1">
            <a:spLocks noChangeArrowheads="1"/>
          </p:cNvSpPr>
          <p:nvPr/>
        </p:nvSpPr>
        <p:spPr bwMode="auto">
          <a:xfrm>
            <a:off x="1524000" y="38100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16 </a:t>
            </a:r>
            <a:endParaRPr lang="en-NZ" i="1">
              <a:solidFill>
                <a:srgbClr val="FF0000"/>
              </a:solidFill>
              <a:latin typeface="Arial" pitchFamily="34" charset="0"/>
              <a:cs typeface="Arial" pitchFamily="34" charset="0"/>
            </a:endParaRPr>
          </a:p>
        </p:txBody>
      </p:sp>
      <p:sp>
        <p:nvSpPr>
          <p:cNvPr id="30" name="TextBox 29"/>
          <p:cNvSpPr txBox="1">
            <a:spLocks noChangeArrowheads="1"/>
          </p:cNvSpPr>
          <p:nvPr/>
        </p:nvSpPr>
        <p:spPr bwMode="auto">
          <a:xfrm>
            <a:off x="762000" y="41148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5% = </a:t>
            </a:r>
            <a:endParaRPr lang="en-NZ" i="1">
              <a:solidFill>
                <a:srgbClr val="FF0000"/>
              </a:solidFill>
              <a:latin typeface="Arial" pitchFamily="34" charset="0"/>
              <a:cs typeface="Arial" pitchFamily="34" charset="0"/>
            </a:endParaRPr>
          </a:p>
        </p:txBody>
      </p:sp>
      <p:sp>
        <p:nvSpPr>
          <p:cNvPr id="31" name="TextBox 30"/>
          <p:cNvSpPr txBox="1">
            <a:spLocks noChangeArrowheads="1"/>
          </p:cNvSpPr>
          <p:nvPr/>
        </p:nvSpPr>
        <p:spPr bwMode="auto">
          <a:xfrm>
            <a:off x="1447800" y="41148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8 </a:t>
            </a:r>
            <a:endParaRPr lang="en-NZ" i="1">
              <a:solidFill>
                <a:srgbClr val="FF0000"/>
              </a:solidFill>
              <a:latin typeface="Arial" pitchFamily="34" charset="0"/>
              <a:cs typeface="Arial" pitchFamily="34" charset="0"/>
            </a:endParaRPr>
          </a:p>
        </p:txBody>
      </p:sp>
      <p:sp>
        <p:nvSpPr>
          <p:cNvPr id="32" name="TextBox 31"/>
          <p:cNvSpPr txBox="1">
            <a:spLocks noChangeArrowheads="1"/>
          </p:cNvSpPr>
          <p:nvPr/>
        </p:nvSpPr>
        <p:spPr bwMode="auto">
          <a:xfrm>
            <a:off x="762000" y="4419600"/>
            <a:ext cx="1066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2.5% = </a:t>
            </a:r>
            <a:endParaRPr lang="en-NZ" i="1">
              <a:solidFill>
                <a:srgbClr val="FF0000"/>
              </a:solidFill>
              <a:latin typeface="Arial" pitchFamily="34" charset="0"/>
              <a:cs typeface="Arial" pitchFamily="34" charset="0"/>
            </a:endParaRPr>
          </a:p>
        </p:txBody>
      </p:sp>
      <p:sp>
        <p:nvSpPr>
          <p:cNvPr id="33" name="TextBox 32"/>
          <p:cNvSpPr txBox="1">
            <a:spLocks noChangeArrowheads="1"/>
          </p:cNvSpPr>
          <p:nvPr/>
        </p:nvSpPr>
        <p:spPr bwMode="auto">
          <a:xfrm>
            <a:off x="1600200" y="44196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4 </a:t>
            </a:r>
            <a:endParaRPr lang="en-NZ" i="1">
              <a:solidFill>
                <a:srgbClr val="FF0000"/>
              </a:solidFill>
              <a:latin typeface="Arial" pitchFamily="34" charset="0"/>
              <a:cs typeface="Arial" pitchFamily="34" charset="0"/>
            </a:endParaRPr>
          </a:p>
        </p:txBody>
      </p:sp>
      <p:sp>
        <p:nvSpPr>
          <p:cNvPr id="34" name="TextBox 33"/>
          <p:cNvSpPr txBox="1">
            <a:spLocks noChangeArrowheads="1"/>
          </p:cNvSpPr>
          <p:nvPr/>
        </p:nvSpPr>
        <p:spPr bwMode="auto">
          <a:xfrm>
            <a:off x="762000" y="4724400"/>
            <a:ext cx="3962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Therefore 45% = 16 × 4 + 8 + 4 </a:t>
            </a:r>
            <a:endParaRPr lang="en-NZ" i="1">
              <a:solidFill>
                <a:srgbClr val="FF0000"/>
              </a:solidFill>
              <a:latin typeface="Arial" pitchFamily="34" charset="0"/>
              <a:cs typeface="Arial" pitchFamily="34" charset="0"/>
            </a:endParaRPr>
          </a:p>
        </p:txBody>
      </p:sp>
      <p:sp>
        <p:nvSpPr>
          <p:cNvPr id="35" name="TextBox 34"/>
          <p:cNvSpPr txBox="1">
            <a:spLocks noChangeArrowheads="1"/>
          </p:cNvSpPr>
          <p:nvPr/>
        </p:nvSpPr>
        <p:spPr bwMode="auto">
          <a:xfrm>
            <a:off x="2362200" y="50292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$76</a:t>
            </a:r>
            <a:endParaRPr lang="en-NZ" i="1">
              <a:solidFill>
                <a:srgbClr val="FF0000"/>
              </a:solidFill>
              <a:latin typeface="Arial" pitchFamily="34" charset="0"/>
              <a:cs typeface="Arial" pitchFamily="34" charset="0"/>
            </a:endParaRPr>
          </a:p>
        </p:txBody>
      </p:sp>
      <p:sp>
        <p:nvSpPr>
          <p:cNvPr id="36" name="TextBox 35"/>
          <p:cNvSpPr txBox="1">
            <a:spLocks noChangeArrowheads="1"/>
          </p:cNvSpPr>
          <p:nvPr/>
        </p:nvSpPr>
        <p:spPr bwMode="auto">
          <a:xfrm>
            <a:off x="6400800" y="34290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0.75 </a:t>
            </a:r>
            <a:endParaRPr lang="en-NZ" i="1">
              <a:solidFill>
                <a:srgbClr val="FF0000"/>
              </a:solidFill>
              <a:latin typeface="Arial" pitchFamily="34" charset="0"/>
              <a:cs typeface="Arial" pitchFamily="34" charset="0"/>
            </a:endParaRPr>
          </a:p>
        </p:txBody>
      </p:sp>
      <p:sp>
        <p:nvSpPr>
          <p:cNvPr id="37" name="TextBox 36"/>
          <p:cNvSpPr txBox="1">
            <a:spLocks noChangeArrowheads="1"/>
          </p:cNvSpPr>
          <p:nvPr/>
        </p:nvSpPr>
        <p:spPr bwMode="auto">
          <a:xfrm>
            <a:off x="7162800" y="34290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200</a:t>
            </a:r>
            <a:r>
              <a:rPr lang="en-NZ" i="1">
                <a:solidFill>
                  <a:srgbClr val="FF0000"/>
                </a:solidFill>
                <a:latin typeface="Arial" pitchFamily="34" charset="0"/>
                <a:cs typeface="Arial" pitchFamily="34" charset="0"/>
              </a:rPr>
              <a:t>    </a:t>
            </a:r>
          </a:p>
        </p:txBody>
      </p:sp>
      <p:sp>
        <p:nvSpPr>
          <p:cNvPr id="38" name="TextBox 37"/>
          <p:cNvSpPr txBox="1">
            <a:spLocks noChangeArrowheads="1"/>
          </p:cNvSpPr>
          <p:nvPr/>
        </p:nvSpPr>
        <p:spPr bwMode="auto">
          <a:xfrm>
            <a:off x="6400800" y="381000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150 kg</a:t>
            </a:r>
            <a:r>
              <a:rPr lang="en-NZ" i="1">
                <a:solidFill>
                  <a:srgbClr val="FF0000"/>
                </a:solidFill>
                <a:latin typeface="Arial" pitchFamily="34" charset="0"/>
                <a:cs typeface="Arial" pitchFamily="34" charset="0"/>
              </a:rPr>
              <a:t>    </a:t>
            </a:r>
          </a:p>
        </p:txBody>
      </p:sp>
      <p:pic>
        <p:nvPicPr>
          <p:cNvPr id="1026" name="Picture 2" descr="C:\Program Files\Microsoft Office\Media\CntCD1\ClipArt6\j029938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4419600"/>
            <a:ext cx="1827213" cy="182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 calcmode="lin" valueType="num">
                                      <p:cBhvr additive="base">
                                        <p:cTn id="17" dur="500" fill="hold"/>
                                        <p:tgtEl>
                                          <p:spTgt spid="22"/>
                                        </p:tgtEl>
                                        <p:attrNameLst>
                                          <p:attrName>ppt_x</p:attrName>
                                        </p:attrNameLst>
                                      </p:cBhvr>
                                      <p:tavLst>
                                        <p:tav tm="0">
                                          <p:val>
                                            <p:strVal val="0-#ppt_w/2"/>
                                          </p:val>
                                        </p:tav>
                                        <p:tav tm="100000">
                                          <p:val>
                                            <p:strVal val="#ppt_x"/>
                                          </p:val>
                                        </p:tav>
                                      </p:tavLst>
                                    </p:anim>
                                    <p:anim calcmode="lin" valueType="num">
                                      <p:cBhvr additive="base">
                                        <p:cTn id="18" dur="500" fill="hold"/>
                                        <p:tgtEl>
                                          <p:spTgt spid="22"/>
                                        </p:tgtEl>
                                        <p:attrNameLst>
                                          <p:attrName>ppt_y</p:attrName>
                                        </p:attrNameLst>
                                      </p:cBhvr>
                                      <p:tavLst>
                                        <p:tav tm="0">
                                          <p:val>
                                            <p:strVal val="#ppt_y"/>
                                          </p:val>
                                        </p:tav>
                                        <p:tav tm="100000">
                                          <p:val>
                                            <p:strVal val="#ppt_y"/>
                                          </p:val>
                                        </p:tav>
                                      </p:tavLst>
                                    </p:anim>
                                  </p:childTnLst>
                                </p:cTn>
                              </p:par>
                              <p:par>
                                <p:cTn id="19" presetID="10" presetClass="entr" presetSubtype="0" fill="hold" grpId="0" nodeType="with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500"/>
                                        <p:tgtEl>
                                          <p:spTgt spid="4"/>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500"/>
                                        <p:tgtEl>
                                          <p:spTgt spid="5"/>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2"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wipe(right)">
                                      <p:cBhvr>
                                        <p:cTn id="37" dur="1000"/>
                                        <p:tgtEl>
                                          <p:spTgt spid="16"/>
                                        </p:tgtEl>
                                      </p:cBhvr>
                                    </p:animEffect>
                                  </p:childTnLst>
                                </p:cTn>
                              </p:par>
                              <p:par>
                                <p:cTn id="38" presetID="22" presetClass="entr" presetSubtype="2" fill="hold" grpId="0" nodeType="withEffect">
                                  <p:stCondLst>
                                    <p:cond delay="0"/>
                                  </p:stCondLst>
                                  <p:childTnLst>
                                    <p:set>
                                      <p:cBhvr>
                                        <p:cTn id="39" dur="1" fill="hold">
                                          <p:stCondLst>
                                            <p:cond delay="0"/>
                                          </p:stCondLst>
                                        </p:cTn>
                                        <p:tgtEl>
                                          <p:spTgt spid="17"/>
                                        </p:tgtEl>
                                        <p:attrNameLst>
                                          <p:attrName>style.visibility</p:attrName>
                                        </p:attrNameLst>
                                      </p:cBhvr>
                                      <p:to>
                                        <p:strVal val="visible"/>
                                      </p:to>
                                    </p:set>
                                    <p:animEffect transition="in" filter="wipe(right)">
                                      <p:cBhvr>
                                        <p:cTn id="40" dur="1000"/>
                                        <p:tgtEl>
                                          <p:spTgt spid="17"/>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fade">
                                      <p:cBhvr>
                                        <p:cTn id="45" dur="500"/>
                                        <p:tgtEl>
                                          <p:spTgt spid="11"/>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8"/>
                                        </p:tgtEl>
                                        <p:attrNameLst>
                                          <p:attrName>style.visibility</p:attrName>
                                        </p:attrNameLst>
                                      </p:cBhvr>
                                      <p:to>
                                        <p:strVal val="visible"/>
                                      </p:to>
                                    </p:set>
                                    <p:animEffect transition="in" filter="fade">
                                      <p:cBhvr>
                                        <p:cTn id="50" dur="500"/>
                                        <p:tgtEl>
                                          <p:spTgt spid="18"/>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animEffect transition="in" filter="fade">
                                      <p:cBhvr>
                                        <p:cTn id="55" dur="500"/>
                                        <p:tgtEl>
                                          <p:spTgt spid="19"/>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20"/>
                                        </p:tgtEl>
                                        <p:attrNameLst>
                                          <p:attrName>style.visibility</p:attrName>
                                        </p:attrNameLst>
                                      </p:cBhvr>
                                      <p:to>
                                        <p:strVal val="visible"/>
                                      </p:to>
                                    </p:set>
                                    <p:animEffect transition="in" filter="fade">
                                      <p:cBhvr>
                                        <p:cTn id="60" dur="500"/>
                                        <p:tgtEl>
                                          <p:spTgt spid="20"/>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21"/>
                                        </p:tgtEl>
                                        <p:attrNameLst>
                                          <p:attrName>style.visibility</p:attrName>
                                        </p:attrNameLst>
                                      </p:cBhvr>
                                      <p:to>
                                        <p:strVal val="visible"/>
                                      </p:to>
                                    </p:set>
                                    <p:animEffect transition="in" filter="fade">
                                      <p:cBhvr>
                                        <p:cTn id="65" dur="500"/>
                                        <p:tgtEl>
                                          <p:spTgt spid="21"/>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23"/>
                                        </p:tgtEl>
                                        <p:attrNameLst>
                                          <p:attrName>style.visibility</p:attrName>
                                        </p:attrNameLst>
                                      </p:cBhvr>
                                      <p:to>
                                        <p:strVal val="visible"/>
                                      </p:to>
                                    </p:set>
                                    <p:animEffect transition="in" filter="fade">
                                      <p:cBhvr>
                                        <p:cTn id="70" dur="500"/>
                                        <p:tgtEl>
                                          <p:spTgt spid="23"/>
                                        </p:tgtEl>
                                      </p:cBhvr>
                                    </p:animEffect>
                                  </p:childTnLst>
                                </p:cTn>
                              </p:par>
                              <p:par>
                                <p:cTn id="71" presetID="10" presetClass="entr" presetSubtype="0" fill="hold" nodeType="withEffect">
                                  <p:stCondLst>
                                    <p:cond delay="0"/>
                                  </p:stCondLst>
                                  <p:childTnLst>
                                    <p:set>
                                      <p:cBhvr>
                                        <p:cTn id="72" dur="1" fill="hold">
                                          <p:stCondLst>
                                            <p:cond delay="0"/>
                                          </p:stCondLst>
                                        </p:cTn>
                                        <p:tgtEl>
                                          <p:spTgt spid="1026"/>
                                        </p:tgtEl>
                                        <p:attrNameLst>
                                          <p:attrName>style.visibility</p:attrName>
                                        </p:attrNameLst>
                                      </p:cBhvr>
                                      <p:to>
                                        <p:strVal val="visible"/>
                                      </p:to>
                                    </p:set>
                                    <p:animEffect transition="in" filter="fade">
                                      <p:cBhvr>
                                        <p:cTn id="73" dur="500"/>
                                        <p:tgtEl>
                                          <p:spTgt spid="1026"/>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10" presetClass="entr" presetSubtype="0" fill="hold" grpId="0" nodeType="clickEffect">
                                  <p:stCondLst>
                                    <p:cond delay="0"/>
                                  </p:stCondLst>
                                  <p:childTnLst>
                                    <p:set>
                                      <p:cBhvr>
                                        <p:cTn id="77" dur="1" fill="hold">
                                          <p:stCondLst>
                                            <p:cond delay="0"/>
                                          </p:stCondLst>
                                        </p:cTn>
                                        <p:tgtEl>
                                          <p:spTgt spid="24"/>
                                        </p:tgtEl>
                                        <p:attrNameLst>
                                          <p:attrName>style.visibility</p:attrName>
                                        </p:attrNameLst>
                                      </p:cBhvr>
                                      <p:to>
                                        <p:strVal val="visible"/>
                                      </p:to>
                                    </p:set>
                                    <p:animEffect transition="in" filter="fade">
                                      <p:cBhvr>
                                        <p:cTn id="78" dur="500"/>
                                        <p:tgtEl>
                                          <p:spTgt spid="24"/>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2" presetClass="entr" presetSubtype="8" fill="hold" grpId="0" nodeType="clickEffect">
                                  <p:stCondLst>
                                    <p:cond delay="0"/>
                                  </p:stCondLst>
                                  <p:childTnLst>
                                    <p:set>
                                      <p:cBhvr>
                                        <p:cTn id="82" dur="1" fill="hold">
                                          <p:stCondLst>
                                            <p:cond delay="0"/>
                                          </p:stCondLst>
                                        </p:cTn>
                                        <p:tgtEl>
                                          <p:spTgt spid="27"/>
                                        </p:tgtEl>
                                        <p:attrNameLst>
                                          <p:attrName>style.visibility</p:attrName>
                                        </p:attrNameLst>
                                      </p:cBhvr>
                                      <p:to>
                                        <p:strVal val="visible"/>
                                      </p:to>
                                    </p:set>
                                    <p:anim calcmode="lin" valueType="num">
                                      <p:cBhvr additive="base">
                                        <p:cTn id="83" dur="500" fill="hold"/>
                                        <p:tgtEl>
                                          <p:spTgt spid="27"/>
                                        </p:tgtEl>
                                        <p:attrNameLst>
                                          <p:attrName>ppt_x</p:attrName>
                                        </p:attrNameLst>
                                      </p:cBhvr>
                                      <p:tavLst>
                                        <p:tav tm="0">
                                          <p:val>
                                            <p:strVal val="0-#ppt_w/2"/>
                                          </p:val>
                                        </p:tav>
                                        <p:tav tm="100000">
                                          <p:val>
                                            <p:strVal val="#ppt_x"/>
                                          </p:val>
                                        </p:tav>
                                      </p:tavLst>
                                    </p:anim>
                                    <p:anim calcmode="lin" valueType="num">
                                      <p:cBhvr additive="base">
                                        <p:cTn id="84" dur="500" fill="hold"/>
                                        <p:tgtEl>
                                          <p:spTgt spid="27"/>
                                        </p:tgtEl>
                                        <p:attrNameLst>
                                          <p:attrName>ppt_y</p:attrName>
                                        </p:attrNameLst>
                                      </p:cBhvr>
                                      <p:tavLst>
                                        <p:tav tm="0">
                                          <p:val>
                                            <p:strVal val="#ppt_y"/>
                                          </p:val>
                                        </p:tav>
                                        <p:tav tm="100000">
                                          <p:val>
                                            <p:strVal val="#ppt_y"/>
                                          </p:val>
                                        </p:tav>
                                      </p:tavLst>
                                    </p:anim>
                                  </p:childTnLst>
                                </p:cTn>
                              </p:par>
                              <p:par>
                                <p:cTn id="85" presetID="10" presetClass="entr" presetSubtype="0" fill="hold" grpId="0" nodeType="withEffect">
                                  <p:stCondLst>
                                    <p:cond delay="0"/>
                                  </p:stCondLst>
                                  <p:childTnLst>
                                    <p:set>
                                      <p:cBhvr>
                                        <p:cTn id="86" dur="1" fill="hold">
                                          <p:stCondLst>
                                            <p:cond delay="0"/>
                                          </p:stCondLst>
                                        </p:cTn>
                                        <p:tgtEl>
                                          <p:spTgt spid="25"/>
                                        </p:tgtEl>
                                        <p:attrNameLst>
                                          <p:attrName>style.visibility</p:attrName>
                                        </p:attrNameLst>
                                      </p:cBhvr>
                                      <p:to>
                                        <p:strVal val="visible"/>
                                      </p:to>
                                    </p:set>
                                    <p:animEffect transition="in" filter="fade">
                                      <p:cBhvr>
                                        <p:cTn id="87" dur="500"/>
                                        <p:tgtEl>
                                          <p:spTgt spid="25"/>
                                        </p:tgtEl>
                                      </p:cBhvr>
                                    </p:animEffect>
                                  </p:childTnLst>
                                </p:cTn>
                              </p:par>
                              <p:par>
                                <p:cTn id="88" presetID="10" presetClass="entr" presetSubtype="0" fill="hold" grpId="0" nodeType="withEffect">
                                  <p:stCondLst>
                                    <p:cond delay="0"/>
                                  </p:stCondLst>
                                  <p:childTnLst>
                                    <p:set>
                                      <p:cBhvr>
                                        <p:cTn id="89" dur="1" fill="hold">
                                          <p:stCondLst>
                                            <p:cond delay="0"/>
                                          </p:stCondLst>
                                        </p:cTn>
                                        <p:tgtEl>
                                          <p:spTgt spid="26"/>
                                        </p:tgtEl>
                                        <p:attrNameLst>
                                          <p:attrName>style.visibility</p:attrName>
                                        </p:attrNameLst>
                                      </p:cBhvr>
                                      <p:to>
                                        <p:strVal val="visible"/>
                                      </p:to>
                                    </p:set>
                                    <p:animEffect transition="in" filter="fade">
                                      <p:cBhvr>
                                        <p:cTn id="90" dur="500"/>
                                        <p:tgtEl>
                                          <p:spTgt spid="26"/>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10" presetClass="entr" presetSubtype="0" fill="hold" grpId="0" nodeType="clickEffect">
                                  <p:stCondLst>
                                    <p:cond delay="0"/>
                                  </p:stCondLst>
                                  <p:childTnLst>
                                    <p:set>
                                      <p:cBhvr>
                                        <p:cTn id="94" dur="1" fill="hold">
                                          <p:stCondLst>
                                            <p:cond delay="0"/>
                                          </p:stCondLst>
                                        </p:cTn>
                                        <p:tgtEl>
                                          <p:spTgt spid="28"/>
                                        </p:tgtEl>
                                        <p:attrNameLst>
                                          <p:attrName>style.visibility</p:attrName>
                                        </p:attrNameLst>
                                      </p:cBhvr>
                                      <p:to>
                                        <p:strVal val="visible"/>
                                      </p:to>
                                    </p:set>
                                    <p:animEffect transition="in" filter="fade">
                                      <p:cBhvr>
                                        <p:cTn id="95" dur="500"/>
                                        <p:tgtEl>
                                          <p:spTgt spid="28"/>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10" presetClass="entr" presetSubtype="0" fill="hold" grpId="0" nodeType="clickEffect">
                                  <p:stCondLst>
                                    <p:cond delay="0"/>
                                  </p:stCondLst>
                                  <p:childTnLst>
                                    <p:set>
                                      <p:cBhvr>
                                        <p:cTn id="99" dur="1" fill="hold">
                                          <p:stCondLst>
                                            <p:cond delay="0"/>
                                          </p:stCondLst>
                                        </p:cTn>
                                        <p:tgtEl>
                                          <p:spTgt spid="29"/>
                                        </p:tgtEl>
                                        <p:attrNameLst>
                                          <p:attrName>style.visibility</p:attrName>
                                        </p:attrNameLst>
                                      </p:cBhvr>
                                      <p:to>
                                        <p:strVal val="visible"/>
                                      </p:to>
                                    </p:set>
                                    <p:animEffect transition="in" filter="fade">
                                      <p:cBhvr>
                                        <p:cTn id="100" dur="500"/>
                                        <p:tgtEl>
                                          <p:spTgt spid="29"/>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10" presetClass="entr" presetSubtype="0" fill="hold" grpId="0" nodeType="clickEffect">
                                  <p:stCondLst>
                                    <p:cond delay="0"/>
                                  </p:stCondLst>
                                  <p:childTnLst>
                                    <p:set>
                                      <p:cBhvr>
                                        <p:cTn id="104" dur="1" fill="hold">
                                          <p:stCondLst>
                                            <p:cond delay="0"/>
                                          </p:stCondLst>
                                        </p:cTn>
                                        <p:tgtEl>
                                          <p:spTgt spid="30"/>
                                        </p:tgtEl>
                                        <p:attrNameLst>
                                          <p:attrName>style.visibility</p:attrName>
                                        </p:attrNameLst>
                                      </p:cBhvr>
                                      <p:to>
                                        <p:strVal val="visible"/>
                                      </p:to>
                                    </p:set>
                                    <p:animEffect transition="in" filter="fade">
                                      <p:cBhvr>
                                        <p:cTn id="105" dur="500"/>
                                        <p:tgtEl>
                                          <p:spTgt spid="30"/>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10" presetClass="entr" presetSubtype="0" fill="hold" grpId="0" nodeType="clickEffect">
                                  <p:stCondLst>
                                    <p:cond delay="0"/>
                                  </p:stCondLst>
                                  <p:childTnLst>
                                    <p:set>
                                      <p:cBhvr>
                                        <p:cTn id="109" dur="1" fill="hold">
                                          <p:stCondLst>
                                            <p:cond delay="0"/>
                                          </p:stCondLst>
                                        </p:cTn>
                                        <p:tgtEl>
                                          <p:spTgt spid="31"/>
                                        </p:tgtEl>
                                        <p:attrNameLst>
                                          <p:attrName>style.visibility</p:attrName>
                                        </p:attrNameLst>
                                      </p:cBhvr>
                                      <p:to>
                                        <p:strVal val="visible"/>
                                      </p:to>
                                    </p:set>
                                    <p:animEffect transition="in" filter="fade">
                                      <p:cBhvr>
                                        <p:cTn id="110" dur="500"/>
                                        <p:tgtEl>
                                          <p:spTgt spid="31"/>
                                        </p:tgtEl>
                                      </p:cBhvr>
                                    </p:animEffec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10" presetClass="entr" presetSubtype="0" fill="hold" grpId="0" nodeType="clickEffect">
                                  <p:stCondLst>
                                    <p:cond delay="0"/>
                                  </p:stCondLst>
                                  <p:childTnLst>
                                    <p:set>
                                      <p:cBhvr>
                                        <p:cTn id="114" dur="1" fill="hold">
                                          <p:stCondLst>
                                            <p:cond delay="0"/>
                                          </p:stCondLst>
                                        </p:cTn>
                                        <p:tgtEl>
                                          <p:spTgt spid="32"/>
                                        </p:tgtEl>
                                        <p:attrNameLst>
                                          <p:attrName>style.visibility</p:attrName>
                                        </p:attrNameLst>
                                      </p:cBhvr>
                                      <p:to>
                                        <p:strVal val="visible"/>
                                      </p:to>
                                    </p:set>
                                    <p:animEffect transition="in" filter="fade">
                                      <p:cBhvr>
                                        <p:cTn id="115" dur="500"/>
                                        <p:tgtEl>
                                          <p:spTgt spid="32"/>
                                        </p:tgtEl>
                                      </p:cBhvr>
                                    </p:animEffec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10" presetClass="entr" presetSubtype="0" fill="hold" grpId="0" nodeType="clickEffect">
                                  <p:stCondLst>
                                    <p:cond delay="0"/>
                                  </p:stCondLst>
                                  <p:childTnLst>
                                    <p:set>
                                      <p:cBhvr>
                                        <p:cTn id="119" dur="1" fill="hold">
                                          <p:stCondLst>
                                            <p:cond delay="0"/>
                                          </p:stCondLst>
                                        </p:cTn>
                                        <p:tgtEl>
                                          <p:spTgt spid="33"/>
                                        </p:tgtEl>
                                        <p:attrNameLst>
                                          <p:attrName>style.visibility</p:attrName>
                                        </p:attrNameLst>
                                      </p:cBhvr>
                                      <p:to>
                                        <p:strVal val="visible"/>
                                      </p:to>
                                    </p:set>
                                    <p:animEffect transition="in" filter="fade">
                                      <p:cBhvr>
                                        <p:cTn id="120" dur="500"/>
                                        <p:tgtEl>
                                          <p:spTgt spid="33"/>
                                        </p:tgtEl>
                                      </p:cBhvr>
                                    </p:animEffec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10" presetClass="entr" presetSubtype="0" fill="hold" grpId="0" nodeType="clickEffect">
                                  <p:stCondLst>
                                    <p:cond delay="0"/>
                                  </p:stCondLst>
                                  <p:childTnLst>
                                    <p:set>
                                      <p:cBhvr>
                                        <p:cTn id="124" dur="1" fill="hold">
                                          <p:stCondLst>
                                            <p:cond delay="0"/>
                                          </p:stCondLst>
                                        </p:cTn>
                                        <p:tgtEl>
                                          <p:spTgt spid="34"/>
                                        </p:tgtEl>
                                        <p:attrNameLst>
                                          <p:attrName>style.visibility</p:attrName>
                                        </p:attrNameLst>
                                      </p:cBhvr>
                                      <p:to>
                                        <p:strVal val="visible"/>
                                      </p:to>
                                    </p:set>
                                    <p:animEffect transition="in" filter="fade">
                                      <p:cBhvr>
                                        <p:cTn id="125" dur="500"/>
                                        <p:tgtEl>
                                          <p:spTgt spid="34"/>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10" presetClass="entr" presetSubtype="0" fill="hold" grpId="0" nodeType="clickEffect">
                                  <p:stCondLst>
                                    <p:cond delay="0"/>
                                  </p:stCondLst>
                                  <p:childTnLst>
                                    <p:set>
                                      <p:cBhvr>
                                        <p:cTn id="129" dur="1" fill="hold">
                                          <p:stCondLst>
                                            <p:cond delay="0"/>
                                          </p:stCondLst>
                                        </p:cTn>
                                        <p:tgtEl>
                                          <p:spTgt spid="35"/>
                                        </p:tgtEl>
                                        <p:attrNameLst>
                                          <p:attrName>style.visibility</p:attrName>
                                        </p:attrNameLst>
                                      </p:cBhvr>
                                      <p:to>
                                        <p:strVal val="visible"/>
                                      </p:to>
                                    </p:set>
                                    <p:animEffect transition="in" filter="fade">
                                      <p:cBhvr>
                                        <p:cTn id="130" dur="500"/>
                                        <p:tgtEl>
                                          <p:spTgt spid="35"/>
                                        </p:tgtEl>
                                      </p:cBhvr>
                                    </p:animEffect>
                                  </p:childTnLst>
                                </p:cTn>
                              </p:par>
                            </p:childTnLst>
                          </p:cTn>
                        </p:par>
                      </p:childTnLst>
                    </p:cTn>
                  </p:par>
                  <p:par>
                    <p:cTn id="131" fill="hold" nodeType="clickPar">
                      <p:stCondLst>
                        <p:cond delay="indefinite"/>
                      </p:stCondLst>
                      <p:childTnLst>
                        <p:par>
                          <p:cTn id="132" fill="hold" nodeType="withGroup">
                            <p:stCondLst>
                              <p:cond delay="0"/>
                            </p:stCondLst>
                            <p:childTnLst>
                              <p:par>
                                <p:cTn id="133" presetID="10" presetClass="entr" presetSubtype="0" fill="hold" grpId="0" nodeType="clickEffect">
                                  <p:stCondLst>
                                    <p:cond delay="0"/>
                                  </p:stCondLst>
                                  <p:childTnLst>
                                    <p:set>
                                      <p:cBhvr>
                                        <p:cTn id="134" dur="1" fill="hold">
                                          <p:stCondLst>
                                            <p:cond delay="0"/>
                                          </p:stCondLst>
                                        </p:cTn>
                                        <p:tgtEl>
                                          <p:spTgt spid="36"/>
                                        </p:tgtEl>
                                        <p:attrNameLst>
                                          <p:attrName>style.visibility</p:attrName>
                                        </p:attrNameLst>
                                      </p:cBhvr>
                                      <p:to>
                                        <p:strVal val="visible"/>
                                      </p:to>
                                    </p:set>
                                    <p:animEffect transition="in" filter="fade">
                                      <p:cBhvr>
                                        <p:cTn id="135" dur="500"/>
                                        <p:tgtEl>
                                          <p:spTgt spid="36"/>
                                        </p:tgtEl>
                                      </p:cBhvr>
                                    </p:animEffec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10" presetClass="entr" presetSubtype="0" fill="hold" grpId="0" nodeType="clickEffect">
                                  <p:stCondLst>
                                    <p:cond delay="0"/>
                                  </p:stCondLst>
                                  <p:childTnLst>
                                    <p:set>
                                      <p:cBhvr>
                                        <p:cTn id="139" dur="1" fill="hold">
                                          <p:stCondLst>
                                            <p:cond delay="0"/>
                                          </p:stCondLst>
                                        </p:cTn>
                                        <p:tgtEl>
                                          <p:spTgt spid="37"/>
                                        </p:tgtEl>
                                        <p:attrNameLst>
                                          <p:attrName>style.visibility</p:attrName>
                                        </p:attrNameLst>
                                      </p:cBhvr>
                                      <p:to>
                                        <p:strVal val="visible"/>
                                      </p:to>
                                    </p:set>
                                    <p:animEffect transition="in" filter="fade">
                                      <p:cBhvr>
                                        <p:cTn id="140" dur="500"/>
                                        <p:tgtEl>
                                          <p:spTgt spid="37"/>
                                        </p:tgtEl>
                                      </p:cBhvr>
                                    </p:animEffec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10" presetClass="entr" presetSubtype="0" fill="hold" grpId="0" nodeType="clickEffect">
                                  <p:stCondLst>
                                    <p:cond delay="0"/>
                                  </p:stCondLst>
                                  <p:childTnLst>
                                    <p:set>
                                      <p:cBhvr>
                                        <p:cTn id="144" dur="1" fill="hold">
                                          <p:stCondLst>
                                            <p:cond delay="0"/>
                                          </p:stCondLst>
                                        </p:cTn>
                                        <p:tgtEl>
                                          <p:spTgt spid="38"/>
                                        </p:tgtEl>
                                        <p:attrNameLst>
                                          <p:attrName>style.visibility</p:attrName>
                                        </p:attrNameLst>
                                      </p:cBhvr>
                                      <p:to>
                                        <p:strVal val="visible"/>
                                      </p:to>
                                    </p:set>
                                    <p:animEffect transition="in" filter="fade">
                                      <p:cBhvr>
                                        <p:cTn id="145"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11" grpId="0"/>
      <p:bldP spid="16" grpId="0" animBg="1"/>
      <p:bldP spid="17" grpId="0" animBg="1"/>
      <p:bldP spid="18" grpId="0"/>
      <p:bldP spid="19" grpId="0"/>
      <p:bldP spid="20" grpId="0"/>
      <p:bldP spid="21" grpId="0"/>
      <p:bldP spid="22" grpId="0"/>
      <p:bldP spid="23" grpId="0"/>
      <p:bldP spid="24" grpId="0"/>
      <p:bldP spid="25" grpId="0"/>
      <p:bldP spid="26" grpId="0"/>
      <p:bldP spid="27" grpId="0"/>
      <p:bldP spid="28" grpId="0"/>
      <p:bldP spid="29" grpId="0"/>
      <p:bldP spid="30" grpId="0"/>
      <p:bldP spid="31" grpId="0"/>
      <p:bldP spid="32" grpId="0"/>
      <p:bldP spid="33" grpId="0"/>
      <p:bldP spid="34" grpId="0"/>
      <p:bldP spid="35" grpId="0"/>
      <p:bldP spid="36" grpId="0"/>
      <p:bldP spid="37" grpId="0"/>
      <p:bldP spid="3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381000" y="304800"/>
            <a:ext cx="5715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4. ONE AMOUNT AS A PERCENTAGE OF ANOTHER</a:t>
            </a:r>
          </a:p>
        </p:txBody>
      </p:sp>
      <p:sp>
        <p:nvSpPr>
          <p:cNvPr id="3" name="Text Placeholder 2"/>
          <p:cNvSpPr txBox="1">
            <a:spLocks/>
          </p:cNvSpPr>
          <p:nvPr/>
        </p:nvSpPr>
        <p:spPr bwMode="auto">
          <a:xfrm>
            <a:off x="457200" y="6096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A number of similar strategies such as setting up a fraction and multiplying by 100 exist.</a:t>
            </a:r>
            <a:endParaRPr lang="en-NZ" i="1">
              <a:latin typeface="Arial" pitchFamily="34" charset="0"/>
              <a:cs typeface="Arial" pitchFamily="34" charset="0"/>
            </a:endParaRPr>
          </a:p>
        </p:txBody>
      </p:sp>
      <p:sp>
        <p:nvSpPr>
          <p:cNvPr id="4" name="Text Placeholder 2"/>
          <p:cNvSpPr txBox="1">
            <a:spLocks/>
          </p:cNvSpPr>
          <p:nvPr/>
        </p:nvSpPr>
        <p:spPr bwMode="auto">
          <a:xfrm>
            <a:off x="381000" y="12954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Paul got 28 out of 50. What percentage is this?</a:t>
            </a:r>
            <a:endParaRPr lang="en-NZ" i="1">
              <a:latin typeface="Arial" pitchFamily="34" charset="0"/>
              <a:cs typeface="Arial" pitchFamily="34" charset="0"/>
            </a:endParaRPr>
          </a:p>
        </p:txBody>
      </p:sp>
      <p:sp>
        <p:nvSpPr>
          <p:cNvPr id="5" name="TextBox 4"/>
          <p:cNvSpPr txBox="1">
            <a:spLocks noChangeArrowheads="1"/>
          </p:cNvSpPr>
          <p:nvPr/>
        </p:nvSpPr>
        <p:spPr bwMode="auto">
          <a:xfrm>
            <a:off x="914400" y="1600200"/>
            <a:ext cx="2514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100 ÷ 50 = 2 </a:t>
            </a:r>
            <a:endParaRPr lang="en-NZ" i="1">
              <a:solidFill>
                <a:srgbClr val="FF0000"/>
              </a:solidFill>
              <a:latin typeface="Arial" pitchFamily="34" charset="0"/>
              <a:cs typeface="Arial" pitchFamily="34" charset="0"/>
            </a:endParaRPr>
          </a:p>
        </p:txBody>
      </p:sp>
      <p:sp>
        <p:nvSpPr>
          <p:cNvPr id="6" name="TextBox 5"/>
          <p:cNvSpPr txBox="1">
            <a:spLocks noChangeArrowheads="1"/>
          </p:cNvSpPr>
          <p:nvPr/>
        </p:nvSpPr>
        <p:spPr bwMode="auto">
          <a:xfrm>
            <a:off x="2514600" y="1600200"/>
            <a:ext cx="2895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(each mark is worth 2%)  </a:t>
            </a:r>
            <a:endParaRPr lang="en-NZ" i="1">
              <a:solidFill>
                <a:srgbClr val="FF0000"/>
              </a:solidFill>
              <a:latin typeface="Arial" pitchFamily="34" charset="0"/>
              <a:cs typeface="Arial" pitchFamily="34" charset="0"/>
            </a:endParaRPr>
          </a:p>
        </p:txBody>
      </p:sp>
      <p:sp>
        <p:nvSpPr>
          <p:cNvPr id="7" name="TextBox 6"/>
          <p:cNvSpPr txBox="1">
            <a:spLocks noChangeArrowheads="1"/>
          </p:cNvSpPr>
          <p:nvPr/>
        </p:nvSpPr>
        <p:spPr bwMode="auto">
          <a:xfrm>
            <a:off x="914400" y="1828800"/>
            <a:ext cx="2514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28 × 2 = 56% </a:t>
            </a:r>
            <a:endParaRPr lang="en-NZ" i="1">
              <a:solidFill>
                <a:srgbClr val="FF0000"/>
              </a:solidFill>
              <a:latin typeface="Arial" pitchFamily="34" charset="0"/>
              <a:cs typeface="Arial" pitchFamily="34" charset="0"/>
            </a:endParaRPr>
          </a:p>
        </p:txBody>
      </p:sp>
      <p:sp>
        <p:nvSpPr>
          <p:cNvPr id="8" name="Text Placeholder 2"/>
          <p:cNvSpPr txBox="1">
            <a:spLocks/>
          </p:cNvSpPr>
          <p:nvPr/>
        </p:nvSpPr>
        <p:spPr bwMode="auto">
          <a:xfrm>
            <a:off x="381000" y="22098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Mark got 39 out of 50. What percentage is this?</a:t>
            </a:r>
            <a:endParaRPr lang="en-NZ" i="1">
              <a:latin typeface="Arial" pitchFamily="34" charset="0"/>
              <a:cs typeface="Arial" pitchFamily="34" charset="0"/>
            </a:endParaRPr>
          </a:p>
        </p:txBody>
      </p:sp>
      <p:sp>
        <p:nvSpPr>
          <p:cNvPr id="9" name="TextBox 8"/>
          <p:cNvSpPr txBox="1">
            <a:spLocks noChangeArrowheads="1"/>
          </p:cNvSpPr>
          <p:nvPr/>
        </p:nvSpPr>
        <p:spPr bwMode="auto">
          <a:xfrm>
            <a:off x="914400" y="2590800"/>
            <a:ext cx="457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u="sng">
                <a:solidFill>
                  <a:srgbClr val="FF0000"/>
                </a:solidFill>
                <a:latin typeface="Arial" pitchFamily="34" charset="0"/>
                <a:cs typeface="Arial" pitchFamily="34" charset="0"/>
              </a:rPr>
              <a:t>39</a:t>
            </a:r>
            <a:r>
              <a:rPr lang="en-NZ">
                <a:solidFill>
                  <a:srgbClr val="FF0000"/>
                </a:solidFill>
                <a:latin typeface="Arial" pitchFamily="34" charset="0"/>
                <a:cs typeface="Arial" pitchFamily="34" charset="0"/>
              </a:rPr>
              <a:t> </a:t>
            </a:r>
          </a:p>
          <a:p>
            <a:r>
              <a:rPr lang="en-NZ">
                <a:solidFill>
                  <a:srgbClr val="FF0000"/>
                </a:solidFill>
                <a:latin typeface="Arial" pitchFamily="34" charset="0"/>
                <a:cs typeface="Arial" pitchFamily="34" charset="0"/>
              </a:rPr>
              <a:t>50  </a:t>
            </a:r>
            <a:endParaRPr lang="en-NZ" i="1">
              <a:solidFill>
                <a:srgbClr val="FF0000"/>
              </a:solidFill>
              <a:latin typeface="Arial" pitchFamily="34" charset="0"/>
              <a:cs typeface="Arial" pitchFamily="34" charset="0"/>
            </a:endParaRPr>
          </a:p>
        </p:txBody>
      </p:sp>
      <p:sp>
        <p:nvSpPr>
          <p:cNvPr id="11" name="TextBox 10"/>
          <p:cNvSpPr txBox="1">
            <a:spLocks noChangeArrowheads="1"/>
          </p:cNvSpPr>
          <p:nvPr/>
        </p:nvSpPr>
        <p:spPr bwMode="auto">
          <a:xfrm>
            <a:off x="1295400" y="2590800"/>
            <a:ext cx="2514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100 </a:t>
            </a:r>
            <a:endParaRPr lang="en-NZ" i="1">
              <a:solidFill>
                <a:srgbClr val="FF0000"/>
              </a:solidFill>
              <a:latin typeface="Arial" pitchFamily="34" charset="0"/>
              <a:cs typeface="Arial" pitchFamily="34" charset="0"/>
            </a:endParaRPr>
          </a:p>
        </p:txBody>
      </p:sp>
      <p:sp>
        <p:nvSpPr>
          <p:cNvPr id="12" name="TextBox 11"/>
          <p:cNvSpPr txBox="1">
            <a:spLocks noChangeArrowheads="1"/>
          </p:cNvSpPr>
          <p:nvPr/>
        </p:nvSpPr>
        <p:spPr bwMode="auto">
          <a:xfrm>
            <a:off x="1905000" y="259080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 78% </a:t>
            </a:r>
            <a:endParaRPr lang="en-NZ" i="1">
              <a:solidFill>
                <a:srgbClr val="FF0000"/>
              </a:solidFill>
              <a:latin typeface="Arial" pitchFamily="34" charset="0"/>
              <a:cs typeface="Arial" pitchFamily="34" charset="0"/>
            </a:endParaRPr>
          </a:p>
        </p:txBody>
      </p:sp>
      <p:pic>
        <p:nvPicPr>
          <p:cNvPr id="1026" name="Picture 2" descr="C:\Program Files\Microsoft Office\Media\CntCD1\ClipArt1\j0213395.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990600"/>
            <a:ext cx="1754188" cy="170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TextBox 31"/>
          <p:cNvSpPr txBox="1">
            <a:spLocks noChangeArrowheads="1"/>
          </p:cNvSpPr>
          <p:nvPr/>
        </p:nvSpPr>
        <p:spPr bwMode="auto">
          <a:xfrm>
            <a:off x="381000" y="3276600"/>
            <a:ext cx="7162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5. WORKING OUT ORIGINAL QUANITIES</a:t>
            </a:r>
          </a:p>
        </p:txBody>
      </p:sp>
      <p:sp>
        <p:nvSpPr>
          <p:cNvPr id="33" name="Text Placeholder 2"/>
          <p:cNvSpPr txBox="1">
            <a:spLocks/>
          </p:cNvSpPr>
          <p:nvPr/>
        </p:nvSpPr>
        <p:spPr bwMode="auto">
          <a:xfrm>
            <a:off x="381000" y="35814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Convert the final amount’s percentage into a decimal.</a:t>
            </a:r>
            <a:endParaRPr lang="en-NZ" i="1">
              <a:latin typeface="Arial" pitchFamily="34" charset="0"/>
              <a:cs typeface="Arial" pitchFamily="34" charset="0"/>
            </a:endParaRPr>
          </a:p>
        </p:txBody>
      </p:sp>
      <p:sp>
        <p:nvSpPr>
          <p:cNvPr id="34" name="Text Placeholder 2"/>
          <p:cNvSpPr txBox="1">
            <a:spLocks/>
          </p:cNvSpPr>
          <p:nvPr/>
        </p:nvSpPr>
        <p:spPr bwMode="auto">
          <a:xfrm>
            <a:off x="381000" y="38862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Divide the final amount by the decimal.</a:t>
            </a:r>
            <a:endParaRPr lang="en-NZ" i="1">
              <a:latin typeface="Arial" pitchFamily="34" charset="0"/>
              <a:cs typeface="Arial" pitchFamily="34" charset="0"/>
            </a:endParaRPr>
          </a:p>
        </p:txBody>
      </p:sp>
      <p:sp>
        <p:nvSpPr>
          <p:cNvPr id="35" name="Text Placeholder 2"/>
          <p:cNvSpPr txBox="1">
            <a:spLocks/>
          </p:cNvSpPr>
          <p:nvPr/>
        </p:nvSpPr>
        <p:spPr bwMode="auto">
          <a:xfrm>
            <a:off x="381000" y="42672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16 is 20% of an amount. What is this amount</a:t>
            </a:r>
            <a:endParaRPr lang="en-NZ" i="1">
              <a:latin typeface="Arial" pitchFamily="34" charset="0"/>
              <a:cs typeface="Arial" pitchFamily="34" charset="0"/>
            </a:endParaRPr>
          </a:p>
        </p:txBody>
      </p:sp>
      <p:sp>
        <p:nvSpPr>
          <p:cNvPr id="36" name="Text Placeholder 2"/>
          <p:cNvSpPr txBox="1">
            <a:spLocks/>
          </p:cNvSpPr>
          <p:nvPr/>
        </p:nvSpPr>
        <p:spPr>
          <a:xfrm>
            <a:off x="381000" y="5181600"/>
            <a:ext cx="8458200" cy="381000"/>
          </a:xfrm>
          <a:prstGeom prst="rect">
            <a:avLst/>
          </a:prstGeom>
        </p:spPr>
        <p:txBody>
          <a:bodyPr/>
          <a:lstStyle/>
          <a:p>
            <a:pPr eaLnBrk="0" hangingPunct="0">
              <a:defRPr/>
            </a:pPr>
            <a:r>
              <a:rPr lang="en-NZ" dirty="0">
                <a:latin typeface="Arial" pitchFamily="34" charset="0"/>
                <a:cs typeface="Arial" pitchFamily="34" charset="0"/>
              </a:rPr>
              <a:t>e.g. </a:t>
            </a:r>
            <a:r>
              <a:rPr lang="en-US" dirty="0">
                <a:latin typeface="Arial" pitchFamily="34" charset="0"/>
                <a:cs typeface="Arial" pitchFamily="34" charset="0"/>
              </a:rPr>
              <a:t>A price of $85 includes a tax mark-up of 15%. Calculate the pre-tax price.</a:t>
            </a:r>
            <a:endParaRPr lang="en-NZ" dirty="0">
              <a:latin typeface="Arial" pitchFamily="34" charset="0"/>
              <a:cs typeface="Arial" pitchFamily="34" charset="0"/>
            </a:endParaRPr>
          </a:p>
          <a:p>
            <a:pPr marL="274320" indent="-274320" fontAlgn="auto">
              <a:spcBef>
                <a:spcPts val="600"/>
              </a:spcBef>
              <a:spcAft>
                <a:spcPts val="0"/>
              </a:spcAft>
              <a:buClr>
                <a:schemeClr val="tx2"/>
              </a:buClr>
              <a:buSzPct val="73000"/>
              <a:defRPr/>
            </a:pPr>
            <a:endParaRPr lang="en-NZ" i="1" dirty="0">
              <a:latin typeface="Arial" pitchFamily="34" charset="0"/>
              <a:cs typeface="Arial" pitchFamily="34" charset="0"/>
            </a:endParaRPr>
          </a:p>
        </p:txBody>
      </p:sp>
      <p:sp>
        <p:nvSpPr>
          <p:cNvPr id="37" name="TextBox 36"/>
          <p:cNvSpPr txBox="1">
            <a:spLocks noChangeArrowheads="1"/>
          </p:cNvSpPr>
          <p:nvPr/>
        </p:nvSpPr>
        <p:spPr bwMode="auto">
          <a:xfrm>
            <a:off x="685800" y="4572000"/>
            <a:ext cx="2438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20% as a decimal =  </a:t>
            </a:r>
            <a:endParaRPr lang="en-NZ" i="1">
              <a:solidFill>
                <a:srgbClr val="FF0000"/>
              </a:solidFill>
              <a:latin typeface="Arial" pitchFamily="34" charset="0"/>
              <a:cs typeface="Arial" pitchFamily="34" charset="0"/>
            </a:endParaRPr>
          </a:p>
        </p:txBody>
      </p:sp>
      <p:sp>
        <p:nvSpPr>
          <p:cNvPr id="38" name="TextBox 37"/>
          <p:cNvSpPr txBox="1">
            <a:spLocks noChangeArrowheads="1"/>
          </p:cNvSpPr>
          <p:nvPr/>
        </p:nvSpPr>
        <p:spPr bwMode="auto">
          <a:xfrm>
            <a:off x="2743200" y="457200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0.2 </a:t>
            </a:r>
            <a:endParaRPr lang="en-NZ" i="1">
              <a:solidFill>
                <a:srgbClr val="FF0000"/>
              </a:solidFill>
              <a:latin typeface="Arial" pitchFamily="34" charset="0"/>
              <a:cs typeface="Arial" pitchFamily="34" charset="0"/>
            </a:endParaRPr>
          </a:p>
        </p:txBody>
      </p:sp>
      <p:sp>
        <p:nvSpPr>
          <p:cNvPr id="39" name="TextBox 38"/>
          <p:cNvSpPr txBox="1">
            <a:spLocks noChangeArrowheads="1"/>
          </p:cNvSpPr>
          <p:nvPr/>
        </p:nvSpPr>
        <p:spPr bwMode="auto">
          <a:xfrm>
            <a:off x="4419600" y="45720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Amount = </a:t>
            </a:r>
            <a:endParaRPr lang="en-NZ" i="1">
              <a:solidFill>
                <a:srgbClr val="FF0000"/>
              </a:solidFill>
              <a:latin typeface="Arial" pitchFamily="34" charset="0"/>
              <a:cs typeface="Arial" pitchFamily="34" charset="0"/>
            </a:endParaRPr>
          </a:p>
        </p:txBody>
      </p:sp>
      <p:sp>
        <p:nvSpPr>
          <p:cNvPr id="40" name="TextBox 39"/>
          <p:cNvSpPr txBox="1">
            <a:spLocks noChangeArrowheads="1"/>
          </p:cNvSpPr>
          <p:nvPr/>
        </p:nvSpPr>
        <p:spPr bwMode="auto">
          <a:xfrm>
            <a:off x="5562600" y="4572000"/>
            <a:ext cx="60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16 </a:t>
            </a:r>
            <a:endParaRPr lang="en-NZ" i="1">
              <a:solidFill>
                <a:srgbClr val="FF0000"/>
              </a:solidFill>
              <a:latin typeface="Arial" pitchFamily="34" charset="0"/>
              <a:cs typeface="Arial" pitchFamily="34" charset="0"/>
            </a:endParaRPr>
          </a:p>
        </p:txBody>
      </p:sp>
      <p:sp>
        <p:nvSpPr>
          <p:cNvPr id="41" name="TextBox 40"/>
          <p:cNvSpPr txBox="1">
            <a:spLocks noChangeArrowheads="1"/>
          </p:cNvSpPr>
          <p:nvPr/>
        </p:nvSpPr>
        <p:spPr bwMode="auto">
          <a:xfrm>
            <a:off x="5867400" y="4572000"/>
            <a:ext cx="2514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0.2 </a:t>
            </a:r>
            <a:endParaRPr lang="en-NZ" i="1">
              <a:solidFill>
                <a:srgbClr val="FF0000"/>
              </a:solidFill>
              <a:latin typeface="Arial" pitchFamily="34" charset="0"/>
              <a:cs typeface="Arial" pitchFamily="34" charset="0"/>
            </a:endParaRPr>
          </a:p>
        </p:txBody>
      </p:sp>
      <p:sp>
        <p:nvSpPr>
          <p:cNvPr id="42" name="TextBox 41"/>
          <p:cNvSpPr txBox="1">
            <a:spLocks noChangeArrowheads="1"/>
          </p:cNvSpPr>
          <p:nvPr/>
        </p:nvSpPr>
        <p:spPr bwMode="auto">
          <a:xfrm>
            <a:off x="5334000" y="487680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 80 </a:t>
            </a:r>
            <a:endParaRPr lang="en-NZ" i="1">
              <a:solidFill>
                <a:srgbClr val="FF0000"/>
              </a:solidFill>
              <a:latin typeface="Arial" pitchFamily="34" charset="0"/>
              <a:cs typeface="Arial" pitchFamily="34" charset="0"/>
            </a:endParaRPr>
          </a:p>
        </p:txBody>
      </p:sp>
      <p:sp>
        <p:nvSpPr>
          <p:cNvPr id="43" name="TextBox 42"/>
          <p:cNvSpPr txBox="1">
            <a:spLocks noChangeArrowheads="1"/>
          </p:cNvSpPr>
          <p:nvPr/>
        </p:nvSpPr>
        <p:spPr bwMode="auto">
          <a:xfrm>
            <a:off x="609600" y="5486400"/>
            <a:ext cx="3581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Final amount as a percentage =  </a:t>
            </a:r>
            <a:endParaRPr lang="en-NZ" i="1">
              <a:solidFill>
                <a:srgbClr val="FF0000"/>
              </a:solidFill>
              <a:latin typeface="Arial" pitchFamily="34" charset="0"/>
              <a:cs typeface="Arial" pitchFamily="34" charset="0"/>
            </a:endParaRPr>
          </a:p>
        </p:txBody>
      </p:sp>
      <p:sp>
        <p:nvSpPr>
          <p:cNvPr id="44" name="TextBox 43"/>
          <p:cNvSpPr txBox="1">
            <a:spLocks noChangeArrowheads="1"/>
          </p:cNvSpPr>
          <p:nvPr/>
        </p:nvSpPr>
        <p:spPr bwMode="auto">
          <a:xfrm>
            <a:off x="3886200" y="5486400"/>
            <a:ext cx="2514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100 + 15 </a:t>
            </a:r>
            <a:endParaRPr lang="en-NZ" i="1">
              <a:solidFill>
                <a:srgbClr val="FF0000"/>
              </a:solidFill>
              <a:latin typeface="Arial" pitchFamily="34" charset="0"/>
              <a:cs typeface="Arial" pitchFamily="34" charset="0"/>
            </a:endParaRPr>
          </a:p>
        </p:txBody>
      </p:sp>
      <p:sp>
        <p:nvSpPr>
          <p:cNvPr id="45" name="TextBox 44"/>
          <p:cNvSpPr txBox="1">
            <a:spLocks noChangeArrowheads="1"/>
          </p:cNvSpPr>
          <p:nvPr/>
        </p:nvSpPr>
        <p:spPr bwMode="auto">
          <a:xfrm>
            <a:off x="3657600" y="5791200"/>
            <a:ext cx="2514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=115 </a:t>
            </a:r>
            <a:endParaRPr lang="en-NZ" i="1">
              <a:solidFill>
                <a:srgbClr val="FF0000"/>
              </a:solidFill>
              <a:latin typeface="Arial" pitchFamily="34" charset="0"/>
              <a:cs typeface="Arial" pitchFamily="34" charset="0"/>
            </a:endParaRPr>
          </a:p>
        </p:txBody>
      </p:sp>
      <p:sp>
        <p:nvSpPr>
          <p:cNvPr id="46" name="TextBox 45"/>
          <p:cNvSpPr txBox="1">
            <a:spLocks noChangeArrowheads="1"/>
          </p:cNvSpPr>
          <p:nvPr/>
        </p:nvSpPr>
        <p:spPr bwMode="auto">
          <a:xfrm>
            <a:off x="609600" y="6096000"/>
            <a:ext cx="3581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Final amount as a decimal =  </a:t>
            </a:r>
            <a:endParaRPr lang="en-NZ" i="1">
              <a:solidFill>
                <a:srgbClr val="FF0000"/>
              </a:solidFill>
              <a:latin typeface="Arial" pitchFamily="34" charset="0"/>
              <a:cs typeface="Arial" pitchFamily="34" charset="0"/>
            </a:endParaRPr>
          </a:p>
        </p:txBody>
      </p:sp>
      <p:sp>
        <p:nvSpPr>
          <p:cNvPr id="47" name="TextBox 46"/>
          <p:cNvSpPr txBox="1">
            <a:spLocks noChangeArrowheads="1"/>
          </p:cNvSpPr>
          <p:nvPr/>
        </p:nvSpPr>
        <p:spPr bwMode="auto">
          <a:xfrm>
            <a:off x="3581400" y="6096000"/>
            <a:ext cx="762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1.15 </a:t>
            </a:r>
            <a:endParaRPr lang="en-NZ" i="1">
              <a:solidFill>
                <a:srgbClr val="FF0000"/>
              </a:solidFill>
              <a:latin typeface="Arial" pitchFamily="34" charset="0"/>
              <a:cs typeface="Arial" pitchFamily="34" charset="0"/>
            </a:endParaRPr>
          </a:p>
        </p:txBody>
      </p:sp>
      <p:sp>
        <p:nvSpPr>
          <p:cNvPr id="48" name="TextBox 47"/>
          <p:cNvSpPr txBox="1">
            <a:spLocks noChangeArrowheads="1"/>
          </p:cNvSpPr>
          <p:nvPr/>
        </p:nvSpPr>
        <p:spPr bwMode="auto">
          <a:xfrm>
            <a:off x="5257800" y="5486400"/>
            <a:ext cx="1752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Pre-tax price = </a:t>
            </a:r>
            <a:endParaRPr lang="en-NZ" i="1">
              <a:solidFill>
                <a:srgbClr val="FF0000"/>
              </a:solidFill>
              <a:latin typeface="Arial" pitchFamily="34" charset="0"/>
              <a:cs typeface="Arial" pitchFamily="34" charset="0"/>
            </a:endParaRPr>
          </a:p>
        </p:txBody>
      </p:sp>
      <p:sp>
        <p:nvSpPr>
          <p:cNvPr id="49" name="TextBox 48"/>
          <p:cNvSpPr txBox="1">
            <a:spLocks noChangeArrowheads="1"/>
          </p:cNvSpPr>
          <p:nvPr/>
        </p:nvSpPr>
        <p:spPr bwMode="auto">
          <a:xfrm>
            <a:off x="6858000" y="5486400"/>
            <a:ext cx="60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85 </a:t>
            </a:r>
            <a:endParaRPr lang="en-NZ" i="1">
              <a:solidFill>
                <a:srgbClr val="FF0000"/>
              </a:solidFill>
              <a:latin typeface="Arial" pitchFamily="34" charset="0"/>
              <a:cs typeface="Arial" pitchFamily="34" charset="0"/>
            </a:endParaRPr>
          </a:p>
        </p:txBody>
      </p:sp>
      <p:sp>
        <p:nvSpPr>
          <p:cNvPr id="50" name="TextBox 49"/>
          <p:cNvSpPr txBox="1">
            <a:spLocks noChangeArrowheads="1"/>
          </p:cNvSpPr>
          <p:nvPr/>
        </p:nvSpPr>
        <p:spPr bwMode="auto">
          <a:xfrm>
            <a:off x="7162800" y="54864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1.15 </a:t>
            </a:r>
            <a:endParaRPr lang="en-NZ" i="1">
              <a:solidFill>
                <a:srgbClr val="FF0000"/>
              </a:solidFill>
              <a:latin typeface="Arial" pitchFamily="34" charset="0"/>
              <a:cs typeface="Arial" pitchFamily="34" charset="0"/>
            </a:endParaRPr>
          </a:p>
        </p:txBody>
      </p:sp>
      <p:sp>
        <p:nvSpPr>
          <p:cNvPr id="51" name="TextBox 50"/>
          <p:cNvSpPr txBox="1">
            <a:spLocks noChangeArrowheads="1"/>
          </p:cNvSpPr>
          <p:nvPr/>
        </p:nvSpPr>
        <p:spPr bwMode="auto">
          <a:xfrm>
            <a:off x="6553200" y="579120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 $73.91 </a:t>
            </a:r>
            <a:endParaRPr lang="en-NZ" i="1">
              <a:solidFill>
                <a:srgbClr val="FF0000"/>
              </a:solidFill>
              <a:latin typeface="Arial" pitchFamily="34" charset="0"/>
              <a:cs typeface="Arial" pitchFamily="34" charset="0"/>
            </a:endParaRPr>
          </a:p>
        </p:txBody>
      </p:sp>
      <p:sp>
        <p:nvSpPr>
          <p:cNvPr id="52" name="TextBox 51"/>
          <p:cNvSpPr txBox="1">
            <a:spLocks noChangeArrowheads="1"/>
          </p:cNvSpPr>
          <p:nvPr/>
        </p:nvSpPr>
        <p:spPr bwMode="auto">
          <a:xfrm>
            <a:off x="6172200" y="3352800"/>
            <a:ext cx="2514600" cy="120015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To spot these types of questions, look for words such as ‘pre’, ‘before’ or ‘original’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0-#ppt_w/2"/>
                                          </p:val>
                                        </p:tav>
                                        <p:tav tm="100000">
                                          <p:val>
                                            <p:strVal val="#ppt_x"/>
                                          </p:val>
                                        </p:tav>
                                      </p:tavLst>
                                    </p:anim>
                                    <p:anim calcmode="lin" valueType="num">
                                      <p:cBhvr additive="base">
                                        <p:cTn id="18" dur="500" fill="hold"/>
                                        <p:tgtEl>
                                          <p:spTgt spid="4"/>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0-#ppt_w/2"/>
                                          </p:val>
                                        </p:tav>
                                        <p:tav tm="100000">
                                          <p:val>
                                            <p:strVal val="#ppt_x"/>
                                          </p:val>
                                        </p:tav>
                                      </p:tavLst>
                                    </p:anim>
                                    <p:anim calcmode="lin" valueType="num">
                                      <p:cBhvr additive="base">
                                        <p:cTn id="22" dur="500" fill="hold"/>
                                        <p:tgtEl>
                                          <p:spTgt spid="8"/>
                                        </p:tgtEl>
                                        <p:attrNameLst>
                                          <p:attrName>ppt_y</p:attrName>
                                        </p:attrNameLst>
                                      </p:cBhvr>
                                      <p:tavLst>
                                        <p:tav tm="0">
                                          <p:val>
                                            <p:strVal val="#ppt_y"/>
                                          </p:val>
                                        </p:tav>
                                        <p:tav tm="100000">
                                          <p:val>
                                            <p:strVal val="#ppt_y"/>
                                          </p:val>
                                        </p:tav>
                                      </p:tavLst>
                                    </p:anim>
                                  </p:childTnLst>
                                </p:cTn>
                              </p:par>
                              <p:par>
                                <p:cTn id="23" presetID="10" presetClass="entr" presetSubtype="0" fill="hold" nodeType="withEffect">
                                  <p:stCondLst>
                                    <p:cond delay="0"/>
                                  </p:stCondLst>
                                  <p:childTnLst>
                                    <p:set>
                                      <p:cBhvr>
                                        <p:cTn id="24" dur="1" fill="hold">
                                          <p:stCondLst>
                                            <p:cond delay="0"/>
                                          </p:stCondLst>
                                        </p:cTn>
                                        <p:tgtEl>
                                          <p:spTgt spid="1026"/>
                                        </p:tgtEl>
                                        <p:attrNameLst>
                                          <p:attrName>style.visibility</p:attrName>
                                        </p:attrNameLst>
                                      </p:cBhvr>
                                      <p:to>
                                        <p:strVal val="visible"/>
                                      </p:to>
                                    </p:set>
                                    <p:animEffect transition="in" filter="fade">
                                      <p:cBhvr>
                                        <p:cTn id="25" dur="500"/>
                                        <p:tgtEl>
                                          <p:spTgt spid="1026"/>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fade">
                                      <p:cBhvr>
                                        <p:cTn id="30" dur="500"/>
                                        <p:tgtEl>
                                          <p:spTgt spid="5"/>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500"/>
                                        <p:tgtEl>
                                          <p:spTgt spid="6"/>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fade">
                                      <p:cBhvr>
                                        <p:cTn id="40" dur="500"/>
                                        <p:tgtEl>
                                          <p:spTgt spid="7"/>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fade">
                                      <p:cBhvr>
                                        <p:cTn id="45" dur="500"/>
                                        <p:tgtEl>
                                          <p:spTgt spid="9"/>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1"/>
                                        </p:tgtEl>
                                        <p:attrNameLst>
                                          <p:attrName>style.visibility</p:attrName>
                                        </p:attrNameLst>
                                      </p:cBhvr>
                                      <p:to>
                                        <p:strVal val="visible"/>
                                      </p:to>
                                    </p:set>
                                    <p:animEffect transition="in" filter="fade">
                                      <p:cBhvr>
                                        <p:cTn id="50" dur="500"/>
                                        <p:tgtEl>
                                          <p:spTgt spid="11"/>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Effect transition="in" filter="fade">
                                      <p:cBhvr>
                                        <p:cTn id="55" dur="500"/>
                                        <p:tgtEl>
                                          <p:spTgt spid="12"/>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32"/>
                                        </p:tgtEl>
                                        <p:attrNameLst>
                                          <p:attrName>style.visibility</p:attrName>
                                        </p:attrNameLst>
                                      </p:cBhvr>
                                      <p:to>
                                        <p:strVal val="visible"/>
                                      </p:to>
                                    </p:set>
                                    <p:animEffect transition="in" filter="fade">
                                      <p:cBhvr>
                                        <p:cTn id="60" dur="500"/>
                                        <p:tgtEl>
                                          <p:spTgt spid="32"/>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33"/>
                                        </p:tgtEl>
                                        <p:attrNameLst>
                                          <p:attrName>style.visibility</p:attrName>
                                        </p:attrNameLst>
                                      </p:cBhvr>
                                      <p:to>
                                        <p:strVal val="visible"/>
                                      </p:to>
                                    </p:set>
                                    <p:animEffect transition="in" filter="fade">
                                      <p:cBhvr>
                                        <p:cTn id="65" dur="500"/>
                                        <p:tgtEl>
                                          <p:spTgt spid="33"/>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34"/>
                                        </p:tgtEl>
                                        <p:attrNameLst>
                                          <p:attrName>style.visibility</p:attrName>
                                        </p:attrNameLst>
                                      </p:cBhvr>
                                      <p:to>
                                        <p:strVal val="visible"/>
                                      </p:to>
                                    </p:set>
                                    <p:animEffect transition="in" filter="fade">
                                      <p:cBhvr>
                                        <p:cTn id="70" dur="500"/>
                                        <p:tgtEl>
                                          <p:spTgt spid="34"/>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2" presetClass="entr" presetSubtype="8" fill="hold" grpId="0" nodeType="clickEffect">
                                  <p:stCondLst>
                                    <p:cond delay="0"/>
                                  </p:stCondLst>
                                  <p:childTnLst>
                                    <p:set>
                                      <p:cBhvr>
                                        <p:cTn id="74" dur="1" fill="hold">
                                          <p:stCondLst>
                                            <p:cond delay="0"/>
                                          </p:stCondLst>
                                        </p:cTn>
                                        <p:tgtEl>
                                          <p:spTgt spid="35"/>
                                        </p:tgtEl>
                                        <p:attrNameLst>
                                          <p:attrName>style.visibility</p:attrName>
                                        </p:attrNameLst>
                                      </p:cBhvr>
                                      <p:to>
                                        <p:strVal val="visible"/>
                                      </p:to>
                                    </p:set>
                                    <p:anim calcmode="lin" valueType="num">
                                      <p:cBhvr additive="base">
                                        <p:cTn id="75" dur="500" fill="hold"/>
                                        <p:tgtEl>
                                          <p:spTgt spid="35"/>
                                        </p:tgtEl>
                                        <p:attrNameLst>
                                          <p:attrName>ppt_x</p:attrName>
                                        </p:attrNameLst>
                                      </p:cBhvr>
                                      <p:tavLst>
                                        <p:tav tm="0">
                                          <p:val>
                                            <p:strVal val="0-#ppt_w/2"/>
                                          </p:val>
                                        </p:tav>
                                        <p:tav tm="100000">
                                          <p:val>
                                            <p:strVal val="#ppt_x"/>
                                          </p:val>
                                        </p:tav>
                                      </p:tavLst>
                                    </p:anim>
                                    <p:anim calcmode="lin" valueType="num">
                                      <p:cBhvr additive="base">
                                        <p:cTn id="76" dur="500" fill="hold"/>
                                        <p:tgtEl>
                                          <p:spTgt spid="35"/>
                                        </p:tgtEl>
                                        <p:attrNameLst>
                                          <p:attrName>ppt_y</p:attrName>
                                        </p:attrNameLst>
                                      </p:cBhvr>
                                      <p:tavLst>
                                        <p:tav tm="0">
                                          <p:val>
                                            <p:strVal val="#ppt_y"/>
                                          </p:val>
                                        </p:tav>
                                        <p:tav tm="100000">
                                          <p:val>
                                            <p:strVal val="#ppt_y"/>
                                          </p:val>
                                        </p:tav>
                                      </p:tavLst>
                                    </p:anim>
                                  </p:childTnLst>
                                </p:cTn>
                              </p:par>
                              <p:par>
                                <p:cTn id="77" presetID="2" presetClass="entr" presetSubtype="8" fill="hold" grpId="0" nodeType="withEffect">
                                  <p:stCondLst>
                                    <p:cond delay="0"/>
                                  </p:stCondLst>
                                  <p:childTnLst>
                                    <p:set>
                                      <p:cBhvr>
                                        <p:cTn id="78" dur="1" fill="hold">
                                          <p:stCondLst>
                                            <p:cond delay="0"/>
                                          </p:stCondLst>
                                        </p:cTn>
                                        <p:tgtEl>
                                          <p:spTgt spid="36"/>
                                        </p:tgtEl>
                                        <p:attrNameLst>
                                          <p:attrName>style.visibility</p:attrName>
                                        </p:attrNameLst>
                                      </p:cBhvr>
                                      <p:to>
                                        <p:strVal val="visible"/>
                                      </p:to>
                                    </p:set>
                                    <p:anim calcmode="lin" valueType="num">
                                      <p:cBhvr additive="base">
                                        <p:cTn id="79" dur="500" fill="hold"/>
                                        <p:tgtEl>
                                          <p:spTgt spid="36"/>
                                        </p:tgtEl>
                                        <p:attrNameLst>
                                          <p:attrName>ppt_x</p:attrName>
                                        </p:attrNameLst>
                                      </p:cBhvr>
                                      <p:tavLst>
                                        <p:tav tm="0">
                                          <p:val>
                                            <p:strVal val="0-#ppt_w/2"/>
                                          </p:val>
                                        </p:tav>
                                        <p:tav tm="100000">
                                          <p:val>
                                            <p:strVal val="#ppt_x"/>
                                          </p:val>
                                        </p:tav>
                                      </p:tavLst>
                                    </p:anim>
                                    <p:anim calcmode="lin" valueType="num">
                                      <p:cBhvr additive="base">
                                        <p:cTn id="80" dur="500" fill="hold"/>
                                        <p:tgtEl>
                                          <p:spTgt spid="36"/>
                                        </p:tgtEl>
                                        <p:attrNameLst>
                                          <p:attrName>ppt_y</p:attrName>
                                        </p:attrNameLst>
                                      </p:cBhvr>
                                      <p:tavLst>
                                        <p:tav tm="0">
                                          <p:val>
                                            <p:strVal val="#ppt_y"/>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10" presetClass="entr" presetSubtype="0" fill="hold" grpId="0" nodeType="clickEffect">
                                  <p:stCondLst>
                                    <p:cond delay="0"/>
                                  </p:stCondLst>
                                  <p:childTnLst>
                                    <p:set>
                                      <p:cBhvr>
                                        <p:cTn id="84" dur="1" fill="hold">
                                          <p:stCondLst>
                                            <p:cond delay="0"/>
                                          </p:stCondLst>
                                        </p:cTn>
                                        <p:tgtEl>
                                          <p:spTgt spid="37"/>
                                        </p:tgtEl>
                                        <p:attrNameLst>
                                          <p:attrName>style.visibility</p:attrName>
                                        </p:attrNameLst>
                                      </p:cBhvr>
                                      <p:to>
                                        <p:strVal val="visible"/>
                                      </p:to>
                                    </p:set>
                                    <p:animEffect transition="in" filter="fade">
                                      <p:cBhvr>
                                        <p:cTn id="85" dur="500"/>
                                        <p:tgtEl>
                                          <p:spTgt spid="37"/>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10" presetClass="entr" presetSubtype="0" fill="hold" grpId="0" nodeType="clickEffect">
                                  <p:stCondLst>
                                    <p:cond delay="0"/>
                                  </p:stCondLst>
                                  <p:childTnLst>
                                    <p:set>
                                      <p:cBhvr>
                                        <p:cTn id="89" dur="1" fill="hold">
                                          <p:stCondLst>
                                            <p:cond delay="0"/>
                                          </p:stCondLst>
                                        </p:cTn>
                                        <p:tgtEl>
                                          <p:spTgt spid="38"/>
                                        </p:tgtEl>
                                        <p:attrNameLst>
                                          <p:attrName>style.visibility</p:attrName>
                                        </p:attrNameLst>
                                      </p:cBhvr>
                                      <p:to>
                                        <p:strVal val="visible"/>
                                      </p:to>
                                    </p:set>
                                    <p:animEffect transition="in" filter="fade">
                                      <p:cBhvr>
                                        <p:cTn id="90" dur="500"/>
                                        <p:tgtEl>
                                          <p:spTgt spid="38"/>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10" presetClass="entr" presetSubtype="0" fill="hold" grpId="0" nodeType="clickEffect">
                                  <p:stCondLst>
                                    <p:cond delay="0"/>
                                  </p:stCondLst>
                                  <p:childTnLst>
                                    <p:set>
                                      <p:cBhvr>
                                        <p:cTn id="94" dur="1" fill="hold">
                                          <p:stCondLst>
                                            <p:cond delay="0"/>
                                          </p:stCondLst>
                                        </p:cTn>
                                        <p:tgtEl>
                                          <p:spTgt spid="39"/>
                                        </p:tgtEl>
                                        <p:attrNameLst>
                                          <p:attrName>style.visibility</p:attrName>
                                        </p:attrNameLst>
                                      </p:cBhvr>
                                      <p:to>
                                        <p:strVal val="visible"/>
                                      </p:to>
                                    </p:set>
                                    <p:animEffect transition="in" filter="fade">
                                      <p:cBhvr>
                                        <p:cTn id="95" dur="500"/>
                                        <p:tgtEl>
                                          <p:spTgt spid="39"/>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10" presetClass="entr" presetSubtype="0" fill="hold" grpId="0" nodeType="clickEffect">
                                  <p:stCondLst>
                                    <p:cond delay="0"/>
                                  </p:stCondLst>
                                  <p:childTnLst>
                                    <p:set>
                                      <p:cBhvr>
                                        <p:cTn id="99" dur="1" fill="hold">
                                          <p:stCondLst>
                                            <p:cond delay="0"/>
                                          </p:stCondLst>
                                        </p:cTn>
                                        <p:tgtEl>
                                          <p:spTgt spid="40"/>
                                        </p:tgtEl>
                                        <p:attrNameLst>
                                          <p:attrName>style.visibility</p:attrName>
                                        </p:attrNameLst>
                                      </p:cBhvr>
                                      <p:to>
                                        <p:strVal val="visible"/>
                                      </p:to>
                                    </p:set>
                                    <p:animEffect transition="in" filter="fade">
                                      <p:cBhvr>
                                        <p:cTn id="100" dur="500"/>
                                        <p:tgtEl>
                                          <p:spTgt spid="40"/>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10" presetClass="entr" presetSubtype="0" fill="hold" grpId="0" nodeType="clickEffect">
                                  <p:stCondLst>
                                    <p:cond delay="0"/>
                                  </p:stCondLst>
                                  <p:childTnLst>
                                    <p:set>
                                      <p:cBhvr>
                                        <p:cTn id="104" dur="1" fill="hold">
                                          <p:stCondLst>
                                            <p:cond delay="0"/>
                                          </p:stCondLst>
                                        </p:cTn>
                                        <p:tgtEl>
                                          <p:spTgt spid="41"/>
                                        </p:tgtEl>
                                        <p:attrNameLst>
                                          <p:attrName>style.visibility</p:attrName>
                                        </p:attrNameLst>
                                      </p:cBhvr>
                                      <p:to>
                                        <p:strVal val="visible"/>
                                      </p:to>
                                    </p:set>
                                    <p:animEffect transition="in" filter="fade">
                                      <p:cBhvr>
                                        <p:cTn id="105" dur="500"/>
                                        <p:tgtEl>
                                          <p:spTgt spid="41"/>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10" presetClass="entr" presetSubtype="0" fill="hold" grpId="0" nodeType="clickEffect">
                                  <p:stCondLst>
                                    <p:cond delay="0"/>
                                  </p:stCondLst>
                                  <p:childTnLst>
                                    <p:set>
                                      <p:cBhvr>
                                        <p:cTn id="109" dur="1" fill="hold">
                                          <p:stCondLst>
                                            <p:cond delay="0"/>
                                          </p:stCondLst>
                                        </p:cTn>
                                        <p:tgtEl>
                                          <p:spTgt spid="42"/>
                                        </p:tgtEl>
                                        <p:attrNameLst>
                                          <p:attrName>style.visibility</p:attrName>
                                        </p:attrNameLst>
                                      </p:cBhvr>
                                      <p:to>
                                        <p:strVal val="visible"/>
                                      </p:to>
                                    </p:set>
                                    <p:animEffect transition="in" filter="fade">
                                      <p:cBhvr>
                                        <p:cTn id="110" dur="500"/>
                                        <p:tgtEl>
                                          <p:spTgt spid="42"/>
                                        </p:tgtEl>
                                      </p:cBhvr>
                                    </p:animEffec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10" presetClass="entr" presetSubtype="0" fill="hold" grpId="0" nodeType="clickEffect">
                                  <p:stCondLst>
                                    <p:cond delay="0"/>
                                  </p:stCondLst>
                                  <p:childTnLst>
                                    <p:set>
                                      <p:cBhvr>
                                        <p:cTn id="114" dur="1" fill="hold">
                                          <p:stCondLst>
                                            <p:cond delay="0"/>
                                          </p:stCondLst>
                                        </p:cTn>
                                        <p:tgtEl>
                                          <p:spTgt spid="43"/>
                                        </p:tgtEl>
                                        <p:attrNameLst>
                                          <p:attrName>style.visibility</p:attrName>
                                        </p:attrNameLst>
                                      </p:cBhvr>
                                      <p:to>
                                        <p:strVal val="visible"/>
                                      </p:to>
                                    </p:set>
                                    <p:animEffect transition="in" filter="fade">
                                      <p:cBhvr>
                                        <p:cTn id="115" dur="500"/>
                                        <p:tgtEl>
                                          <p:spTgt spid="43"/>
                                        </p:tgtEl>
                                      </p:cBhvr>
                                    </p:animEffec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10" presetClass="entr" presetSubtype="0" fill="hold" grpId="0" nodeType="clickEffect">
                                  <p:stCondLst>
                                    <p:cond delay="0"/>
                                  </p:stCondLst>
                                  <p:childTnLst>
                                    <p:set>
                                      <p:cBhvr>
                                        <p:cTn id="119" dur="1" fill="hold">
                                          <p:stCondLst>
                                            <p:cond delay="0"/>
                                          </p:stCondLst>
                                        </p:cTn>
                                        <p:tgtEl>
                                          <p:spTgt spid="44"/>
                                        </p:tgtEl>
                                        <p:attrNameLst>
                                          <p:attrName>style.visibility</p:attrName>
                                        </p:attrNameLst>
                                      </p:cBhvr>
                                      <p:to>
                                        <p:strVal val="visible"/>
                                      </p:to>
                                    </p:set>
                                    <p:animEffect transition="in" filter="fade">
                                      <p:cBhvr>
                                        <p:cTn id="120" dur="500"/>
                                        <p:tgtEl>
                                          <p:spTgt spid="44"/>
                                        </p:tgtEl>
                                      </p:cBhvr>
                                    </p:animEffec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10" presetClass="entr" presetSubtype="0" fill="hold" grpId="0" nodeType="clickEffect">
                                  <p:stCondLst>
                                    <p:cond delay="0"/>
                                  </p:stCondLst>
                                  <p:childTnLst>
                                    <p:set>
                                      <p:cBhvr>
                                        <p:cTn id="124" dur="1" fill="hold">
                                          <p:stCondLst>
                                            <p:cond delay="0"/>
                                          </p:stCondLst>
                                        </p:cTn>
                                        <p:tgtEl>
                                          <p:spTgt spid="45"/>
                                        </p:tgtEl>
                                        <p:attrNameLst>
                                          <p:attrName>style.visibility</p:attrName>
                                        </p:attrNameLst>
                                      </p:cBhvr>
                                      <p:to>
                                        <p:strVal val="visible"/>
                                      </p:to>
                                    </p:set>
                                    <p:animEffect transition="in" filter="fade">
                                      <p:cBhvr>
                                        <p:cTn id="125" dur="500"/>
                                        <p:tgtEl>
                                          <p:spTgt spid="45"/>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10" presetClass="entr" presetSubtype="0" fill="hold" grpId="0" nodeType="clickEffect">
                                  <p:stCondLst>
                                    <p:cond delay="0"/>
                                  </p:stCondLst>
                                  <p:childTnLst>
                                    <p:set>
                                      <p:cBhvr>
                                        <p:cTn id="129" dur="1" fill="hold">
                                          <p:stCondLst>
                                            <p:cond delay="0"/>
                                          </p:stCondLst>
                                        </p:cTn>
                                        <p:tgtEl>
                                          <p:spTgt spid="46"/>
                                        </p:tgtEl>
                                        <p:attrNameLst>
                                          <p:attrName>style.visibility</p:attrName>
                                        </p:attrNameLst>
                                      </p:cBhvr>
                                      <p:to>
                                        <p:strVal val="visible"/>
                                      </p:to>
                                    </p:set>
                                    <p:animEffect transition="in" filter="fade">
                                      <p:cBhvr>
                                        <p:cTn id="130" dur="500"/>
                                        <p:tgtEl>
                                          <p:spTgt spid="46"/>
                                        </p:tgtEl>
                                      </p:cBhvr>
                                    </p:animEffect>
                                  </p:childTnLst>
                                </p:cTn>
                              </p:par>
                            </p:childTnLst>
                          </p:cTn>
                        </p:par>
                      </p:childTnLst>
                    </p:cTn>
                  </p:par>
                  <p:par>
                    <p:cTn id="131" fill="hold" nodeType="clickPar">
                      <p:stCondLst>
                        <p:cond delay="indefinite"/>
                      </p:stCondLst>
                      <p:childTnLst>
                        <p:par>
                          <p:cTn id="132" fill="hold" nodeType="withGroup">
                            <p:stCondLst>
                              <p:cond delay="0"/>
                            </p:stCondLst>
                            <p:childTnLst>
                              <p:par>
                                <p:cTn id="133" presetID="10" presetClass="entr" presetSubtype="0" fill="hold" grpId="0" nodeType="clickEffect">
                                  <p:stCondLst>
                                    <p:cond delay="0"/>
                                  </p:stCondLst>
                                  <p:childTnLst>
                                    <p:set>
                                      <p:cBhvr>
                                        <p:cTn id="134" dur="1" fill="hold">
                                          <p:stCondLst>
                                            <p:cond delay="0"/>
                                          </p:stCondLst>
                                        </p:cTn>
                                        <p:tgtEl>
                                          <p:spTgt spid="47"/>
                                        </p:tgtEl>
                                        <p:attrNameLst>
                                          <p:attrName>style.visibility</p:attrName>
                                        </p:attrNameLst>
                                      </p:cBhvr>
                                      <p:to>
                                        <p:strVal val="visible"/>
                                      </p:to>
                                    </p:set>
                                    <p:animEffect transition="in" filter="fade">
                                      <p:cBhvr>
                                        <p:cTn id="135" dur="500"/>
                                        <p:tgtEl>
                                          <p:spTgt spid="47"/>
                                        </p:tgtEl>
                                      </p:cBhvr>
                                    </p:animEffec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10" presetClass="entr" presetSubtype="0" fill="hold" grpId="0" nodeType="clickEffect">
                                  <p:stCondLst>
                                    <p:cond delay="0"/>
                                  </p:stCondLst>
                                  <p:childTnLst>
                                    <p:set>
                                      <p:cBhvr>
                                        <p:cTn id="139" dur="1" fill="hold">
                                          <p:stCondLst>
                                            <p:cond delay="0"/>
                                          </p:stCondLst>
                                        </p:cTn>
                                        <p:tgtEl>
                                          <p:spTgt spid="48"/>
                                        </p:tgtEl>
                                        <p:attrNameLst>
                                          <p:attrName>style.visibility</p:attrName>
                                        </p:attrNameLst>
                                      </p:cBhvr>
                                      <p:to>
                                        <p:strVal val="visible"/>
                                      </p:to>
                                    </p:set>
                                    <p:animEffect transition="in" filter="fade">
                                      <p:cBhvr>
                                        <p:cTn id="140" dur="500"/>
                                        <p:tgtEl>
                                          <p:spTgt spid="48"/>
                                        </p:tgtEl>
                                      </p:cBhvr>
                                    </p:animEffec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10" presetClass="entr" presetSubtype="0" fill="hold" grpId="0" nodeType="clickEffect">
                                  <p:stCondLst>
                                    <p:cond delay="0"/>
                                  </p:stCondLst>
                                  <p:childTnLst>
                                    <p:set>
                                      <p:cBhvr>
                                        <p:cTn id="144" dur="1" fill="hold">
                                          <p:stCondLst>
                                            <p:cond delay="0"/>
                                          </p:stCondLst>
                                        </p:cTn>
                                        <p:tgtEl>
                                          <p:spTgt spid="49"/>
                                        </p:tgtEl>
                                        <p:attrNameLst>
                                          <p:attrName>style.visibility</p:attrName>
                                        </p:attrNameLst>
                                      </p:cBhvr>
                                      <p:to>
                                        <p:strVal val="visible"/>
                                      </p:to>
                                    </p:set>
                                    <p:animEffect transition="in" filter="fade">
                                      <p:cBhvr>
                                        <p:cTn id="145" dur="500"/>
                                        <p:tgtEl>
                                          <p:spTgt spid="49"/>
                                        </p:tgtEl>
                                      </p:cBhvr>
                                    </p:animEffect>
                                  </p:childTnLst>
                                </p:cTn>
                              </p:par>
                            </p:childTnLst>
                          </p:cTn>
                        </p:par>
                      </p:childTnLst>
                    </p:cTn>
                  </p:par>
                  <p:par>
                    <p:cTn id="146" fill="hold" nodeType="clickPar">
                      <p:stCondLst>
                        <p:cond delay="indefinite"/>
                      </p:stCondLst>
                      <p:childTnLst>
                        <p:par>
                          <p:cTn id="147" fill="hold" nodeType="withGroup">
                            <p:stCondLst>
                              <p:cond delay="0"/>
                            </p:stCondLst>
                            <p:childTnLst>
                              <p:par>
                                <p:cTn id="148" presetID="10" presetClass="entr" presetSubtype="0" fill="hold" grpId="0" nodeType="clickEffect">
                                  <p:stCondLst>
                                    <p:cond delay="0"/>
                                  </p:stCondLst>
                                  <p:childTnLst>
                                    <p:set>
                                      <p:cBhvr>
                                        <p:cTn id="149" dur="1" fill="hold">
                                          <p:stCondLst>
                                            <p:cond delay="0"/>
                                          </p:stCondLst>
                                        </p:cTn>
                                        <p:tgtEl>
                                          <p:spTgt spid="50"/>
                                        </p:tgtEl>
                                        <p:attrNameLst>
                                          <p:attrName>style.visibility</p:attrName>
                                        </p:attrNameLst>
                                      </p:cBhvr>
                                      <p:to>
                                        <p:strVal val="visible"/>
                                      </p:to>
                                    </p:set>
                                    <p:animEffect transition="in" filter="fade">
                                      <p:cBhvr>
                                        <p:cTn id="150" dur="500"/>
                                        <p:tgtEl>
                                          <p:spTgt spid="50"/>
                                        </p:tgtEl>
                                      </p:cBhvr>
                                    </p:animEffect>
                                  </p:childTnLst>
                                </p:cTn>
                              </p:par>
                            </p:childTnLst>
                          </p:cTn>
                        </p:par>
                      </p:childTnLst>
                    </p:cTn>
                  </p:par>
                  <p:par>
                    <p:cTn id="151" fill="hold" nodeType="clickPar">
                      <p:stCondLst>
                        <p:cond delay="indefinite"/>
                      </p:stCondLst>
                      <p:childTnLst>
                        <p:par>
                          <p:cTn id="152" fill="hold" nodeType="withGroup">
                            <p:stCondLst>
                              <p:cond delay="0"/>
                            </p:stCondLst>
                            <p:childTnLst>
                              <p:par>
                                <p:cTn id="153" presetID="10" presetClass="entr" presetSubtype="0" fill="hold" grpId="0" nodeType="clickEffect">
                                  <p:stCondLst>
                                    <p:cond delay="0"/>
                                  </p:stCondLst>
                                  <p:childTnLst>
                                    <p:set>
                                      <p:cBhvr>
                                        <p:cTn id="154" dur="1" fill="hold">
                                          <p:stCondLst>
                                            <p:cond delay="0"/>
                                          </p:stCondLst>
                                        </p:cTn>
                                        <p:tgtEl>
                                          <p:spTgt spid="51"/>
                                        </p:tgtEl>
                                        <p:attrNameLst>
                                          <p:attrName>style.visibility</p:attrName>
                                        </p:attrNameLst>
                                      </p:cBhvr>
                                      <p:to>
                                        <p:strVal val="visible"/>
                                      </p:to>
                                    </p:set>
                                    <p:animEffect transition="in" filter="fade">
                                      <p:cBhvr>
                                        <p:cTn id="155" dur="500"/>
                                        <p:tgtEl>
                                          <p:spTgt spid="51"/>
                                        </p:tgtEl>
                                      </p:cBhvr>
                                    </p:animEffect>
                                  </p:childTnLst>
                                </p:cTn>
                              </p:par>
                            </p:childTnLst>
                          </p:cTn>
                        </p:par>
                      </p:childTnLst>
                    </p:cTn>
                  </p:par>
                  <p:par>
                    <p:cTn id="156" fill="hold" nodeType="clickPar">
                      <p:stCondLst>
                        <p:cond delay="indefinite"/>
                      </p:stCondLst>
                      <p:childTnLst>
                        <p:par>
                          <p:cTn id="157" fill="hold" nodeType="withGroup">
                            <p:stCondLst>
                              <p:cond delay="0"/>
                            </p:stCondLst>
                            <p:childTnLst>
                              <p:par>
                                <p:cTn id="158" presetID="19" presetClass="entr" presetSubtype="10" fill="hold" grpId="0" nodeType="clickEffect">
                                  <p:stCondLst>
                                    <p:cond delay="0"/>
                                  </p:stCondLst>
                                  <p:childTnLst>
                                    <p:set>
                                      <p:cBhvr>
                                        <p:cTn id="159" dur="1" fill="hold">
                                          <p:stCondLst>
                                            <p:cond delay="0"/>
                                          </p:stCondLst>
                                        </p:cTn>
                                        <p:tgtEl>
                                          <p:spTgt spid="52"/>
                                        </p:tgtEl>
                                        <p:attrNameLst>
                                          <p:attrName>style.visibility</p:attrName>
                                        </p:attrNameLst>
                                      </p:cBhvr>
                                      <p:to>
                                        <p:strVal val="visible"/>
                                      </p:to>
                                    </p:set>
                                    <p:anim calcmode="lin" valueType="num">
                                      <p:cBhvr>
                                        <p:cTn id="160" dur="1000" fill="hold"/>
                                        <p:tgtEl>
                                          <p:spTgt spid="52"/>
                                        </p:tgtEl>
                                        <p:attrNameLst>
                                          <p:attrName>ppt_w</p:attrName>
                                        </p:attrNameLst>
                                      </p:cBhvr>
                                      <p:tavLst>
                                        <p:tav tm="0" fmla="#ppt_w*sin(2.5*pi*$)">
                                          <p:val>
                                            <p:fltVal val="0"/>
                                          </p:val>
                                        </p:tav>
                                        <p:tav tm="100000">
                                          <p:val>
                                            <p:fltVal val="1"/>
                                          </p:val>
                                        </p:tav>
                                      </p:tavLst>
                                    </p:anim>
                                    <p:anim calcmode="lin" valueType="num">
                                      <p:cBhvr>
                                        <p:cTn id="161" dur="1000" fill="hold"/>
                                        <p:tgtEl>
                                          <p:spTgt spid="5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1" grpId="0"/>
      <p:bldP spid="12" grpId="0"/>
      <p:bldP spid="32" grpId="0"/>
      <p:bldP spid="33" grpId="0"/>
      <p:bldP spid="34" grpId="0"/>
      <p:bldP spid="35" grpId="0"/>
      <p:bldP spid="36" grpId="0"/>
      <p:bldP spid="37" grpId="0"/>
      <p:bldP spid="38" grpId="0"/>
      <p:bldP spid="39" grpId="0"/>
      <p:bldP spid="40" grpId="0"/>
      <p:bldP spid="41" grpId="0"/>
      <p:bldP spid="42" grpId="0"/>
      <p:bldP spid="43" grpId="0"/>
      <p:bldP spid="44" grpId="0"/>
      <p:bldP spid="45" grpId="0"/>
      <p:bldP spid="46" grpId="0"/>
      <p:bldP spid="47" grpId="0"/>
      <p:bldP spid="48" grpId="0"/>
      <p:bldP spid="49" grpId="0"/>
      <p:bldP spid="50" grpId="0"/>
      <p:bldP spid="51" grpId="0"/>
      <p:bldP spid="5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304800" y="304800"/>
            <a:ext cx="6629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4. INCREASES AND DECREASES BY A PERCENTAGE</a:t>
            </a:r>
          </a:p>
        </p:txBody>
      </p:sp>
      <p:sp>
        <p:nvSpPr>
          <p:cNvPr id="4" name="Text Placeholder 2"/>
          <p:cNvSpPr txBox="1">
            <a:spLocks/>
          </p:cNvSpPr>
          <p:nvPr/>
        </p:nvSpPr>
        <p:spPr bwMode="auto">
          <a:xfrm>
            <a:off x="381000" y="685800"/>
            <a:ext cx="815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a) Either find percentage and add to or subtract from original amount</a:t>
            </a:r>
            <a:endParaRPr lang="en-NZ" i="1">
              <a:latin typeface="Arial" pitchFamily="34" charset="0"/>
              <a:cs typeface="Arial" pitchFamily="34" charset="0"/>
            </a:endParaRPr>
          </a:p>
        </p:txBody>
      </p:sp>
      <p:sp>
        <p:nvSpPr>
          <p:cNvPr id="5" name="Text Placeholder 2"/>
          <p:cNvSpPr txBox="1">
            <a:spLocks/>
          </p:cNvSpPr>
          <p:nvPr/>
        </p:nvSpPr>
        <p:spPr bwMode="auto">
          <a:xfrm>
            <a:off x="381000" y="1066800"/>
            <a:ext cx="7696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Carol finds a $60 top with a 15% discount. How much does she pay?</a:t>
            </a:r>
            <a:endParaRPr lang="en-NZ" i="1">
              <a:latin typeface="Arial" pitchFamily="34" charset="0"/>
              <a:cs typeface="Arial" pitchFamily="34" charset="0"/>
            </a:endParaRPr>
          </a:p>
        </p:txBody>
      </p:sp>
      <p:sp>
        <p:nvSpPr>
          <p:cNvPr id="6" name="TextBox 5"/>
          <p:cNvSpPr txBox="1">
            <a:spLocks noChangeArrowheads="1"/>
          </p:cNvSpPr>
          <p:nvPr/>
        </p:nvSpPr>
        <p:spPr bwMode="auto">
          <a:xfrm>
            <a:off x="762000" y="13716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10% = </a:t>
            </a:r>
            <a:endParaRPr lang="en-NZ" i="1">
              <a:solidFill>
                <a:srgbClr val="FF0000"/>
              </a:solidFill>
              <a:latin typeface="Arial" pitchFamily="34" charset="0"/>
              <a:cs typeface="Arial" pitchFamily="34" charset="0"/>
            </a:endParaRPr>
          </a:p>
        </p:txBody>
      </p:sp>
      <p:sp>
        <p:nvSpPr>
          <p:cNvPr id="7" name="TextBox 6"/>
          <p:cNvSpPr txBox="1">
            <a:spLocks noChangeArrowheads="1"/>
          </p:cNvSpPr>
          <p:nvPr/>
        </p:nvSpPr>
        <p:spPr bwMode="auto">
          <a:xfrm>
            <a:off x="1524000" y="13716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6 </a:t>
            </a:r>
            <a:endParaRPr lang="en-NZ" i="1">
              <a:solidFill>
                <a:srgbClr val="FF0000"/>
              </a:solidFill>
              <a:latin typeface="Arial" pitchFamily="34" charset="0"/>
              <a:cs typeface="Arial" pitchFamily="34" charset="0"/>
            </a:endParaRPr>
          </a:p>
        </p:txBody>
      </p:sp>
      <p:sp>
        <p:nvSpPr>
          <p:cNvPr id="8" name="TextBox 7"/>
          <p:cNvSpPr txBox="1">
            <a:spLocks noChangeArrowheads="1"/>
          </p:cNvSpPr>
          <p:nvPr/>
        </p:nvSpPr>
        <p:spPr bwMode="auto">
          <a:xfrm>
            <a:off x="762000" y="16764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5% = </a:t>
            </a:r>
            <a:endParaRPr lang="en-NZ" i="1">
              <a:solidFill>
                <a:srgbClr val="FF0000"/>
              </a:solidFill>
              <a:latin typeface="Arial" pitchFamily="34" charset="0"/>
              <a:cs typeface="Arial" pitchFamily="34" charset="0"/>
            </a:endParaRPr>
          </a:p>
        </p:txBody>
      </p:sp>
      <p:sp>
        <p:nvSpPr>
          <p:cNvPr id="9" name="TextBox 8"/>
          <p:cNvSpPr txBox="1">
            <a:spLocks noChangeArrowheads="1"/>
          </p:cNvSpPr>
          <p:nvPr/>
        </p:nvSpPr>
        <p:spPr bwMode="auto">
          <a:xfrm>
            <a:off x="1447800" y="16764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3 </a:t>
            </a:r>
            <a:endParaRPr lang="en-NZ" i="1">
              <a:solidFill>
                <a:srgbClr val="FF0000"/>
              </a:solidFill>
              <a:latin typeface="Arial" pitchFamily="34" charset="0"/>
              <a:cs typeface="Arial" pitchFamily="34" charset="0"/>
            </a:endParaRPr>
          </a:p>
        </p:txBody>
      </p:sp>
      <p:sp>
        <p:nvSpPr>
          <p:cNvPr id="10" name="TextBox 9"/>
          <p:cNvSpPr txBox="1">
            <a:spLocks noChangeArrowheads="1"/>
          </p:cNvSpPr>
          <p:nvPr/>
        </p:nvSpPr>
        <p:spPr bwMode="auto">
          <a:xfrm>
            <a:off x="2362200" y="13716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15% = </a:t>
            </a:r>
            <a:endParaRPr lang="en-NZ" i="1">
              <a:solidFill>
                <a:srgbClr val="FF0000"/>
              </a:solidFill>
              <a:latin typeface="Arial" pitchFamily="34" charset="0"/>
              <a:cs typeface="Arial" pitchFamily="34" charset="0"/>
            </a:endParaRPr>
          </a:p>
        </p:txBody>
      </p:sp>
      <p:sp>
        <p:nvSpPr>
          <p:cNvPr id="11" name="TextBox 10"/>
          <p:cNvSpPr txBox="1">
            <a:spLocks noChangeArrowheads="1"/>
          </p:cNvSpPr>
          <p:nvPr/>
        </p:nvSpPr>
        <p:spPr bwMode="auto">
          <a:xfrm>
            <a:off x="3048000" y="13716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$9 </a:t>
            </a:r>
            <a:endParaRPr lang="en-NZ" i="1">
              <a:solidFill>
                <a:srgbClr val="FF0000"/>
              </a:solidFill>
              <a:latin typeface="Arial" pitchFamily="34" charset="0"/>
              <a:cs typeface="Arial" pitchFamily="34" charset="0"/>
            </a:endParaRPr>
          </a:p>
        </p:txBody>
      </p:sp>
      <p:sp>
        <p:nvSpPr>
          <p:cNvPr id="12" name="TextBox 11"/>
          <p:cNvSpPr txBox="1">
            <a:spLocks noChangeArrowheads="1"/>
          </p:cNvSpPr>
          <p:nvPr/>
        </p:nvSpPr>
        <p:spPr bwMode="auto">
          <a:xfrm>
            <a:off x="2362200" y="1676400"/>
            <a:ext cx="3962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Therefore she pays = 60 - 9 </a:t>
            </a:r>
            <a:endParaRPr lang="en-NZ" i="1">
              <a:solidFill>
                <a:srgbClr val="FF0000"/>
              </a:solidFill>
              <a:latin typeface="Arial" pitchFamily="34" charset="0"/>
              <a:cs typeface="Arial" pitchFamily="34" charset="0"/>
            </a:endParaRPr>
          </a:p>
        </p:txBody>
      </p:sp>
      <p:sp>
        <p:nvSpPr>
          <p:cNvPr id="13" name="TextBox 12"/>
          <p:cNvSpPr txBox="1">
            <a:spLocks noChangeArrowheads="1"/>
          </p:cNvSpPr>
          <p:nvPr/>
        </p:nvSpPr>
        <p:spPr bwMode="auto">
          <a:xfrm>
            <a:off x="4343400" y="19812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$51</a:t>
            </a:r>
            <a:endParaRPr lang="en-NZ" i="1">
              <a:solidFill>
                <a:srgbClr val="FF0000"/>
              </a:solidFill>
              <a:latin typeface="Arial" pitchFamily="34" charset="0"/>
              <a:cs typeface="Arial" pitchFamily="34" charset="0"/>
            </a:endParaRPr>
          </a:p>
        </p:txBody>
      </p:sp>
      <p:sp>
        <p:nvSpPr>
          <p:cNvPr id="14" name="Text Placeholder 2"/>
          <p:cNvSpPr txBox="1">
            <a:spLocks/>
          </p:cNvSpPr>
          <p:nvPr/>
        </p:nvSpPr>
        <p:spPr bwMode="auto">
          <a:xfrm>
            <a:off x="381000" y="2286000"/>
            <a:ext cx="7696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A shop puts a mark up of 20% on items. What will be the selling price for an item the shop buys for $40?</a:t>
            </a:r>
            <a:endParaRPr lang="en-NZ" i="1">
              <a:latin typeface="Arial" pitchFamily="34" charset="0"/>
              <a:cs typeface="Arial" pitchFamily="34" charset="0"/>
            </a:endParaRPr>
          </a:p>
        </p:txBody>
      </p:sp>
      <p:sp>
        <p:nvSpPr>
          <p:cNvPr id="15" name="TextBox 14"/>
          <p:cNvSpPr txBox="1">
            <a:spLocks noChangeArrowheads="1"/>
          </p:cNvSpPr>
          <p:nvPr/>
        </p:nvSpPr>
        <p:spPr bwMode="auto">
          <a:xfrm>
            <a:off x="685800" y="28956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0.2 </a:t>
            </a:r>
            <a:endParaRPr lang="en-NZ" i="1">
              <a:solidFill>
                <a:srgbClr val="FF0000"/>
              </a:solidFill>
              <a:latin typeface="Arial" pitchFamily="34" charset="0"/>
              <a:cs typeface="Arial" pitchFamily="34" charset="0"/>
            </a:endParaRPr>
          </a:p>
        </p:txBody>
      </p:sp>
      <p:sp>
        <p:nvSpPr>
          <p:cNvPr id="16" name="TextBox 15"/>
          <p:cNvSpPr txBox="1">
            <a:spLocks noChangeArrowheads="1"/>
          </p:cNvSpPr>
          <p:nvPr/>
        </p:nvSpPr>
        <p:spPr bwMode="auto">
          <a:xfrm>
            <a:off x="1066800" y="28956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40</a:t>
            </a:r>
            <a:r>
              <a:rPr lang="en-NZ" i="1">
                <a:solidFill>
                  <a:srgbClr val="FF0000"/>
                </a:solidFill>
                <a:latin typeface="Arial" pitchFamily="34" charset="0"/>
                <a:cs typeface="Arial" pitchFamily="34" charset="0"/>
              </a:rPr>
              <a:t>    </a:t>
            </a:r>
          </a:p>
        </p:txBody>
      </p:sp>
      <p:sp>
        <p:nvSpPr>
          <p:cNvPr id="17" name="TextBox 16"/>
          <p:cNvSpPr txBox="1">
            <a:spLocks noChangeArrowheads="1"/>
          </p:cNvSpPr>
          <p:nvPr/>
        </p:nvSpPr>
        <p:spPr bwMode="auto">
          <a:xfrm>
            <a:off x="1600200" y="28956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$8</a:t>
            </a:r>
            <a:endParaRPr lang="en-NZ" i="1">
              <a:solidFill>
                <a:srgbClr val="FF0000"/>
              </a:solidFill>
              <a:latin typeface="Arial" pitchFamily="34" charset="0"/>
              <a:cs typeface="Arial" pitchFamily="34" charset="0"/>
            </a:endParaRPr>
          </a:p>
        </p:txBody>
      </p:sp>
      <p:sp>
        <p:nvSpPr>
          <p:cNvPr id="18" name="TextBox 17"/>
          <p:cNvSpPr txBox="1">
            <a:spLocks noChangeArrowheads="1"/>
          </p:cNvSpPr>
          <p:nvPr/>
        </p:nvSpPr>
        <p:spPr bwMode="auto">
          <a:xfrm>
            <a:off x="2590800" y="2895600"/>
            <a:ext cx="3962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Therefore the selling price = 40 + 8 </a:t>
            </a:r>
            <a:endParaRPr lang="en-NZ" i="1">
              <a:solidFill>
                <a:srgbClr val="FF0000"/>
              </a:solidFill>
              <a:latin typeface="Arial" pitchFamily="34" charset="0"/>
              <a:cs typeface="Arial" pitchFamily="34" charset="0"/>
            </a:endParaRPr>
          </a:p>
        </p:txBody>
      </p:sp>
      <p:sp>
        <p:nvSpPr>
          <p:cNvPr id="19" name="TextBox 18"/>
          <p:cNvSpPr txBox="1">
            <a:spLocks noChangeArrowheads="1"/>
          </p:cNvSpPr>
          <p:nvPr/>
        </p:nvSpPr>
        <p:spPr bwMode="auto">
          <a:xfrm>
            <a:off x="5257800" y="3211513"/>
            <a:ext cx="990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$48</a:t>
            </a:r>
            <a:endParaRPr lang="en-NZ" i="1">
              <a:solidFill>
                <a:srgbClr val="FF0000"/>
              </a:solidFill>
              <a:latin typeface="Arial" pitchFamily="34" charset="0"/>
              <a:cs typeface="Arial" pitchFamily="34" charset="0"/>
            </a:endParaRPr>
          </a:p>
        </p:txBody>
      </p:sp>
      <p:sp>
        <p:nvSpPr>
          <p:cNvPr id="20" name="Text Placeholder 2"/>
          <p:cNvSpPr txBox="1">
            <a:spLocks/>
          </p:cNvSpPr>
          <p:nvPr/>
        </p:nvSpPr>
        <p:spPr bwMode="auto">
          <a:xfrm>
            <a:off x="381000" y="3505200"/>
            <a:ext cx="815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b) Or use the following method:</a:t>
            </a:r>
            <a:endParaRPr lang="en-NZ" i="1">
              <a:latin typeface="Arial" pitchFamily="34" charset="0"/>
              <a:cs typeface="Arial" pitchFamily="34" charset="0"/>
            </a:endParaRPr>
          </a:p>
        </p:txBody>
      </p:sp>
      <p:sp>
        <p:nvSpPr>
          <p:cNvPr id="21" name="TextBox 20"/>
          <p:cNvSpPr txBox="1">
            <a:spLocks noChangeArrowheads="1"/>
          </p:cNvSpPr>
          <p:nvPr/>
        </p:nvSpPr>
        <p:spPr bwMode="auto">
          <a:xfrm>
            <a:off x="457200" y="5029200"/>
            <a:ext cx="1447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r>
              <a:rPr lang="en-NZ">
                <a:latin typeface="Arial" pitchFamily="34" charset="0"/>
                <a:cs typeface="Arial" pitchFamily="34" charset="0"/>
              </a:rPr>
              <a:t>Decreased</a:t>
            </a:r>
          </a:p>
          <a:p>
            <a:pPr algn="ctr"/>
            <a:r>
              <a:rPr lang="en-NZ">
                <a:latin typeface="Arial" pitchFamily="34" charset="0"/>
                <a:cs typeface="Arial" pitchFamily="34" charset="0"/>
              </a:rPr>
              <a:t> Amount </a:t>
            </a:r>
          </a:p>
        </p:txBody>
      </p:sp>
      <p:sp>
        <p:nvSpPr>
          <p:cNvPr id="22" name="TextBox 21"/>
          <p:cNvSpPr txBox="1">
            <a:spLocks noChangeArrowheads="1"/>
          </p:cNvSpPr>
          <p:nvPr/>
        </p:nvSpPr>
        <p:spPr bwMode="auto">
          <a:xfrm>
            <a:off x="2590800" y="5029200"/>
            <a:ext cx="1371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r>
              <a:rPr lang="en-NZ">
                <a:latin typeface="Arial" pitchFamily="34" charset="0"/>
                <a:cs typeface="Arial" pitchFamily="34" charset="0"/>
              </a:rPr>
              <a:t>Increased </a:t>
            </a:r>
          </a:p>
          <a:p>
            <a:pPr algn="ctr"/>
            <a:r>
              <a:rPr lang="en-NZ">
                <a:latin typeface="Arial" pitchFamily="34" charset="0"/>
                <a:cs typeface="Arial" pitchFamily="34" charset="0"/>
              </a:rPr>
              <a:t>Amount </a:t>
            </a:r>
          </a:p>
        </p:txBody>
      </p:sp>
      <p:sp>
        <p:nvSpPr>
          <p:cNvPr id="23" name="TextBox 22"/>
          <p:cNvSpPr txBox="1">
            <a:spLocks noChangeArrowheads="1"/>
          </p:cNvSpPr>
          <p:nvPr/>
        </p:nvSpPr>
        <p:spPr bwMode="auto">
          <a:xfrm>
            <a:off x="1600200" y="3886200"/>
            <a:ext cx="1371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a:t>
            </a:r>
            <a:r>
              <a:rPr lang="en-NZ" u="sng">
                <a:latin typeface="Arial" pitchFamily="34" charset="0"/>
                <a:cs typeface="Arial" pitchFamily="34" charset="0"/>
              </a:rPr>
              <a:t>100 + %</a:t>
            </a:r>
          </a:p>
          <a:p>
            <a:r>
              <a:rPr lang="en-NZ">
                <a:latin typeface="Arial" pitchFamily="34" charset="0"/>
                <a:cs typeface="Arial" pitchFamily="34" charset="0"/>
              </a:rPr>
              <a:t>       100</a:t>
            </a:r>
          </a:p>
        </p:txBody>
      </p:sp>
      <p:sp>
        <p:nvSpPr>
          <p:cNvPr id="24" name="TextBox 23"/>
          <p:cNvSpPr txBox="1">
            <a:spLocks noChangeArrowheads="1"/>
          </p:cNvSpPr>
          <p:nvPr/>
        </p:nvSpPr>
        <p:spPr bwMode="auto">
          <a:xfrm>
            <a:off x="1676400" y="6211888"/>
            <a:ext cx="13716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a:t>
            </a:r>
            <a:r>
              <a:rPr lang="en-NZ" u="sng">
                <a:latin typeface="Arial" pitchFamily="34" charset="0"/>
                <a:cs typeface="Arial" pitchFamily="34" charset="0"/>
              </a:rPr>
              <a:t>100 - %</a:t>
            </a:r>
          </a:p>
          <a:p>
            <a:r>
              <a:rPr lang="en-NZ">
                <a:latin typeface="Arial" pitchFamily="34" charset="0"/>
                <a:cs typeface="Arial" pitchFamily="34" charset="0"/>
              </a:rPr>
              <a:t>       100</a:t>
            </a:r>
          </a:p>
        </p:txBody>
      </p:sp>
      <p:sp>
        <p:nvSpPr>
          <p:cNvPr id="25" name="Curved Up Arrow 24"/>
          <p:cNvSpPr>
            <a:spLocks noChangeArrowheads="1"/>
          </p:cNvSpPr>
          <p:nvPr/>
        </p:nvSpPr>
        <p:spPr bwMode="auto">
          <a:xfrm flipH="1">
            <a:off x="1066800" y="5638800"/>
            <a:ext cx="2286000" cy="609600"/>
          </a:xfrm>
          <a:prstGeom prst="curvedUp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endParaRPr lang="en-US"/>
          </a:p>
        </p:txBody>
      </p:sp>
      <p:sp>
        <p:nvSpPr>
          <p:cNvPr id="26" name="Curved Up Arrow 25"/>
          <p:cNvSpPr>
            <a:spLocks noChangeArrowheads="1"/>
          </p:cNvSpPr>
          <p:nvPr/>
        </p:nvSpPr>
        <p:spPr bwMode="auto">
          <a:xfrm flipV="1">
            <a:off x="1143000" y="4495800"/>
            <a:ext cx="2286000" cy="533400"/>
          </a:xfrm>
          <a:prstGeom prst="curvedUp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endParaRPr lang="en-US"/>
          </a:p>
        </p:txBody>
      </p:sp>
      <p:sp>
        <p:nvSpPr>
          <p:cNvPr id="27" name="TextBox 26"/>
          <p:cNvSpPr txBox="1">
            <a:spLocks noChangeArrowheads="1"/>
          </p:cNvSpPr>
          <p:nvPr/>
        </p:nvSpPr>
        <p:spPr bwMode="auto">
          <a:xfrm>
            <a:off x="4114800" y="3657600"/>
            <a:ext cx="3276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a) Increase $40 by 20% </a:t>
            </a:r>
          </a:p>
        </p:txBody>
      </p:sp>
      <p:sp>
        <p:nvSpPr>
          <p:cNvPr id="28" name="TextBox 27"/>
          <p:cNvSpPr txBox="1">
            <a:spLocks noChangeArrowheads="1"/>
          </p:cNvSpPr>
          <p:nvPr/>
        </p:nvSpPr>
        <p:spPr bwMode="auto">
          <a:xfrm>
            <a:off x="4114800" y="4038600"/>
            <a:ext cx="2057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40 × </a:t>
            </a:r>
            <a:r>
              <a:rPr lang="en-NZ" u="sng">
                <a:solidFill>
                  <a:srgbClr val="FF0000"/>
                </a:solidFill>
                <a:latin typeface="Arial" pitchFamily="34" charset="0"/>
                <a:cs typeface="Arial" pitchFamily="34" charset="0"/>
              </a:rPr>
              <a:t>100 + 20</a:t>
            </a:r>
          </a:p>
          <a:p>
            <a:r>
              <a:rPr lang="en-NZ">
                <a:solidFill>
                  <a:srgbClr val="FF0000"/>
                </a:solidFill>
                <a:latin typeface="Arial" pitchFamily="34" charset="0"/>
                <a:cs typeface="Arial" pitchFamily="34" charset="0"/>
              </a:rPr>
              <a:t>            100 </a:t>
            </a:r>
          </a:p>
        </p:txBody>
      </p:sp>
      <p:sp>
        <p:nvSpPr>
          <p:cNvPr id="29" name="TextBox 28"/>
          <p:cNvSpPr txBox="1">
            <a:spLocks noChangeArrowheads="1"/>
          </p:cNvSpPr>
          <p:nvPr/>
        </p:nvSpPr>
        <p:spPr bwMode="auto">
          <a:xfrm>
            <a:off x="5638800" y="4038600"/>
            <a:ext cx="2057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40 × </a:t>
            </a:r>
            <a:r>
              <a:rPr lang="en-NZ" u="sng">
                <a:solidFill>
                  <a:srgbClr val="FF0000"/>
                </a:solidFill>
                <a:latin typeface="Arial" pitchFamily="34" charset="0"/>
                <a:cs typeface="Arial" pitchFamily="34" charset="0"/>
              </a:rPr>
              <a:t>120</a:t>
            </a:r>
          </a:p>
          <a:p>
            <a:r>
              <a:rPr lang="en-NZ">
                <a:solidFill>
                  <a:srgbClr val="FF0000"/>
                </a:solidFill>
                <a:latin typeface="Arial" pitchFamily="34" charset="0"/>
                <a:cs typeface="Arial" pitchFamily="34" charset="0"/>
              </a:rPr>
              <a:t>           100 </a:t>
            </a:r>
          </a:p>
        </p:txBody>
      </p:sp>
      <p:sp>
        <p:nvSpPr>
          <p:cNvPr id="30" name="TextBox 29"/>
          <p:cNvSpPr txBox="1">
            <a:spLocks noChangeArrowheads="1"/>
          </p:cNvSpPr>
          <p:nvPr/>
        </p:nvSpPr>
        <p:spPr bwMode="auto">
          <a:xfrm>
            <a:off x="5638800" y="4648200"/>
            <a:ext cx="2057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40 × 1.2 </a:t>
            </a:r>
          </a:p>
        </p:txBody>
      </p:sp>
      <p:sp>
        <p:nvSpPr>
          <p:cNvPr id="31" name="TextBox 30"/>
          <p:cNvSpPr txBox="1">
            <a:spLocks noChangeArrowheads="1"/>
          </p:cNvSpPr>
          <p:nvPr/>
        </p:nvSpPr>
        <p:spPr bwMode="auto">
          <a:xfrm>
            <a:off x="5638800" y="4953000"/>
            <a:ext cx="2057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$48 </a:t>
            </a:r>
          </a:p>
        </p:txBody>
      </p:sp>
      <p:sp>
        <p:nvSpPr>
          <p:cNvPr id="32" name="TextBox 31"/>
          <p:cNvSpPr txBox="1">
            <a:spLocks noChangeArrowheads="1"/>
          </p:cNvSpPr>
          <p:nvPr/>
        </p:nvSpPr>
        <p:spPr bwMode="auto">
          <a:xfrm>
            <a:off x="4114800" y="5192713"/>
            <a:ext cx="3276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b) Decrease $60 by 15% </a:t>
            </a:r>
          </a:p>
        </p:txBody>
      </p:sp>
      <p:sp>
        <p:nvSpPr>
          <p:cNvPr id="33" name="TextBox 32"/>
          <p:cNvSpPr txBox="1">
            <a:spLocks noChangeArrowheads="1"/>
          </p:cNvSpPr>
          <p:nvPr/>
        </p:nvSpPr>
        <p:spPr bwMode="auto">
          <a:xfrm>
            <a:off x="4114800" y="5573713"/>
            <a:ext cx="20574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60 × </a:t>
            </a:r>
            <a:r>
              <a:rPr lang="en-NZ" u="sng">
                <a:solidFill>
                  <a:srgbClr val="FF0000"/>
                </a:solidFill>
                <a:latin typeface="Arial" pitchFamily="34" charset="0"/>
                <a:cs typeface="Arial" pitchFamily="34" charset="0"/>
              </a:rPr>
              <a:t>100 - 15</a:t>
            </a:r>
          </a:p>
          <a:p>
            <a:r>
              <a:rPr lang="en-NZ">
                <a:solidFill>
                  <a:srgbClr val="FF0000"/>
                </a:solidFill>
                <a:latin typeface="Arial" pitchFamily="34" charset="0"/>
                <a:cs typeface="Arial" pitchFamily="34" charset="0"/>
              </a:rPr>
              <a:t>            100 </a:t>
            </a:r>
          </a:p>
        </p:txBody>
      </p:sp>
      <p:sp>
        <p:nvSpPr>
          <p:cNvPr id="34" name="TextBox 33"/>
          <p:cNvSpPr txBox="1">
            <a:spLocks noChangeArrowheads="1"/>
          </p:cNvSpPr>
          <p:nvPr/>
        </p:nvSpPr>
        <p:spPr bwMode="auto">
          <a:xfrm>
            <a:off x="5638800" y="5573713"/>
            <a:ext cx="20574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60 ×  </a:t>
            </a:r>
            <a:r>
              <a:rPr lang="en-NZ" u="sng">
                <a:solidFill>
                  <a:srgbClr val="FF0000"/>
                </a:solidFill>
                <a:latin typeface="Arial" pitchFamily="34" charset="0"/>
                <a:cs typeface="Arial" pitchFamily="34" charset="0"/>
              </a:rPr>
              <a:t>85</a:t>
            </a:r>
          </a:p>
          <a:p>
            <a:r>
              <a:rPr lang="en-NZ">
                <a:solidFill>
                  <a:srgbClr val="FF0000"/>
                </a:solidFill>
                <a:latin typeface="Arial" pitchFamily="34" charset="0"/>
                <a:cs typeface="Arial" pitchFamily="34" charset="0"/>
              </a:rPr>
              <a:t>           100 </a:t>
            </a:r>
          </a:p>
        </p:txBody>
      </p:sp>
      <p:sp>
        <p:nvSpPr>
          <p:cNvPr id="35" name="TextBox 34"/>
          <p:cNvSpPr txBox="1">
            <a:spLocks noChangeArrowheads="1"/>
          </p:cNvSpPr>
          <p:nvPr/>
        </p:nvSpPr>
        <p:spPr bwMode="auto">
          <a:xfrm>
            <a:off x="5638800" y="6183313"/>
            <a:ext cx="2057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60 × 0.85 </a:t>
            </a:r>
          </a:p>
        </p:txBody>
      </p:sp>
      <p:sp>
        <p:nvSpPr>
          <p:cNvPr id="36" name="TextBox 35"/>
          <p:cNvSpPr txBox="1">
            <a:spLocks noChangeArrowheads="1"/>
          </p:cNvSpPr>
          <p:nvPr/>
        </p:nvSpPr>
        <p:spPr bwMode="auto">
          <a:xfrm>
            <a:off x="5638800" y="6488113"/>
            <a:ext cx="2057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$51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0-#ppt_w/2"/>
                                          </p:val>
                                        </p:tav>
                                        <p:tav tm="100000">
                                          <p:val>
                                            <p:strVal val="#ppt_x"/>
                                          </p:val>
                                        </p:tav>
                                      </p:tavLst>
                                    </p:anim>
                                    <p:anim calcmode="lin" valueType="num">
                                      <p:cBhvr additive="base">
                                        <p:cTn id="18" dur="500" fill="hold"/>
                                        <p:tgtEl>
                                          <p:spTgt spid="5"/>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 calcmode="lin" valueType="num">
                                      <p:cBhvr additive="base">
                                        <p:cTn id="21" dur="500" fill="hold"/>
                                        <p:tgtEl>
                                          <p:spTgt spid="14"/>
                                        </p:tgtEl>
                                        <p:attrNameLst>
                                          <p:attrName>ppt_x</p:attrName>
                                        </p:attrNameLst>
                                      </p:cBhvr>
                                      <p:tavLst>
                                        <p:tav tm="0">
                                          <p:val>
                                            <p:strVal val="0-#ppt_w/2"/>
                                          </p:val>
                                        </p:tav>
                                        <p:tav tm="100000">
                                          <p:val>
                                            <p:strVal val="#ppt_x"/>
                                          </p:val>
                                        </p:tav>
                                      </p:tavLst>
                                    </p:anim>
                                    <p:anim calcmode="lin" valueType="num">
                                      <p:cBhvr additive="base">
                                        <p:cTn id="22"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fade">
                                      <p:cBhvr>
                                        <p:cTn id="37" dur="500"/>
                                        <p:tgtEl>
                                          <p:spTgt spid="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500"/>
                                        <p:tgtEl>
                                          <p:spTgt spid="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fade">
                                      <p:cBhvr>
                                        <p:cTn id="47" dur="500"/>
                                        <p:tgtEl>
                                          <p:spTgt spid="10"/>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fade">
                                      <p:cBhvr>
                                        <p:cTn id="52" dur="500"/>
                                        <p:tgtEl>
                                          <p:spTgt spid="11"/>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fade">
                                      <p:cBhvr>
                                        <p:cTn id="57" dur="500"/>
                                        <p:tgtEl>
                                          <p:spTgt spid="12"/>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fade">
                                      <p:cBhvr>
                                        <p:cTn id="62" dur="500"/>
                                        <p:tgtEl>
                                          <p:spTgt spid="13"/>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fade">
                                      <p:cBhvr>
                                        <p:cTn id="67" dur="500"/>
                                        <p:tgtEl>
                                          <p:spTgt spid="15"/>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6"/>
                                        </p:tgtEl>
                                        <p:attrNameLst>
                                          <p:attrName>style.visibility</p:attrName>
                                        </p:attrNameLst>
                                      </p:cBhvr>
                                      <p:to>
                                        <p:strVal val="visible"/>
                                      </p:to>
                                    </p:set>
                                    <p:animEffect transition="in" filter="fade">
                                      <p:cBhvr>
                                        <p:cTn id="72" dur="500"/>
                                        <p:tgtEl>
                                          <p:spTgt spid="16"/>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fade">
                                      <p:cBhvr>
                                        <p:cTn id="77" dur="500"/>
                                        <p:tgtEl>
                                          <p:spTgt spid="17"/>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18"/>
                                        </p:tgtEl>
                                        <p:attrNameLst>
                                          <p:attrName>style.visibility</p:attrName>
                                        </p:attrNameLst>
                                      </p:cBhvr>
                                      <p:to>
                                        <p:strVal val="visible"/>
                                      </p:to>
                                    </p:set>
                                    <p:animEffect transition="in" filter="fade">
                                      <p:cBhvr>
                                        <p:cTn id="82" dur="500"/>
                                        <p:tgtEl>
                                          <p:spTgt spid="18"/>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19"/>
                                        </p:tgtEl>
                                        <p:attrNameLst>
                                          <p:attrName>style.visibility</p:attrName>
                                        </p:attrNameLst>
                                      </p:cBhvr>
                                      <p:to>
                                        <p:strVal val="visible"/>
                                      </p:to>
                                    </p:set>
                                    <p:animEffect transition="in" filter="fade">
                                      <p:cBhvr>
                                        <p:cTn id="87" dur="500"/>
                                        <p:tgtEl>
                                          <p:spTgt spid="19"/>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20"/>
                                        </p:tgtEl>
                                        <p:attrNameLst>
                                          <p:attrName>style.visibility</p:attrName>
                                        </p:attrNameLst>
                                      </p:cBhvr>
                                      <p:to>
                                        <p:strVal val="visible"/>
                                      </p:to>
                                    </p:set>
                                    <p:animEffect transition="in" filter="fade">
                                      <p:cBhvr>
                                        <p:cTn id="92" dur="500"/>
                                        <p:tgtEl>
                                          <p:spTgt spid="20"/>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21"/>
                                        </p:tgtEl>
                                        <p:attrNameLst>
                                          <p:attrName>style.visibility</p:attrName>
                                        </p:attrNameLst>
                                      </p:cBhvr>
                                      <p:to>
                                        <p:strVal val="visible"/>
                                      </p:to>
                                    </p:set>
                                    <p:animEffect transition="in" filter="fade">
                                      <p:cBhvr>
                                        <p:cTn id="97" dur="500"/>
                                        <p:tgtEl>
                                          <p:spTgt spid="21"/>
                                        </p:tgtEl>
                                      </p:cBhvr>
                                    </p:animEffect>
                                  </p:childTnLst>
                                </p:cTn>
                              </p:par>
                              <p:par>
                                <p:cTn id="98" presetID="10" presetClass="entr" presetSubtype="0" fill="hold" grpId="0" nodeType="withEffect">
                                  <p:stCondLst>
                                    <p:cond delay="0"/>
                                  </p:stCondLst>
                                  <p:childTnLst>
                                    <p:set>
                                      <p:cBhvr>
                                        <p:cTn id="99" dur="1" fill="hold">
                                          <p:stCondLst>
                                            <p:cond delay="0"/>
                                          </p:stCondLst>
                                        </p:cTn>
                                        <p:tgtEl>
                                          <p:spTgt spid="22"/>
                                        </p:tgtEl>
                                        <p:attrNameLst>
                                          <p:attrName>style.visibility</p:attrName>
                                        </p:attrNameLst>
                                      </p:cBhvr>
                                      <p:to>
                                        <p:strVal val="visible"/>
                                      </p:to>
                                    </p:set>
                                    <p:animEffect transition="in" filter="fade">
                                      <p:cBhvr>
                                        <p:cTn id="100" dur="500"/>
                                        <p:tgtEl>
                                          <p:spTgt spid="22"/>
                                        </p:tgtEl>
                                      </p:cBhvr>
                                    </p:animEffect>
                                  </p:childTnLst>
                                </p:cTn>
                              </p:par>
                              <p:par>
                                <p:cTn id="101" presetID="10" presetClass="entr" presetSubtype="0" fill="hold" grpId="0" nodeType="withEffect">
                                  <p:stCondLst>
                                    <p:cond delay="0"/>
                                  </p:stCondLst>
                                  <p:childTnLst>
                                    <p:set>
                                      <p:cBhvr>
                                        <p:cTn id="102" dur="1" fill="hold">
                                          <p:stCondLst>
                                            <p:cond delay="0"/>
                                          </p:stCondLst>
                                        </p:cTn>
                                        <p:tgtEl>
                                          <p:spTgt spid="23"/>
                                        </p:tgtEl>
                                        <p:attrNameLst>
                                          <p:attrName>style.visibility</p:attrName>
                                        </p:attrNameLst>
                                      </p:cBhvr>
                                      <p:to>
                                        <p:strVal val="visible"/>
                                      </p:to>
                                    </p:set>
                                    <p:animEffect transition="in" filter="fade">
                                      <p:cBhvr>
                                        <p:cTn id="103" dur="500"/>
                                        <p:tgtEl>
                                          <p:spTgt spid="23"/>
                                        </p:tgtEl>
                                      </p:cBhvr>
                                    </p:animEffect>
                                  </p:childTnLst>
                                </p:cTn>
                              </p:par>
                              <p:par>
                                <p:cTn id="104" presetID="10" presetClass="entr" presetSubtype="0" fill="hold" grpId="0" nodeType="withEffect">
                                  <p:stCondLst>
                                    <p:cond delay="0"/>
                                  </p:stCondLst>
                                  <p:childTnLst>
                                    <p:set>
                                      <p:cBhvr>
                                        <p:cTn id="105" dur="1" fill="hold">
                                          <p:stCondLst>
                                            <p:cond delay="0"/>
                                          </p:stCondLst>
                                        </p:cTn>
                                        <p:tgtEl>
                                          <p:spTgt spid="24"/>
                                        </p:tgtEl>
                                        <p:attrNameLst>
                                          <p:attrName>style.visibility</p:attrName>
                                        </p:attrNameLst>
                                      </p:cBhvr>
                                      <p:to>
                                        <p:strVal val="visible"/>
                                      </p:to>
                                    </p:set>
                                    <p:animEffect transition="in" filter="fade">
                                      <p:cBhvr>
                                        <p:cTn id="106" dur="500"/>
                                        <p:tgtEl>
                                          <p:spTgt spid="24"/>
                                        </p:tgtEl>
                                      </p:cBhvr>
                                    </p:animEffect>
                                  </p:childTnLst>
                                </p:cTn>
                              </p:par>
                              <p:par>
                                <p:cTn id="107" presetID="10" presetClass="entr" presetSubtype="0" fill="hold" grpId="0" nodeType="withEffect">
                                  <p:stCondLst>
                                    <p:cond delay="0"/>
                                  </p:stCondLst>
                                  <p:childTnLst>
                                    <p:set>
                                      <p:cBhvr>
                                        <p:cTn id="108" dur="1" fill="hold">
                                          <p:stCondLst>
                                            <p:cond delay="0"/>
                                          </p:stCondLst>
                                        </p:cTn>
                                        <p:tgtEl>
                                          <p:spTgt spid="25"/>
                                        </p:tgtEl>
                                        <p:attrNameLst>
                                          <p:attrName>style.visibility</p:attrName>
                                        </p:attrNameLst>
                                      </p:cBhvr>
                                      <p:to>
                                        <p:strVal val="visible"/>
                                      </p:to>
                                    </p:set>
                                    <p:animEffect transition="in" filter="fade">
                                      <p:cBhvr>
                                        <p:cTn id="109" dur="500"/>
                                        <p:tgtEl>
                                          <p:spTgt spid="25"/>
                                        </p:tgtEl>
                                      </p:cBhvr>
                                    </p:animEffect>
                                  </p:childTnLst>
                                </p:cTn>
                              </p:par>
                              <p:par>
                                <p:cTn id="110" presetID="10" presetClass="entr" presetSubtype="0" fill="hold" grpId="0" nodeType="withEffect">
                                  <p:stCondLst>
                                    <p:cond delay="0"/>
                                  </p:stCondLst>
                                  <p:childTnLst>
                                    <p:set>
                                      <p:cBhvr>
                                        <p:cTn id="111" dur="1" fill="hold">
                                          <p:stCondLst>
                                            <p:cond delay="0"/>
                                          </p:stCondLst>
                                        </p:cTn>
                                        <p:tgtEl>
                                          <p:spTgt spid="26"/>
                                        </p:tgtEl>
                                        <p:attrNameLst>
                                          <p:attrName>style.visibility</p:attrName>
                                        </p:attrNameLst>
                                      </p:cBhvr>
                                      <p:to>
                                        <p:strVal val="visible"/>
                                      </p:to>
                                    </p:set>
                                    <p:animEffect transition="in" filter="fade">
                                      <p:cBhvr>
                                        <p:cTn id="112" dur="500"/>
                                        <p:tgtEl>
                                          <p:spTgt spid="26"/>
                                        </p:tgtEl>
                                      </p:cBhvr>
                                    </p:animEffect>
                                  </p:childTnLst>
                                </p:cTn>
                              </p:par>
                              <p:par>
                                <p:cTn id="113" presetID="10" presetClass="entr" presetSubtype="0" fill="hold" grpId="0" nodeType="withEffect">
                                  <p:stCondLst>
                                    <p:cond delay="0"/>
                                  </p:stCondLst>
                                  <p:childTnLst>
                                    <p:set>
                                      <p:cBhvr>
                                        <p:cTn id="114" dur="1" fill="hold">
                                          <p:stCondLst>
                                            <p:cond delay="0"/>
                                          </p:stCondLst>
                                        </p:cTn>
                                        <p:tgtEl>
                                          <p:spTgt spid="27"/>
                                        </p:tgtEl>
                                        <p:attrNameLst>
                                          <p:attrName>style.visibility</p:attrName>
                                        </p:attrNameLst>
                                      </p:cBhvr>
                                      <p:to>
                                        <p:strVal val="visible"/>
                                      </p:to>
                                    </p:set>
                                    <p:animEffect transition="in" filter="fade">
                                      <p:cBhvr>
                                        <p:cTn id="115" dur="500"/>
                                        <p:tgtEl>
                                          <p:spTgt spid="27"/>
                                        </p:tgtEl>
                                      </p:cBhvr>
                                    </p:animEffect>
                                  </p:childTnLst>
                                </p:cTn>
                              </p:par>
                              <p:par>
                                <p:cTn id="116" presetID="10" presetClass="entr" presetSubtype="0" fill="hold" grpId="0" nodeType="withEffect">
                                  <p:stCondLst>
                                    <p:cond delay="0"/>
                                  </p:stCondLst>
                                  <p:childTnLst>
                                    <p:set>
                                      <p:cBhvr>
                                        <p:cTn id="117" dur="1" fill="hold">
                                          <p:stCondLst>
                                            <p:cond delay="0"/>
                                          </p:stCondLst>
                                        </p:cTn>
                                        <p:tgtEl>
                                          <p:spTgt spid="32"/>
                                        </p:tgtEl>
                                        <p:attrNameLst>
                                          <p:attrName>style.visibility</p:attrName>
                                        </p:attrNameLst>
                                      </p:cBhvr>
                                      <p:to>
                                        <p:strVal val="visible"/>
                                      </p:to>
                                    </p:set>
                                    <p:animEffect transition="in" filter="fade">
                                      <p:cBhvr>
                                        <p:cTn id="118" dur="500"/>
                                        <p:tgtEl>
                                          <p:spTgt spid="32"/>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22" presetClass="entr" presetSubtype="8" fill="hold" grpId="1" nodeType="clickEffect">
                                  <p:stCondLst>
                                    <p:cond delay="0"/>
                                  </p:stCondLst>
                                  <p:childTnLst>
                                    <p:set>
                                      <p:cBhvr>
                                        <p:cTn id="122" dur="1" fill="hold">
                                          <p:stCondLst>
                                            <p:cond delay="0"/>
                                          </p:stCondLst>
                                        </p:cTn>
                                        <p:tgtEl>
                                          <p:spTgt spid="26"/>
                                        </p:tgtEl>
                                        <p:attrNameLst>
                                          <p:attrName>style.visibility</p:attrName>
                                        </p:attrNameLst>
                                      </p:cBhvr>
                                      <p:to>
                                        <p:strVal val="visible"/>
                                      </p:to>
                                    </p:set>
                                    <p:animEffect transition="in" filter="wipe(left)">
                                      <p:cBhvr>
                                        <p:cTn id="123" dur="1000"/>
                                        <p:tgtEl>
                                          <p:spTgt spid="26"/>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10" presetClass="entr" presetSubtype="0" fill="hold" grpId="0" nodeType="clickEffect">
                                  <p:stCondLst>
                                    <p:cond delay="0"/>
                                  </p:stCondLst>
                                  <p:childTnLst>
                                    <p:set>
                                      <p:cBhvr>
                                        <p:cTn id="127" dur="1" fill="hold">
                                          <p:stCondLst>
                                            <p:cond delay="0"/>
                                          </p:stCondLst>
                                        </p:cTn>
                                        <p:tgtEl>
                                          <p:spTgt spid="28"/>
                                        </p:tgtEl>
                                        <p:attrNameLst>
                                          <p:attrName>style.visibility</p:attrName>
                                        </p:attrNameLst>
                                      </p:cBhvr>
                                      <p:to>
                                        <p:strVal val="visible"/>
                                      </p:to>
                                    </p:set>
                                    <p:animEffect transition="in" filter="fade">
                                      <p:cBhvr>
                                        <p:cTn id="128" dur="500"/>
                                        <p:tgtEl>
                                          <p:spTgt spid="28"/>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10" presetClass="entr" presetSubtype="0" fill="hold" grpId="0" nodeType="clickEffect">
                                  <p:stCondLst>
                                    <p:cond delay="0"/>
                                  </p:stCondLst>
                                  <p:childTnLst>
                                    <p:set>
                                      <p:cBhvr>
                                        <p:cTn id="132" dur="1" fill="hold">
                                          <p:stCondLst>
                                            <p:cond delay="0"/>
                                          </p:stCondLst>
                                        </p:cTn>
                                        <p:tgtEl>
                                          <p:spTgt spid="29"/>
                                        </p:tgtEl>
                                        <p:attrNameLst>
                                          <p:attrName>style.visibility</p:attrName>
                                        </p:attrNameLst>
                                      </p:cBhvr>
                                      <p:to>
                                        <p:strVal val="visible"/>
                                      </p:to>
                                    </p:set>
                                    <p:animEffect transition="in" filter="fade">
                                      <p:cBhvr>
                                        <p:cTn id="133" dur="500"/>
                                        <p:tgtEl>
                                          <p:spTgt spid="29"/>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10" presetClass="entr" presetSubtype="0" fill="hold" grpId="0" nodeType="clickEffect">
                                  <p:stCondLst>
                                    <p:cond delay="0"/>
                                  </p:stCondLst>
                                  <p:childTnLst>
                                    <p:set>
                                      <p:cBhvr>
                                        <p:cTn id="137" dur="1" fill="hold">
                                          <p:stCondLst>
                                            <p:cond delay="0"/>
                                          </p:stCondLst>
                                        </p:cTn>
                                        <p:tgtEl>
                                          <p:spTgt spid="30"/>
                                        </p:tgtEl>
                                        <p:attrNameLst>
                                          <p:attrName>style.visibility</p:attrName>
                                        </p:attrNameLst>
                                      </p:cBhvr>
                                      <p:to>
                                        <p:strVal val="visible"/>
                                      </p:to>
                                    </p:set>
                                    <p:animEffect transition="in" filter="fade">
                                      <p:cBhvr>
                                        <p:cTn id="138" dur="500"/>
                                        <p:tgtEl>
                                          <p:spTgt spid="30"/>
                                        </p:tgtEl>
                                      </p:cBhvr>
                                    </p:animEffect>
                                  </p:childTnLst>
                                </p:cTn>
                              </p:par>
                            </p:childTnLst>
                          </p:cTn>
                        </p:par>
                      </p:childTnLst>
                    </p:cTn>
                  </p:par>
                  <p:par>
                    <p:cTn id="139" fill="hold" nodeType="clickPar">
                      <p:stCondLst>
                        <p:cond delay="indefinite"/>
                      </p:stCondLst>
                      <p:childTnLst>
                        <p:par>
                          <p:cTn id="140" fill="hold" nodeType="withGroup">
                            <p:stCondLst>
                              <p:cond delay="0"/>
                            </p:stCondLst>
                            <p:childTnLst>
                              <p:par>
                                <p:cTn id="141" presetID="10" presetClass="entr" presetSubtype="0" fill="hold" grpId="0" nodeType="clickEffect">
                                  <p:stCondLst>
                                    <p:cond delay="0"/>
                                  </p:stCondLst>
                                  <p:childTnLst>
                                    <p:set>
                                      <p:cBhvr>
                                        <p:cTn id="142" dur="1" fill="hold">
                                          <p:stCondLst>
                                            <p:cond delay="0"/>
                                          </p:stCondLst>
                                        </p:cTn>
                                        <p:tgtEl>
                                          <p:spTgt spid="31"/>
                                        </p:tgtEl>
                                        <p:attrNameLst>
                                          <p:attrName>style.visibility</p:attrName>
                                        </p:attrNameLst>
                                      </p:cBhvr>
                                      <p:to>
                                        <p:strVal val="visible"/>
                                      </p:to>
                                    </p:set>
                                    <p:animEffect transition="in" filter="fade">
                                      <p:cBhvr>
                                        <p:cTn id="143" dur="500"/>
                                        <p:tgtEl>
                                          <p:spTgt spid="31"/>
                                        </p:tgtEl>
                                      </p:cBhvr>
                                    </p:animEffect>
                                  </p:childTnLst>
                                </p:cTn>
                              </p:par>
                            </p:childTnLst>
                          </p:cTn>
                        </p:par>
                      </p:childTnLst>
                    </p:cTn>
                  </p:par>
                  <p:par>
                    <p:cTn id="144" fill="hold" nodeType="clickPar">
                      <p:stCondLst>
                        <p:cond delay="indefinite"/>
                      </p:stCondLst>
                      <p:childTnLst>
                        <p:par>
                          <p:cTn id="145" fill="hold" nodeType="withGroup">
                            <p:stCondLst>
                              <p:cond delay="0"/>
                            </p:stCondLst>
                            <p:childTnLst>
                              <p:par>
                                <p:cTn id="146" presetID="22" presetClass="entr" presetSubtype="2" fill="hold" grpId="1" nodeType="clickEffect">
                                  <p:stCondLst>
                                    <p:cond delay="0"/>
                                  </p:stCondLst>
                                  <p:childTnLst>
                                    <p:set>
                                      <p:cBhvr>
                                        <p:cTn id="147" dur="1" fill="hold">
                                          <p:stCondLst>
                                            <p:cond delay="0"/>
                                          </p:stCondLst>
                                        </p:cTn>
                                        <p:tgtEl>
                                          <p:spTgt spid="25"/>
                                        </p:tgtEl>
                                        <p:attrNameLst>
                                          <p:attrName>style.visibility</p:attrName>
                                        </p:attrNameLst>
                                      </p:cBhvr>
                                      <p:to>
                                        <p:strVal val="visible"/>
                                      </p:to>
                                    </p:set>
                                    <p:animEffect transition="in" filter="wipe(right)">
                                      <p:cBhvr>
                                        <p:cTn id="148" dur="1000"/>
                                        <p:tgtEl>
                                          <p:spTgt spid="25"/>
                                        </p:tgtEl>
                                      </p:cBhvr>
                                    </p:animEffect>
                                  </p:childTnLst>
                                </p:cTn>
                              </p:par>
                            </p:childTnLst>
                          </p:cTn>
                        </p:par>
                      </p:childTnLst>
                    </p:cTn>
                  </p:par>
                  <p:par>
                    <p:cTn id="149" fill="hold" nodeType="clickPar">
                      <p:stCondLst>
                        <p:cond delay="indefinite"/>
                      </p:stCondLst>
                      <p:childTnLst>
                        <p:par>
                          <p:cTn id="150" fill="hold" nodeType="withGroup">
                            <p:stCondLst>
                              <p:cond delay="0"/>
                            </p:stCondLst>
                            <p:childTnLst>
                              <p:par>
                                <p:cTn id="151" presetID="10" presetClass="entr" presetSubtype="0" fill="hold" grpId="0" nodeType="clickEffect">
                                  <p:stCondLst>
                                    <p:cond delay="0"/>
                                  </p:stCondLst>
                                  <p:childTnLst>
                                    <p:set>
                                      <p:cBhvr>
                                        <p:cTn id="152" dur="1" fill="hold">
                                          <p:stCondLst>
                                            <p:cond delay="0"/>
                                          </p:stCondLst>
                                        </p:cTn>
                                        <p:tgtEl>
                                          <p:spTgt spid="33"/>
                                        </p:tgtEl>
                                        <p:attrNameLst>
                                          <p:attrName>style.visibility</p:attrName>
                                        </p:attrNameLst>
                                      </p:cBhvr>
                                      <p:to>
                                        <p:strVal val="visible"/>
                                      </p:to>
                                    </p:set>
                                    <p:animEffect transition="in" filter="fade">
                                      <p:cBhvr>
                                        <p:cTn id="153" dur="500"/>
                                        <p:tgtEl>
                                          <p:spTgt spid="33"/>
                                        </p:tgtEl>
                                      </p:cBhvr>
                                    </p:animEffec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10" presetClass="entr" presetSubtype="0" fill="hold" grpId="0" nodeType="clickEffect">
                                  <p:stCondLst>
                                    <p:cond delay="0"/>
                                  </p:stCondLst>
                                  <p:childTnLst>
                                    <p:set>
                                      <p:cBhvr>
                                        <p:cTn id="157" dur="1" fill="hold">
                                          <p:stCondLst>
                                            <p:cond delay="0"/>
                                          </p:stCondLst>
                                        </p:cTn>
                                        <p:tgtEl>
                                          <p:spTgt spid="34"/>
                                        </p:tgtEl>
                                        <p:attrNameLst>
                                          <p:attrName>style.visibility</p:attrName>
                                        </p:attrNameLst>
                                      </p:cBhvr>
                                      <p:to>
                                        <p:strVal val="visible"/>
                                      </p:to>
                                    </p:set>
                                    <p:animEffect transition="in" filter="fade">
                                      <p:cBhvr>
                                        <p:cTn id="158" dur="500"/>
                                        <p:tgtEl>
                                          <p:spTgt spid="34"/>
                                        </p:tgtEl>
                                      </p:cBhvr>
                                    </p:animEffect>
                                  </p:childTnLst>
                                </p:cTn>
                              </p:par>
                            </p:childTnLst>
                          </p:cTn>
                        </p:par>
                      </p:childTnLst>
                    </p:cTn>
                  </p:par>
                  <p:par>
                    <p:cTn id="159" fill="hold" nodeType="clickPar">
                      <p:stCondLst>
                        <p:cond delay="indefinite"/>
                      </p:stCondLst>
                      <p:childTnLst>
                        <p:par>
                          <p:cTn id="160" fill="hold" nodeType="withGroup">
                            <p:stCondLst>
                              <p:cond delay="0"/>
                            </p:stCondLst>
                            <p:childTnLst>
                              <p:par>
                                <p:cTn id="161" presetID="10" presetClass="entr" presetSubtype="0" fill="hold" grpId="0" nodeType="clickEffect">
                                  <p:stCondLst>
                                    <p:cond delay="0"/>
                                  </p:stCondLst>
                                  <p:childTnLst>
                                    <p:set>
                                      <p:cBhvr>
                                        <p:cTn id="162" dur="1" fill="hold">
                                          <p:stCondLst>
                                            <p:cond delay="0"/>
                                          </p:stCondLst>
                                        </p:cTn>
                                        <p:tgtEl>
                                          <p:spTgt spid="35"/>
                                        </p:tgtEl>
                                        <p:attrNameLst>
                                          <p:attrName>style.visibility</p:attrName>
                                        </p:attrNameLst>
                                      </p:cBhvr>
                                      <p:to>
                                        <p:strVal val="visible"/>
                                      </p:to>
                                    </p:set>
                                    <p:animEffect transition="in" filter="fade">
                                      <p:cBhvr>
                                        <p:cTn id="163" dur="500"/>
                                        <p:tgtEl>
                                          <p:spTgt spid="35"/>
                                        </p:tgtEl>
                                      </p:cBhvr>
                                    </p:animEffect>
                                  </p:childTnLst>
                                </p:cTn>
                              </p:par>
                            </p:childTnLst>
                          </p:cTn>
                        </p:par>
                      </p:childTnLst>
                    </p:cTn>
                  </p:par>
                  <p:par>
                    <p:cTn id="164" fill="hold" nodeType="clickPar">
                      <p:stCondLst>
                        <p:cond delay="indefinite"/>
                      </p:stCondLst>
                      <p:childTnLst>
                        <p:par>
                          <p:cTn id="165" fill="hold" nodeType="withGroup">
                            <p:stCondLst>
                              <p:cond delay="0"/>
                            </p:stCondLst>
                            <p:childTnLst>
                              <p:par>
                                <p:cTn id="166" presetID="10" presetClass="entr" presetSubtype="0" fill="hold" grpId="0" nodeType="clickEffect">
                                  <p:stCondLst>
                                    <p:cond delay="0"/>
                                  </p:stCondLst>
                                  <p:childTnLst>
                                    <p:set>
                                      <p:cBhvr>
                                        <p:cTn id="167" dur="1" fill="hold">
                                          <p:stCondLst>
                                            <p:cond delay="0"/>
                                          </p:stCondLst>
                                        </p:cTn>
                                        <p:tgtEl>
                                          <p:spTgt spid="36"/>
                                        </p:tgtEl>
                                        <p:attrNameLst>
                                          <p:attrName>style.visibility</p:attrName>
                                        </p:attrNameLst>
                                      </p:cBhvr>
                                      <p:to>
                                        <p:strVal val="visible"/>
                                      </p:to>
                                    </p:set>
                                    <p:animEffect transition="in" filter="fade">
                                      <p:cBhvr>
                                        <p:cTn id="168"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p:bldP spid="23" grpId="0"/>
      <p:bldP spid="24" grpId="0"/>
      <p:bldP spid="25" grpId="0" animBg="1"/>
      <p:bldP spid="25" grpId="1" animBg="1"/>
      <p:bldP spid="26" grpId="0" animBg="1"/>
      <p:bldP spid="26" grpId="1" animBg="1"/>
      <p:bldP spid="27" grpId="0"/>
      <p:bldP spid="28" grpId="0"/>
      <p:bldP spid="29" grpId="0"/>
      <p:bldP spid="30" grpId="0"/>
      <p:bldP spid="31" grpId="0"/>
      <p:bldP spid="32" grpId="0"/>
      <p:bldP spid="33" grpId="0"/>
      <p:bldP spid="34" grpId="0"/>
      <p:bldP spid="35" grpId="0"/>
      <p:bldP spid="3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p:cNvSpPr txBox="1">
            <a:spLocks/>
          </p:cNvSpPr>
          <p:nvPr/>
        </p:nvSpPr>
        <p:spPr bwMode="auto">
          <a:xfrm>
            <a:off x="457200" y="8382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To calculate percentage increase/decrease we can use:</a:t>
            </a:r>
            <a:endParaRPr lang="en-NZ" i="1">
              <a:latin typeface="Arial" pitchFamily="34" charset="0"/>
              <a:cs typeface="Arial" pitchFamily="34" charset="0"/>
            </a:endParaRPr>
          </a:p>
        </p:txBody>
      </p:sp>
      <p:sp>
        <p:nvSpPr>
          <p:cNvPr id="3" name="Text Placeholder 2"/>
          <p:cNvSpPr txBox="1">
            <a:spLocks/>
          </p:cNvSpPr>
          <p:nvPr/>
        </p:nvSpPr>
        <p:spPr bwMode="auto">
          <a:xfrm>
            <a:off x="1066800" y="13716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Percentage increase/decrease = </a:t>
            </a:r>
            <a:r>
              <a:rPr lang="en-NZ" b="1" u="sng">
                <a:latin typeface="Arial" pitchFamily="34" charset="0"/>
                <a:cs typeface="Arial" pitchFamily="34" charset="0"/>
              </a:rPr>
              <a:t>decrease/increase</a:t>
            </a:r>
            <a:r>
              <a:rPr lang="en-NZ" b="1">
                <a:latin typeface="Arial" pitchFamily="34" charset="0"/>
                <a:cs typeface="Arial" pitchFamily="34" charset="0"/>
              </a:rPr>
              <a:t> × 100</a:t>
            </a:r>
          </a:p>
          <a:p>
            <a:pPr>
              <a:spcBef>
                <a:spcPts val="600"/>
              </a:spcBef>
              <a:buClr>
                <a:schemeClr val="tx2"/>
              </a:buClr>
              <a:buSzPct val="73000"/>
            </a:pPr>
            <a:r>
              <a:rPr lang="en-NZ" b="1">
                <a:latin typeface="Arial" pitchFamily="34" charset="0"/>
                <a:cs typeface="Arial" pitchFamily="34" charset="0"/>
              </a:rPr>
              <a:t>                                                       original amount </a:t>
            </a:r>
            <a:endParaRPr lang="en-NZ" i="1">
              <a:latin typeface="Arial" pitchFamily="34" charset="0"/>
              <a:cs typeface="Arial" pitchFamily="34" charset="0"/>
            </a:endParaRPr>
          </a:p>
        </p:txBody>
      </p:sp>
      <p:sp>
        <p:nvSpPr>
          <p:cNvPr id="4" name="Text Placeholder 2"/>
          <p:cNvSpPr txBox="1">
            <a:spLocks/>
          </p:cNvSpPr>
          <p:nvPr/>
        </p:nvSpPr>
        <p:spPr bwMode="auto">
          <a:xfrm>
            <a:off x="381000" y="22860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Mikes wages increased from $11 to $13.50 an hour.</a:t>
            </a:r>
            <a:endParaRPr lang="en-NZ" i="1">
              <a:latin typeface="Arial" pitchFamily="34" charset="0"/>
              <a:cs typeface="Arial" pitchFamily="34" charset="0"/>
            </a:endParaRPr>
          </a:p>
        </p:txBody>
      </p:sp>
      <p:sp>
        <p:nvSpPr>
          <p:cNvPr id="5" name="TextBox 4"/>
          <p:cNvSpPr txBox="1">
            <a:spLocks noChangeArrowheads="1"/>
          </p:cNvSpPr>
          <p:nvPr/>
        </p:nvSpPr>
        <p:spPr bwMode="auto">
          <a:xfrm>
            <a:off x="381000" y="2743200"/>
            <a:ext cx="4495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a)  How much was the increase?</a:t>
            </a:r>
            <a:endParaRPr lang="en-NZ" u="sng">
              <a:latin typeface="Arial" pitchFamily="34" charset="0"/>
              <a:cs typeface="Arial" pitchFamily="34" charset="0"/>
            </a:endParaRPr>
          </a:p>
        </p:txBody>
      </p:sp>
      <p:sp>
        <p:nvSpPr>
          <p:cNvPr id="6" name="TextBox 5"/>
          <p:cNvSpPr txBox="1">
            <a:spLocks noChangeArrowheads="1"/>
          </p:cNvSpPr>
          <p:nvPr/>
        </p:nvSpPr>
        <p:spPr bwMode="auto">
          <a:xfrm>
            <a:off x="381000" y="3276600"/>
            <a:ext cx="4495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b)  Calculate the percentage increase</a:t>
            </a:r>
            <a:endParaRPr lang="en-NZ" u="sng">
              <a:latin typeface="Arial" pitchFamily="34" charset="0"/>
              <a:cs typeface="Arial" pitchFamily="34" charset="0"/>
            </a:endParaRPr>
          </a:p>
        </p:txBody>
      </p:sp>
      <p:sp>
        <p:nvSpPr>
          <p:cNvPr id="7" name="TextBox 6"/>
          <p:cNvSpPr txBox="1">
            <a:spLocks noChangeArrowheads="1"/>
          </p:cNvSpPr>
          <p:nvPr/>
        </p:nvSpPr>
        <p:spPr bwMode="auto">
          <a:xfrm>
            <a:off x="3810000" y="27432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13.50 - 11 </a:t>
            </a:r>
            <a:endParaRPr lang="en-NZ" i="1">
              <a:solidFill>
                <a:srgbClr val="FF0000"/>
              </a:solidFill>
              <a:latin typeface="Arial" pitchFamily="34" charset="0"/>
              <a:cs typeface="Arial" pitchFamily="34" charset="0"/>
            </a:endParaRPr>
          </a:p>
        </p:txBody>
      </p:sp>
      <p:sp>
        <p:nvSpPr>
          <p:cNvPr id="8" name="TextBox 7"/>
          <p:cNvSpPr txBox="1">
            <a:spLocks noChangeArrowheads="1"/>
          </p:cNvSpPr>
          <p:nvPr/>
        </p:nvSpPr>
        <p:spPr bwMode="auto">
          <a:xfrm>
            <a:off x="4876800" y="27432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$2.50 </a:t>
            </a:r>
            <a:endParaRPr lang="en-NZ" i="1">
              <a:solidFill>
                <a:srgbClr val="FF0000"/>
              </a:solidFill>
              <a:latin typeface="Arial" pitchFamily="34" charset="0"/>
              <a:cs typeface="Arial" pitchFamily="34" charset="0"/>
            </a:endParaRPr>
          </a:p>
        </p:txBody>
      </p:sp>
      <p:sp>
        <p:nvSpPr>
          <p:cNvPr id="9" name="TextBox 8"/>
          <p:cNvSpPr txBox="1">
            <a:spLocks noChangeArrowheads="1"/>
          </p:cNvSpPr>
          <p:nvPr/>
        </p:nvSpPr>
        <p:spPr bwMode="auto">
          <a:xfrm>
            <a:off x="4419600" y="32766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u="sng">
                <a:solidFill>
                  <a:srgbClr val="FF0000"/>
                </a:solidFill>
                <a:latin typeface="Arial" pitchFamily="34" charset="0"/>
                <a:cs typeface="Arial" pitchFamily="34" charset="0"/>
              </a:rPr>
              <a:t>2.50</a:t>
            </a:r>
            <a:r>
              <a:rPr lang="en-NZ">
                <a:solidFill>
                  <a:srgbClr val="FF0000"/>
                </a:solidFill>
                <a:latin typeface="Arial" pitchFamily="34" charset="0"/>
                <a:cs typeface="Arial" pitchFamily="34" charset="0"/>
              </a:rPr>
              <a:t> </a:t>
            </a:r>
            <a:endParaRPr lang="en-NZ" i="1">
              <a:solidFill>
                <a:srgbClr val="FF0000"/>
              </a:solidFill>
              <a:latin typeface="Arial" pitchFamily="34" charset="0"/>
              <a:cs typeface="Arial" pitchFamily="34" charset="0"/>
            </a:endParaRPr>
          </a:p>
        </p:txBody>
      </p:sp>
      <p:sp>
        <p:nvSpPr>
          <p:cNvPr id="10" name="Oval 9"/>
          <p:cNvSpPr>
            <a:spLocks noChangeArrowheads="1"/>
          </p:cNvSpPr>
          <p:nvPr/>
        </p:nvSpPr>
        <p:spPr bwMode="auto">
          <a:xfrm>
            <a:off x="3810000" y="2286000"/>
            <a:ext cx="609600" cy="381000"/>
          </a:xfrm>
          <a:prstGeom prst="ellipse">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pPr eaLnBrk="0" hangingPunct="0"/>
            <a:endParaRPr lang="en-US"/>
          </a:p>
        </p:txBody>
      </p:sp>
      <p:sp>
        <p:nvSpPr>
          <p:cNvPr id="11" name="TextBox 10"/>
          <p:cNvSpPr txBox="1">
            <a:spLocks noChangeArrowheads="1"/>
          </p:cNvSpPr>
          <p:nvPr/>
        </p:nvSpPr>
        <p:spPr bwMode="auto">
          <a:xfrm>
            <a:off x="4572000" y="35052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11 </a:t>
            </a:r>
            <a:endParaRPr lang="en-NZ" i="1">
              <a:solidFill>
                <a:srgbClr val="FF0000"/>
              </a:solidFill>
              <a:latin typeface="Arial" pitchFamily="34" charset="0"/>
              <a:cs typeface="Arial" pitchFamily="34" charset="0"/>
            </a:endParaRPr>
          </a:p>
        </p:txBody>
      </p:sp>
      <p:sp>
        <p:nvSpPr>
          <p:cNvPr id="12" name="TextBox 11"/>
          <p:cNvSpPr txBox="1">
            <a:spLocks noChangeArrowheads="1"/>
          </p:cNvSpPr>
          <p:nvPr/>
        </p:nvSpPr>
        <p:spPr bwMode="auto">
          <a:xfrm>
            <a:off x="4953000" y="33528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100</a:t>
            </a:r>
            <a:r>
              <a:rPr lang="en-NZ" i="1">
                <a:solidFill>
                  <a:srgbClr val="FF0000"/>
                </a:solidFill>
                <a:latin typeface="Arial" pitchFamily="34" charset="0"/>
                <a:cs typeface="Arial" pitchFamily="34" charset="0"/>
              </a:rPr>
              <a:t>    </a:t>
            </a:r>
          </a:p>
        </p:txBody>
      </p:sp>
      <p:sp>
        <p:nvSpPr>
          <p:cNvPr id="13" name="TextBox 12"/>
          <p:cNvSpPr txBox="1">
            <a:spLocks noChangeArrowheads="1"/>
          </p:cNvSpPr>
          <p:nvPr/>
        </p:nvSpPr>
        <p:spPr bwMode="auto">
          <a:xfrm>
            <a:off x="5638800" y="33528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22.7% </a:t>
            </a:r>
            <a:endParaRPr lang="en-NZ" i="1">
              <a:solidFill>
                <a:srgbClr val="FF0000"/>
              </a:solidFill>
              <a:latin typeface="Arial" pitchFamily="34" charset="0"/>
              <a:cs typeface="Arial" pitchFamily="34" charset="0"/>
            </a:endParaRPr>
          </a:p>
        </p:txBody>
      </p:sp>
      <p:sp>
        <p:nvSpPr>
          <p:cNvPr id="14" name="TextBox 13"/>
          <p:cNvSpPr txBox="1">
            <a:spLocks noChangeArrowheads="1"/>
          </p:cNvSpPr>
          <p:nvPr/>
        </p:nvSpPr>
        <p:spPr bwMode="auto">
          <a:xfrm>
            <a:off x="6553200" y="33528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 d.p.)</a:t>
            </a:r>
            <a:endParaRPr lang="en-NZ" i="1">
              <a:solidFill>
                <a:srgbClr val="FF0000"/>
              </a:solidFill>
              <a:latin typeface="Arial" pitchFamily="34" charset="0"/>
              <a:cs typeface="Arial" pitchFamily="34" charset="0"/>
            </a:endParaRPr>
          </a:p>
        </p:txBody>
      </p:sp>
      <p:sp>
        <p:nvSpPr>
          <p:cNvPr id="15" name="Text Placeholder 2"/>
          <p:cNvSpPr txBox="1">
            <a:spLocks/>
          </p:cNvSpPr>
          <p:nvPr/>
        </p:nvSpPr>
        <p:spPr bwMode="auto">
          <a:xfrm>
            <a:off x="381000" y="3962400"/>
            <a:ext cx="8382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A car originally brought for $4500 is resold for $2800. What was the percentage decrease in price? </a:t>
            </a:r>
            <a:endParaRPr lang="en-NZ" i="1">
              <a:latin typeface="Arial" pitchFamily="34" charset="0"/>
              <a:cs typeface="Arial" pitchFamily="34" charset="0"/>
            </a:endParaRPr>
          </a:p>
        </p:txBody>
      </p:sp>
      <p:sp>
        <p:nvSpPr>
          <p:cNvPr id="16" name="TextBox 15"/>
          <p:cNvSpPr txBox="1">
            <a:spLocks noChangeArrowheads="1"/>
          </p:cNvSpPr>
          <p:nvPr/>
        </p:nvSpPr>
        <p:spPr bwMode="auto">
          <a:xfrm>
            <a:off x="838200" y="464820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Decrease  </a:t>
            </a:r>
            <a:endParaRPr lang="en-NZ" i="1">
              <a:solidFill>
                <a:srgbClr val="FF0000"/>
              </a:solidFill>
              <a:latin typeface="Arial" pitchFamily="34" charset="0"/>
              <a:cs typeface="Arial" pitchFamily="34" charset="0"/>
            </a:endParaRPr>
          </a:p>
        </p:txBody>
      </p:sp>
      <p:sp>
        <p:nvSpPr>
          <p:cNvPr id="17" name="TextBox 16"/>
          <p:cNvSpPr txBox="1">
            <a:spLocks noChangeArrowheads="1"/>
          </p:cNvSpPr>
          <p:nvPr/>
        </p:nvSpPr>
        <p:spPr bwMode="auto">
          <a:xfrm>
            <a:off x="1905000" y="49530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$1700 </a:t>
            </a:r>
            <a:endParaRPr lang="en-NZ" i="1">
              <a:solidFill>
                <a:srgbClr val="FF0000"/>
              </a:solidFill>
              <a:latin typeface="Arial" pitchFamily="34" charset="0"/>
              <a:cs typeface="Arial" pitchFamily="34" charset="0"/>
            </a:endParaRPr>
          </a:p>
        </p:txBody>
      </p:sp>
      <p:sp>
        <p:nvSpPr>
          <p:cNvPr id="18" name="Rectangle 17"/>
          <p:cNvSpPr>
            <a:spLocks noChangeArrowheads="1"/>
          </p:cNvSpPr>
          <p:nvPr/>
        </p:nvSpPr>
        <p:spPr bwMode="auto">
          <a:xfrm>
            <a:off x="1905000" y="4648200"/>
            <a:ext cx="16144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 4500 - 2800</a:t>
            </a:r>
            <a:endParaRPr lang="en-NZ"/>
          </a:p>
        </p:txBody>
      </p:sp>
      <p:sp>
        <p:nvSpPr>
          <p:cNvPr id="19" name="TextBox 18"/>
          <p:cNvSpPr txBox="1">
            <a:spLocks noChangeArrowheads="1"/>
          </p:cNvSpPr>
          <p:nvPr/>
        </p:nvSpPr>
        <p:spPr bwMode="auto">
          <a:xfrm>
            <a:off x="3886200" y="4648200"/>
            <a:ext cx="2514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Percentage Decrease  </a:t>
            </a:r>
            <a:endParaRPr lang="en-NZ" i="1">
              <a:solidFill>
                <a:srgbClr val="FF0000"/>
              </a:solidFill>
              <a:latin typeface="Arial" pitchFamily="34" charset="0"/>
              <a:cs typeface="Arial" pitchFamily="34" charset="0"/>
            </a:endParaRPr>
          </a:p>
        </p:txBody>
      </p:sp>
      <p:sp>
        <p:nvSpPr>
          <p:cNvPr id="20" name="Rectangle 19"/>
          <p:cNvSpPr>
            <a:spLocks noChangeArrowheads="1"/>
          </p:cNvSpPr>
          <p:nvPr/>
        </p:nvSpPr>
        <p:spPr bwMode="auto">
          <a:xfrm>
            <a:off x="6172200" y="4648200"/>
            <a:ext cx="8969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1700</a:t>
            </a:r>
            <a:endParaRPr lang="en-NZ"/>
          </a:p>
        </p:txBody>
      </p:sp>
      <p:sp>
        <p:nvSpPr>
          <p:cNvPr id="21" name="Oval 20"/>
          <p:cNvSpPr>
            <a:spLocks noChangeArrowheads="1"/>
          </p:cNvSpPr>
          <p:nvPr/>
        </p:nvSpPr>
        <p:spPr bwMode="auto">
          <a:xfrm>
            <a:off x="3581400" y="3962400"/>
            <a:ext cx="762000" cy="381000"/>
          </a:xfrm>
          <a:prstGeom prst="ellipse">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pPr eaLnBrk="0" hangingPunct="0"/>
            <a:endParaRPr lang="en-US"/>
          </a:p>
        </p:txBody>
      </p:sp>
      <p:sp>
        <p:nvSpPr>
          <p:cNvPr id="22" name="TextBox 21"/>
          <p:cNvSpPr txBox="1">
            <a:spLocks noChangeArrowheads="1"/>
          </p:cNvSpPr>
          <p:nvPr/>
        </p:nvSpPr>
        <p:spPr bwMode="auto">
          <a:xfrm>
            <a:off x="6324600" y="49530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4500 </a:t>
            </a:r>
            <a:endParaRPr lang="en-NZ" i="1">
              <a:solidFill>
                <a:srgbClr val="FF0000"/>
              </a:solidFill>
              <a:latin typeface="Arial" pitchFamily="34" charset="0"/>
              <a:cs typeface="Arial" pitchFamily="34" charset="0"/>
            </a:endParaRPr>
          </a:p>
        </p:txBody>
      </p:sp>
      <p:sp>
        <p:nvSpPr>
          <p:cNvPr id="23" name="TextBox 22"/>
          <p:cNvSpPr txBox="1">
            <a:spLocks noChangeArrowheads="1"/>
          </p:cNvSpPr>
          <p:nvPr/>
        </p:nvSpPr>
        <p:spPr bwMode="auto">
          <a:xfrm>
            <a:off x="6934200" y="46482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100</a:t>
            </a:r>
            <a:r>
              <a:rPr lang="en-NZ" i="1">
                <a:solidFill>
                  <a:srgbClr val="FF0000"/>
                </a:solidFill>
                <a:latin typeface="Arial" pitchFamily="34" charset="0"/>
                <a:cs typeface="Arial" pitchFamily="34" charset="0"/>
              </a:rPr>
              <a:t>    </a:t>
            </a:r>
          </a:p>
        </p:txBody>
      </p:sp>
      <p:sp>
        <p:nvSpPr>
          <p:cNvPr id="24" name="TextBox 23"/>
          <p:cNvSpPr txBox="1">
            <a:spLocks noChangeArrowheads="1"/>
          </p:cNvSpPr>
          <p:nvPr/>
        </p:nvSpPr>
        <p:spPr bwMode="auto">
          <a:xfrm>
            <a:off x="6172200" y="52578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37.8% </a:t>
            </a:r>
            <a:endParaRPr lang="en-NZ" i="1">
              <a:solidFill>
                <a:srgbClr val="FF0000"/>
              </a:solidFill>
              <a:latin typeface="Arial" pitchFamily="34" charset="0"/>
              <a:cs typeface="Arial" pitchFamily="34" charset="0"/>
            </a:endParaRPr>
          </a:p>
        </p:txBody>
      </p:sp>
      <p:sp>
        <p:nvSpPr>
          <p:cNvPr id="25" name="TextBox 24"/>
          <p:cNvSpPr txBox="1">
            <a:spLocks noChangeArrowheads="1"/>
          </p:cNvSpPr>
          <p:nvPr/>
        </p:nvSpPr>
        <p:spPr bwMode="auto">
          <a:xfrm>
            <a:off x="7086600" y="52578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 d.p.)</a:t>
            </a:r>
            <a:endParaRPr lang="en-NZ" i="1">
              <a:solidFill>
                <a:srgbClr val="FF0000"/>
              </a:solidFill>
              <a:latin typeface="Arial" pitchFamily="34" charset="0"/>
              <a:cs typeface="Arial" pitchFamily="34" charset="0"/>
            </a:endParaRPr>
          </a:p>
        </p:txBody>
      </p:sp>
      <p:pic>
        <p:nvPicPr>
          <p:cNvPr id="2050" name="Picture 2" descr="C:\Program Files\Microsoft Office\Media\CntCD1\ClipArt4\j0240093.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5486400"/>
            <a:ext cx="1830388"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TextBox 26"/>
          <p:cNvSpPr txBox="1">
            <a:spLocks noChangeArrowheads="1"/>
          </p:cNvSpPr>
          <p:nvPr/>
        </p:nvSpPr>
        <p:spPr bwMode="auto">
          <a:xfrm>
            <a:off x="457200" y="381000"/>
            <a:ext cx="5715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5. PERCENTAGE INCREASE/DECREASE</a:t>
            </a:r>
          </a:p>
        </p:txBody>
      </p:sp>
      <p:sp>
        <p:nvSpPr>
          <p:cNvPr id="28" name="TextBox 27"/>
          <p:cNvSpPr txBox="1">
            <a:spLocks noChangeArrowheads="1"/>
          </p:cNvSpPr>
          <p:nvPr/>
        </p:nvSpPr>
        <p:spPr bwMode="auto">
          <a:xfrm>
            <a:off x="4191000" y="5657850"/>
            <a:ext cx="2514600" cy="923925"/>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To spot these types of questions, look for the word ‘percentage’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0-#ppt_w/2"/>
                                          </p:val>
                                        </p:tav>
                                        <p:tav tm="100000">
                                          <p:val>
                                            <p:strVal val="#ppt_x"/>
                                          </p:val>
                                        </p:tav>
                                      </p:tavLst>
                                    </p:anim>
                                    <p:anim calcmode="lin" valueType="num">
                                      <p:cBhvr additive="base">
                                        <p:cTn id="18" dur="500" fill="hold"/>
                                        <p:tgtEl>
                                          <p:spTgt spid="4"/>
                                        </p:tgtEl>
                                        <p:attrNameLst>
                                          <p:attrName>ppt_y</p:attrName>
                                        </p:attrNameLst>
                                      </p:cBhvr>
                                      <p:tavLst>
                                        <p:tav tm="0">
                                          <p:val>
                                            <p:strVal val="#ppt_y"/>
                                          </p:val>
                                        </p:tav>
                                        <p:tav tm="100000">
                                          <p:val>
                                            <p:strVal val="#ppt_y"/>
                                          </p:val>
                                        </p:tav>
                                      </p:tavLst>
                                    </p:anim>
                                  </p:childTnLst>
                                </p:cTn>
                              </p:par>
                              <p:par>
                                <p:cTn id="19" presetID="10"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500"/>
                                        <p:tgtEl>
                                          <p:spTgt spid="6"/>
                                        </p:tgtEl>
                                      </p:cBhvr>
                                    </p:animEffect>
                                  </p:childTnLst>
                                </p:cTn>
                              </p:par>
                              <p:par>
                                <p:cTn id="25" presetID="2" presetClass="entr" presetSubtype="8"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0-#ppt_w/2"/>
                                          </p:val>
                                        </p:tav>
                                        <p:tav tm="100000">
                                          <p:val>
                                            <p:strVal val="#ppt_x"/>
                                          </p:val>
                                        </p:tav>
                                      </p:tavLst>
                                    </p:anim>
                                    <p:anim calcmode="lin" valueType="num">
                                      <p:cBhvr additive="base">
                                        <p:cTn id="28"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fade">
                                      <p:cBhvr>
                                        <p:cTn id="33" dur="500"/>
                                        <p:tgtEl>
                                          <p:spTgt spid="7"/>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fade">
                                      <p:cBhvr>
                                        <p:cTn id="38" dur="500"/>
                                        <p:tgtEl>
                                          <p:spTgt spid="8"/>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fade">
                                      <p:cBhvr>
                                        <p:cTn id="43" dur="500"/>
                                        <p:tgtEl>
                                          <p:spTgt spid="9"/>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10"/>
                                        </p:tgtEl>
                                        <p:attrNameLst>
                                          <p:attrName>style.visibility</p:attrName>
                                        </p:attrNameLst>
                                      </p:cBhvr>
                                      <p:to>
                                        <p:strVal val="visible"/>
                                      </p:to>
                                    </p:set>
                                    <p:animEffect transition="in" filter="fade">
                                      <p:cBhvr>
                                        <p:cTn id="48" dur="500"/>
                                        <p:tgtEl>
                                          <p:spTgt spid="10"/>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11"/>
                                        </p:tgtEl>
                                        <p:attrNameLst>
                                          <p:attrName>style.visibility</p:attrName>
                                        </p:attrNameLst>
                                      </p:cBhvr>
                                      <p:to>
                                        <p:strVal val="visible"/>
                                      </p:to>
                                    </p:set>
                                    <p:animEffect transition="in" filter="fade">
                                      <p:cBhvr>
                                        <p:cTn id="53" dur="500"/>
                                        <p:tgtEl>
                                          <p:spTgt spid="11"/>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12"/>
                                        </p:tgtEl>
                                        <p:attrNameLst>
                                          <p:attrName>style.visibility</p:attrName>
                                        </p:attrNameLst>
                                      </p:cBhvr>
                                      <p:to>
                                        <p:strVal val="visible"/>
                                      </p:to>
                                    </p:set>
                                    <p:animEffect transition="in" filter="fade">
                                      <p:cBhvr>
                                        <p:cTn id="58" dur="500"/>
                                        <p:tgtEl>
                                          <p:spTgt spid="12"/>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animEffect transition="in" filter="fade">
                                      <p:cBhvr>
                                        <p:cTn id="63" dur="500"/>
                                        <p:tgtEl>
                                          <p:spTgt spid="13"/>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14"/>
                                        </p:tgtEl>
                                        <p:attrNameLst>
                                          <p:attrName>style.visibility</p:attrName>
                                        </p:attrNameLst>
                                      </p:cBhvr>
                                      <p:to>
                                        <p:strVal val="visible"/>
                                      </p:to>
                                    </p:set>
                                    <p:animEffect transition="in" filter="fade">
                                      <p:cBhvr>
                                        <p:cTn id="68" dur="500"/>
                                        <p:tgtEl>
                                          <p:spTgt spid="14"/>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2" fill="hold" nodeType="clickEffect">
                                  <p:stCondLst>
                                    <p:cond delay="0"/>
                                  </p:stCondLst>
                                  <p:childTnLst>
                                    <p:set>
                                      <p:cBhvr>
                                        <p:cTn id="72" dur="1" fill="hold">
                                          <p:stCondLst>
                                            <p:cond delay="0"/>
                                          </p:stCondLst>
                                        </p:cTn>
                                        <p:tgtEl>
                                          <p:spTgt spid="2050"/>
                                        </p:tgtEl>
                                        <p:attrNameLst>
                                          <p:attrName>style.visibility</p:attrName>
                                        </p:attrNameLst>
                                      </p:cBhvr>
                                      <p:to>
                                        <p:strVal val="visible"/>
                                      </p:to>
                                    </p:set>
                                    <p:anim calcmode="lin" valueType="num">
                                      <p:cBhvr additive="base">
                                        <p:cTn id="73" dur="500" fill="hold"/>
                                        <p:tgtEl>
                                          <p:spTgt spid="2050"/>
                                        </p:tgtEl>
                                        <p:attrNameLst>
                                          <p:attrName>ppt_x</p:attrName>
                                        </p:attrNameLst>
                                      </p:cBhvr>
                                      <p:tavLst>
                                        <p:tav tm="0">
                                          <p:val>
                                            <p:strVal val="1+#ppt_w/2"/>
                                          </p:val>
                                        </p:tav>
                                        <p:tav tm="100000">
                                          <p:val>
                                            <p:strVal val="#ppt_x"/>
                                          </p:val>
                                        </p:tav>
                                      </p:tavLst>
                                    </p:anim>
                                    <p:anim calcmode="lin" valueType="num">
                                      <p:cBhvr additive="base">
                                        <p:cTn id="74" dur="500" fill="hold"/>
                                        <p:tgtEl>
                                          <p:spTgt spid="2050"/>
                                        </p:tgtEl>
                                        <p:attrNameLst>
                                          <p:attrName>ppt_y</p:attrName>
                                        </p:attrNameLst>
                                      </p:cBhvr>
                                      <p:tavLst>
                                        <p:tav tm="0">
                                          <p:val>
                                            <p:strVal val="#ppt_y"/>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10" presetClass="entr" presetSubtype="0"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Effect transition="in" filter="fade">
                                      <p:cBhvr>
                                        <p:cTn id="79" dur="500"/>
                                        <p:tgtEl>
                                          <p:spTgt spid="16"/>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18"/>
                                        </p:tgtEl>
                                        <p:attrNameLst>
                                          <p:attrName>style.visibility</p:attrName>
                                        </p:attrNameLst>
                                      </p:cBhvr>
                                      <p:to>
                                        <p:strVal val="visible"/>
                                      </p:to>
                                    </p:set>
                                    <p:animEffect transition="in" filter="fade">
                                      <p:cBhvr>
                                        <p:cTn id="84" dur="500"/>
                                        <p:tgtEl>
                                          <p:spTgt spid="18"/>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17"/>
                                        </p:tgtEl>
                                        <p:attrNameLst>
                                          <p:attrName>style.visibility</p:attrName>
                                        </p:attrNameLst>
                                      </p:cBhvr>
                                      <p:to>
                                        <p:strVal val="visible"/>
                                      </p:to>
                                    </p:set>
                                    <p:animEffect transition="in" filter="fade">
                                      <p:cBhvr>
                                        <p:cTn id="89" dur="500"/>
                                        <p:tgtEl>
                                          <p:spTgt spid="17"/>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10" presetClass="entr" presetSubtype="0" fill="hold" grpId="0" nodeType="clickEffect">
                                  <p:stCondLst>
                                    <p:cond delay="0"/>
                                  </p:stCondLst>
                                  <p:childTnLst>
                                    <p:set>
                                      <p:cBhvr>
                                        <p:cTn id="93" dur="1" fill="hold">
                                          <p:stCondLst>
                                            <p:cond delay="0"/>
                                          </p:stCondLst>
                                        </p:cTn>
                                        <p:tgtEl>
                                          <p:spTgt spid="19"/>
                                        </p:tgtEl>
                                        <p:attrNameLst>
                                          <p:attrName>style.visibility</p:attrName>
                                        </p:attrNameLst>
                                      </p:cBhvr>
                                      <p:to>
                                        <p:strVal val="visible"/>
                                      </p:to>
                                    </p:set>
                                    <p:animEffect transition="in" filter="fade">
                                      <p:cBhvr>
                                        <p:cTn id="94" dur="500"/>
                                        <p:tgtEl>
                                          <p:spTgt spid="19"/>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10" presetClass="entr" presetSubtype="0" fill="hold" grpId="0" nodeType="clickEffect">
                                  <p:stCondLst>
                                    <p:cond delay="0"/>
                                  </p:stCondLst>
                                  <p:childTnLst>
                                    <p:set>
                                      <p:cBhvr>
                                        <p:cTn id="98" dur="1" fill="hold">
                                          <p:stCondLst>
                                            <p:cond delay="0"/>
                                          </p:stCondLst>
                                        </p:cTn>
                                        <p:tgtEl>
                                          <p:spTgt spid="20"/>
                                        </p:tgtEl>
                                        <p:attrNameLst>
                                          <p:attrName>style.visibility</p:attrName>
                                        </p:attrNameLst>
                                      </p:cBhvr>
                                      <p:to>
                                        <p:strVal val="visible"/>
                                      </p:to>
                                    </p:set>
                                    <p:animEffect transition="in" filter="fade">
                                      <p:cBhvr>
                                        <p:cTn id="99" dur="500"/>
                                        <p:tgtEl>
                                          <p:spTgt spid="20"/>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10" presetClass="entr" presetSubtype="0" fill="hold" grpId="0" nodeType="clickEffect">
                                  <p:stCondLst>
                                    <p:cond delay="0"/>
                                  </p:stCondLst>
                                  <p:childTnLst>
                                    <p:set>
                                      <p:cBhvr>
                                        <p:cTn id="103" dur="1" fill="hold">
                                          <p:stCondLst>
                                            <p:cond delay="0"/>
                                          </p:stCondLst>
                                        </p:cTn>
                                        <p:tgtEl>
                                          <p:spTgt spid="21"/>
                                        </p:tgtEl>
                                        <p:attrNameLst>
                                          <p:attrName>style.visibility</p:attrName>
                                        </p:attrNameLst>
                                      </p:cBhvr>
                                      <p:to>
                                        <p:strVal val="visible"/>
                                      </p:to>
                                    </p:set>
                                    <p:animEffect transition="in" filter="fade">
                                      <p:cBhvr>
                                        <p:cTn id="104" dur="500"/>
                                        <p:tgtEl>
                                          <p:spTgt spid="21"/>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10" presetClass="entr" presetSubtype="0" fill="hold" grpId="0" nodeType="clickEffect">
                                  <p:stCondLst>
                                    <p:cond delay="0"/>
                                  </p:stCondLst>
                                  <p:childTnLst>
                                    <p:set>
                                      <p:cBhvr>
                                        <p:cTn id="108" dur="1" fill="hold">
                                          <p:stCondLst>
                                            <p:cond delay="0"/>
                                          </p:stCondLst>
                                        </p:cTn>
                                        <p:tgtEl>
                                          <p:spTgt spid="22"/>
                                        </p:tgtEl>
                                        <p:attrNameLst>
                                          <p:attrName>style.visibility</p:attrName>
                                        </p:attrNameLst>
                                      </p:cBhvr>
                                      <p:to>
                                        <p:strVal val="visible"/>
                                      </p:to>
                                    </p:set>
                                    <p:animEffect transition="in" filter="fade">
                                      <p:cBhvr>
                                        <p:cTn id="109" dur="500"/>
                                        <p:tgtEl>
                                          <p:spTgt spid="22"/>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10" presetClass="entr" presetSubtype="0" fill="hold" grpId="0" nodeType="clickEffect">
                                  <p:stCondLst>
                                    <p:cond delay="0"/>
                                  </p:stCondLst>
                                  <p:childTnLst>
                                    <p:set>
                                      <p:cBhvr>
                                        <p:cTn id="113" dur="1" fill="hold">
                                          <p:stCondLst>
                                            <p:cond delay="0"/>
                                          </p:stCondLst>
                                        </p:cTn>
                                        <p:tgtEl>
                                          <p:spTgt spid="23"/>
                                        </p:tgtEl>
                                        <p:attrNameLst>
                                          <p:attrName>style.visibility</p:attrName>
                                        </p:attrNameLst>
                                      </p:cBhvr>
                                      <p:to>
                                        <p:strVal val="visible"/>
                                      </p:to>
                                    </p:set>
                                    <p:animEffect transition="in" filter="fade">
                                      <p:cBhvr>
                                        <p:cTn id="114" dur="500"/>
                                        <p:tgtEl>
                                          <p:spTgt spid="23"/>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10" presetClass="entr" presetSubtype="0" fill="hold" grpId="0" nodeType="clickEffect">
                                  <p:stCondLst>
                                    <p:cond delay="0"/>
                                  </p:stCondLst>
                                  <p:childTnLst>
                                    <p:set>
                                      <p:cBhvr>
                                        <p:cTn id="118" dur="1" fill="hold">
                                          <p:stCondLst>
                                            <p:cond delay="0"/>
                                          </p:stCondLst>
                                        </p:cTn>
                                        <p:tgtEl>
                                          <p:spTgt spid="24"/>
                                        </p:tgtEl>
                                        <p:attrNameLst>
                                          <p:attrName>style.visibility</p:attrName>
                                        </p:attrNameLst>
                                      </p:cBhvr>
                                      <p:to>
                                        <p:strVal val="visible"/>
                                      </p:to>
                                    </p:set>
                                    <p:animEffect transition="in" filter="fade">
                                      <p:cBhvr>
                                        <p:cTn id="119" dur="500"/>
                                        <p:tgtEl>
                                          <p:spTgt spid="24"/>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10" presetClass="entr" presetSubtype="0" fill="hold" grpId="0" nodeType="clickEffect">
                                  <p:stCondLst>
                                    <p:cond delay="0"/>
                                  </p:stCondLst>
                                  <p:childTnLst>
                                    <p:set>
                                      <p:cBhvr>
                                        <p:cTn id="123" dur="1" fill="hold">
                                          <p:stCondLst>
                                            <p:cond delay="0"/>
                                          </p:stCondLst>
                                        </p:cTn>
                                        <p:tgtEl>
                                          <p:spTgt spid="25"/>
                                        </p:tgtEl>
                                        <p:attrNameLst>
                                          <p:attrName>style.visibility</p:attrName>
                                        </p:attrNameLst>
                                      </p:cBhvr>
                                      <p:to>
                                        <p:strVal val="visible"/>
                                      </p:to>
                                    </p:set>
                                    <p:animEffect transition="in" filter="fade">
                                      <p:cBhvr>
                                        <p:cTn id="124" dur="500"/>
                                        <p:tgtEl>
                                          <p:spTgt spid="25"/>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10" presetClass="entr" presetSubtype="0" fill="hold" grpId="0" nodeType="clickEffect">
                                  <p:stCondLst>
                                    <p:cond delay="0"/>
                                  </p:stCondLst>
                                  <p:childTnLst>
                                    <p:set>
                                      <p:cBhvr>
                                        <p:cTn id="128" dur="1" fill="hold">
                                          <p:stCondLst>
                                            <p:cond delay="0"/>
                                          </p:stCondLst>
                                        </p:cTn>
                                        <p:tgtEl>
                                          <p:spTgt spid="27"/>
                                        </p:tgtEl>
                                        <p:attrNameLst>
                                          <p:attrName>style.visibility</p:attrName>
                                        </p:attrNameLst>
                                      </p:cBhvr>
                                      <p:to>
                                        <p:strVal val="visible"/>
                                      </p:to>
                                    </p:set>
                                    <p:animEffect transition="in" filter="fade">
                                      <p:cBhvr>
                                        <p:cTn id="129" dur="500"/>
                                        <p:tgtEl>
                                          <p:spTgt spid="27"/>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19" presetClass="entr" presetSubtype="10" fill="hold" grpId="0" nodeType="clickEffect">
                                  <p:stCondLst>
                                    <p:cond delay="0"/>
                                  </p:stCondLst>
                                  <p:childTnLst>
                                    <p:set>
                                      <p:cBhvr>
                                        <p:cTn id="133" dur="1" fill="hold">
                                          <p:stCondLst>
                                            <p:cond delay="0"/>
                                          </p:stCondLst>
                                        </p:cTn>
                                        <p:tgtEl>
                                          <p:spTgt spid="28"/>
                                        </p:tgtEl>
                                        <p:attrNameLst>
                                          <p:attrName>style.visibility</p:attrName>
                                        </p:attrNameLst>
                                      </p:cBhvr>
                                      <p:to>
                                        <p:strVal val="visible"/>
                                      </p:to>
                                    </p:set>
                                    <p:anim calcmode="lin" valueType="num">
                                      <p:cBhvr>
                                        <p:cTn id="134" dur="1000" fill="hold"/>
                                        <p:tgtEl>
                                          <p:spTgt spid="28"/>
                                        </p:tgtEl>
                                        <p:attrNameLst>
                                          <p:attrName>ppt_w</p:attrName>
                                        </p:attrNameLst>
                                      </p:cBhvr>
                                      <p:tavLst>
                                        <p:tav tm="0" fmla="#ppt_w*sin(2.5*pi*$)">
                                          <p:val>
                                            <p:fltVal val="0"/>
                                          </p:val>
                                        </p:tav>
                                        <p:tav tm="100000">
                                          <p:val>
                                            <p:fltVal val="1"/>
                                          </p:val>
                                        </p:tav>
                                      </p:tavLst>
                                    </p:anim>
                                    <p:anim calcmode="lin" valueType="num">
                                      <p:cBhvr>
                                        <p:cTn id="135" dur="1000" fill="hold"/>
                                        <p:tgtEl>
                                          <p:spTgt spid="2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animBg="1"/>
      <p:bldP spid="11" grpId="0"/>
      <p:bldP spid="12" grpId="0"/>
      <p:bldP spid="13" grpId="0"/>
      <p:bldP spid="14" grpId="0"/>
      <p:bldP spid="15" grpId="0"/>
      <p:bldP spid="16" grpId="0"/>
      <p:bldP spid="17" grpId="0"/>
      <p:bldP spid="18" grpId="0"/>
      <p:bldP spid="19" grpId="0"/>
      <p:bldP spid="20" grpId="0"/>
      <p:bldP spid="21" grpId="0" animBg="1"/>
      <p:bldP spid="22" grpId="0"/>
      <p:bldP spid="23" grpId="0"/>
      <p:bldP spid="24" grpId="0"/>
      <p:bldP spid="25" grpId="0"/>
      <p:bldP spid="27" grpId="0"/>
      <p:bldP spid="28"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457200" y="304800"/>
            <a:ext cx="7772400" cy="685800"/>
          </a:xfrm>
          <a:prstGeom prst="rect">
            <a:avLst/>
          </a:prstGeom>
          <a:noFill/>
          <a:ln w="9525">
            <a:noFill/>
            <a:miter lim="800000"/>
            <a:headEnd/>
            <a:tailEnd/>
          </a:ln>
          <a:effectLst/>
        </p:spPr>
        <p:txBody>
          <a:bodyPr lIns="92075" tIns="46038" rIns="92075" bIns="46038" anchor="ctr"/>
          <a:lstStyle/>
          <a:p>
            <a:pPr>
              <a:defRPr/>
            </a:pPr>
            <a:r>
              <a:rPr kumimoji="1" lang="en-NZ" sz="4400" i="1" u="sng" kern="0" dirty="0">
                <a:solidFill>
                  <a:schemeClr val="tx2"/>
                </a:solidFill>
                <a:effectLst>
                  <a:outerShdw blurRad="38100" dist="38100" dir="2700000" algn="tl">
                    <a:srgbClr val="000000">
                      <a:alpha val="43137"/>
                    </a:srgbClr>
                  </a:outerShdw>
                </a:effectLst>
                <a:latin typeface="Arial Rounded MT Bold" pitchFamily="34" charset="0"/>
                <a:ea typeface="+mj-ea"/>
                <a:cs typeface="+mj-cs"/>
              </a:rPr>
              <a:t>GST</a:t>
            </a:r>
          </a:p>
        </p:txBody>
      </p:sp>
      <p:sp>
        <p:nvSpPr>
          <p:cNvPr id="3" name="Text Placeholder 2"/>
          <p:cNvSpPr txBox="1">
            <a:spLocks/>
          </p:cNvSpPr>
          <p:nvPr/>
        </p:nvSpPr>
        <p:spPr bwMode="auto">
          <a:xfrm>
            <a:off x="457200" y="9906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Is a tax of 12.5%</a:t>
            </a:r>
            <a:endParaRPr lang="en-NZ" i="1">
              <a:latin typeface="Arial" pitchFamily="34" charset="0"/>
              <a:cs typeface="Arial" pitchFamily="34" charset="0"/>
            </a:endParaRPr>
          </a:p>
        </p:txBody>
      </p:sp>
      <p:sp>
        <p:nvSpPr>
          <p:cNvPr id="4" name="Text Placeholder 2"/>
          <p:cNvSpPr txBox="1">
            <a:spLocks/>
          </p:cNvSpPr>
          <p:nvPr/>
        </p:nvSpPr>
        <p:spPr bwMode="auto">
          <a:xfrm>
            <a:off x="457200" y="12954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To calculate GST increase/decreases use:</a:t>
            </a:r>
            <a:endParaRPr lang="en-NZ" i="1">
              <a:latin typeface="Arial" pitchFamily="34" charset="0"/>
              <a:cs typeface="Arial" pitchFamily="34" charset="0"/>
            </a:endParaRPr>
          </a:p>
        </p:txBody>
      </p:sp>
      <p:sp>
        <p:nvSpPr>
          <p:cNvPr id="5" name="TextBox 4"/>
          <p:cNvSpPr txBox="1">
            <a:spLocks noChangeArrowheads="1"/>
          </p:cNvSpPr>
          <p:nvPr/>
        </p:nvSpPr>
        <p:spPr bwMode="auto">
          <a:xfrm>
            <a:off x="533400" y="2743200"/>
            <a:ext cx="1447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r>
              <a:rPr lang="en-NZ">
                <a:latin typeface="Arial" pitchFamily="34" charset="0"/>
                <a:cs typeface="Arial" pitchFamily="34" charset="0"/>
              </a:rPr>
              <a:t>Decreased</a:t>
            </a:r>
          </a:p>
          <a:p>
            <a:pPr algn="ctr"/>
            <a:r>
              <a:rPr lang="en-NZ">
                <a:latin typeface="Arial" pitchFamily="34" charset="0"/>
                <a:cs typeface="Arial" pitchFamily="34" charset="0"/>
              </a:rPr>
              <a:t> Amount </a:t>
            </a:r>
          </a:p>
        </p:txBody>
      </p:sp>
      <p:sp>
        <p:nvSpPr>
          <p:cNvPr id="6" name="TextBox 5"/>
          <p:cNvSpPr txBox="1">
            <a:spLocks noChangeArrowheads="1"/>
          </p:cNvSpPr>
          <p:nvPr/>
        </p:nvSpPr>
        <p:spPr bwMode="auto">
          <a:xfrm>
            <a:off x="2667000" y="2743200"/>
            <a:ext cx="1371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r>
              <a:rPr lang="en-NZ">
                <a:latin typeface="Arial" pitchFamily="34" charset="0"/>
                <a:cs typeface="Arial" pitchFamily="34" charset="0"/>
              </a:rPr>
              <a:t>Increased </a:t>
            </a:r>
          </a:p>
          <a:p>
            <a:pPr algn="ctr"/>
            <a:r>
              <a:rPr lang="en-NZ">
                <a:latin typeface="Arial" pitchFamily="34" charset="0"/>
                <a:cs typeface="Arial" pitchFamily="34" charset="0"/>
              </a:rPr>
              <a:t>Amount </a:t>
            </a:r>
          </a:p>
        </p:txBody>
      </p:sp>
      <p:sp>
        <p:nvSpPr>
          <p:cNvPr id="7" name="TextBox 6"/>
          <p:cNvSpPr txBox="1">
            <a:spLocks noChangeArrowheads="1"/>
          </p:cNvSpPr>
          <p:nvPr/>
        </p:nvSpPr>
        <p:spPr bwMode="auto">
          <a:xfrm>
            <a:off x="1905000" y="1752600"/>
            <a:ext cx="1371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1.125</a:t>
            </a:r>
            <a:endParaRPr lang="en-NZ" u="sng">
              <a:latin typeface="Arial" pitchFamily="34" charset="0"/>
              <a:cs typeface="Arial" pitchFamily="34" charset="0"/>
            </a:endParaRPr>
          </a:p>
        </p:txBody>
      </p:sp>
      <p:sp>
        <p:nvSpPr>
          <p:cNvPr id="8" name="TextBox 7"/>
          <p:cNvSpPr txBox="1">
            <a:spLocks noChangeArrowheads="1"/>
          </p:cNvSpPr>
          <p:nvPr/>
        </p:nvSpPr>
        <p:spPr bwMode="auto">
          <a:xfrm>
            <a:off x="1905000" y="4038600"/>
            <a:ext cx="1371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1.125</a:t>
            </a:r>
          </a:p>
        </p:txBody>
      </p:sp>
      <p:sp>
        <p:nvSpPr>
          <p:cNvPr id="9" name="Curved Up Arrow 8"/>
          <p:cNvSpPr>
            <a:spLocks noChangeArrowheads="1"/>
          </p:cNvSpPr>
          <p:nvPr/>
        </p:nvSpPr>
        <p:spPr bwMode="auto">
          <a:xfrm flipH="1">
            <a:off x="1143000" y="3352800"/>
            <a:ext cx="2286000" cy="609600"/>
          </a:xfrm>
          <a:prstGeom prst="curvedUp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endParaRPr lang="en-US"/>
          </a:p>
        </p:txBody>
      </p:sp>
      <p:sp>
        <p:nvSpPr>
          <p:cNvPr id="10" name="Curved Up Arrow 9"/>
          <p:cNvSpPr>
            <a:spLocks noChangeArrowheads="1"/>
          </p:cNvSpPr>
          <p:nvPr/>
        </p:nvSpPr>
        <p:spPr bwMode="auto">
          <a:xfrm flipV="1">
            <a:off x="1219200" y="2209800"/>
            <a:ext cx="2286000" cy="533400"/>
          </a:xfrm>
          <a:prstGeom prst="curvedUp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endParaRPr lang="en-US"/>
          </a:p>
        </p:txBody>
      </p:sp>
      <p:sp>
        <p:nvSpPr>
          <p:cNvPr id="11" name="TextBox 10"/>
          <p:cNvSpPr txBox="1">
            <a:spLocks noChangeArrowheads="1"/>
          </p:cNvSpPr>
          <p:nvPr/>
        </p:nvSpPr>
        <p:spPr bwMode="auto">
          <a:xfrm>
            <a:off x="4038600" y="2133600"/>
            <a:ext cx="457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a) Calculate the GST inclusive price if $112 excludes GST</a:t>
            </a:r>
          </a:p>
        </p:txBody>
      </p:sp>
      <p:sp>
        <p:nvSpPr>
          <p:cNvPr id="12" name="TextBox 11"/>
          <p:cNvSpPr txBox="1">
            <a:spLocks noChangeArrowheads="1"/>
          </p:cNvSpPr>
          <p:nvPr/>
        </p:nvSpPr>
        <p:spPr bwMode="auto">
          <a:xfrm>
            <a:off x="4038600" y="3668713"/>
            <a:ext cx="4419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bi) An item sold for $136 includes GST</a:t>
            </a:r>
          </a:p>
        </p:txBody>
      </p:sp>
      <p:sp>
        <p:nvSpPr>
          <p:cNvPr id="13" name="TextBox 12"/>
          <p:cNvSpPr txBox="1">
            <a:spLocks noChangeArrowheads="1"/>
          </p:cNvSpPr>
          <p:nvPr/>
        </p:nvSpPr>
        <p:spPr bwMode="auto">
          <a:xfrm>
            <a:off x="4114800" y="2743200"/>
            <a:ext cx="2057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112 × 1.125 </a:t>
            </a:r>
            <a:endParaRPr lang="en-NZ" u="sng">
              <a:solidFill>
                <a:srgbClr val="FF0000"/>
              </a:solidFill>
              <a:latin typeface="Arial" pitchFamily="34" charset="0"/>
              <a:cs typeface="Arial" pitchFamily="34" charset="0"/>
            </a:endParaRPr>
          </a:p>
        </p:txBody>
      </p:sp>
      <p:sp>
        <p:nvSpPr>
          <p:cNvPr id="14" name="TextBox 13"/>
          <p:cNvSpPr txBox="1">
            <a:spLocks noChangeArrowheads="1"/>
          </p:cNvSpPr>
          <p:nvPr/>
        </p:nvSpPr>
        <p:spPr bwMode="auto">
          <a:xfrm>
            <a:off x="5410200" y="27432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$126 </a:t>
            </a:r>
            <a:endParaRPr lang="en-NZ" i="1">
              <a:solidFill>
                <a:srgbClr val="FF0000"/>
              </a:solidFill>
              <a:latin typeface="Arial" pitchFamily="34" charset="0"/>
              <a:cs typeface="Arial" pitchFamily="34" charset="0"/>
            </a:endParaRPr>
          </a:p>
        </p:txBody>
      </p:sp>
      <p:sp>
        <p:nvSpPr>
          <p:cNvPr id="15" name="TextBox 14"/>
          <p:cNvSpPr txBox="1">
            <a:spLocks noChangeArrowheads="1"/>
          </p:cNvSpPr>
          <p:nvPr/>
        </p:nvSpPr>
        <p:spPr bwMode="auto">
          <a:xfrm>
            <a:off x="4114800" y="4038600"/>
            <a:ext cx="2057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136 ÷ 1.125 </a:t>
            </a:r>
            <a:endParaRPr lang="en-NZ" u="sng">
              <a:solidFill>
                <a:srgbClr val="FF0000"/>
              </a:solidFill>
              <a:latin typeface="Arial" pitchFamily="34" charset="0"/>
              <a:cs typeface="Arial" pitchFamily="34" charset="0"/>
            </a:endParaRPr>
          </a:p>
        </p:txBody>
      </p:sp>
      <p:sp>
        <p:nvSpPr>
          <p:cNvPr id="16" name="TextBox 15"/>
          <p:cNvSpPr txBox="1">
            <a:spLocks noChangeArrowheads="1"/>
          </p:cNvSpPr>
          <p:nvPr/>
        </p:nvSpPr>
        <p:spPr bwMode="auto">
          <a:xfrm>
            <a:off x="4038600" y="4800600"/>
            <a:ext cx="441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ii) How much is the GST worth?</a:t>
            </a:r>
          </a:p>
        </p:txBody>
      </p:sp>
      <p:sp>
        <p:nvSpPr>
          <p:cNvPr id="17" name="TextBox 16"/>
          <p:cNvSpPr txBox="1">
            <a:spLocks noChangeArrowheads="1"/>
          </p:cNvSpPr>
          <p:nvPr/>
        </p:nvSpPr>
        <p:spPr bwMode="auto">
          <a:xfrm>
            <a:off x="5410200" y="40386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$120.89 </a:t>
            </a:r>
            <a:endParaRPr lang="en-NZ" i="1">
              <a:solidFill>
                <a:srgbClr val="FF0000"/>
              </a:solidFill>
              <a:latin typeface="Arial" pitchFamily="34" charset="0"/>
              <a:cs typeface="Arial" pitchFamily="34" charset="0"/>
            </a:endParaRPr>
          </a:p>
        </p:txBody>
      </p:sp>
      <p:sp>
        <p:nvSpPr>
          <p:cNvPr id="18" name="TextBox 17"/>
          <p:cNvSpPr txBox="1">
            <a:spLocks noChangeArrowheads="1"/>
          </p:cNvSpPr>
          <p:nvPr/>
        </p:nvSpPr>
        <p:spPr bwMode="auto">
          <a:xfrm>
            <a:off x="4114800" y="5181600"/>
            <a:ext cx="1524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136 - 120.89 </a:t>
            </a:r>
            <a:endParaRPr lang="en-NZ" i="1">
              <a:solidFill>
                <a:srgbClr val="FF0000"/>
              </a:solidFill>
              <a:latin typeface="Arial" pitchFamily="34" charset="0"/>
              <a:cs typeface="Arial" pitchFamily="34" charset="0"/>
            </a:endParaRPr>
          </a:p>
        </p:txBody>
      </p:sp>
      <p:sp>
        <p:nvSpPr>
          <p:cNvPr id="19" name="TextBox 18"/>
          <p:cNvSpPr txBox="1">
            <a:spLocks noChangeArrowheads="1"/>
          </p:cNvSpPr>
          <p:nvPr/>
        </p:nvSpPr>
        <p:spPr bwMode="auto">
          <a:xfrm>
            <a:off x="5486400" y="5181600"/>
            <a:ext cx="1600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$15.11 </a:t>
            </a:r>
            <a:endParaRPr lang="en-NZ" i="1">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500"/>
                                        <p:tgtEl>
                                          <p:spTgt spid="6"/>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500"/>
                                        <p:tgtEl>
                                          <p:spTgt spid="7"/>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500"/>
                                        <p:tgtEl>
                                          <p:spTgt spid="8"/>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fade">
                                      <p:cBhvr>
                                        <p:cTn id="40" dur="500"/>
                                        <p:tgtEl>
                                          <p:spTgt spid="10"/>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fade">
                                      <p:cBhvr>
                                        <p:cTn id="43" dur="500"/>
                                        <p:tgtEl>
                                          <p:spTgt spid="11"/>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fade">
                                      <p:cBhvr>
                                        <p:cTn id="46" dur="500"/>
                                        <p:tgtEl>
                                          <p:spTgt spid="12"/>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fade">
                                      <p:cBhvr>
                                        <p:cTn id="49" dur="500"/>
                                        <p:tgtEl>
                                          <p:spTgt spid="16"/>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2" presetClass="entr" presetSubtype="8" fill="hold" grpId="1" nodeType="clickEffect">
                                  <p:stCondLst>
                                    <p:cond delay="0"/>
                                  </p:stCondLst>
                                  <p:childTnLst>
                                    <p:set>
                                      <p:cBhvr>
                                        <p:cTn id="53" dur="1" fill="hold">
                                          <p:stCondLst>
                                            <p:cond delay="0"/>
                                          </p:stCondLst>
                                        </p:cTn>
                                        <p:tgtEl>
                                          <p:spTgt spid="10"/>
                                        </p:tgtEl>
                                        <p:attrNameLst>
                                          <p:attrName>style.visibility</p:attrName>
                                        </p:attrNameLst>
                                      </p:cBhvr>
                                      <p:to>
                                        <p:strVal val="visible"/>
                                      </p:to>
                                    </p:set>
                                    <p:animEffect transition="in" filter="wipe(left)">
                                      <p:cBhvr>
                                        <p:cTn id="54" dur="1000"/>
                                        <p:tgtEl>
                                          <p:spTgt spid="10"/>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13"/>
                                        </p:tgtEl>
                                        <p:attrNameLst>
                                          <p:attrName>style.visibility</p:attrName>
                                        </p:attrNameLst>
                                      </p:cBhvr>
                                      <p:to>
                                        <p:strVal val="visible"/>
                                      </p:to>
                                    </p:set>
                                    <p:animEffect transition="in" filter="fade">
                                      <p:cBhvr>
                                        <p:cTn id="59" dur="500"/>
                                        <p:tgtEl>
                                          <p:spTgt spid="13"/>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14"/>
                                        </p:tgtEl>
                                        <p:attrNameLst>
                                          <p:attrName>style.visibility</p:attrName>
                                        </p:attrNameLst>
                                      </p:cBhvr>
                                      <p:to>
                                        <p:strVal val="visible"/>
                                      </p:to>
                                    </p:set>
                                    <p:animEffect transition="in" filter="fade">
                                      <p:cBhvr>
                                        <p:cTn id="64" dur="500"/>
                                        <p:tgtEl>
                                          <p:spTgt spid="14"/>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22" presetClass="entr" presetSubtype="2" fill="hold" grpId="1" nodeType="clickEffect">
                                  <p:stCondLst>
                                    <p:cond delay="0"/>
                                  </p:stCondLst>
                                  <p:childTnLst>
                                    <p:set>
                                      <p:cBhvr>
                                        <p:cTn id="68" dur="1" fill="hold">
                                          <p:stCondLst>
                                            <p:cond delay="0"/>
                                          </p:stCondLst>
                                        </p:cTn>
                                        <p:tgtEl>
                                          <p:spTgt spid="9"/>
                                        </p:tgtEl>
                                        <p:attrNameLst>
                                          <p:attrName>style.visibility</p:attrName>
                                        </p:attrNameLst>
                                      </p:cBhvr>
                                      <p:to>
                                        <p:strVal val="visible"/>
                                      </p:to>
                                    </p:set>
                                    <p:animEffect transition="in" filter="wipe(right)">
                                      <p:cBhvr>
                                        <p:cTn id="69" dur="1000"/>
                                        <p:tgtEl>
                                          <p:spTgt spid="9"/>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10" presetClass="entr" presetSubtype="0" fill="hold" grpId="0" nodeType="clickEffect">
                                  <p:stCondLst>
                                    <p:cond delay="0"/>
                                  </p:stCondLst>
                                  <p:childTnLst>
                                    <p:set>
                                      <p:cBhvr>
                                        <p:cTn id="73" dur="1" fill="hold">
                                          <p:stCondLst>
                                            <p:cond delay="0"/>
                                          </p:stCondLst>
                                        </p:cTn>
                                        <p:tgtEl>
                                          <p:spTgt spid="15"/>
                                        </p:tgtEl>
                                        <p:attrNameLst>
                                          <p:attrName>style.visibility</p:attrName>
                                        </p:attrNameLst>
                                      </p:cBhvr>
                                      <p:to>
                                        <p:strVal val="visible"/>
                                      </p:to>
                                    </p:set>
                                    <p:animEffect transition="in" filter="fade">
                                      <p:cBhvr>
                                        <p:cTn id="74" dur="500"/>
                                        <p:tgtEl>
                                          <p:spTgt spid="15"/>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10" presetClass="entr" presetSubtype="0" fill="hold" grpId="0" nodeType="clickEffect">
                                  <p:stCondLst>
                                    <p:cond delay="0"/>
                                  </p:stCondLst>
                                  <p:childTnLst>
                                    <p:set>
                                      <p:cBhvr>
                                        <p:cTn id="78" dur="1" fill="hold">
                                          <p:stCondLst>
                                            <p:cond delay="0"/>
                                          </p:stCondLst>
                                        </p:cTn>
                                        <p:tgtEl>
                                          <p:spTgt spid="17"/>
                                        </p:tgtEl>
                                        <p:attrNameLst>
                                          <p:attrName>style.visibility</p:attrName>
                                        </p:attrNameLst>
                                      </p:cBhvr>
                                      <p:to>
                                        <p:strVal val="visible"/>
                                      </p:to>
                                    </p:set>
                                    <p:animEffect transition="in" filter="fade">
                                      <p:cBhvr>
                                        <p:cTn id="79" dur="500"/>
                                        <p:tgtEl>
                                          <p:spTgt spid="17"/>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18"/>
                                        </p:tgtEl>
                                        <p:attrNameLst>
                                          <p:attrName>style.visibility</p:attrName>
                                        </p:attrNameLst>
                                      </p:cBhvr>
                                      <p:to>
                                        <p:strVal val="visible"/>
                                      </p:to>
                                    </p:set>
                                    <p:animEffect transition="in" filter="fade">
                                      <p:cBhvr>
                                        <p:cTn id="84" dur="500"/>
                                        <p:tgtEl>
                                          <p:spTgt spid="18"/>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19"/>
                                        </p:tgtEl>
                                        <p:attrNameLst>
                                          <p:attrName>style.visibility</p:attrName>
                                        </p:attrNameLst>
                                      </p:cBhvr>
                                      <p:to>
                                        <p:strVal val="visible"/>
                                      </p:to>
                                    </p:set>
                                    <p:animEffect transition="in" filter="fade">
                                      <p:cBhvr>
                                        <p:cTn id="89"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animBg="1"/>
      <p:bldP spid="9" grpId="1" animBg="1"/>
      <p:bldP spid="10" grpId="0" animBg="1"/>
      <p:bldP spid="10" grpId="1" animBg="1"/>
      <p:bldP spid="11" grpId="0"/>
      <p:bldP spid="12" grpId="0"/>
      <p:bldP spid="13" grpId="0"/>
      <p:bldP spid="14" grpId="0"/>
      <p:bldP spid="15" grpId="0"/>
      <p:bldP spid="16" grpId="0"/>
      <p:bldP spid="17" grpId="0"/>
      <p:bldP spid="18" grpId="0"/>
      <p:bldP spid="1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457200" y="304800"/>
            <a:ext cx="7772400" cy="685800"/>
          </a:xfrm>
          <a:prstGeom prst="rect">
            <a:avLst/>
          </a:prstGeom>
          <a:noFill/>
          <a:ln w="9525">
            <a:noFill/>
            <a:miter lim="800000"/>
            <a:headEnd/>
            <a:tailEnd/>
          </a:ln>
          <a:effectLst/>
        </p:spPr>
        <p:txBody>
          <a:bodyPr lIns="92075" tIns="46038" rIns="92075" bIns="46038" anchor="ctr"/>
          <a:lstStyle/>
          <a:p>
            <a:pPr>
              <a:defRPr/>
            </a:pPr>
            <a:r>
              <a:rPr kumimoji="1" lang="en-NZ" sz="4400" i="1" u="sng" kern="0" dirty="0">
                <a:solidFill>
                  <a:schemeClr val="tx2"/>
                </a:solidFill>
                <a:effectLst>
                  <a:outerShdw blurRad="38100" dist="38100" dir="2700000" algn="tl">
                    <a:srgbClr val="000000">
                      <a:alpha val="43137"/>
                    </a:srgbClr>
                  </a:outerShdw>
                </a:effectLst>
                <a:latin typeface="Arial Rounded MT Bold" pitchFamily="34" charset="0"/>
                <a:ea typeface="+mj-ea"/>
                <a:cs typeface="+mj-cs"/>
              </a:rPr>
              <a:t>INTEREST FROM BANKS</a:t>
            </a:r>
          </a:p>
        </p:txBody>
      </p:sp>
      <p:sp>
        <p:nvSpPr>
          <p:cNvPr id="3" name="Text Placeholder 2"/>
          <p:cNvSpPr txBox="1">
            <a:spLocks/>
          </p:cNvSpPr>
          <p:nvPr/>
        </p:nvSpPr>
        <p:spPr bwMode="auto">
          <a:xfrm>
            <a:off x="457200" y="9906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Two types</a:t>
            </a:r>
            <a:endParaRPr lang="en-NZ" i="1">
              <a:latin typeface="Arial" pitchFamily="34" charset="0"/>
              <a:cs typeface="Arial" pitchFamily="34" charset="0"/>
            </a:endParaRPr>
          </a:p>
        </p:txBody>
      </p:sp>
      <p:sp>
        <p:nvSpPr>
          <p:cNvPr id="4" name="Text Placeholder 2"/>
          <p:cNvSpPr txBox="1">
            <a:spLocks/>
          </p:cNvSpPr>
          <p:nvPr/>
        </p:nvSpPr>
        <p:spPr bwMode="auto">
          <a:xfrm>
            <a:off x="457200" y="1295400"/>
            <a:ext cx="129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1) Simple:</a:t>
            </a:r>
            <a:endParaRPr lang="en-NZ" i="1">
              <a:latin typeface="Arial" pitchFamily="34" charset="0"/>
              <a:cs typeface="Arial" pitchFamily="34" charset="0"/>
            </a:endParaRPr>
          </a:p>
        </p:txBody>
      </p:sp>
      <p:sp>
        <p:nvSpPr>
          <p:cNvPr id="5" name="Text Placeholder 2"/>
          <p:cNvSpPr txBox="1">
            <a:spLocks/>
          </p:cNvSpPr>
          <p:nvPr/>
        </p:nvSpPr>
        <p:spPr bwMode="auto">
          <a:xfrm>
            <a:off x="1524000" y="1295400"/>
            <a:ext cx="457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Only paid interest once at the end.</a:t>
            </a:r>
            <a:endParaRPr lang="en-NZ" i="1">
              <a:latin typeface="Arial" pitchFamily="34" charset="0"/>
              <a:cs typeface="Arial" pitchFamily="34" charset="0"/>
            </a:endParaRPr>
          </a:p>
        </p:txBody>
      </p:sp>
      <p:sp>
        <p:nvSpPr>
          <p:cNvPr id="6" name="Text Placeholder 2"/>
          <p:cNvSpPr txBox="1">
            <a:spLocks/>
          </p:cNvSpPr>
          <p:nvPr/>
        </p:nvSpPr>
        <p:spPr bwMode="auto">
          <a:xfrm>
            <a:off x="457200" y="1600200"/>
            <a:ext cx="167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2) Compound:</a:t>
            </a:r>
            <a:endParaRPr lang="en-NZ" i="1">
              <a:latin typeface="Arial" pitchFamily="34" charset="0"/>
              <a:cs typeface="Arial" pitchFamily="34" charset="0"/>
            </a:endParaRPr>
          </a:p>
        </p:txBody>
      </p:sp>
      <p:sp>
        <p:nvSpPr>
          <p:cNvPr id="7" name="Text Placeholder 2"/>
          <p:cNvSpPr txBox="1">
            <a:spLocks/>
          </p:cNvSpPr>
          <p:nvPr/>
        </p:nvSpPr>
        <p:spPr bwMode="auto">
          <a:xfrm>
            <a:off x="1905000" y="1600200"/>
            <a:ext cx="701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Interest is added to the deposit on which further interest is earned.</a:t>
            </a:r>
            <a:endParaRPr lang="en-NZ" i="1">
              <a:latin typeface="Arial" pitchFamily="34" charset="0"/>
              <a:cs typeface="Arial" pitchFamily="34" charset="0"/>
            </a:endParaRPr>
          </a:p>
        </p:txBody>
      </p:sp>
      <p:sp>
        <p:nvSpPr>
          <p:cNvPr id="8" name="Text Placeholder 2"/>
          <p:cNvSpPr txBox="1">
            <a:spLocks/>
          </p:cNvSpPr>
          <p:nvPr/>
        </p:nvSpPr>
        <p:spPr bwMode="auto">
          <a:xfrm>
            <a:off x="1752600" y="2133600"/>
            <a:ext cx="457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Formula for Simple Interest:</a:t>
            </a:r>
            <a:endParaRPr lang="en-NZ" i="1">
              <a:latin typeface="Arial" pitchFamily="34" charset="0"/>
              <a:cs typeface="Arial" pitchFamily="34" charset="0"/>
            </a:endParaRPr>
          </a:p>
        </p:txBody>
      </p:sp>
      <p:sp>
        <p:nvSpPr>
          <p:cNvPr id="9" name="Text Placeholder 2"/>
          <p:cNvSpPr txBox="1">
            <a:spLocks/>
          </p:cNvSpPr>
          <p:nvPr/>
        </p:nvSpPr>
        <p:spPr bwMode="auto">
          <a:xfrm>
            <a:off x="4724400" y="2133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b="1">
                <a:latin typeface="Arial" pitchFamily="34" charset="0"/>
                <a:cs typeface="Arial" pitchFamily="34" charset="0"/>
              </a:rPr>
              <a:t>I = </a:t>
            </a:r>
            <a:r>
              <a:rPr lang="en-NZ" b="1" u="sng">
                <a:latin typeface="Arial" pitchFamily="34" charset="0"/>
                <a:cs typeface="Arial" pitchFamily="34" charset="0"/>
              </a:rPr>
              <a:t>P × R × T</a:t>
            </a:r>
          </a:p>
          <a:p>
            <a:pPr>
              <a:spcBef>
                <a:spcPts val="600"/>
              </a:spcBef>
              <a:buClr>
                <a:schemeClr val="tx2"/>
              </a:buClr>
              <a:buSzPct val="73000"/>
            </a:pPr>
            <a:r>
              <a:rPr lang="en-NZ" b="1" i="1">
                <a:latin typeface="Arial" pitchFamily="34" charset="0"/>
                <a:cs typeface="Arial" pitchFamily="34" charset="0"/>
              </a:rPr>
              <a:t>          </a:t>
            </a:r>
            <a:r>
              <a:rPr lang="en-NZ" b="1">
                <a:latin typeface="Arial" pitchFamily="34" charset="0"/>
                <a:cs typeface="Arial" pitchFamily="34" charset="0"/>
              </a:rPr>
              <a:t>100</a:t>
            </a:r>
            <a:endParaRPr lang="en-NZ" b="1" i="1">
              <a:latin typeface="Arial" pitchFamily="34" charset="0"/>
              <a:cs typeface="Arial" pitchFamily="34" charset="0"/>
            </a:endParaRPr>
          </a:p>
        </p:txBody>
      </p:sp>
      <p:sp>
        <p:nvSpPr>
          <p:cNvPr id="10" name="Text Placeholder 2"/>
          <p:cNvSpPr txBox="1">
            <a:spLocks/>
          </p:cNvSpPr>
          <p:nvPr/>
        </p:nvSpPr>
        <p:spPr bwMode="auto">
          <a:xfrm>
            <a:off x="457200" y="2819400"/>
            <a:ext cx="868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Where </a:t>
            </a:r>
            <a:r>
              <a:rPr lang="en-NZ" b="1">
                <a:latin typeface="Arial" pitchFamily="34" charset="0"/>
                <a:cs typeface="Arial" pitchFamily="34" charset="0"/>
              </a:rPr>
              <a:t>I</a:t>
            </a:r>
            <a:r>
              <a:rPr lang="en-NZ">
                <a:latin typeface="Arial" pitchFamily="34" charset="0"/>
                <a:cs typeface="Arial" pitchFamily="34" charset="0"/>
              </a:rPr>
              <a:t> = Interest earned, </a:t>
            </a:r>
            <a:r>
              <a:rPr lang="en-NZ" b="1">
                <a:latin typeface="Arial" pitchFamily="34" charset="0"/>
                <a:cs typeface="Arial" pitchFamily="34" charset="0"/>
              </a:rPr>
              <a:t>P</a:t>
            </a:r>
            <a:r>
              <a:rPr lang="en-NZ">
                <a:latin typeface="Arial" pitchFamily="34" charset="0"/>
                <a:cs typeface="Arial" pitchFamily="34" charset="0"/>
              </a:rPr>
              <a:t> = deposit, </a:t>
            </a:r>
            <a:r>
              <a:rPr lang="en-NZ" b="1">
                <a:latin typeface="Arial" pitchFamily="34" charset="0"/>
                <a:cs typeface="Arial" pitchFamily="34" charset="0"/>
              </a:rPr>
              <a:t>R</a:t>
            </a:r>
            <a:r>
              <a:rPr lang="en-NZ">
                <a:latin typeface="Arial" pitchFamily="34" charset="0"/>
                <a:cs typeface="Arial" pitchFamily="34" charset="0"/>
              </a:rPr>
              <a:t> = interest rate, </a:t>
            </a:r>
            <a:r>
              <a:rPr lang="en-NZ" b="1">
                <a:latin typeface="Arial" pitchFamily="34" charset="0"/>
                <a:cs typeface="Arial" pitchFamily="34" charset="0"/>
              </a:rPr>
              <a:t>T </a:t>
            </a:r>
            <a:r>
              <a:rPr lang="en-NZ">
                <a:latin typeface="Arial" pitchFamily="34" charset="0"/>
                <a:cs typeface="Arial" pitchFamily="34" charset="0"/>
              </a:rPr>
              <a:t>= time </a:t>
            </a:r>
            <a:endParaRPr lang="en-NZ" i="1">
              <a:latin typeface="Arial" pitchFamily="34" charset="0"/>
              <a:cs typeface="Arial" pitchFamily="34" charset="0"/>
            </a:endParaRPr>
          </a:p>
        </p:txBody>
      </p:sp>
      <p:sp>
        <p:nvSpPr>
          <p:cNvPr id="11" name="Text Placeholder 2"/>
          <p:cNvSpPr txBox="1">
            <a:spLocks/>
          </p:cNvSpPr>
          <p:nvPr/>
        </p:nvSpPr>
        <p:spPr bwMode="auto">
          <a:xfrm>
            <a:off x="457200" y="33528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Calculate the interest on $200 deposited for 3 years at an interest rate of 8% p.a.</a:t>
            </a:r>
            <a:endParaRPr lang="en-NZ" i="1">
              <a:latin typeface="Arial" pitchFamily="34" charset="0"/>
              <a:cs typeface="Arial" pitchFamily="34" charset="0"/>
            </a:endParaRPr>
          </a:p>
        </p:txBody>
      </p:sp>
      <p:sp>
        <p:nvSpPr>
          <p:cNvPr id="12" name="TextBox 11"/>
          <p:cNvSpPr txBox="1">
            <a:spLocks noChangeArrowheads="1"/>
          </p:cNvSpPr>
          <p:nvPr/>
        </p:nvSpPr>
        <p:spPr bwMode="auto">
          <a:xfrm>
            <a:off x="762000" y="4038600"/>
            <a:ext cx="1600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p.a. =  </a:t>
            </a:r>
            <a:endParaRPr lang="en-NZ" i="1">
              <a:solidFill>
                <a:srgbClr val="FF0000"/>
              </a:solidFill>
              <a:latin typeface="Arial" pitchFamily="34" charset="0"/>
              <a:cs typeface="Arial" pitchFamily="34" charset="0"/>
            </a:endParaRPr>
          </a:p>
        </p:txBody>
      </p:sp>
      <p:sp>
        <p:nvSpPr>
          <p:cNvPr id="13" name="TextBox 12"/>
          <p:cNvSpPr txBox="1">
            <a:spLocks noChangeArrowheads="1"/>
          </p:cNvSpPr>
          <p:nvPr/>
        </p:nvSpPr>
        <p:spPr bwMode="auto">
          <a:xfrm>
            <a:off x="1524000" y="4038600"/>
            <a:ext cx="2057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Per annum (year)  </a:t>
            </a:r>
            <a:endParaRPr lang="en-NZ" i="1">
              <a:solidFill>
                <a:srgbClr val="FF0000"/>
              </a:solidFill>
              <a:latin typeface="Arial" pitchFamily="34" charset="0"/>
              <a:cs typeface="Arial" pitchFamily="34" charset="0"/>
            </a:endParaRPr>
          </a:p>
        </p:txBody>
      </p:sp>
      <p:sp>
        <p:nvSpPr>
          <p:cNvPr id="14" name="Text Placeholder 2"/>
          <p:cNvSpPr txBox="1">
            <a:spLocks/>
          </p:cNvSpPr>
          <p:nvPr/>
        </p:nvSpPr>
        <p:spPr bwMode="auto">
          <a:xfrm>
            <a:off x="1828800" y="4419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solidFill>
                  <a:srgbClr val="FF0000"/>
                </a:solidFill>
                <a:latin typeface="Arial" pitchFamily="34" charset="0"/>
                <a:cs typeface="Arial" pitchFamily="34" charset="0"/>
              </a:rPr>
              <a:t>I = </a:t>
            </a:r>
            <a:r>
              <a:rPr lang="en-NZ" u="sng">
                <a:solidFill>
                  <a:srgbClr val="FF0000"/>
                </a:solidFill>
                <a:latin typeface="Arial" pitchFamily="34" charset="0"/>
                <a:cs typeface="Arial" pitchFamily="34" charset="0"/>
              </a:rPr>
              <a:t>200 × 8 × 3</a:t>
            </a:r>
          </a:p>
          <a:p>
            <a:pPr>
              <a:spcBef>
                <a:spcPts val="600"/>
              </a:spcBef>
              <a:buClr>
                <a:schemeClr val="tx2"/>
              </a:buClr>
              <a:buSzPct val="73000"/>
            </a:pPr>
            <a:r>
              <a:rPr lang="en-NZ" i="1">
                <a:solidFill>
                  <a:srgbClr val="FF0000"/>
                </a:solidFill>
                <a:latin typeface="Arial" pitchFamily="34" charset="0"/>
                <a:cs typeface="Arial" pitchFamily="34" charset="0"/>
              </a:rPr>
              <a:t>          </a:t>
            </a:r>
            <a:r>
              <a:rPr lang="en-NZ">
                <a:solidFill>
                  <a:srgbClr val="FF0000"/>
                </a:solidFill>
                <a:latin typeface="Arial" pitchFamily="34" charset="0"/>
                <a:cs typeface="Arial" pitchFamily="34" charset="0"/>
              </a:rPr>
              <a:t>100</a:t>
            </a:r>
            <a:endParaRPr lang="en-NZ" i="1">
              <a:solidFill>
                <a:srgbClr val="FF0000"/>
              </a:solidFill>
              <a:latin typeface="Arial" pitchFamily="34" charset="0"/>
              <a:cs typeface="Arial" pitchFamily="34" charset="0"/>
            </a:endParaRPr>
          </a:p>
        </p:txBody>
      </p:sp>
      <p:sp>
        <p:nvSpPr>
          <p:cNvPr id="15" name="Text Placeholder 2"/>
          <p:cNvSpPr txBox="1">
            <a:spLocks/>
          </p:cNvSpPr>
          <p:nvPr/>
        </p:nvSpPr>
        <p:spPr bwMode="auto">
          <a:xfrm>
            <a:off x="1828800" y="5181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solidFill>
                  <a:srgbClr val="FF0000"/>
                </a:solidFill>
                <a:latin typeface="Arial" pitchFamily="34" charset="0"/>
                <a:cs typeface="Arial" pitchFamily="34" charset="0"/>
              </a:rPr>
              <a:t>I = $48</a:t>
            </a:r>
          </a:p>
        </p:txBody>
      </p:sp>
      <p:pic>
        <p:nvPicPr>
          <p:cNvPr id="29712" name="Picture 2" descr="C:\Program Files\Microsoft Office\Media\CntCD1\ClipArt3\j0232982.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4267200"/>
            <a:ext cx="1744663" cy="1858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extBox 16"/>
          <p:cNvSpPr txBox="1">
            <a:spLocks noChangeArrowheads="1"/>
          </p:cNvSpPr>
          <p:nvPr/>
        </p:nvSpPr>
        <p:spPr bwMode="auto">
          <a:xfrm>
            <a:off x="685800" y="6248400"/>
            <a:ext cx="5791200" cy="369888"/>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Compound interest is covered in more depth in Year 11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fade">
                                      <p:cBhvr>
                                        <p:cTn id="30" dur="500"/>
                                        <p:tgtEl>
                                          <p:spTgt spid="6"/>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500"/>
                                        <p:tgtEl>
                                          <p:spTgt spid="7"/>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fade">
                                      <p:cBhvr>
                                        <p:cTn id="40" dur="500"/>
                                        <p:tgtEl>
                                          <p:spTgt spid="8"/>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fade">
                                      <p:cBhvr>
                                        <p:cTn id="45" dur="500"/>
                                        <p:tgtEl>
                                          <p:spTgt spid="9"/>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0"/>
                                        </p:tgtEl>
                                        <p:attrNameLst>
                                          <p:attrName>style.visibility</p:attrName>
                                        </p:attrNameLst>
                                      </p:cBhvr>
                                      <p:to>
                                        <p:strVal val="visible"/>
                                      </p:to>
                                    </p:set>
                                    <p:animEffect transition="in" filter="fade">
                                      <p:cBhvr>
                                        <p:cTn id="50" dur="500"/>
                                        <p:tgtEl>
                                          <p:spTgt spid="10"/>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0-#ppt_w/2"/>
                                          </p:val>
                                        </p:tav>
                                        <p:tav tm="100000">
                                          <p:val>
                                            <p:strVal val="#ppt_x"/>
                                          </p:val>
                                        </p:tav>
                                      </p:tavLst>
                                    </p:anim>
                                    <p:anim calcmode="lin" valueType="num">
                                      <p:cBhvr additive="base">
                                        <p:cTn id="56"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Effect transition="in" filter="fade">
                                      <p:cBhvr>
                                        <p:cTn id="61" dur="500"/>
                                        <p:tgtEl>
                                          <p:spTgt spid="12"/>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13"/>
                                        </p:tgtEl>
                                        <p:attrNameLst>
                                          <p:attrName>style.visibility</p:attrName>
                                        </p:attrNameLst>
                                      </p:cBhvr>
                                      <p:to>
                                        <p:strVal val="visible"/>
                                      </p:to>
                                    </p:set>
                                    <p:animEffect transition="in" filter="fade">
                                      <p:cBhvr>
                                        <p:cTn id="66" dur="500"/>
                                        <p:tgtEl>
                                          <p:spTgt spid="13"/>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14"/>
                                        </p:tgtEl>
                                        <p:attrNameLst>
                                          <p:attrName>style.visibility</p:attrName>
                                        </p:attrNameLst>
                                      </p:cBhvr>
                                      <p:to>
                                        <p:strVal val="visible"/>
                                      </p:to>
                                    </p:set>
                                    <p:animEffect transition="in" filter="fade">
                                      <p:cBhvr>
                                        <p:cTn id="71" dur="500"/>
                                        <p:tgtEl>
                                          <p:spTgt spid="14"/>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15"/>
                                        </p:tgtEl>
                                        <p:attrNameLst>
                                          <p:attrName>style.visibility</p:attrName>
                                        </p:attrNameLst>
                                      </p:cBhvr>
                                      <p:to>
                                        <p:strVal val="visible"/>
                                      </p:to>
                                    </p:set>
                                    <p:animEffect transition="in" filter="fade">
                                      <p:cBhvr>
                                        <p:cTn id="76" dur="500"/>
                                        <p:tgtEl>
                                          <p:spTgt spid="15"/>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19" presetClass="entr" presetSubtype="10" fill="hold" grpId="0" nodeType="clickEffect">
                                  <p:stCondLst>
                                    <p:cond delay="0"/>
                                  </p:stCondLst>
                                  <p:childTnLst>
                                    <p:set>
                                      <p:cBhvr>
                                        <p:cTn id="80" dur="1" fill="hold">
                                          <p:stCondLst>
                                            <p:cond delay="0"/>
                                          </p:stCondLst>
                                        </p:cTn>
                                        <p:tgtEl>
                                          <p:spTgt spid="17"/>
                                        </p:tgtEl>
                                        <p:attrNameLst>
                                          <p:attrName>style.visibility</p:attrName>
                                        </p:attrNameLst>
                                      </p:cBhvr>
                                      <p:to>
                                        <p:strVal val="visible"/>
                                      </p:to>
                                    </p:set>
                                    <p:anim calcmode="lin" valueType="num">
                                      <p:cBhvr>
                                        <p:cTn id="81" dur="1000" fill="hold"/>
                                        <p:tgtEl>
                                          <p:spTgt spid="17"/>
                                        </p:tgtEl>
                                        <p:attrNameLst>
                                          <p:attrName>ppt_w</p:attrName>
                                        </p:attrNameLst>
                                      </p:cBhvr>
                                      <p:tavLst>
                                        <p:tav tm="0" fmla="#ppt_w*sin(2.5*pi*$)">
                                          <p:val>
                                            <p:fltVal val="0"/>
                                          </p:val>
                                        </p:tav>
                                        <p:tav tm="100000">
                                          <p:val>
                                            <p:fltVal val="1"/>
                                          </p:val>
                                        </p:tav>
                                      </p:tavLst>
                                    </p:anim>
                                    <p:anim calcmode="lin" valueType="num">
                                      <p:cBhvr>
                                        <p:cTn id="82" dur="1000" fill="hold"/>
                                        <p:tgtEl>
                                          <p:spTgt spid="1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P spid="12" grpId="0"/>
      <p:bldP spid="13" grpId="0"/>
      <p:bldP spid="14" grpId="0"/>
      <p:bldP spid="15" grpId="0"/>
      <p:bldP spid="1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457200" y="304800"/>
            <a:ext cx="7772400" cy="685800"/>
          </a:xfrm>
          <a:prstGeom prst="rect">
            <a:avLst/>
          </a:prstGeom>
          <a:noFill/>
          <a:ln w="9525">
            <a:noFill/>
            <a:miter lim="800000"/>
            <a:headEnd/>
            <a:tailEnd/>
          </a:ln>
          <a:effectLst/>
        </p:spPr>
        <p:txBody>
          <a:bodyPr lIns="92075" tIns="46038" rIns="92075" bIns="46038" anchor="ctr"/>
          <a:lstStyle/>
          <a:p>
            <a:pPr>
              <a:defRPr/>
            </a:pPr>
            <a:r>
              <a:rPr kumimoji="1" lang="en-NZ" sz="4400" i="1" u="sng" kern="0" dirty="0">
                <a:solidFill>
                  <a:schemeClr val="tx2"/>
                </a:solidFill>
                <a:effectLst>
                  <a:outerShdw blurRad="38100" dist="38100" dir="2700000" algn="tl">
                    <a:srgbClr val="000000">
                      <a:alpha val="43137"/>
                    </a:srgbClr>
                  </a:outerShdw>
                </a:effectLst>
                <a:latin typeface="Arial Rounded MT Bold" pitchFamily="34" charset="0"/>
                <a:ea typeface="+mj-ea"/>
                <a:cs typeface="+mj-cs"/>
              </a:rPr>
              <a:t>RATIOS</a:t>
            </a:r>
          </a:p>
        </p:txBody>
      </p:sp>
      <p:sp>
        <p:nvSpPr>
          <p:cNvPr id="3" name="Text Placeholder 2"/>
          <p:cNvSpPr txBox="1">
            <a:spLocks/>
          </p:cNvSpPr>
          <p:nvPr/>
        </p:nvSpPr>
        <p:spPr bwMode="auto">
          <a:xfrm>
            <a:off x="457200" y="9906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Compare amounts of two quantities of similar units</a:t>
            </a:r>
            <a:endParaRPr lang="en-NZ" i="1">
              <a:latin typeface="Arial" pitchFamily="34" charset="0"/>
              <a:cs typeface="Arial" pitchFamily="34" charset="0"/>
            </a:endParaRPr>
          </a:p>
        </p:txBody>
      </p:sp>
      <p:sp>
        <p:nvSpPr>
          <p:cNvPr id="4" name="Text Placeholder 2"/>
          <p:cNvSpPr txBox="1">
            <a:spLocks/>
          </p:cNvSpPr>
          <p:nvPr/>
        </p:nvSpPr>
        <p:spPr bwMode="auto">
          <a:xfrm>
            <a:off x="457200" y="12954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Written with a colon</a:t>
            </a:r>
            <a:endParaRPr lang="en-NZ" i="1">
              <a:latin typeface="Arial" pitchFamily="34" charset="0"/>
              <a:cs typeface="Arial" pitchFamily="34" charset="0"/>
            </a:endParaRPr>
          </a:p>
        </p:txBody>
      </p:sp>
      <p:sp>
        <p:nvSpPr>
          <p:cNvPr id="5" name="Text Placeholder 2"/>
          <p:cNvSpPr txBox="1">
            <a:spLocks/>
          </p:cNvSpPr>
          <p:nvPr/>
        </p:nvSpPr>
        <p:spPr bwMode="auto">
          <a:xfrm>
            <a:off x="457200" y="1600200"/>
            <a:ext cx="838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Can be simplified just like fractions and should always contain whole numbers</a:t>
            </a:r>
            <a:endParaRPr lang="en-NZ" i="1">
              <a:latin typeface="Arial" pitchFamily="34" charset="0"/>
              <a:cs typeface="Arial" pitchFamily="34" charset="0"/>
            </a:endParaRPr>
          </a:p>
        </p:txBody>
      </p:sp>
      <p:sp>
        <p:nvSpPr>
          <p:cNvPr id="6" name="Text Placeholder 2"/>
          <p:cNvSpPr txBox="1">
            <a:spLocks/>
          </p:cNvSpPr>
          <p:nvPr/>
        </p:nvSpPr>
        <p:spPr bwMode="auto">
          <a:xfrm>
            <a:off x="381000" y="19812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Simplify 200 mL : 800 mL</a:t>
            </a:r>
            <a:endParaRPr lang="en-NZ" i="1">
              <a:latin typeface="Arial" pitchFamily="34" charset="0"/>
              <a:cs typeface="Arial" pitchFamily="34" charset="0"/>
            </a:endParaRPr>
          </a:p>
        </p:txBody>
      </p:sp>
      <p:cxnSp>
        <p:nvCxnSpPr>
          <p:cNvPr id="8" name="Straight Connector 7"/>
          <p:cNvCxnSpPr>
            <a:cxnSpLocks noChangeShapeType="1"/>
          </p:cNvCxnSpPr>
          <p:nvPr/>
        </p:nvCxnSpPr>
        <p:spPr bwMode="auto">
          <a:xfrm flipV="1">
            <a:off x="1752600" y="1981200"/>
            <a:ext cx="533400" cy="381000"/>
          </a:xfrm>
          <a:prstGeom prst="line">
            <a:avLst/>
          </a:prstGeom>
          <a:noFill/>
          <a:ln w="25400" algn="ctr">
            <a:solidFill>
              <a:srgbClr val="FF0000"/>
            </a:solidFill>
            <a:round/>
            <a:headEnd/>
            <a:tailEnd/>
          </a:ln>
          <a:extLst>
            <a:ext uri="{909E8E84-426E-40DD-AFC4-6F175D3DCCD1}">
              <a14:hiddenFill xmlns:a14="http://schemas.microsoft.com/office/drawing/2010/main">
                <a:noFill/>
              </a14:hiddenFill>
            </a:ext>
          </a:extLst>
        </p:spPr>
      </p:cxnSp>
      <p:cxnSp>
        <p:nvCxnSpPr>
          <p:cNvPr id="9" name="Straight Connector 8"/>
          <p:cNvCxnSpPr>
            <a:cxnSpLocks noChangeShapeType="1"/>
          </p:cNvCxnSpPr>
          <p:nvPr/>
        </p:nvCxnSpPr>
        <p:spPr bwMode="auto">
          <a:xfrm flipV="1">
            <a:off x="2667000" y="1981200"/>
            <a:ext cx="533400" cy="381000"/>
          </a:xfrm>
          <a:prstGeom prst="line">
            <a:avLst/>
          </a:prstGeom>
          <a:noFill/>
          <a:ln w="25400" algn="ctr">
            <a:solidFill>
              <a:srgbClr val="FF0000"/>
            </a:solidFill>
            <a:round/>
            <a:headEnd/>
            <a:tailEnd/>
          </a:ln>
          <a:extLst>
            <a:ext uri="{909E8E84-426E-40DD-AFC4-6F175D3DCCD1}">
              <a14:hiddenFill xmlns:a14="http://schemas.microsoft.com/office/drawing/2010/main">
                <a:noFill/>
              </a14:hiddenFill>
            </a:ext>
          </a:extLst>
        </p:spPr>
      </p:cxnSp>
      <p:sp>
        <p:nvSpPr>
          <p:cNvPr id="10" name="Rectangle 9"/>
          <p:cNvSpPr>
            <a:spLocks noChangeArrowheads="1"/>
          </p:cNvSpPr>
          <p:nvPr/>
        </p:nvSpPr>
        <p:spPr bwMode="auto">
          <a:xfrm>
            <a:off x="1828800" y="2286000"/>
            <a:ext cx="817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÷200</a:t>
            </a:r>
            <a:endParaRPr lang="en-NZ">
              <a:solidFill>
                <a:srgbClr val="FF0000"/>
              </a:solidFill>
            </a:endParaRPr>
          </a:p>
        </p:txBody>
      </p:sp>
      <p:sp>
        <p:nvSpPr>
          <p:cNvPr id="11" name="Rectangle 10"/>
          <p:cNvSpPr>
            <a:spLocks noChangeArrowheads="1"/>
          </p:cNvSpPr>
          <p:nvPr/>
        </p:nvSpPr>
        <p:spPr bwMode="auto">
          <a:xfrm>
            <a:off x="2743200" y="2286000"/>
            <a:ext cx="817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÷200</a:t>
            </a:r>
            <a:endParaRPr lang="en-NZ">
              <a:solidFill>
                <a:srgbClr val="FF0000"/>
              </a:solidFill>
            </a:endParaRPr>
          </a:p>
        </p:txBody>
      </p:sp>
      <p:sp>
        <p:nvSpPr>
          <p:cNvPr id="12" name="Rectangle 11"/>
          <p:cNvSpPr>
            <a:spLocks noChangeArrowheads="1"/>
          </p:cNvSpPr>
          <p:nvPr/>
        </p:nvSpPr>
        <p:spPr bwMode="auto">
          <a:xfrm>
            <a:off x="3657600" y="1981200"/>
            <a:ext cx="3048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1 mL : 4 mL</a:t>
            </a:r>
            <a:endParaRPr lang="en-NZ">
              <a:solidFill>
                <a:srgbClr val="FF0000"/>
              </a:solidFill>
            </a:endParaRPr>
          </a:p>
        </p:txBody>
      </p:sp>
      <p:sp>
        <p:nvSpPr>
          <p:cNvPr id="13" name="Text Placeholder 2"/>
          <p:cNvSpPr txBox="1">
            <a:spLocks/>
          </p:cNvSpPr>
          <p:nvPr/>
        </p:nvSpPr>
        <p:spPr bwMode="auto">
          <a:xfrm>
            <a:off x="381000" y="27432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Simplify 600 m : 2 km</a:t>
            </a:r>
            <a:endParaRPr lang="en-NZ" i="1">
              <a:latin typeface="Arial" pitchFamily="34" charset="0"/>
              <a:cs typeface="Arial" pitchFamily="34" charset="0"/>
            </a:endParaRPr>
          </a:p>
        </p:txBody>
      </p:sp>
      <p:sp>
        <p:nvSpPr>
          <p:cNvPr id="14" name="TextBox 13"/>
          <p:cNvSpPr txBox="1">
            <a:spLocks noChangeArrowheads="1"/>
          </p:cNvSpPr>
          <p:nvPr/>
        </p:nvSpPr>
        <p:spPr bwMode="auto">
          <a:xfrm>
            <a:off x="6324600" y="2133600"/>
            <a:ext cx="1828800" cy="64611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Must have the same units!</a:t>
            </a:r>
          </a:p>
        </p:txBody>
      </p:sp>
      <p:sp>
        <p:nvSpPr>
          <p:cNvPr id="15" name="Rectangle 14"/>
          <p:cNvSpPr>
            <a:spLocks noChangeArrowheads="1"/>
          </p:cNvSpPr>
          <p:nvPr/>
        </p:nvSpPr>
        <p:spPr bwMode="auto">
          <a:xfrm>
            <a:off x="3352800" y="2743200"/>
            <a:ext cx="3048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600 m : 2000 m</a:t>
            </a:r>
            <a:endParaRPr lang="en-NZ">
              <a:solidFill>
                <a:srgbClr val="FF0000"/>
              </a:solidFill>
            </a:endParaRPr>
          </a:p>
        </p:txBody>
      </p:sp>
      <p:cxnSp>
        <p:nvCxnSpPr>
          <p:cNvPr id="16" name="Straight Connector 15"/>
          <p:cNvCxnSpPr>
            <a:cxnSpLocks noChangeShapeType="1"/>
          </p:cNvCxnSpPr>
          <p:nvPr/>
        </p:nvCxnSpPr>
        <p:spPr bwMode="auto">
          <a:xfrm flipV="1">
            <a:off x="3352800" y="2743200"/>
            <a:ext cx="533400" cy="381000"/>
          </a:xfrm>
          <a:prstGeom prst="line">
            <a:avLst/>
          </a:prstGeom>
          <a:noFill/>
          <a:ln w="25400" algn="ctr">
            <a:solidFill>
              <a:srgbClr val="FF0000"/>
            </a:solidFill>
            <a:round/>
            <a:headEnd/>
            <a:tailEnd/>
          </a:ln>
          <a:extLst>
            <a:ext uri="{909E8E84-426E-40DD-AFC4-6F175D3DCCD1}">
              <a14:hiddenFill xmlns:a14="http://schemas.microsoft.com/office/drawing/2010/main">
                <a:noFill/>
              </a14:hiddenFill>
            </a:ext>
          </a:extLst>
        </p:spPr>
      </p:cxnSp>
      <p:cxnSp>
        <p:nvCxnSpPr>
          <p:cNvPr id="17" name="Straight Connector 16"/>
          <p:cNvCxnSpPr>
            <a:cxnSpLocks noChangeShapeType="1"/>
          </p:cNvCxnSpPr>
          <p:nvPr/>
        </p:nvCxnSpPr>
        <p:spPr bwMode="auto">
          <a:xfrm flipV="1">
            <a:off x="4267200" y="2743200"/>
            <a:ext cx="533400" cy="381000"/>
          </a:xfrm>
          <a:prstGeom prst="line">
            <a:avLst/>
          </a:prstGeom>
          <a:noFill/>
          <a:ln w="25400" algn="ctr">
            <a:solidFill>
              <a:srgbClr val="FF0000"/>
            </a:solidFill>
            <a:round/>
            <a:headEnd/>
            <a:tailEnd/>
          </a:ln>
          <a:extLst>
            <a:ext uri="{909E8E84-426E-40DD-AFC4-6F175D3DCCD1}">
              <a14:hiddenFill xmlns:a14="http://schemas.microsoft.com/office/drawing/2010/main">
                <a:noFill/>
              </a14:hiddenFill>
            </a:ext>
          </a:extLst>
        </p:spPr>
      </p:cxnSp>
      <p:sp>
        <p:nvSpPr>
          <p:cNvPr id="18" name="Rectangle 17"/>
          <p:cNvSpPr>
            <a:spLocks noChangeArrowheads="1"/>
          </p:cNvSpPr>
          <p:nvPr/>
        </p:nvSpPr>
        <p:spPr bwMode="auto">
          <a:xfrm>
            <a:off x="3276600" y="3048000"/>
            <a:ext cx="817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÷200</a:t>
            </a:r>
            <a:endParaRPr lang="en-NZ">
              <a:solidFill>
                <a:srgbClr val="FF0000"/>
              </a:solidFill>
            </a:endParaRPr>
          </a:p>
        </p:txBody>
      </p:sp>
      <p:sp>
        <p:nvSpPr>
          <p:cNvPr id="19" name="Rectangle 18"/>
          <p:cNvSpPr>
            <a:spLocks noChangeArrowheads="1"/>
          </p:cNvSpPr>
          <p:nvPr/>
        </p:nvSpPr>
        <p:spPr bwMode="auto">
          <a:xfrm>
            <a:off x="4191000" y="3048000"/>
            <a:ext cx="817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÷200</a:t>
            </a:r>
            <a:endParaRPr lang="en-NZ">
              <a:solidFill>
                <a:srgbClr val="FF0000"/>
              </a:solidFill>
            </a:endParaRPr>
          </a:p>
        </p:txBody>
      </p:sp>
      <p:sp>
        <p:nvSpPr>
          <p:cNvPr id="20" name="Rectangle 19"/>
          <p:cNvSpPr>
            <a:spLocks noChangeArrowheads="1"/>
          </p:cNvSpPr>
          <p:nvPr/>
        </p:nvSpPr>
        <p:spPr bwMode="auto">
          <a:xfrm>
            <a:off x="3505200" y="3352800"/>
            <a:ext cx="3048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3 m : 10 m</a:t>
            </a:r>
            <a:endParaRPr lang="en-NZ">
              <a:solidFill>
                <a:srgbClr val="FF0000"/>
              </a:solidFill>
            </a:endParaRPr>
          </a:p>
        </p:txBody>
      </p:sp>
      <p:sp>
        <p:nvSpPr>
          <p:cNvPr id="22" name="TextBox 21"/>
          <p:cNvSpPr txBox="1">
            <a:spLocks noChangeArrowheads="1"/>
          </p:cNvSpPr>
          <p:nvPr/>
        </p:nvSpPr>
        <p:spPr bwMode="auto">
          <a:xfrm>
            <a:off x="457200" y="3733800"/>
            <a:ext cx="5715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1. RATIOS, FRACTIONS AND PERCENTAGES</a:t>
            </a:r>
          </a:p>
        </p:txBody>
      </p:sp>
      <p:sp>
        <p:nvSpPr>
          <p:cNvPr id="23" name="Text Placeholder 2"/>
          <p:cNvSpPr txBox="1">
            <a:spLocks/>
          </p:cNvSpPr>
          <p:nvPr/>
        </p:nvSpPr>
        <p:spPr bwMode="auto">
          <a:xfrm>
            <a:off x="457200" y="41148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Fuel mix has 4 parts oil to 21 parts petrol.</a:t>
            </a:r>
            <a:endParaRPr lang="en-NZ" i="1">
              <a:latin typeface="Arial" pitchFamily="34" charset="0"/>
              <a:cs typeface="Arial" pitchFamily="34" charset="0"/>
            </a:endParaRPr>
          </a:p>
        </p:txBody>
      </p:sp>
      <p:sp>
        <p:nvSpPr>
          <p:cNvPr id="24" name="TextBox 23"/>
          <p:cNvSpPr txBox="1">
            <a:spLocks noChangeArrowheads="1"/>
          </p:cNvSpPr>
          <p:nvPr/>
        </p:nvSpPr>
        <p:spPr bwMode="auto">
          <a:xfrm>
            <a:off x="457200" y="4572000"/>
            <a:ext cx="4495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a)  What fraction of the mix is petrol?</a:t>
            </a:r>
            <a:endParaRPr lang="en-NZ" u="sng">
              <a:latin typeface="Arial" pitchFamily="34" charset="0"/>
              <a:cs typeface="Arial" pitchFamily="34" charset="0"/>
            </a:endParaRPr>
          </a:p>
        </p:txBody>
      </p:sp>
      <p:sp>
        <p:nvSpPr>
          <p:cNvPr id="25" name="TextBox 24"/>
          <p:cNvSpPr txBox="1">
            <a:spLocks noChangeArrowheads="1"/>
          </p:cNvSpPr>
          <p:nvPr/>
        </p:nvSpPr>
        <p:spPr bwMode="auto">
          <a:xfrm>
            <a:off x="457200" y="5410200"/>
            <a:ext cx="4495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b)  What percentage of the mix is oil?</a:t>
            </a:r>
            <a:endParaRPr lang="en-NZ" u="sng">
              <a:latin typeface="Arial" pitchFamily="34" charset="0"/>
              <a:cs typeface="Arial" pitchFamily="34" charset="0"/>
            </a:endParaRPr>
          </a:p>
        </p:txBody>
      </p:sp>
      <p:sp>
        <p:nvSpPr>
          <p:cNvPr id="26" name="Rectangle 25"/>
          <p:cNvSpPr>
            <a:spLocks noChangeArrowheads="1"/>
          </p:cNvSpPr>
          <p:nvPr/>
        </p:nvSpPr>
        <p:spPr bwMode="auto">
          <a:xfrm>
            <a:off x="762000" y="48768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Total parts:</a:t>
            </a:r>
            <a:endParaRPr lang="en-NZ">
              <a:solidFill>
                <a:srgbClr val="FF0000"/>
              </a:solidFill>
            </a:endParaRPr>
          </a:p>
        </p:txBody>
      </p:sp>
      <p:sp>
        <p:nvSpPr>
          <p:cNvPr id="27" name="Rectangle 26"/>
          <p:cNvSpPr>
            <a:spLocks noChangeArrowheads="1"/>
          </p:cNvSpPr>
          <p:nvPr/>
        </p:nvSpPr>
        <p:spPr bwMode="auto">
          <a:xfrm>
            <a:off x="2057400" y="48768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4 + 21</a:t>
            </a:r>
            <a:endParaRPr lang="en-NZ">
              <a:solidFill>
                <a:srgbClr val="FF0000"/>
              </a:solidFill>
            </a:endParaRPr>
          </a:p>
        </p:txBody>
      </p:sp>
      <p:sp>
        <p:nvSpPr>
          <p:cNvPr id="28" name="Rectangle 27"/>
          <p:cNvSpPr>
            <a:spLocks noChangeArrowheads="1"/>
          </p:cNvSpPr>
          <p:nvPr/>
        </p:nvSpPr>
        <p:spPr bwMode="auto">
          <a:xfrm>
            <a:off x="2819400" y="48768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25</a:t>
            </a:r>
            <a:endParaRPr lang="en-NZ">
              <a:solidFill>
                <a:srgbClr val="FF0000"/>
              </a:solidFill>
            </a:endParaRPr>
          </a:p>
        </p:txBody>
      </p:sp>
      <p:sp>
        <p:nvSpPr>
          <p:cNvPr id="29" name="Rectangle 28"/>
          <p:cNvSpPr>
            <a:spLocks noChangeArrowheads="1"/>
          </p:cNvSpPr>
          <p:nvPr/>
        </p:nvSpPr>
        <p:spPr bwMode="auto">
          <a:xfrm>
            <a:off x="4572000" y="4876800"/>
            <a:ext cx="2286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Fraction of petrol:</a:t>
            </a:r>
            <a:endParaRPr lang="en-NZ">
              <a:solidFill>
                <a:srgbClr val="FF0000"/>
              </a:solidFill>
            </a:endParaRPr>
          </a:p>
        </p:txBody>
      </p:sp>
      <p:sp>
        <p:nvSpPr>
          <p:cNvPr id="30" name="Rectangle 29"/>
          <p:cNvSpPr>
            <a:spLocks noChangeArrowheads="1"/>
          </p:cNvSpPr>
          <p:nvPr/>
        </p:nvSpPr>
        <p:spPr bwMode="auto">
          <a:xfrm>
            <a:off x="6477000" y="4800600"/>
            <a:ext cx="533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u="sng">
                <a:solidFill>
                  <a:srgbClr val="FF0000"/>
                </a:solidFill>
                <a:latin typeface="Arial" pitchFamily="34" charset="0"/>
                <a:cs typeface="Arial" pitchFamily="34" charset="0"/>
              </a:rPr>
              <a:t>21</a:t>
            </a:r>
          </a:p>
          <a:p>
            <a:pPr eaLnBrk="0" hangingPunct="0"/>
            <a:r>
              <a:rPr lang="en-NZ">
                <a:solidFill>
                  <a:srgbClr val="FF0000"/>
                </a:solidFill>
                <a:latin typeface="Arial" pitchFamily="34" charset="0"/>
                <a:cs typeface="Arial" pitchFamily="34" charset="0"/>
              </a:rPr>
              <a:t>25</a:t>
            </a:r>
            <a:endParaRPr lang="en-NZ">
              <a:solidFill>
                <a:srgbClr val="FF0000"/>
              </a:solidFill>
            </a:endParaRPr>
          </a:p>
        </p:txBody>
      </p:sp>
      <p:sp>
        <p:nvSpPr>
          <p:cNvPr id="32" name="Rectangle 31"/>
          <p:cNvSpPr>
            <a:spLocks noChangeArrowheads="1"/>
          </p:cNvSpPr>
          <p:nvPr/>
        </p:nvSpPr>
        <p:spPr bwMode="auto">
          <a:xfrm>
            <a:off x="762000" y="5791200"/>
            <a:ext cx="1905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Total parts = 35</a:t>
            </a:r>
            <a:endParaRPr lang="en-NZ">
              <a:solidFill>
                <a:srgbClr val="FF0000"/>
              </a:solidFill>
            </a:endParaRPr>
          </a:p>
        </p:txBody>
      </p:sp>
      <p:sp>
        <p:nvSpPr>
          <p:cNvPr id="33" name="Rectangle 32"/>
          <p:cNvSpPr>
            <a:spLocks noChangeArrowheads="1"/>
          </p:cNvSpPr>
          <p:nvPr/>
        </p:nvSpPr>
        <p:spPr bwMode="auto">
          <a:xfrm>
            <a:off x="3276600" y="5791200"/>
            <a:ext cx="2286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Percentage of oil:</a:t>
            </a:r>
            <a:endParaRPr lang="en-NZ">
              <a:solidFill>
                <a:srgbClr val="FF0000"/>
              </a:solidFill>
            </a:endParaRPr>
          </a:p>
        </p:txBody>
      </p:sp>
      <p:sp>
        <p:nvSpPr>
          <p:cNvPr id="34" name="Rectangle 33"/>
          <p:cNvSpPr>
            <a:spLocks noChangeArrowheads="1"/>
          </p:cNvSpPr>
          <p:nvPr/>
        </p:nvSpPr>
        <p:spPr bwMode="auto">
          <a:xfrm>
            <a:off x="5181600" y="5791200"/>
            <a:ext cx="533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a:t>
            </a:r>
            <a:r>
              <a:rPr lang="en-NZ" u="sng">
                <a:solidFill>
                  <a:srgbClr val="FF0000"/>
                </a:solidFill>
                <a:latin typeface="Arial" pitchFamily="34" charset="0"/>
                <a:cs typeface="Arial" pitchFamily="34" charset="0"/>
              </a:rPr>
              <a:t>4</a:t>
            </a:r>
          </a:p>
          <a:p>
            <a:pPr eaLnBrk="0" hangingPunct="0"/>
            <a:r>
              <a:rPr lang="en-NZ">
                <a:solidFill>
                  <a:srgbClr val="FF0000"/>
                </a:solidFill>
                <a:latin typeface="Arial" pitchFamily="34" charset="0"/>
                <a:cs typeface="Arial" pitchFamily="34" charset="0"/>
              </a:rPr>
              <a:t>25</a:t>
            </a:r>
            <a:endParaRPr lang="en-NZ">
              <a:solidFill>
                <a:srgbClr val="FF0000"/>
              </a:solidFill>
            </a:endParaRPr>
          </a:p>
        </p:txBody>
      </p:sp>
      <p:sp>
        <p:nvSpPr>
          <p:cNvPr id="35" name="Rectangle 34"/>
          <p:cNvSpPr>
            <a:spLocks noChangeArrowheads="1"/>
          </p:cNvSpPr>
          <p:nvPr/>
        </p:nvSpPr>
        <p:spPr bwMode="auto">
          <a:xfrm>
            <a:off x="5486400" y="5791200"/>
            <a:ext cx="762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100</a:t>
            </a:r>
            <a:endParaRPr lang="en-NZ">
              <a:solidFill>
                <a:srgbClr val="FF0000"/>
              </a:solidFill>
            </a:endParaRPr>
          </a:p>
        </p:txBody>
      </p:sp>
      <p:sp>
        <p:nvSpPr>
          <p:cNvPr id="36" name="Rectangle 35"/>
          <p:cNvSpPr>
            <a:spLocks noChangeArrowheads="1"/>
          </p:cNvSpPr>
          <p:nvPr/>
        </p:nvSpPr>
        <p:spPr bwMode="auto">
          <a:xfrm>
            <a:off x="6172200" y="57912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16%</a:t>
            </a:r>
            <a:endParaRPr lang="en-NZ">
              <a:solidFill>
                <a:srgbClr val="FF0000"/>
              </a:solidFill>
            </a:endParaRPr>
          </a:p>
        </p:txBody>
      </p:sp>
      <p:pic>
        <p:nvPicPr>
          <p:cNvPr id="4098" name="Picture 2" descr="C:\Program Files\Microsoft Office\Media\CntCD1\ClipArt2\j0217488.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2800" y="3962400"/>
            <a:ext cx="1762125" cy="160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additive="base">
                                        <p:cTn id="30" dur="500" fill="hold"/>
                                        <p:tgtEl>
                                          <p:spTgt spid="6"/>
                                        </p:tgtEl>
                                        <p:attrNameLst>
                                          <p:attrName>ppt_x</p:attrName>
                                        </p:attrNameLst>
                                      </p:cBhvr>
                                      <p:tavLst>
                                        <p:tav tm="0">
                                          <p:val>
                                            <p:strVal val="0-#ppt_w/2"/>
                                          </p:val>
                                        </p:tav>
                                        <p:tav tm="100000">
                                          <p:val>
                                            <p:strVal val="#ppt_x"/>
                                          </p:val>
                                        </p:tav>
                                      </p:tavLst>
                                    </p:anim>
                                    <p:anim calcmode="lin" valueType="num">
                                      <p:cBhvr additive="base">
                                        <p:cTn id="31"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13"/>
                                        </p:tgtEl>
                                        <p:attrNameLst>
                                          <p:attrName>style.visibility</p:attrName>
                                        </p:attrNameLst>
                                      </p:cBhvr>
                                      <p:to>
                                        <p:strVal val="visible"/>
                                      </p:to>
                                    </p:set>
                                    <p:anim calcmode="lin" valueType="num">
                                      <p:cBhvr additive="base">
                                        <p:cTn id="36" dur="500" fill="hold"/>
                                        <p:tgtEl>
                                          <p:spTgt spid="13"/>
                                        </p:tgtEl>
                                        <p:attrNameLst>
                                          <p:attrName>ppt_x</p:attrName>
                                        </p:attrNameLst>
                                      </p:cBhvr>
                                      <p:tavLst>
                                        <p:tav tm="0">
                                          <p:val>
                                            <p:strVal val="0-#ppt_w/2"/>
                                          </p:val>
                                        </p:tav>
                                        <p:tav tm="100000">
                                          <p:val>
                                            <p:strVal val="#ppt_x"/>
                                          </p:val>
                                        </p:tav>
                                      </p:tavLst>
                                    </p:anim>
                                    <p:anim calcmode="lin" valueType="num">
                                      <p:cBhvr additive="base">
                                        <p:cTn id="37"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4" fill="hold"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wipe(down)">
                                      <p:cBhvr>
                                        <p:cTn id="42" dur="1000"/>
                                        <p:tgtEl>
                                          <p:spTgt spid="8"/>
                                        </p:tgtEl>
                                      </p:cBhvr>
                                    </p:animEffect>
                                  </p:childTnLst>
                                </p:cTn>
                              </p:par>
                              <p:par>
                                <p:cTn id="43" presetID="22" presetClass="entr" presetSubtype="4" fill="hold" nodeType="with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wipe(down)">
                                      <p:cBhvr>
                                        <p:cTn id="45" dur="1000"/>
                                        <p:tgtEl>
                                          <p:spTgt spid="9"/>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0"/>
                                        </p:tgtEl>
                                        <p:attrNameLst>
                                          <p:attrName>style.visibility</p:attrName>
                                        </p:attrNameLst>
                                      </p:cBhvr>
                                      <p:to>
                                        <p:strVal val="visible"/>
                                      </p:to>
                                    </p:set>
                                    <p:animEffect transition="in" filter="fade">
                                      <p:cBhvr>
                                        <p:cTn id="50" dur="500"/>
                                        <p:tgtEl>
                                          <p:spTgt spid="10"/>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11"/>
                                        </p:tgtEl>
                                        <p:attrNameLst>
                                          <p:attrName>style.visibility</p:attrName>
                                        </p:attrNameLst>
                                      </p:cBhvr>
                                      <p:to>
                                        <p:strVal val="visible"/>
                                      </p:to>
                                    </p:set>
                                    <p:animEffect transition="in" filter="fade">
                                      <p:cBhvr>
                                        <p:cTn id="53" dur="500"/>
                                        <p:tgtEl>
                                          <p:spTgt spid="11"/>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12"/>
                                        </p:tgtEl>
                                        <p:attrNameLst>
                                          <p:attrName>style.visibility</p:attrName>
                                        </p:attrNameLst>
                                      </p:cBhvr>
                                      <p:to>
                                        <p:strVal val="visible"/>
                                      </p:to>
                                    </p:set>
                                    <p:animEffect transition="in" filter="fade">
                                      <p:cBhvr>
                                        <p:cTn id="58" dur="500"/>
                                        <p:tgtEl>
                                          <p:spTgt spid="12"/>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19" presetClass="entr" presetSubtype="10"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 calcmode="lin" valueType="num">
                                      <p:cBhvr>
                                        <p:cTn id="63" dur="1000" fill="hold"/>
                                        <p:tgtEl>
                                          <p:spTgt spid="14"/>
                                        </p:tgtEl>
                                        <p:attrNameLst>
                                          <p:attrName>ppt_w</p:attrName>
                                        </p:attrNameLst>
                                      </p:cBhvr>
                                      <p:tavLst>
                                        <p:tav tm="0" fmla="#ppt_w*sin(2.5*pi*$)">
                                          <p:val>
                                            <p:fltVal val="0"/>
                                          </p:val>
                                        </p:tav>
                                        <p:tav tm="100000">
                                          <p:val>
                                            <p:fltVal val="1"/>
                                          </p:val>
                                        </p:tav>
                                      </p:tavLst>
                                    </p:anim>
                                    <p:anim calcmode="lin" valueType="num">
                                      <p:cBhvr>
                                        <p:cTn id="64" dur="1000" fill="hold"/>
                                        <p:tgtEl>
                                          <p:spTgt spid="14"/>
                                        </p:tgtEl>
                                        <p:attrNameLst>
                                          <p:attrName>ppt_h</p:attrName>
                                        </p:attrNameLst>
                                      </p:cBhvr>
                                      <p:tavLst>
                                        <p:tav tm="0">
                                          <p:val>
                                            <p:strVal val="#ppt_h"/>
                                          </p:val>
                                        </p:tav>
                                        <p:tav tm="100000">
                                          <p:val>
                                            <p:strVal val="#ppt_h"/>
                                          </p:val>
                                        </p:tav>
                                      </p:tavLst>
                                    </p:anim>
                                  </p:childTnLst>
                                </p:cTn>
                              </p:par>
                            </p:childTnLst>
                          </p:cTn>
                        </p:par>
                      </p:childTnLst>
                    </p:cTn>
                  </p:par>
                  <p:par>
                    <p:cTn id="65" fill="hold" nodeType="clickPar">
                      <p:stCondLst>
                        <p:cond delay="indefinite"/>
                      </p:stCondLst>
                      <p:childTnLst>
                        <p:par>
                          <p:cTn id="66" fill="hold" nodeType="withGroup">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15"/>
                                        </p:tgtEl>
                                        <p:attrNameLst>
                                          <p:attrName>style.visibility</p:attrName>
                                        </p:attrNameLst>
                                      </p:cBhvr>
                                      <p:to>
                                        <p:strVal val="visible"/>
                                      </p:to>
                                    </p:set>
                                    <p:animEffect transition="in" filter="fade">
                                      <p:cBhvr>
                                        <p:cTn id="69" dur="500"/>
                                        <p:tgtEl>
                                          <p:spTgt spid="15"/>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22" presetClass="entr" presetSubtype="4" fill="hold" nodeType="clickEffect">
                                  <p:stCondLst>
                                    <p:cond delay="0"/>
                                  </p:stCondLst>
                                  <p:childTnLst>
                                    <p:set>
                                      <p:cBhvr>
                                        <p:cTn id="73" dur="1" fill="hold">
                                          <p:stCondLst>
                                            <p:cond delay="0"/>
                                          </p:stCondLst>
                                        </p:cTn>
                                        <p:tgtEl>
                                          <p:spTgt spid="16"/>
                                        </p:tgtEl>
                                        <p:attrNameLst>
                                          <p:attrName>style.visibility</p:attrName>
                                        </p:attrNameLst>
                                      </p:cBhvr>
                                      <p:to>
                                        <p:strVal val="visible"/>
                                      </p:to>
                                    </p:set>
                                    <p:animEffect transition="in" filter="wipe(down)">
                                      <p:cBhvr>
                                        <p:cTn id="74" dur="1000"/>
                                        <p:tgtEl>
                                          <p:spTgt spid="16"/>
                                        </p:tgtEl>
                                      </p:cBhvr>
                                    </p:animEffect>
                                  </p:childTnLst>
                                </p:cTn>
                              </p:par>
                              <p:par>
                                <p:cTn id="75" presetID="22" presetClass="entr" presetSubtype="4" fill="hold" nodeType="with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wipe(down)">
                                      <p:cBhvr>
                                        <p:cTn id="77" dur="1000"/>
                                        <p:tgtEl>
                                          <p:spTgt spid="17"/>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19"/>
                                        </p:tgtEl>
                                        <p:attrNameLst>
                                          <p:attrName>style.visibility</p:attrName>
                                        </p:attrNameLst>
                                      </p:cBhvr>
                                      <p:to>
                                        <p:strVal val="visible"/>
                                      </p:to>
                                    </p:set>
                                    <p:animEffect transition="in" filter="fade">
                                      <p:cBhvr>
                                        <p:cTn id="82" dur="500"/>
                                        <p:tgtEl>
                                          <p:spTgt spid="19"/>
                                        </p:tgtEl>
                                      </p:cBhvr>
                                    </p:animEffect>
                                  </p:childTnLst>
                                </p:cTn>
                              </p:par>
                              <p:par>
                                <p:cTn id="83" presetID="10" presetClass="entr" presetSubtype="0" fill="hold" grpId="0" nodeType="withEffect">
                                  <p:stCondLst>
                                    <p:cond delay="0"/>
                                  </p:stCondLst>
                                  <p:childTnLst>
                                    <p:set>
                                      <p:cBhvr>
                                        <p:cTn id="84" dur="1" fill="hold">
                                          <p:stCondLst>
                                            <p:cond delay="0"/>
                                          </p:stCondLst>
                                        </p:cTn>
                                        <p:tgtEl>
                                          <p:spTgt spid="18"/>
                                        </p:tgtEl>
                                        <p:attrNameLst>
                                          <p:attrName>style.visibility</p:attrName>
                                        </p:attrNameLst>
                                      </p:cBhvr>
                                      <p:to>
                                        <p:strVal val="visible"/>
                                      </p:to>
                                    </p:set>
                                    <p:animEffect transition="in" filter="fade">
                                      <p:cBhvr>
                                        <p:cTn id="85" dur="500"/>
                                        <p:tgtEl>
                                          <p:spTgt spid="18"/>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10" presetClass="entr" presetSubtype="0" fill="hold" grpId="0" nodeType="clickEffect">
                                  <p:stCondLst>
                                    <p:cond delay="0"/>
                                  </p:stCondLst>
                                  <p:childTnLst>
                                    <p:set>
                                      <p:cBhvr>
                                        <p:cTn id="89" dur="1" fill="hold">
                                          <p:stCondLst>
                                            <p:cond delay="0"/>
                                          </p:stCondLst>
                                        </p:cTn>
                                        <p:tgtEl>
                                          <p:spTgt spid="20"/>
                                        </p:tgtEl>
                                        <p:attrNameLst>
                                          <p:attrName>style.visibility</p:attrName>
                                        </p:attrNameLst>
                                      </p:cBhvr>
                                      <p:to>
                                        <p:strVal val="visible"/>
                                      </p:to>
                                    </p:set>
                                    <p:animEffect transition="in" filter="fade">
                                      <p:cBhvr>
                                        <p:cTn id="90" dur="500"/>
                                        <p:tgtEl>
                                          <p:spTgt spid="20"/>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10" presetClass="entr" presetSubtype="0" fill="hold" grpId="0" nodeType="clickEffect">
                                  <p:stCondLst>
                                    <p:cond delay="0"/>
                                  </p:stCondLst>
                                  <p:childTnLst>
                                    <p:set>
                                      <p:cBhvr>
                                        <p:cTn id="94" dur="1" fill="hold">
                                          <p:stCondLst>
                                            <p:cond delay="0"/>
                                          </p:stCondLst>
                                        </p:cTn>
                                        <p:tgtEl>
                                          <p:spTgt spid="22"/>
                                        </p:tgtEl>
                                        <p:attrNameLst>
                                          <p:attrName>style.visibility</p:attrName>
                                        </p:attrNameLst>
                                      </p:cBhvr>
                                      <p:to>
                                        <p:strVal val="visible"/>
                                      </p:to>
                                    </p:set>
                                    <p:animEffect transition="in" filter="fade">
                                      <p:cBhvr>
                                        <p:cTn id="95" dur="500"/>
                                        <p:tgtEl>
                                          <p:spTgt spid="22"/>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2" presetClass="entr" presetSubtype="8" fill="hold" grpId="0" nodeType="clickEffect">
                                  <p:stCondLst>
                                    <p:cond delay="0"/>
                                  </p:stCondLst>
                                  <p:childTnLst>
                                    <p:set>
                                      <p:cBhvr>
                                        <p:cTn id="99" dur="1" fill="hold">
                                          <p:stCondLst>
                                            <p:cond delay="0"/>
                                          </p:stCondLst>
                                        </p:cTn>
                                        <p:tgtEl>
                                          <p:spTgt spid="23"/>
                                        </p:tgtEl>
                                        <p:attrNameLst>
                                          <p:attrName>style.visibility</p:attrName>
                                        </p:attrNameLst>
                                      </p:cBhvr>
                                      <p:to>
                                        <p:strVal val="visible"/>
                                      </p:to>
                                    </p:set>
                                    <p:anim calcmode="lin" valueType="num">
                                      <p:cBhvr additive="base">
                                        <p:cTn id="100" dur="500" fill="hold"/>
                                        <p:tgtEl>
                                          <p:spTgt spid="23"/>
                                        </p:tgtEl>
                                        <p:attrNameLst>
                                          <p:attrName>ppt_x</p:attrName>
                                        </p:attrNameLst>
                                      </p:cBhvr>
                                      <p:tavLst>
                                        <p:tav tm="0">
                                          <p:val>
                                            <p:strVal val="0-#ppt_w/2"/>
                                          </p:val>
                                        </p:tav>
                                        <p:tav tm="100000">
                                          <p:val>
                                            <p:strVal val="#ppt_x"/>
                                          </p:val>
                                        </p:tav>
                                      </p:tavLst>
                                    </p:anim>
                                    <p:anim calcmode="lin" valueType="num">
                                      <p:cBhvr additive="base">
                                        <p:cTn id="101" dur="500" fill="hold"/>
                                        <p:tgtEl>
                                          <p:spTgt spid="23"/>
                                        </p:tgtEl>
                                        <p:attrNameLst>
                                          <p:attrName>ppt_y</p:attrName>
                                        </p:attrNameLst>
                                      </p:cBhvr>
                                      <p:tavLst>
                                        <p:tav tm="0">
                                          <p:val>
                                            <p:strVal val="#ppt_y"/>
                                          </p:val>
                                        </p:tav>
                                        <p:tav tm="100000">
                                          <p:val>
                                            <p:strVal val="#ppt_y"/>
                                          </p:val>
                                        </p:tav>
                                      </p:tavLst>
                                    </p:anim>
                                  </p:childTnLst>
                                </p:cTn>
                              </p:par>
                              <p:par>
                                <p:cTn id="102" presetID="10" presetClass="entr" presetSubtype="0" fill="hold" grpId="0" nodeType="withEffect">
                                  <p:stCondLst>
                                    <p:cond delay="0"/>
                                  </p:stCondLst>
                                  <p:childTnLst>
                                    <p:set>
                                      <p:cBhvr>
                                        <p:cTn id="103" dur="1" fill="hold">
                                          <p:stCondLst>
                                            <p:cond delay="0"/>
                                          </p:stCondLst>
                                        </p:cTn>
                                        <p:tgtEl>
                                          <p:spTgt spid="24"/>
                                        </p:tgtEl>
                                        <p:attrNameLst>
                                          <p:attrName>style.visibility</p:attrName>
                                        </p:attrNameLst>
                                      </p:cBhvr>
                                      <p:to>
                                        <p:strVal val="visible"/>
                                      </p:to>
                                    </p:set>
                                    <p:animEffect transition="in" filter="fade">
                                      <p:cBhvr>
                                        <p:cTn id="104" dur="500"/>
                                        <p:tgtEl>
                                          <p:spTgt spid="24"/>
                                        </p:tgtEl>
                                      </p:cBhvr>
                                    </p:animEffect>
                                  </p:childTnLst>
                                </p:cTn>
                              </p:par>
                              <p:par>
                                <p:cTn id="105" presetID="10" presetClass="entr" presetSubtype="0" fill="hold" grpId="0" nodeType="withEffect">
                                  <p:stCondLst>
                                    <p:cond delay="0"/>
                                  </p:stCondLst>
                                  <p:childTnLst>
                                    <p:set>
                                      <p:cBhvr>
                                        <p:cTn id="106" dur="1" fill="hold">
                                          <p:stCondLst>
                                            <p:cond delay="0"/>
                                          </p:stCondLst>
                                        </p:cTn>
                                        <p:tgtEl>
                                          <p:spTgt spid="25"/>
                                        </p:tgtEl>
                                        <p:attrNameLst>
                                          <p:attrName>style.visibility</p:attrName>
                                        </p:attrNameLst>
                                      </p:cBhvr>
                                      <p:to>
                                        <p:strVal val="visible"/>
                                      </p:to>
                                    </p:set>
                                    <p:animEffect transition="in" filter="fade">
                                      <p:cBhvr>
                                        <p:cTn id="107" dur="500"/>
                                        <p:tgtEl>
                                          <p:spTgt spid="25"/>
                                        </p:tgtEl>
                                      </p:cBhvr>
                                    </p:animEffect>
                                  </p:childTnLst>
                                </p:cTn>
                              </p:par>
                              <p:par>
                                <p:cTn id="108" presetID="10" presetClass="entr" presetSubtype="0" fill="hold" nodeType="withEffect">
                                  <p:stCondLst>
                                    <p:cond delay="0"/>
                                  </p:stCondLst>
                                  <p:childTnLst>
                                    <p:set>
                                      <p:cBhvr>
                                        <p:cTn id="109" dur="1" fill="hold">
                                          <p:stCondLst>
                                            <p:cond delay="0"/>
                                          </p:stCondLst>
                                        </p:cTn>
                                        <p:tgtEl>
                                          <p:spTgt spid="4098"/>
                                        </p:tgtEl>
                                        <p:attrNameLst>
                                          <p:attrName>style.visibility</p:attrName>
                                        </p:attrNameLst>
                                      </p:cBhvr>
                                      <p:to>
                                        <p:strVal val="visible"/>
                                      </p:to>
                                    </p:set>
                                    <p:animEffect transition="in" filter="fade">
                                      <p:cBhvr>
                                        <p:cTn id="110" dur="500"/>
                                        <p:tgtEl>
                                          <p:spTgt spid="4098"/>
                                        </p:tgtEl>
                                      </p:cBhvr>
                                    </p:animEffec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10" presetClass="entr" presetSubtype="0" fill="hold" grpId="0" nodeType="clickEffect">
                                  <p:stCondLst>
                                    <p:cond delay="0"/>
                                  </p:stCondLst>
                                  <p:childTnLst>
                                    <p:set>
                                      <p:cBhvr>
                                        <p:cTn id="114" dur="1" fill="hold">
                                          <p:stCondLst>
                                            <p:cond delay="0"/>
                                          </p:stCondLst>
                                        </p:cTn>
                                        <p:tgtEl>
                                          <p:spTgt spid="26"/>
                                        </p:tgtEl>
                                        <p:attrNameLst>
                                          <p:attrName>style.visibility</p:attrName>
                                        </p:attrNameLst>
                                      </p:cBhvr>
                                      <p:to>
                                        <p:strVal val="visible"/>
                                      </p:to>
                                    </p:set>
                                    <p:animEffect transition="in" filter="fade">
                                      <p:cBhvr>
                                        <p:cTn id="115" dur="500"/>
                                        <p:tgtEl>
                                          <p:spTgt spid="26"/>
                                        </p:tgtEl>
                                      </p:cBhvr>
                                    </p:animEffec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10" presetClass="entr" presetSubtype="0" fill="hold" grpId="0" nodeType="clickEffect">
                                  <p:stCondLst>
                                    <p:cond delay="0"/>
                                  </p:stCondLst>
                                  <p:childTnLst>
                                    <p:set>
                                      <p:cBhvr>
                                        <p:cTn id="119" dur="1" fill="hold">
                                          <p:stCondLst>
                                            <p:cond delay="0"/>
                                          </p:stCondLst>
                                        </p:cTn>
                                        <p:tgtEl>
                                          <p:spTgt spid="27"/>
                                        </p:tgtEl>
                                        <p:attrNameLst>
                                          <p:attrName>style.visibility</p:attrName>
                                        </p:attrNameLst>
                                      </p:cBhvr>
                                      <p:to>
                                        <p:strVal val="visible"/>
                                      </p:to>
                                    </p:set>
                                    <p:animEffect transition="in" filter="fade">
                                      <p:cBhvr>
                                        <p:cTn id="120" dur="500"/>
                                        <p:tgtEl>
                                          <p:spTgt spid="27"/>
                                        </p:tgtEl>
                                      </p:cBhvr>
                                    </p:animEffec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10" presetClass="entr" presetSubtype="0" fill="hold" grpId="0" nodeType="clickEffect">
                                  <p:stCondLst>
                                    <p:cond delay="0"/>
                                  </p:stCondLst>
                                  <p:childTnLst>
                                    <p:set>
                                      <p:cBhvr>
                                        <p:cTn id="124" dur="1" fill="hold">
                                          <p:stCondLst>
                                            <p:cond delay="0"/>
                                          </p:stCondLst>
                                        </p:cTn>
                                        <p:tgtEl>
                                          <p:spTgt spid="28"/>
                                        </p:tgtEl>
                                        <p:attrNameLst>
                                          <p:attrName>style.visibility</p:attrName>
                                        </p:attrNameLst>
                                      </p:cBhvr>
                                      <p:to>
                                        <p:strVal val="visible"/>
                                      </p:to>
                                    </p:set>
                                    <p:animEffect transition="in" filter="fade">
                                      <p:cBhvr>
                                        <p:cTn id="125" dur="500"/>
                                        <p:tgtEl>
                                          <p:spTgt spid="28"/>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10" presetClass="entr" presetSubtype="0" fill="hold" grpId="0" nodeType="clickEffect">
                                  <p:stCondLst>
                                    <p:cond delay="0"/>
                                  </p:stCondLst>
                                  <p:childTnLst>
                                    <p:set>
                                      <p:cBhvr>
                                        <p:cTn id="129" dur="1" fill="hold">
                                          <p:stCondLst>
                                            <p:cond delay="0"/>
                                          </p:stCondLst>
                                        </p:cTn>
                                        <p:tgtEl>
                                          <p:spTgt spid="29"/>
                                        </p:tgtEl>
                                        <p:attrNameLst>
                                          <p:attrName>style.visibility</p:attrName>
                                        </p:attrNameLst>
                                      </p:cBhvr>
                                      <p:to>
                                        <p:strVal val="visible"/>
                                      </p:to>
                                    </p:set>
                                    <p:animEffect transition="in" filter="fade">
                                      <p:cBhvr>
                                        <p:cTn id="130" dur="500"/>
                                        <p:tgtEl>
                                          <p:spTgt spid="29"/>
                                        </p:tgtEl>
                                      </p:cBhvr>
                                    </p:animEffect>
                                  </p:childTnLst>
                                </p:cTn>
                              </p:par>
                            </p:childTnLst>
                          </p:cTn>
                        </p:par>
                      </p:childTnLst>
                    </p:cTn>
                  </p:par>
                  <p:par>
                    <p:cTn id="131" fill="hold" nodeType="clickPar">
                      <p:stCondLst>
                        <p:cond delay="indefinite"/>
                      </p:stCondLst>
                      <p:childTnLst>
                        <p:par>
                          <p:cTn id="132" fill="hold" nodeType="withGroup">
                            <p:stCondLst>
                              <p:cond delay="0"/>
                            </p:stCondLst>
                            <p:childTnLst>
                              <p:par>
                                <p:cTn id="133" presetID="10" presetClass="entr" presetSubtype="0" fill="hold" grpId="0" nodeType="clickEffect">
                                  <p:stCondLst>
                                    <p:cond delay="0"/>
                                  </p:stCondLst>
                                  <p:childTnLst>
                                    <p:set>
                                      <p:cBhvr>
                                        <p:cTn id="134" dur="1" fill="hold">
                                          <p:stCondLst>
                                            <p:cond delay="0"/>
                                          </p:stCondLst>
                                        </p:cTn>
                                        <p:tgtEl>
                                          <p:spTgt spid="30"/>
                                        </p:tgtEl>
                                        <p:attrNameLst>
                                          <p:attrName>style.visibility</p:attrName>
                                        </p:attrNameLst>
                                      </p:cBhvr>
                                      <p:to>
                                        <p:strVal val="visible"/>
                                      </p:to>
                                    </p:set>
                                    <p:animEffect transition="in" filter="fade">
                                      <p:cBhvr>
                                        <p:cTn id="135" dur="500"/>
                                        <p:tgtEl>
                                          <p:spTgt spid="30"/>
                                        </p:tgtEl>
                                      </p:cBhvr>
                                    </p:animEffec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10" presetClass="entr" presetSubtype="0" fill="hold" grpId="0" nodeType="clickEffect">
                                  <p:stCondLst>
                                    <p:cond delay="0"/>
                                  </p:stCondLst>
                                  <p:childTnLst>
                                    <p:set>
                                      <p:cBhvr>
                                        <p:cTn id="139" dur="1" fill="hold">
                                          <p:stCondLst>
                                            <p:cond delay="0"/>
                                          </p:stCondLst>
                                        </p:cTn>
                                        <p:tgtEl>
                                          <p:spTgt spid="32"/>
                                        </p:tgtEl>
                                        <p:attrNameLst>
                                          <p:attrName>style.visibility</p:attrName>
                                        </p:attrNameLst>
                                      </p:cBhvr>
                                      <p:to>
                                        <p:strVal val="visible"/>
                                      </p:to>
                                    </p:set>
                                    <p:animEffect transition="in" filter="fade">
                                      <p:cBhvr>
                                        <p:cTn id="140" dur="500"/>
                                        <p:tgtEl>
                                          <p:spTgt spid="32"/>
                                        </p:tgtEl>
                                      </p:cBhvr>
                                    </p:animEffec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10" presetClass="entr" presetSubtype="0" fill="hold" grpId="0" nodeType="clickEffect">
                                  <p:stCondLst>
                                    <p:cond delay="0"/>
                                  </p:stCondLst>
                                  <p:childTnLst>
                                    <p:set>
                                      <p:cBhvr>
                                        <p:cTn id="144" dur="1" fill="hold">
                                          <p:stCondLst>
                                            <p:cond delay="0"/>
                                          </p:stCondLst>
                                        </p:cTn>
                                        <p:tgtEl>
                                          <p:spTgt spid="33"/>
                                        </p:tgtEl>
                                        <p:attrNameLst>
                                          <p:attrName>style.visibility</p:attrName>
                                        </p:attrNameLst>
                                      </p:cBhvr>
                                      <p:to>
                                        <p:strVal val="visible"/>
                                      </p:to>
                                    </p:set>
                                    <p:animEffect transition="in" filter="fade">
                                      <p:cBhvr>
                                        <p:cTn id="145" dur="500"/>
                                        <p:tgtEl>
                                          <p:spTgt spid="33"/>
                                        </p:tgtEl>
                                      </p:cBhvr>
                                    </p:animEffect>
                                  </p:childTnLst>
                                </p:cTn>
                              </p:par>
                            </p:childTnLst>
                          </p:cTn>
                        </p:par>
                      </p:childTnLst>
                    </p:cTn>
                  </p:par>
                  <p:par>
                    <p:cTn id="146" fill="hold" nodeType="clickPar">
                      <p:stCondLst>
                        <p:cond delay="indefinite"/>
                      </p:stCondLst>
                      <p:childTnLst>
                        <p:par>
                          <p:cTn id="147" fill="hold" nodeType="withGroup">
                            <p:stCondLst>
                              <p:cond delay="0"/>
                            </p:stCondLst>
                            <p:childTnLst>
                              <p:par>
                                <p:cTn id="148" presetID="10" presetClass="entr" presetSubtype="0" fill="hold" grpId="0" nodeType="clickEffect">
                                  <p:stCondLst>
                                    <p:cond delay="0"/>
                                  </p:stCondLst>
                                  <p:childTnLst>
                                    <p:set>
                                      <p:cBhvr>
                                        <p:cTn id="149" dur="1" fill="hold">
                                          <p:stCondLst>
                                            <p:cond delay="0"/>
                                          </p:stCondLst>
                                        </p:cTn>
                                        <p:tgtEl>
                                          <p:spTgt spid="34"/>
                                        </p:tgtEl>
                                        <p:attrNameLst>
                                          <p:attrName>style.visibility</p:attrName>
                                        </p:attrNameLst>
                                      </p:cBhvr>
                                      <p:to>
                                        <p:strVal val="visible"/>
                                      </p:to>
                                    </p:set>
                                    <p:animEffect transition="in" filter="fade">
                                      <p:cBhvr>
                                        <p:cTn id="150" dur="500"/>
                                        <p:tgtEl>
                                          <p:spTgt spid="34"/>
                                        </p:tgtEl>
                                      </p:cBhvr>
                                    </p:animEffect>
                                  </p:childTnLst>
                                </p:cTn>
                              </p:par>
                            </p:childTnLst>
                          </p:cTn>
                        </p:par>
                      </p:childTnLst>
                    </p:cTn>
                  </p:par>
                  <p:par>
                    <p:cTn id="151" fill="hold" nodeType="clickPar">
                      <p:stCondLst>
                        <p:cond delay="indefinite"/>
                      </p:stCondLst>
                      <p:childTnLst>
                        <p:par>
                          <p:cTn id="152" fill="hold" nodeType="withGroup">
                            <p:stCondLst>
                              <p:cond delay="0"/>
                            </p:stCondLst>
                            <p:childTnLst>
                              <p:par>
                                <p:cTn id="153" presetID="10" presetClass="entr" presetSubtype="0" fill="hold" grpId="0" nodeType="clickEffect">
                                  <p:stCondLst>
                                    <p:cond delay="0"/>
                                  </p:stCondLst>
                                  <p:childTnLst>
                                    <p:set>
                                      <p:cBhvr>
                                        <p:cTn id="154" dur="1" fill="hold">
                                          <p:stCondLst>
                                            <p:cond delay="0"/>
                                          </p:stCondLst>
                                        </p:cTn>
                                        <p:tgtEl>
                                          <p:spTgt spid="35"/>
                                        </p:tgtEl>
                                        <p:attrNameLst>
                                          <p:attrName>style.visibility</p:attrName>
                                        </p:attrNameLst>
                                      </p:cBhvr>
                                      <p:to>
                                        <p:strVal val="visible"/>
                                      </p:to>
                                    </p:set>
                                    <p:animEffect transition="in" filter="fade">
                                      <p:cBhvr>
                                        <p:cTn id="155" dur="500"/>
                                        <p:tgtEl>
                                          <p:spTgt spid="35"/>
                                        </p:tgtEl>
                                      </p:cBhvr>
                                    </p:animEffect>
                                  </p:childTnLst>
                                </p:cTn>
                              </p:par>
                            </p:childTnLst>
                          </p:cTn>
                        </p:par>
                      </p:childTnLst>
                    </p:cTn>
                  </p:par>
                  <p:par>
                    <p:cTn id="156" fill="hold" nodeType="clickPar">
                      <p:stCondLst>
                        <p:cond delay="indefinite"/>
                      </p:stCondLst>
                      <p:childTnLst>
                        <p:par>
                          <p:cTn id="157" fill="hold" nodeType="withGroup">
                            <p:stCondLst>
                              <p:cond delay="0"/>
                            </p:stCondLst>
                            <p:childTnLst>
                              <p:par>
                                <p:cTn id="158" presetID="10" presetClass="entr" presetSubtype="0" fill="hold" grpId="0" nodeType="clickEffect">
                                  <p:stCondLst>
                                    <p:cond delay="0"/>
                                  </p:stCondLst>
                                  <p:childTnLst>
                                    <p:set>
                                      <p:cBhvr>
                                        <p:cTn id="159" dur="1" fill="hold">
                                          <p:stCondLst>
                                            <p:cond delay="0"/>
                                          </p:stCondLst>
                                        </p:cTn>
                                        <p:tgtEl>
                                          <p:spTgt spid="36"/>
                                        </p:tgtEl>
                                        <p:attrNameLst>
                                          <p:attrName>style.visibility</p:attrName>
                                        </p:attrNameLst>
                                      </p:cBhvr>
                                      <p:to>
                                        <p:strVal val="visible"/>
                                      </p:to>
                                    </p:set>
                                    <p:animEffect transition="in" filter="fade">
                                      <p:cBhvr>
                                        <p:cTn id="160"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10" grpId="0"/>
      <p:bldP spid="11" grpId="0"/>
      <p:bldP spid="12" grpId="0"/>
      <p:bldP spid="13" grpId="0"/>
      <p:bldP spid="14" grpId="0" animBg="1"/>
      <p:bldP spid="15" grpId="0"/>
      <p:bldP spid="18" grpId="0"/>
      <p:bldP spid="19" grpId="0"/>
      <p:bldP spid="20" grpId="0"/>
      <p:bldP spid="22" grpId="0"/>
      <p:bldP spid="23" grpId="0"/>
      <p:bldP spid="24" grpId="0"/>
      <p:bldP spid="25" grpId="0"/>
      <p:bldP spid="26" grpId="0"/>
      <p:bldP spid="27" grpId="0"/>
      <p:bldP spid="28" grpId="0"/>
      <p:bldP spid="29" grpId="0"/>
      <p:bldP spid="30" grpId="0"/>
      <p:bldP spid="32" grpId="0"/>
      <p:bldP spid="33" grpId="0"/>
      <p:bldP spid="34" grpId="0"/>
      <p:bldP spid="35" grpId="0"/>
      <p:bldP spid="3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457200" y="533400"/>
            <a:ext cx="5715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2. SPLITTING IN GIVEN RATIOS</a:t>
            </a:r>
          </a:p>
        </p:txBody>
      </p:sp>
      <p:sp>
        <p:nvSpPr>
          <p:cNvPr id="3" name="Text Placeholder 2"/>
          <p:cNvSpPr txBox="1">
            <a:spLocks/>
          </p:cNvSpPr>
          <p:nvPr/>
        </p:nvSpPr>
        <p:spPr bwMode="auto">
          <a:xfrm>
            <a:off x="381000" y="8382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Steps:</a:t>
            </a:r>
            <a:endParaRPr lang="en-NZ" i="1">
              <a:latin typeface="Arial" pitchFamily="34" charset="0"/>
              <a:cs typeface="Arial" pitchFamily="34" charset="0"/>
            </a:endParaRPr>
          </a:p>
        </p:txBody>
      </p:sp>
      <p:sp>
        <p:nvSpPr>
          <p:cNvPr id="4" name="Text Placeholder 2"/>
          <p:cNvSpPr txBox="1">
            <a:spLocks/>
          </p:cNvSpPr>
          <p:nvPr/>
        </p:nvSpPr>
        <p:spPr bwMode="auto">
          <a:xfrm>
            <a:off x="1219200" y="8382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i) Add parts</a:t>
            </a:r>
            <a:endParaRPr lang="en-NZ" i="1">
              <a:latin typeface="Arial" pitchFamily="34" charset="0"/>
              <a:cs typeface="Arial" pitchFamily="34" charset="0"/>
            </a:endParaRPr>
          </a:p>
        </p:txBody>
      </p:sp>
      <p:sp>
        <p:nvSpPr>
          <p:cNvPr id="5" name="Text Placeholder 2"/>
          <p:cNvSpPr txBox="1">
            <a:spLocks/>
          </p:cNvSpPr>
          <p:nvPr/>
        </p:nvSpPr>
        <p:spPr bwMode="auto">
          <a:xfrm>
            <a:off x="1219200" y="1143000"/>
            <a:ext cx="525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ii) Divide total into amount being split </a:t>
            </a:r>
            <a:endParaRPr lang="en-NZ" i="1">
              <a:latin typeface="Arial" pitchFamily="34" charset="0"/>
              <a:cs typeface="Arial" pitchFamily="34" charset="0"/>
            </a:endParaRPr>
          </a:p>
        </p:txBody>
      </p:sp>
      <p:sp>
        <p:nvSpPr>
          <p:cNvPr id="6" name="Text Placeholder 2"/>
          <p:cNvSpPr txBox="1">
            <a:spLocks/>
          </p:cNvSpPr>
          <p:nvPr/>
        </p:nvSpPr>
        <p:spPr bwMode="auto">
          <a:xfrm>
            <a:off x="1219200" y="1447800"/>
            <a:ext cx="525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iii) Multiply answer by parts in given ratio</a:t>
            </a:r>
            <a:endParaRPr lang="en-NZ" i="1">
              <a:latin typeface="Arial" pitchFamily="34" charset="0"/>
              <a:cs typeface="Arial" pitchFamily="34" charset="0"/>
            </a:endParaRPr>
          </a:p>
        </p:txBody>
      </p:sp>
      <p:sp>
        <p:nvSpPr>
          <p:cNvPr id="7" name="Text Placeholder 2"/>
          <p:cNvSpPr txBox="1">
            <a:spLocks/>
          </p:cNvSpPr>
          <p:nvPr/>
        </p:nvSpPr>
        <p:spPr bwMode="auto">
          <a:xfrm>
            <a:off x="381000" y="20574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Split $1400 between two people in the ratio 2:5</a:t>
            </a:r>
            <a:endParaRPr lang="en-NZ" i="1">
              <a:latin typeface="Arial" pitchFamily="34" charset="0"/>
              <a:cs typeface="Arial" pitchFamily="34" charset="0"/>
            </a:endParaRPr>
          </a:p>
        </p:txBody>
      </p:sp>
      <p:sp>
        <p:nvSpPr>
          <p:cNvPr id="8" name="Text Placeholder 2"/>
          <p:cNvSpPr txBox="1">
            <a:spLocks/>
          </p:cNvSpPr>
          <p:nvPr/>
        </p:nvSpPr>
        <p:spPr bwMode="auto">
          <a:xfrm>
            <a:off x="457200" y="3962400"/>
            <a:ext cx="7315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What is the smallest ratio when $2500 is split in the ratio 5:3:2</a:t>
            </a:r>
            <a:endParaRPr lang="en-NZ" i="1">
              <a:latin typeface="Arial" pitchFamily="34" charset="0"/>
              <a:cs typeface="Arial" pitchFamily="34" charset="0"/>
            </a:endParaRPr>
          </a:p>
        </p:txBody>
      </p:sp>
      <p:sp>
        <p:nvSpPr>
          <p:cNvPr id="9" name="Rectangle 8"/>
          <p:cNvSpPr>
            <a:spLocks noChangeArrowheads="1"/>
          </p:cNvSpPr>
          <p:nvPr/>
        </p:nvSpPr>
        <p:spPr bwMode="auto">
          <a:xfrm>
            <a:off x="457200" y="24384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Total parts:</a:t>
            </a:r>
            <a:endParaRPr lang="en-NZ">
              <a:solidFill>
                <a:srgbClr val="FF0000"/>
              </a:solidFill>
            </a:endParaRPr>
          </a:p>
        </p:txBody>
      </p:sp>
      <p:sp>
        <p:nvSpPr>
          <p:cNvPr id="10" name="Rectangle 9"/>
          <p:cNvSpPr>
            <a:spLocks noChangeArrowheads="1"/>
          </p:cNvSpPr>
          <p:nvPr/>
        </p:nvSpPr>
        <p:spPr bwMode="auto">
          <a:xfrm>
            <a:off x="1600200" y="24384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2 + 5</a:t>
            </a:r>
            <a:endParaRPr lang="en-NZ">
              <a:solidFill>
                <a:srgbClr val="FF0000"/>
              </a:solidFill>
            </a:endParaRPr>
          </a:p>
        </p:txBody>
      </p:sp>
      <p:sp>
        <p:nvSpPr>
          <p:cNvPr id="11" name="Rectangle 10"/>
          <p:cNvSpPr>
            <a:spLocks noChangeArrowheads="1"/>
          </p:cNvSpPr>
          <p:nvPr/>
        </p:nvSpPr>
        <p:spPr bwMode="auto">
          <a:xfrm>
            <a:off x="2209800" y="24384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7</a:t>
            </a:r>
            <a:endParaRPr lang="en-NZ">
              <a:solidFill>
                <a:srgbClr val="FF0000"/>
              </a:solidFill>
            </a:endParaRPr>
          </a:p>
        </p:txBody>
      </p:sp>
      <p:sp>
        <p:nvSpPr>
          <p:cNvPr id="12" name="Rectangle 11"/>
          <p:cNvSpPr>
            <a:spLocks noChangeArrowheads="1"/>
          </p:cNvSpPr>
          <p:nvPr/>
        </p:nvSpPr>
        <p:spPr bwMode="auto">
          <a:xfrm>
            <a:off x="457200" y="2743200"/>
            <a:ext cx="2209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Divide into amount:</a:t>
            </a:r>
            <a:endParaRPr lang="en-NZ">
              <a:solidFill>
                <a:srgbClr val="FF0000"/>
              </a:solidFill>
            </a:endParaRPr>
          </a:p>
        </p:txBody>
      </p:sp>
      <p:sp>
        <p:nvSpPr>
          <p:cNvPr id="13" name="Rectangle 12"/>
          <p:cNvSpPr>
            <a:spLocks noChangeArrowheads="1"/>
          </p:cNvSpPr>
          <p:nvPr/>
        </p:nvSpPr>
        <p:spPr bwMode="auto">
          <a:xfrm>
            <a:off x="2514600" y="27432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1400 ÷ 7</a:t>
            </a:r>
            <a:endParaRPr lang="en-NZ">
              <a:solidFill>
                <a:srgbClr val="FF0000"/>
              </a:solidFill>
            </a:endParaRPr>
          </a:p>
        </p:txBody>
      </p:sp>
      <p:sp>
        <p:nvSpPr>
          <p:cNvPr id="14" name="Rectangle 13"/>
          <p:cNvSpPr>
            <a:spLocks noChangeArrowheads="1"/>
          </p:cNvSpPr>
          <p:nvPr/>
        </p:nvSpPr>
        <p:spPr bwMode="auto">
          <a:xfrm>
            <a:off x="3505200" y="27432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200</a:t>
            </a:r>
            <a:endParaRPr lang="en-NZ">
              <a:solidFill>
                <a:srgbClr val="FF0000"/>
              </a:solidFill>
            </a:endParaRPr>
          </a:p>
        </p:txBody>
      </p:sp>
      <p:sp>
        <p:nvSpPr>
          <p:cNvPr id="15" name="Rectangle 14"/>
          <p:cNvSpPr>
            <a:spLocks noChangeArrowheads="1"/>
          </p:cNvSpPr>
          <p:nvPr/>
        </p:nvSpPr>
        <p:spPr bwMode="auto">
          <a:xfrm>
            <a:off x="457200" y="3048000"/>
            <a:ext cx="2209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Multiply by parts:</a:t>
            </a:r>
            <a:endParaRPr lang="en-NZ">
              <a:solidFill>
                <a:srgbClr val="FF0000"/>
              </a:solidFill>
            </a:endParaRPr>
          </a:p>
        </p:txBody>
      </p:sp>
      <p:sp>
        <p:nvSpPr>
          <p:cNvPr id="16" name="Rectangle 15"/>
          <p:cNvSpPr>
            <a:spLocks noChangeArrowheads="1"/>
          </p:cNvSpPr>
          <p:nvPr/>
        </p:nvSpPr>
        <p:spPr bwMode="auto">
          <a:xfrm>
            <a:off x="2286000" y="30480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200 × 2</a:t>
            </a:r>
            <a:endParaRPr lang="en-NZ">
              <a:solidFill>
                <a:srgbClr val="FF0000"/>
              </a:solidFill>
            </a:endParaRPr>
          </a:p>
        </p:txBody>
      </p:sp>
      <p:sp>
        <p:nvSpPr>
          <p:cNvPr id="17" name="Rectangle 16"/>
          <p:cNvSpPr>
            <a:spLocks noChangeArrowheads="1"/>
          </p:cNvSpPr>
          <p:nvPr/>
        </p:nvSpPr>
        <p:spPr bwMode="auto">
          <a:xfrm>
            <a:off x="3200400" y="30480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$400</a:t>
            </a:r>
            <a:endParaRPr lang="en-NZ">
              <a:solidFill>
                <a:srgbClr val="FF0000"/>
              </a:solidFill>
            </a:endParaRPr>
          </a:p>
        </p:txBody>
      </p:sp>
      <p:sp>
        <p:nvSpPr>
          <p:cNvPr id="18" name="Rectangle 17"/>
          <p:cNvSpPr>
            <a:spLocks noChangeArrowheads="1"/>
          </p:cNvSpPr>
          <p:nvPr/>
        </p:nvSpPr>
        <p:spPr bwMode="auto">
          <a:xfrm>
            <a:off x="4572000" y="30480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200 × 5</a:t>
            </a:r>
            <a:endParaRPr lang="en-NZ">
              <a:solidFill>
                <a:srgbClr val="FF0000"/>
              </a:solidFill>
            </a:endParaRPr>
          </a:p>
        </p:txBody>
      </p:sp>
      <p:sp>
        <p:nvSpPr>
          <p:cNvPr id="19" name="Rectangle 18"/>
          <p:cNvSpPr>
            <a:spLocks noChangeArrowheads="1"/>
          </p:cNvSpPr>
          <p:nvPr/>
        </p:nvSpPr>
        <p:spPr bwMode="auto">
          <a:xfrm>
            <a:off x="5486400" y="30480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$1000</a:t>
            </a:r>
            <a:endParaRPr lang="en-NZ">
              <a:solidFill>
                <a:srgbClr val="FF0000"/>
              </a:solidFill>
            </a:endParaRPr>
          </a:p>
        </p:txBody>
      </p:sp>
      <p:sp>
        <p:nvSpPr>
          <p:cNvPr id="20" name="Rectangle 19"/>
          <p:cNvSpPr>
            <a:spLocks noChangeArrowheads="1"/>
          </p:cNvSpPr>
          <p:nvPr/>
        </p:nvSpPr>
        <p:spPr bwMode="auto">
          <a:xfrm>
            <a:off x="1981200" y="3581400"/>
            <a:ext cx="2590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Answer: $400 : $1000</a:t>
            </a:r>
            <a:endParaRPr lang="en-NZ">
              <a:solidFill>
                <a:srgbClr val="FF0000"/>
              </a:solidFill>
            </a:endParaRPr>
          </a:p>
        </p:txBody>
      </p:sp>
      <p:sp>
        <p:nvSpPr>
          <p:cNvPr id="21" name="TextBox 20"/>
          <p:cNvSpPr txBox="1">
            <a:spLocks noChangeArrowheads="1"/>
          </p:cNvSpPr>
          <p:nvPr/>
        </p:nvSpPr>
        <p:spPr bwMode="auto">
          <a:xfrm>
            <a:off x="6324600" y="1981200"/>
            <a:ext cx="2133600" cy="64611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Order of a ratio is very important</a:t>
            </a:r>
          </a:p>
        </p:txBody>
      </p:sp>
      <p:sp>
        <p:nvSpPr>
          <p:cNvPr id="22" name="Oval 21"/>
          <p:cNvSpPr>
            <a:spLocks noChangeArrowheads="1"/>
          </p:cNvSpPr>
          <p:nvPr/>
        </p:nvSpPr>
        <p:spPr bwMode="auto">
          <a:xfrm>
            <a:off x="7086600" y="3962400"/>
            <a:ext cx="228600" cy="381000"/>
          </a:xfrm>
          <a:prstGeom prst="ellipse">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pPr eaLnBrk="0" hangingPunct="0"/>
            <a:endParaRPr lang="en-US"/>
          </a:p>
        </p:txBody>
      </p:sp>
      <p:sp>
        <p:nvSpPr>
          <p:cNvPr id="23" name="Rectangle 22"/>
          <p:cNvSpPr>
            <a:spLocks noChangeArrowheads="1"/>
          </p:cNvSpPr>
          <p:nvPr/>
        </p:nvSpPr>
        <p:spPr bwMode="auto">
          <a:xfrm>
            <a:off x="457200" y="43434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Total parts:</a:t>
            </a:r>
            <a:endParaRPr lang="en-NZ">
              <a:solidFill>
                <a:srgbClr val="FF0000"/>
              </a:solidFill>
            </a:endParaRPr>
          </a:p>
        </p:txBody>
      </p:sp>
      <p:sp>
        <p:nvSpPr>
          <p:cNvPr id="24" name="Rectangle 23"/>
          <p:cNvSpPr>
            <a:spLocks noChangeArrowheads="1"/>
          </p:cNvSpPr>
          <p:nvPr/>
        </p:nvSpPr>
        <p:spPr bwMode="auto">
          <a:xfrm>
            <a:off x="1600200" y="43434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5 + 3 + 2</a:t>
            </a:r>
            <a:endParaRPr lang="en-NZ">
              <a:solidFill>
                <a:srgbClr val="FF0000"/>
              </a:solidFill>
            </a:endParaRPr>
          </a:p>
        </p:txBody>
      </p:sp>
      <p:sp>
        <p:nvSpPr>
          <p:cNvPr id="25" name="Rectangle 24"/>
          <p:cNvSpPr>
            <a:spLocks noChangeArrowheads="1"/>
          </p:cNvSpPr>
          <p:nvPr/>
        </p:nvSpPr>
        <p:spPr bwMode="auto">
          <a:xfrm>
            <a:off x="2667000" y="43434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10</a:t>
            </a:r>
            <a:endParaRPr lang="en-NZ">
              <a:solidFill>
                <a:srgbClr val="FF0000"/>
              </a:solidFill>
            </a:endParaRPr>
          </a:p>
        </p:txBody>
      </p:sp>
      <p:sp>
        <p:nvSpPr>
          <p:cNvPr id="26" name="Rectangle 25"/>
          <p:cNvSpPr>
            <a:spLocks noChangeArrowheads="1"/>
          </p:cNvSpPr>
          <p:nvPr/>
        </p:nvSpPr>
        <p:spPr bwMode="auto">
          <a:xfrm>
            <a:off x="457200" y="4648200"/>
            <a:ext cx="2209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Divide into amount:</a:t>
            </a:r>
            <a:endParaRPr lang="en-NZ">
              <a:solidFill>
                <a:srgbClr val="FF0000"/>
              </a:solidFill>
            </a:endParaRPr>
          </a:p>
        </p:txBody>
      </p:sp>
      <p:sp>
        <p:nvSpPr>
          <p:cNvPr id="27" name="Rectangle 26"/>
          <p:cNvSpPr>
            <a:spLocks noChangeArrowheads="1"/>
          </p:cNvSpPr>
          <p:nvPr/>
        </p:nvSpPr>
        <p:spPr bwMode="auto">
          <a:xfrm>
            <a:off x="2514600" y="46482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2000 ÷ 10</a:t>
            </a:r>
            <a:endParaRPr lang="en-NZ">
              <a:solidFill>
                <a:srgbClr val="FF0000"/>
              </a:solidFill>
            </a:endParaRPr>
          </a:p>
        </p:txBody>
      </p:sp>
      <p:sp>
        <p:nvSpPr>
          <p:cNvPr id="28" name="Rectangle 27"/>
          <p:cNvSpPr>
            <a:spLocks noChangeArrowheads="1"/>
          </p:cNvSpPr>
          <p:nvPr/>
        </p:nvSpPr>
        <p:spPr bwMode="auto">
          <a:xfrm>
            <a:off x="457200" y="4953000"/>
            <a:ext cx="2209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Multiply by parts:</a:t>
            </a:r>
            <a:endParaRPr lang="en-NZ">
              <a:solidFill>
                <a:srgbClr val="FF0000"/>
              </a:solidFill>
            </a:endParaRPr>
          </a:p>
        </p:txBody>
      </p:sp>
      <p:sp>
        <p:nvSpPr>
          <p:cNvPr id="29" name="Rectangle 28"/>
          <p:cNvSpPr>
            <a:spLocks noChangeArrowheads="1"/>
          </p:cNvSpPr>
          <p:nvPr/>
        </p:nvSpPr>
        <p:spPr bwMode="auto">
          <a:xfrm>
            <a:off x="2286000" y="49530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250 × 2</a:t>
            </a:r>
            <a:endParaRPr lang="en-NZ">
              <a:solidFill>
                <a:srgbClr val="FF0000"/>
              </a:solidFill>
            </a:endParaRPr>
          </a:p>
        </p:txBody>
      </p:sp>
      <p:sp>
        <p:nvSpPr>
          <p:cNvPr id="30" name="Rectangle 29"/>
          <p:cNvSpPr>
            <a:spLocks noChangeArrowheads="1"/>
          </p:cNvSpPr>
          <p:nvPr/>
        </p:nvSpPr>
        <p:spPr bwMode="auto">
          <a:xfrm>
            <a:off x="3200400" y="49530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$500</a:t>
            </a:r>
            <a:endParaRPr lang="en-NZ">
              <a:solidFill>
                <a:srgbClr val="FF0000"/>
              </a:solidFill>
            </a:endParaRPr>
          </a:p>
        </p:txBody>
      </p:sp>
      <p:sp>
        <p:nvSpPr>
          <p:cNvPr id="31" name="Rectangle 30"/>
          <p:cNvSpPr>
            <a:spLocks noChangeArrowheads="1"/>
          </p:cNvSpPr>
          <p:nvPr/>
        </p:nvSpPr>
        <p:spPr bwMode="auto">
          <a:xfrm>
            <a:off x="1981200" y="5257800"/>
            <a:ext cx="2590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Answer: $500 </a:t>
            </a:r>
            <a:endParaRPr lang="en-NZ">
              <a:solidFill>
                <a:srgbClr val="FF0000"/>
              </a:solidFill>
            </a:endParaRPr>
          </a:p>
        </p:txBody>
      </p:sp>
      <p:sp>
        <p:nvSpPr>
          <p:cNvPr id="32" name="Rectangle 31"/>
          <p:cNvSpPr>
            <a:spLocks noChangeArrowheads="1"/>
          </p:cNvSpPr>
          <p:nvPr/>
        </p:nvSpPr>
        <p:spPr bwMode="auto">
          <a:xfrm>
            <a:off x="3581400" y="46482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250</a:t>
            </a:r>
            <a:endParaRPr lang="en-NZ">
              <a:solidFill>
                <a:srgbClr val="FF0000"/>
              </a:solidFill>
            </a:endParaRPr>
          </a:p>
        </p:txBody>
      </p:sp>
      <p:pic>
        <p:nvPicPr>
          <p:cNvPr id="5122" name="Picture 2" descr="C:\Program Files\Microsoft Office\Media\CntCD1\ClipArt3\j0239145.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495800"/>
            <a:ext cx="1531938"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8"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 calcmode="lin" valueType="num">
                                      <p:cBhvr additive="base">
                                        <p:cTn id="32" dur="500" fill="hold"/>
                                        <p:tgtEl>
                                          <p:spTgt spid="7"/>
                                        </p:tgtEl>
                                        <p:attrNameLst>
                                          <p:attrName>ppt_x</p:attrName>
                                        </p:attrNameLst>
                                      </p:cBhvr>
                                      <p:tavLst>
                                        <p:tav tm="0">
                                          <p:val>
                                            <p:strVal val="0-#ppt_w/2"/>
                                          </p:val>
                                        </p:tav>
                                        <p:tav tm="100000">
                                          <p:val>
                                            <p:strVal val="#ppt_x"/>
                                          </p:val>
                                        </p:tav>
                                      </p:tavLst>
                                    </p:anim>
                                    <p:anim calcmode="lin" valueType="num">
                                      <p:cBhvr additive="base">
                                        <p:cTn id="33" dur="500" fill="hold"/>
                                        <p:tgtEl>
                                          <p:spTgt spid="7"/>
                                        </p:tgtEl>
                                        <p:attrNameLst>
                                          <p:attrName>ppt_y</p:attrName>
                                        </p:attrNameLst>
                                      </p:cBhvr>
                                      <p:tavLst>
                                        <p:tav tm="0">
                                          <p:val>
                                            <p:strVal val="#ppt_y"/>
                                          </p:val>
                                        </p:tav>
                                        <p:tav tm="100000">
                                          <p:val>
                                            <p:strVal val="#ppt_y"/>
                                          </p:val>
                                        </p:tav>
                                      </p:tavLst>
                                    </p:anim>
                                  </p:childTnLst>
                                </p:cTn>
                              </p:par>
                              <p:par>
                                <p:cTn id="34" presetID="2" presetClass="entr" presetSubtype="8" fill="hold" grpId="0" nodeType="withEffect">
                                  <p:stCondLst>
                                    <p:cond delay="0"/>
                                  </p:stCondLst>
                                  <p:childTnLst>
                                    <p:set>
                                      <p:cBhvr>
                                        <p:cTn id="35" dur="1" fill="hold">
                                          <p:stCondLst>
                                            <p:cond delay="0"/>
                                          </p:stCondLst>
                                        </p:cTn>
                                        <p:tgtEl>
                                          <p:spTgt spid="8"/>
                                        </p:tgtEl>
                                        <p:attrNameLst>
                                          <p:attrName>style.visibility</p:attrName>
                                        </p:attrNameLst>
                                      </p:cBhvr>
                                      <p:to>
                                        <p:strVal val="visible"/>
                                      </p:to>
                                    </p:set>
                                    <p:anim calcmode="lin" valueType="num">
                                      <p:cBhvr additive="base">
                                        <p:cTn id="36" dur="500" fill="hold"/>
                                        <p:tgtEl>
                                          <p:spTgt spid="8"/>
                                        </p:tgtEl>
                                        <p:attrNameLst>
                                          <p:attrName>ppt_x</p:attrName>
                                        </p:attrNameLst>
                                      </p:cBhvr>
                                      <p:tavLst>
                                        <p:tav tm="0">
                                          <p:val>
                                            <p:strVal val="0-#ppt_w/2"/>
                                          </p:val>
                                        </p:tav>
                                        <p:tav tm="100000">
                                          <p:val>
                                            <p:strVal val="#ppt_x"/>
                                          </p:val>
                                        </p:tav>
                                      </p:tavLst>
                                    </p:anim>
                                    <p:anim calcmode="lin" valueType="num">
                                      <p:cBhvr additive="base">
                                        <p:cTn id="37" dur="500" fill="hold"/>
                                        <p:tgtEl>
                                          <p:spTgt spid="8"/>
                                        </p:tgtEl>
                                        <p:attrNameLst>
                                          <p:attrName>ppt_y</p:attrName>
                                        </p:attrNameLst>
                                      </p:cBhvr>
                                      <p:tavLst>
                                        <p:tav tm="0">
                                          <p:val>
                                            <p:strVal val="#ppt_y"/>
                                          </p:val>
                                        </p:tav>
                                        <p:tav tm="100000">
                                          <p:val>
                                            <p:strVal val="#ppt_y"/>
                                          </p:val>
                                        </p:tav>
                                      </p:tavLst>
                                    </p:anim>
                                  </p:childTnLst>
                                </p:cTn>
                              </p:par>
                              <p:par>
                                <p:cTn id="38" presetID="10" presetClass="entr" presetSubtype="0" fill="hold" nodeType="withEffect">
                                  <p:stCondLst>
                                    <p:cond delay="0"/>
                                  </p:stCondLst>
                                  <p:childTnLst>
                                    <p:set>
                                      <p:cBhvr>
                                        <p:cTn id="39" dur="1" fill="hold">
                                          <p:stCondLst>
                                            <p:cond delay="0"/>
                                          </p:stCondLst>
                                        </p:cTn>
                                        <p:tgtEl>
                                          <p:spTgt spid="5122"/>
                                        </p:tgtEl>
                                        <p:attrNameLst>
                                          <p:attrName>style.visibility</p:attrName>
                                        </p:attrNameLst>
                                      </p:cBhvr>
                                      <p:to>
                                        <p:strVal val="visible"/>
                                      </p:to>
                                    </p:set>
                                    <p:animEffect transition="in" filter="fade">
                                      <p:cBhvr>
                                        <p:cTn id="40" dur="500"/>
                                        <p:tgtEl>
                                          <p:spTgt spid="5122"/>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fade">
                                      <p:cBhvr>
                                        <p:cTn id="45" dur="500"/>
                                        <p:tgtEl>
                                          <p:spTgt spid="9"/>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0"/>
                                        </p:tgtEl>
                                        <p:attrNameLst>
                                          <p:attrName>style.visibility</p:attrName>
                                        </p:attrNameLst>
                                      </p:cBhvr>
                                      <p:to>
                                        <p:strVal val="visible"/>
                                      </p:to>
                                    </p:set>
                                    <p:animEffect transition="in" filter="fade">
                                      <p:cBhvr>
                                        <p:cTn id="50" dur="500"/>
                                        <p:tgtEl>
                                          <p:spTgt spid="10"/>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Effect transition="in" filter="fade">
                                      <p:cBhvr>
                                        <p:cTn id="55" dur="500"/>
                                        <p:tgtEl>
                                          <p:spTgt spid="11"/>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12"/>
                                        </p:tgtEl>
                                        <p:attrNameLst>
                                          <p:attrName>style.visibility</p:attrName>
                                        </p:attrNameLst>
                                      </p:cBhvr>
                                      <p:to>
                                        <p:strVal val="visible"/>
                                      </p:to>
                                    </p:set>
                                    <p:animEffect transition="in" filter="fade">
                                      <p:cBhvr>
                                        <p:cTn id="60" dur="500"/>
                                        <p:tgtEl>
                                          <p:spTgt spid="12"/>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13"/>
                                        </p:tgtEl>
                                        <p:attrNameLst>
                                          <p:attrName>style.visibility</p:attrName>
                                        </p:attrNameLst>
                                      </p:cBhvr>
                                      <p:to>
                                        <p:strVal val="visible"/>
                                      </p:to>
                                    </p:set>
                                    <p:animEffect transition="in" filter="fade">
                                      <p:cBhvr>
                                        <p:cTn id="65" dur="500"/>
                                        <p:tgtEl>
                                          <p:spTgt spid="13"/>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14"/>
                                        </p:tgtEl>
                                        <p:attrNameLst>
                                          <p:attrName>style.visibility</p:attrName>
                                        </p:attrNameLst>
                                      </p:cBhvr>
                                      <p:to>
                                        <p:strVal val="visible"/>
                                      </p:to>
                                    </p:set>
                                    <p:animEffect transition="in" filter="fade">
                                      <p:cBhvr>
                                        <p:cTn id="70" dur="500"/>
                                        <p:tgtEl>
                                          <p:spTgt spid="14"/>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15"/>
                                        </p:tgtEl>
                                        <p:attrNameLst>
                                          <p:attrName>style.visibility</p:attrName>
                                        </p:attrNameLst>
                                      </p:cBhvr>
                                      <p:to>
                                        <p:strVal val="visible"/>
                                      </p:to>
                                    </p:set>
                                    <p:animEffect transition="in" filter="fade">
                                      <p:cBhvr>
                                        <p:cTn id="75" dur="500"/>
                                        <p:tgtEl>
                                          <p:spTgt spid="15"/>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16"/>
                                        </p:tgtEl>
                                        <p:attrNameLst>
                                          <p:attrName>style.visibility</p:attrName>
                                        </p:attrNameLst>
                                      </p:cBhvr>
                                      <p:to>
                                        <p:strVal val="visible"/>
                                      </p:to>
                                    </p:set>
                                    <p:animEffect transition="in" filter="fade">
                                      <p:cBhvr>
                                        <p:cTn id="80" dur="500"/>
                                        <p:tgtEl>
                                          <p:spTgt spid="16"/>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10" presetClass="entr" presetSubtype="0" fill="hold" grpId="0" nodeType="clickEffect">
                                  <p:stCondLst>
                                    <p:cond delay="0"/>
                                  </p:stCondLst>
                                  <p:childTnLst>
                                    <p:set>
                                      <p:cBhvr>
                                        <p:cTn id="84" dur="1" fill="hold">
                                          <p:stCondLst>
                                            <p:cond delay="0"/>
                                          </p:stCondLst>
                                        </p:cTn>
                                        <p:tgtEl>
                                          <p:spTgt spid="17"/>
                                        </p:tgtEl>
                                        <p:attrNameLst>
                                          <p:attrName>style.visibility</p:attrName>
                                        </p:attrNameLst>
                                      </p:cBhvr>
                                      <p:to>
                                        <p:strVal val="visible"/>
                                      </p:to>
                                    </p:set>
                                    <p:animEffect transition="in" filter="fade">
                                      <p:cBhvr>
                                        <p:cTn id="85" dur="500"/>
                                        <p:tgtEl>
                                          <p:spTgt spid="17"/>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10" presetClass="entr" presetSubtype="0" fill="hold" grpId="0" nodeType="clickEffect">
                                  <p:stCondLst>
                                    <p:cond delay="0"/>
                                  </p:stCondLst>
                                  <p:childTnLst>
                                    <p:set>
                                      <p:cBhvr>
                                        <p:cTn id="89" dur="1" fill="hold">
                                          <p:stCondLst>
                                            <p:cond delay="0"/>
                                          </p:stCondLst>
                                        </p:cTn>
                                        <p:tgtEl>
                                          <p:spTgt spid="18"/>
                                        </p:tgtEl>
                                        <p:attrNameLst>
                                          <p:attrName>style.visibility</p:attrName>
                                        </p:attrNameLst>
                                      </p:cBhvr>
                                      <p:to>
                                        <p:strVal val="visible"/>
                                      </p:to>
                                    </p:set>
                                    <p:animEffect transition="in" filter="fade">
                                      <p:cBhvr>
                                        <p:cTn id="90" dur="500"/>
                                        <p:tgtEl>
                                          <p:spTgt spid="18"/>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10" presetClass="entr" presetSubtype="0" fill="hold" grpId="0" nodeType="clickEffect">
                                  <p:stCondLst>
                                    <p:cond delay="0"/>
                                  </p:stCondLst>
                                  <p:childTnLst>
                                    <p:set>
                                      <p:cBhvr>
                                        <p:cTn id="94" dur="1" fill="hold">
                                          <p:stCondLst>
                                            <p:cond delay="0"/>
                                          </p:stCondLst>
                                        </p:cTn>
                                        <p:tgtEl>
                                          <p:spTgt spid="19"/>
                                        </p:tgtEl>
                                        <p:attrNameLst>
                                          <p:attrName>style.visibility</p:attrName>
                                        </p:attrNameLst>
                                      </p:cBhvr>
                                      <p:to>
                                        <p:strVal val="visible"/>
                                      </p:to>
                                    </p:set>
                                    <p:animEffect transition="in" filter="fade">
                                      <p:cBhvr>
                                        <p:cTn id="95" dur="500"/>
                                        <p:tgtEl>
                                          <p:spTgt spid="19"/>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10" presetClass="entr" presetSubtype="0" fill="hold" grpId="0" nodeType="clickEffect">
                                  <p:stCondLst>
                                    <p:cond delay="0"/>
                                  </p:stCondLst>
                                  <p:childTnLst>
                                    <p:set>
                                      <p:cBhvr>
                                        <p:cTn id="99" dur="1" fill="hold">
                                          <p:stCondLst>
                                            <p:cond delay="0"/>
                                          </p:stCondLst>
                                        </p:cTn>
                                        <p:tgtEl>
                                          <p:spTgt spid="20"/>
                                        </p:tgtEl>
                                        <p:attrNameLst>
                                          <p:attrName>style.visibility</p:attrName>
                                        </p:attrNameLst>
                                      </p:cBhvr>
                                      <p:to>
                                        <p:strVal val="visible"/>
                                      </p:to>
                                    </p:set>
                                    <p:animEffect transition="in" filter="fade">
                                      <p:cBhvr>
                                        <p:cTn id="100" dur="500"/>
                                        <p:tgtEl>
                                          <p:spTgt spid="20"/>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19" presetClass="entr" presetSubtype="10" fill="hold" grpId="0" nodeType="clickEffect">
                                  <p:stCondLst>
                                    <p:cond delay="0"/>
                                  </p:stCondLst>
                                  <p:childTnLst>
                                    <p:set>
                                      <p:cBhvr>
                                        <p:cTn id="104" dur="1" fill="hold">
                                          <p:stCondLst>
                                            <p:cond delay="0"/>
                                          </p:stCondLst>
                                        </p:cTn>
                                        <p:tgtEl>
                                          <p:spTgt spid="21"/>
                                        </p:tgtEl>
                                        <p:attrNameLst>
                                          <p:attrName>style.visibility</p:attrName>
                                        </p:attrNameLst>
                                      </p:cBhvr>
                                      <p:to>
                                        <p:strVal val="visible"/>
                                      </p:to>
                                    </p:set>
                                    <p:anim calcmode="lin" valueType="num">
                                      <p:cBhvr>
                                        <p:cTn id="105" dur="1000" fill="hold"/>
                                        <p:tgtEl>
                                          <p:spTgt spid="21"/>
                                        </p:tgtEl>
                                        <p:attrNameLst>
                                          <p:attrName>ppt_w</p:attrName>
                                        </p:attrNameLst>
                                      </p:cBhvr>
                                      <p:tavLst>
                                        <p:tav tm="0" fmla="#ppt_w*sin(2.5*pi*$)">
                                          <p:val>
                                            <p:fltVal val="0"/>
                                          </p:val>
                                        </p:tav>
                                        <p:tav tm="100000">
                                          <p:val>
                                            <p:fltVal val="1"/>
                                          </p:val>
                                        </p:tav>
                                      </p:tavLst>
                                    </p:anim>
                                    <p:anim calcmode="lin" valueType="num">
                                      <p:cBhvr>
                                        <p:cTn id="106" dur="1000" fill="hold"/>
                                        <p:tgtEl>
                                          <p:spTgt spid="21"/>
                                        </p:tgtEl>
                                        <p:attrNameLst>
                                          <p:attrName>ppt_h</p:attrName>
                                        </p:attrNameLst>
                                      </p:cBhvr>
                                      <p:tavLst>
                                        <p:tav tm="0">
                                          <p:val>
                                            <p:strVal val="#ppt_h"/>
                                          </p:val>
                                        </p:tav>
                                        <p:tav tm="100000">
                                          <p:val>
                                            <p:strVal val="#ppt_h"/>
                                          </p:val>
                                        </p:tav>
                                      </p:tavLst>
                                    </p:anim>
                                  </p:childTnLst>
                                </p:cTn>
                              </p:par>
                            </p:childTnLst>
                          </p:cTn>
                        </p:par>
                      </p:childTnLst>
                    </p:cTn>
                  </p:par>
                  <p:par>
                    <p:cTn id="107" fill="hold" nodeType="clickPar">
                      <p:stCondLst>
                        <p:cond delay="indefinite"/>
                      </p:stCondLst>
                      <p:childTnLst>
                        <p:par>
                          <p:cTn id="108" fill="hold" nodeType="withGroup">
                            <p:stCondLst>
                              <p:cond delay="0"/>
                            </p:stCondLst>
                            <p:childTnLst>
                              <p:par>
                                <p:cTn id="109" presetID="10" presetClass="entr" presetSubtype="0" fill="hold" grpId="0" nodeType="clickEffect">
                                  <p:stCondLst>
                                    <p:cond delay="0"/>
                                  </p:stCondLst>
                                  <p:childTnLst>
                                    <p:set>
                                      <p:cBhvr>
                                        <p:cTn id="110" dur="1" fill="hold">
                                          <p:stCondLst>
                                            <p:cond delay="0"/>
                                          </p:stCondLst>
                                        </p:cTn>
                                        <p:tgtEl>
                                          <p:spTgt spid="22"/>
                                        </p:tgtEl>
                                        <p:attrNameLst>
                                          <p:attrName>style.visibility</p:attrName>
                                        </p:attrNameLst>
                                      </p:cBhvr>
                                      <p:to>
                                        <p:strVal val="visible"/>
                                      </p:to>
                                    </p:set>
                                    <p:animEffect transition="in" filter="fade">
                                      <p:cBhvr>
                                        <p:cTn id="111" dur="500"/>
                                        <p:tgtEl>
                                          <p:spTgt spid="22"/>
                                        </p:tgtEl>
                                      </p:cBhvr>
                                    </p:animEffec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10" presetClass="entr" presetSubtype="0" fill="hold" grpId="0" nodeType="clickEffect">
                                  <p:stCondLst>
                                    <p:cond delay="0"/>
                                  </p:stCondLst>
                                  <p:childTnLst>
                                    <p:set>
                                      <p:cBhvr>
                                        <p:cTn id="115" dur="1" fill="hold">
                                          <p:stCondLst>
                                            <p:cond delay="0"/>
                                          </p:stCondLst>
                                        </p:cTn>
                                        <p:tgtEl>
                                          <p:spTgt spid="23"/>
                                        </p:tgtEl>
                                        <p:attrNameLst>
                                          <p:attrName>style.visibility</p:attrName>
                                        </p:attrNameLst>
                                      </p:cBhvr>
                                      <p:to>
                                        <p:strVal val="visible"/>
                                      </p:to>
                                    </p:set>
                                    <p:animEffect transition="in" filter="fade">
                                      <p:cBhvr>
                                        <p:cTn id="116" dur="500"/>
                                        <p:tgtEl>
                                          <p:spTgt spid="23"/>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10" presetClass="entr" presetSubtype="0" fill="hold" grpId="0" nodeType="clickEffect">
                                  <p:stCondLst>
                                    <p:cond delay="0"/>
                                  </p:stCondLst>
                                  <p:childTnLst>
                                    <p:set>
                                      <p:cBhvr>
                                        <p:cTn id="120" dur="1" fill="hold">
                                          <p:stCondLst>
                                            <p:cond delay="0"/>
                                          </p:stCondLst>
                                        </p:cTn>
                                        <p:tgtEl>
                                          <p:spTgt spid="24"/>
                                        </p:tgtEl>
                                        <p:attrNameLst>
                                          <p:attrName>style.visibility</p:attrName>
                                        </p:attrNameLst>
                                      </p:cBhvr>
                                      <p:to>
                                        <p:strVal val="visible"/>
                                      </p:to>
                                    </p:set>
                                    <p:animEffect transition="in" filter="fade">
                                      <p:cBhvr>
                                        <p:cTn id="121" dur="500"/>
                                        <p:tgtEl>
                                          <p:spTgt spid="24"/>
                                        </p:tgtEl>
                                      </p:cBhvr>
                                    </p:animEffec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10" presetClass="entr" presetSubtype="0" fill="hold" grpId="0" nodeType="clickEffect">
                                  <p:stCondLst>
                                    <p:cond delay="0"/>
                                  </p:stCondLst>
                                  <p:childTnLst>
                                    <p:set>
                                      <p:cBhvr>
                                        <p:cTn id="125" dur="1" fill="hold">
                                          <p:stCondLst>
                                            <p:cond delay="0"/>
                                          </p:stCondLst>
                                        </p:cTn>
                                        <p:tgtEl>
                                          <p:spTgt spid="25"/>
                                        </p:tgtEl>
                                        <p:attrNameLst>
                                          <p:attrName>style.visibility</p:attrName>
                                        </p:attrNameLst>
                                      </p:cBhvr>
                                      <p:to>
                                        <p:strVal val="visible"/>
                                      </p:to>
                                    </p:set>
                                    <p:animEffect transition="in" filter="fade">
                                      <p:cBhvr>
                                        <p:cTn id="126" dur="500"/>
                                        <p:tgtEl>
                                          <p:spTgt spid="25"/>
                                        </p:tgtEl>
                                      </p:cBhvr>
                                    </p:animEffect>
                                  </p:childTnLst>
                                </p:cTn>
                              </p:par>
                            </p:childTnLst>
                          </p:cTn>
                        </p:par>
                      </p:childTnLst>
                    </p:cTn>
                  </p:par>
                  <p:par>
                    <p:cTn id="127" fill="hold" nodeType="clickPar">
                      <p:stCondLst>
                        <p:cond delay="indefinite"/>
                      </p:stCondLst>
                      <p:childTnLst>
                        <p:par>
                          <p:cTn id="128" fill="hold" nodeType="withGroup">
                            <p:stCondLst>
                              <p:cond delay="0"/>
                            </p:stCondLst>
                            <p:childTnLst>
                              <p:par>
                                <p:cTn id="129" presetID="10" presetClass="entr" presetSubtype="0" fill="hold" grpId="0" nodeType="clickEffect">
                                  <p:stCondLst>
                                    <p:cond delay="0"/>
                                  </p:stCondLst>
                                  <p:childTnLst>
                                    <p:set>
                                      <p:cBhvr>
                                        <p:cTn id="130" dur="1" fill="hold">
                                          <p:stCondLst>
                                            <p:cond delay="0"/>
                                          </p:stCondLst>
                                        </p:cTn>
                                        <p:tgtEl>
                                          <p:spTgt spid="26"/>
                                        </p:tgtEl>
                                        <p:attrNameLst>
                                          <p:attrName>style.visibility</p:attrName>
                                        </p:attrNameLst>
                                      </p:cBhvr>
                                      <p:to>
                                        <p:strVal val="visible"/>
                                      </p:to>
                                    </p:set>
                                    <p:animEffect transition="in" filter="fade">
                                      <p:cBhvr>
                                        <p:cTn id="131" dur="500"/>
                                        <p:tgtEl>
                                          <p:spTgt spid="26"/>
                                        </p:tgtEl>
                                      </p:cBhvr>
                                    </p:animEffect>
                                  </p:childTnLst>
                                </p:cTn>
                              </p:par>
                            </p:childTnLst>
                          </p:cTn>
                        </p:par>
                      </p:childTnLst>
                    </p:cTn>
                  </p:par>
                  <p:par>
                    <p:cTn id="132" fill="hold" nodeType="clickPar">
                      <p:stCondLst>
                        <p:cond delay="indefinite"/>
                      </p:stCondLst>
                      <p:childTnLst>
                        <p:par>
                          <p:cTn id="133" fill="hold" nodeType="withGroup">
                            <p:stCondLst>
                              <p:cond delay="0"/>
                            </p:stCondLst>
                            <p:childTnLst>
                              <p:par>
                                <p:cTn id="134" presetID="10" presetClass="entr" presetSubtype="0" fill="hold" grpId="0" nodeType="clickEffect">
                                  <p:stCondLst>
                                    <p:cond delay="0"/>
                                  </p:stCondLst>
                                  <p:childTnLst>
                                    <p:set>
                                      <p:cBhvr>
                                        <p:cTn id="135" dur="1" fill="hold">
                                          <p:stCondLst>
                                            <p:cond delay="0"/>
                                          </p:stCondLst>
                                        </p:cTn>
                                        <p:tgtEl>
                                          <p:spTgt spid="27"/>
                                        </p:tgtEl>
                                        <p:attrNameLst>
                                          <p:attrName>style.visibility</p:attrName>
                                        </p:attrNameLst>
                                      </p:cBhvr>
                                      <p:to>
                                        <p:strVal val="visible"/>
                                      </p:to>
                                    </p:set>
                                    <p:animEffect transition="in" filter="fade">
                                      <p:cBhvr>
                                        <p:cTn id="136" dur="500"/>
                                        <p:tgtEl>
                                          <p:spTgt spid="27"/>
                                        </p:tgtEl>
                                      </p:cBhvr>
                                    </p:animEffect>
                                  </p:childTnLst>
                                </p:cTn>
                              </p:par>
                            </p:childTnLst>
                          </p:cTn>
                        </p:par>
                      </p:childTnLst>
                    </p:cTn>
                  </p:par>
                  <p:par>
                    <p:cTn id="137" fill="hold" nodeType="clickPar">
                      <p:stCondLst>
                        <p:cond delay="indefinite"/>
                      </p:stCondLst>
                      <p:childTnLst>
                        <p:par>
                          <p:cTn id="138" fill="hold" nodeType="withGroup">
                            <p:stCondLst>
                              <p:cond delay="0"/>
                            </p:stCondLst>
                            <p:childTnLst>
                              <p:par>
                                <p:cTn id="139" presetID="10" presetClass="entr" presetSubtype="0" fill="hold" grpId="0" nodeType="clickEffect">
                                  <p:stCondLst>
                                    <p:cond delay="0"/>
                                  </p:stCondLst>
                                  <p:childTnLst>
                                    <p:set>
                                      <p:cBhvr>
                                        <p:cTn id="140" dur="1" fill="hold">
                                          <p:stCondLst>
                                            <p:cond delay="0"/>
                                          </p:stCondLst>
                                        </p:cTn>
                                        <p:tgtEl>
                                          <p:spTgt spid="32"/>
                                        </p:tgtEl>
                                        <p:attrNameLst>
                                          <p:attrName>style.visibility</p:attrName>
                                        </p:attrNameLst>
                                      </p:cBhvr>
                                      <p:to>
                                        <p:strVal val="visible"/>
                                      </p:to>
                                    </p:set>
                                    <p:animEffect transition="in" filter="fade">
                                      <p:cBhvr>
                                        <p:cTn id="141" dur="500"/>
                                        <p:tgtEl>
                                          <p:spTgt spid="32"/>
                                        </p:tgtEl>
                                      </p:cBhvr>
                                    </p:animEffec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10" presetClass="entr" presetSubtype="0" fill="hold" grpId="0" nodeType="clickEffect">
                                  <p:stCondLst>
                                    <p:cond delay="0"/>
                                  </p:stCondLst>
                                  <p:childTnLst>
                                    <p:set>
                                      <p:cBhvr>
                                        <p:cTn id="145" dur="1" fill="hold">
                                          <p:stCondLst>
                                            <p:cond delay="0"/>
                                          </p:stCondLst>
                                        </p:cTn>
                                        <p:tgtEl>
                                          <p:spTgt spid="28"/>
                                        </p:tgtEl>
                                        <p:attrNameLst>
                                          <p:attrName>style.visibility</p:attrName>
                                        </p:attrNameLst>
                                      </p:cBhvr>
                                      <p:to>
                                        <p:strVal val="visible"/>
                                      </p:to>
                                    </p:set>
                                    <p:animEffect transition="in" filter="fade">
                                      <p:cBhvr>
                                        <p:cTn id="146" dur="500"/>
                                        <p:tgtEl>
                                          <p:spTgt spid="28"/>
                                        </p:tgtEl>
                                      </p:cBhvr>
                                    </p:animEffec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10" presetClass="entr" presetSubtype="0" fill="hold" grpId="0" nodeType="clickEffect">
                                  <p:stCondLst>
                                    <p:cond delay="0"/>
                                  </p:stCondLst>
                                  <p:childTnLst>
                                    <p:set>
                                      <p:cBhvr>
                                        <p:cTn id="150" dur="1" fill="hold">
                                          <p:stCondLst>
                                            <p:cond delay="0"/>
                                          </p:stCondLst>
                                        </p:cTn>
                                        <p:tgtEl>
                                          <p:spTgt spid="29"/>
                                        </p:tgtEl>
                                        <p:attrNameLst>
                                          <p:attrName>style.visibility</p:attrName>
                                        </p:attrNameLst>
                                      </p:cBhvr>
                                      <p:to>
                                        <p:strVal val="visible"/>
                                      </p:to>
                                    </p:set>
                                    <p:animEffect transition="in" filter="fade">
                                      <p:cBhvr>
                                        <p:cTn id="151" dur="500"/>
                                        <p:tgtEl>
                                          <p:spTgt spid="29"/>
                                        </p:tgtEl>
                                      </p:cBhvr>
                                    </p:animEffect>
                                  </p:childTnLst>
                                </p:cTn>
                              </p:par>
                            </p:childTnLst>
                          </p:cTn>
                        </p:par>
                      </p:childTnLst>
                    </p:cTn>
                  </p:par>
                  <p:par>
                    <p:cTn id="152" fill="hold" nodeType="clickPar">
                      <p:stCondLst>
                        <p:cond delay="indefinite"/>
                      </p:stCondLst>
                      <p:childTnLst>
                        <p:par>
                          <p:cTn id="153" fill="hold" nodeType="withGroup">
                            <p:stCondLst>
                              <p:cond delay="0"/>
                            </p:stCondLst>
                            <p:childTnLst>
                              <p:par>
                                <p:cTn id="154" presetID="10" presetClass="entr" presetSubtype="0" fill="hold" grpId="0" nodeType="clickEffect">
                                  <p:stCondLst>
                                    <p:cond delay="0"/>
                                  </p:stCondLst>
                                  <p:childTnLst>
                                    <p:set>
                                      <p:cBhvr>
                                        <p:cTn id="155" dur="1" fill="hold">
                                          <p:stCondLst>
                                            <p:cond delay="0"/>
                                          </p:stCondLst>
                                        </p:cTn>
                                        <p:tgtEl>
                                          <p:spTgt spid="30"/>
                                        </p:tgtEl>
                                        <p:attrNameLst>
                                          <p:attrName>style.visibility</p:attrName>
                                        </p:attrNameLst>
                                      </p:cBhvr>
                                      <p:to>
                                        <p:strVal val="visible"/>
                                      </p:to>
                                    </p:set>
                                    <p:animEffect transition="in" filter="fade">
                                      <p:cBhvr>
                                        <p:cTn id="156" dur="500"/>
                                        <p:tgtEl>
                                          <p:spTgt spid="30"/>
                                        </p:tgtEl>
                                      </p:cBhvr>
                                    </p:animEffect>
                                  </p:childTnLst>
                                </p:cTn>
                              </p:par>
                            </p:childTnLst>
                          </p:cTn>
                        </p:par>
                      </p:childTnLst>
                    </p:cTn>
                  </p:par>
                  <p:par>
                    <p:cTn id="157" fill="hold" nodeType="clickPar">
                      <p:stCondLst>
                        <p:cond delay="indefinite"/>
                      </p:stCondLst>
                      <p:childTnLst>
                        <p:par>
                          <p:cTn id="158" fill="hold" nodeType="withGroup">
                            <p:stCondLst>
                              <p:cond delay="0"/>
                            </p:stCondLst>
                            <p:childTnLst>
                              <p:par>
                                <p:cTn id="159" presetID="10" presetClass="entr" presetSubtype="0" fill="hold" grpId="0" nodeType="clickEffect">
                                  <p:stCondLst>
                                    <p:cond delay="0"/>
                                  </p:stCondLst>
                                  <p:childTnLst>
                                    <p:set>
                                      <p:cBhvr>
                                        <p:cTn id="160" dur="1" fill="hold">
                                          <p:stCondLst>
                                            <p:cond delay="0"/>
                                          </p:stCondLst>
                                        </p:cTn>
                                        <p:tgtEl>
                                          <p:spTgt spid="31"/>
                                        </p:tgtEl>
                                        <p:attrNameLst>
                                          <p:attrName>style.visibility</p:attrName>
                                        </p:attrNameLst>
                                      </p:cBhvr>
                                      <p:to>
                                        <p:strVal val="visible"/>
                                      </p:to>
                                    </p:set>
                                    <p:animEffect transition="in" filter="fade">
                                      <p:cBhvr>
                                        <p:cTn id="161"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P spid="21" grpId="0" animBg="1"/>
      <p:bldP spid="22" grpId="0" animBg="1"/>
      <p:bldP spid="23" grpId="0"/>
      <p:bldP spid="24" grpId="0"/>
      <p:bldP spid="25" grpId="0"/>
      <p:bldP spid="26" grpId="0"/>
      <p:bldP spid="27" grpId="0"/>
      <p:bldP spid="28" grpId="0"/>
      <p:bldP spid="29" grpId="0"/>
      <p:bldP spid="30" grpId="0"/>
      <p:bldP spid="31" grpId="0"/>
      <p:bldP spid="3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762000"/>
            <a:ext cx="7772400" cy="685800"/>
          </a:xfrm>
          <a:prstGeom prst="rect">
            <a:avLst/>
          </a:prstGeom>
        </p:spPr>
        <p:txBody>
          <a:bodyPr/>
          <a:lstStyle/>
          <a:p>
            <a:pPr>
              <a:defRPr/>
            </a:pPr>
            <a:r>
              <a:rPr kumimoji="1" lang="en-NZ" sz="4400" i="1" u="sng" kern="0" dirty="0">
                <a:solidFill>
                  <a:schemeClr val="tx2"/>
                </a:solidFill>
                <a:effectLst>
                  <a:outerShdw blurRad="38100" dist="38100" dir="2700000" algn="tl">
                    <a:srgbClr val="000000">
                      <a:alpha val="43137"/>
                    </a:srgbClr>
                  </a:outerShdw>
                </a:effectLst>
                <a:latin typeface="Arial Rounded MT Bold" pitchFamily="34" charset="0"/>
                <a:ea typeface="+mj-ea"/>
                <a:cs typeface="+mj-cs"/>
              </a:rPr>
              <a:t>Factors</a:t>
            </a:r>
          </a:p>
        </p:txBody>
      </p:sp>
      <p:sp>
        <p:nvSpPr>
          <p:cNvPr id="3" name="TextBox 2"/>
          <p:cNvSpPr txBox="1">
            <a:spLocks noChangeArrowheads="1"/>
          </p:cNvSpPr>
          <p:nvPr/>
        </p:nvSpPr>
        <p:spPr bwMode="auto">
          <a:xfrm>
            <a:off x="457200" y="16002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Are all of the counting numbers that divide evenly into a number</a:t>
            </a:r>
          </a:p>
        </p:txBody>
      </p:sp>
      <p:sp>
        <p:nvSpPr>
          <p:cNvPr id="4" name="TextBox 3"/>
          <p:cNvSpPr txBox="1">
            <a:spLocks noChangeArrowheads="1"/>
          </p:cNvSpPr>
          <p:nvPr/>
        </p:nvSpPr>
        <p:spPr bwMode="auto">
          <a:xfrm>
            <a:off x="457200" y="19050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Easiest to find numbers in pairs</a:t>
            </a:r>
          </a:p>
        </p:txBody>
      </p:sp>
      <p:sp>
        <p:nvSpPr>
          <p:cNvPr id="5" name="TextBox 4"/>
          <p:cNvSpPr txBox="1">
            <a:spLocks noChangeArrowheads="1"/>
          </p:cNvSpPr>
          <p:nvPr/>
        </p:nvSpPr>
        <p:spPr bwMode="auto">
          <a:xfrm>
            <a:off x="457200" y="2286000"/>
            <a:ext cx="2819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e.g. List the factors of 20</a:t>
            </a:r>
          </a:p>
        </p:txBody>
      </p:sp>
      <p:sp>
        <p:nvSpPr>
          <p:cNvPr id="6" name="TextBox 5"/>
          <p:cNvSpPr txBox="1">
            <a:spLocks noChangeArrowheads="1"/>
          </p:cNvSpPr>
          <p:nvPr/>
        </p:nvSpPr>
        <p:spPr bwMode="auto">
          <a:xfrm>
            <a:off x="3276600" y="22860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a:t>
            </a:r>
          </a:p>
        </p:txBody>
      </p:sp>
      <p:sp>
        <p:nvSpPr>
          <p:cNvPr id="7" name="TextBox 6"/>
          <p:cNvSpPr txBox="1">
            <a:spLocks noChangeArrowheads="1"/>
          </p:cNvSpPr>
          <p:nvPr/>
        </p:nvSpPr>
        <p:spPr bwMode="auto">
          <a:xfrm>
            <a:off x="4876800" y="2286000"/>
            <a:ext cx="60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20</a:t>
            </a:r>
          </a:p>
        </p:txBody>
      </p:sp>
      <p:sp>
        <p:nvSpPr>
          <p:cNvPr id="8" name="TextBox 7"/>
          <p:cNvSpPr txBox="1">
            <a:spLocks noChangeArrowheads="1"/>
          </p:cNvSpPr>
          <p:nvPr/>
        </p:nvSpPr>
        <p:spPr bwMode="auto">
          <a:xfrm>
            <a:off x="3581400" y="22860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2,</a:t>
            </a:r>
          </a:p>
        </p:txBody>
      </p:sp>
      <p:sp>
        <p:nvSpPr>
          <p:cNvPr id="9" name="TextBox 8"/>
          <p:cNvSpPr txBox="1">
            <a:spLocks noChangeArrowheads="1"/>
          </p:cNvSpPr>
          <p:nvPr/>
        </p:nvSpPr>
        <p:spPr bwMode="auto">
          <a:xfrm>
            <a:off x="4419600" y="22860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10,</a:t>
            </a:r>
          </a:p>
        </p:txBody>
      </p:sp>
      <p:sp>
        <p:nvSpPr>
          <p:cNvPr id="10" name="TextBox 9"/>
          <p:cNvSpPr txBox="1">
            <a:spLocks noChangeArrowheads="1"/>
          </p:cNvSpPr>
          <p:nvPr/>
        </p:nvSpPr>
        <p:spPr bwMode="auto">
          <a:xfrm>
            <a:off x="3886200" y="22860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4,</a:t>
            </a:r>
          </a:p>
        </p:txBody>
      </p:sp>
      <p:sp>
        <p:nvSpPr>
          <p:cNvPr id="11" name="TextBox 10"/>
          <p:cNvSpPr txBox="1">
            <a:spLocks noChangeArrowheads="1"/>
          </p:cNvSpPr>
          <p:nvPr/>
        </p:nvSpPr>
        <p:spPr bwMode="auto">
          <a:xfrm>
            <a:off x="4191000" y="22860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5,</a:t>
            </a:r>
          </a:p>
        </p:txBody>
      </p:sp>
      <p:sp>
        <p:nvSpPr>
          <p:cNvPr id="12" name="Title 1"/>
          <p:cNvSpPr txBox="1">
            <a:spLocks/>
          </p:cNvSpPr>
          <p:nvPr/>
        </p:nvSpPr>
        <p:spPr bwMode="auto">
          <a:xfrm>
            <a:off x="457200" y="2667000"/>
            <a:ext cx="7772400" cy="685800"/>
          </a:xfrm>
          <a:prstGeom prst="rect">
            <a:avLst/>
          </a:prstGeom>
          <a:noFill/>
          <a:ln w="9525">
            <a:noFill/>
            <a:miter lim="800000"/>
            <a:headEnd/>
            <a:tailEnd/>
          </a:ln>
          <a:effectLst/>
        </p:spPr>
        <p:txBody>
          <a:bodyPr lIns="92075" tIns="46038" rIns="92075" bIns="46038" anchor="ctr"/>
          <a:lstStyle/>
          <a:p>
            <a:pPr>
              <a:defRPr/>
            </a:pPr>
            <a:r>
              <a:rPr kumimoji="1" lang="en-NZ" sz="4400" i="1" u="sng" kern="0" dirty="0">
                <a:solidFill>
                  <a:schemeClr val="tx2"/>
                </a:solidFill>
                <a:effectLst>
                  <a:outerShdw blurRad="38100" dist="38100" dir="2700000" algn="tl">
                    <a:srgbClr val="000000">
                      <a:alpha val="43137"/>
                    </a:srgbClr>
                  </a:outerShdw>
                </a:effectLst>
                <a:latin typeface="Arial Rounded MT Bold" pitchFamily="34" charset="0"/>
                <a:ea typeface="+mj-ea"/>
                <a:cs typeface="+mj-cs"/>
              </a:rPr>
              <a:t>Common Factors</a:t>
            </a:r>
          </a:p>
        </p:txBody>
      </p:sp>
      <p:sp>
        <p:nvSpPr>
          <p:cNvPr id="13" name="TextBox 12"/>
          <p:cNvSpPr txBox="1">
            <a:spLocks noChangeArrowheads="1"/>
          </p:cNvSpPr>
          <p:nvPr/>
        </p:nvSpPr>
        <p:spPr bwMode="auto">
          <a:xfrm>
            <a:off x="533400" y="35052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Are factors shared by numbers</a:t>
            </a:r>
          </a:p>
        </p:txBody>
      </p:sp>
      <p:sp>
        <p:nvSpPr>
          <p:cNvPr id="14" name="TextBox 13"/>
          <p:cNvSpPr txBox="1">
            <a:spLocks noChangeArrowheads="1"/>
          </p:cNvSpPr>
          <p:nvPr/>
        </p:nvSpPr>
        <p:spPr bwMode="auto">
          <a:xfrm>
            <a:off x="533400" y="3810000"/>
            <a:ext cx="5867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e.g. List the common factors of 12 and 28</a:t>
            </a:r>
          </a:p>
        </p:txBody>
      </p:sp>
      <p:sp>
        <p:nvSpPr>
          <p:cNvPr id="15" name="TextBox 14"/>
          <p:cNvSpPr txBox="1">
            <a:spLocks noChangeArrowheads="1"/>
          </p:cNvSpPr>
          <p:nvPr/>
        </p:nvSpPr>
        <p:spPr bwMode="auto">
          <a:xfrm>
            <a:off x="533400" y="4114800"/>
            <a:ext cx="1828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Factors of 12:</a:t>
            </a:r>
          </a:p>
        </p:txBody>
      </p:sp>
      <p:sp>
        <p:nvSpPr>
          <p:cNvPr id="16" name="TextBox 15"/>
          <p:cNvSpPr txBox="1">
            <a:spLocks noChangeArrowheads="1"/>
          </p:cNvSpPr>
          <p:nvPr/>
        </p:nvSpPr>
        <p:spPr bwMode="auto">
          <a:xfrm>
            <a:off x="3810000" y="4114800"/>
            <a:ext cx="1828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Factors of 28:</a:t>
            </a:r>
          </a:p>
        </p:txBody>
      </p:sp>
      <p:sp>
        <p:nvSpPr>
          <p:cNvPr id="17" name="TextBox 16"/>
          <p:cNvSpPr txBox="1">
            <a:spLocks noChangeArrowheads="1"/>
          </p:cNvSpPr>
          <p:nvPr/>
        </p:nvSpPr>
        <p:spPr bwMode="auto">
          <a:xfrm>
            <a:off x="533400" y="4419600"/>
            <a:ext cx="3505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Common Multiples of 12 and 28:</a:t>
            </a:r>
          </a:p>
        </p:txBody>
      </p:sp>
      <p:sp>
        <p:nvSpPr>
          <p:cNvPr id="18" name="TextBox 17"/>
          <p:cNvSpPr txBox="1">
            <a:spLocks noChangeArrowheads="1"/>
          </p:cNvSpPr>
          <p:nvPr/>
        </p:nvSpPr>
        <p:spPr bwMode="auto">
          <a:xfrm>
            <a:off x="1981200" y="41148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a:t>
            </a:r>
          </a:p>
        </p:txBody>
      </p:sp>
      <p:sp>
        <p:nvSpPr>
          <p:cNvPr id="19" name="TextBox 18"/>
          <p:cNvSpPr txBox="1">
            <a:spLocks noChangeArrowheads="1"/>
          </p:cNvSpPr>
          <p:nvPr/>
        </p:nvSpPr>
        <p:spPr bwMode="auto">
          <a:xfrm>
            <a:off x="2209800" y="41148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2,</a:t>
            </a:r>
          </a:p>
        </p:txBody>
      </p:sp>
      <p:sp>
        <p:nvSpPr>
          <p:cNvPr id="20" name="TextBox 19"/>
          <p:cNvSpPr txBox="1">
            <a:spLocks noChangeArrowheads="1"/>
          </p:cNvSpPr>
          <p:nvPr/>
        </p:nvSpPr>
        <p:spPr bwMode="auto">
          <a:xfrm>
            <a:off x="2971800" y="41148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6,</a:t>
            </a:r>
          </a:p>
        </p:txBody>
      </p:sp>
      <p:sp>
        <p:nvSpPr>
          <p:cNvPr id="21" name="TextBox 20"/>
          <p:cNvSpPr txBox="1">
            <a:spLocks noChangeArrowheads="1"/>
          </p:cNvSpPr>
          <p:nvPr/>
        </p:nvSpPr>
        <p:spPr bwMode="auto">
          <a:xfrm>
            <a:off x="2438400" y="41148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3,</a:t>
            </a:r>
          </a:p>
        </p:txBody>
      </p:sp>
      <p:sp>
        <p:nvSpPr>
          <p:cNvPr id="22" name="TextBox 21"/>
          <p:cNvSpPr txBox="1">
            <a:spLocks noChangeArrowheads="1"/>
          </p:cNvSpPr>
          <p:nvPr/>
        </p:nvSpPr>
        <p:spPr bwMode="auto">
          <a:xfrm>
            <a:off x="3200400" y="4114800"/>
            <a:ext cx="60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12</a:t>
            </a:r>
          </a:p>
        </p:txBody>
      </p:sp>
      <p:sp>
        <p:nvSpPr>
          <p:cNvPr id="23" name="TextBox 22"/>
          <p:cNvSpPr txBox="1">
            <a:spLocks noChangeArrowheads="1"/>
          </p:cNvSpPr>
          <p:nvPr/>
        </p:nvSpPr>
        <p:spPr bwMode="auto">
          <a:xfrm>
            <a:off x="5257800" y="41148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a:t>
            </a:r>
          </a:p>
        </p:txBody>
      </p:sp>
      <p:sp>
        <p:nvSpPr>
          <p:cNvPr id="24" name="TextBox 23"/>
          <p:cNvSpPr txBox="1">
            <a:spLocks noChangeArrowheads="1"/>
          </p:cNvSpPr>
          <p:nvPr/>
        </p:nvSpPr>
        <p:spPr bwMode="auto">
          <a:xfrm>
            <a:off x="6553200" y="41148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28</a:t>
            </a:r>
          </a:p>
        </p:txBody>
      </p:sp>
      <p:sp>
        <p:nvSpPr>
          <p:cNvPr id="25" name="TextBox 24"/>
          <p:cNvSpPr txBox="1">
            <a:spLocks noChangeArrowheads="1"/>
          </p:cNvSpPr>
          <p:nvPr/>
        </p:nvSpPr>
        <p:spPr bwMode="auto">
          <a:xfrm>
            <a:off x="5486400" y="41148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2,</a:t>
            </a:r>
          </a:p>
        </p:txBody>
      </p:sp>
      <p:sp>
        <p:nvSpPr>
          <p:cNvPr id="26" name="TextBox 25"/>
          <p:cNvSpPr txBox="1">
            <a:spLocks noChangeArrowheads="1"/>
          </p:cNvSpPr>
          <p:nvPr/>
        </p:nvSpPr>
        <p:spPr bwMode="auto">
          <a:xfrm>
            <a:off x="6172200" y="41148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14,</a:t>
            </a:r>
          </a:p>
        </p:txBody>
      </p:sp>
      <p:sp>
        <p:nvSpPr>
          <p:cNvPr id="27" name="TextBox 26"/>
          <p:cNvSpPr txBox="1">
            <a:spLocks noChangeArrowheads="1"/>
          </p:cNvSpPr>
          <p:nvPr/>
        </p:nvSpPr>
        <p:spPr bwMode="auto">
          <a:xfrm>
            <a:off x="5715000" y="41148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4,</a:t>
            </a:r>
          </a:p>
        </p:txBody>
      </p:sp>
      <p:sp>
        <p:nvSpPr>
          <p:cNvPr id="28" name="TextBox 27"/>
          <p:cNvSpPr txBox="1">
            <a:spLocks noChangeArrowheads="1"/>
          </p:cNvSpPr>
          <p:nvPr/>
        </p:nvSpPr>
        <p:spPr bwMode="auto">
          <a:xfrm>
            <a:off x="3886200" y="44196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a:t>
            </a:r>
          </a:p>
        </p:txBody>
      </p:sp>
      <p:sp>
        <p:nvSpPr>
          <p:cNvPr id="32" name="TextBox 31"/>
          <p:cNvSpPr txBox="1">
            <a:spLocks noChangeArrowheads="1"/>
          </p:cNvSpPr>
          <p:nvPr/>
        </p:nvSpPr>
        <p:spPr bwMode="auto">
          <a:xfrm>
            <a:off x="533400" y="48006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The highest common factor (HCF) is the highest number in the list</a:t>
            </a:r>
          </a:p>
        </p:txBody>
      </p:sp>
      <p:sp>
        <p:nvSpPr>
          <p:cNvPr id="33" name="TextBox 32"/>
          <p:cNvSpPr txBox="1">
            <a:spLocks noChangeArrowheads="1"/>
          </p:cNvSpPr>
          <p:nvPr/>
        </p:nvSpPr>
        <p:spPr bwMode="auto">
          <a:xfrm>
            <a:off x="533400" y="5105400"/>
            <a:ext cx="5867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e.g. The HCF of 3 and 5 is:</a:t>
            </a:r>
          </a:p>
        </p:txBody>
      </p:sp>
      <p:sp>
        <p:nvSpPr>
          <p:cNvPr id="34" name="TextBox 33"/>
          <p:cNvSpPr txBox="1">
            <a:spLocks noChangeArrowheads="1"/>
          </p:cNvSpPr>
          <p:nvPr/>
        </p:nvSpPr>
        <p:spPr bwMode="auto">
          <a:xfrm>
            <a:off x="3352800" y="51054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4</a:t>
            </a:r>
          </a:p>
        </p:txBody>
      </p:sp>
      <p:sp>
        <p:nvSpPr>
          <p:cNvPr id="35" name="TextBox 34"/>
          <p:cNvSpPr txBox="1">
            <a:spLocks noChangeArrowheads="1"/>
          </p:cNvSpPr>
          <p:nvPr/>
        </p:nvSpPr>
        <p:spPr bwMode="auto">
          <a:xfrm>
            <a:off x="2667000" y="41148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4,</a:t>
            </a:r>
          </a:p>
        </p:txBody>
      </p:sp>
      <p:sp>
        <p:nvSpPr>
          <p:cNvPr id="36" name="TextBox 35"/>
          <p:cNvSpPr txBox="1">
            <a:spLocks noChangeArrowheads="1"/>
          </p:cNvSpPr>
          <p:nvPr/>
        </p:nvSpPr>
        <p:spPr bwMode="auto">
          <a:xfrm>
            <a:off x="5943600" y="41148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7,</a:t>
            </a:r>
          </a:p>
        </p:txBody>
      </p:sp>
      <p:sp>
        <p:nvSpPr>
          <p:cNvPr id="37" name="TextBox 36"/>
          <p:cNvSpPr txBox="1">
            <a:spLocks noChangeArrowheads="1"/>
          </p:cNvSpPr>
          <p:nvPr/>
        </p:nvSpPr>
        <p:spPr bwMode="auto">
          <a:xfrm>
            <a:off x="4114800" y="44196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2,</a:t>
            </a:r>
          </a:p>
        </p:txBody>
      </p:sp>
      <p:sp>
        <p:nvSpPr>
          <p:cNvPr id="38" name="TextBox 37"/>
          <p:cNvSpPr txBox="1">
            <a:spLocks noChangeArrowheads="1"/>
          </p:cNvSpPr>
          <p:nvPr/>
        </p:nvSpPr>
        <p:spPr bwMode="auto">
          <a:xfrm>
            <a:off x="4343400" y="44196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0-#ppt_w/2"/>
                                          </p:val>
                                        </p:tav>
                                        <p:tav tm="100000">
                                          <p:val>
                                            <p:strVal val="#ppt_x"/>
                                          </p:val>
                                        </p:tav>
                                      </p:tavLst>
                                    </p:anim>
                                    <p:anim calcmode="lin" valueType="num">
                                      <p:cBhvr additive="base">
                                        <p:cTn id="26"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500"/>
                                        <p:tgtEl>
                                          <p:spTgt spid="6"/>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fade">
                                      <p:cBhvr>
                                        <p:cTn id="36" dur="500"/>
                                        <p:tgtEl>
                                          <p:spTgt spid="7"/>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fade">
                                      <p:cBhvr>
                                        <p:cTn id="41" dur="500"/>
                                        <p:tgtEl>
                                          <p:spTgt spid="8"/>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9"/>
                                        </p:tgtEl>
                                        <p:attrNameLst>
                                          <p:attrName>style.visibility</p:attrName>
                                        </p:attrNameLst>
                                      </p:cBhvr>
                                      <p:to>
                                        <p:strVal val="visible"/>
                                      </p:to>
                                    </p:set>
                                    <p:animEffect transition="in" filter="fade">
                                      <p:cBhvr>
                                        <p:cTn id="46" dur="500"/>
                                        <p:tgtEl>
                                          <p:spTgt spid="9"/>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fade">
                                      <p:cBhvr>
                                        <p:cTn id="51" dur="500"/>
                                        <p:tgtEl>
                                          <p:spTgt spid="10"/>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11"/>
                                        </p:tgtEl>
                                        <p:attrNameLst>
                                          <p:attrName>style.visibility</p:attrName>
                                        </p:attrNameLst>
                                      </p:cBhvr>
                                      <p:to>
                                        <p:strVal val="visible"/>
                                      </p:to>
                                    </p:set>
                                    <p:animEffect transition="in" filter="fade">
                                      <p:cBhvr>
                                        <p:cTn id="56" dur="500"/>
                                        <p:tgtEl>
                                          <p:spTgt spid="11"/>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34" presetClass="entr" presetSubtype="0"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 from="(-#ppt_w/2)" to="(#ppt_x)" calcmode="lin" valueType="num">
                                      <p:cBhvr>
                                        <p:cTn id="61" dur="600" fill="hold">
                                          <p:stCondLst>
                                            <p:cond delay="0"/>
                                          </p:stCondLst>
                                        </p:cTn>
                                        <p:tgtEl>
                                          <p:spTgt spid="12"/>
                                        </p:tgtEl>
                                        <p:attrNameLst>
                                          <p:attrName>ppt_x</p:attrName>
                                        </p:attrNameLst>
                                      </p:cBhvr>
                                    </p:anim>
                                    <p:anim from="0" to="-1.0" calcmode="lin" valueType="num">
                                      <p:cBhvr>
                                        <p:cTn id="62" dur="200" decel="50000" autoRev="1" fill="hold">
                                          <p:stCondLst>
                                            <p:cond delay="600"/>
                                          </p:stCondLst>
                                        </p:cTn>
                                        <p:tgtEl>
                                          <p:spTgt spid="12"/>
                                        </p:tgtEl>
                                        <p:attrNameLst>
                                          <p:attrName>xshear</p:attrName>
                                        </p:attrNameLst>
                                      </p:cBhvr>
                                    </p:anim>
                                    <p:animScale>
                                      <p:cBhvr>
                                        <p:cTn id="63" dur="200" decel="100000" autoRev="1" fill="hold">
                                          <p:stCondLst>
                                            <p:cond delay="600"/>
                                          </p:stCondLst>
                                        </p:cTn>
                                        <p:tgtEl>
                                          <p:spTgt spid="12"/>
                                        </p:tgtEl>
                                      </p:cBhvr>
                                      <p:from x="100000" y="100000"/>
                                      <p:to x="80000" y="100000"/>
                                    </p:animScale>
                                    <p:anim by="(#ppt_h/3+#ppt_w*0.1)" calcmode="lin" valueType="num">
                                      <p:cBhvr additive="sum">
                                        <p:cTn id="64" dur="200" decel="100000" autoRev="1" fill="hold">
                                          <p:stCondLst>
                                            <p:cond delay="600"/>
                                          </p:stCondLst>
                                        </p:cTn>
                                        <p:tgtEl>
                                          <p:spTgt spid="12"/>
                                        </p:tgtEl>
                                        <p:attrNameLst>
                                          <p:attrName>ppt_x</p:attrName>
                                        </p:attrNameLst>
                                      </p:cBhvr>
                                    </p:anim>
                                  </p:childTnLst>
                                </p:cTn>
                              </p:par>
                            </p:childTnLst>
                          </p:cTn>
                        </p:par>
                      </p:childTnLst>
                    </p:cTn>
                  </p:par>
                  <p:par>
                    <p:cTn id="65" fill="hold" nodeType="clickPar">
                      <p:stCondLst>
                        <p:cond delay="indefinite"/>
                      </p:stCondLst>
                      <p:childTnLst>
                        <p:par>
                          <p:cTn id="66" fill="hold" nodeType="withGroup">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13"/>
                                        </p:tgtEl>
                                        <p:attrNameLst>
                                          <p:attrName>style.visibility</p:attrName>
                                        </p:attrNameLst>
                                      </p:cBhvr>
                                      <p:to>
                                        <p:strVal val="visible"/>
                                      </p:to>
                                    </p:set>
                                    <p:animEffect transition="in" filter="fade">
                                      <p:cBhvr>
                                        <p:cTn id="69" dur="500"/>
                                        <p:tgtEl>
                                          <p:spTgt spid="13"/>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2" presetClass="entr" presetSubtype="8" fill="hold" grpId="0" nodeType="clickEffect">
                                  <p:stCondLst>
                                    <p:cond delay="0"/>
                                  </p:stCondLst>
                                  <p:childTnLst>
                                    <p:set>
                                      <p:cBhvr>
                                        <p:cTn id="73" dur="1" fill="hold">
                                          <p:stCondLst>
                                            <p:cond delay="0"/>
                                          </p:stCondLst>
                                        </p:cTn>
                                        <p:tgtEl>
                                          <p:spTgt spid="14"/>
                                        </p:tgtEl>
                                        <p:attrNameLst>
                                          <p:attrName>style.visibility</p:attrName>
                                        </p:attrNameLst>
                                      </p:cBhvr>
                                      <p:to>
                                        <p:strVal val="visible"/>
                                      </p:to>
                                    </p:set>
                                    <p:anim calcmode="lin" valueType="num">
                                      <p:cBhvr additive="base">
                                        <p:cTn id="74" dur="500" fill="hold"/>
                                        <p:tgtEl>
                                          <p:spTgt spid="14"/>
                                        </p:tgtEl>
                                        <p:attrNameLst>
                                          <p:attrName>ppt_x</p:attrName>
                                        </p:attrNameLst>
                                      </p:cBhvr>
                                      <p:tavLst>
                                        <p:tav tm="0">
                                          <p:val>
                                            <p:strVal val="0-#ppt_w/2"/>
                                          </p:val>
                                        </p:tav>
                                        <p:tav tm="100000">
                                          <p:val>
                                            <p:strVal val="#ppt_x"/>
                                          </p:val>
                                        </p:tav>
                                      </p:tavLst>
                                    </p:anim>
                                    <p:anim calcmode="lin" valueType="num">
                                      <p:cBhvr additive="base">
                                        <p:cTn id="75"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76" fill="hold" nodeType="clickPar">
                      <p:stCondLst>
                        <p:cond delay="indefinite"/>
                      </p:stCondLst>
                      <p:childTnLst>
                        <p:par>
                          <p:cTn id="77" fill="hold" nodeType="withGroup">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15"/>
                                        </p:tgtEl>
                                        <p:attrNameLst>
                                          <p:attrName>style.visibility</p:attrName>
                                        </p:attrNameLst>
                                      </p:cBhvr>
                                      <p:to>
                                        <p:strVal val="visible"/>
                                      </p:to>
                                    </p:set>
                                    <p:animEffect transition="in" filter="fade">
                                      <p:cBhvr>
                                        <p:cTn id="80" dur="500"/>
                                        <p:tgtEl>
                                          <p:spTgt spid="15"/>
                                        </p:tgtEl>
                                      </p:cBhvr>
                                    </p:animEffect>
                                  </p:childTnLst>
                                </p:cTn>
                              </p:par>
                              <p:par>
                                <p:cTn id="81" presetID="10" presetClass="entr" presetSubtype="0" fill="hold" grpId="0" nodeType="withEffect">
                                  <p:stCondLst>
                                    <p:cond delay="0"/>
                                  </p:stCondLst>
                                  <p:childTnLst>
                                    <p:set>
                                      <p:cBhvr>
                                        <p:cTn id="82" dur="1" fill="hold">
                                          <p:stCondLst>
                                            <p:cond delay="0"/>
                                          </p:stCondLst>
                                        </p:cTn>
                                        <p:tgtEl>
                                          <p:spTgt spid="16"/>
                                        </p:tgtEl>
                                        <p:attrNameLst>
                                          <p:attrName>style.visibility</p:attrName>
                                        </p:attrNameLst>
                                      </p:cBhvr>
                                      <p:to>
                                        <p:strVal val="visible"/>
                                      </p:to>
                                    </p:set>
                                    <p:animEffect transition="in" filter="fade">
                                      <p:cBhvr>
                                        <p:cTn id="83" dur="500"/>
                                        <p:tgtEl>
                                          <p:spTgt spid="16"/>
                                        </p:tgtEl>
                                      </p:cBhvr>
                                    </p:animEffect>
                                  </p:childTnLst>
                                </p:cTn>
                              </p:par>
                              <p:par>
                                <p:cTn id="84" presetID="10" presetClass="entr" presetSubtype="0" fill="hold" grpId="0" nodeType="withEffect">
                                  <p:stCondLst>
                                    <p:cond delay="0"/>
                                  </p:stCondLst>
                                  <p:childTnLst>
                                    <p:set>
                                      <p:cBhvr>
                                        <p:cTn id="85" dur="1" fill="hold">
                                          <p:stCondLst>
                                            <p:cond delay="0"/>
                                          </p:stCondLst>
                                        </p:cTn>
                                        <p:tgtEl>
                                          <p:spTgt spid="17"/>
                                        </p:tgtEl>
                                        <p:attrNameLst>
                                          <p:attrName>style.visibility</p:attrName>
                                        </p:attrNameLst>
                                      </p:cBhvr>
                                      <p:to>
                                        <p:strVal val="visible"/>
                                      </p:to>
                                    </p:set>
                                    <p:animEffect transition="in" filter="fade">
                                      <p:cBhvr>
                                        <p:cTn id="86" dur="500"/>
                                        <p:tgtEl>
                                          <p:spTgt spid="17"/>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10" presetClass="entr" presetSubtype="0" fill="hold" grpId="0" nodeType="clickEffect">
                                  <p:stCondLst>
                                    <p:cond delay="0"/>
                                  </p:stCondLst>
                                  <p:childTnLst>
                                    <p:set>
                                      <p:cBhvr>
                                        <p:cTn id="90" dur="1" fill="hold">
                                          <p:stCondLst>
                                            <p:cond delay="0"/>
                                          </p:stCondLst>
                                        </p:cTn>
                                        <p:tgtEl>
                                          <p:spTgt spid="18"/>
                                        </p:tgtEl>
                                        <p:attrNameLst>
                                          <p:attrName>style.visibility</p:attrName>
                                        </p:attrNameLst>
                                      </p:cBhvr>
                                      <p:to>
                                        <p:strVal val="visible"/>
                                      </p:to>
                                    </p:set>
                                    <p:animEffect transition="in" filter="fade">
                                      <p:cBhvr>
                                        <p:cTn id="91" dur="500"/>
                                        <p:tgtEl>
                                          <p:spTgt spid="18"/>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10" presetClass="entr" presetSubtype="0" fill="hold" grpId="0" nodeType="clickEffect">
                                  <p:stCondLst>
                                    <p:cond delay="0"/>
                                  </p:stCondLst>
                                  <p:childTnLst>
                                    <p:set>
                                      <p:cBhvr>
                                        <p:cTn id="95" dur="1" fill="hold">
                                          <p:stCondLst>
                                            <p:cond delay="0"/>
                                          </p:stCondLst>
                                        </p:cTn>
                                        <p:tgtEl>
                                          <p:spTgt spid="22"/>
                                        </p:tgtEl>
                                        <p:attrNameLst>
                                          <p:attrName>style.visibility</p:attrName>
                                        </p:attrNameLst>
                                      </p:cBhvr>
                                      <p:to>
                                        <p:strVal val="visible"/>
                                      </p:to>
                                    </p:set>
                                    <p:animEffect transition="in" filter="fade">
                                      <p:cBhvr>
                                        <p:cTn id="96" dur="500"/>
                                        <p:tgtEl>
                                          <p:spTgt spid="22"/>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19"/>
                                        </p:tgtEl>
                                        <p:attrNameLst>
                                          <p:attrName>style.visibility</p:attrName>
                                        </p:attrNameLst>
                                      </p:cBhvr>
                                      <p:to>
                                        <p:strVal val="visible"/>
                                      </p:to>
                                    </p:set>
                                    <p:animEffect transition="in" filter="fade">
                                      <p:cBhvr>
                                        <p:cTn id="101" dur="500"/>
                                        <p:tgtEl>
                                          <p:spTgt spid="19"/>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10" presetClass="entr" presetSubtype="0" fill="hold" grpId="0" nodeType="clickEffect">
                                  <p:stCondLst>
                                    <p:cond delay="0"/>
                                  </p:stCondLst>
                                  <p:childTnLst>
                                    <p:set>
                                      <p:cBhvr>
                                        <p:cTn id="105" dur="1" fill="hold">
                                          <p:stCondLst>
                                            <p:cond delay="0"/>
                                          </p:stCondLst>
                                        </p:cTn>
                                        <p:tgtEl>
                                          <p:spTgt spid="20"/>
                                        </p:tgtEl>
                                        <p:attrNameLst>
                                          <p:attrName>style.visibility</p:attrName>
                                        </p:attrNameLst>
                                      </p:cBhvr>
                                      <p:to>
                                        <p:strVal val="visible"/>
                                      </p:to>
                                    </p:set>
                                    <p:animEffect transition="in" filter="fade">
                                      <p:cBhvr>
                                        <p:cTn id="106" dur="500"/>
                                        <p:tgtEl>
                                          <p:spTgt spid="20"/>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10" presetClass="entr" presetSubtype="0" fill="hold" grpId="0" nodeType="clickEffect">
                                  <p:stCondLst>
                                    <p:cond delay="0"/>
                                  </p:stCondLst>
                                  <p:childTnLst>
                                    <p:set>
                                      <p:cBhvr>
                                        <p:cTn id="110" dur="1" fill="hold">
                                          <p:stCondLst>
                                            <p:cond delay="0"/>
                                          </p:stCondLst>
                                        </p:cTn>
                                        <p:tgtEl>
                                          <p:spTgt spid="21"/>
                                        </p:tgtEl>
                                        <p:attrNameLst>
                                          <p:attrName>style.visibility</p:attrName>
                                        </p:attrNameLst>
                                      </p:cBhvr>
                                      <p:to>
                                        <p:strVal val="visible"/>
                                      </p:to>
                                    </p:set>
                                    <p:animEffect transition="in" filter="fade">
                                      <p:cBhvr>
                                        <p:cTn id="111" dur="500"/>
                                        <p:tgtEl>
                                          <p:spTgt spid="21"/>
                                        </p:tgtEl>
                                      </p:cBhvr>
                                    </p:animEffec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10" presetClass="entr" presetSubtype="0" fill="hold" grpId="0" nodeType="clickEffect">
                                  <p:stCondLst>
                                    <p:cond delay="0"/>
                                  </p:stCondLst>
                                  <p:childTnLst>
                                    <p:set>
                                      <p:cBhvr>
                                        <p:cTn id="115" dur="1" fill="hold">
                                          <p:stCondLst>
                                            <p:cond delay="0"/>
                                          </p:stCondLst>
                                        </p:cTn>
                                        <p:tgtEl>
                                          <p:spTgt spid="35"/>
                                        </p:tgtEl>
                                        <p:attrNameLst>
                                          <p:attrName>style.visibility</p:attrName>
                                        </p:attrNameLst>
                                      </p:cBhvr>
                                      <p:to>
                                        <p:strVal val="visible"/>
                                      </p:to>
                                    </p:set>
                                    <p:animEffect transition="in" filter="fade">
                                      <p:cBhvr>
                                        <p:cTn id="116" dur="500"/>
                                        <p:tgtEl>
                                          <p:spTgt spid="35"/>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10" presetClass="entr" presetSubtype="0" fill="hold" grpId="0" nodeType="clickEffect">
                                  <p:stCondLst>
                                    <p:cond delay="0"/>
                                  </p:stCondLst>
                                  <p:childTnLst>
                                    <p:set>
                                      <p:cBhvr>
                                        <p:cTn id="120" dur="1" fill="hold">
                                          <p:stCondLst>
                                            <p:cond delay="0"/>
                                          </p:stCondLst>
                                        </p:cTn>
                                        <p:tgtEl>
                                          <p:spTgt spid="23"/>
                                        </p:tgtEl>
                                        <p:attrNameLst>
                                          <p:attrName>style.visibility</p:attrName>
                                        </p:attrNameLst>
                                      </p:cBhvr>
                                      <p:to>
                                        <p:strVal val="visible"/>
                                      </p:to>
                                    </p:set>
                                    <p:animEffect transition="in" filter="fade">
                                      <p:cBhvr>
                                        <p:cTn id="121" dur="500"/>
                                        <p:tgtEl>
                                          <p:spTgt spid="23"/>
                                        </p:tgtEl>
                                      </p:cBhvr>
                                    </p:animEffec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10" presetClass="entr" presetSubtype="0" fill="hold" grpId="0" nodeType="clickEffect">
                                  <p:stCondLst>
                                    <p:cond delay="0"/>
                                  </p:stCondLst>
                                  <p:childTnLst>
                                    <p:set>
                                      <p:cBhvr>
                                        <p:cTn id="125" dur="1" fill="hold">
                                          <p:stCondLst>
                                            <p:cond delay="0"/>
                                          </p:stCondLst>
                                        </p:cTn>
                                        <p:tgtEl>
                                          <p:spTgt spid="24"/>
                                        </p:tgtEl>
                                        <p:attrNameLst>
                                          <p:attrName>style.visibility</p:attrName>
                                        </p:attrNameLst>
                                      </p:cBhvr>
                                      <p:to>
                                        <p:strVal val="visible"/>
                                      </p:to>
                                    </p:set>
                                    <p:animEffect transition="in" filter="fade">
                                      <p:cBhvr>
                                        <p:cTn id="126" dur="500"/>
                                        <p:tgtEl>
                                          <p:spTgt spid="24"/>
                                        </p:tgtEl>
                                      </p:cBhvr>
                                    </p:animEffect>
                                  </p:childTnLst>
                                </p:cTn>
                              </p:par>
                            </p:childTnLst>
                          </p:cTn>
                        </p:par>
                      </p:childTnLst>
                    </p:cTn>
                  </p:par>
                  <p:par>
                    <p:cTn id="127" fill="hold" nodeType="clickPar">
                      <p:stCondLst>
                        <p:cond delay="indefinite"/>
                      </p:stCondLst>
                      <p:childTnLst>
                        <p:par>
                          <p:cTn id="128" fill="hold" nodeType="withGroup">
                            <p:stCondLst>
                              <p:cond delay="0"/>
                            </p:stCondLst>
                            <p:childTnLst>
                              <p:par>
                                <p:cTn id="129" presetID="10" presetClass="entr" presetSubtype="0" fill="hold" grpId="0" nodeType="clickEffect">
                                  <p:stCondLst>
                                    <p:cond delay="0"/>
                                  </p:stCondLst>
                                  <p:childTnLst>
                                    <p:set>
                                      <p:cBhvr>
                                        <p:cTn id="130" dur="1" fill="hold">
                                          <p:stCondLst>
                                            <p:cond delay="0"/>
                                          </p:stCondLst>
                                        </p:cTn>
                                        <p:tgtEl>
                                          <p:spTgt spid="25"/>
                                        </p:tgtEl>
                                        <p:attrNameLst>
                                          <p:attrName>style.visibility</p:attrName>
                                        </p:attrNameLst>
                                      </p:cBhvr>
                                      <p:to>
                                        <p:strVal val="visible"/>
                                      </p:to>
                                    </p:set>
                                    <p:animEffect transition="in" filter="fade">
                                      <p:cBhvr>
                                        <p:cTn id="131" dur="500"/>
                                        <p:tgtEl>
                                          <p:spTgt spid="25"/>
                                        </p:tgtEl>
                                      </p:cBhvr>
                                    </p:animEffect>
                                  </p:childTnLst>
                                </p:cTn>
                              </p:par>
                            </p:childTnLst>
                          </p:cTn>
                        </p:par>
                      </p:childTnLst>
                    </p:cTn>
                  </p:par>
                  <p:par>
                    <p:cTn id="132" fill="hold" nodeType="clickPar">
                      <p:stCondLst>
                        <p:cond delay="indefinite"/>
                      </p:stCondLst>
                      <p:childTnLst>
                        <p:par>
                          <p:cTn id="133" fill="hold" nodeType="withGroup">
                            <p:stCondLst>
                              <p:cond delay="0"/>
                            </p:stCondLst>
                            <p:childTnLst>
                              <p:par>
                                <p:cTn id="134" presetID="10" presetClass="entr" presetSubtype="0" fill="hold" grpId="0" nodeType="clickEffect">
                                  <p:stCondLst>
                                    <p:cond delay="0"/>
                                  </p:stCondLst>
                                  <p:childTnLst>
                                    <p:set>
                                      <p:cBhvr>
                                        <p:cTn id="135" dur="1" fill="hold">
                                          <p:stCondLst>
                                            <p:cond delay="0"/>
                                          </p:stCondLst>
                                        </p:cTn>
                                        <p:tgtEl>
                                          <p:spTgt spid="26"/>
                                        </p:tgtEl>
                                        <p:attrNameLst>
                                          <p:attrName>style.visibility</p:attrName>
                                        </p:attrNameLst>
                                      </p:cBhvr>
                                      <p:to>
                                        <p:strVal val="visible"/>
                                      </p:to>
                                    </p:set>
                                    <p:animEffect transition="in" filter="fade">
                                      <p:cBhvr>
                                        <p:cTn id="136" dur="500"/>
                                        <p:tgtEl>
                                          <p:spTgt spid="26"/>
                                        </p:tgtEl>
                                      </p:cBhvr>
                                    </p:animEffect>
                                  </p:childTnLst>
                                </p:cTn>
                              </p:par>
                            </p:childTnLst>
                          </p:cTn>
                        </p:par>
                      </p:childTnLst>
                    </p:cTn>
                  </p:par>
                  <p:par>
                    <p:cTn id="137" fill="hold" nodeType="clickPar">
                      <p:stCondLst>
                        <p:cond delay="indefinite"/>
                      </p:stCondLst>
                      <p:childTnLst>
                        <p:par>
                          <p:cTn id="138" fill="hold" nodeType="withGroup">
                            <p:stCondLst>
                              <p:cond delay="0"/>
                            </p:stCondLst>
                            <p:childTnLst>
                              <p:par>
                                <p:cTn id="139" presetID="10" presetClass="entr" presetSubtype="0" fill="hold" grpId="0" nodeType="clickEffect">
                                  <p:stCondLst>
                                    <p:cond delay="0"/>
                                  </p:stCondLst>
                                  <p:childTnLst>
                                    <p:set>
                                      <p:cBhvr>
                                        <p:cTn id="140" dur="1" fill="hold">
                                          <p:stCondLst>
                                            <p:cond delay="0"/>
                                          </p:stCondLst>
                                        </p:cTn>
                                        <p:tgtEl>
                                          <p:spTgt spid="27"/>
                                        </p:tgtEl>
                                        <p:attrNameLst>
                                          <p:attrName>style.visibility</p:attrName>
                                        </p:attrNameLst>
                                      </p:cBhvr>
                                      <p:to>
                                        <p:strVal val="visible"/>
                                      </p:to>
                                    </p:set>
                                    <p:animEffect transition="in" filter="fade">
                                      <p:cBhvr>
                                        <p:cTn id="141" dur="500"/>
                                        <p:tgtEl>
                                          <p:spTgt spid="27"/>
                                        </p:tgtEl>
                                      </p:cBhvr>
                                    </p:animEffec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10" presetClass="entr" presetSubtype="0" fill="hold" grpId="0" nodeType="clickEffect">
                                  <p:stCondLst>
                                    <p:cond delay="0"/>
                                  </p:stCondLst>
                                  <p:childTnLst>
                                    <p:set>
                                      <p:cBhvr>
                                        <p:cTn id="145" dur="1" fill="hold">
                                          <p:stCondLst>
                                            <p:cond delay="0"/>
                                          </p:stCondLst>
                                        </p:cTn>
                                        <p:tgtEl>
                                          <p:spTgt spid="36"/>
                                        </p:tgtEl>
                                        <p:attrNameLst>
                                          <p:attrName>style.visibility</p:attrName>
                                        </p:attrNameLst>
                                      </p:cBhvr>
                                      <p:to>
                                        <p:strVal val="visible"/>
                                      </p:to>
                                    </p:set>
                                    <p:animEffect transition="in" filter="fade">
                                      <p:cBhvr>
                                        <p:cTn id="146" dur="500"/>
                                        <p:tgtEl>
                                          <p:spTgt spid="36"/>
                                        </p:tgtEl>
                                      </p:cBhvr>
                                    </p:animEffec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10" presetClass="entr" presetSubtype="0" fill="hold" grpId="0" nodeType="clickEffect">
                                  <p:stCondLst>
                                    <p:cond delay="0"/>
                                  </p:stCondLst>
                                  <p:childTnLst>
                                    <p:set>
                                      <p:cBhvr>
                                        <p:cTn id="150" dur="1" fill="hold">
                                          <p:stCondLst>
                                            <p:cond delay="0"/>
                                          </p:stCondLst>
                                        </p:cTn>
                                        <p:tgtEl>
                                          <p:spTgt spid="28"/>
                                        </p:tgtEl>
                                        <p:attrNameLst>
                                          <p:attrName>style.visibility</p:attrName>
                                        </p:attrNameLst>
                                      </p:cBhvr>
                                      <p:to>
                                        <p:strVal val="visible"/>
                                      </p:to>
                                    </p:set>
                                    <p:animEffect transition="in" filter="fade">
                                      <p:cBhvr>
                                        <p:cTn id="151" dur="500"/>
                                        <p:tgtEl>
                                          <p:spTgt spid="28"/>
                                        </p:tgtEl>
                                      </p:cBhvr>
                                    </p:animEffect>
                                  </p:childTnLst>
                                </p:cTn>
                              </p:par>
                            </p:childTnLst>
                          </p:cTn>
                        </p:par>
                      </p:childTnLst>
                    </p:cTn>
                  </p:par>
                  <p:par>
                    <p:cTn id="152" fill="hold" nodeType="clickPar">
                      <p:stCondLst>
                        <p:cond delay="indefinite"/>
                      </p:stCondLst>
                      <p:childTnLst>
                        <p:par>
                          <p:cTn id="153" fill="hold" nodeType="withGroup">
                            <p:stCondLst>
                              <p:cond delay="0"/>
                            </p:stCondLst>
                            <p:childTnLst>
                              <p:par>
                                <p:cTn id="154" presetID="10" presetClass="entr" presetSubtype="0" fill="hold" grpId="0" nodeType="clickEffect">
                                  <p:stCondLst>
                                    <p:cond delay="0"/>
                                  </p:stCondLst>
                                  <p:childTnLst>
                                    <p:set>
                                      <p:cBhvr>
                                        <p:cTn id="155" dur="1" fill="hold">
                                          <p:stCondLst>
                                            <p:cond delay="0"/>
                                          </p:stCondLst>
                                        </p:cTn>
                                        <p:tgtEl>
                                          <p:spTgt spid="37"/>
                                        </p:tgtEl>
                                        <p:attrNameLst>
                                          <p:attrName>style.visibility</p:attrName>
                                        </p:attrNameLst>
                                      </p:cBhvr>
                                      <p:to>
                                        <p:strVal val="visible"/>
                                      </p:to>
                                    </p:set>
                                    <p:animEffect transition="in" filter="fade">
                                      <p:cBhvr>
                                        <p:cTn id="156" dur="500"/>
                                        <p:tgtEl>
                                          <p:spTgt spid="37"/>
                                        </p:tgtEl>
                                      </p:cBhvr>
                                    </p:animEffect>
                                  </p:childTnLst>
                                </p:cTn>
                              </p:par>
                            </p:childTnLst>
                          </p:cTn>
                        </p:par>
                      </p:childTnLst>
                    </p:cTn>
                  </p:par>
                  <p:par>
                    <p:cTn id="157" fill="hold" nodeType="clickPar">
                      <p:stCondLst>
                        <p:cond delay="indefinite"/>
                      </p:stCondLst>
                      <p:childTnLst>
                        <p:par>
                          <p:cTn id="158" fill="hold" nodeType="withGroup">
                            <p:stCondLst>
                              <p:cond delay="0"/>
                            </p:stCondLst>
                            <p:childTnLst>
                              <p:par>
                                <p:cTn id="159" presetID="10" presetClass="entr" presetSubtype="0" fill="hold" grpId="0" nodeType="clickEffect">
                                  <p:stCondLst>
                                    <p:cond delay="0"/>
                                  </p:stCondLst>
                                  <p:childTnLst>
                                    <p:set>
                                      <p:cBhvr>
                                        <p:cTn id="160" dur="1" fill="hold">
                                          <p:stCondLst>
                                            <p:cond delay="0"/>
                                          </p:stCondLst>
                                        </p:cTn>
                                        <p:tgtEl>
                                          <p:spTgt spid="38"/>
                                        </p:tgtEl>
                                        <p:attrNameLst>
                                          <p:attrName>style.visibility</p:attrName>
                                        </p:attrNameLst>
                                      </p:cBhvr>
                                      <p:to>
                                        <p:strVal val="visible"/>
                                      </p:to>
                                    </p:set>
                                    <p:animEffect transition="in" filter="fade">
                                      <p:cBhvr>
                                        <p:cTn id="161" dur="500"/>
                                        <p:tgtEl>
                                          <p:spTgt spid="38"/>
                                        </p:tgtEl>
                                      </p:cBhvr>
                                    </p:animEffect>
                                  </p:childTnLst>
                                </p:cTn>
                              </p:par>
                            </p:childTnLst>
                          </p:cTn>
                        </p:par>
                      </p:childTnLst>
                    </p:cTn>
                  </p:par>
                  <p:par>
                    <p:cTn id="162" fill="hold" nodeType="clickPar">
                      <p:stCondLst>
                        <p:cond delay="indefinite"/>
                      </p:stCondLst>
                      <p:childTnLst>
                        <p:par>
                          <p:cTn id="163" fill="hold" nodeType="withGroup">
                            <p:stCondLst>
                              <p:cond delay="0"/>
                            </p:stCondLst>
                            <p:childTnLst>
                              <p:par>
                                <p:cTn id="164" presetID="10" presetClass="entr" presetSubtype="0" fill="hold" grpId="0" nodeType="clickEffect">
                                  <p:stCondLst>
                                    <p:cond delay="0"/>
                                  </p:stCondLst>
                                  <p:childTnLst>
                                    <p:set>
                                      <p:cBhvr>
                                        <p:cTn id="165" dur="1" fill="hold">
                                          <p:stCondLst>
                                            <p:cond delay="0"/>
                                          </p:stCondLst>
                                        </p:cTn>
                                        <p:tgtEl>
                                          <p:spTgt spid="32"/>
                                        </p:tgtEl>
                                        <p:attrNameLst>
                                          <p:attrName>style.visibility</p:attrName>
                                        </p:attrNameLst>
                                      </p:cBhvr>
                                      <p:to>
                                        <p:strVal val="visible"/>
                                      </p:to>
                                    </p:set>
                                    <p:animEffect transition="in" filter="fade">
                                      <p:cBhvr>
                                        <p:cTn id="166" dur="500"/>
                                        <p:tgtEl>
                                          <p:spTgt spid="32"/>
                                        </p:tgtEl>
                                      </p:cBhvr>
                                    </p:animEffect>
                                  </p:childTnLst>
                                </p:cTn>
                              </p:par>
                            </p:childTnLst>
                          </p:cTn>
                        </p:par>
                      </p:childTnLst>
                    </p:cTn>
                  </p:par>
                  <p:par>
                    <p:cTn id="167" fill="hold" nodeType="clickPar">
                      <p:stCondLst>
                        <p:cond delay="indefinite"/>
                      </p:stCondLst>
                      <p:childTnLst>
                        <p:par>
                          <p:cTn id="168" fill="hold" nodeType="withGroup">
                            <p:stCondLst>
                              <p:cond delay="0"/>
                            </p:stCondLst>
                            <p:childTnLst>
                              <p:par>
                                <p:cTn id="169" presetID="2" presetClass="entr" presetSubtype="8" fill="hold" grpId="0" nodeType="clickEffect">
                                  <p:stCondLst>
                                    <p:cond delay="0"/>
                                  </p:stCondLst>
                                  <p:childTnLst>
                                    <p:set>
                                      <p:cBhvr>
                                        <p:cTn id="170" dur="1" fill="hold">
                                          <p:stCondLst>
                                            <p:cond delay="0"/>
                                          </p:stCondLst>
                                        </p:cTn>
                                        <p:tgtEl>
                                          <p:spTgt spid="33"/>
                                        </p:tgtEl>
                                        <p:attrNameLst>
                                          <p:attrName>style.visibility</p:attrName>
                                        </p:attrNameLst>
                                      </p:cBhvr>
                                      <p:to>
                                        <p:strVal val="visible"/>
                                      </p:to>
                                    </p:set>
                                    <p:anim calcmode="lin" valueType="num">
                                      <p:cBhvr additive="base">
                                        <p:cTn id="171" dur="500" fill="hold"/>
                                        <p:tgtEl>
                                          <p:spTgt spid="33"/>
                                        </p:tgtEl>
                                        <p:attrNameLst>
                                          <p:attrName>ppt_x</p:attrName>
                                        </p:attrNameLst>
                                      </p:cBhvr>
                                      <p:tavLst>
                                        <p:tav tm="0">
                                          <p:val>
                                            <p:strVal val="0-#ppt_w/2"/>
                                          </p:val>
                                        </p:tav>
                                        <p:tav tm="100000">
                                          <p:val>
                                            <p:strVal val="#ppt_x"/>
                                          </p:val>
                                        </p:tav>
                                      </p:tavLst>
                                    </p:anim>
                                    <p:anim calcmode="lin" valueType="num">
                                      <p:cBhvr additive="base">
                                        <p:cTn id="172" dur="500" fill="hold"/>
                                        <p:tgtEl>
                                          <p:spTgt spid="33"/>
                                        </p:tgtEl>
                                        <p:attrNameLst>
                                          <p:attrName>ppt_y</p:attrName>
                                        </p:attrNameLst>
                                      </p:cBhvr>
                                      <p:tavLst>
                                        <p:tav tm="0">
                                          <p:val>
                                            <p:strVal val="#ppt_y"/>
                                          </p:val>
                                        </p:tav>
                                        <p:tav tm="100000">
                                          <p:val>
                                            <p:strVal val="#ppt_y"/>
                                          </p:val>
                                        </p:tav>
                                      </p:tavLst>
                                    </p:anim>
                                  </p:childTnLst>
                                </p:cTn>
                              </p:par>
                            </p:childTnLst>
                          </p:cTn>
                        </p:par>
                      </p:childTnLst>
                    </p:cTn>
                  </p:par>
                  <p:par>
                    <p:cTn id="173" fill="hold" nodeType="clickPar">
                      <p:stCondLst>
                        <p:cond delay="indefinite"/>
                      </p:stCondLst>
                      <p:childTnLst>
                        <p:par>
                          <p:cTn id="174" fill="hold" nodeType="withGroup">
                            <p:stCondLst>
                              <p:cond delay="0"/>
                            </p:stCondLst>
                            <p:childTnLst>
                              <p:par>
                                <p:cTn id="175" presetID="10" presetClass="entr" presetSubtype="0" fill="hold" grpId="0" nodeType="clickEffect">
                                  <p:stCondLst>
                                    <p:cond delay="0"/>
                                  </p:stCondLst>
                                  <p:childTnLst>
                                    <p:set>
                                      <p:cBhvr>
                                        <p:cTn id="176" dur="1" fill="hold">
                                          <p:stCondLst>
                                            <p:cond delay="0"/>
                                          </p:stCondLst>
                                        </p:cTn>
                                        <p:tgtEl>
                                          <p:spTgt spid="34"/>
                                        </p:tgtEl>
                                        <p:attrNameLst>
                                          <p:attrName>style.visibility</p:attrName>
                                        </p:attrNameLst>
                                      </p:cBhvr>
                                      <p:to>
                                        <p:strVal val="visible"/>
                                      </p:to>
                                    </p:set>
                                    <p:animEffect transition="in" filter="fade">
                                      <p:cBhvr>
                                        <p:cTn id="177"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p:bldP spid="23" grpId="0"/>
      <p:bldP spid="24" grpId="0"/>
      <p:bldP spid="25" grpId="0"/>
      <p:bldP spid="26" grpId="0"/>
      <p:bldP spid="27" grpId="0"/>
      <p:bldP spid="28" grpId="0"/>
      <p:bldP spid="32" grpId="0"/>
      <p:bldP spid="33" grpId="0"/>
      <p:bldP spid="34" grpId="0"/>
      <p:bldP spid="35" grpId="0"/>
      <p:bldP spid="36" grpId="0"/>
      <p:bldP spid="37" grpId="0"/>
      <p:bldP spid="38"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457200" y="304800"/>
            <a:ext cx="7772400" cy="685800"/>
          </a:xfrm>
          <a:prstGeom prst="rect">
            <a:avLst/>
          </a:prstGeom>
          <a:noFill/>
          <a:ln w="9525">
            <a:noFill/>
            <a:miter lim="800000"/>
            <a:headEnd/>
            <a:tailEnd/>
          </a:ln>
          <a:effectLst/>
        </p:spPr>
        <p:txBody>
          <a:bodyPr lIns="92075" tIns="46038" rIns="92075" bIns="46038" anchor="ctr"/>
          <a:lstStyle/>
          <a:p>
            <a:pPr>
              <a:defRPr/>
            </a:pPr>
            <a:r>
              <a:rPr kumimoji="1" lang="en-NZ" sz="4400" i="1" u="sng" kern="0" dirty="0">
                <a:solidFill>
                  <a:schemeClr val="tx2"/>
                </a:solidFill>
                <a:effectLst>
                  <a:outerShdw blurRad="38100" dist="38100" dir="2700000" algn="tl">
                    <a:srgbClr val="000000">
                      <a:alpha val="43137"/>
                    </a:srgbClr>
                  </a:outerShdw>
                </a:effectLst>
                <a:latin typeface="Arial Rounded MT Bold" pitchFamily="34" charset="0"/>
                <a:ea typeface="+mj-ea"/>
                <a:cs typeface="+mj-cs"/>
              </a:rPr>
              <a:t>RATES</a:t>
            </a:r>
          </a:p>
        </p:txBody>
      </p:sp>
      <p:sp>
        <p:nvSpPr>
          <p:cNvPr id="3" name="Text Placeholder 2"/>
          <p:cNvSpPr txBox="1">
            <a:spLocks/>
          </p:cNvSpPr>
          <p:nvPr/>
        </p:nvSpPr>
        <p:spPr bwMode="auto">
          <a:xfrm>
            <a:off x="457200" y="9906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ts val="600"/>
              </a:spcBef>
              <a:buClr>
                <a:schemeClr val="tx2"/>
              </a:buClr>
              <a:buSzPct val="73000"/>
            </a:pPr>
            <a:r>
              <a:rPr lang="en-NZ">
                <a:latin typeface="Arial" pitchFamily="34" charset="0"/>
                <a:cs typeface="Arial" pitchFamily="34" charset="0"/>
              </a:rPr>
              <a:t>- Compare quantities in different units</a:t>
            </a:r>
            <a:endParaRPr lang="en-NZ" i="1">
              <a:latin typeface="Arial" pitchFamily="34" charset="0"/>
              <a:cs typeface="Arial" pitchFamily="34" charset="0"/>
            </a:endParaRPr>
          </a:p>
        </p:txBody>
      </p:sp>
      <p:sp>
        <p:nvSpPr>
          <p:cNvPr id="4" name="Text Placeholder 2"/>
          <p:cNvSpPr txBox="1">
            <a:spLocks/>
          </p:cNvSpPr>
          <p:nvPr/>
        </p:nvSpPr>
        <p:spPr bwMode="auto">
          <a:xfrm>
            <a:off x="457200" y="1447800"/>
            <a:ext cx="8382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A cyclist covers a distance of 80 km in 4 hours. Calculate the cyclists speed</a:t>
            </a:r>
            <a:endParaRPr lang="en-NZ" i="1">
              <a:latin typeface="Arial" pitchFamily="34" charset="0"/>
              <a:cs typeface="Arial" pitchFamily="34" charset="0"/>
            </a:endParaRPr>
          </a:p>
        </p:txBody>
      </p:sp>
      <p:sp>
        <p:nvSpPr>
          <p:cNvPr id="5" name="Rectangle 4"/>
          <p:cNvSpPr>
            <a:spLocks noChangeArrowheads="1"/>
          </p:cNvSpPr>
          <p:nvPr/>
        </p:nvSpPr>
        <p:spPr bwMode="auto">
          <a:xfrm>
            <a:off x="457200" y="1828800"/>
            <a:ext cx="2286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Rate = km per hour</a:t>
            </a:r>
            <a:endParaRPr lang="en-NZ">
              <a:solidFill>
                <a:srgbClr val="FF0000"/>
              </a:solidFill>
            </a:endParaRPr>
          </a:p>
        </p:txBody>
      </p:sp>
      <p:sp>
        <p:nvSpPr>
          <p:cNvPr id="6" name="Rectangle 5"/>
          <p:cNvSpPr>
            <a:spLocks noChangeArrowheads="1"/>
          </p:cNvSpPr>
          <p:nvPr/>
        </p:nvSpPr>
        <p:spPr bwMode="auto">
          <a:xfrm>
            <a:off x="3352800" y="18288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80 ÷ 4</a:t>
            </a:r>
            <a:endParaRPr lang="en-NZ">
              <a:solidFill>
                <a:srgbClr val="FF0000"/>
              </a:solidFill>
            </a:endParaRPr>
          </a:p>
        </p:txBody>
      </p:sp>
      <p:sp>
        <p:nvSpPr>
          <p:cNvPr id="7" name="Rectangle 6"/>
          <p:cNvSpPr>
            <a:spLocks noChangeArrowheads="1"/>
          </p:cNvSpPr>
          <p:nvPr/>
        </p:nvSpPr>
        <p:spPr bwMode="auto">
          <a:xfrm>
            <a:off x="4038600" y="18288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20 km/hr</a:t>
            </a:r>
            <a:endParaRPr lang="en-NZ">
              <a:solidFill>
                <a:srgbClr val="FF0000"/>
              </a:solidFill>
            </a:endParaRPr>
          </a:p>
        </p:txBody>
      </p:sp>
      <p:sp>
        <p:nvSpPr>
          <p:cNvPr id="8" name="Text Placeholder 2"/>
          <p:cNvSpPr txBox="1">
            <a:spLocks/>
          </p:cNvSpPr>
          <p:nvPr/>
        </p:nvSpPr>
        <p:spPr bwMode="auto">
          <a:xfrm>
            <a:off x="457200" y="2438400"/>
            <a:ext cx="8382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ts val="600"/>
              </a:spcBef>
              <a:buClr>
                <a:schemeClr val="tx2"/>
              </a:buClr>
              <a:buSzPct val="73000"/>
            </a:pPr>
            <a:r>
              <a:rPr lang="en-NZ">
                <a:latin typeface="Arial" pitchFamily="34" charset="0"/>
                <a:cs typeface="Arial" pitchFamily="34" charset="0"/>
              </a:rPr>
              <a:t>e.g.  A person can shell oysters at a rate of 12 per minute</a:t>
            </a:r>
            <a:endParaRPr lang="en-NZ" i="1">
              <a:latin typeface="Arial" pitchFamily="34" charset="0"/>
              <a:cs typeface="Arial" pitchFamily="34" charset="0"/>
            </a:endParaRPr>
          </a:p>
        </p:txBody>
      </p:sp>
      <p:sp>
        <p:nvSpPr>
          <p:cNvPr id="9" name="TextBox 8"/>
          <p:cNvSpPr txBox="1">
            <a:spLocks noChangeArrowheads="1"/>
          </p:cNvSpPr>
          <p:nvPr/>
        </p:nvSpPr>
        <p:spPr bwMode="auto">
          <a:xfrm>
            <a:off x="457200" y="2819400"/>
            <a:ext cx="5943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a)  How many oysters can they shell in 4 minutes?</a:t>
            </a:r>
            <a:endParaRPr lang="en-NZ" u="sng">
              <a:latin typeface="Arial" pitchFamily="34" charset="0"/>
              <a:cs typeface="Arial" pitchFamily="34" charset="0"/>
            </a:endParaRPr>
          </a:p>
        </p:txBody>
      </p:sp>
      <p:sp>
        <p:nvSpPr>
          <p:cNvPr id="10" name="TextBox 9"/>
          <p:cNvSpPr txBox="1">
            <a:spLocks noChangeArrowheads="1"/>
          </p:cNvSpPr>
          <p:nvPr/>
        </p:nvSpPr>
        <p:spPr bwMode="auto">
          <a:xfrm>
            <a:off x="457200" y="3886200"/>
            <a:ext cx="6248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b)  How long will it take them to shell at least 200 oysters?</a:t>
            </a:r>
            <a:endParaRPr lang="en-NZ" u="sng">
              <a:latin typeface="Arial" pitchFamily="34" charset="0"/>
              <a:cs typeface="Arial" pitchFamily="34" charset="0"/>
            </a:endParaRPr>
          </a:p>
        </p:txBody>
      </p:sp>
      <p:pic>
        <p:nvPicPr>
          <p:cNvPr id="6149" name="Picture 5" descr="C:\Program Files\Microsoft Office\Media\CntCD1\ClipArt3\j0233290.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4419600"/>
            <a:ext cx="2124075"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14"/>
          <p:cNvSpPr>
            <a:spLocks noChangeArrowheads="1"/>
          </p:cNvSpPr>
          <p:nvPr/>
        </p:nvSpPr>
        <p:spPr bwMode="auto">
          <a:xfrm>
            <a:off x="3962400" y="32004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12 × 4</a:t>
            </a:r>
            <a:endParaRPr lang="en-NZ">
              <a:solidFill>
                <a:srgbClr val="FF0000"/>
              </a:solidFill>
            </a:endParaRPr>
          </a:p>
        </p:txBody>
      </p:sp>
      <p:sp>
        <p:nvSpPr>
          <p:cNvPr id="16" name="Rectangle 15"/>
          <p:cNvSpPr>
            <a:spLocks noChangeArrowheads="1"/>
          </p:cNvSpPr>
          <p:nvPr/>
        </p:nvSpPr>
        <p:spPr bwMode="auto">
          <a:xfrm>
            <a:off x="457200" y="3200400"/>
            <a:ext cx="2895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Rate = oysters per minute</a:t>
            </a:r>
            <a:endParaRPr lang="en-NZ">
              <a:solidFill>
                <a:srgbClr val="FF0000"/>
              </a:solidFill>
            </a:endParaRPr>
          </a:p>
        </p:txBody>
      </p:sp>
      <p:sp>
        <p:nvSpPr>
          <p:cNvPr id="17" name="Rectangle 16"/>
          <p:cNvSpPr>
            <a:spLocks noChangeArrowheads="1"/>
          </p:cNvSpPr>
          <p:nvPr/>
        </p:nvSpPr>
        <p:spPr bwMode="auto">
          <a:xfrm>
            <a:off x="4724400" y="32004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48 oysters</a:t>
            </a:r>
            <a:endParaRPr lang="en-NZ">
              <a:solidFill>
                <a:srgbClr val="FF0000"/>
              </a:solidFill>
            </a:endParaRPr>
          </a:p>
        </p:txBody>
      </p:sp>
      <p:sp>
        <p:nvSpPr>
          <p:cNvPr id="18" name="Rectangle 17"/>
          <p:cNvSpPr>
            <a:spLocks noChangeArrowheads="1"/>
          </p:cNvSpPr>
          <p:nvPr/>
        </p:nvSpPr>
        <p:spPr bwMode="auto">
          <a:xfrm>
            <a:off x="685800" y="43434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200 ÷ 12</a:t>
            </a:r>
            <a:endParaRPr lang="en-NZ">
              <a:solidFill>
                <a:srgbClr val="FF0000"/>
              </a:solidFill>
            </a:endParaRPr>
          </a:p>
        </p:txBody>
      </p:sp>
      <p:sp>
        <p:nvSpPr>
          <p:cNvPr id="19" name="Rectangle 18"/>
          <p:cNvSpPr>
            <a:spLocks noChangeArrowheads="1"/>
          </p:cNvSpPr>
          <p:nvPr/>
        </p:nvSpPr>
        <p:spPr bwMode="auto">
          <a:xfrm>
            <a:off x="1676400" y="43434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16.6</a:t>
            </a:r>
            <a:endParaRPr lang="en-NZ">
              <a:solidFill>
                <a:srgbClr val="FF0000"/>
              </a:solidFill>
            </a:endParaRPr>
          </a:p>
        </p:txBody>
      </p:sp>
      <p:sp>
        <p:nvSpPr>
          <p:cNvPr id="20" name="Oval 19"/>
          <p:cNvSpPr>
            <a:spLocks noChangeArrowheads="1"/>
          </p:cNvSpPr>
          <p:nvPr/>
        </p:nvSpPr>
        <p:spPr bwMode="auto">
          <a:xfrm>
            <a:off x="2286000" y="4267200"/>
            <a:ext cx="76200" cy="76200"/>
          </a:xfrm>
          <a:prstGeom prst="ellipse">
            <a:avLst/>
          </a:prstGeom>
          <a:solidFill>
            <a:srgbClr val="FF0000"/>
          </a:solidFill>
          <a:ln w="9525" algn="ctr">
            <a:solidFill>
              <a:srgbClr val="FF0000"/>
            </a:solidFill>
            <a:round/>
            <a:headEnd/>
            <a:tailEnd/>
          </a:ln>
        </p:spPr>
        <p:txBody>
          <a:bodyPr/>
          <a:lstStyle/>
          <a:p>
            <a:pPr eaLnBrk="0" hangingPunct="0"/>
            <a:endParaRPr lang="en-US"/>
          </a:p>
        </p:txBody>
      </p:sp>
      <p:sp>
        <p:nvSpPr>
          <p:cNvPr id="21" name="Rectangle 20"/>
          <p:cNvSpPr>
            <a:spLocks noChangeArrowheads="1"/>
          </p:cNvSpPr>
          <p:nvPr/>
        </p:nvSpPr>
        <p:spPr bwMode="auto">
          <a:xfrm>
            <a:off x="685800" y="4724400"/>
            <a:ext cx="4953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Therefore it will take 17 minutes</a:t>
            </a:r>
            <a:endParaRPr lang="en-NZ">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fill="hold"/>
                                        <p:tgtEl>
                                          <p:spTgt spid="4"/>
                                        </p:tgtEl>
                                        <p:attrNameLst>
                                          <p:attrName>ppt_x</p:attrName>
                                        </p:attrNameLst>
                                      </p:cBhvr>
                                      <p:tavLst>
                                        <p:tav tm="0">
                                          <p:val>
                                            <p:strVal val="0-#ppt_w/2"/>
                                          </p:val>
                                        </p:tav>
                                        <p:tav tm="100000">
                                          <p:val>
                                            <p:strVal val="#ppt_x"/>
                                          </p:val>
                                        </p:tav>
                                      </p:tavLst>
                                    </p:anim>
                                    <p:anim calcmode="lin" valueType="num">
                                      <p:cBhvr additive="base">
                                        <p:cTn id="21" dur="500" fill="hold"/>
                                        <p:tgtEl>
                                          <p:spTgt spid="4"/>
                                        </p:tgtEl>
                                        <p:attrNameLst>
                                          <p:attrName>ppt_y</p:attrName>
                                        </p:attrNameLst>
                                      </p:cBhvr>
                                      <p:tavLst>
                                        <p:tav tm="0">
                                          <p:val>
                                            <p:strVal val="#ppt_y"/>
                                          </p:val>
                                        </p:tav>
                                        <p:tav tm="100000">
                                          <p:val>
                                            <p:strVal val="#ppt_y"/>
                                          </p:val>
                                        </p:tav>
                                      </p:tavLst>
                                    </p:anim>
                                  </p:childTnLst>
                                </p:cTn>
                              </p:par>
                              <p:par>
                                <p:cTn id="22" presetID="2" presetClass="entr" presetSubtype="8"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fill="hold"/>
                                        <p:tgtEl>
                                          <p:spTgt spid="8"/>
                                        </p:tgtEl>
                                        <p:attrNameLst>
                                          <p:attrName>ppt_x</p:attrName>
                                        </p:attrNameLst>
                                      </p:cBhvr>
                                      <p:tavLst>
                                        <p:tav tm="0">
                                          <p:val>
                                            <p:strVal val="0-#ppt_w/2"/>
                                          </p:val>
                                        </p:tav>
                                        <p:tav tm="100000">
                                          <p:val>
                                            <p:strVal val="#ppt_x"/>
                                          </p:val>
                                        </p:tav>
                                      </p:tavLst>
                                    </p:anim>
                                    <p:anim calcmode="lin" valueType="num">
                                      <p:cBhvr additive="base">
                                        <p:cTn id="25" dur="500" fill="hold"/>
                                        <p:tgtEl>
                                          <p:spTgt spid="8"/>
                                        </p:tgtEl>
                                        <p:attrNameLst>
                                          <p:attrName>ppt_y</p:attrName>
                                        </p:attrNameLst>
                                      </p:cBhvr>
                                      <p:tavLst>
                                        <p:tav tm="0">
                                          <p:val>
                                            <p:strVal val="#ppt_y"/>
                                          </p:val>
                                        </p:tav>
                                        <p:tav tm="100000">
                                          <p:val>
                                            <p:strVal val="#ppt_y"/>
                                          </p:val>
                                        </p:tav>
                                      </p:tavLst>
                                    </p:anim>
                                  </p:childTnLst>
                                </p:cTn>
                              </p:par>
                              <p:par>
                                <p:cTn id="26" presetID="10" presetClass="entr" presetSubtype="0" fill="hold" grpId="0" nodeType="with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500"/>
                                        <p:tgtEl>
                                          <p:spTgt spid="9"/>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500"/>
                                        <p:tgtEl>
                                          <p:spTgt spid="10"/>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nodeType="clickEffect">
                                  <p:stCondLst>
                                    <p:cond delay="0"/>
                                  </p:stCondLst>
                                  <p:childTnLst>
                                    <p:set>
                                      <p:cBhvr>
                                        <p:cTn id="35" dur="1" fill="hold">
                                          <p:stCondLst>
                                            <p:cond delay="0"/>
                                          </p:stCondLst>
                                        </p:cTn>
                                        <p:tgtEl>
                                          <p:spTgt spid="6149"/>
                                        </p:tgtEl>
                                        <p:attrNameLst>
                                          <p:attrName>style.visibility</p:attrName>
                                        </p:attrNameLst>
                                      </p:cBhvr>
                                      <p:to>
                                        <p:strVal val="visible"/>
                                      </p:to>
                                    </p:set>
                                    <p:animEffect transition="in" filter="fade">
                                      <p:cBhvr>
                                        <p:cTn id="36" dur="500"/>
                                        <p:tgtEl>
                                          <p:spTgt spid="6149"/>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5"/>
                                        </p:tgtEl>
                                        <p:attrNameLst>
                                          <p:attrName>style.visibility</p:attrName>
                                        </p:attrNameLst>
                                      </p:cBhvr>
                                      <p:to>
                                        <p:strVal val="visible"/>
                                      </p:to>
                                    </p:set>
                                    <p:animEffect transition="in" filter="fade">
                                      <p:cBhvr>
                                        <p:cTn id="41" dur="500"/>
                                        <p:tgtEl>
                                          <p:spTgt spid="5"/>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6"/>
                                        </p:tgtEl>
                                        <p:attrNameLst>
                                          <p:attrName>style.visibility</p:attrName>
                                        </p:attrNameLst>
                                      </p:cBhvr>
                                      <p:to>
                                        <p:strVal val="visible"/>
                                      </p:to>
                                    </p:set>
                                    <p:animEffect transition="in" filter="fade">
                                      <p:cBhvr>
                                        <p:cTn id="46" dur="500"/>
                                        <p:tgtEl>
                                          <p:spTgt spid="6"/>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animEffect transition="in" filter="fade">
                                      <p:cBhvr>
                                        <p:cTn id="51" dur="500"/>
                                        <p:tgtEl>
                                          <p:spTgt spid="7"/>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15"/>
                                        </p:tgtEl>
                                        <p:attrNameLst>
                                          <p:attrName>style.visibility</p:attrName>
                                        </p:attrNameLst>
                                      </p:cBhvr>
                                      <p:to>
                                        <p:strVal val="visible"/>
                                      </p:to>
                                    </p:set>
                                    <p:animEffect transition="in" filter="fade">
                                      <p:cBhvr>
                                        <p:cTn id="56" dur="500"/>
                                        <p:tgtEl>
                                          <p:spTgt spid="15"/>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16"/>
                                        </p:tgtEl>
                                        <p:attrNameLst>
                                          <p:attrName>style.visibility</p:attrName>
                                        </p:attrNameLst>
                                      </p:cBhvr>
                                      <p:to>
                                        <p:strVal val="visible"/>
                                      </p:to>
                                    </p:set>
                                    <p:animEffect transition="in" filter="fade">
                                      <p:cBhvr>
                                        <p:cTn id="61" dur="500"/>
                                        <p:tgtEl>
                                          <p:spTgt spid="16"/>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17"/>
                                        </p:tgtEl>
                                        <p:attrNameLst>
                                          <p:attrName>style.visibility</p:attrName>
                                        </p:attrNameLst>
                                      </p:cBhvr>
                                      <p:to>
                                        <p:strVal val="visible"/>
                                      </p:to>
                                    </p:set>
                                    <p:animEffect transition="in" filter="fade">
                                      <p:cBhvr>
                                        <p:cTn id="66" dur="500"/>
                                        <p:tgtEl>
                                          <p:spTgt spid="17"/>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18"/>
                                        </p:tgtEl>
                                        <p:attrNameLst>
                                          <p:attrName>style.visibility</p:attrName>
                                        </p:attrNameLst>
                                      </p:cBhvr>
                                      <p:to>
                                        <p:strVal val="visible"/>
                                      </p:to>
                                    </p:set>
                                    <p:animEffect transition="in" filter="fade">
                                      <p:cBhvr>
                                        <p:cTn id="71" dur="500"/>
                                        <p:tgtEl>
                                          <p:spTgt spid="18"/>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19"/>
                                        </p:tgtEl>
                                        <p:attrNameLst>
                                          <p:attrName>style.visibility</p:attrName>
                                        </p:attrNameLst>
                                      </p:cBhvr>
                                      <p:to>
                                        <p:strVal val="visible"/>
                                      </p:to>
                                    </p:set>
                                    <p:animEffect transition="in" filter="fade">
                                      <p:cBhvr>
                                        <p:cTn id="76" dur="500"/>
                                        <p:tgtEl>
                                          <p:spTgt spid="19"/>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20"/>
                                        </p:tgtEl>
                                        <p:attrNameLst>
                                          <p:attrName>style.visibility</p:attrName>
                                        </p:attrNameLst>
                                      </p:cBhvr>
                                      <p:to>
                                        <p:strVal val="visible"/>
                                      </p:to>
                                    </p:set>
                                    <p:animEffect transition="in" filter="fade">
                                      <p:cBhvr>
                                        <p:cTn id="79" dur="500"/>
                                        <p:tgtEl>
                                          <p:spTgt spid="20"/>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21"/>
                                        </p:tgtEl>
                                        <p:attrNameLst>
                                          <p:attrName>style.visibility</p:attrName>
                                        </p:attrNameLst>
                                      </p:cBhvr>
                                      <p:to>
                                        <p:strVal val="visible"/>
                                      </p:to>
                                    </p:set>
                                    <p:animEffect transition="in" filter="fade">
                                      <p:cBhvr>
                                        <p:cTn id="84"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5" grpId="0"/>
      <p:bldP spid="16" grpId="0"/>
      <p:bldP spid="17" grpId="0"/>
      <p:bldP spid="18" grpId="0"/>
      <p:bldP spid="19" grpId="0"/>
      <p:bldP spid="20" grpId="0" animBg="1"/>
      <p:bldP spid="21"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457200" y="304800"/>
            <a:ext cx="7772400" cy="685800"/>
          </a:xfrm>
          <a:prstGeom prst="rect">
            <a:avLst/>
          </a:prstGeom>
          <a:noFill/>
          <a:ln w="9525">
            <a:noFill/>
            <a:miter lim="800000"/>
            <a:headEnd/>
            <a:tailEnd/>
          </a:ln>
          <a:effectLst/>
        </p:spPr>
        <p:txBody>
          <a:bodyPr lIns="92075" tIns="46038" rIns="92075" bIns="46038" anchor="ctr"/>
          <a:lstStyle/>
          <a:p>
            <a:pPr>
              <a:defRPr/>
            </a:pPr>
            <a:r>
              <a:rPr kumimoji="1" lang="en-NZ" sz="4400" i="1" u="sng" kern="0" dirty="0">
                <a:solidFill>
                  <a:schemeClr val="tx2"/>
                </a:solidFill>
                <a:effectLst>
                  <a:outerShdw blurRad="38100" dist="38100" dir="2700000" algn="tl">
                    <a:srgbClr val="000000">
                      <a:alpha val="43137"/>
                    </a:srgbClr>
                  </a:outerShdw>
                </a:effectLst>
                <a:latin typeface="Arial Rounded MT Bold" pitchFamily="34" charset="0"/>
                <a:ea typeface="+mj-ea"/>
                <a:cs typeface="+mj-cs"/>
              </a:rPr>
              <a:t>SIGNIFICANT FIGURES</a:t>
            </a:r>
          </a:p>
        </p:txBody>
      </p:sp>
      <p:sp>
        <p:nvSpPr>
          <p:cNvPr id="3" name="Text Placeholder 2"/>
          <p:cNvSpPr txBox="1">
            <a:spLocks/>
          </p:cNvSpPr>
          <p:nvPr/>
        </p:nvSpPr>
        <p:spPr bwMode="auto">
          <a:xfrm>
            <a:off x="457200" y="12954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just">
              <a:spcBef>
                <a:spcPts val="600"/>
              </a:spcBef>
              <a:buClr>
                <a:schemeClr val="tx2"/>
              </a:buClr>
              <a:buSzPct val="73000"/>
            </a:pPr>
            <a:r>
              <a:rPr lang="en-NZ">
                <a:latin typeface="Arial" pitchFamily="34" charset="0"/>
                <a:cs typeface="Arial" pitchFamily="34" charset="0"/>
              </a:rPr>
              <a:t>- Count from the first non-zero number</a:t>
            </a:r>
            <a:endParaRPr lang="en-NZ" i="1">
              <a:latin typeface="Arial" pitchFamily="34" charset="0"/>
              <a:cs typeface="Arial" pitchFamily="34" charset="0"/>
            </a:endParaRPr>
          </a:p>
        </p:txBody>
      </p:sp>
      <p:sp>
        <p:nvSpPr>
          <p:cNvPr id="4" name="Rectangle 3"/>
          <p:cNvSpPr>
            <a:spLocks noChangeArrowheads="1"/>
          </p:cNvSpPr>
          <p:nvPr/>
        </p:nvSpPr>
        <p:spPr bwMode="auto">
          <a:xfrm>
            <a:off x="457200" y="1676400"/>
            <a:ext cx="7924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e.g. State the number of significant figures (s.f.) in the following: </a:t>
            </a:r>
            <a:endParaRPr lang="en-NZ"/>
          </a:p>
        </p:txBody>
      </p:sp>
      <p:sp>
        <p:nvSpPr>
          <p:cNvPr id="5" name="TextBox 4"/>
          <p:cNvSpPr txBox="1">
            <a:spLocks noChangeArrowheads="1"/>
          </p:cNvSpPr>
          <p:nvPr/>
        </p:nvSpPr>
        <p:spPr bwMode="auto">
          <a:xfrm>
            <a:off x="457200" y="19812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a)  7553</a:t>
            </a:r>
            <a:endParaRPr lang="en-NZ" u="sng">
              <a:latin typeface="Arial" pitchFamily="34" charset="0"/>
              <a:cs typeface="Arial" pitchFamily="34" charset="0"/>
            </a:endParaRPr>
          </a:p>
        </p:txBody>
      </p:sp>
      <p:sp>
        <p:nvSpPr>
          <p:cNvPr id="6" name="TextBox 5"/>
          <p:cNvSpPr txBox="1">
            <a:spLocks noChangeArrowheads="1"/>
          </p:cNvSpPr>
          <p:nvPr/>
        </p:nvSpPr>
        <p:spPr bwMode="auto">
          <a:xfrm>
            <a:off x="457200" y="22860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b)  4.06</a:t>
            </a:r>
            <a:endParaRPr lang="en-NZ" u="sng">
              <a:latin typeface="Arial" pitchFamily="34" charset="0"/>
              <a:cs typeface="Arial" pitchFamily="34" charset="0"/>
            </a:endParaRPr>
          </a:p>
        </p:txBody>
      </p:sp>
      <p:sp>
        <p:nvSpPr>
          <p:cNvPr id="7" name="TextBox 6"/>
          <p:cNvSpPr txBox="1">
            <a:spLocks noChangeArrowheads="1"/>
          </p:cNvSpPr>
          <p:nvPr/>
        </p:nvSpPr>
        <p:spPr bwMode="auto">
          <a:xfrm>
            <a:off x="457200" y="25908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c)  0.012</a:t>
            </a:r>
            <a:endParaRPr lang="en-NZ" u="sng">
              <a:latin typeface="Arial" pitchFamily="34" charset="0"/>
              <a:cs typeface="Arial" pitchFamily="34" charset="0"/>
            </a:endParaRPr>
          </a:p>
        </p:txBody>
      </p:sp>
      <p:sp>
        <p:nvSpPr>
          <p:cNvPr id="8" name="Rectangle 7"/>
          <p:cNvSpPr>
            <a:spLocks noChangeArrowheads="1"/>
          </p:cNvSpPr>
          <p:nvPr/>
        </p:nvSpPr>
        <p:spPr bwMode="auto">
          <a:xfrm>
            <a:off x="1524000" y="1981200"/>
            <a:ext cx="1143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4 s.f.</a:t>
            </a:r>
            <a:endParaRPr lang="en-NZ">
              <a:solidFill>
                <a:srgbClr val="FF0000"/>
              </a:solidFill>
            </a:endParaRPr>
          </a:p>
        </p:txBody>
      </p:sp>
      <p:sp>
        <p:nvSpPr>
          <p:cNvPr id="9" name="Rectangle 8"/>
          <p:cNvSpPr>
            <a:spLocks noChangeArrowheads="1"/>
          </p:cNvSpPr>
          <p:nvPr/>
        </p:nvSpPr>
        <p:spPr bwMode="auto">
          <a:xfrm>
            <a:off x="1524000" y="2286000"/>
            <a:ext cx="1143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3 s.f.</a:t>
            </a:r>
            <a:endParaRPr lang="en-NZ">
              <a:solidFill>
                <a:srgbClr val="FF0000"/>
              </a:solidFill>
            </a:endParaRPr>
          </a:p>
        </p:txBody>
      </p:sp>
      <p:sp>
        <p:nvSpPr>
          <p:cNvPr id="10" name="Rectangle 9"/>
          <p:cNvSpPr>
            <a:spLocks noChangeArrowheads="1"/>
          </p:cNvSpPr>
          <p:nvPr/>
        </p:nvSpPr>
        <p:spPr bwMode="auto">
          <a:xfrm>
            <a:off x="1524000" y="2590800"/>
            <a:ext cx="1143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2 s.f.</a:t>
            </a:r>
            <a:endParaRPr lang="en-NZ">
              <a:solidFill>
                <a:srgbClr val="FF0000"/>
              </a:solidFill>
            </a:endParaRPr>
          </a:p>
        </p:txBody>
      </p:sp>
      <p:sp>
        <p:nvSpPr>
          <p:cNvPr id="11" name="TextBox 10"/>
          <p:cNvSpPr txBox="1">
            <a:spLocks noChangeArrowheads="1"/>
          </p:cNvSpPr>
          <p:nvPr/>
        </p:nvSpPr>
        <p:spPr bwMode="auto">
          <a:xfrm>
            <a:off x="3581400" y="2133600"/>
            <a:ext cx="3886200" cy="64611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Zero’s at the front are known as place holders and are not counted</a:t>
            </a:r>
          </a:p>
        </p:txBody>
      </p:sp>
      <p:sp>
        <p:nvSpPr>
          <p:cNvPr id="12" name="Text Placeholder 2"/>
          <p:cNvSpPr txBox="1">
            <a:spLocks/>
          </p:cNvSpPr>
          <p:nvPr/>
        </p:nvSpPr>
        <p:spPr bwMode="auto">
          <a:xfrm>
            <a:off x="457200" y="9906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just">
              <a:spcBef>
                <a:spcPts val="600"/>
              </a:spcBef>
              <a:buClr>
                <a:schemeClr val="tx2"/>
              </a:buClr>
              <a:buSzPct val="73000"/>
            </a:pPr>
            <a:r>
              <a:rPr lang="en-NZ">
                <a:latin typeface="Arial" pitchFamily="34" charset="0"/>
                <a:cs typeface="Arial" pitchFamily="34" charset="0"/>
              </a:rPr>
              <a:t>- A way of representing numbers</a:t>
            </a:r>
            <a:endParaRPr lang="en-NZ" i="1">
              <a:latin typeface="Arial" pitchFamily="34" charset="0"/>
              <a:cs typeface="Arial" pitchFamily="34" charset="0"/>
            </a:endParaRPr>
          </a:p>
        </p:txBody>
      </p:sp>
      <p:sp>
        <p:nvSpPr>
          <p:cNvPr id="13" name="Title 1"/>
          <p:cNvSpPr txBox="1">
            <a:spLocks/>
          </p:cNvSpPr>
          <p:nvPr/>
        </p:nvSpPr>
        <p:spPr bwMode="auto">
          <a:xfrm>
            <a:off x="457200" y="3352800"/>
            <a:ext cx="7772400" cy="685800"/>
          </a:xfrm>
          <a:prstGeom prst="rect">
            <a:avLst/>
          </a:prstGeom>
          <a:noFill/>
          <a:ln w="9525">
            <a:noFill/>
            <a:miter lim="800000"/>
            <a:headEnd/>
            <a:tailEnd/>
          </a:ln>
          <a:effectLst/>
        </p:spPr>
        <p:txBody>
          <a:bodyPr lIns="92075" tIns="46038" rIns="92075" bIns="46038" anchor="ctr"/>
          <a:lstStyle/>
          <a:p>
            <a:pPr>
              <a:defRPr/>
            </a:pPr>
            <a:r>
              <a:rPr kumimoji="1" lang="en-NZ" sz="4400" i="1" u="sng" kern="0" dirty="0">
                <a:solidFill>
                  <a:schemeClr val="tx2"/>
                </a:solidFill>
                <a:effectLst>
                  <a:outerShdw blurRad="38100" dist="38100" dir="2700000" algn="tl">
                    <a:srgbClr val="000000">
                      <a:alpha val="43137"/>
                    </a:srgbClr>
                  </a:outerShdw>
                </a:effectLst>
                <a:latin typeface="Arial Rounded MT Bold" pitchFamily="34" charset="0"/>
                <a:ea typeface="+mj-ea"/>
                <a:cs typeface="+mj-cs"/>
              </a:rPr>
              <a:t>DECIMAL PLACES</a:t>
            </a:r>
          </a:p>
        </p:txBody>
      </p:sp>
      <p:sp>
        <p:nvSpPr>
          <p:cNvPr id="14" name="Text Placeholder 2"/>
          <p:cNvSpPr txBox="1">
            <a:spLocks/>
          </p:cNvSpPr>
          <p:nvPr/>
        </p:nvSpPr>
        <p:spPr bwMode="auto">
          <a:xfrm>
            <a:off x="457200" y="44196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just">
              <a:spcBef>
                <a:spcPts val="600"/>
              </a:spcBef>
              <a:buClr>
                <a:schemeClr val="tx2"/>
              </a:buClr>
              <a:buSzPct val="73000"/>
            </a:pPr>
            <a:r>
              <a:rPr lang="en-NZ">
                <a:latin typeface="Arial" pitchFamily="34" charset="0"/>
                <a:cs typeface="Arial" pitchFamily="34" charset="0"/>
              </a:rPr>
              <a:t>- Count from the first number after the decimal point</a:t>
            </a:r>
            <a:endParaRPr lang="en-NZ" i="1">
              <a:latin typeface="Arial" pitchFamily="34" charset="0"/>
              <a:cs typeface="Arial" pitchFamily="34" charset="0"/>
            </a:endParaRPr>
          </a:p>
        </p:txBody>
      </p:sp>
      <p:sp>
        <p:nvSpPr>
          <p:cNvPr id="15" name="Rectangle 14"/>
          <p:cNvSpPr>
            <a:spLocks noChangeArrowheads="1"/>
          </p:cNvSpPr>
          <p:nvPr/>
        </p:nvSpPr>
        <p:spPr bwMode="auto">
          <a:xfrm>
            <a:off x="457200" y="4800600"/>
            <a:ext cx="7924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e.g. State the number of decimal places (d.p.) in the following: </a:t>
            </a:r>
            <a:endParaRPr lang="en-NZ"/>
          </a:p>
        </p:txBody>
      </p:sp>
      <p:sp>
        <p:nvSpPr>
          <p:cNvPr id="16" name="TextBox 15"/>
          <p:cNvSpPr txBox="1">
            <a:spLocks noChangeArrowheads="1"/>
          </p:cNvSpPr>
          <p:nvPr/>
        </p:nvSpPr>
        <p:spPr bwMode="auto">
          <a:xfrm>
            <a:off x="457200" y="51054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a)  70.652</a:t>
            </a:r>
            <a:endParaRPr lang="en-NZ" u="sng">
              <a:latin typeface="Arial" pitchFamily="34" charset="0"/>
              <a:cs typeface="Arial" pitchFamily="34" charset="0"/>
            </a:endParaRPr>
          </a:p>
        </p:txBody>
      </p:sp>
      <p:sp>
        <p:nvSpPr>
          <p:cNvPr id="17" name="Rectangle 16"/>
          <p:cNvSpPr>
            <a:spLocks noChangeArrowheads="1"/>
          </p:cNvSpPr>
          <p:nvPr/>
        </p:nvSpPr>
        <p:spPr bwMode="auto">
          <a:xfrm>
            <a:off x="1600200" y="5105400"/>
            <a:ext cx="1143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3 d.p.</a:t>
            </a:r>
            <a:endParaRPr lang="en-NZ">
              <a:solidFill>
                <a:srgbClr val="FF0000"/>
              </a:solidFill>
            </a:endParaRPr>
          </a:p>
        </p:txBody>
      </p:sp>
      <p:sp>
        <p:nvSpPr>
          <p:cNvPr id="18" name="Text Placeholder 2"/>
          <p:cNvSpPr txBox="1">
            <a:spLocks/>
          </p:cNvSpPr>
          <p:nvPr/>
        </p:nvSpPr>
        <p:spPr bwMode="auto">
          <a:xfrm>
            <a:off x="457200" y="41148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just">
              <a:spcBef>
                <a:spcPts val="600"/>
              </a:spcBef>
              <a:buClr>
                <a:schemeClr val="tx2"/>
              </a:buClr>
              <a:buSzPct val="73000"/>
            </a:pPr>
            <a:r>
              <a:rPr lang="en-NZ">
                <a:latin typeface="Arial" pitchFamily="34" charset="0"/>
                <a:cs typeface="Arial" pitchFamily="34" charset="0"/>
              </a:rPr>
              <a:t>- Another way of representing numbers</a:t>
            </a:r>
            <a:endParaRPr lang="en-NZ" i="1">
              <a:latin typeface="Arial" pitchFamily="34" charset="0"/>
              <a:cs typeface="Arial" pitchFamily="34" charset="0"/>
            </a:endParaRPr>
          </a:p>
        </p:txBody>
      </p:sp>
      <p:sp>
        <p:nvSpPr>
          <p:cNvPr id="19" name="TextBox 18"/>
          <p:cNvSpPr txBox="1">
            <a:spLocks noChangeArrowheads="1"/>
          </p:cNvSpPr>
          <p:nvPr/>
        </p:nvSpPr>
        <p:spPr bwMode="auto">
          <a:xfrm>
            <a:off x="457200" y="54102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b)  0.021</a:t>
            </a:r>
            <a:endParaRPr lang="en-NZ" u="sng">
              <a:latin typeface="Arial" pitchFamily="34" charset="0"/>
              <a:cs typeface="Arial" pitchFamily="34" charset="0"/>
            </a:endParaRPr>
          </a:p>
        </p:txBody>
      </p:sp>
      <p:sp>
        <p:nvSpPr>
          <p:cNvPr id="20" name="Rectangle 19"/>
          <p:cNvSpPr>
            <a:spLocks noChangeArrowheads="1"/>
          </p:cNvSpPr>
          <p:nvPr/>
        </p:nvSpPr>
        <p:spPr bwMode="auto">
          <a:xfrm>
            <a:off x="1600200" y="5410200"/>
            <a:ext cx="1143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3 d.p.</a:t>
            </a:r>
            <a:endParaRPr lang="en-NZ">
              <a:solidFill>
                <a:srgbClr val="FF0000"/>
              </a:solidFill>
            </a:endParaRPr>
          </a:p>
        </p:txBody>
      </p:sp>
      <p:sp>
        <p:nvSpPr>
          <p:cNvPr id="21" name="TextBox 20"/>
          <p:cNvSpPr txBox="1">
            <a:spLocks noChangeArrowheads="1"/>
          </p:cNvSpPr>
          <p:nvPr/>
        </p:nvSpPr>
        <p:spPr bwMode="auto">
          <a:xfrm>
            <a:off x="457200" y="57150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c)  46</a:t>
            </a:r>
            <a:endParaRPr lang="en-NZ" u="sng">
              <a:latin typeface="Arial" pitchFamily="34" charset="0"/>
              <a:cs typeface="Arial" pitchFamily="34" charset="0"/>
            </a:endParaRPr>
          </a:p>
        </p:txBody>
      </p:sp>
      <p:sp>
        <p:nvSpPr>
          <p:cNvPr id="22" name="Rectangle 21"/>
          <p:cNvSpPr>
            <a:spLocks noChangeArrowheads="1"/>
          </p:cNvSpPr>
          <p:nvPr/>
        </p:nvSpPr>
        <p:spPr bwMode="auto">
          <a:xfrm>
            <a:off x="1600200" y="5715000"/>
            <a:ext cx="1143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0 d.p.</a:t>
            </a:r>
            <a:endParaRPr lang="en-NZ">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500"/>
                                        <p:tgtEl>
                                          <p:spTgt spid="3"/>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0-#ppt_w/2"/>
                                          </p:val>
                                        </p:tav>
                                        <p:tav tm="100000">
                                          <p:val>
                                            <p:strVal val="#ppt_x"/>
                                          </p:val>
                                        </p:tav>
                                      </p:tavLst>
                                    </p:anim>
                                    <p:anim calcmode="lin" valueType="num">
                                      <p:cBhvr additive="base">
                                        <p:cTn id="26" dur="500" fill="hold"/>
                                        <p:tgtEl>
                                          <p:spTgt spid="4"/>
                                        </p:tgtEl>
                                        <p:attrNameLst>
                                          <p:attrName>ppt_y</p:attrName>
                                        </p:attrNameLst>
                                      </p:cBhvr>
                                      <p:tavLst>
                                        <p:tav tm="0">
                                          <p:val>
                                            <p:strVal val="#ppt_y"/>
                                          </p:val>
                                        </p:tav>
                                        <p:tav tm="100000">
                                          <p:val>
                                            <p:strVal val="#ppt_y"/>
                                          </p:val>
                                        </p:tav>
                                      </p:tavLst>
                                    </p:anim>
                                  </p:childTnLst>
                                </p:cTn>
                              </p:par>
                              <p:par>
                                <p:cTn id="27" presetID="10" presetClass="entr" presetSubtype="0" fill="hold" grpId="0" nodeType="with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fade">
                                      <p:cBhvr>
                                        <p:cTn id="29" dur="500"/>
                                        <p:tgtEl>
                                          <p:spTgt spid="5"/>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500"/>
                                        <p:tgtEl>
                                          <p:spTgt spid="6"/>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500"/>
                                        <p:tgtEl>
                                          <p:spTgt spid="7"/>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fade">
                                      <p:cBhvr>
                                        <p:cTn id="40" dur="500"/>
                                        <p:tgtEl>
                                          <p:spTgt spid="8"/>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fade">
                                      <p:cBhvr>
                                        <p:cTn id="45" dur="500"/>
                                        <p:tgtEl>
                                          <p:spTgt spid="9"/>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0"/>
                                        </p:tgtEl>
                                        <p:attrNameLst>
                                          <p:attrName>style.visibility</p:attrName>
                                        </p:attrNameLst>
                                      </p:cBhvr>
                                      <p:to>
                                        <p:strVal val="visible"/>
                                      </p:to>
                                    </p:set>
                                    <p:animEffect transition="in" filter="fade">
                                      <p:cBhvr>
                                        <p:cTn id="50" dur="500"/>
                                        <p:tgtEl>
                                          <p:spTgt spid="10"/>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9" presetClass="entr" presetSubtype="10"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p:cTn id="55" dur="1000" fill="hold"/>
                                        <p:tgtEl>
                                          <p:spTgt spid="11"/>
                                        </p:tgtEl>
                                        <p:attrNameLst>
                                          <p:attrName>ppt_w</p:attrName>
                                        </p:attrNameLst>
                                      </p:cBhvr>
                                      <p:tavLst>
                                        <p:tav tm="0" fmla="#ppt_w*sin(2.5*pi*$)">
                                          <p:val>
                                            <p:fltVal val="0"/>
                                          </p:val>
                                        </p:tav>
                                        <p:tav tm="100000">
                                          <p:val>
                                            <p:fltVal val="1"/>
                                          </p:val>
                                        </p:tav>
                                      </p:tavLst>
                                    </p:anim>
                                    <p:anim calcmode="lin" valueType="num">
                                      <p:cBhvr>
                                        <p:cTn id="56" dur="10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34" presetClass="entr" presetSubtype="0"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from="(-#ppt_w/2)" to="(#ppt_x)" calcmode="lin" valueType="num">
                                      <p:cBhvr>
                                        <p:cTn id="61" dur="600" fill="hold">
                                          <p:stCondLst>
                                            <p:cond delay="0"/>
                                          </p:stCondLst>
                                        </p:cTn>
                                        <p:tgtEl>
                                          <p:spTgt spid="13"/>
                                        </p:tgtEl>
                                        <p:attrNameLst>
                                          <p:attrName>ppt_x</p:attrName>
                                        </p:attrNameLst>
                                      </p:cBhvr>
                                    </p:anim>
                                    <p:anim from="0" to="-1.0" calcmode="lin" valueType="num">
                                      <p:cBhvr>
                                        <p:cTn id="62" dur="200" decel="50000" autoRev="1" fill="hold">
                                          <p:stCondLst>
                                            <p:cond delay="600"/>
                                          </p:stCondLst>
                                        </p:cTn>
                                        <p:tgtEl>
                                          <p:spTgt spid="13"/>
                                        </p:tgtEl>
                                        <p:attrNameLst>
                                          <p:attrName>xshear</p:attrName>
                                        </p:attrNameLst>
                                      </p:cBhvr>
                                    </p:anim>
                                    <p:animScale>
                                      <p:cBhvr>
                                        <p:cTn id="63" dur="200" decel="100000" autoRev="1" fill="hold">
                                          <p:stCondLst>
                                            <p:cond delay="600"/>
                                          </p:stCondLst>
                                        </p:cTn>
                                        <p:tgtEl>
                                          <p:spTgt spid="13"/>
                                        </p:tgtEl>
                                      </p:cBhvr>
                                      <p:from x="100000" y="100000"/>
                                      <p:to x="80000" y="100000"/>
                                    </p:animScale>
                                    <p:anim by="(#ppt_h/3+#ppt_w*0.1)" calcmode="lin" valueType="num">
                                      <p:cBhvr additive="sum">
                                        <p:cTn id="64" dur="200" decel="100000" autoRev="1" fill="hold">
                                          <p:stCondLst>
                                            <p:cond delay="600"/>
                                          </p:stCondLst>
                                        </p:cTn>
                                        <p:tgtEl>
                                          <p:spTgt spid="13"/>
                                        </p:tgtEl>
                                        <p:attrNameLst>
                                          <p:attrName>ppt_x</p:attrName>
                                        </p:attrNameLst>
                                      </p:cBhvr>
                                    </p:anim>
                                  </p:childTnLst>
                                </p:cTn>
                              </p:par>
                            </p:childTnLst>
                          </p:cTn>
                        </p:par>
                      </p:childTnLst>
                    </p:cTn>
                  </p:par>
                  <p:par>
                    <p:cTn id="65" fill="hold" nodeType="clickPar">
                      <p:stCondLst>
                        <p:cond delay="indefinite"/>
                      </p:stCondLst>
                      <p:childTnLst>
                        <p:par>
                          <p:cTn id="66" fill="hold" nodeType="withGroup">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18"/>
                                        </p:tgtEl>
                                        <p:attrNameLst>
                                          <p:attrName>style.visibility</p:attrName>
                                        </p:attrNameLst>
                                      </p:cBhvr>
                                      <p:to>
                                        <p:strVal val="visible"/>
                                      </p:to>
                                    </p:set>
                                    <p:animEffect transition="in" filter="fade">
                                      <p:cBhvr>
                                        <p:cTn id="69" dur="500"/>
                                        <p:tgtEl>
                                          <p:spTgt spid="18"/>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10" presetClass="entr" presetSubtype="0" fill="hold" grpId="0" nodeType="clickEffect">
                                  <p:stCondLst>
                                    <p:cond delay="0"/>
                                  </p:stCondLst>
                                  <p:childTnLst>
                                    <p:set>
                                      <p:cBhvr>
                                        <p:cTn id="73" dur="1" fill="hold">
                                          <p:stCondLst>
                                            <p:cond delay="0"/>
                                          </p:stCondLst>
                                        </p:cTn>
                                        <p:tgtEl>
                                          <p:spTgt spid="14"/>
                                        </p:tgtEl>
                                        <p:attrNameLst>
                                          <p:attrName>style.visibility</p:attrName>
                                        </p:attrNameLst>
                                      </p:cBhvr>
                                      <p:to>
                                        <p:strVal val="visible"/>
                                      </p:to>
                                    </p:set>
                                    <p:animEffect transition="in" filter="fade">
                                      <p:cBhvr>
                                        <p:cTn id="74" dur="500"/>
                                        <p:tgtEl>
                                          <p:spTgt spid="14"/>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15"/>
                                        </p:tgtEl>
                                        <p:attrNameLst>
                                          <p:attrName>style.visibility</p:attrName>
                                        </p:attrNameLst>
                                      </p:cBhvr>
                                      <p:to>
                                        <p:strVal val="visible"/>
                                      </p:to>
                                    </p:set>
                                    <p:anim calcmode="lin" valueType="num">
                                      <p:cBhvr additive="base">
                                        <p:cTn id="79" dur="500" fill="hold"/>
                                        <p:tgtEl>
                                          <p:spTgt spid="15"/>
                                        </p:tgtEl>
                                        <p:attrNameLst>
                                          <p:attrName>ppt_x</p:attrName>
                                        </p:attrNameLst>
                                      </p:cBhvr>
                                      <p:tavLst>
                                        <p:tav tm="0">
                                          <p:val>
                                            <p:strVal val="0-#ppt_w/2"/>
                                          </p:val>
                                        </p:tav>
                                        <p:tav tm="100000">
                                          <p:val>
                                            <p:strVal val="#ppt_x"/>
                                          </p:val>
                                        </p:tav>
                                      </p:tavLst>
                                    </p:anim>
                                    <p:anim calcmode="lin" valueType="num">
                                      <p:cBhvr additive="base">
                                        <p:cTn id="80" dur="500" fill="hold"/>
                                        <p:tgtEl>
                                          <p:spTgt spid="15"/>
                                        </p:tgtEl>
                                        <p:attrNameLst>
                                          <p:attrName>ppt_y</p:attrName>
                                        </p:attrNameLst>
                                      </p:cBhvr>
                                      <p:tavLst>
                                        <p:tav tm="0">
                                          <p:val>
                                            <p:strVal val="#ppt_y"/>
                                          </p:val>
                                        </p:tav>
                                        <p:tav tm="100000">
                                          <p:val>
                                            <p:strVal val="#ppt_y"/>
                                          </p:val>
                                        </p:tav>
                                      </p:tavLst>
                                    </p:anim>
                                  </p:childTnLst>
                                </p:cTn>
                              </p:par>
                              <p:par>
                                <p:cTn id="81" presetID="10" presetClass="entr" presetSubtype="0" fill="hold" grpId="0" nodeType="withEffect">
                                  <p:stCondLst>
                                    <p:cond delay="0"/>
                                  </p:stCondLst>
                                  <p:childTnLst>
                                    <p:set>
                                      <p:cBhvr>
                                        <p:cTn id="82" dur="1" fill="hold">
                                          <p:stCondLst>
                                            <p:cond delay="0"/>
                                          </p:stCondLst>
                                        </p:cTn>
                                        <p:tgtEl>
                                          <p:spTgt spid="16"/>
                                        </p:tgtEl>
                                        <p:attrNameLst>
                                          <p:attrName>style.visibility</p:attrName>
                                        </p:attrNameLst>
                                      </p:cBhvr>
                                      <p:to>
                                        <p:strVal val="visible"/>
                                      </p:to>
                                    </p:set>
                                    <p:animEffect transition="in" filter="fade">
                                      <p:cBhvr>
                                        <p:cTn id="83" dur="500"/>
                                        <p:tgtEl>
                                          <p:spTgt spid="16"/>
                                        </p:tgtEl>
                                      </p:cBhvr>
                                    </p:animEffect>
                                  </p:childTnLst>
                                </p:cTn>
                              </p:par>
                              <p:par>
                                <p:cTn id="84" presetID="10" presetClass="entr" presetSubtype="0" fill="hold" grpId="0" nodeType="withEffect">
                                  <p:stCondLst>
                                    <p:cond delay="0"/>
                                  </p:stCondLst>
                                  <p:childTnLst>
                                    <p:set>
                                      <p:cBhvr>
                                        <p:cTn id="85" dur="1" fill="hold">
                                          <p:stCondLst>
                                            <p:cond delay="0"/>
                                          </p:stCondLst>
                                        </p:cTn>
                                        <p:tgtEl>
                                          <p:spTgt spid="19"/>
                                        </p:tgtEl>
                                        <p:attrNameLst>
                                          <p:attrName>style.visibility</p:attrName>
                                        </p:attrNameLst>
                                      </p:cBhvr>
                                      <p:to>
                                        <p:strVal val="visible"/>
                                      </p:to>
                                    </p:set>
                                    <p:animEffect transition="in" filter="fade">
                                      <p:cBhvr>
                                        <p:cTn id="86" dur="500"/>
                                        <p:tgtEl>
                                          <p:spTgt spid="19"/>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21"/>
                                        </p:tgtEl>
                                        <p:attrNameLst>
                                          <p:attrName>style.visibility</p:attrName>
                                        </p:attrNameLst>
                                      </p:cBhvr>
                                      <p:to>
                                        <p:strVal val="visible"/>
                                      </p:to>
                                    </p:set>
                                    <p:animEffect transition="in" filter="fade">
                                      <p:cBhvr>
                                        <p:cTn id="89" dur="500"/>
                                        <p:tgtEl>
                                          <p:spTgt spid="21"/>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10" presetClass="entr" presetSubtype="0" fill="hold" grpId="0" nodeType="clickEffect">
                                  <p:stCondLst>
                                    <p:cond delay="0"/>
                                  </p:stCondLst>
                                  <p:childTnLst>
                                    <p:set>
                                      <p:cBhvr>
                                        <p:cTn id="93" dur="1" fill="hold">
                                          <p:stCondLst>
                                            <p:cond delay="0"/>
                                          </p:stCondLst>
                                        </p:cTn>
                                        <p:tgtEl>
                                          <p:spTgt spid="17"/>
                                        </p:tgtEl>
                                        <p:attrNameLst>
                                          <p:attrName>style.visibility</p:attrName>
                                        </p:attrNameLst>
                                      </p:cBhvr>
                                      <p:to>
                                        <p:strVal val="visible"/>
                                      </p:to>
                                    </p:set>
                                    <p:animEffect transition="in" filter="fade">
                                      <p:cBhvr>
                                        <p:cTn id="94" dur="500"/>
                                        <p:tgtEl>
                                          <p:spTgt spid="17"/>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10" presetClass="entr" presetSubtype="0" fill="hold" grpId="0" nodeType="clickEffect">
                                  <p:stCondLst>
                                    <p:cond delay="0"/>
                                  </p:stCondLst>
                                  <p:childTnLst>
                                    <p:set>
                                      <p:cBhvr>
                                        <p:cTn id="98" dur="1" fill="hold">
                                          <p:stCondLst>
                                            <p:cond delay="0"/>
                                          </p:stCondLst>
                                        </p:cTn>
                                        <p:tgtEl>
                                          <p:spTgt spid="20"/>
                                        </p:tgtEl>
                                        <p:attrNameLst>
                                          <p:attrName>style.visibility</p:attrName>
                                        </p:attrNameLst>
                                      </p:cBhvr>
                                      <p:to>
                                        <p:strVal val="visible"/>
                                      </p:to>
                                    </p:set>
                                    <p:animEffect transition="in" filter="fade">
                                      <p:cBhvr>
                                        <p:cTn id="99" dur="500"/>
                                        <p:tgtEl>
                                          <p:spTgt spid="20"/>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10" presetClass="entr" presetSubtype="0" fill="hold" grpId="0" nodeType="clickEffect">
                                  <p:stCondLst>
                                    <p:cond delay="0"/>
                                  </p:stCondLst>
                                  <p:childTnLst>
                                    <p:set>
                                      <p:cBhvr>
                                        <p:cTn id="103" dur="1" fill="hold">
                                          <p:stCondLst>
                                            <p:cond delay="0"/>
                                          </p:stCondLst>
                                        </p:cTn>
                                        <p:tgtEl>
                                          <p:spTgt spid="22"/>
                                        </p:tgtEl>
                                        <p:attrNameLst>
                                          <p:attrName>style.visibility</p:attrName>
                                        </p:attrNameLst>
                                      </p:cBhvr>
                                      <p:to>
                                        <p:strVal val="visible"/>
                                      </p:to>
                                    </p:set>
                                    <p:animEffect transition="in" filter="fade">
                                      <p:cBhvr>
                                        <p:cTn id="104"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animBg="1"/>
      <p:bldP spid="12" grpId="0"/>
      <p:bldP spid="13" grpId="0"/>
      <p:bldP spid="14" grpId="0"/>
      <p:bldP spid="15" grpId="0"/>
      <p:bldP spid="16" grpId="0"/>
      <p:bldP spid="17" grpId="0"/>
      <p:bldP spid="18" grpId="0"/>
      <p:bldP spid="19" grpId="0"/>
      <p:bldP spid="20" grpId="0"/>
      <p:bldP spid="21" grpId="0"/>
      <p:bldP spid="2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457200" y="304800"/>
            <a:ext cx="7772400" cy="685800"/>
          </a:xfrm>
          <a:prstGeom prst="rect">
            <a:avLst/>
          </a:prstGeom>
          <a:noFill/>
          <a:ln w="9525">
            <a:noFill/>
            <a:miter lim="800000"/>
            <a:headEnd/>
            <a:tailEnd/>
          </a:ln>
          <a:effectLst/>
        </p:spPr>
        <p:txBody>
          <a:bodyPr lIns="92075" tIns="46038" rIns="92075" bIns="46038" anchor="ctr"/>
          <a:lstStyle/>
          <a:p>
            <a:pPr>
              <a:defRPr/>
            </a:pPr>
            <a:r>
              <a:rPr kumimoji="1" lang="en-NZ" sz="4400" i="1" u="sng" kern="0" dirty="0">
                <a:solidFill>
                  <a:schemeClr val="tx2"/>
                </a:solidFill>
                <a:effectLst>
                  <a:outerShdw blurRad="38100" dist="38100" dir="2700000" algn="tl">
                    <a:srgbClr val="000000">
                      <a:alpha val="43137"/>
                    </a:srgbClr>
                  </a:outerShdw>
                </a:effectLst>
                <a:latin typeface="Arial Rounded MT Bold" pitchFamily="34" charset="0"/>
                <a:ea typeface="+mj-ea"/>
                <a:cs typeface="+mj-cs"/>
              </a:rPr>
              <a:t>ROUNDING</a:t>
            </a:r>
          </a:p>
        </p:txBody>
      </p:sp>
      <p:sp>
        <p:nvSpPr>
          <p:cNvPr id="3" name="TextBox 2"/>
          <p:cNvSpPr txBox="1">
            <a:spLocks noChangeArrowheads="1"/>
          </p:cNvSpPr>
          <p:nvPr/>
        </p:nvSpPr>
        <p:spPr bwMode="auto">
          <a:xfrm>
            <a:off x="457200" y="1066800"/>
            <a:ext cx="5715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1. DECIMAL PLACES (d.p.)</a:t>
            </a:r>
          </a:p>
        </p:txBody>
      </p:sp>
      <p:sp>
        <p:nvSpPr>
          <p:cNvPr id="4" name="TextBox 3"/>
          <p:cNvSpPr txBox="1">
            <a:spLocks noChangeArrowheads="1"/>
          </p:cNvSpPr>
          <p:nvPr/>
        </p:nvSpPr>
        <p:spPr bwMode="auto">
          <a:xfrm>
            <a:off x="457200" y="13716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i) Count the number of places needed AFTER the decimal point</a:t>
            </a:r>
          </a:p>
        </p:txBody>
      </p:sp>
      <p:sp>
        <p:nvSpPr>
          <p:cNvPr id="5" name="TextBox 4"/>
          <p:cNvSpPr txBox="1">
            <a:spLocks noChangeArrowheads="1"/>
          </p:cNvSpPr>
          <p:nvPr/>
        </p:nvSpPr>
        <p:spPr bwMode="auto">
          <a:xfrm>
            <a:off x="457200" y="16764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ii) Look at the next digit</a:t>
            </a:r>
          </a:p>
        </p:txBody>
      </p:sp>
      <p:sp>
        <p:nvSpPr>
          <p:cNvPr id="6" name="TextBox 5"/>
          <p:cNvSpPr txBox="1">
            <a:spLocks noChangeArrowheads="1"/>
          </p:cNvSpPr>
          <p:nvPr/>
        </p:nvSpPr>
        <p:spPr bwMode="auto">
          <a:xfrm>
            <a:off x="685800" y="19812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If it’s a 5 or more, add 1 to the previous digit</a:t>
            </a:r>
          </a:p>
        </p:txBody>
      </p:sp>
      <p:sp>
        <p:nvSpPr>
          <p:cNvPr id="7" name="TextBox 6"/>
          <p:cNvSpPr txBox="1">
            <a:spLocks noChangeArrowheads="1"/>
          </p:cNvSpPr>
          <p:nvPr/>
        </p:nvSpPr>
        <p:spPr bwMode="auto">
          <a:xfrm>
            <a:off x="685800" y="22860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If it’s less than 5, leave previous digit unchanged</a:t>
            </a:r>
          </a:p>
        </p:txBody>
      </p:sp>
      <p:sp>
        <p:nvSpPr>
          <p:cNvPr id="8" name="TextBox 7"/>
          <p:cNvSpPr txBox="1">
            <a:spLocks noChangeArrowheads="1"/>
          </p:cNvSpPr>
          <p:nvPr/>
        </p:nvSpPr>
        <p:spPr bwMode="auto">
          <a:xfrm>
            <a:off x="457200" y="25908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iii) Drop off any extra digits</a:t>
            </a:r>
          </a:p>
        </p:txBody>
      </p:sp>
      <p:sp>
        <p:nvSpPr>
          <p:cNvPr id="9" name="TextBox 8"/>
          <p:cNvSpPr txBox="1">
            <a:spLocks noChangeArrowheads="1"/>
          </p:cNvSpPr>
          <p:nvPr/>
        </p:nvSpPr>
        <p:spPr bwMode="auto">
          <a:xfrm>
            <a:off x="457200" y="3124200"/>
            <a:ext cx="4114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e.g. Round </a:t>
            </a:r>
            <a:r>
              <a:rPr lang="en-NZ" sz="2400">
                <a:latin typeface="Arial" pitchFamily="34" charset="0"/>
                <a:cs typeface="Arial" pitchFamily="34" charset="0"/>
              </a:rPr>
              <a:t>6.12538</a:t>
            </a:r>
            <a:r>
              <a:rPr lang="en-NZ">
                <a:latin typeface="Arial" pitchFamily="34" charset="0"/>
                <a:cs typeface="Arial" pitchFamily="34" charset="0"/>
              </a:rPr>
              <a:t> to:</a:t>
            </a:r>
          </a:p>
        </p:txBody>
      </p:sp>
      <p:sp>
        <p:nvSpPr>
          <p:cNvPr id="10" name="Rectangle 9"/>
          <p:cNvSpPr>
            <a:spLocks noChangeArrowheads="1"/>
          </p:cNvSpPr>
          <p:nvPr/>
        </p:nvSpPr>
        <p:spPr bwMode="auto">
          <a:xfrm>
            <a:off x="457200" y="3581400"/>
            <a:ext cx="2971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 1 decimal place (1 d.p.)</a:t>
            </a:r>
            <a:endParaRPr lang="en-NZ"/>
          </a:p>
        </p:txBody>
      </p:sp>
      <p:sp>
        <p:nvSpPr>
          <p:cNvPr id="11" name="Rectangle 10"/>
          <p:cNvSpPr>
            <a:spLocks noChangeArrowheads="1"/>
          </p:cNvSpPr>
          <p:nvPr/>
        </p:nvSpPr>
        <p:spPr bwMode="auto">
          <a:xfrm>
            <a:off x="4495800" y="3581400"/>
            <a:ext cx="1600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b) 4 d.p.</a:t>
            </a:r>
            <a:endParaRPr lang="en-NZ"/>
          </a:p>
        </p:txBody>
      </p:sp>
      <p:sp>
        <p:nvSpPr>
          <p:cNvPr id="12" name="Oval 11"/>
          <p:cNvSpPr>
            <a:spLocks noChangeArrowheads="1"/>
          </p:cNvSpPr>
          <p:nvPr/>
        </p:nvSpPr>
        <p:spPr bwMode="auto">
          <a:xfrm flipH="1">
            <a:off x="1981200" y="3200400"/>
            <a:ext cx="152400" cy="381000"/>
          </a:xfrm>
          <a:prstGeom prst="ellipse">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pPr eaLnBrk="0" hangingPunct="0"/>
            <a:endParaRPr lang="en-US"/>
          </a:p>
        </p:txBody>
      </p:sp>
      <p:sp>
        <p:nvSpPr>
          <p:cNvPr id="13" name="Rectangle 12"/>
          <p:cNvSpPr>
            <a:spLocks noChangeArrowheads="1"/>
          </p:cNvSpPr>
          <p:nvPr/>
        </p:nvSpPr>
        <p:spPr bwMode="auto">
          <a:xfrm>
            <a:off x="838200" y="39624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Next digit =</a:t>
            </a:r>
            <a:endParaRPr lang="en-NZ">
              <a:solidFill>
                <a:srgbClr val="FF0000"/>
              </a:solidFill>
            </a:endParaRPr>
          </a:p>
        </p:txBody>
      </p:sp>
      <p:sp>
        <p:nvSpPr>
          <p:cNvPr id="14" name="Rectangle 13"/>
          <p:cNvSpPr>
            <a:spLocks noChangeArrowheads="1"/>
          </p:cNvSpPr>
          <p:nvPr/>
        </p:nvSpPr>
        <p:spPr bwMode="auto">
          <a:xfrm>
            <a:off x="2057400" y="3962400"/>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2</a:t>
            </a:r>
            <a:endParaRPr lang="en-NZ">
              <a:solidFill>
                <a:srgbClr val="FF0000"/>
              </a:solidFill>
            </a:endParaRPr>
          </a:p>
        </p:txBody>
      </p:sp>
      <p:sp>
        <p:nvSpPr>
          <p:cNvPr id="15" name="Rectangle 14"/>
          <p:cNvSpPr>
            <a:spLocks noChangeArrowheads="1"/>
          </p:cNvSpPr>
          <p:nvPr/>
        </p:nvSpPr>
        <p:spPr bwMode="auto">
          <a:xfrm>
            <a:off x="1828800" y="4267200"/>
            <a:ext cx="2362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leave unchanged</a:t>
            </a:r>
            <a:endParaRPr lang="en-NZ">
              <a:solidFill>
                <a:srgbClr val="FF0000"/>
              </a:solidFill>
            </a:endParaRPr>
          </a:p>
        </p:txBody>
      </p:sp>
      <p:sp>
        <p:nvSpPr>
          <p:cNvPr id="16" name="Rectangle 15"/>
          <p:cNvSpPr>
            <a:spLocks noChangeArrowheads="1"/>
          </p:cNvSpPr>
          <p:nvPr/>
        </p:nvSpPr>
        <p:spPr bwMode="auto">
          <a:xfrm>
            <a:off x="1828800" y="4572000"/>
            <a:ext cx="8778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sz="2400">
                <a:solidFill>
                  <a:srgbClr val="FF0000"/>
                </a:solidFill>
                <a:latin typeface="Arial" pitchFamily="34" charset="0"/>
                <a:cs typeface="Arial" pitchFamily="34" charset="0"/>
              </a:rPr>
              <a:t>= 6.1</a:t>
            </a:r>
            <a:endParaRPr lang="en-NZ" sz="2400">
              <a:solidFill>
                <a:srgbClr val="FF0000"/>
              </a:solidFill>
            </a:endParaRPr>
          </a:p>
        </p:txBody>
      </p:sp>
      <p:sp>
        <p:nvSpPr>
          <p:cNvPr id="17" name="Oval 16"/>
          <p:cNvSpPr>
            <a:spLocks noChangeArrowheads="1"/>
          </p:cNvSpPr>
          <p:nvPr/>
        </p:nvSpPr>
        <p:spPr bwMode="auto">
          <a:xfrm flipH="1">
            <a:off x="2514600" y="3200400"/>
            <a:ext cx="152400" cy="381000"/>
          </a:xfrm>
          <a:prstGeom prst="ellipse">
            <a:avLst/>
          </a:prstGeom>
          <a:noFill/>
          <a:ln w="25400" algn="ctr">
            <a:solidFill>
              <a:srgbClr val="00B0F0"/>
            </a:solidFill>
            <a:round/>
            <a:headEnd/>
            <a:tailEnd/>
          </a:ln>
          <a:extLst>
            <a:ext uri="{909E8E84-426E-40DD-AFC4-6F175D3DCCD1}">
              <a14:hiddenFill xmlns:a14="http://schemas.microsoft.com/office/drawing/2010/main">
                <a:solidFill>
                  <a:srgbClr val="FFFFFF"/>
                </a:solidFill>
              </a14:hiddenFill>
            </a:ext>
          </a:extLst>
        </p:spPr>
        <p:txBody>
          <a:bodyPr/>
          <a:lstStyle/>
          <a:p>
            <a:pPr eaLnBrk="0" hangingPunct="0"/>
            <a:endParaRPr lang="en-US"/>
          </a:p>
        </p:txBody>
      </p:sp>
      <p:sp>
        <p:nvSpPr>
          <p:cNvPr id="18" name="Rectangle 17"/>
          <p:cNvSpPr>
            <a:spLocks noChangeArrowheads="1"/>
          </p:cNvSpPr>
          <p:nvPr/>
        </p:nvSpPr>
        <p:spPr bwMode="auto">
          <a:xfrm>
            <a:off x="4800600" y="39624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00B0F0"/>
                </a:solidFill>
                <a:latin typeface="Arial" pitchFamily="34" charset="0"/>
                <a:cs typeface="Arial" pitchFamily="34" charset="0"/>
              </a:rPr>
              <a:t>Next digit =</a:t>
            </a:r>
            <a:endParaRPr lang="en-NZ">
              <a:solidFill>
                <a:srgbClr val="00B0F0"/>
              </a:solidFill>
            </a:endParaRPr>
          </a:p>
        </p:txBody>
      </p:sp>
      <p:sp>
        <p:nvSpPr>
          <p:cNvPr id="19" name="Rectangle 18"/>
          <p:cNvSpPr>
            <a:spLocks noChangeArrowheads="1"/>
          </p:cNvSpPr>
          <p:nvPr/>
        </p:nvSpPr>
        <p:spPr bwMode="auto">
          <a:xfrm>
            <a:off x="6019800" y="3962400"/>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00B0F0"/>
                </a:solidFill>
                <a:latin typeface="Arial" pitchFamily="34" charset="0"/>
                <a:cs typeface="Arial" pitchFamily="34" charset="0"/>
              </a:rPr>
              <a:t>8</a:t>
            </a:r>
            <a:endParaRPr lang="en-NZ">
              <a:solidFill>
                <a:srgbClr val="00B0F0"/>
              </a:solidFill>
            </a:endParaRPr>
          </a:p>
        </p:txBody>
      </p:sp>
      <p:sp>
        <p:nvSpPr>
          <p:cNvPr id="20" name="Rectangle 19"/>
          <p:cNvSpPr>
            <a:spLocks noChangeArrowheads="1"/>
          </p:cNvSpPr>
          <p:nvPr/>
        </p:nvSpPr>
        <p:spPr bwMode="auto">
          <a:xfrm>
            <a:off x="5791200" y="4267200"/>
            <a:ext cx="2362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00B0F0"/>
                </a:solidFill>
                <a:latin typeface="Arial" pitchFamily="34" charset="0"/>
                <a:cs typeface="Arial" pitchFamily="34" charset="0"/>
              </a:rPr>
              <a:t>= add 1</a:t>
            </a:r>
            <a:endParaRPr lang="en-NZ">
              <a:solidFill>
                <a:srgbClr val="00B0F0"/>
              </a:solidFill>
            </a:endParaRPr>
          </a:p>
        </p:txBody>
      </p:sp>
      <p:sp>
        <p:nvSpPr>
          <p:cNvPr id="21" name="Rectangle 20"/>
          <p:cNvSpPr>
            <a:spLocks noChangeArrowheads="1"/>
          </p:cNvSpPr>
          <p:nvPr/>
        </p:nvSpPr>
        <p:spPr bwMode="auto">
          <a:xfrm>
            <a:off x="5791200" y="4572000"/>
            <a:ext cx="13922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sz="2400">
                <a:solidFill>
                  <a:srgbClr val="00B0F0"/>
                </a:solidFill>
                <a:latin typeface="Arial" pitchFamily="34" charset="0"/>
                <a:cs typeface="Arial" pitchFamily="34" charset="0"/>
              </a:rPr>
              <a:t>= 6.1254</a:t>
            </a:r>
            <a:endParaRPr lang="en-NZ" sz="2400">
              <a:solidFill>
                <a:srgbClr val="00B0F0"/>
              </a:solidFill>
            </a:endParaRPr>
          </a:p>
        </p:txBody>
      </p:sp>
      <p:sp>
        <p:nvSpPr>
          <p:cNvPr id="22" name="TextBox 21"/>
          <p:cNvSpPr txBox="1">
            <a:spLocks noChangeArrowheads="1"/>
          </p:cNvSpPr>
          <p:nvPr/>
        </p:nvSpPr>
        <p:spPr bwMode="auto">
          <a:xfrm>
            <a:off x="381000" y="5105400"/>
            <a:ext cx="5867400" cy="923925"/>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The number of places you have to round to should tell you how many digits are left after the decimal point in your answer. i.e. 3 d.p. = 3 digits after the decimal point. </a:t>
            </a:r>
          </a:p>
        </p:txBody>
      </p:sp>
      <p:sp>
        <p:nvSpPr>
          <p:cNvPr id="23" name="TextBox 22"/>
          <p:cNvSpPr txBox="1">
            <a:spLocks noChangeArrowheads="1"/>
          </p:cNvSpPr>
          <p:nvPr/>
        </p:nvSpPr>
        <p:spPr bwMode="auto">
          <a:xfrm>
            <a:off x="609600" y="6248400"/>
            <a:ext cx="5410200" cy="369888"/>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When rounding decimals, you DO NOT move digits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fade">
                                      <p:cBhvr>
                                        <p:cTn id="30" dur="500"/>
                                        <p:tgtEl>
                                          <p:spTgt spid="6"/>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500"/>
                                        <p:tgtEl>
                                          <p:spTgt spid="7"/>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fade">
                                      <p:cBhvr>
                                        <p:cTn id="40" dur="500"/>
                                        <p:tgtEl>
                                          <p:spTgt spid="8"/>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8" fill="hold" grpId="0" nodeType="clickEffect">
                                  <p:stCondLst>
                                    <p:cond delay="0"/>
                                  </p:stCondLst>
                                  <p:childTnLst>
                                    <p:set>
                                      <p:cBhvr>
                                        <p:cTn id="44" dur="1" fill="hold">
                                          <p:stCondLst>
                                            <p:cond delay="0"/>
                                          </p:stCondLst>
                                        </p:cTn>
                                        <p:tgtEl>
                                          <p:spTgt spid="9"/>
                                        </p:tgtEl>
                                        <p:attrNameLst>
                                          <p:attrName>style.visibility</p:attrName>
                                        </p:attrNameLst>
                                      </p:cBhvr>
                                      <p:to>
                                        <p:strVal val="visible"/>
                                      </p:to>
                                    </p:set>
                                    <p:anim calcmode="lin" valueType="num">
                                      <p:cBhvr additive="base">
                                        <p:cTn id="45" dur="500" fill="hold"/>
                                        <p:tgtEl>
                                          <p:spTgt spid="9"/>
                                        </p:tgtEl>
                                        <p:attrNameLst>
                                          <p:attrName>ppt_x</p:attrName>
                                        </p:attrNameLst>
                                      </p:cBhvr>
                                      <p:tavLst>
                                        <p:tav tm="0">
                                          <p:val>
                                            <p:strVal val="0-#ppt_w/2"/>
                                          </p:val>
                                        </p:tav>
                                        <p:tav tm="100000">
                                          <p:val>
                                            <p:strVal val="#ppt_x"/>
                                          </p:val>
                                        </p:tav>
                                      </p:tavLst>
                                    </p:anim>
                                    <p:anim calcmode="lin" valueType="num">
                                      <p:cBhvr additive="base">
                                        <p:cTn id="46" dur="500" fill="hold"/>
                                        <p:tgtEl>
                                          <p:spTgt spid="9"/>
                                        </p:tgtEl>
                                        <p:attrNameLst>
                                          <p:attrName>ppt_y</p:attrName>
                                        </p:attrNameLst>
                                      </p:cBhvr>
                                      <p:tavLst>
                                        <p:tav tm="0">
                                          <p:val>
                                            <p:strVal val="#ppt_y"/>
                                          </p:val>
                                        </p:tav>
                                        <p:tav tm="100000">
                                          <p:val>
                                            <p:strVal val="#ppt_y"/>
                                          </p:val>
                                        </p:tav>
                                      </p:tavLst>
                                    </p:anim>
                                  </p:childTnLst>
                                </p:cTn>
                              </p:par>
                              <p:par>
                                <p:cTn id="47" presetID="10" presetClass="entr" presetSubtype="0" fill="hold" grpId="0" nodeType="withEffect">
                                  <p:stCondLst>
                                    <p:cond delay="0"/>
                                  </p:stCondLst>
                                  <p:childTnLst>
                                    <p:set>
                                      <p:cBhvr>
                                        <p:cTn id="48" dur="1" fill="hold">
                                          <p:stCondLst>
                                            <p:cond delay="0"/>
                                          </p:stCondLst>
                                        </p:cTn>
                                        <p:tgtEl>
                                          <p:spTgt spid="10"/>
                                        </p:tgtEl>
                                        <p:attrNameLst>
                                          <p:attrName>style.visibility</p:attrName>
                                        </p:attrNameLst>
                                      </p:cBhvr>
                                      <p:to>
                                        <p:strVal val="visible"/>
                                      </p:to>
                                    </p:set>
                                    <p:animEffect transition="in" filter="fade">
                                      <p:cBhvr>
                                        <p:cTn id="49" dur="500"/>
                                        <p:tgtEl>
                                          <p:spTgt spid="10"/>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fade">
                                      <p:cBhvr>
                                        <p:cTn id="52" dur="500"/>
                                        <p:tgtEl>
                                          <p:spTgt spid="11"/>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fade">
                                      <p:cBhvr>
                                        <p:cTn id="57" dur="500"/>
                                        <p:tgtEl>
                                          <p:spTgt spid="12"/>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fade">
                                      <p:cBhvr>
                                        <p:cTn id="62" dur="500"/>
                                        <p:tgtEl>
                                          <p:spTgt spid="13"/>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Effect transition="in" filter="fade">
                                      <p:cBhvr>
                                        <p:cTn id="67" dur="500"/>
                                        <p:tgtEl>
                                          <p:spTgt spid="14"/>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5"/>
                                        </p:tgtEl>
                                        <p:attrNameLst>
                                          <p:attrName>style.visibility</p:attrName>
                                        </p:attrNameLst>
                                      </p:cBhvr>
                                      <p:to>
                                        <p:strVal val="visible"/>
                                      </p:to>
                                    </p:set>
                                    <p:animEffect transition="in" filter="fade">
                                      <p:cBhvr>
                                        <p:cTn id="72" dur="500"/>
                                        <p:tgtEl>
                                          <p:spTgt spid="15"/>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6"/>
                                        </p:tgtEl>
                                        <p:attrNameLst>
                                          <p:attrName>style.visibility</p:attrName>
                                        </p:attrNameLst>
                                      </p:cBhvr>
                                      <p:to>
                                        <p:strVal val="visible"/>
                                      </p:to>
                                    </p:set>
                                    <p:animEffect transition="in" filter="fade">
                                      <p:cBhvr>
                                        <p:cTn id="77" dur="500"/>
                                        <p:tgtEl>
                                          <p:spTgt spid="16"/>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17"/>
                                        </p:tgtEl>
                                        <p:attrNameLst>
                                          <p:attrName>style.visibility</p:attrName>
                                        </p:attrNameLst>
                                      </p:cBhvr>
                                      <p:to>
                                        <p:strVal val="visible"/>
                                      </p:to>
                                    </p:set>
                                    <p:animEffect transition="in" filter="fade">
                                      <p:cBhvr>
                                        <p:cTn id="82" dur="500"/>
                                        <p:tgtEl>
                                          <p:spTgt spid="17"/>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18"/>
                                        </p:tgtEl>
                                        <p:attrNameLst>
                                          <p:attrName>style.visibility</p:attrName>
                                        </p:attrNameLst>
                                      </p:cBhvr>
                                      <p:to>
                                        <p:strVal val="visible"/>
                                      </p:to>
                                    </p:set>
                                    <p:animEffect transition="in" filter="fade">
                                      <p:cBhvr>
                                        <p:cTn id="87" dur="500"/>
                                        <p:tgtEl>
                                          <p:spTgt spid="18"/>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19"/>
                                        </p:tgtEl>
                                        <p:attrNameLst>
                                          <p:attrName>style.visibility</p:attrName>
                                        </p:attrNameLst>
                                      </p:cBhvr>
                                      <p:to>
                                        <p:strVal val="visible"/>
                                      </p:to>
                                    </p:set>
                                    <p:animEffect transition="in" filter="fade">
                                      <p:cBhvr>
                                        <p:cTn id="92" dur="500"/>
                                        <p:tgtEl>
                                          <p:spTgt spid="19"/>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20"/>
                                        </p:tgtEl>
                                        <p:attrNameLst>
                                          <p:attrName>style.visibility</p:attrName>
                                        </p:attrNameLst>
                                      </p:cBhvr>
                                      <p:to>
                                        <p:strVal val="visible"/>
                                      </p:to>
                                    </p:set>
                                    <p:animEffect transition="in" filter="fade">
                                      <p:cBhvr>
                                        <p:cTn id="97" dur="500"/>
                                        <p:tgtEl>
                                          <p:spTgt spid="20"/>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21"/>
                                        </p:tgtEl>
                                        <p:attrNameLst>
                                          <p:attrName>style.visibility</p:attrName>
                                        </p:attrNameLst>
                                      </p:cBhvr>
                                      <p:to>
                                        <p:strVal val="visible"/>
                                      </p:to>
                                    </p:set>
                                    <p:animEffect transition="in" filter="fade">
                                      <p:cBhvr>
                                        <p:cTn id="102" dur="500"/>
                                        <p:tgtEl>
                                          <p:spTgt spid="21"/>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19" presetClass="entr" presetSubtype="10" fill="hold" grpId="0" nodeType="clickEffect">
                                  <p:stCondLst>
                                    <p:cond delay="0"/>
                                  </p:stCondLst>
                                  <p:childTnLst>
                                    <p:set>
                                      <p:cBhvr>
                                        <p:cTn id="106" dur="1" fill="hold">
                                          <p:stCondLst>
                                            <p:cond delay="0"/>
                                          </p:stCondLst>
                                        </p:cTn>
                                        <p:tgtEl>
                                          <p:spTgt spid="22"/>
                                        </p:tgtEl>
                                        <p:attrNameLst>
                                          <p:attrName>style.visibility</p:attrName>
                                        </p:attrNameLst>
                                      </p:cBhvr>
                                      <p:to>
                                        <p:strVal val="visible"/>
                                      </p:to>
                                    </p:set>
                                    <p:anim calcmode="lin" valueType="num">
                                      <p:cBhvr>
                                        <p:cTn id="107" dur="1000" fill="hold"/>
                                        <p:tgtEl>
                                          <p:spTgt spid="22"/>
                                        </p:tgtEl>
                                        <p:attrNameLst>
                                          <p:attrName>ppt_w</p:attrName>
                                        </p:attrNameLst>
                                      </p:cBhvr>
                                      <p:tavLst>
                                        <p:tav tm="0" fmla="#ppt_w*sin(2.5*pi*$)">
                                          <p:val>
                                            <p:fltVal val="0"/>
                                          </p:val>
                                        </p:tav>
                                        <p:tav tm="100000">
                                          <p:val>
                                            <p:fltVal val="1"/>
                                          </p:val>
                                        </p:tav>
                                      </p:tavLst>
                                    </p:anim>
                                    <p:anim calcmode="lin" valueType="num">
                                      <p:cBhvr>
                                        <p:cTn id="108" dur="1000" fill="hold"/>
                                        <p:tgtEl>
                                          <p:spTgt spid="22"/>
                                        </p:tgtEl>
                                        <p:attrNameLst>
                                          <p:attrName>ppt_h</p:attrName>
                                        </p:attrNameLst>
                                      </p:cBhvr>
                                      <p:tavLst>
                                        <p:tav tm="0">
                                          <p:val>
                                            <p:strVal val="#ppt_h"/>
                                          </p:val>
                                        </p:tav>
                                        <p:tav tm="100000">
                                          <p:val>
                                            <p:strVal val="#ppt_h"/>
                                          </p:val>
                                        </p:tav>
                                      </p:tavLst>
                                    </p:anim>
                                  </p:childTnLst>
                                </p:cTn>
                              </p:par>
                            </p:childTnLst>
                          </p:cTn>
                        </p:par>
                      </p:childTnLst>
                    </p:cTn>
                  </p:par>
                  <p:par>
                    <p:cTn id="109" fill="hold" nodeType="clickPar">
                      <p:stCondLst>
                        <p:cond delay="indefinite"/>
                      </p:stCondLst>
                      <p:childTnLst>
                        <p:par>
                          <p:cTn id="110" fill="hold" nodeType="withGroup">
                            <p:stCondLst>
                              <p:cond delay="0"/>
                            </p:stCondLst>
                            <p:childTnLst>
                              <p:par>
                                <p:cTn id="111" presetID="19" presetClass="entr" presetSubtype="10" fill="hold" grpId="0" nodeType="clickEffect">
                                  <p:stCondLst>
                                    <p:cond delay="0"/>
                                  </p:stCondLst>
                                  <p:childTnLst>
                                    <p:set>
                                      <p:cBhvr>
                                        <p:cTn id="112" dur="1" fill="hold">
                                          <p:stCondLst>
                                            <p:cond delay="0"/>
                                          </p:stCondLst>
                                        </p:cTn>
                                        <p:tgtEl>
                                          <p:spTgt spid="23"/>
                                        </p:tgtEl>
                                        <p:attrNameLst>
                                          <p:attrName>style.visibility</p:attrName>
                                        </p:attrNameLst>
                                      </p:cBhvr>
                                      <p:to>
                                        <p:strVal val="visible"/>
                                      </p:to>
                                    </p:set>
                                    <p:anim calcmode="lin" valueType="num">
                                      <p:cBhvr>
                                        <p:cTn id="113" dur="1000" fill="hold"/>
                                        <p:tgtEl>
                                          <p:spTgt spid="23"/>
                                        </p:tgtEl>
                                        <p:attrNameLst>
                                          <p:attrName>ppt_w</p:attrName>
                                        </p:attrNameLst>
                                      </p:cBhvr>
                                      <p:tavLst>
                                        <p:tav tm="0" fmla="#ppt_w*sin(2.5*pi*$)">
                                          <p:val>
                                            <p:fltVal val="0"/>
                                          </p:val>
                                        </p:tav>
                                        <p:tav tm="100000">
                                          <p:val>
                                            <p:fltVal val="1"/>
                                          </p:val>
                                        </p:tav>
                                      </p:tavLst>
                                    </p:anim>
                                    <p:anim calcmode="lin" valueType="num">
                                      <p:cBhvr>
                                        <p:cTn id="114" dur="1000" fill="hold"/>
                                        <p:tgtEl>
                                          <p:spTgt spid="2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P spid="12" grpId="0" animBg="1"/>
      <p:bldP spid="13" grpId="0"/>
      <p:bldP spid="14" grpId="0"/>
      <p:bldP spid="15" grpId="0"/>
      <p:bldP spid="16" grpId="0"/>
      <p:bldP spid="17" grpId="0" animBg="1"/>
      <p:bldP spid="18" grpId="0"/>
      <p:bldP spid="19" grpId="0"/>
      <p:bldP spid="20" grpId="0"/>
      <p:bldP spid="21" grpId="0"/>
      <p:bldP spid="22" grpId="0" animBg="1"/>
      <p:bldP spid="23"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457200" y="457200"/>
            <a:ext cx="5715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2. SIGNIFCANT FIGURES (s.f.)</a:t>
            </a:r>
          </a:p>
        </p:txBody>
      </p:sp>
      <p:sp>
        <p:nvSpPr>
          <p:cNvPr id="3" name="TextBox 2"/>
          <p:cNvSpPr txBox="1">
            <a:spLocks noChangeArrowheads="1"/>
          </p:cNvSpPr>
          <p:nvPr/>
        </p:nvSpPr>
        <p:spPr bwMode="auto">
          <a:xfrm>
            <a:off x="457200" y="8382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i) Count the number of places needed from the first NON-ZERO digit</a:t>
            </a:r>
          </a:p>
        </p:txBody>
      </p:sp>
      <p:sp>
        <p:nvSpPr>
          <p:cNvPr id="4" name="TextBox 3"/>
          <p:cNvSpPr txBox="1">
            <a:spLocks noChangeArrowheads="1"/>
          </p:cNvSpPr>
          <p:nvPr/>
        </p:nvSpPr>
        <p:spPr bwMode="auto">
          <a:xfrm>
            <a:off x="457200" y="11430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ii) Look at the next digit</a:t>
            </a:r>
          </a:p>
        </p:txBody>
      </p:sp>
      <p:sp>
        <p:nvSpPr>
          <p:cNvPr id="5" name="TextBox 4"/>
          <p:cNvSpPr txBox="1">
            <a:spLocks noChangeArrowheads="1"/>
          </p:cNvSpPr>
          <p:nvPr/>
        </p:nvSpPr>
        <p:spPr bwMode="auto">
          <a:xfrm>
            <a:off x="685800" y="14478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If it’s a 5 or more, add 1 to the previous digit</a:t>
            </a:r>
          </a:p>
        </p:txBody>
      </p:sp>
      <p:sp>
        <p:nvSpPr>
          <p:cNvPr id="6" name="TextBox 5"/>
          <p:cNvSpPr txBox="1">
            <a:spLocks noChangeArrowheads="1"/>
          </p:cNvSpPr>
          <p:nvPr/>
        </p:nvSpPr>
        <p:spPr bwMode="auto">
          <a:xfrm>
            <a:off x="685800" y="17526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If it’s less than 5, leave previous digit unchanged</a:t>
            </a:r>
          </a:p>
        </p:txBody>
      </p:sp>
      <p:sp>
        <p:nvSpPr>
          <p:cNvPr id="7" name="TextBox 6"/>
          <p:cNvSpPr txBox="1">
            <a:spLocks noChangeArrowheads="1"/>
          </p:cNvSpPr>
          <p:nvPr/>
        </p:nvSpPr>
        <p:spPr bwMode="auto">
          <a:xfrm>
            <a:off x="457200" y="20574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iii) If needed, add zeros as placeholders to keep the number the same size</a:t>
            </a:r>
          </a:p>
        </p:txBody>
      </p:sp>
      <p:sp>
        <p:nvSpPr>
          <p:cNvPr id="8" name="TextBox 7"/>
          <p:cNvSpPr txBox="1">
            <a:spLocks noChangeArrowheads="1"/>
          </p:cNvSpPr>
          <p:nvPr/>
        </p:nvSpPr>
        <p:spPr bwMode="auto">
          <a:xfrm>
            <a:off x="457200" y="2590800"/>
            <a:ext cx="4114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e.g. Round </a:t>
            </a:r>
            <a:r>
              <a:rPr lang="en-NZ" sz="2400">
                <a:latin typeface="Arial" pitchFamily="34" charset="0"/>
                <a:cs typeface="Arial" pitchFamily="34" charset="0"/>
              </a:rPr>
              <a:t>0.00564</a:t>
            </a:r>
            <a:r>
              <a:rPr lang="en-NZ">
                <a:latin typeface="Arial" pitchFamily="34" charset="0"/>
                <a:cs typeface="Arial" pitchFamily="34" charset="0"/>
              </a:rPr>
              <a:t> to:</a:t>
            </a:r>
          </a:p>
        </p:txBody>
      </p:sp>
      <p:sp>
        <p:nvSpPr>
          <p:cNvPr id="9" name="Rectangle 8"/>
          <p:cNvSpPr>
            <a:spLocks noChangeArrowheads="1"/>
          </p:cNvSpPr>
          <p:nvPr/>
        </p:nvSpPr>
        <p:spPr bwMode="auto">
          <a:xfrm>
            <a:off x="457200" y="3048000"/>
            <a:ext cx="3276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 1 significant figure (1 s.f.)</a:t>
            </a:r>
            <a:endParaRPr lang="en-NZ"/>
          </a:p>
        </p:txBody>
      </p:sp>
      <p:sp>
        <p:nvSpPr>
          <p:cNvPr id="10" name="Rectangle 9"/>
          <p:cNvSpPr>
            <a:spLocks noChangeArrowheads="1"/>
          </p:cNvSpPr>
          <p:nvPr/>
        </p:nvSpPr>
        <p:spPr bwMode="auto">
          <a:xfrm>
            <a:off x="4495800" y="3048000"/>
            <a:ext cx="1600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 2 s.f.</a:t>
            </a:r>
            <a:endParaRPr lang="en-NZ"/>
          </a:p>
        </p:txBody>
      </p:sp>
      <p:sp>
        <p:nvSpPr>
          <p:cNvPr id="11" name="Oval 10"/>
          <p:cNvSpPr>
            <a:spLocks noChangeArrowheads="1"/>
          </p:cNvSpPr>
          <p:nvPr/>
        </p:nvSpPr>
        <p:spPr bwMode="auto">
          <a:xfrm flipH="1">
            <a:off x="1981200" y="2667000"/>
            <a:ext cx="152400" cy="381000"/>
          </a:xfrm>
          <a:prstGeom prst="ellipse">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pPr eaLnBrk="0" hangingPunct="0"/>
            <a:endParaRPr lang="en-US"/>
          </a:p>
        </p:txBody>
      </p:sp>
      <p:sp>
        <p:nvSpPr>
          <p:cNvPr id="12" name="Rectangle 11"/>
          <p:cNvSpPr>
            <a:spLocks noChangeArrowheads="1"/>
          </p:cNvSpPr>
          <p:nvPr/>
        </p:nvSpPr>
        <p:spPr bwMode="auto">
          <a:xfrm>
            <a:off x="838200" y="34290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Next digit =</a:t>
            </a:r>
            <a:endParaRPr lang="en-NZ">
              <a:solidFill>
                <a:srgbClr val="FF0000"/>
              </a:solidFill>
            </a:endParaRPr>
          </a:p>
        </p:txBody>
      </p:sp>
      <p:sp>
        <p:nvSpPr>
          <p:cNvPr id="13" name="Rectangle 12"/>
          <p:cNvSpPr>
            <a:spLocks noChangeArrowheads="1"/>
          </p:cNvSpPr>
          <p:nvPr/>
        </p:nvSpPr>
        <p:spPr bwMode="auto">
          <a:xfrm>
            <a:off x="2057400" y="3429000"/>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2</a:t>
            </a:r>
            <a:endParaRPr lang="en-NZ">
              <a:solidFill>
                <a:srgbClr val="FF0000"/>
              </a:solidFill>
            </a:endParaRPr>
          </a:p>
        </p:txBody>
      </p:sp>
      <p:sp>
        <p:nvSpPr>
          <p:cNvPr id="14" name="Rectangle 13"/>
          <p:cNvSpPr>
            <a:spLocks noChangeArrowheads="1"/>
          </p:cNvSpPr>
          <p:nvPr/>
        </p:nvSpPr>
        <p:spPr bwMode="auto">
          <a:xfrm>
            <a:off x="1828800" y="3733800"/>
            <a:ext cx="2362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leave unchanged</a:t>
            </a:r>
            <a:endParaRPr lang="en-NZ">
              <a:solidFill>
                <a:srgbClr val="FF0000"/>
              </a:solidFill>
            </a:endParaRPr>
          </a:p>
        </p:txBody>
      </p:sp>
      <p:sp>
        <p:nvSpPr>
          <p:cNvPr id="15" name="Rectangle 14"/>
          <p:cNvSpPr>
            <a:spLocks noChangeArrowheads="1"/>
          </p:cNvSpPr>
          <p:nvPr/>
        </p:nvSpPr>
        <p:spPr bwMode="auto">
          <a:xfrm>
            <a:off x="1828800" y="4038600"/>
            <a:ext cx="8778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sz="2400">
                <a:solidFill>
                  <a:srgbClr val="FF0000"/>
                </a:solidFill>
                <a:latin typeface="Arial" pitchFamily="34" charset="0"/>
                <a:cs typeface="Arial" pitchFamily="34" charset="0"/>
              </a:rPr>
              <a:t>= 6.1</a:t>
            </a:r>
            <a:endParaRPr lang="en-NZ" sz="2400">
              <a:solidFill>
                <a:srgbClr val="FF0000"/>
              </a:solidFill>
            </a:endParaRPr>
          </a:p>
        </p:txBody>
      </p:sp>
      <p:sp>
        <p:nvSpPr>
          <p:cNvPr id="16" name="Oval 15"/>
          <p:cNvSpPr>
            <a:spLocks noChangeArrowheads="1"/>
          </p:cNvSpPr>
          <p:nvPr/>
        </p:nvSpPr>
        <p:spPr bwMode="auto">
          <a:xfrm flipH="1">
            <a:off x="5943600" y="2667000"/>
            <a:ext cx="152400" cy="381000"/>
          </a:xfrm>
          <a:prstGeom prst="ellipse">
            <a:avLst/>
          </a:prstGeom>
          <a:noFill/>
          <a:ln w="25400" algn="ctr">
            <a:solidFill>
              <a:srgbClr val="00B0F0"/>
            </a:solidFill>
            <a:round/>
            <a:headEnd/>
            <a:tailEnd/>
          </a:ln>
          <a:extLst>
            <a:ext uri="{909E8E84-426E-40DD-AFC4-6F175D3DCCD1}">
              <a14:hiddenFill xmlns:a14="http://schemas.microsoft.com/office/drawing/2010/main">
                <a:solidFill>
                  <a:srgbClr val="FFFFFF"/>
                </a:solidFill>
              </a14:hiddenFill>
            </a:ext>
          </a:extLst>
        </p:spPr>
        <p:txBody>
          <a:bodyPr/>
          <a:lstStyle/>
          <a:p>
            <a:pPr eaLnBrk="0" hangingPunct="0"/>
            <a:endParaRPr lang="en-US"/>
          </a:p>
        </p:txBody>
      </p:sp>
      <p:sp>
        <p:nvSpPr>
          <p:cNvPr id="17" name="Rectangle 16"/>
          <p:cNvSpPr>
            <a:spLocks noChangeArrowheads="1"/>
          </p:cNvSpPr>
          <p:nvPr/>
        </p:nvSpPr>
        <p:spPr bwMode="auto">
          <a:xfrm>
            <a:off x="4800600" y="34290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00B0F0"/>
                </a:solidFill>
                <a:latin typeface="Arial" pitchFamily="34" charset="0"/>
                <a:cs typeface="Arial" pitchFamily="34" charset="0"/>
              </a:rPr>
              <a:t>Next digit =</a:t>
            </a:r>
            <a:endParaRPr lang="en-NZ">
              <a:solidFill>
                <a:srgbClr val="00B0F0"/>
              </a:solidFill>
            </a:endParaRPr>
          </a:p>
        </p:txBody>
      </p:sp>
      <p:sp>
        <p:nvSpPr>
          <p:cNvPr id="18" name="Rectangle 17"/>
          <p:cNvSpPr>
            <a:spLocks noChangeArrowheads="1"/>
          </p:cNvSpPr>
          <p:nvPr/>
        </p:nvSpPr>
        <p:spPr bwMode="auto">
          <a:xfrm>
            <a:off x="6019800" y="3429000"/>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00B0F0"/>
                </a:solidFill>
                <a:latin typeface="Arial" pitchFamily="34" charset="0"/>
                <a:cs typeface="Arial" pitchFamily="34" charset="0"/>
              </a:rPr>
              <a:t>7</a:t>
            </a:r>
            <a:endParaRPr lang="en-NZ">
              <a:solidFill>
                <a:srgbClr val="00B0F0"/>
              </a:solidFill>
            </a:endParaRPr>
          </a:p>
        </p:txBody>
      </p:sp>
      <p:sp>
        <p:nvSpPr>
          <p:cNvPr id="19" name="Rectangle 18"/>
          <p:cNvSpPr>
            <a:spLocks noChangeArrowheads="1"/>
          </p:cNvSpPr>
          <p:nvPr/>
        </p:nvSpPr>
        <p:spPr bwMode="auto">
          <a:xfrm>
            <a:off x="5791200" y="3733800"/>
            <a:ext cx="2362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00B0F0"/>
                </a:solidFill>
                <a:latin typeface="Arial" pitchFamily="34" charset="0"/>
                <a:cs typeface="Arial" pitchFamily="34" charset="0"/>
              </a:rPr>
              <a:t>= add 1</a:t>
            </a:r>
            <a:endParaRPr lang="en-NZ">
              <a:solidFill>
                <a:srgbClr val="00B0F0"/>
              </a:solidFill>
            </a:endParaRPr>
          </a:p>
        </p:txBody>
      </p:sp>
      <p:sp>
        <p:nvSpPr>
          <p:cNvPr id="20" name="Rectangle 19"/>
          <p:cNvSpPr>
            <a:spLocks noChangeArrowheads="1"/>
          </p:cNvSpPr>
          <p:nvPr/>
        </p:nvSpPr>
        <p:spPr bwMode="auto">
          <a:xfrm>
            <a:off x="5791200" y="4038600"/>
            <a:ext cx="7921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sz="2400">
                <a:solidFill>
                  <a:srgbClr val="00B0F0"/>
                </a:solidFill>
                <a:latin typeface="Arial" pitchFamily="34" charset="0"/>
                <a:cs typeface="Arial" pitchFamily="34" charset="0"/>
              </a:rPr>
              <a:t>= 19</a:t>
            </a:r>
            <a:endParaRPr lang="en-NZ" sz="2400">
              <a:solidFill>
                <a:srgbClr val="00B0F0"/>
              </a:solidFill>
            </a:endParaRPr>
          </a:p>
        </p:txBody>
      </p:sp>
      <p:sp>
        <p:nvSpPr>
          <p:cNvPr id="21" name="TextBox 20"/>
          <p:cNvSpPr txBox="1">
            <a:spLocks noChangeArrowheads="1"/>
          </p:cNvSpPr>
          <p:nvPr/>
        </p:nvSpPr>
        <p:spPr bwMode="auto">
          <a:xfrm>
            <a:off x="4495800" y="2590800"/>
            <a:ext cx="4114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e.g. Round </a:t>
            </a:r>
            <a:r>
              <a:rPr lang="en-NZ" sz="2400">
                <a:latin typeface="Arial" pitchFamily="34" charset="0"/>
                <a:cs typeface="Arial" pitchFamily="34" charset="0"/>
              </a:rPr>
              <a:t>18730</a:t>
            </a:r>
            <a:r>
              <a:rPr lang="en-NZ">
                <a:latin typeface="Arial" pitchFamily="34" charset="0"/>
                <a:cs typeface="Arial" pitchFamily="34" charset="0"/>
              </a:rPr>
              <a:t> to:</a:t>
            </a:r>
          </a:p>
        </p:txBody>
      </p:sp>
      <p:sp>
        <p:nvSpPr>
          <p:cNvPr id="22" name="Rectangle 21"/>
          <p:cNvSpPr>
            <a:spLocks noChangeArrowheads="1"/>
          </p:cNvSpPr>
          <p:nvPr/>
        </p:nvSpPr>
        <p:spPr bwMode="auto">
          <a:xfrm>
            <a:off x="6400800" y="4038600"/>
            <a:ext cx="6985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sz="2400">
                <a:solidFill>
                  <a:srgbClr val="00B0F0"/>
                </a:solidFill>
                <a:latin typeface="Arial" pitchFamily="34" charset="0"/>
                <a:cs typeface="Arial" pitchFamily="34" charset="0"/>
              </a:rPr>
              <a:t>000</a:t>
            </a:r>
            <a:endParaRPr lang="en-NZ" sz="2400">
              <a:solidFill>
                <a:srgbClr val="00B0F0"/>
              </a:solidFill>
            </a:endParaRPr>
          </a:p>
        </p:txBody>
      </p:sp>
      <p:sp>
        <p:nvSpPr>
          <p:cNvPr id="23" name="TextBox 22"/>
          <p:cNvSpPr txBox="1">
            <a:spLocks noChangeArrowheads="1"/>
          </p:cNvSpPr>
          <p:nvPr/>
        </p:nvSpPr>
        <p:spPr bwMode="auto">
          <a:xfrm>
            <a:off x="381000" y="4648200"/>
            <a:ext cx="5867400" cy="923925"/>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Don’t forget to include zeros if your are rounding digits BEFORE the decimal point. Your answer should still be around the same place value</a:t>
            </a:r>
          </a:p>
        </p:txBody>
      </p:sp>
      <p:sp>
        <p:nvSpPr>
          <p:cNvPr id="24" name="TextBox 23"/>
          <p:cNvSpPr txBox="1">
            <a:spLocks noChangeArrowheads="1"/>
          </p:cNvSpPr>
          <p:nvPr/>
        </p:nvSpPr>
        <p:spPr bwMode="auto">
          <a:xfrm>
            <a:off x="457200" y="5867400"/>
            <a:ext cx="5334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ALWAYS round sensibly i.e. Money is rounded to</a:t>
            </a:r>
          </a:p>
        </p:txBody>
      </p:sp>
      <p:sp>
        <p:nvSpPr>
          <p:cNvPr id="25" name="Rectangle 24"/>
          <p:cNvSpPr>
            <a:spLocks noChangeArrowheads="1"/>
          </p:cNvSpPr>
          <p:nvPr/>
        </p:nvSpPr>
        <p:spPr bwMode="auto">
          <a:xfrm>
            <a:off x="5638800" y="58674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2 d.p.</a:t>
            </a:r>
            <a:endParaRPr lang="en-NZ">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0-#ppt_w/2"/>
                                          </p:val>
                                        </p:tav>
                                        <p:tav tm="100000">
                                          <p:val>
                                            <p:strVal val="#ppt_x"/>
                                          </p:val>
                                        </p:tav>
                                      </p:tavLst>
                                    </p:anim>
                                    <p:anim calcmode="lin" valueType="num">
                                      <p:cBhvr additive="base">
                                        <p:cTn id="38" dur="500" fill="hold"/>
                                        <p:tgtEl>
                                          <p:spTgt spid="8"/>
                                        </p:tgtEl>
                                        <p:attrNameLst>
                                          <p:attrName>ppt_y</p:attrName>
                                        </p:attrNameLst>
                                      </p:cBhvr>
                                      <p:tavLst>
                                        <p:tav tm="0">
                                          <p:val>
                                            <p:strVal val="#ppt_y"/>
                                          </p:val>
                                        </p:tav>
                                        <p:tav tm="100000">
                                          <p:val>
                                            <p:strVal val="#ppt_y"/>
                                          </p:val>
                                        </p:tav>
                                      </p:tavLst>
                                    </p:anim>
                                  </p:childTnLst>
                                </p:cTn>
                              </p:par>
                              <p:par>
                                <p:cTn id="39" presetID="10" presetClass="entr" presetSubtype="0" fill="hold" grpId="0" nodeType="with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fade">
                                      <p:cBhvr>
                                        <p:cTn id="41" dur="500"/>
                                        <p:tgtEl>
                                          <p:spTgt spid="9"/>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fade">
                                      <p:cBhvr>
                                        <p:cTn id="44" dur="500"/>
                                        <p:tgtEl>
                                          <p:spTgt spid="10"/>
                                        </p:tgtEl>
                                      </p:cBhvr>
                                    </p:animEffect>
                                  </p:childTnLst>
                                </p:cTn>
                              </p:par>
                              <p:par>
                                <p:cTn id="45" presetID="2" presetClass="entr" presetSubtype="8" fill="hold" grpId="0" nodeType="with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additive="base">
                                        <p:cTn id="47" dur="500" fill="hold"/>
                                        <p:tgtEl>
                                          <p:spTgt spid="21"/>
                                        </p:tgtEl>
                                        <p:attrNameLst>
                                          <p:attrName>ppt_x</p:attrName>
                                        </p:attrNameLst>
                                      </p:cBhvr>
                                      <p:tavLst>
                                        <p:tav tm="0">
                                          <p:val>
                                            <p:strVal val="0-#ppt_w/2"/>
                                          </p:val>
                                        </p:tav>
                                        <p:tav tm="100000">
                                          <p:val>
                                            <p:strVal val="#ppt_x"/>
                                          </p:val>
                                        </p:tav>
                                      </p:tavLst>
                                    </p:anim>
                                    <p:anim calcmode="lin" valueType="num">
                                      <p:cBhvr additive="base">
                                        <p:cTn id="48"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11"/>
                                        </p:tgtEl>
                                        <p:attrNameLst>
                                          <p:attrName>style.visibility</p:attrName>
                                        </p:attrNameLst>
                                      </p:cBhvr>
                                      <p:to>
                                        <p:strVal val="visible"/>
                                      </p:to>
                                    </p:set>
                                    <p:animEffect transition="in" filter="fade">
                                      <p:cBhvr>
                                        <p:cTn id="53" dur="500"/>
                                        <p:tgtEl>
                                          <p:spTgt spid="11"/>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12"/>
                                        </p:tgtEl>
                                        <p:attrNameLst>
                                          <p:attrName>style.visibility</p:attrName>
                                        </p:attrNameLst>
                                      </p:cBhvr>
                                      <p:to>
                                        <p:strVal val="visible"/>
                                      </p:to>
                                    </p:set>
                                    <p:animEffect transition="in" filter="fade">
                                      <p:cBhvr>
                                        <p:cTn id="58" dur="500"/>
                                        <p:tgtEl>
                                          <p:spTgt spid="12"/>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animEffect transition="in" filter="fade">
                                      <p:cBhvr>
                                        <p:cTn id="63" dur="500"/>
                                        <p:tgtEl>
                                          <p:spTgt spid="13"/>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14"/>
                                        </p:tgtEl>
                                        <p:attrNameLst>
                                          <p:attrName>style.visibility</p:attrName>
                                        </p:attrNameLst>
                                      </p:cBhvr>
                                      <p:to>
                                        <p:strVal val="visible"/>
                                      </p:to>
                                    </p:set>
                                    <p:animEffect transition="in" filter="fade">
                                      <p:cBhvr>
                                        <p:cTn id="68" dur="500"/>
                                        <p:tgtEl>
                                          <p:spTgt spid="14"/>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Effect transition="in" filter="fade">
                                      <p:cBhvr>
                                        <p:cTn id="73" dur="500"/>
                                        <p:tgtEl>
                                          <p:spTgt spid="15"/>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10" presetClass="entr" presetSubtype="0" fill="hold" grpId="0" nodeType="clickEffect">
                                  <p:stCondLst>
                                    <p:cond delay="0"/>
                                  </p:stCondLst>
                                  <p:childTnLst>
                                    <p:set>
                                      <p:cBhvr>
                                        <p:cTn id="77" dur="1" fill="hold">
                                          <p:stCondLst>
                                            <p:cond delay="0"/>
                                          </p:stCondLst>
                                        </p:cTn>
                                        <p:tgtEl>
                                          <p:spTgt spid="16"/>
                                        </p:tgtEl>
                                        <p:attrNameLst>
                                          <p:attrName>style.visibility</p:attrName>
                                        </p:attrNameLst>
                                      </p:cBhvr>
                                      <p:to>
                                        <p:strVal val="visible"/>
                                      </p:to>
                                    </p:set>
                                    <p:animEffect transition="in" filter="fade">
                                      <p:cBhvr>
                                        <p:cTn id="78" dur="500"/>
                                        <p:tgtEl>
                                          <p:spTgt spid="16"/>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10" presetClass="entr" presetSubtype="0" fill="hold" grpId="0" nodeType="clickEffect">
                                  <p:stCondLst>
                                    <p:cond delay="0"/>
                                  </p:stCondLst>
                                  <p:childTnLst>
                                    <p:set>
                                      <p:cBhvr>
                                        <p:cTn id="82" dur="1" fill="hold">
                                          <p:stCondLst>
                                            <p:cond delay="0"/>
                                          </p:stCondLst>
                                        </p:cTn>
                                        <p:tgtEl>
                                          <p:spTgt spid="17"/>
                                        </p:tgtEl>
                                        <p:attrNameLst>
                                          <p:attrName>style.visibility</p:attrName>
                                        </p:attrNameLst>
                                      </p:cBhvr>
                                      <p:to>
                                        <p:strVal val="visible"/>
                                      </p:to>
                                    </p:set>
                                    <p:animEffect transition="in" filter="fade">
                                      <p:cBhvr>
                                        <p:cTn id="83" dur="500"/>
                                        <p:tgtEl>
                                          <p:spTgt spid="17"/>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10" presetClass="entr" presetSubtype="0" fill="hold" grpId="0" nodeType="clickEffect">
                                  <p:stCondLst>
                                    <p:cond delay="0"/>
                                  </p:stCondLst>
                                  <p:childTnLst>
                                    <p:set>
                                      <p:cBhvr>
                                        <p:cTn id="87" dur="1" fill="hold">
                                          <p:stCondLst>
                                            <p:cond delay="0"/>
                                          </p:stCondLst>
                                        </p:cTn>
                                        <p:tgtEl>
                                          <p:spTgt spid="18"/>
                                        </p:tgtEl>
                                        <p:attrNameLst>
                                          <p:attrName>style.visibility</p:attrName>
                                        </p:attrNameLst>
                                      </p:cBhvr>
                                      <p:to>
                                        <p:strVal val="visible"/>
                                      </p:to>
                                    </p:set>
                                    <p:animEffect transition="in" filter="fade">
                                      <p:cBhvr>
                                        <p:cTn id="88" dur="500"/>
                                        <p:tgtEl>
                                          <p:spTgt spid="18"/>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10" presetClass="entr" presetSubtype="0" fill="hold" grpId="0" nodeType="clickEffect">
                                  <p:stCondLst>
                                    <p:cond delay="0"/>
                                  </p:stCondLst>
                                  <p:childTnLst>
                                    <p:set>
                                      <p:cBhvr>
                                        <p:cTn id="92" dur="1" fill="hold">
                                          <p:stCondLst>
                                            <p:cond delay="0"/>
                                          </p:stCondLst>
                                        </p:cTn>
                                        <p:tgtEl>
                                          <p:spTgt spid="19"/>
                                        </p:tgtEl>
                                        <p:attrNameLst>
                                          <p:attrName>style.visibility</p:attrName>
                                        </p:attrNameLst>
                                      </p:cBhvr>
                                      <p:to>
                                        <p:strVal val="visible"/>
                                      </p:to>
                                    </p:set>
                                    <p:animEffect transition="in" filter="fade">
                                      <p:cBhvr>
                                        <p:cTn id="93" dur="500"/>
                                        <p:tgtEl>
                                          <p:spTgt spid="19"/>
                                        </p:tgtEl>
                                      </p:cBhvr>
                                    </p:animEffect>
                                  </p:childTnLst>
                                </p:cTn>
                              </p:par>
                            </p:childTnLst>
                          </p:cTn>
                        </p:par>
                      </p:childTnLst>
                    </p:cTn>
                  </p:par>
                  <p:par>
                    <p:cTn id="94" fill="hold" nodeType="clickPar">
                      <p:stCondLst>
                        <p:cond delay="indefinite"/>
                      </p:stCondLst>
                      <p:childTnLst>
                        <p:par>
                          <p:cTn id="95" fill="hold" nodeType="withGroup">
                            <p:stCondLst>
                              <p:cond delay="0"/>
                            </p:stCondLst>
                            <p:childTnLst>
                              <p:par>
                                <p:cTn id="96" presetID="10" presetClass="entr" presetSubtype="0" fill="hold" grpId="0" nodeType="clickEffect">
                                  <p:stCondLst>
                                    <p:cond delay="0"/>
                                  </p:stCondLst>
                                  <p:childTnLst>
                                    <p:set>
                                      <p:cBhvr>
                                        <p:cTn id="97" dur="1" fill="hold">
                                          <p:stCondLst>
                                            <p:cond delay="0"/>
                                          </p:stCondLst>
                                        </p:cTn>
                                        <p:tgtEl>
                                          <p:spTgt spid="20"/>
                                        </p:tgtEl>
                                        <p:attrNameLst>
                                          <p:attrName>style.visibility</p:attrName>
                                        </p:attrNameLst>
                                      </p:cBhvr>
                                      <p:to>
                                        <p:strVal val="visible"/>
                                      </p:to>
                                    </p:set>
                                    <p:animEffect transition="in" filter="fade">
                                      <p:cBhvr>
                                        <p:cTn id="98" dur="500"/>
                                        <p:tgtEl>
                                          <p:spTgt spid="20"/>
                                        </p:tgtEl>
                                      </p:cBhvr>
                                    </p:animEffect>
                                  </p:childTnLst>
                                </p:cTn>
                              </p:par>
                            </p:childTnLst>
                          </p:cTn>
                        </p:par>
                      </p:childTnLst>
                    </p:cTn>
                  </p:par>
                  <p:par>
                    <p:cTn id="99" fill="hold" nodeType="clickPar">
                      <p:stCondLst>
                        <p:cond delay="indefinite"/>
                      </p:stCondLst>
                      <p:childTnLst>
                        <p:par>
                          <p:cTn id="100" fill="hold" nodeType="withGroup">
                            <p:stCondLst>
                              <p:cond delay="0"/>
                            </p:stCondLst>
                            <p:childTnLst>
                              <p:par>
                                <p:cTn id="101" presetID="10" presetClass="entr" presetSubtype="0" fill="hold" grpId="0" nodeType="clickEffect">
                                  <p:stCondLst>
                                    <p:cond delay="0"/>
                                  </p:stCondLst>
                                  <p:childTnLst>
                                    <p:set>
                                      <p:cBhvr>
                                        <p:cTn id="102" dur="1" fill="hold">
                                          <p:stCondLst>
                                            <p:cond delay="0"/>
                                          </p:stCondLst>
                                        </p:cTn>
                                        <p:tgtEl>
                                          <p:spTgt spid="22"/>
                                        </p:tgtEl>
                                        <p:attrNameLst>
                                          <p:attrName>style.visibility</p:attrName>
                                        </p:attrNameLst>
                                      </p:cBhvr>
                                      <p:to>
                                        <p:strVal val="visible"/>
                                      </p:to>
                                    </p:set>
                                    <p:animEffect transition="in" filter="fade">
                                      <p:cBhvr>
                                        <p:cTn id="103" dur="500"/>
                                        <p:tgtEl>
                                          <p:spTgt spid="22"/>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19" presetClass="entr" presetSubtype="10" fill="hold" grpId="0" nodeType="clickEffect">
                                  <p:stCondLst>
                                    <p:cond delay="0"/>
                                  </p:stCondLst>
                                  <p:childTnLst>
                                    <p:set>
                                      <p:cBhvr>
                                        <p:cTn id="107" dur="1" fill="hold">
                                          <p:stCondLst>
                                            <p:cond delay="0"/>
                                          </p:stCondLst>
                                        </p:cTn>
                                        <p:tgtEl>
                                          <p:spTgt spid="23"/>
                                        </p:tgtEl>
                                        <p:attrNameLst>
                                          <p:attrName>style.visibility</p:attrName>
                                        </p:attrNameLst>
                                      </p:cBhvr>
                                      <p:to>
                                        <p:strVal val="visible"/>
                                      </p:to>
                                    </p:set>
                                    <p:anim calcmode="lin" valueType="num">
                                      <p:cBhvr>
                                        <p:cTn id="108" dur="1000" fill="hold"/>
                                        <p:tgtEl>
                                          <p:spTgt spid="23"/>
                                        </p:tgtEl>
                                        <p:attrNameLst>
                                          <p:attrName>ppt_w</p:attrName>
                                        </p:attrNameLst>
                                      </p:cBhvr>
                                      <p:tavLst>
                                        <p:tav tm="0" fmla="#ppt_w*sin(2.5*pi*$)">
                                          <p:val>
                                            <p:fltVal val="0"/>
                                          </p:val>
                                        </p:tav>
                                        <p:tav tm="100000">
                                          <p:val>
                                            <p:fltVal val="1"/>
                                          </p:val>
                                        </p:tav>
                                      </p:tavLst>
                                    </p:anim>
                                    <p:anim calcmode="lin" valueType="num">
                                      <p:cBhvr>
                                        <p:cTn id="109" dur="1000" fill="hold"/>
                                        <p:tgtEl>
                                          <p:spTgt spid="23"/>
                                        </p:tgtEl>
                                        <p:attrNameLst>
                                          <p:attrName>ppt_h</p:attrName>
                                        </p:attrNameLst>
                                      </p:cBhvr>
                                      <p:tavLst>
                                        <p:tav tm="0">
                                          <p:val>
                                            <p:strVal val="#ppt_h"/>
                                          </p:val>
                                        </p:tav>
                                        <p:tav tm="100000">
                                          <p:val>
                                            <p:strVal val="#ppt_h"/>
                                          </p:val>
                                        </p:tav>
                                      </p:tavLst>
                                    </p:anim>
                                  </p:childTnLst>
                                </p:cTn>
                              </p:par>
                            </p:childTnLst>
                          </p:cTn>
                        </p:par>
                      </p:childTnLst>
                    </p:cTn>
                  </p:par>
                  <p:par>
                    <p:cTn id="110" fill="hold" nodeType="clickPar">
                      <p:stCondLst>
                        <p:cond delay="indefinite"/>
                      </p:stCondLst>
                      <p:childTnLst>
                        <p:par>
                          <p:cTn id="111" fill="hold" nodeType="withGroup">
                            <p:stCondLst>
                              <p:cond delay="0"/>
                            </p:stCondLst>
                            <p:childTnLst>
                              <p:par>
                                <p:cTn id="112" presetID="10" presetClass="entr" presetSubtype="0" fill="hold" grpId="0" nodeType="clickEffect">
                                  <p:stCondLst>
                                    <p:cond delay="0"/>
                                  </p:stCondLst>
                                  <p:childTnLst>
                                    <p:set>
                                      <p:cBhvr>
                                        <p:cTn id="113" dur="1" fill="hold">
                                          <p:stCondLst>
                                            <p:cond delay="0"/>
                                          </p:stCondLst>
                                        </p:cTn>
                                        <p:tgtEl>
                                          <p:spTgt spid="24"/>
                                        </p:tgtEl>
                                        <p:attrNameLst>
                                          <p:attrName>style.visibility</p:attrName>
                                        </p:attrNameLst>
                                      </p:cBhvr>
                                      <p:to>
                                        <p:strVal val="visible"/>
                                      </p:to>
                                    </p:set>
                                    <p:animEffect transition="in" filter="fade">
                                      <p:cBhvr>
                                        <p:cTn id="114" dur="500"/>
                                        <p:tgtEl>
                                          <p:spTgt spid="24"/>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10" presetClass="entr" presetSubtype="0" fill="hold" grpId="0" nodeType="clickEffect">
                                  <p:stCondLst>
                                    <p:cond delay="0"/>
                                  </p:stCondLst>
                                  <p:childTnLst>
                                    <p:set>
                                      <p:cBhvr>
                                        <p:cTn id="118" dur="1" fill="hold">
                                          <p:stCondLst>
                                            <p:cond delay="0"/>
                                          </p:stCondLst>
                                        </p:cTn>
                                        <p:tgtEl>
                                          <p:spTgt spid="25"/>
                                        </p:tgtEl>
                                        <p:attrNameLst>
                                          <p:attrName>style.visibility</p:attrName>
                                        </p:attrNameLst>
                                      </p:cBhvr>
                                      <p:to>
                                        <p:strVal val="visible"/>
                                      </p:to>
                                    </p:set>
                                    <p:animEffect transition="in" filter="fade">
                                      <p:cBhvr>
                                        <p:cTn id="119"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animBg="1"/>
      <p:bldP spid="12" grpId="0"/>
      <p:bldP spid="13" grpId="0"/>
      <p:bldP spid="14" grpId="0"/>
      <p:bldP spid="15" grpId="0"/>
      <p:bldP spid="16" grpId="0" animBg="1"/>
      <p:bldP spid="17" grpId="0"/>
      <p:bldP spid="18" grpId="0"/>
      <p:bldP spid="19" grpId="0"/>
      <p:bldP spid="20" grpId="0"/>
      <p:bldP spid="21" grpId="0"/>
      <p:bldP spid="22" grpId="0"/>
      <p:bldP spid="23" grpId="0" animBg="1"/>
      <p:bldP spid="24" grpId="0"/>
      <p:bldP spid="2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457200" y="304800"/>
            <a:ext cx="7772400" cy="685800"/>
          </a:xfrm>
          <a:prstGeom prst="rect">
            <a:avLst/>
          </a:prstGeom>
          <a:noFill/>
          <a:ln w="9525">
            <a:noFill/>
            <a:miter lim="800000"/>
            <a:headEnd/>
            <a:tailEnd/>
          </a:ln>
          <a:effectLst/>
        </p:spPr>
        <p:txBody>
          <a:bodyPr lIns="92075" tIns="46038" rIns="92075" bIns="46038" anchor="ctr"/>
          <a:lstStyle/>
          <a:p>
            <a:pPr>
              <a:defRPr/>
            </a:pPr>
            <a:r>
              <a:rPr kumimoji="1" lang="en-NZ" sz="4400" i="1" u="sng" kern="0" dirty="0">
                <a:solidFill>
                  <a:schemeClr val="tx2"/>
                </a:solidFill>
                <a:effectLst>
                  <a:outerShdw blurRad="38100" dist="38100" dir="2700000" algn="tl">
                    <a:srgbClr val="000000">
                      <a:alpha val="43137"/>
                    </a:srgbClr>
                  </a:outerShdw>
                </a:effectLst>
                <a:latin typeface="Arial Rounded MT Bold" pitchFamily="34" charset="0"/>
                <a:ea typeface="+mj-ea"/>
                <a:cs typeface="+mj-cs"/>
              </a:rPr>
              <a:t>STANDARD FORM</a:t>
            </a:r>
          </a:p>
        </p:txBody>
      </p:sp>
      <p:sp>
        <p:nvSpPr>
          <p:cNvPr id="3" name="TextBox 2"/>
          <p:cNvSpPr txBox="1">
            <a:spLocks noChangeArrowheads="1"/>
          </p:cNvSpPr>
          <p:nvPr/>
        </p:nvSpPr>
        <p:spPr bwMode="auto">
          <a:xfrm>
            <a:off x="457200" y="1066800"/>
            <a:ext cx="5715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1. MULTIPLYING BY POWERS OF 10</a:t>
            </a:r>
          </a:p>
        </p:txBody>
      </p:sp>
      <p:sp>
        <p:nvSpPr>
          <p:cNvPr id="4" name="TextBox 3"/>
          <p:cNvSpPr txBox="1">
            <a:spLocks noChangeArrowheads="1"/>
          </p:cNvSpPr>
          <p:nvPr/>
        </p:nvSpPr>
        <p:spPr bwMode="auto">
          <a:xfrm>
            <a:off x="457200" y="13716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Digits move to the left by the amount of zero’s</a:t>
            </a:r>
          </a:p>
        </p:txBody>
      </p:sp>
      <p:sp>
        <p:nvSpPr>
          <p:cNvPr id="5" name="Rectangle 4"/>
          <p:cNvSpPr>
            <a:spLocks noChangeArrowheads="1"/>
          </p:cNvSpPr>
          <p:nvPr/>
        </p:nvSpPr>
        <p:spPr bwMode="auto">
          <a:xfrm>
            <a:off x="457200" y="19812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 2.56 × 10 =</a:t>
            </a:r>
            <a:endParaRPr lang="en-NZ"/>
          </a:p>
        </p:txBody>
      </p:sp>
      <p:sp>
        <p:nvSpPr>
          <p:cNvPr id="6" name="Rectangle 5"/>
          <p:cNvSpPr>
            <a:spLocks noChangeArrowheads="1"/>
          </p:cNvSpPr>
          <p:nvPr/>
        </p:nvSpPr>
        <p:spPr bwMode="auto">
          <a:xfrm>
            <a:off x="3962400" y="19812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b) 0.83 × 1000 =</a:t>
            </a:r>
            <a:endParaRPr lang="en-NZ"/>
          </a:p>
        </p:txBody>
      </p:sp>
      <p:sp>
        <p:nvSpPr>
          <p:cNvPr id="7" name="Rectangle 6"/>
          <p:cNvSpPr>
            <a:spLocks noChangeArrowheads="1"/>
          </p:cNvSpPr>
          <p:nvPr/>
        </p:nvSpPr>
        <p:spPr bwMode="auto">
          <a:xfrm>
            <a:off x="1981200" y="19812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25.6</a:t>
            </a:r>
            <a:endParaRPr lang="en-NZ">
              <a:solidFill>
                <a:srgbClr val="FF0000"/>
              </a:solidFill>
            </a:endParaRPr>
          </a:p>
        </p:txBody>
      </p:sp>
      <p:sp>
        <p:nvSpPr>
          <p:cNvPr id="8" name="Rectangle 7"/>
          <p:cNvSpPr>
            <a:spLocks noChangeArrowheads="1"/>
          </p:cNvSpPr>
          <p:nvPr/>
        </p:nvSpPr>
        <p:spPr bwMode="auto">
          <a:xfrm>
            <a:off x="5715000" y="1981200"/>
            <a:ext cx="685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830</a:t>
            </a:r>
            <a:endParaRPr lang="en-NZ">
              <a:solidFill>
                <a:srgbClr val="FF0000"/>
              </a:solidFill>
            </a:endParaRPr>
          </a:p>
        </p:txBody>
      </p:sp>
      <p:sp>
        <p:nvSpPr>
          <p:cNvPr id="9" name="Curved Down Arrow 8"/>
          <p:cNvSpPr>
            <a:spLocks noChangeArrowheads="1"/>
          </p:cNvSpPr>
          <p:nvPr/>
        </p:nvSpPr>
        <p:spPr bwMode="auto">
          <a:xfrm flipH="1">
            <a:off x="990600" y="1828800"/>
            <a:ext cx="228600" cy="2286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10" name="Curved Down Arrow 9"/>
          <p:cNvSpPr>
            <a:spLocks noChangeArrowheads="1"/>
          </p:cNvSpPr>
          <p:nvPr/>
        </p:nvSpPr>
        <p:spPr bwMode="auto">
          <a:xfrm flipH="1">
            <a:off x="838200" y="1828800"/>
            <a:ext cx="228600" cy="2286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t> </a:t>
            </a:r>
          </a:p>
        </p:txBody>
      </p:sp>
      <p:sp>
        <p:nvSpPr>
          <p:cNvPr id="11" name="Curved Down Arrow 10"/>
          <p:cNvSpPr>
            <a:spLocks noChangeArrowheads="1"/>
          </p:cNvSpPr>
          <p:nvPr/>
        </p:nvSpPr>
        <p:spPr bwMode="auto">
          <a:xfrm flipH="1">
            <a:off x="685800" y="1828800"/>
            <a:ext cx="228600" cy="2286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12" name="Curved Down Arrow 11"/>
          <p:cNvSpPr>
            <a:spLocks noChangeArrowheads="1"/>
          </p:cNvSpPr>
          <p:nvPr/>
        </p:nvSpPr>
        <p:spPr bwMode="auto">
          <a:xfrm flipH="1">
            <a:off x="4191000" y="1828800"/>
            <a:ext cx="533400" cy="228600"/>
          </a:xfrm>
          <a:prstGeom prst="curvedDownArrow">
            <a:avLst>
              <a:gd name="adj1" fmla="val 25008"/>
              <a:gd name="adj2" fmla="val 50005"/>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13" name="Curved Down Arrow 12"/>
          <p:cNvSpPr>
            <a:spLocks noChangeArrowheads="1"/>
          </p:cNvSpPr>
          <p:nvPr/>
        </p:nvSpPr>
        <p:spPr bwMode="auto">
          <a:xfrm flipH="1">
            <a:off x="4038600" y="1828800"/>
            <a:ext cx="533400" cy="228600"/>
          </a:xfrm>
          <a:prstGeom prst="curvedDownArrow">
            <a:avLst>
              <a:gd name="adj1" fmla="val 25008"/>
              <a:gd name="adj2" fmla="val 50005"/>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14" name="Curved Down Arrow 13"/>
          <p:cNvSpPr>
            <a:spLocks noChangeArrowheads="1"/>
          </p:cNvSpPr>
          <p:nvPr/>
        </p:nvSpPr>
        <p:spPr bwMode="auto">
          <a:xfrm flipH="1">
            <a:off x="3886200" y="1828800"/>
            <a:ext cx="533400" cy="228600"/>
          </a:xfrm>
          <a:prstGeom prst="curvedDownArrow">
            <a:avLst>
              <a:gd name="adj1" fmla="val 25008"/>
              <a:gd name="adj2" fmla="val 50005"/>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15" name="Rectangle 14"/>
          <p:cNvSpPr>
            <a:spLocks noChangeArrowheads="1"/>
          </p:cNvSpPr>
          <p:nvPr/>
        </p:nvSpPr>
        <p:spPr bwMode="auto">
          <a:xfrm>
            <a:off x="609600" y="2362200"/>
            <a:ext cx="3048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As a power of 10: 10 =</a:t>
            </a:r>
            <a:endParaRPr lang="en-NZ"/>
          </a:p>
        </p:txBody>
      </p:sp>
      <p:sp>
        <p:nvSpPr>
          <p:cNvPr id="16" name="Rectangle 15"/>
          <p:cNvSpPr>
            <a:spLocks noChangeArrowheads="1"/>
          </p:cNvSpPr>
          <p:nvPr/>
        </p:nvSpPr>
        <p:spPr bwMode="auto">
          <a:xfrm>
            <a:off x="4114800" y="2362200"/>
            <a:ext cx="3048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As a power of 10: 1000 =</a:t>
            </a:r>
            <a:endParaRPr lang="en-NZ"/>
          </a:p>
        </p:txBody>
      </p:sp>
      <p:sp>
        <p:nvSpPr>
          <p:cNvPr id="17" name="Rectangle 16"/>
          <p:cNvSpPr>
            <a:spLocks noChangeArrowheads="1"/>
          </p:cNvSpPr>
          <p:nvPr/>
        </p:nvSpPr>
        <p:spPr bwMode="auto">
          <a:xfrm>
            <a:off x="2971800" y="23622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10</a:t>
            </a:r>
            <a:r>
              <a:rPr lang="en-NZ" baseline="30000">
                <a:solidFill>
                  <a:srgbClr val="FF0000"/>
                </a:solidFill>
                <a:latin typeface="Arial" pitchFamily="34" charset="0"/>
                <a:cs typeface="Arial" pitchFamily="34" charset="0"/>
              </a:rPr>
              <a:t>1</a:t>
            </a:r>
            <a:endParaRPr lang="en-NZ" baseline="30000">
              <a:solidFill>
                <a:srgbClr val="FF0000"/>
              </a:solidFill>
            </a:endParaRPr>
          </a:p>
        </p:txBody>
      </p:sp>
      <p:sp>
        <p:nvSpPr>
          <p:cNvPr id="18" name="Rectangle 17"/>
          <p:cNvSpPr>
            <a:spLocks noChangeArrowheads="1"/>
          </p:cNvSpPr>
          <p:nvPr/>
        </p:nvSpPr>
        <p:spPr bwMode="auto">
          <a:xfrm>
            <a:off x="6705600" y="23622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10</a:t>
            </a:r>
            <a:r>
              <a:rPr lang="en-NZ" baseline="30000">
                <a:solidFill>
                  <a:srgbClr val="FF0000"/>
                </a:solidFill>
                <a:latin typeface="Arial" pitchFamily="34" charset="0"/>
                <a:cs typeface="Arial" pitchFamily="34" charset="0"/>
              </a:rPr>
              <a:t>3</a:t>
            </a:r>
            <a:endParaRPr lang="en-NZ" baseline="30000">
              <a:solidFill>
                <a:srgbClr val="FF0000"/>
              </a:solidFill>
            </a:endParaRPr>
          </a:p>
        </p:txBody>
      </p:sp>
      <p:sp>
        <p:nvSpPr>
          <p:cNvPr id="19" name="Rectangle 18"/>
          <p:cNvSpPr>
            <a:spLocks noChangeArrowheads="1"/>
          </p:cNvSpPr>
          <p:nvPr/>
        </p:nvSpPr>
        <p:spPr bwMode="auto">
          <a:xfrm>
            <a:off x="609600" y="2667000"/>
            <a:ext cx="7391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Therefore, when multiplying by a power of 10, the power tells us -</a:t>
            </a:r>
            <a:endParaRPr lang="en-NZ">
              <a:solidFill>
                <a:srgbClr val="FF0000"/>
              </a:solidFill>
            </a:endParaRPr>
          </a:p>
        </p:txBody>
      </p:sp>
      <p:sp>
        <p:nvSpPr>
          <p:cNvPr id="20" name="Rectangle 19"/>
          <p:cNvSpPr>
            <a:spLocks noChangeArrowheads="1"/>
          </p:cNvSpPr>
          <p:nvPr/>
        </p:nvSpPr>
        <p:spPr bwMode="auto">
          <a:xfrm>
            <a:off x="609600" y="2971800"/>
            <a:ext cx="7391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How many places to move the digits to the left</a:t>
            </a:r>
            <a:endParaRPr lang="en-NZ">
              <a:solidFill>
                <a:srgbClr val="FF0000"/>
              </a:solidFill>
            </a:endParaRPr>
          </a:p>
        </p:txBody>
      </p:sp>
      <p:sp>
        <p:nvSpPr>
          <p:cNvPr id="21" name="TextBox 20"/>
          <p:cNvSpPr txBox="1">
            <a:spLocks noChangeArrowheads="1"/>
          </p:cNvSpPr>
          <p:nvPr/>
        </p:nvSpPr>
        <p:spPr bwMode="auto">
          <a:xfrm>
            <a:off x="457200" y="3429000"/>
            <a:ext cx="5715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2. STANDARD FORM</a:t>
            </a:r>
          </a:p>
        </p:txBody>
      </p:sp>
      <p:sp>
        <p:nvSpPr>
          <p:cNvPr id="22" name="TextBox 21"/>
          <p:cNvSpPr txBox="1">
            <a:spLocks noChangeArrowheads="1"/>
          </p:cNvSpPr>
          <p:nvPr/>
        </p:nvSpPr>
        <p:spPr bwMode="auto">
          <a:xfrm>
            <a:off x="457200" y="37338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Is a way to show very large or very small numbers</a:t>
            </a:r>
          </a:p>
        </p:txBody>
      </p:sp>
      <p:sp>
        <p:nvSpPr>
          <p:cNvPr id="23" name="TextBox 22"/>
          <p:cNvSpPr txBox="1">
            <a:spLocks noChangeArrowheads="1"/>
          </p:cNvSpPr>
          <p:nvPr/>
        </p:nvSpPr>
        <p:spPr bwMode="auto">
          <a:xfrm>
            <a:off x="457200" y="40386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Is written in two parts:</a:t>
            </a:r>
          </a:p>
        </p:txBody>
      </p:sp>
      <p:sp>
        <p:nvSpPr>
          <p:cNvPr id="24" name="TextBox 23"/>
          <p:cNvSpPr txBox="1">
            <a:spLocks noChangeArrowheads="1"/>
          </p:cNvSpPr>
          <p:nvPr/>
        </p:nvSpPr>
        <p:spPr bwMode="auto">
          <a:xfrm>
            <a:off x="609600" y="4648200"/>
            <a:ext cx="3733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sz="2400">
                <a:latin typeface="Arial" pitchFamily="34" charset="0"/>
                <a:cs typeface="Arial" pitchFamily="34" charset="0"/>
              </a:rPr>
              <a:t>A number between 1 - 10</a:t>
            </a:r>
          </a:p>
        </p:txBody>
      </p:sp>
      <p:sp>
        <p:nvSpPr>
          <p:cNvPr id="25" name="TextBox 24"/>
          <p:cNvSpPr txBox="1">
            <a:spLocks noChangeArrowheads="1"/>
          </p:cNvSpPr>
          <p:nvPr/>
        </p:nvSpPr>
        <p:spPr bwMode="auto">
          <a:xfrm>
            <a:off x="4648200" y="4648200"/>
            <a:ext cx="2514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sz="2400">
                <a:latin typeface="Arial" pitchFamily="34" charset="0"/>
                <a:cs typeface="Arial" pitchFamily="34" charset="0"/>
              </a:rPr>
              <a:t>A power of 10</a:t>
            </a:r>
          </a:p>
        </p:txBody>
      </p:sp>
      <p:sp>
        <p:nvSpPr>
          <p:cNvPr id="26" name="TextBox 25"/>
          <p:cNvSpPr txBox="1">
            <a:spLocks noChangeArrowheads="1"/>
          </p:cNvSpPr>
          <p:nvPr/>
        </p:nvSpPr>
        <p:spPr bwMode="auto">
          <a:xfrm>
            <a:off x="4267200" y="46482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sz="2400">
                <a:latin typeface="Arial" pitchFamily="34" charset="0"/>
                <a:cs typeface="Arial" pitchFamily="34" charset="0"/>
              </a:rPr>
              <a:t>×</a:t>
            </a:r>
          </a:p>
        </p:txBody>
      </p:sp>
      <p:sp>
        <p:nvSpPr>
          <p:cNvPr id="27" name="TextBox 26"/>
          <p:cNvSpPr txBox="1">
            <a:spLocks noChangeArrowheads="1"/>
          </p:cNvSpPr>
          <p:nvPr/>
        </p:nvSpPr>
        <p:spPr bwMode="auto">
          <a:xfrm>
            <a:off x="457200" y="5105400"/>
            <a:ext cx="1752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e.g. </a:t>
            </a:r>
          </a:p>
        </p:txBody>
      </p:sp>
      <p:sp>
        <p:nvSpPr>
          <p:cNvPr id="28" name="Rectangle 27"/>
          <p:cNvSpPr>
            <a:spLocks noChangeArrowheads="1"/>
          </p:cNvSpPr>
          <p:nvPr/>
        </p:nvSpPr>
        <p:spPr bwMode="auto">
          <a:xfrm>
            <a:off x="914400" y="5486400"/>
            <a:ext cx="12588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latin typeface="Arial" pitchFamily="34" charset="0"/>
                <a:cs typeface="Arial" pitchFamily="34" charset="0"/>
              </a:rPr>
              <a:t>2.8 × 10</a:t>
            </a:r>
            <a:r>
              <a:rPr lang="en-NZ" baseline="30000">
                <a:latin typeface="Arial" pitchFamily="34" charset="0"/>
                <a:cs typeface="Arial" pitchFamily="34" charset="0"/>
              </a:rPr>
              <a:t>14</a:t>
            </a:r>
            <a:r>
              <a:rPr lang="en-NZ">
                <a:latin typeface="Arial" pitchFamily="34" charset="0"/>
                <a:cs typeface="Arial" pitchFamily="34" charset="0"/>
              </a:rPr>
              <a:t> </a:t>
            </a:r>
            <a:endParaRPr lang="en-NZ"/>
          </a:p>
        </p:txBody>
      </p:sp>
      <p:sp>
        <p:nvSpPr>
          <p:cNvPr id="29" name="Rectangle 28"/>
          <p:cNvSpPr>
            <a:spLocks noChangeArrowheads="1"/>
          </p:cNvSpPr>
          <p:nvPr/>
        </p:nvSpPr>
        <p:spPr bwMode="auto">
          <a:xfrm>
            <a:off x="4038600" y="5486400"/>
            <a:ext cx="14176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latin typeface="Arial" pitchFamily="34" charset="0"/>
                <a:cs typeface="Arial" pitchFamily="34" charset="0"/>
              </a:rPr>
              <a:t>5.58 × 10 </a:t>
            </a:r>
            <a:r>
              <a:rPr lang="en-NZ" baseline="30000">
                <a:latin typeface="Arial" pitchFamily="34" charset="0"/>
                <a:cs typeface="Arial" pitchFamily="34" charset="0"/>
              </a:rPr>
              <a:t>-4</a:t>
            </a:r>
            <a:r>
              <a:rPr lang="en-NZ">
                <a:latin typeface="Arial" pitchFamily="34" charset="0"/>
                <a:cs typeface="Arial" pitchFamily="34" charset="0"/>
              </a:rPr>
              <a:t> </a:t>
            </a:r>
            <a:endParaRPr lang="en-NZ"/>
          </a:p>
        </p:txBody>
      </p:sp>
      <p:sp>
        <p:nvSpPr>
          <p:cNvPr id="30" name="Rectangle 29"/>
          <p:cNvSpPr>
            <a:spLocks noChangeArrowheads="1"/>
          </p:cNvSpPr>
          <p:nvPr/>
        </p:nvSpPr>
        <p:spPr bwMode="auto">
          <a:xfrm>
            <a:off x="2133600" y="5486400"/>
            <a:ext cx="17430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Positive power</a:t>
            </a:r>
          </a:p>
          <a:p>
            <a:pPr eaLnBrk="0" hangingPunct="0"/>
            <a:r>
              <a:rPr lang="en-NZ">
                <a:solidFill>
                  <a:srgbClr val="FF0000"/>
                </a:solidFill>
                <a:latin typeface="Arial" pitchFamily="34" charset="0"/>
                <a:cs typeface="Arial" pitchFamily="34" charset="0"/>
              </a:rPr>
              <a:t>= large number</a:t>
            </a:r>
            <a:endParaRPr lang="en-NZ"/>
          </a:p>
        </p:txBody>
      </p:sp>
      <p:sp>
        <p:nvSpPr>
          <p:cNvPr id="31" name="Rectangle 30"/>
          <p:cNvSpPr>
            <a:spLocks noChangeArrowheads="1"/>
          </p:cNvSpPr>
          <p:nvPr/>
        </p:nvSpPr>
        <p:spPr bwMode="auto">
          <a:xfrm>
            <a:off x="5410200" y="5486400"/>
            <a:ext cx="17875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Negative power</a:t>
            </a:r>
          </a:p>
          <a:p>
            <a:pPr eaLnBrk="0" hangingPunct="0"/>
            <a:r>
              <a:rPr lang="en-NZ">
                <a:solidFill>
                  <a:srgbClr val="FF0000"/>
                </a:solidFill>
                <a:latin typeface="Arial" pitchFamily="34" charset="0"/>
                <a:cs typeface="Arial" pitchFamily="34" charset="0"/>
              </a:rPr>
              <a:t>= small number</a:t>
            </a:r>
            <a:endParaRPr lang="en-NZ"/>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500"/>
                                        <p:tgtEl>
                                          <p:spTgt spid="5"/>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500"/>
                                        <p:tgtEl>
                                          <p:spTgt spid="6"/>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2"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wipe(right)">
                                      <p:cBhvr>
                                        <p:cTn id="31" dur="1000"/>
                                        <p:tgtEl>
                                          <p:spTgt spid="9"/>
                                        </p:tgtEl>
                                      </p:cBhvr>
                                    </p:animEffect>
                                  </p:childTnLst>
                                </p:cTn>
                              </p:par>
                              <p:par>
                                <p:cTn id="32" presetID="22" presetClass="entr" presetSubtype="2" fill="hold" grpId="0" nodeType="with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wipe(right)">
                                      <p:cBhvr>
                                        <p:cTn id="34" dur="1000"/>
                                        <p:tgtEl>
                                          <p:spTgt spid="10"/>
                                        </p:tgtEl>
                                      </p:cBhvr>
                                    </p:animEffect>
                                  </p:childTnLst>
                                </p:cTn>
                              </p:par>
                              <p:par>
                                <p:cTn id="35" presetID="22" presetClass="entr" presetSubtype="2"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right)">
                                      <p:cBhvr>
                                        <p:cTn id="37" dur="1000"/>
                                        <p:tgtEl>
                                          <p:spTgt spid="11"/>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fade">
                                      <p:cBhvr>
                                        <p:cTn id="42" dur="500"/>
                                        <p:tgtEl>
                                          <p:spTgt spid="7"/>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2"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wipe(right)">
                                      <p:cBhvr>
                                        <p:cTn id="47" dur="1000"/>
                                        <p:tgtEl>
                                          <p:spTgt spid="12"/>
                                        </p:tgtEl>
                                      </p:cBhvr>
                                    </p:animEffect>
                                  </p:childTnLst>
                                </p:cTn>
                              </p:par>
                              <p:par>
                                <p:cTn id="48" presetID="22" presetClass="entr" presetSubtype="2" fill="hold" grpId="0" nodeType="with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wipe(right)">
                                      <p:cBhvr>
                                        <p:cTn id="50" dur="1000"/>
                                        <p:tgtEl>
                                          <p:spTgt spid="13"/>
                                        </p:tgtEl>
                                      </p:cBhvr>
                                    </p:animEffect>
                                  </p:childTnLst>
                                </p:cTn>
                              </p:par>
                              <p:par>
                                <p:cTn id="51" presetID="22" presetClass="entr" presetSubtype="2" fill="hold" grpId="0" nodeType="withEffect">
                                  <p:stCondLst>
                                    <p:cond delay="0"/>
                                  </p:stCondLst>
                                  <p:childTnLst>
                                    <p:set>
                                      <p:cBhvr>
                                        <p:cTn id="52" dur="1" fill="hold">
                                          <p:stCondLst>
                                            <p:cond delay="0"/>
                                          </p:stCondLst>
                                        </p:cTn>
                                        <p:tgtEl>
                                          <p:spTgt spid="14"/>
                                        </p:tgtEl>
                                        <p:attrNameLst>
                                          <p:attrName>style.visibility</p:attrName>
                                        </p:attrNameLst>
                                      </p:cBhvr>
                                      <p:to>
                                        <p:strVal val="visible"/>
                                      </p:to>
                                    </p:set>
                                    <p:animEffect transition="in" filter="wipe(right)">
                                      <p:cBhvr>
                                        <p:cTn id="53" dur="1000"/>
                                        <p:tgtEl>
                                          <p:spTgt spid="14"/>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8"/>
                                        </p:tgtEl>
                                        <p:attrNameLst>
                                          <p:attrName>style.visibility</p:attrName>
                                        </p:attrNameLst>
                                      </p:cBhvr>
                                      <p:to>
                                        <p:strVal val="visible"/>
                                      </p:to>
                                    </p:set>
                                    <p:animEffect transition="in" filter="fade">
                                      <p:cBhvr>
                                        <p:cTn id="58" dur="500"/>
                                        <p:tgtEl>
                                          <p:spTgt spid="8"/>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15"/>
                                        </p:tgtEl>
                                        <p:attrNameLst>
                                          <p:attrName>style.visibility</p:attrName>
                                        </p:attrNameLst>
                                      </p:cBhvr>
                                      <p:to>
                                        <p:strVal val="visible"/>
                                      </p:to>
                                    </p:set>
                                    <p:animEffect transition="in" filter="fade">
                                      <p:cBhvr>
                                        <p:cTn id="63" dur="500"/>
                                        <p:tgtEl>
                                          <p:spTgt spid="15"/>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16"/>
                                        </p:tgtEl>
                                        <p:attrNameLst>
                                          <p:attrName>style.visibility</p:attrName>
                                        </p:attrNameLst>
                                      </p:cBhvr>
                                      <p:to>
                                        <p:strVal val="visible"/>
                                      </p:to>
                                    </p:set>
                                    <p:animEffect transition="in" filter="fade">
                                      <p:cBhvr>
                                        <p:cTn id="66" dur="500"/>
                                        <p:tgtEl>
                                          <p:spTgt spid="16"/>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17"/>
                                        </p:tgtEl>
                                        <p:attrNameLst>
                                          <p:attrName>style.visibility</p:attrName>
                                        </p:attrNameLst>
                                      </p:cBhvr>
                                      <p:to>
                                        <p:strVal val="visible"/>
                                      </p:to>
                                    </p:set>
                                    <p:animEffect transition="in" filter="fade">
                                      <p:cBhvr>
                                        <p:cTn id="71" dur="500"/>
                                        <p:tgtEl>
                                          <p:spTgt spid="17"/>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18"/>
                                        </p:tgtEl>
                                        <p:attrNameLst>
                                          <p:attrName>style.visibility</p:attrName>
                                        </p:attrNameLst>
                                      </p:cBhvr>
                                      <p:to>
                                        <p:strVal val="visible"/>
                                      </p:to>
                                    </p:set>
                                    <p:animEffect transition="in" filter="fade">
                                      <p:cBhvr>
                                        <p:cTn id="76" dur="500"/>
                                        <p:tgtEl>
                                          <p:spTgt spid="18"/>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19"/>
                                        </p:tgtEl>
                                        <p:attrNameLst>
                                          <p:attrName>style.visibility</p:attrName>
                                        </p:attrNameLst>
                                      </p:cBhvr>
                                      <p:to>
                                        <p:strVal val="visible"/>
                                      </p:to>
                                    </p:set>
                                    <p:animEffect transition="in" filter="fade">
                                      <p:cBhvr>
                                        <p:cTn id="81" dur="500"/>
                                        <p:tgtEl>
                                          <p:spTgt spid="19"/>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20"/>
                                        </p:tgtEl>
                                        <p:attrNameLst>
                                          <p:attrName>style.visibility</p:attrName>
                                        </p:attrNameLst>
                                      </p:cBhvr>
                                      <p:to>
                                        <p:strVal val="visible"/>
                                      </p:to>
                                    </p:set>
                                    <p:animEffect transition="in" filter="fade">
                                      <p:cBhvr>
                                        <p:cTn id="86" dur="500"/>
                                        <p:tgtEl>
                                          <p:spTgt spid="20"/>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10" presetClass="entr" presetSubtype="0" fill="hold" grpId="0" nodeType="clickEffect">
                                  <p:stCondLst>
                                    <p:cond delay="0"/>
                                  </p:stCondLst>
                                  <p:childTnLst>
                                    <p:set>
                                      <p:cBhvr>
                                        <p:cTn id="90" dur="1" fill="hold">
                                          <p:stCondLst>
                                            <p:cond delay="0"/>
                                          </p:stCondLst>
                                        </p:cTn>
                                        <p:tgtEl>
                                          <p:spTgt spid="21"/>
                                        </p:tgtEl>
                                        <p:attrNameLst>
                                          <p:attrName>style.visibility</p:attrName>
                                        </p:attrNameLst>
                                      </p:cBhvr>
                                      <p:to>
                                        <p:strVal val="visible"/>
                                      </p:to>
                                    </p:set>
                                    <p:animEffect transition="in" filter="fade">
                                      <p:cBhvr>
                                        <p:cTn id="91" dur="500"/>
                                        <p:tgtEl>
                                          <p:spTgt spid="21"/>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10" presetClass="entr" presetSubtype="0" fill="hold" grpId="0" nodeType="clickEffect">
                                  <p:stCondLst>
                                    <p:cond delay="0"/>
                                  </p:stCondLst>
                                  <p:childTnLst>
                                    <p:set>
                                      <p:cBhvr>
                                        <p:cTn id="95" dur="1" fill="hold">
                                          <p:stCondLst>
                                            <p:cond delay="0"/>
                                          </p:stCondLst>
                                        </p:cTn>
                                        <p:tgtEl>
                                          <p:spTgt spid="22"/>
                                        </p:tgtEl>
                                        <p:attrNameLst>
                                          <p:attrName>style.visibility</p:attrName>
                                        </p:attrNameLst>
                                      </p:cBhvr>
                                      <p:to>
                                        <p:strVal val="visible"/>
                                      </p:to>
                                    </p:set>
                                    <p:animEffect transition="in" filter="fade">
                                      <p:cBhvr>
                                        <p:cTn id="96" dur="500"/>
                                        <p:tgtEl>
                                          <p:spTgt spid="22"/>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23"/>
                                        </p:tgtEl>
                                        <p:attrNameLst>
                                          <p:attrName>style.visibility</p:attrName>
                                        </p:attrNameLst>
                                      </p:cBhvr>
                                      <p:to>
                                        <p:strVal val="visible"/>
                                      </p:to>
                                    </p:set>
                                    <p:animEffect transition="in" filter="fade">
                                      <p:cBhvr>
                                        <p:cTn id="101" dur="500"/>
                                        <p:tgtEl>
                                          <p:spTgt spid="23"/>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10" presetClass="entr" presetSubtype="0" fill="hold" grpId="0" nodeType="clickEffect">
                                  <p:stCondLst>
                                    <p:cond delay="0"/>
                                  </p:stCondLst>
                                  <p:childTnLst>
                                    <p:set>
                                      <p:cBhvr>
                                        <p:cTn id="105" dur="1" fill="hold">
                                          <p:stCondLst>
                                            <p:cond delay="0"/>
                                          </p:stCondLst>
                                        </p:cTn>
                                        <p:tgtEl>
                                          <p:spTgt spid="24"/>
                                        </p:tgtEl>
                                        <p:attrNameLst>
                                          <p:attrName>style.visibility</p:attrName>
                                        </p:attrNameLst>
                                      </p:cBhvr>
                                      <p:to>
                                        <p:strVal val="visible"/>
                                      </p:to>
                                    </p:set>
                                    <p:animEffect transition="in" filter="fade">
                                      <p:cBhvr>
                                        <p:cTn id="106" dur="500"/>
                                        <p:tgtEl>
                                          <p:spTgt spid="24"/>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10" presetClass="entr" presetSubtype="0" fill="hold" grpId="0" nodeType="clickEffect">
                                  <p:stCondLst>
                                    <p:cond delay="0"/>
                                  </p:stCondLst>
                                  <p:childTnLst>
                                    <p:set>
                                      <p:cBhvr>
                                        <p:cTn id="110" dur="1" fill="hold">
                                          <p:stCondLst>
                                            <p:cond delay="0"/>
                                          </p:stCondLst>
                                        </p:cTn>
                                        <p:tgtEl>
                                          <p:spTgt spid="26"/>
                                        </p:tgtEl>
                                        <p:attrNameLst>
                                          <p:attrName>style.visibility</p:attrName>
                                        </p:attrNameLst>
                                      </p:cBhvr>
                                      <p:to>
                                        <p:strVal val="visible"/>
                                      </p:to>
                                    </p:set>
                                    <p:animEffect transition="in" filter="fade">
                                      <p:cBhvr>
                                        <p:cTn id="111" dur="500"/>
                                        <p:tgtEl>
                                          <p:spTgt spid="26"/>
                                        </p:tgtEl>
                                      </p:cBhvr>
                                    </p:animEffec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10" presetClass="entr" presetSubtype="0" fill="hold" grpId="0" nodeType="clickEffect">
                                  <p:stCondLst>
                                    <p:cond delay="0"/>
                                  </p:stCondLst>
                                  <p:childTnLst>
                                    <p:set>
                                      <p:cBhvr>
                                        <p:cTn id="115" dur="1" fill="hold">
                                          <p:stCondLst>
                                            <p:cond delay="0"/>
                                          </p:stCondLst>
                                        </p:cTn>
                                        <p:tgtEl>
                                          <p:spTgt spid="25"/>
                                        </p:tgtEl>
                                        <p:attrNameLst>
                                          <p:attrName>style.visibility</p:attrName>
                                        </p:attrNameLst>
                                      </p:cBhvr>
                                      <p:to>
                                        <p:strVal val="visible"/>
                                      </p:to>
                                    </p:set>
                                    <p:animEffect transition="in" filter="fade">
                                      <p:cBhvr>
                                        <p:cTn id="116" dur="500"/>
                                        <p:tgtEl>
                                          <p:spTgt spid="25"/>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2" presetClass="entr" presetSubtype="8" fill="hold" grpId="0" nodeType="clickEffect">
                                  <p:stCondLst>
                                    <p:cond delay="0"/>
                                  </p:stCondLst>
                                  <p:childTnLst>
                                    <p:set>
                                      <p:cBhvr>
                                        <p:cTn id="120" dur="1" fill="hold">
                                          <p:stCondLst>
                                            <p:cond delay="0"/>
                                          </p:stCondLst>
                                        </p:cTn>
                                        <p:tgtEl>
                                          <p:spTgt spid="27"/>
                                        </p:tgtEl>
                                        <p:attrNameLst>
                                          <p:attrName>style.visibility</p:attrName>
                                        </p:attrNameLst>
                                      </p:cBhvr>
                                      <p:to>
                                        <p:strVal val="visible"/>
                                      </p:to>
                                    </p:set>
                                    <p:anim calcmode="lin" valueType="num">
                                      <p:cBhvr additive="base">
                                        <p:cTn id="121" dur="500" fill="hold"/>
                                        <p:tgtEl>
                                          <p:spTgt spid="27"/>
                                        </p:tgtEl>
                                        <p:attrNameLst>
                                          <p:attrName>ppt_x</p:attrName>
                                        </p:attrNameLst>
                                      </p:cBhvr>
                                      <p:tavLst>
                                        <p:tav tm="0">
                                          <p:val>
                                            <p:strVal val="0-#ppt_w/2"/>
                                          </p:val>
                                        </p:tav>
                                        <p:tav tm="100000">
                                          <p:val>
                                            <p:strVal val="#ppt_x"/>
                                          </p:val>
                                        </p:tav>
                                      </p:tavLst>
                                    </p:anim>
                                    <p:anim calcmode="lin" valueType="num">
                                      <p:cBhvr additive="base">
                                        <p:cTn id="122" dur="500" fill="hold"/>
                                        <p:tgtEl>
                                          <p:spTgt spid="27"/>
                                        </p:tgtEl>
                                        <p:attrNameLst>
                                          <p:attrName>ppt_y</p:attrName>
                                        </p:attrNameLst>
                                      </p:cBhvr>
                                      <p:tavLst>
                                        <p:tav tm="0">
                                          <p:val>
                                            <p:strVal val="#ppt_y"/>
                                          </p:val>
                                        </p:tav>
                                        <p:tav tm="100000">
                                          <p:val>
                                            <p:strVal val="#ppt_y"/>
                                          </p:val>
                                        </p:tav>
                                      </p:tavLst>
                                    </p:anim>
                                  </p:childTnLst>
                                </p:cTn>
                              </p:par>
                              <p:par>
                                <p:cTn id="123" presetID="10" presetClass="entr" presetSubtype="0" fill="hold" grpId="0" nodeType="withEffect">
                                  <p:stCondLst>
                                    <p:cond delay="0"/>
                                  </p:stCondLst>
                                  <p:childTnLst>
                                    <p:set>
                                      <p:cBhvr>
                                        <p:cTn id="124" dur="1" fill="hold">
                                          <p:stCondLst>
                                            <p:cond delay="0"/>
                                          </p:stCondLst>
                                        </p:cTn>
                                        <p:tgtEl>
                                          <p:spTgt spid="28"/>
                                        </p:tgtEl>
                                        <p:attrNameLst>
                                          <p:attrName>style.visibility</p:attrName>
                                        </p:attrNameLst>
                                      </p:cBhvr>
                                      <p:to>
                                        <p:strVal val="visible"/>
                                      </p:to>
                                    </p:set>
                                    <p:animEffect transition="in" filter="fade">
                                      <p:cBhvr>
                                        <p:cTn id="125" dur="500"/>
                                        <p:tgtEl>
                                          <p:spTgt spid="28"/>
                                        </p:tgtEl>
                                      </p:cBhvr>
                                    </p:animEffect>
                                  </p:childTnLst>
                                </p:cTn>
                              </p:par>
                              <p:par>
                                <p:cTn id="126" presetID="10" presetClass="entr" presetSubtype="0" fill="hold" grpId="0" nodeType="withEffect">
                                  <p:stCondLst>
                                    <p:cond delay="0"/>
                                  </p:stCondLst>
                                  <p:childTnLst>
                                    <p:set>
                                      <p:cBhvr>
                                        <p:cTn id="127" dur="1" fill="hold">
                                          <p:stCondLst>
                                            <p:cond delay="0"/>
                                          </p:stCondLst>
                                        </p:cTn>
                                        <p:tgtEl>
                                          <p:spTgt spid="29"/>
                                        </p:tgtEl>
                                        <p:attrNameLst>
                                          <p:attrName>style.visibility</p:attrName>
                                        </p:attrNameLst>
                                      </p:cBhvr>
                                      <p:to>
                                        <p:strVal val="visible"/>
                                      </p:to>
                                    </p:set>
                                    <p:animEffect transition="in" filter="fade">
                                      <p:cBhvr>
                                        <p:cTn id="128" dur="500"/>
                                        <p:tgtEl>
                                          <p:spTgt spid="29"/>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10" presetClass="entr" presetSubtype="0" fill="hold" grpId="0" nodeType="clickEffect">
                                  <p:stCondLst>
                                    <p:cond delay="0"/>
                                  </p:stCondLst>
                                  <p:childTnLst>
                                    <p:set>
                                      <p:cBhvr>
                                        <p:cTn id="132" dur="1" fill="hold">
                                          <p:stCondLst>
                                            <p:cond delay="0"/>
                                          </p:stCondLst>
                                        </p:cTn>
                                        <p:tgtEl>
                                          <p:spTgt spid="30"/>
                                        </p:tgtEl>
                                        <p:attrNameLst>
                                          <p:attrName>style.visibility</p:attrName>
                                        </p:attrNameLst>
                                      </p:cBhvr>
                                      <p:to>
                                        <p:strVal val="visible"/>
                                      </p:to>
                                    </p:set>
                                    <p:animEffect transition="in" filter="fade">
                                      <p:cBhvr>
                                        <p:cTn id="133" dur="500"/>
                                        <p:tgtEl>
                                          <p:spTgt spid="30"/>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10" presetClass="entr" presetSubtype="0" fill="hold" grpId="0" nodeType="clickEffect">
                                  <p:stCondLst>
                                    <p:cond delay="0"/>
                                  </p:stCondLst>
                                  <p:childTnLst>
                                    <p:set>
                                      <p:cBhvr>
                                        <p:cTn id="137" dur="1" fill="hold">
                                          <p:stCondLst>
                                            <p:cond delay="0"/>
                                          </p:stCondLst>
                                        </p:cTn>
                                        <p:tgtEl>
                                          <p:spTgt spid="31"/>
                                        </p:tgtEl>
                                        <p:attrNameLst>
                                          <p:attrName>style.visibility</p:attrName>
                                        </p:attrNameLst>
                                      </p:cBhvr>
                                      <p:to>
                                        <p:strVal val="visible"/>
                                      </p:to>
                                    </p:set>
                                    <p:animEffect transition="in" filter="fade">
                                      <p:cBhvr>
                                        <p:cTn id="138"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animBg="1"/>
      <p:bldP spid="10" grpId="0" animBg="1"/>
      <p:bldP spid="11" grpId="0" animBg="1"/>
      <p:bldP spid="12" grpId="0" animBg="1"/>
      <p:bldP spid="13" grpId="0" animBg="1"/>
      <p:bldP spid="14" grpId="0" animBg="1"/>
      <p:bldP spid="15" grpId="0"/>
      <p:bldP spid="16" grpId="0"/>
      <p:bldP spid="17" grpId="0"/>
      <p:bldP spid="18" grpId="0"/>
      <p:bldP spid="19" grpId="0"/>
      <p:bldP spid="20" grpId="0"/>
      <p:bldP spid="21" grpId="0"/>
      <p:bldP spid="22" grpId="0"/>
      <p:bldP spid="23" grpId="0"/>
      <p:bldP spid="24" grpId="0"/>
      <p:bldP spid="25" grpId="0"/>
      <p:bldP spid="26" grpId="0"/>
      <p:bldP spid="27" grpId="0"/>
      <p:bldP spid="28" grpId="0"/>
      <p:bldP spid="29" grpId="0"/>
      <p:bldP spid="30" grpId="0"/>
      <p:bldP spid="31"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457200" y="381000"/>
            <a:ext cx="5715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3. WRITING NUMBERS INTO STANDARD FORM</a:t>
            </a:r>
          </a:p>
        </p:txBody>
      </p:sp>
      <p:sp>
        <p:nvSpPr>
          <p:cNvPr id="3" name="TextBox 2"/>
          <p:cNvSpPr txBox="1">
            <a:spLocks noChangeArrowheads="1"/>
          </p:cNvSpPr>
          <p:nvPr/>
        </p:nvSpPr>
        <p:spPr bwMode="auto">
          <a:xfrm>
            <a:off x="457200" y="6858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Move decimal point so that it is just after the first significant figure</a:t>
            </a:r>
          </a:p>
        </p:txBody>
      </p:sp>
      <p:sp>
        <p:nvSpPr>
          <p:cNvPr id="4" name="TextBox 3"/>
          <p:cNvSpPr txBox="1">
            <a:spLocks noChangeArrowheads="1"/>
          </p:cNvSpPr>
          <p:nvPr/>
        </p:nvSpPr>
        <p:spPr bwMode="auto">
          <a:xfrm>
            <a:off x="457200" y="990600"/>
            <a:ext cx="815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Number of places moved give the power</a:t>
            </a:r>
          </a:p>
        </p:txBody>
      </p:sp>
      <p:sp>
        <p:nvSpPr>
          <p:cNvPr id="5" name="TextBox 4"/>
          <p:cNvSpPr txBox="1">
            <a:spLocks noChangeArrowheads="1"/>
          </p:cNvSpPr>
          <p:nvPr/>
        </p:nvSpPr>
        <p:spPr bwMode="auto">
          <a:xfrm>
            <a:off x="457200" y="1295400"/>
            <a:ext cx="8382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If point moves left the power is positive, if it moves right, the power is negative</a:t>
            </a:r>
          </a:p>
        </p:txBody>
      </p:sp>
      <p:sp>
        <p:nvSpPr>
          <p:cNvPr id="6" name="TextBox 5"/>
          <p:cNvSpPr txBox="1">
            <a:spLocks noChangeArrowheads="1"/>
          </p:cNvSpPr>
          <p:nvPr/>
        </p:nvSpPr>
        <p:spPr bwMode="auto">
          <a:xfrm>
            <a:off x="457200" y="1676400"/>
            <a:ext cx="6629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e.g. Convert the following into standard form </a:t>
            </a:r>
          </a:p>
        </p:txBody>
      </p:sp>
      <p:sp>
        <p:nvSpPr>
          <p:cNvPr id="7" name="Rectangle 6"/>
          <p:cNvSpPr>
            <a:spLocks noChangeArrowheads="1"/>
          </p:cNvSpPr>
          <p:nvPr/>
        </p:nvSpPr>
        <p:spPr bwMode="auto">
          <a:xfrm>
            <a:off x="457200" y="22860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 7 3 1 0 0 0</a:t>
            </a:r>
            <a:endParaRPr lang="en-NZ"/>
          </a:p>
        </p:txBody>
      </p:sp>
      <p:sp>
        <p:nvSpPr>
          <p:cNvPr id="8" name="Rectangle 7"/>
          <p:cNvSpPr>
            <a:spLocks noChangeArrowheads="1"/>
          </p:cNvSpPr>
          <p:nvPr/>
        </p:nvSpPr>
        <p:spPr bwMode="auto">
          <a:xfrm>
            <a:off x="3962400" y="22860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b) 3 . 6 6</a:t>
            </a:r>
            <a:endParaRPr lang="en-NZ"/>
          </a:p>
        </p:txBody>
      </p:sp>
      <p:sp>
        <p:nvSpPr>
          <p:cNvPr id="9" name="Rectangle 8"/>
          <p:cNvSpPr>
            <a:spLocks noChangeArrowheads="1"/>
          </p:cNvSpPr>
          <p:nvPr/>
        </p:nvSpPr>
        <p:spPr bwMode="auto">
          <a:xfrm>
            <a:off x="457200" y="29718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c) 0 . 0 0 0 8 2</a:t>
            </a:r>
            <a:endParaRPr lang="en-NZ"/>
          </a:p>
        </p:txBody>
      </p:sp>
      <p:sp>
        <p:nvSpPr>
          <p:cNvPr id="10" name="TextBox 9"/>
          <p:cNvSpPr txBox="1">
            <a:spLocks noChangeArrowheads="1"/>
          </p:cNvSpPr>
          <p:nvPr/>
        </p:nvSpPr>
        <p:spPr bwMode="auto">
          <a:xfrm>
            <a:off x="6324600" y="1752600"/>
            <a:ext cx="2667000" cy="923925"/>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If there is no decimal point, place it after the last digit</a:t>
            </a:r>
          </a:p>
        </p:txBody>
      </p:sp>
      <p:sp>
        <p:nvSpPr>
          <p:cNvPr id="11" name="Rectangle 10"/>
          <p:cNvSpPr>
            <a:spLocks noChangeArrowheads="1"/>
          </p:cNvSpPr>
          <p:nvPr/>
        </p:nvSpPr>
        <p:spPr bwMode="auto">
          <a:xfrm>
            <a:off x="1828800" y="2133600"/>
            <a:ext cx="2984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sz="3200">
                <a:solidFill>
                  <a:srgbClr val="FF0000"/>
                </a:solidFill>
                <a:latin typeface="Arial" pitchFamily="34" charset="0"/>
                <a:cs typeface="Arial" pitchFamily="34" charset="0"/>
              </a:rPr>
              <a:t>.</a:t>
            </a:r>
            <a:endParaRPr lang="en-NZ" sz="3200">
              <a:solidFill>
                <a:srgbClr val="FF0000"/>
              </a:solidFill>
            </a:endParaRPr>
          </a:p>
        </p:txBody>
      </p:sp>
      <p:sp>
        <p:nvSpPr>
          <p:cNvPr id="12" name="Curved Down Arrow 11"/>
          <p:cNvSpPr>
            <a:spLocks noChangeArrowheads="1"/>
          </p:cNvSpPr>
          <p:nvPr/>
        </p:nvSpPr>
        <p:spPr bwMode="auto">
          <a:xfrm flipH="1">
            <a:off x="1676400" y="2057400"/>
            <a:ext cx="3048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13" name="Curved Down Arrow 12"/>
          <p:cNvSpPr>
            <a:spLocks noChangeArrowheads="1"/>
          </p:cNvSpPr>
          <p:nvPr/>
        </p:nvSpPr>
        <p:spPr bwMode="auto">
          <a:xfrm flipH="1">
            <a:off x="1447800" y="2057400"/>
            <a:ext cx="3048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14" name="Curved Down Arrow 13"/>
          <p:cNvSpPr>
            <a:spLocks noChangeArrowheads="1"/>
          </p:cNvSpPr>
          <p:nvPr/>
        </p:nvSpPr>
        <p:spPr bwMode="auto">
          <a:xfrm flipH="1">
            <a:off x="1295400" y="2057400"/>
            <a:ext cx="2286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15" name="Curved Down Arrow 14"/>
          <p:cNvSpPr>
            <a:spLocks noChangeArrowheads="1"/>
          </p:cNvSpPr>
          <p:nvPr/>
        </p:nvSpPr>
        <p:spPr bwMode="auto">
          <a:xfrm flipH="1">
            <a:off x="1066800" y="2057400"/>
            <a:ext cx="3048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16" name="Curved Down Arrow 15"/>
          <p:cNvSpPr>
            <a:spLocks noChangeArrowheads="1"/>
          </p:cNvSpPr>
          <p:nvPr/>
        </p:nvSpPr>
        <p:spPr bwMode="auto">
          <a:xfrm flipH="1">
            <a:off x="914400" y="2057400"/>
            <a:ext cx="2286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17" name="Rectangle 16"/>
          <p:cNvSpPr>
            <a:spLocks noChangeArrowheads="1"/>
          </p:cNvSpPr>
          <p:nvPr/>
        </p:nvSpPr>
        <p:spPr bwMode="auto">
          <a:xfrm>
            <a:off x="2057400" y="22860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7.31</a:t>
            </a:r>
            <a:endParaRPr lang="en-NZ">
              <a:solidFill>
                <a:srgbClr val="FF0000"/>
              </a:solidFill>
            </a:endParaRPr>
          </a:p>
        </p:txBody>
      </p:sp>
      <p:sp>
        <p:nvSpPr>
          <p:cNvPr id="18" name="Rectangle 17"/>
          <p:cNvSpPr>
            <a:spLocks noChangeArrowheads="1"/>
          </p:cNvSpPr>
          <p:nvPr/>
        </p:nvSpPr>
        <p:spPr bwMode="auto">
          <a:xfrm>
            <a:off x="2743200" y="22860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10</a:t>
            </a:r>
            <a:endParaRPr lang="en-NZ">
              <a:solidFill>
                <a:srgbClr val="FF0000"/>
              </a:solidFill>
            </a:endParaRPr>
          </a:p>
        </p:txBody>
      </p:sp>
      <p:sp>
        <p:nvSpPr>
          <p:cNvPr id="19" name="Rectangle 18"/>
          <p:cNvSpPr>
            <a:spLocks noChangeArrowheads="1"/>
          </p:cNvSpPr>
          <p:nvPr/>
        </p:nvSpPr>
        <p:spPr bwMode="auto">
          <a:xfrm>
            <a:off x="3200400" y="2286000"/>
            <a:ext cx="457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baseline="30000">
                <a:solidFill>
                  <a:srgbClr val="FF0000"/>
                </a:solidFill>
                <a:latin typeface="Arial" pitchFamily="34" charset="0"/>
                <a:cs typeface="Arial" pitchFamily="34" charset="0"/>
              </a:rPr>
              <a:t>5</a:t>
            </a:r>
          </a:p>
        </p:txBody>
      </p:sp>
      <p:sp>
        <p:nvSpPr>
          <p:cNvPr id="20" name="Rectangle 19"/>
          <p:cNvSpPr>
            <a:spLocks noChangeArrowheads="1"/>
          </p:cNvSpPr>
          <p:nvPr/>
        </p:nvSpPr>
        <p:spPr bwMode="auto">
          <a:xfrm>
            <a:off x="4953000" y="22860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3.66</a:t>
            </a:r>
            <a:endParaRPr lang="en-NZ">
              <a:solidFill>
                <a:srgbClr val="FF0000"/>
              </a:solidFill>
            </a:endParaRPr>
          </a:p>
        </p:txBody>
      </p:sp>
      <p:sp>
        <p:nvSpPr>
          <p:cNvPr id="21" name="Rectangle 20"/>
          <p:cNvSpPr>
            <a:spLocks noChangeArrowheads="1"/>
          </p:cNvSpPr>
          <p:nvPr/>
        </p:nvSpPr>
        <p:spPr bwMode="auto">
          <a:xfrm>
            <a:off x="5638800" y="22860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10</a:t>
            </a:r>
            <a:endParaRPr lang="en-NZ">
              <a:solidFill>
                <a:srgbClr val="FF0000"/>
              </a:solidFill>
            </a:endParaRPr>
          </a:p>
        </p:txBody>
      </p:sp>
      <p:sp>
        <p:nvSpPr>
          <p:cNvPr id="22" name="Rectangle 21"/>
          <p:cNvSpPr>
            <a:spLocks noChangeArrowheads="1"/>
          </p:cNvSpPr>
          <p:nvPr/>
        </p:nvSpPr>
        <p:spPr bwMode="auto">
          <a:xfrm>
            <a:off x="6096000" y="2286000"/>
            <a:ext cx="457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baseline="30000">
                <a:solidFill>
                  <a:srgbClr val="FF0000"/>
                </a:solidFill>
                <a:latin typeface="Arial" pitchFamily="34" charset="0"/>
                <a:cs typeface="Arial" pitchFamily="34" charset="0"/>
              </a:rPr>
              <a:t>0</a:t>
            </a:r>
          </a:p>
        </p:txBody>
      </p:sp>
      <p:sp>
        <p:nvSpPr>
          <p:cNvPr id="23" name="Curved Down Arrow 22"/>
          <p:cNvSpPr>
            <a:spLocks noChangeArrowheads="1"/>
          </p:cNvSpPr>
          <p:nvPr/>
        </p:nvSpPr>
        <p:spPr bwMode="auto">
          <a:xfrm>
            <a:off x="990600" y="2743200"/>
            <a:ext cx="3048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24" name="Curved Down Arrow 23"/>
          <p:cNvSpPr>
            <a:spLocks noChangeArrowheads="1"/>
          </p:cNvSpPr>
          <p:nvPr/>
        </p:nvSpPr>
        <p:spPr bwMode="auto">
          <a:xfrm>
            <a:off x="1219200" y="2743200"/>
            <a:ext cx="3048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25" name="Curved Down Arrow 24"/>
          <p:cNvSpPr>
            <a:spLocks noChangeArrowheads="1"/>
          </p:cNvSpPr>
          <p:nvPr/>
        </p:nvSpPr>
        <p:spPr bwMode="auto">
          <a:xfrm>
            <a:off x="1447800" y="2743200"/>
            <a:ext cx="2286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26" name="Curved Down Arrow 25"/>
          <p:cNvSpPr>
            <a:spLocks noChangeArrowheads="1"/>
          </p:cNvSpPr>
          <p:nvPr/>
        </p:nvSpPr>
        <p:spPr bwMode="auto">
          <a:xfrm>
            <a:off x="1600200" y="2743200"/>
            <a:ext cx="3048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27" name="Rectangle 26"/>
          <p:cNvSpPr>
            <a:spLocks noChangeArrowheads="1"/>
          </p:cNvSpPr>
          <p:nvPr/>
        </p:nvSpPr>
        <p:spPr bwMode="auto">
          <a:xfrm>
            <a:off x="2057400" y="29718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8.2</a:t>
            </a:r>
            <a:endParaRPr lang="en-NZ">
              <a:solidFill>
                <a:srgbClr val="FF0000"/>
              </a:solidFill>
            </a:endParaRPr>
          </a:p>
        </p:txBody>
      </p:sp>
      <p:sp>
        <p:nvSpPr>
          <p:cNvPr id="28" name="Rectangle 27"/>
          <p:cNvSpPr>
            <a:spLocks noChangeArrowheads="1"/>
          </p:cNvSpPr>
          <p:nvPr/>
        </p:nvSpPr>
        <p:spPr bwMode="auto">
          <a:xfrm>
            <a:off x="2667000" y="29718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10</a:t>
            </a:r>
            <a:endParaRPr lang="en-NZ">
              <a:solidFill>
                <a:srgbClr val="FF0000"/>
              </a:solidFill>
            </a:endParaRPr>
          </a:p>
        </p:txBody>
      </p:sp>
      <p:sp>
        <p:nvSpPr>
          <p:cNvPr id="29" name="Rectangle 28"/>
          <p:cNvSpPr>
            <a:spLocks noChangeArrowheads="1"/>
          </p:cNvSpPr>
          <p:nvPr/>
        </p:nvSpPr>
        <p:spPr bwMode="auto">
          <a:xfrm>
            <a:off x="3124200" y="2971800"/>
            <a:ext cx="457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baseline="30000">
                <a:solidFill>
                  <a:srgbClr val="FF0000"/>
                </a:solidFill>
                <a:latin typeface="Arial" pitchFamily="34" charset="0"/>
                <a:cs typeface="Arial" pitchFamily="34" charset="0"/>
              </a:rPr>
              <a:t>-4</a:t>
            </a:r>
          </a:p>
        </p:txBody>
      </p:sp>
      <p:sp>
        <p:nvSpPr>
          <p:cNvPr id="30" name="TextBox 29"/>
          <p:cNvSpPr txBox="1">
            <a:spLocks noChangeArrowheads="1"/>
          </p:cNvSpPr>
          <p:nvPr/>
        </p:nvSpPr>
        <p:spPr bwMode="auto">
          <a:xfrm>
            <a:off x="457200" y="3352800"/>
            <a:ext cx="5715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4. STANDARD FORM INTO ORDINARY NUMBER</a:t>
            </a:r>
          </a:p>
        </p:txBody>
      </p:sp>
      <p:sp>
        <p:nvSpPr>
          <p:cNvPr id="31" name="TextBox 30"/>
          <p:cNvSpPr txBox="1">
            <a:spLocks noChangeArrowheads="1"/>
          </p:cNvSpPr>
          <p:nvPr/>
        </p:nvSpPr>
        <p:spPr bwMode="auto">
          <a:xfrm>
            <a:off x="457200" y="36576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Power of 10 tells us how many places to move the decimal point</a:t>
            </a:r>
          </a:p>
        </p:txBody>
      </p:sp>
      <p:sp>
        <p:nvSpPr>
          <p:cNvPr id="32" name="TextBox 31"/>
          <p:cNvSpPr txBox="1">
            <a:spLocks noChangeArrowheads="1"/>
          </p:cNvSpPr>
          <p:nvPr/>
        </p:nvSpPr>
        <p:spPr bwMode="auto">
          <a:xfrm>
            <a:off x="457200" y="3962400"/>
            <a:ext cx="815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If power is positive, move point right. If power is negative move point left</a:t>
            </a:r>
          </a:p>
        </p:txBody>
      </p:sp>
      <p:sp>
        <p:nvSpPr>
          <p:cNvPr id="33" name="TextBox 32"/>
          <p:cNvSpPr txBox="1">
            <a:spLocks noChangeArrowheads="1"/>
          </p:cNvSpPr>
          <p:nvPr/>
        </p:nvSpPr>
        <p:spPr bwMode="auto">
          <a:xfrm>
            <a:off x="457200" y="4267200"/>
            <a:ext cx="8382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Extra zeros may need to be added in</a:t>
            </a:r>
          </a:p>
        </p:txBody>
      </p:sp>
      <p:sp>
        <p:nvSpPr>
          <p:cNvPr id="34" name="Rectangle 33"/>
          <p:cNvSpPr>
            <a:spLocks noChangeArrowheads="1"/>
          </p:cNvSpPr>
          <p:nvPr/>
        </p:nvSpPr>
        <p:spPr bwMode="auto">
          <a:xfrm>
            <a:off x="533400" y="48768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 6 . 5 × 10</a:t>
            </a:r>
            <a:r>
              <a:rPr lang="en-NZ" baseline="30000">
                <a:latin typeface="Arial" pitchFamily="34" charset="0"/>
                <a:cs typeface="Arial" pitchFamily="34" charset="0"/>
              </a:rPr>
              <a:t>4</a:t>
            </a:r>
            <a:endParaRPr lang="en-NZ" baseline="30000"/>
          </a:p>
        </p:txBody>
      </p:sp>
      <p:sp>
        <p:nvSpPr>
          <p:cNvPr id="35" name="Rectangle 34"/>
          <p:cNvSpPr>
            <a:spLocks noChangeArrowheads="1"/>
          </p:cNvSpPr>
          <p:nvPr/>
        </p:nvSpPr>
        <p:spPr bwMode="auto">
          <a:xfrm>
            <a:off x="4038600" y="48768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b) 7 . 3 1 2  × 10</a:t>
            </a:r>
            <a:r>
              <a:rPr lang="en-NZ" baseline="30000">
                <a:latin typeface="Arial" pitchFamily="34" charset="0"/>
                <a:cs typeface="Arial" pitchFamily="34" charset="0"/>
              </a:rPr>
              <a:t>0</a:t>
            </a:r>
            <a:endParaRPr lang="en-NZ"/>
          </a:p>
        </p:txBody>
      </p:sp>
      <p:sp>
        <p:nvSpPr>
          <p:cNvPr id="36" name="Rectangle 35"/>
          <p:cNvSpPr>
            <a:spLocks noChangeArrowheads="1"/>
          </p:cNvSpPr>
          <p:nvPr/>
        </p:nvSpPr>
        <p:spPr bwMode="auto">
          <a:xfrm>
            <a:off x="533400" y="55626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c) 6 . 9 × 10</a:t>
            </a:r>
            <a:r>
              <a:rPr lang="en-NZ" baseline="30000">
                <a:latin typeface="Arial" pitchFamily="34" charset="0"/>
                <a:cs typeface="Arial" pitchFamily="34" charset="0"/>
              </a:rPr>
              <a:t>-2</a:t>
            </a:r>
            <a:endParaRPr lang="en-NZ" baseline="30000"/>
          </a:p>
        </p:txBody>
      </p:sp>
      <p:sp>
        <p:nvSpPr>
          <p:cNvPr id="56" name="Curved Down Arrow 55"/>
          <p:cNvSpPr>
            <a:spLocks noChangeArrowheads="1"/>
          </p:cNvSpPr>
          <p:nvPr/>
        </p:nvSpPr>
        <p:spPr bwMode="auto">
          <a:xfrm flipV="1">
            <a:off x="1066800" y="5181600"/>
            <a:ext cx="381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57" name="Curved Down Arrow 56"/>
          <p:cNvSpPr>
            <a:spLocks noChangeArrowheads="1"/>
          </p:cNvSpPr>
          <p:nvPr/>
        </p:nvSpPr>
        <p:spPr bwMode="auto">
          <a:xfrm flipV="1">
            <a:off x="1371600" y="5181600"/>
            <a:ext cx="381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58" name="Curved Down Arrow 57"/>
          <p:cNvSpPr>
            <a:spLocks noChangeArrowheads="1"/>
          </p:cNvSpPr>
          <p:nvPr/>
        </p:nvSpPr>
        <p:spPr bwMode="auto">
          <a:xfrm flipV="1">
            <a:off x="1676400" y="5181600"/>
            <a:ext cx="381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59" name="Curved Down Arrow 58"/>
          <p:cNvSpPr>
            <a:spLocks noChangeArrowheads="1"/>
          </p:cNvSpPr>
          <p:nvPr/>
        </p:nvSpPr>
        <p:spPr bwMode="auto">
          <a:xfrm flipV="1">
            <a:off x="1981200" y="5181600"/>
            <a:ext cx="381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60" name="Rectangle 59"/>
          <p:cNvSpPr>
            <a:spLocks noChangeArrowheads="1"/>
          </p:cNvSpPr>
          <p:nvPr/>
        </p:nvSpPr>
        <p:spPr bwMode="auto">
          <a:xfrm>
            <a:off x="2438400" y="487680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65000</a:t>
            </a:r>
            <a:endParaRPr lang="en-NZ">
              <a:solidFill>
                <a:srgbClr val="FF0000"/>
              </a:solidFill>
            </a:endParaRPr>
          </a:p>
        </p:txBody>
      </p:sp>
      <p:sp>
        <p:nvSpPr>
          <p:cNvPr id="61" name="Rectangle 60"/>
          <p:cNvSpPr>
            <a:spLocks noChangeArrowheads="1"/>
          </p:cNvSpPr>
          <p:nvPr/>
        </p:nvSpPr>
        <p:spPr bwMode="auto">
          <a:xfrm>
            <a:off x="5867400" y="487680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7.312</a:t>
            </a:r>
            <a:endParaRPr lang="en-NZ">
              <a:solidFill>
                <a:srgbClr val="FF0000"/>
              </a:solidFill>
            </a:endParaRPr>
          </a:p>
        </p:txBody>
      </p:sp>
      <p:sp>
        <p:nvSpPr>
          <p:cNvPr id="62" name="Curved Down Arrow 61"/>
          <p:cNvSpPr>
            <a:spLocks noChangeArrowheads="1"/>
          </p:cNvSpPr>
          <p:nvPr/>
        </p:nvSpPr>
        <p:spPr bwMode="auto">
          <a:xfrm flipH="1" flipV="1">
            <a:off x="762000" y="5943600"/>
            <a:ext cx="381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63" name="Curved Down Arrow 62"/>
          <p:cNvSpPr>
            <a:spLocks noChangeArrowheads="1"/>
          </p:cNvSpPr>
          <p:nvPr/>
        </p:nvSpPr>
        <p:spPr bwMode="auto">
          <a:xfrm flipH="1" flipV="1">
            <a:off x="457200" y="5943600"/>
            <a:ext cx="381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64" name="Rectangle 63"/>
          <p:cNvSpPr>
            <a:spLocks noChangeArrowheads="1"/>
          </p:cNvSpPr>
          <p:nvPr/>
        </p:nvSpPr>
        <p:spPr bwMode="auto">
          <a:xfrm>
            <a:off x="2438400" y="556260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0.069</a:t>
            </a:r>
            <a:endParaRPr lang="en-NZ">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additive="base">
                                        <p:cTn id="27" dur="500" fill="hold"/>
                                        <p:tgtEl>
                                          <p:spTgt spid="6"/>
                                        </p:tgtEl>
                                        <p:attrNameLst>
                                          <p:attrName>ppt_x</p:attrName>
                                        </p:attrNameLst>
                                      </p:cBhvr>
                                      <p:tavLst>
                                        <p:tav tm="0">
                                          <p:val>
                                            <p:strVal val="0-#ppt_w/2"/>
                                          </p:val>
                                        </p:tav>
                                        <p:tav tm="100000">
                                          <p:val>
                                            <p:strVal val="#ppt_x"/>
                                          </p:val>
                                        </p:tav>
                                      </p:tavLst>
                                    </p:anim>
                                    <p:anim calcmode="lin" valueType="num">
                                      <p:cBhvr additive="base">
                                        <p:cTn id="28" dur="500" fill="hold"/>
                                        <p:tgtEl>
                                          <p:spTgt spid="6"/>
                                        </p:tgtEl>
                                        <p:attrNameLst>
                                          <p:attrName>ppt_y</p:attrName>
                                        </p:attrNameLst>
                                      </p:cBhvr>
                                      <p:tavLst>
                                        <p:tav tm="0">
                                          <p:val>
                                            <p:strVal val="#ppt_y"/>
                                          </p:val>
                                        </p:tav>
                                        <p:tav tm="100000">
                                          <p:val>
                                            <p:strVal val="#ppt_y"/>
                                          </p:val>
                                        </p:tav>
                                      </p:tavLst>
                                    </p:anim>
                                  </p:childTnLst>
                                </p:cTn>
                              </p:par>
                              <p:par>
                                <p:cTn id="29" presetID="10" presetClass="entr" presetSubtype="0" fill="hold" grpId="0" nodeType="with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500"/>
                                        <p:tgtEl>
                                          <p:spTgt spid="7"/>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500"/>
                                        <p:tgtEl>
                                          <p:spTgt spid="8"/>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9" presetClass="entr" presetSubtype="1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 calcmode="lin" valueType="num">
                                      <p:cBhvr>
                                        <p:cTn id="42" dur="1000" fill="hold"/>
                                        <p:tgtEl>
                                          <p:spTgt spid="10"/>
                                        </p:tgtEl>
                                        <p:attrNameLst>
                                          <p:attrName>ppt_w</p:attrName>
                                        </p:attrNameLst>
                                      </p:cBhvr>
                                      <p:tavLst>
                                        <p:tav tm="0" fmla="#ppt_w*sin(2.5*pi*$)">
                                          <p:val>
                                            <p:fltVal val="0"/>
                                          </p:val>
                                        </p:tav>
                                        <p:tav tm="100000">
                                          <p:val>
                                            <p:fltVal val="1"/>
                                          </p:val>
                                        </p:tav>
                                      </p:tavLst>
                                    </p:anim>
                                    <p:anim calcmode="lin" valueType="num">
                                      <p:cBhvr>
                                        <p:cTn id="43" dur="10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11"/>
                                        </p:tgtEl>
                                        <p:attrNameLst>
                                          <p:attrName>style.visibility</p:attrName>
                                        </p:attrNameLst>
                                      </p:cBhvr>
                                      <p:to>
                                        <p:strVal val="visible"/>
                                      </p:to>
                                    </p:set>
                                    <p:animEffect transition="in" filter="fade">
                                      <p:cBhvr>
                                        <p:cTn id="48" dur="500"/>
                                        <p:tgtEl>
                                          <p:spTgt spid="11"/>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2" presetClass="entr" presetSubtype="2"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animEffect transition="in" filter="wipe(right)">
                                      <p:cBhvr>
                                        <p:cTn id="53" dur="1000"/>
                                        <p:tgtEl>
                                          <p:spTgt spid="12"/>
                                        </p:tgtEl>
                                      </p:cBhvr>
                                    </p:animEffect>
                                  </p:childTnLst>
                                </p:cTn>
                              </p:par>
                            </p:childTnLst>
                          </p:cTn>
                        </p:par>
                        <p:par>
                          <p:cTn id="54" fill="hold" nodeType="afterGroup">
                            <p:stCondLst>
                              <p:cond delay="1000"/>
                            </p:stCondLst>
                            <p:childTnLst>
                              <p:par>
                                <p:cTn id="55" presetID="22" presetClass="entr" presetSubtype="2" fill="hold" grpId="0" nodeType="after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wipe(right)">
                                      <p:cBhvr>
                                        <p:cTn id="57" dur="1000"/>
                                        <p:tgtEl>
                                          <p:spTgt spid="13"/>
                                        </p:tgtEl>
                                      </p:cBhvr>
                                    </p:animEffect>
                                  </p:childTnLst>
                                </p:cTn>
                              </p:par>
                            </p:childTnLst>
                          </p:cTn>
                        </p:par>
                        <p:par>
                          <p:cTn id="58" fill="hold" nodeType="afterGroup">
                            <p:stCondLst>
                              <p:cond delay="2000"/>
                            </p:stCondLst>
                            <p:childTnLst>
                              <p:par>
                                <p:cTn id="59" presetID="22" presetClass="entr" presetSubtype="2" fill="hold" grpId="0" nodeType="afterEffect">
                                  <p:stCondLst>
                                    <p:cond delay="0"/>
                                  </p:stCondLst>
                                  <p:childTnLst>
                                    <p:set>
                                      <p:cBhvr>
                                        <p:cTn id="60" dur="1" fill="hold">
                                          <p:stCondLst>
                                            <p:cond delay="0"/>
                                          </p:stCondLst>
                                        </p:cTn>
                                        <p:tgtEl>
                                          <p:spTgt spid="14"/>
                                        </p:tgtEl>
                                        <p:attrNameLst>
                                          <p:attrName>style.visibility</p:attrName>
                                        </p:attrNameLst>
                                      </p:cBhvr>
                                      <p:to>
                                        <p:strVal val="visible"/>
                                      </p:to>
                                    </p:set>
                                    <p:animEffect transition="in" filter="wipe(right)">
                                      <p:cBhvr>
                                        <p:cTn id="61" dur="1000"/>
                                        <p:tgtEl>
                                          <p:spTgt spid="14"/>
                                        </p:tgtEl>
                                      </p:cBhvr>
                                    </p:animEffect>
                                  </p:childTnLst>
                                </p:cTn>
                              </p:par>
                            </p:childTnLst>
                          </p:cTn>
                        </p:par>
                        <p:par>
                          <p:cTn id="62" fill="hold" nodeType="afterGroup">
                            <p:stCondLst>
                              <p:cond delay="3000"/>
                            </p:stCondLst>
                            <p:childTnLst>
                              <p:par>
                                <p:cTn id="63" presetID="22" presetClass="entr" presetSubtype="2" fill="hold" grpId="0" nodeType="afterEffect">
                                  <p:stCondLst>
                                    <p:cond delay="0"/>
                                  </p:stCondLst>
                                  <p:childTnLst>
                                    <p:set>
                                      <p:cBhvr>
                                        <p:cTn id="64" dur="1" fill="hold">
                                          <p:stCondLst>
                                            <p:cond delay="0"/>
                                          </p:stCondLst>
                                        </p:cTn>
                                        <p:tgtEl>
                                          <p:spTgt spid="15"/>
                                        </p:tgtEl>
                                        <p:attrNameLst>
                                          <p:attrName>style.visibility</p:attrName>
                                        </p:attrNameLst>
                                      </p:cBhvr>
                                      <p:to>
                                        <p:strVal val="visible"/>
                                      </p:to>
                                    </p:set>
                                    <p:animEffect transition="in" filter="wipe(right)">
                                      <p:cBhvr>
                                        <p:cTn id="65" dur="1000"/>
                                        <p:tgtEl>
                                          <p:spTgt spid="15"/>
                                        </p:tgtEl>
                                      </p:cBhvr>
                                    </p:animEffect>
                                  </p:childTnLst>
                                </p:cTn>
                              </p:par>
                            </p:childTnLst>
                          </p:cTn>
                        </p:par>
                        <p:par>
                          <p:cTn id="66" fill="hold" nodeType="afterGroup">
                            <p:stCondLst>
                              <p:cond delay="4000"/>
                            </p:stCondLst>
                            <p:childTnLst>
                              <p:par>
                                <p:cTn id="67" presetID="22" presetClass="entr" presetSubtype="2" fill="hold" grpId="0" nodeType="afterEffect">
                                  <p:stCondLst>
                                    <p:cond delay="0"/>
                                  </p:stCondLst>
                                  <p:childTnLst>
                                    <p:set>
                                      <p:cBhvr>
                                        <p:cTn id="68" dur="1" fill="hold">
                                          <p:stCondLst>
                                            <p:cond delay="0"/>
                                          </p:stCondLst>
                                        </p:cTn>
                                        <p:tgtEl>
                                          <p:spTgt spid="16"/>
                                        </p:tgtEl>
                                        <p:attrNameLst>
                                          <p:attrName>style.visibility</p:attrName>
                                        </p:attrNameLst>
                                      </p:cBhvr>
                                      <p:to>
                                        <p:strVal val="visible"/>
                                      </p:to>
                                    </p:set>
                                    <p:animEffect transition="in" filter="wipe(right)">
                                      <p:cBhvr>
                                        <p:cTn id="69" dur="1000"/>
                                        <p:tgtEl>
                                          <p:spTgt spid="16"/>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10" presetClass="entr" presetSubtype="0" fill="hold" grpId="0" nodeType="clickEffect">
                                  <p:stCondLst>
                                    <p:cond delay="0"/>
                                  </p:stCondLst>
                                  <p:childTnLst>
                                    <p:set>
                                      <p:cBhvr>
                                        <p:cTn id="73" dur="1" fill="hold">
                                          <p:stCondLst>
                                            <p:cond delay="0"/>
                                          </p:stCondLst>
                                        </p:cTn>
                                        <p:tgtEl>
                                          <p:spTgt spid="17"/>
                                        </p:tgtEl>
                                        <p:attrNameLst>
                                          <p:attrName>style.visibility</p:attrName>
                                        </p:attrNameLst>
                                      </p:cBhvr>
                                      <p:to>
                                        <p:strVal val="visible"/>
                                      </p:to>
                                    </p:set>
                                    <p:animEffect transition="in" filter="fade">
                                      <p:cBhvr>
                                        <p:cTn id="74" dur="500"/>
                                        <p:tgtEl>
                                          <p:spTgt spid="17"/>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10" presetClass="entr" presetSubtype="0" fill="hold" grpId="0" nodeType="clickEffect">
                                  <p:stCondLst>
                                    <p:cond delay="0"/>
                                  </p:stCondLst>
                                  <p:childTnLst>
                                    <p:set>
                                      <p:cBhvr>
                                        <p:cTn id="78" dur="1" fill="hold">
                                          <p:stCondLst>
                                            <p:cond delay="0"/>
                                          </p:stCondLst>
                                        </p:cTn>
                                        <p:tgtEl>
                                          <p:spTgt spid="18"/>
                                        </p:tgtEl>
                                        <p:attrNameLst>
                                          <p:attrName>style.visibility</p:attrName>
                                        </p:attrNameLst>
                                      </p:cBhvr>
                                      <p:to>
                                        <p:strVal val="visible"/>
                                      </p:to>
                                    </p:set>
                                    <p:animEffect transition="in" filter="fade">
                                      <p:cBhvr>
                                        <p:cTn id="79" dur="500"/>
                                        <p:tgtEl>
                                          <p:spTgt spid="18"/>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19"/>
                                        </p:tgtEl>
                                        <p:attrNameLst>
                                          <p:attrName>style.visibility</p:attrName>
                                        </p:attrNameLst>
                                      </p:cBhvr>
                                      <p:to>
                                        <p:strVal val="visible"/>
                                      </p:to>
                                    </p:set>
                                    <p:animEffect transition="in" filter="fade">
                                      <p:cBhvr>
                                        <p:cTn id="84" dur="500"/>
                                        <p:tgtEl>
                                          <p:spTgt spid="19"/>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20"/>
                                        </p:tgtEl>
                                        <p:attrNameLst>
                                          <p:attrName>style.visibility</p:attrName>
                                        </p:attrNameLst>
                                      </p:cBhvr>
                                      <p:to>
                                        <p:strVal val="visible"/>
                                      </p:to>
                                    </p:set>
                                    <p:animEffect transition="in" filter="fade">
                                      <p:cBhvr>
                                        <p:cTn id="89" dur="500"/>
                                        <p:tgtEl>
                                          <p:spTgt spid="20"/>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10" presetClass="entr" presetSubtype="0" fill="hold" grpId="0" nodeType="clickEffect">
                                  <p:stCondLst>
                                    <p:cond delay="0"/>
                                  </p:stCondLst>
                                  <p:childTnLst>
                                    <p:set>
                                      <p:cBhvr>
                                        <p:cTn id="93" dur="1" fill="hold">
                                          <p:stCondLst>
                                            <p:cond delay="0"/>
                                          </p:stCondLst>
                                        </p:cTn>
                                        <p:tgtEl>
                                          <p:spTgt spid="21"/>
                                        </p:tgtEl>
                                        <p:attrNameLst>
                                          <p:attrName>style.visibility</p:attrName>
                                        </p:attrNameLst>
                                      </p:cBhvr>
                                      <p:to>
                                        <p:strVal val="visible"/>
                                      </p:to>
                                    </p:set>
                                    <p:animEffect transition="in" filter="fade">
                                      <p:cBhvr>
                                        <p:cTn id="94" dur="500"/>
                                        <p:tgtEl>
                                          <p:spTgt spid="21"/>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10" presetClass="entr" presetSubtype="0" fill="hold" grpId="0" nodeType="clickEffect">
                                  <p:stCondLst>
                                    <p:cond delay="0"/>
                                  </p:stCondLst>
                                  <p:childTnLst>
                                    <p:set>
                                      <p:cBhvr>
                                        <p:cTn id="98" dur="1" fill="hold">
                                          <p:stCondLst>
                                            <p:cond delay="0"/>
                                          </p:stCondLst>
                                        </p:cTn>
                                        <p:tgtEl>
                                          <p:spTgt spid="22"/>
                                        </p:tgtEl>
                                        <p:attrNameLst>
                                          <p:attrName>style.visibility</p:attrName>
                                        </p:attrNameLst>
                                      </p:cBhvr>
                                      <p:to>
                                        <p:strVal val="visible"/>
                                      </p:to>
                                    </p:set>
                                    <p:animEffect transition="in" filter="fade">
                                      <p:cBhvr>
                                        <p:cTn id="99" dur="500"/>
                                        <p:tgtEl>
                                          <p:spTgt spid="22"/>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22" presetClass="entr" presetSubtype="8" fill="hold" grpId="0" nodeType="clickEffect">
                                  <p:stCondLst>
                                    <p:cond delay="0"/>
                                  </p:stCondLst>
                                  <p:childTnLst>
                                    <p:set>
                                      <p:cBhvr>
                                        <p:cTn id="103" dur="1" fill="hold">
                                          <p:stCondLst>
                                            <p:cond delay="0"/>
                                          </p:stCondLst>
                                        </p:cTn>
                                        <p:tgtEl>
                                          <p:spTgt spid="23"/>
                                        </p:tgtEl>
                                        <p:attrNameLst>
                                          <p:attrName>style.visibility</p:attrName>
                                        </p:attrNameLst>
                                      </p:cBhvr>
                                      <p:to>
                                        <p:strVal val="visible"/>
                                      </p:to>
                                    </p:set>
                                    <p:animEffect transition="in" filter="wipe(left)">
                                      <p:cBhvr>
                                        <p:cTn id="104" dur="1000"/>
                                        <p:tgtEl>
                                          <p:spTgt spid="23"/>
                                        </p:tgtEl>
                                      </p:cBhvr>
                                    </p:animEffect>
                                  </p:childTnLst>
                                </p:cTn>
                              </p:par>
                            </p:childTnLst>
                          </p:cTn>
                        </p:par>
                        <p:par>
                          <p:cTn id="105" fill="hold" nodeType="afterGroup">
                            <p:stCondLst>
                              <p:cond delay="1000"/>
                            </p:stCondLst>
                            <p:childTnLst>
                              <p:par>
                                <p:cTn id="106" presetID="22" presetClass="entr" presetSubtype="8" fill="hold" grpId="0" nodeType="afterEffect">
                                  <p:stCondLst>
                                    <p:cond delay="0"/>
                                  </p:stCondLst>
                                  <p:childTnLst>
                                    <p:set>
                                      <p:cBhvr>
                                        <p:cTn id="107" dur="1" fill="hold">
                                          <p:stCondLst>
                                            <p:cond delay="0"/>
                                          </p:stCondLst>
                                        </p:cTn>
                                        <p:tgtEl>
                                          <p:spTgt spid="24"/>
                                        </p:tgtEl>
                                        <p:attrNameLst>
                                          <p:attrName>style.visibility</p:attrName>
                                        </p:attrNameLst>
                                      </p:cBhvr>
                                      <p:to>
                                        <p:strVal val="visible"/>
                                      </p:to>
                                    </p:set>
                                    <p:animEffect transition="in" filter="wipe(left)">
                                      <p:cBhvr>
                                        <p:cTn id="108" dur="1000"/>
                                        <p:tgtEl>
                                          <p:spTgt spid="24"/>
                                        </p:tgtEl>
                                      </p:cBhvr>
                                    </p:animEffect>
                                  </p:childTnLst>
                                </p:cTn>
                              </p:par>
                            </p:childTnLst>
                          </p:cTn>
                        </p:par>
                        <p:par>
                          <p:cTn id="109" fill="hold" nodeType="afterGroup">
                            <p:stCondLst>
                              <p:cond delay="2000"/>
                            </p:stCondLst>
                            <p:childTnLst>
                              <p:par>
                                <p:cTn id="110" presetID="22" presetClass="entr" presetSubtype="8" fill="hold" grpId="0" nodeType="afterEffect">
                                  <p:stCondLst>
                                    <p:cond delay="0"/>
                                  </p:stCondLst>
                                  <p:childTnLst>
                                    <p:set>
                                      <p:cBhvr>
                                        <p:cTn id="111" dur="1" fill="hold">
                                          <p:stCondLst>
                                            <p:cond delay="0"/>
                                          </p:stCondLst>
                                        </p:cTn>
                                        <p:tgtEl>
                                          <p:spTgt spid="25"/>
                                        </p:tgtEl>
                                        <p:attrNameLst>
                                          <p:attrName>style.visibility</p:attrName>
                                        </p:attrNameLst>
                                      </p:cBhvr>
                                      <p:to>
                                        <p:strVal val="visible"/>
                                      </p:to>
                                    </p:set>
                                    <p:animEffect transition="in" filter="wipe(left)">
                                      <p:cBhvr>
                                        <p:cTn id="112" dur="1000"/>
                                        <p:tgtEl>
                                          <p:spTgt spid="25"/>
                                        </p:tgtEl>
                                      </p:cBhvr>
                                    </p:animEffect>
                                  </p:childTnLst>
                                </p:cTn>
                              </p:par>
                            </p:childTnLst>
                          </p:cTn>
                        </p:par>
                        <p:par>
                          <p:cTn id="113" fill="hold" nodeType="afterGroup">
                            <p:stCondLst>
                              <p:cond delay="3000"/>
                            </p:stCondLst>
                            <p:childTnLst>
                              <p:par>
                                <p:cTn id="114" presetID="22" presetClass="entr" presetSubtype="8" fill="hold" grpId="0" nodeType="afterEffect">
                                  <p:stCondLst>
                                    <p:cond delay="0"/>
                                  </p:stCondLst>
                                  <p:childTnLst>
                                    <p:set>
                                      <p:cBhvr>
                                        <p:cTn id="115" dur="1" fill="hold">
                                          <p:stCondLst>
                                            <p:cond delay="0"/>
                                          </p:stCondLst>
                                        </p:cTn>
                                        <p:tgtEl>
                                          <p:spTgt spid="26"/>
                                        </p:tgtEl>
                                        <p:attrNameLst>
                                          <p:attrName>style.visibility</p:attrName>
                                        </p:attrNameLst>
                                      </p:cBhvr>
                                      <p:to>
                                        <p:strVal val="visible"/>
                                      </p:to>
                                    </p:set>
                                    <p:animEffect transition="in" filter="wipe(left)">
                                      <p:cBhvr>
                                        <p:cTn id="116" dur="1000"/>
                                        <p:tgtEl>
                                          <p:spTgt spid="26"/>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10" presetClass="entr" presetSubtype="0" fill="hold" grpId="0" nodeType="clickEffect">
                                  <p:stCondLst>
                                    <p:cond delay="0"/>
                                  </p:stCondLst>
                                  <p:childTnLst>
                                    <p:set>
                                      <p:cBhvr>
                                        <p:cTn id="120" dur="1" fill="hold">
                                          <p:stCondLst>
                                            <p:cond delay="0"/>
                                          </p:stCondLst>
                                        </p:cTn>
                                        <p:tgtEl>
                                          <p:spTgt spid="27"/>
                                        </p:tgtEl>
                                        <p:attrNameLst>
                                          <p:attrName>style.visibility</p:attrName>
                                        </p:attrNameLst>
                                      </p:cBhvr>
                                      <p:to>
                                        <p:strVal val="visible"/>
                                      </p:to>
                                    </p:set>
                                    <p:animEffect transition="in" filter="fade">
                                      <p:cBhvr>
                                        <p:cTn id="121" dur="500"/>
                                        <p:tgtEl>
                                          <p:spTgt spid="27"/>
                                        </p:tgtEl>
                                      </p:cBhvr>
                                    </p:animEffec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10" presetClass="entr" presetSubtype="0" fill="hold" grpId="0" nodeType="clickEffect">
                                  <p:stCondLst>
                                    <p:cond delay="0"/>
                                  </p:stCondLst>
                                  <p:childTnLst>
                                    <p:set>
                                      <p:cBhvr>
                                        <p:cTn id="125" dur="1" fill="hold">
                                          <p:stCondLst>
                                            <p:cond delay="0"/>
                                          </p:stCondLst>
                                        </p:cTn>
                                        <p:tgtEl>
                                          <p:spTgt spid="28"/>
                                        </p:tgtEl>
                                        <p:attrNameLst>
                                          <p:attrName>style.visibility</p:attrName>
                                        </p:attrNameLst>
                                      </p:cBhvr>
                                      <p:to>
                                        <p:strVal val="visible"/>
                                      </p:to>
                                    </p:set>
                                    <p:animEffect transition="in" filter="fade">
                                      <p:cBhvr>
                                        <p:cTn id="126" dur="500"/>
                                        <p:tgtEl>
                                          <p:spTgt spid="28"/>
                                        </p:tgtEl>
                                      </p:cBhvr>
                                    </p:animEffect>
                                  </p:childTnLst>
                                </p:cTn>
                              </p:par>
                            </p:childTnLst>
                          </p:cTn>
                        </p:par>
                      </p:childTnLst>
                    </p:cTn>
                  </p:par>
                  <p:par>
                    <p:cTn id="127" fill="hold" nodeType="clickPar">
                      <p:stCondLst>
                        <p:cond delay="indefinite"/>
                      </p:stCondLst>
                      <p:childTnLst>
                        <p:par>
                          <p:cTn id="128" fill="hold" nodeType="withGroup">
                            <p:stCondLst>
                              <p:cond delay="0"/>
                            </p:stCondLst>
                            <p:childTnLst>
                              <p:par>
                                <p:cTn id="129" presetID="10" presetClass="entr" presetSubtype="0" fill="hold" grpId="0" nodeType="clickEffect">
                                  <p:stCondLst>
                                    <p:cond delay="0"/>
                                  </p:stCondLst>
                                  <p:childTnLst>
                                    <p:set>
                                      <p:cBhvr>
                                        <p:cTn id="130" dur="1" fill="hold">
                                          <p:stCondLst>
                                            <p:cond delay="0"/>
                                          </p:stCondLst>
                                        </p:cTn>
                                        <p:tgtEl>
                                          <p:spTgt spid="29"/>
                                        </p:tgtEl>
                                        <p:attrNameLst>
                                          <p:attrName>style.visibility</p:attrName>
                                        </p:attrNameLst>
                                      </p:cBhvr>
                                      <p:to>
                                        <p:strVal val="visible"/>
                                      </p:to>
                                    </p:set>
                                    <p:animEffect transition="in" filter="fade">
                                      <p:cBhvr>
                                        <p:cTn id="131" dur="500"/>
                                        <p:tgtEl>
                                          <p:spTgt spid="29"/>
                                        </p:tgtEl>
                                      </p:cBhvr>
                                    </p:animEffect>
                                  </p:childTnLst>
                                </p:cTn>
                              </p:par>
                            </p:childTnLst>
                          </p:cTn>
                        </p:par>
                      </p:childTnLst>
                    </p:cTn>
                  </p:par>
                  <p:par>
                    <p:cTn id="132" fill="hold" nodeType="clickPar">
                      <p:stCondLst>
                        <p:cond delay="indefinite"/>
                      </p:stCondLst>
                      <p:childTnLst>
                        <p:par>
                          <p:cTn id="133" fill="hold" nodeType="withGroup">
                            <p:stCondLst>
                              <p:cond delay="0"/>
                            </p:stCondLst>
                            <p:childTnLst>
                              <p:par>
                                <p:cTn id="134" presetID="10" presetClass="entr" presetSubtype="0" fill="hold" grpId="0" nodeType="clickEffect">
                                  <p:stCondLst>
                                    <p:cond delay="0"/>
                                  </p:stCondLst>
                                  <p:childTnLst>
                                    <p:set>
                                      <p:cBhvr>
                                        <p:cTn id="135" dur="1" fill="hold">
                                          <p:stCondLst>
                                            <p:cond delay="0"/>
                                          </p:stCondLst>
                                        </p:cTn>
                                        <p:tgtEl>
                                          <p:spTgt spid="30"/>
                                        </p:tgtEl>
                                        <p:attrNameLst>
                                          <p:attrName>style.visibility</p:attrName>
                                        </p:attrNameLst>
                                      </p:cBhvr>
                                      <p:to>
                                        <p:strVal val="visible"/>
                                      </p:to>
                                    </p:set>
                                    <p:animEffect transition="in" filter="fade">
                                      <p:cBhvr>
                                        <p:cTn id="136" dur="500"/>
                                        <p:tgtEl>
                                          <p:spTgt spid="30"/>
                                        </p:tgtEl>
                                      </p:cBhvr>
                                    </p:animEffect>
                                  </p:childTnLst>
                                </p:cTn>
                              </p:par>
                            </p:childTnLst>
                          </p:cTn>
                        </p:par>
                      </p:childTnLst>
                    </p:cTn>
                  </p:par>
                  <p:par>
                    <p:cTn id="137" fill="hold" nodeType="clickPar">
                      <p:stCondLst>
                        <p:cond delay="indefinite"/>
                      </p:stCondLst>
                      <p:childTnLst>
                        <p:par>
                          <p:cTn id="138" fill="hold" nodeType="withGroup">
                            <p:stCondLst>
                              <p:cond delay="0"/>
                            </p:stCondLst>
                            <p:childTnLst>
                              <p:par>
                                <p:cTn id="139" presetID="10" presetClass="entr" presetSubtype="0" fill="hold" grpId="0" nodeType="clickEffect">
                                  <p:stCondLst>
                                    <p:cond delay="0"/>
                                  </p:stCondLst>
                                  <p:childTnLst>
                                    <p:set>
                                      <p:cBhvr>
                                        <p:cTn id="140" dur="1" fill="hold">
                                          <p:stCondLst>
                                            <p:cond delay="0"/>
                                          </p:stCondLst>
                                        </p:cTn>
                                        <p:tgtEl>
                                          <p:spTgt spid="31"/>
                                        </p:tgtEl>
                                        <p:attrNameLst>
                                          <p:attrName>style.visibility</p:attrName>
                                        </p:attrNameLst>
                                      </p:cBhvr>
                                      <p:to>
                                        <p:strVal val="visible"/>
                                      </p:to>
                                    </p:set>
                                    <p:animEffect transition="in" filter="fade">
                                      <p:cBhvr>
                                        <p:cTn id="141" dur="500"/>
                                        <p:tgtEl>
                                          <p:spTgt spid="31"/>
                                        </p:tgtEl>
                                      </p:cBhvr>
                                    </p:animEffec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10" presetClass="entr" presetSubtype="0" fill="hold" grpId="0" nodeType="clickEffect">
                                  <p:stCondLst>
                                    <p:cond delay="0"/>
                                  </p:stCondLst>
                                  <p:childTnLst>
                                    <p:set>
                                      <p:cBhvr>
                                        <p:cTn id="145" dur="1" fill="hold">
                                          <p:stCondLst>
                                            <p:cond delay="0"/>
                                          </p:stCondLst>
                                        </p:cTn>
                                        <p:tgtEl>
                                          <p:spTgt spid="32"/>
                                        </p:tgtEl>
                                        <p:attrNameLst>
                                          <p:attrName>style.visibility</p:attrName>
                                        </p:attrNameLst>
                                      </p:cBhvr>
                                      <p:to>
                                        <p:strVal val="visible"/>
                                      </p:to>
                                    </p:set>
                                    <p:animEffect transition="in" filter="fade">
                                      <p:cBhvr>
                                        <p:cTn id="146" dur="500"/>
                                        <p:tgtEl>
                                          <p:spTgt spid="32"/>
                                        </p:tgtEl>
                                      </p:cBhvr>
                                    </p:animEffec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10" presetClass="entr" presetSubtype="0" fill="hold" grpId="0" nodeType="clickEffect">
                                  <p:stCondLst>
                                    <p:cond delay="0"/>
                                  </p:stCondLst>
                                  <p:childTnLst>
                                    <p:set>
                                      <p:cBhvr>
                                        <p:cTn id="150" dur="1" fill="hold">
                                          <p:stCondLst>
                                            <p:cond delay="0"/>
                                          </p:stCondLst>
                                        </p:cTn>
                                        <p:tgtEl>
                                          <p:spTgt spid="33"/>
                                        </p:tgtEl>
                                        <p:attrNameLst>
                                          <p:attrName>style.visibility</p:attrName>
                                        </p:attrNameLst>
                                      </p:cBhvr>
                                      <p:to>
                                        <p:strVal val="visible"/>
                                      </p:to>
                                    </p:set>
                                    <p:animEffect transition="in" filter="fade">
                                      <p:cBhvr>
                                        <p:cTn id="151" dur="500"/>
                                        <p:tgtEl>
                                          <p:spTgt spid="33"/>
                                        </p:tgtEl>
                                      </p:cBhvr>
                                    </p:animEffect>
                                  </p:childTnLst>
                                </p:cTn>
                              </p:par>
                              <p:par>
                                <p:cTn id="152" presetID="10" presetClass="entr" presetSubtype="0" fill="hold" grpId="0" nodeType="withEffect">
                                  <p:stCondLst>
                                    <p:cond delay="0"/>
                                  </p:stCondLst>
                                  <p:childTnLst>
                                    <p:set>
                                      <p:cBhvr>
                                        <p:cTn id="153" dur="1" fill="hold">
                                          <p:stCondLst>
                                            <p:cond delay="0"/>
                                          </p:stCondLst>
                                        </p:cTn>
                                        <p:tgtEl>
                                          <p:spTgt spid="34"/>
                                        </p:tgtEl>
                                        <p:attrNameLst>
                                          <p:attrName>style.visibility</p:attrName>
                                        </p:attrNameLst>
                                      </p:cBhvr>
                                      <p:to>
                                        <p:strVal val="visible"/>
                                      </p:to>
                                    </p:set>
                                    <p:animEffect transition="in" filter="fade">
                                      <p:cBhvr>
                                        <p:cTn id="154" dur="500"/>
                                        <p:tgtEl>
                                          <p:spTgt spid="34"/>
                                        </p:tgtEl>
                                      </p:cBhvr>
                                    </p:animEffect>
                                  </p:childTnLst>
                                </p:cTn>
                              </p:par>
                              <p:par>
                                <p:cTn id="155" presetID="10" presetClass="entr" presetSubtype="0" fill="hold" grpId="0" nodeType="withEffect">
                                  <p:stCondLst>
                                    <p:cond delay="0"/>
                                  </p:stCondLst>
                                  <p:childTnLst>
                                    <p:set>
                                      <p:cBhvr>
                                        <p:cTn id="156" dur="1" fill="hold">
                                          <p:stCondLst>
                                            <p:cond delay="0"/>
                                          </p:stCondLst>
                                        </p:cTn>
                                        <p:tgtEl>
                                          <p:spTgt spid="35"/>
                                        </p:tgtEl>
                                        <p:attrNameLst>
                                          <p:attrName>style.visibility</p:attrName>
                                        </p:attrNameLst>
                                      </p:cBhvr>
                                      <p:to>
                                        <p:strVal val="visible"/>
                                      </p:to>
                                    </p:set>
                                    <p:animEffect transition="in" filter="fade">
                                      <p:cBhvr>
                                        <p:cTn id="157" dur="500"/>
                                        <p:tgtEl>
                                          <p:spTgt spid="35"/>
                                        </p:tgtEl>
                                      </p:cBhvr>
                                    </p:animEffect>
                                  </p:childTnLst>
                                </p:cTn>
                              </p:par>
                              <p:par>
                                <p:cTn id="158" presetID="10" presetClass="entr" presetSubtype="0" fill="hold" grpId="0" nodeType="withEffect">
                                  <p:stCondLst>
                                    <p:cond delay="0"/>
                                  </p:stCondLst>
                                  <p:childTnLst>
                                    <p:set>
                                      <p:cBhvr>
                                        <p:cTn id="159" dur="1" fill="hold">
                                          <p:stCondLst>
                                            <p:cond delay="0"/>
                                          </p:stCondLst>
                                        </p:cTn>
                                        <p:tgtEl>
                                          <p:spTgt spid="36"/>
                                        </p:tgtEl>
                                        <p:attrNameLst>
                                          <p:attrName>style.visibility</p:attrName>
                                        </p:attrNameLst>
                                      </p:cBhvr>
                                      <p:to>
                                        <p:strVal val="visible"/>
                                      </p:to>
                                    </p:set>
                                    <p:animEffect transition="in" filter="fade">
                                      <p:cBhvr>
                                        <p:cTn id="160" dur="500"/>
                                        <p:tgtEl>
                                          <p:spTgt spid="36"/>
                                        </p:tgtEl>
                                      </p:cBhvr>
                                    </p:animEffect>
                                  </p:childTnLst>
                                </p:cTn>
                              </p:par>
                            </p:childTnLst>
                          </p:cTn>
                        </p:par>
                      </p:childTnLst>
                    </p:cTn>
                  </p:par>
                  <p:par>
                    <p:cTn id="161" fill="hold" nodeType="clickPar">
                      <p:stCondLst>
                        <p:cond delay="indefinite"/>
                      </p:stCondLst>
                      <p:childTnLst>
                        <p:par>
                          <p:cTn id="162" fill="hold" nodeType="withGroup">
                            <p:stCondLst>
                              <p:cond delay="0"/>
                            </p:stCondLst>
                            <p:childTnLst>
                              <p:par>
                                <p:cTn id="163" presetID="22" presetClass="entr" presetSubtype="8" fill="hold" grpId="0" nodeType="clickEffect">
                                  <p:stCondLst>
                                    <p:cond delay="0"/>
                                  </p:stCondLst>
                                  <p:childTnLst>
                                    <p:set>
                                      <p:cBhvr>
                                        <p:cTn id="164" dur="1" fill="hold">
                                          <p:stCondLst>
                                            <p:cond delay="0"/>
                                          </p:stCondLst>
                                        </p:cTn>
                                        <p:tgtEl>
                                          <p:spTgt spid="56"/>
                                        </p:tgtEl>
                                        <p:attrNameLst>
                                          <p:attrName>style.visibility</p:attrName>
                                        </p:attrNameLst>
                                      </p:cBhvr>
                                      <p:to>
                                        <p:strVal val="visible"/>
                                      </p:to>
                                    </p:set>
                                    <p:animEffect transition="in" filter="wipe(left)">
                                      <p:cBhvr>
                                        <p:cTn id="165" dur="1000"/>
                                        <p:tgtEl>
                                          <p:spTgt spid="56"/>
                                        </p:tgtEl>
                                      </p:cBhvr>
                                    </p:animEffect>
                                  </p:childTnLst>
                                </p:cTn>
                              </p:par>
                            </p:childTnLst>
                          </p:cTn>
                        </p:par>
                        <p:par>
                          <p:cTn id="166" fill="hold" nodeType="afterGroup">
                            <p:stCondLst>
                              <p:cond delay="1000"/>
                            </p:stCondLst>
                            <p:childTnLst>
                              <p:par>
                                <p:cTn id="167" presetID="22" presetClass="entr" presetSubtype="8" fill="hold" grpId="0" nodeType="afterEffect">
                                  <p:stCondLst>
                                    <p:cond delay="0"/>
                                  </p:stCondLst>
                                  <p:childTnLst>
                                    <p:set>
                                      <p:cBhvr>
                                        <p:cTn id="168" dur="1" fill="hold">
                                          <p:stCondLst>
                                            <p:cond delay="0"/>
                                          </p:stCondLst>
                                        </p:cTn>
                                        <p:tgtEl>
                                          <p:spTgt spid="57"/>
                                        </p:tgtEl>
                                        <p:attrNameLst>
                                          <p:attrName>style.visibility</p:attrName>
                                        </p:attrNameLst>
                                      </p:cBhvr>
                                      <p:to>
                                        <p:strVal val="visible"/>
                                      </p:to>
                                    </p:set>
                                    <p:animEffect transition="in" filter="wipe(left)">
                                      <p:cBhvr>
                                        <p:cTn id="169" dur="1000"/>
                                        <p:tgtEl>
                                          <p:spTgt spid="57"/>
                                        </p:tgtEl>
                                      </p:cBhvr>
                                    </p:animEffect>
                                  </p:childTnLst>
                                </p:cTn>
                              </p:par>
                            </p:childTnLst>
                          </p:cTn>
                        </p:par>
                        <p:par>
                          <p:cTn id="170" fill="hold" nodeType="afterGroup">
                            <p:stCondLst>
                              <p:cond delay="2000"/>
                            </p:stCondLst>
                            <p:childTnLst>
                              <p:par>
                                <p:cTn id="171" presetID="22" presetClass="entr" presetSubtype="8" fill="hold" grpId="0" nodeType="afterEffect">
                                  <p:stCondLst>
                                    <p:cond delay="0"/>
                                  </p:stCondLst>
                                  <p:childTnLst>
                                    <p:set>
                                      <p:cBhvr>
                                        <p:cTn id="172" dur="1" fill="hold">
                                          <p:stCondLst>
                                            <p:cond delay="0"/>
                                          </p:stCondLst>
                                        </p:cTn>
                                        <p:tgtEl>
                                          <p:spTgt spid="58"/>
                                        </p:tgtEl>
                                        <p:attrNameLst>
                                          <p:attrName>style.visibility</p:attrName>
                                        </p:attrNameLst>
                                      </p:cBhvr>
                                      <p:to>
                                        <p:strVal val="visible"/>
                                      </p:to>
                                    </p:set>
                                    <p:animEffect transition="in" filter="wipe(left)">
                                      <p:cBhvr>
                                        <p:cTn id="173" dur="1000"/>
                                        <p:tgtEl>
                                          <p:spTgt spid="58"/>
                                        </p:tgtEl>
                                      </p:cBhvr>
                                    </p:animEffect>
                                  </p:childTnLst>
                                </p:cTn>
                              </p:par>
                            </p:childTnLst>
                          </p:cTn>
                        </p:par>
                        <p:par>
                          <p:cTn id="174" fill="hold" nodeType="afterGroup">
                            <p:stCondLst>
                              <p:cond delay="3000"/>
                            </p:stCondLst>
                            <p:childTnLst>
                              <p:par>
                                <p:cTn id="175" presetID="22" presetClass="entr" presetSubtype="8" fill="hold" grpId="0" nodeType="afterEffect">
                                  <p:stCondLst>
                                    <p:cond delay="0"/>
                                  </p:stCondLst>
                                  <p:childTnLst>
                                    <p:set>
                                      <p:cBhvr>
                                        <p:cTn id="176" dur="1" fill="hold">
                                          <p:stCondLst>
                                            <p:cond delay="0"/>
                                          </p:stCondLst>
                                        </p:cTn>
                                        <p:tgtEl>
                                          <p:spTgt spid="59"/>
                                        </p:tgtEl>
                                        <p:attrNameLst>
                                          <p:attrName>style.visibility</p:attrName>
                                        </p:attrNameLst>
                                      </p:cBhvr>
                                      <p:to>
                                        <p:strVal val="visible"/>
                                      </p:to>
                                    </p:set>
                                    <p:animEffect transition="in" filter="wipe(left)">
                                      <p:cBhvr>
                                        <p:cTn id="177" dur="1000"/>
                                        <p:tgtEl>
                                          <p:spTgt spid="59"/>
                                        </p:tgtEl>
                                      </p:cBhvr>
                                    </p:animEffect>
                                  </p:childTnLst>
                                </p:cTn>
                              </p:par>
                            </p:childTnLst>
                          </p:cTn>
                        </p:par>
                      </p:childTnLst>
                    </p:cTn>
                  </p:par>
                  <p:par>
                    <p:cTn id="178" fill="hold" nodeType="clickPar">
                      <p:stCondLst>
                        <p:cond delay="indefinite"/>
                      </p:stCondLst>
                      <p:childTnLst>
                        <p:par>
                          <p:cTn id="179" fill="hold" nodeType="withGroup">
                            <p:stCondLst>
                              <p:cond delay="0"/>
                            </p:stCondLst>
                            <p:childTnLst>
                              <p:par>
                                <p:cTn id="180" presetID="10" presetClass="entr" presetSubtype="0" fill="hold" grpId="0" nodeType="clickEffect">
                                  <p:stCondLst>
                                    <p:cond delay="0"/>
                                  </p:stCondLst>
                                  <p:childTnLst>
                                    <p:set>
                                      <p:cBhvr>
                                        <p:cTn id="181" dur="1" fill="hold">
                                          <p:stCondLst>
                                            <p:cond delay="0"/>
                                          </p:stCondLst>
                                        </p:cTn>
                                        <p:tgtEl>
                                          <p:spTgt spid="60"/>
                                        </p:tgtEl>
                                        <p:attrNameLst>
                                          <p:attrName>style.visibility</p:attrName>
                                        </p:attrNameLst>
                                      </p:cBhvr>
                                      <p:to>
                                        <p:strVal val="visible"/>
                                      </p:to>
                                    </p:set>
                                    <p:animEffect transition="in" filter="fade">
                                      <p:cBhvr>
                                        <p:cTn id="182" dur="500"/>
                                        <p:tgtEl>
                                          <p:spTgt spid="60"/>
                                        </p:tgtEl>
                                      </p:cBhvr>
                                    </p:animEffect>
                                  </p:childTnLst>
                                </p:cTn>
                              </p:par>
                            </p:childTnLst>
                          </p:cTn>
                        </p:par>
                      </p:childTnLst>
                    </p:cTn>
                  </p:par>
                  <p:par>
                    <p:cTn id="183" fill="hold" nodeType="clickPar">
                      <p:stCondLst>
                        <p:cond delay="indefinite"/>
                      </p:stCondLst>
                      <p:childTnLst>
                        <p:par>
                          <p:cTn id="184" fill="hold" nodeType="withGroup">
                            <p:stCondLst>
                              <p:cond delay="0"/>
                            </p:stCondLst>
                            <p:childTnLst>
                              <p:par>
                                <p:cTn id="185" presetID="10" presetClass="entr" presetSubtype="0" fill="hold" grpId="0" nodeType="clickEffect">
                                  <p:stCondLst>
                                    <p:cond delay="0"/>
                                  </p:stCondLst>
                                  <p:childTnLst>
                                    <p:set>
                                      <p:cBhvr>
                                        <p:cTn id="186" dur="1" fill="hold">
                                          <p:stCondLst>
                                            <p:cond delay="0"/>
                                          </p:stCondLst>
                                        </p:cTn>
                                        <p:tgtEl>
                                          <p:spTgt spid="61"/>
                                        </p:tgtEl>
                                        <p:attrNameLst>
                                          <p:attrName>style.visibility</p:attrName>
                                        </p:attrNameLst>
                                      </p:cBhvr>
                                      <p:to>
                                        <p:strVal val="visible"/>
                                      </p:to>
                                    </p:set>
                                    <p:animEffect transition="in" filter="fade">
                                      <p:cBhvr>
                                        <p:cTn id="187" dur="500"/>
                                        <p:tgtEl>
                                          <p:spTgt spid="61"/>
                                        </p:tgtEl>
                                      </p:cBhvr>
                                    </p:animEffect>
                                  </p:childTnLst>
                                </p:cTn>
                              </p:par>
                            </p:childTnLst>
                          </p:cTn>
                        </p:par>
                      </p:childTnLst>
                    </p:cTn>
                  </p:par>
                  <p:par>
                    <p:cTn id="188" fill="hold" nodeType="clickPar">
                      <p:stCondLst>
                        <p:cond delay="indefinite"/>
                      </p:stCondLst>
                      <p:childTnLst>
                        <p:par>
                          <p:cTn id="189" fill="hold" nodeType="withGroup">
                            <p:stCondLst>
                              <p:cond delay="0"/>
                            </p:stCondLst>
                            <p:childTnLst>
                              <p:par>
                                <p:cTn id="190" presetID="22" presetClass="entr" presetSubtype="2" fill="hold" grpId="0" nodeType="clickEffect">
                                  <p:stCondLst>
                                    <p:cond delay="0"/>
                                  </p:stCondLst>
                                  <p:childTnLst>
                                    <p:set>
                                      <p:cBhvr>
                                        <p:cTn id="191" dur="1" fill="hold">
                                          <p:stCondLst>
                                            <p:cond delay="0"/>
                                          </p:stCondLst>
                                        </p:cTn>
                                        <p:tgtEl>
                                          <p:spTgt spid="62"/>
                                        </p:tgtEl>
                                        <p:attrNameLst>
                                          <p:attrName>style.visibility</p:attrName>
                                        </p:attrNameLst>
                                      </p:cBhvr>
                                      <p:to>
                                        <p:strVal val="visible"/>
                                      </p:to>
                                    </p:set>
                                    <p:animEffect transition="in" filter="wipe(right)">
                                      <p:cBhvr>
                                        <p:cTn id="192" dur="1000"/>
                                        <p:tgtEl>
                                          <p:spTgt spid="62"/>
                                        </p:tgtEl>
                                      </p:cBhvr>
                                    </p:animEffect>
                                  </p:childTnLst>
                                </p:cTn>
                              </p:par>
                            </p:childTnLst>
                          </p:cTn>
                        </p:par>
                        <p:par>
                          <p:cTn id="193" fill="hold" nodeType="afterGroup">
                            <p:stCondLst>
                              <p:cond delay="1000"/>
                            </p:stCondLst>
                            <p:childTnLst>
                              <p:par>
                                <p:cTn id="194" presetID="22" presetClass="entr" presetSubtype="2" fill="hold" grpId="0" nodeType="afterEffect">
                                  <p:stCondLst>
                                    <p:cond delay="0"/>
                                  </p:stCondLst>
                                  <p:childTnLst>
                                    <p:set>
                                      <p:cBhvr>
                                        <p:cTn id="195" dur="1" fill="hold">
                                          <p:stCondLst>
                                            <p:cond delay="0"/>
                                          </p:stCondLst>
                                        </p:cTn>
                                        <p:tgtEl>
                                          <p:spTgt spid="63"/>
                                        </p:tgtEl>
                                        <p:attrNameLst>
                                          <p:attrName>style.visibility</p:attrName>
                                        </p:attrNameLst>
                                      </p:cBhvr>
                                      <p:to>
                                        <p:strVal val="visible"/>
                                      </p:to>
                                    </p:set>
                                    <p:animEffect transition="in" filter="wipe(right)">
                                      <p:cBhvr>
                                        <p:cTn id="196" dur="1000"/>
                                        <p:tgtEl>
                                          <p:spTgt spid="63"/>
                                        </p:tgtEl>
                                      </p:cBhvr>
                                    </p:animEffect>
                                  </p:childTnLst>
                                </p:cTn>
                              </p:par>
                            </p:childTnLst>
                          </p:cTn>
                        </p:par>
                      </p:childTnLst>
                    </p:cTn>
                  </p:par>
                  <p:par>
                    <p:cTn id="197" fill="hold" nodeType="clickPar">
                      <p:stCondLst>
                        <p:cond delay="indefinite"/>
                      </p:stCondLst>
                      <p:childTnLst>
                        <p:par>
                          <p:cTn id="198" fill="hold" nodeType="withGroup">
                            <p:stCondLst>
                              <p:cond delay="0"/>
                            </p:stCondLst>
                            <p:childTnLst>
                              <p:par>
                                <p:cTn id="199" presetID="10" presetClass="entr" presetSubtype="0" fill="hold" grpId="0" nodeType="clickEffect">
                                  <p:stCondLst>
                                    <p:cond delay="0"/>
                                  </p:stCondLst>
                                  <p:childTnLst>
                                    <p:set>
                                      <p:cBhvr>
                                        <p:cTn id="200" dur="1" fill="hold">
                                          <p:stCondLst>
                                            <p:cond delay="0"/>
                                          </p:stCondLst>
                                        </p:cTn>
                                        <p:tgtEl>
                                          <p:spTgt spid="64"/>
                                        </p:tgtEl>
                                        <p:attrNameLst>
                                          <p:attrName>style.visibility</p:attrName>
                                        </p:attrNameLst>
                                      </p:cBhvr>
                                      <p:to>
                                        <p:strVal val="visible"/>
                                      </p:to>
                                    </p:set>
                                    <p:animEffect transition="in" filter="fade">
                                      <p:cBhvr>
                                        <p:cTn id="201"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animBg="1"/>
      <p:bldP spid="11" grpId="0"/>
      <p:bldP spid="12" grpId="0" animBg="1"/>
      <p:bldP spid="13" grpId="0" animBg="1"/>
      <p:bldP spid="14" grpId="0" animBg="1"/>
      <p:bldP spid="15" grpId="0" animBg="1"/>
      <p:bldP spid="16" grpId="0" animBg="1"/>
      <p:bldP spid="17" grpId="0"/>
      <p:bldP spid="18" grpId="0"/>
      <p:bldP spid="19" grpId="0"/>
      <p:bldP spid="20" grpId="0"/>
      <p:bldP spid="21" grpId="0"/>
      <p:bldP spid="22" grpId="0"/>
      <p:bldP spid="23" grpId="0" animBg="1"/>
      <p:bldP spid="24" grpId="0" animBg="1"/>
      <p:bldP spid="25" grpId="0" animBg="1"/>
      <p:bldP spid="26" grpId="0" animBg="1"/>
      <p:bldP spid="27" grpId="0"/>
      <p:bldP spid="28" grpId="0"/>
      <p:bldP spid="29" grpId="0"/>
      <p:bldP spid="30" grpId="0"/>
      <p:bldP spid="31" grpId="0"/>
      <p:bldP spid="32" grpId="0"/>
      <p:bldP spid="33" grpId="0"/>
      <p:bldP spid="34" grpId="0"/>
      <p:bldP spid="35" grpId="0"/>
      <p:bldP spid="36" grpId="0"/>
      <p:bldP spid="56" grpId="0" animBg="1"/>
      <p:bldP spid="57" grpId="0" animBg="1"/>
      <p:bldP spid="58" grpId="0" animBg="1"/>
      <p:bldP spid="59" grpId="0" animBg="1"/>
      <p:bldP spid="60" grpId="0"/>
      <p:bldP spid="61" grpId="0"/>
      <p:bldP spid="62" grpId="0" animBg="1"/>
      <p:bldP spid="63" grpId="0" animBg="1"/>
      <p:bldP spid="6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457200" y="533400"/>
            <a:ext cx="7772400" cy="685800"/>
          </a:xfrm>
          <a:prstGeom prst="rect">
            <a:avLst/>
          </a:prstGeom>
          <a:noFill/>
          <a:ln w="9525">
            <a:noFill/>
            <a:miter lim="800000"/>
            <a:headEnd/>
            <a:tailEnd/>
          </a:ln>
          <a:effectLst/>
        </p:spPr>
        <p:txBody>
          <a:bodyPr lIns="92075" tIns="46038" rIns="92075" bIns="46038" anchor="ctr"/>
          <a:lstStyle/>
          <a:p>
            <a:pPr>
              <a:defRPr/>
            </a:pPr>
            <a:r>
              <a:rPr kumimoji="1" lang="en-NZ" sz="4400" i="1" u="sng" kern="0" dirty="0">
                <a:solidFill>
                  <a:schemeClr val="tx2"/>
                </a:solidFill>
                <a:effectLst>
                  <a:outerShdw blurRad="38100" dist="38100" dir="2700000" algn="tl">
                    <a:srgbClr val="000000">
                      <a:alpha val="43137"/>
                    </a:srgbClr>
                  </a:outerShdw>
                </a:effectLst>
                <a:latin typeface="Arial Rounded MT Bold" pitchFamily="34" charset="0"/>
                <a:ea typeface="+mj-ea"/>
                <a:cs typeface="+mj-cs"/>
              </a:rPr>
              <a:t>Prime Numbers</a:t>
            </a:r>
          </a:p>
        </p:txBody>
      </p:sp>
      <p:sp>
        <p:nvSpPr>
          <p:cNvPr id="3" name="TextBox 2"/>
          <p:cNvSpPr txBox="1">
            <a:spLocks noChangeArrowheads="1"/>
          </p:cNvSpPr>
          <p:nvPr/>
        </p:nvSpPr>
        <p:spPr bwMode="auto">
          <a:xfrm>
            <a:off x="457200" y="13716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Have only 1 and itself as factors</a:t>
            </a:r>
          </a:p>
        </p:txBody>
      </p:sp>
      <p:sp>
        <p:nvSpPr>
          <p:cNvPr id="4" name="TextBox 3"/>
          <p:cNvSpPr txBox="1">
            <a:spLocks noChangeArrowheads="1"/>
          </p:cNvSpPr>
          <p:nvPr/>
        </p:nvSpPr>
        <p:spPr bwMode="auto">
          <a:xfrm>
            <a:off x="457200" y="1752600"/>
            <a:ext cx="3657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e.g. List the first 5 prime numbers</a:t>
            </a:r>
          </a:p>
        </p:txBody>
      </p:sp>
      <p:sp>
        <p:nvSpPr>
          <p:cNvPr id="5" name="TextBox 4"/>
          <p:cNvSpPr txBox="1">
            <a:spLocks noChangeArrowheads="1"/>
          </p:cNvSpPr>
          <p:nvPr/>
        </p:nvSpPr>
        <p:spPr bwMode="auto">
          <a:xfrm>
            <a:off x="3962400" y="17526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2,</a:t>
            </a:r>
          </a:p>
        </p:txBody>
      </p:sp>
      <p:sp>
        <p:nvSpPr>
          <p:cNvPr id="6" name="TextBox 5"/>
          <p:cNvSpPr txBox="1">
            <a:spLocks noChangeArrowheads="1"/>
          </p:cNvSpPr>
          <p:nvPr/>
        </p:nvSpPr>
        <p:spPr bwMode="auto">
          <a:xfrm>
            <a:off x="4267200" y="17526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3,</a:t>
            </a:r>
          </a:p>
        </p:txBody>
      </p:sp>
      <p:sp>
        <p:nvSpPr>
          <p:cNvPr id="7" name="TextBox 6"/>
          <p:cNvSpPr txBox="1">
            <a:spLocks noChangeArrowheads="1"/>
          </p:cNvSpPr>
          <p:nvPr/>
        </p:nvSpPr>
        <p:spPr bwMode="auto">
          <a:xfrm>
            <a:off x="4572000" y="17526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5,</a:t>
            </a:r>
          </a:p>
        </p:txBody>
      </p:sp>
      <p:sp>
        <p:nvSpPr>
          <p:cNvPr id="8" name="TextBox 7"/>
          <p:cNvSpPr txBox="1">
            <a:spLocks noChangeArrowheads="1"/>
          </p:cNvSpPr>
          <p:nvPr/>
        </p:nvSpPr>
        <p:spPr bwMode="auto">
          <a:xfrm>
            <a:off x="4876800" y="1752600"/>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7,</a:t>
            </a:r>
          </a:p>
        </p:txBody>
      </p:sp>
      <p:sp>
        <p:nvSpPr>
          <p:cNvPr id="9" name="TextBox 8"/>
          <p:cNvSpPr txBox="1">
            <a:spLocks noChangeArrowheads="1"/>
          </p:cNvSpPr>
          <p:nvPr/>
        </p:nvSpPr>
        <p:spPr bwMode="auto">
          <a:xfrm>
            <a:off x="5181600" y="1752600"/>
            <a:ext cx="685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11</a:t>
            </a:r>
          </a:p>
        </p:txBody>
      </p:sp>
      <p:sp>
        <p:nvSpPr>
          <p:cNvPr id="11" name="Title 1"/>
          <p:cNvSpPr txBox="1">
            <a:spLocks/>
          </p:cNvSpPr>
          <p:nvPr/>
        </p:nvSpPr>
        <p:spPr bwMode="auto">
          <a:xfrm>
            <a:off x="457200" y="2209800"/>
            <a:ext cx="7772400" cy="685800"/>
          </a:xfrm>
          <a:prstGeom prst="rect">
            <a:avLst/>
          </a:prstGeom>
          <a:noFill/>
          <a:ln w="9525">
            <a:noFill/>
            <a:miter lim="800000"/>
            <a:headEnd/>
            <a:tailEnd/>
          </a:ln>
          <a:effectLst/>
        </p:spPr>
        <p:txBody>
          <a:bodyPr lIns="92075" tIns="46038" rIns="92075" bIns="46038" anchor="ctr"/>
          <a:lstStyle/>
          <a:p>
            <a:pPr>
              <a:defRPr/>
            </a:pPr>
            <a:r>
              <a:rPr kumimoji="1" lang="en-NZ" sz="4400" i="1" u="sng" kern="0" dirty="0">
                <a:solidFill>
                  <a:schemeClr val="tx2"/>
                </a:solidFill>
                <a:effectLst>
                  <a:outerShdw blurRad="38100" dist="38100" dir="2700000" algn="tl">
                    <a:srgbClr val="000000">
                      <a:alpha val="43137"/>
                    </a:srgbClr>
                  </a:outerShdw>
                </a:effectLst>
                <a:latin typeface="Arial Rounded MT Bold" pitchFamily="34" charset="0"/>
                <a:ea typeface="+mj-ea"/>
                <a:cs typeface="+mj-cs"/>
              </a:rPr>
              <a:t>Prime Factors</a:t>
            </a:r>
          </a:p>
        </p:txBody>
      </p:sp>
      <p:sp>
        <p:nvSpPr>
          <p:cNvPr id="12" name="TextBox 11"/>
          <p:cNvSpPr txBox="1">
            <a:spLocks noChangeArrowheads="1"/>
          </p:cNvSpPr>
          <p:nvPr/>
        </p:nvSpPr>
        <p:spPr bwMode="auto">
          <a:xfrm>
            <a:off x="457200" y="30480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All numbers can be made by multiplying only prime numbers</a:t>
            </a:r>
          </a:p>
        </p:txBody>
      </p:sp>
      <p:sp>
        <p:nvSpPr>
          <p:cNvPr id="13" name="TextBox 12"/>
          <p:cNvSpPr txBox="1">
            <a:spLocks noChangeArrowheads="1"/>
          </p:cNvSpPr>
          <p:nvPr/>
        </p:nvSpPr>
        <p:spPr bwMode="auto">
          <a:xfrm>
            <a:off x="457200" y="33528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Can be written as a Prime Factor tree.</a:t>
            </a:r>
          </a:p>
        </p:txBody>
      </p:sp>
      <p:sp>
        <p:nvSpPr>
          <p:cNvPr id="14" name="TextBox 13"/>
          <p:cNvSpPr txBox="1">
            <a:spLocks noChangeArrowheads="1"/>
          </p:cNvSpPr>
          <p:nvPr/>
        </p:nvSpPr>
        <p:spPr bwMode="auto">
          <a:xfrm>
            <a:off x="457200" y="3733800"/>
            <a:ext cx="6553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e.g. Write 50 as a product of prime numbers (factors)</a:t>
            </a:r>
          </a:p>
        </p:txBody>
      </p:sp>
      <p:sp>
        <p:nvSpPr>
          <p:cNvPr id="15" name="TextBox 14"/>
          <p:cNvSpPr txBox="1">
            <a:spLocks noChangeArrowheads="1"/>
          </p:cNvSpPr>
          <p:nvPr/>
        </p:nvSpPr>
        <p:spPr bwMode="auto">
          <a:xfrm>
            <a:off x="5791200" y="685800"/>
            <a:ext cx="2743200" cy="923925"/>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Note: 1 is NOT a prime number and 2 is the only EVEN prime number.</a:t>
            </a:r>
          </a:p>
        </p:txBody>
      </p:sp>
      <p:sp>
        <p:nvSpPr>
          <p:cNvPr id="16" name="TextBox 15"/>
          <p:cNvSpPr txBox="1">
            <a:spLocks noChangeArrowheads="1"/>
          </p:cNvSpPr>
          <p:nvPr/>
        </p:nvSpPr>
        <p:spPr bwMode="auto">
          <a:xfrm>
            <a:off x="2362200" y="4038600"/>
            <a:ext cx="685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50</a:t>
            </a:r>
          </a:p>
        </p:txBody>
      </p:sp>
      <p:sp>
        <p:nvSpPr>
          <p:cNvPr id="17" name="TextBox 16"/>
          <p:cNvSpPr txBox="1">
            <a:spLocks noChangeArrowheads="1"/>
          </p:cNvSpPr>
          <p:nvPr/>
        </p:nvSpPr>
        <p:spPr bwMode="auto">
          <a:xfrm>
            <a:off x="2362200" y="4648200"/>
            <a:ext cx="685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2</a:t>
            </a:r>
          </a:p>
        </p:txBody>
      </p:sp>
      <p:sp>
        <p:nvSpPr>
          <p:cNvPr id="18" name="TextBox 17"/>
          <p:cNvSpPr txBox="1">
            <a:spLocks noChangeArrowheads="1"/>
          </p:cNvSpPr>
          <p:nvPr/>
        </p:nvSpPr>
        <p:spPr bwMode="auto">
          <a:xfrm>
            <a:off x="2590800" y="4648200"/>
            <a:ext cx="685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25</a:t>
            </a:r>
          </a:p>
        </p:txBody>
      </p:sp>
      <p:sp>
        <p:nvSpPr>
          <p:cNvPr id="19" name="TextBox 18"/>
          <p:cNvSpPr txBox="1">
            <a:spLocks noChangeArrowheads="1"/>
          </p:cNvSpPr>
          <p:nvPr/>
        </p:nvSpPr>
        <p:spPr bwMode="auto">
          <a:xfrm>
            <a:off x="2819400" y="5334000"/>
            <a:ext cx="685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5</a:t>
            </a:r>
          </a:p>
        </p:txBody>
      </p:sp>
      <p:sp>
        <p:nvSpPr>
          <p:cNvPr id="21" name="TextBox 20"/>
          <p:cNvSpPr txBox="1">
            <a:spLocks noChangeArrowheads="1"/>
          </p:cNvSpPr>
          <p:nvPr/>
        </p:nvSpPr>
        <p:spPr bwMode="auto">
          <a:xfrm>
            <a:off x="3048000" y="5334000"/>
            <a:ext cx="685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 5</a:t>
            </a:r>
          </a:p>
        </p:txBody>
      </p:sp>
      <p:sp>
        <p:nvSpPr>
          <p:cNvPr id="22" name="TextBox 21"/>
          <p:cNvSpPr txBox="1">
            <a:spLocks noChangeArrowheads="1"/>
          </p:cNvSpPr>
          <p:nvPr/>
        </p:nvSpPr>
        <p:spPr bwMode="auto">
          <a:xfrm>
            <a:off x="685800" y="6019800"/>
            <a:ext cx="3124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50 as a product of primes is:</a:t>
            </a:r>
          </a:p>
        </p:txBody>
      </p:sp>
      <p:sp>
        <p:nvSpPr>
          <p:cNvPr id="23" name="TextBox 22"/>
          <p:cNvSpPr txBox="1">
            <a:spLocks noChangeArrowheads="1"/>
          </p:cNvSpPr>
          <p:nvPr/>
        </p:nvSpPr>
        <p:spPr bwMode="auto">
          <a:xfrm>
            <a:off x="3657600" y="6019800"/>
            <a:ext cx="3124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2 × 5 × 5</a:t>
            </a:r>
          </a:p>
        </p:txBody>
      </p:sp>
      <p:cxnSp>
        <p:nvCxnSpPr>
          <p:cNvPr id="25" name="Straight Arrow Connector 24"/>
          <p:cNvCxnSpPr>
            <a:cxnSpLocks noChangeShapeType="1"/>
          </p:cNvCxnSpPr>
          <p:nvPr/>
        </p:nvCxnSpPr>
        <p:spPr bwMode="auto">
          <a:xfrm rot="5400000">
            <a:off x="2324101" y="4533900"/>
            <a:ext cx="381000" cy="3175"/>
          </a:xfrm>
          <a:prstGeom prst="straightConnector1">
            <a:avLst/>
          </a:prstGeom>
          <a:noFill/>
          <a:ln w="25400" algn="ctr">
            <a:solidFill>
              <a:srgbClr val="FF0000"/>
            </a:solidFill>
            <a:round/>
            <a:headEnd/>
            <a:tailEnd type="arrow" w="med" len="med"/>
          </a:ln>
          <a:extLst>
            <a:ext uri="{909E8E84-426E-40DD-AFC4-6F175D3DCCD1}">
              <a14:hiddenFill xmlns:a14="http://schemas.microsoft.com/office/drawing/2010/main">
                <a:noFill/>
              </a14:hiddenFill>
            </a:ext>
          </a:extLst>
        </p:spPr>
      </p:cxnSp>
      <p:cxnSp>
        <p:nvCxnSpPr>
          <p:cNvPr id="26" name="Straight Arrow Connector 25"/>
          <p:cNvCxnSpPr>
            <a:cxnSpLocks noChangeShapeType="1"/>
          </p:cNvCxnSpPr>
          <p:nvPr/>
        </p:nvCxnSpPr>
        <p:spPr bwMode="auto">
          <a:xfrm rot="5400000">
            <a:off x="2782094" y="5218906"/>
            <a:ext cx="381000" cy="1588"/>
          </a:xfrm>
          <a:prstGeom prst="straightConnector1">
            <a:avLst/>
          </a:prstGeom>
          <a:noFill/>
          <a:ln w="25400" algn="ctr">
            <a:solidFill>
              <a:srgbClr val="FF0000"/>
            </a:solidFill>
            <a:round/>
            <a:headEnd/>
            <a:tailEnd type="arrow" w="med" len="med"/>
          </a:ln>
          <a:extLst>
            <a:ext uri="{909E8E84-426E-40DD-AFC4-6F175D3DCCD1}">
              <a14:hiddenFill xmlns:a14="http://schemas.microsoft.com/office/drawing/2010/main">
                <a:noFill/>
              </a14:hiddenFill>
            </a:ext>
          </a:extLst>
        </p:spPr>
      </p:cxnSp>
      <p:cxnSp>
        <p:nvCxnSpPr>
          <p:cNvPr id="27" name="Straight Arrow Connector 26"/>
          <p:cNvCxnSpPr>
            <a:cxnSpLocks noChangeShapeType="1"/>
          </p:cNvCxnSpPr>
          <p:nvPr/>
        </p:nvCxnSpPr>
        <p:spPr bwMode="auto">
          <a:xfrm rot="16200000" flipH="1">
            <a:off x="3042443" y="4958557"/>
            <a:ext cx="315913" cy="457200"/>
          </a:xfrm>
          <a:prstGeom prst="straightConnector1">
            <a:avLst/>
          </a:prstGeom>
          <a:noFill/>
          <a:ln w="25400" algn="ctr">
            <a:solidFill>
              <a:srgbClr val="FF0000"/>
            </a:solidFill>
            <a:round/>
            <a:headEnd/>
            <a:tailEnd type="arrow" w="med" len="med"/>
          </a:ln>
          <a:extLst>
            <a:ext uri="{909E8E84-426E-40DD-AFC4-6F175D3DCCD1}">
              <a14:hiddenFill xmlns:a14="http://schemas.microsoft.com/office/drawing/2010/main">
                <a:noFill/>
              </a14:hiddenFill>
            </a:ext>
          </a:extLst>
        </p:spPr>
      </p:cxnSp>
      <p:cxnSp>
        <p:nvCxnSpPr>
          <p:cNvPr id="30" name="Straight Arrow Connector 29"/>
          <p:cNvCxnSpPr>
            <a:cxnSpLocks noChangeShapeType="1"/>
          </p:cNvCxnSpPr>
          <p:nvPr/>
        </p:nvCxnSpPr>
        <p:spPr bwMode="auto">
          <a:xfrm rot="16200000" flipH="1">
            <a:off x="2585243" y="4272757"/>
            <a:ext cx="315913" cy="457200"/>
          </a:xfrm>
          <a:prstGeom prst="straightConnector1">
            <a:avLst/>
          </a:prstGeom>
          <a:noFill/>
          <a:ln w="25400" algn="ctr">
            <a:solidFill>
              <a:srgbClr val="FF0000"/>
            </a:solidFill>
            <a:round/>
            <a:headEnd/>
            <a:tailEnd type="arrow" w="med" len="med"/>
          </a:ln>
          <a:extLst>
            <a:ext uri="{909E8E84-426E-40DD-AFC4-6F175D3DCCD1}">
              <a14:hiddenFill xmlns:a14="http://schemas.microsoft.com/office/drawing/2010/main">
                <a:noFill/>
              </a14:hiddenFill>
            </a:ext>
          </a:extLst>
        </p:spPr>
      </p:cxnSp>
      <p:sp>
        <p:nvSpPr>
          <p:cNvPr id="32" name="TextBox 31"/>
          <p:cNvSpPr txBox="1">
            <a:spLocks noChangeArrowheads="1"/>
          </p:cNvSpPr>
          <p:nvPr/>
        </p:nvSpPr>
        <p:spPr bwMode="auto">
          <a:xfrm>
            <a:off x="4191000" y="4419600"/>
            <a:ext cx="2057400" cy="923925"/>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When listing prime factors, list all repeats too.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fill="hold"/>
                                        <p:tgtEl>
                                          <p:spTgt spid="4"/>
                                        </p:tgtEl>
                                        <p:attrNameLst>
                                          <p:attrName>ppt_x</p:attrName>
                                        </p:attrNameLst>
                                      </p:cBhvr>
                                      <p:tavLst>
                                        <p:tav tm="0">
                                          <p:val>
                                            <p:strVal val="0-#ppt_w/2"/>
                                          </p:val>
                                        </p:tav>
                                        <p:tav tm="100000">
                                          <p:val>
                                            <p:strVal val="#ppt_x"/>
                                          </p:val>
                                        </p:tav>
                                      </p:tavLst>
                                    </p:anim>
                                    <p:anim calcmode="lin" valueType="num">
                                      <p:cBhvr additive="base">
                                        <p:cTn id="21"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500"/>
                                        <p:tgtEl>
                                          <p:spTgt spid="5"/>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500"/>
                                        <p:tgtEl>
                                          <p:spTgt spid="6"/>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fade">
                                      <p:cBhvr>
                                        <p:cTn id="36" dur="500"/>
                                        <p:tgtEl>
                                          <p:spTgt spid="7"/>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fade">
                                      <p:cBhvr>
                                        <p:cTn id="41" dur="500"/>
                                        <p:tgtEl>
                                          <p:spTgt spid="8"/>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9"/>
                                        </p:tgtEl>
                                        <p:attrNameLst>
                                          <p:attrName>style.visibility</p:attrName>
                                        </p:attrNameLst>
                                      </p:cBhvr>
                                      <p:to>
                                        <p:strVal val="visible"/>
                                      </p:to>
                                    </p:set>
                                    <p:animEffect transition="in" filter="fade">
                                      <p:cBhvr>
                                        <p:cTn id="46" dur="500"/>
                                        <p:tgtEl>
                                          <p:spTgt spid="9"/>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19" presetClass="entr" presetSubtype="1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anim calcmode="lin" valueType="num">
                                      <p:cBhvr>
                                        <p:cTn id="51" dur="1000" fill="hold"/>
                                        <p:tgtEl>
                                          <p:spTgt spid="15"/>
                                        </p:tgtEl>
                                        <p:attrNameLst>
                                          <p:attrName>ppt_w</p:attrName>
                                        </p:attrNameLst>
                                      </p:cBhvr>
                                      <p:tavLst>
                                        <p:tav tm="0" fmla="#ppt_w*sin(2.5*pi*$)">
                                          <p:val>
                                            <p:fltVal val="0"/>
                                          </p:val>
                                        </p:tav>
                                        <p:tav tm="100000">
                                          <p:val>
                                            <p:fltVal val="1"/>
                                          </p:val>
                                        </p:tav>
                                      </p:tavLst>
                                    </p:anim>
                                    <p:anim calcmode="lin" valueType="num">
                                      <p:cBhvr>
                                        <p:cTn id="52" dur="1000" fill="hold"/>
                                        <p:tgtEl>
                                          <p:spTgt spid="15"/>
                                        </p:tgtEl>
                                        <p:attrNameLst>
                                          <p:attrName>ppt_h</p:attrName>
                                        </p:attrNameLst>
                                      </p:cBhvr>
                                      <p:tavLst>
                                        <p:tav tm="0">
                                          <p:val>
                                            <p:strVal val="#ppt_h"/>
                                          </p:val>
                                        </p:tav>
                                        <p:tav tm="100000">
                                          <p:val>
                                            <p:strVal val="#ppt_h"/>
                                          </p:val>
                                        </p:tav>
                                      </p:tavLst>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34" presetClass="entr" presetSubtype="0" fill="hold" grpId="0" nodeType="clickEffect">
                                  <p:stCondLst>
                                    <p:cond delay="0"/>
                                  </p:stCondLst>
                                  <p:childTnLst>
                                    <p:set>
                                      <p:cBhvr>
                                        <p:cTn id="56" dur="1" fill="hold">
                                          <p:stCondLst>
                                            <p:cond delay="0"/>
                                          </p:stCondLst>
                                        </p:cTn>
                                        <p:tgtEl>
                                          <p:spTgt spid="11"/>
                                        </p:tgtEl>
                                        <p:attrNameLst>
                                          <p:attrName>style.visibility</p:attrName>
                                        </p:attrNameLst>
                                      </p:cBhvr>
                                      <p:to>
                                        <p:strVal val="visible"/>
                                      </p:to>
                                    </p:set>
                                    <p:anim from="(-#ppt_w/2)" to="(#ppt_x)" calcmode="lin" valueType="num">
                                      <p:cBhvr>
                                        <p:cTn id="57" dur="600" fill="hold">
                                          <p:stCondLst>
                                            <p:cond delay="0"/>
                                          </p:stCondLst>
                                        </p:cTn>
                                        <p:tgtEl>
                                          <p:spTgt spid="11"/>
                                        </p:tgtEl>
                                        <p:attrNameLst>
                                          <p:attrName>ppt_x</p:attrName>
                                        </p:attrNameLst>
                                      </p:cBhvr>
                                    </p:anim>
                                    <p:anim from="0" to="-1.0" calcmode="lin" valueType="num">
                                      <p:cBhvr>
                                        <p:cTn id="58" dur="200" decel="50000" autoRev="1" fill="hold">
                                          <p:stCondLst>
                                            <p:cond delay="600"/>
                                          </p:stCondLst>
                                        </p:cTn>
                                        <p:tgtEl>
                                          <p:spTgt spid="11"/>
                                        </p:tgtEl>
                                        <p:attrNameLst>
                                          <p:attrName>xshear</p:attrName>
                                        </p:attrNameLst>
                                      </p:cBhvr>
                                    </p:anim>
                                    <p:animScale>
                                      <p:cBhvr>
                                        <p:cTn id="59" dur="200" decel="100000" autoRev="1" fill="hold">
                                          <p:stCondLst>
                                            <p:cond delay="600"/>
                                          </p:stCondLst>
                                        </p:cTn>
                                        <p:tgtEl>
                                          <p:spTgt spid="11"/>
                                        </p:tgtEl>
                                      </p:cBhvr>
                                      <p:from x="100000" y="100000"/>
                                      <p:to x="80000" y="100000"/>
                                    </p:animScale>
                                    <p:anim by="(#ppt_h/3+#ppt_w*0.1)" calcmode="lin" valueType="num">
                                      <p:cBhvr additive="sum">
                                        <p:cTn id="60" dur="200" decel="100000" autoRev="1" fill="hold">
                                          <p:stCondLst>
                                            <p:cond delay="600"/>
                                          </p:stCondLst>
                                        </p:cTn>
                                        <p:tgtEl>
                                          <p:spTgt spid="11"/>
                                        </p:tgtEl>
                                        <p:attrNameLst>
                                          <p:attrName>ppt_x</p:attrName>
                                        </p:attrNameLst>
                                      </p:cBhvr>
                                    </p:anim>
                                  </p:childTnLst>
                                </p:cTn>
                              </p:par>
                            </p:childTnLst>
                          </p:cTn>
                        </p:par>
                      </p:childTnLst>
                    </p:cTn>
                  </p:par>
                  <p:par>
                    <p:cTn id="61" fill="hold" nodeType="clickPar">
                      <p:stCondLst>
                        <p:cond delay="indefinite"/>
                      </p:stCondLst>
                      <p:childTnLst>
                        <p:par>
                          <p:cTn id="62" fill="hold" nodeType="withGroup">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12"/>
                                        </p:tgtEl>
                                        <p:attrNameLst>
                                          <p:attrName>style.visibility</p:attrName>
                                        </p:attrNameLst>
                                      </p:cBhvr>
                                      <p:to>
                                        <p:strVal val="visible"/>
                                      </p:to>
                                    </p:set>
                                    <p:animEffect transition="in" filter="fade">
                                      <p:cBhvr>
                                        <p:cTn id="65" dur="500"/>
                                        <p:tgtEl>
                                          <p:spTgt spid="12"/>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13"/>
                                        </p:tgtEl>
                                        <p:attrNameLst>
                                          <p:attrName>style.visibility</p:attrName>
                                        </p:attrNameLst>
                                      </p:cBhvr>
                                      <p:to>
                                        <p:strVal val="visible"/>
                                      </p:to>
                                    </p:set>
                                    <p:animEffect transition="in" filter="fade">
                                      <p:cBhvr>
                                        <p:cTn id="70" dur="500"/>
                                        <p:tgtEl>
                                          <p:spTgt spid="13"/>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2" presetClass="entr" presetSubtype="8" fill="hold" grpId="0" nodeType="clickEffect">
                                  <p:stCondLst>
                                    <p:cond delay="0"/>
                                  </p:stCondLst>
                                  <p:childTnLst>
                                    <p:set>
                                      <p:cBhvr>
                                        <p:cTn id="74" dur="1" fill="hold">
                                          <p:stCondLst>
                                            <p:cond delay="0"/>
                                          </p:stCondLst>
                                        </p:cTn>
                                        <p:tgtEl>
                                          <p:spTgt spid="14"/>
                                        </p:tgtEl>
                                        <p:attrNameLst>
                                          <p:attrName>style.visibility</p:attrName>
                                        </p:attrNameLst>
                                      </p:cBhvr>
                                      <p:to>
                                        <p:strVal val="visible"/>
                                      </p:to>
                                    </p:set>
                                    <p:anim calcmode="lin" valueType="num">
                                      <p:cBhvr additive="base">
                                        <p:cTn id="75" dur="500" fill="hold"/>
                                        <p:tgtEl>
                                          <p:spTgt spid="14"/>
                                        </p:tgtEl>
                                        <p:attrNameLst>
                                          <p:attrName>ppt_x</p:attrName>
                                        </p:attrNameLst>
                                      </p:cBhvr>
                                      <p:tavLst>
                                        <p:tav tm="0">
                                          <p:val>
                                            <p:strVal val="0-#ppt_w/2"/>
                                          </p:val>
                                        </p:tav>
                                        <p:tav tm="100000">
                                          <p:val>
                                            <p:strVal val="#ppt_x"/>
                                          </p:val>
                                        </p:tav>
                                      </p:tavLst>
                                    </p:anim>
                                    <p:anim calcmode="lin" valueType="num">
                                      <p:cBhvr additive="base">
                                        <p:cTn id="76"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77" fill="hold" nodeType="clickPar">
                      <p:stCondLst>
                        <p:cond delay="indefinite"/>
                      </p:stCondLst>
                      <p:childTnLst>
                        <p:par>
                          <p:cTn id="78" fill="hold" nodeType="withGroup">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16"/>
                                        </p:tgtEl>
                                        <p:attrNameLst>
                                          <p:attrName>style.visibility</p:attrName>
                                        </p:attrNameLst>
                                      </p:cBhvr>
                                      <p:to>
                                        <p:strVal val="visible"/>
                                      </p:to>
                                    </p:set>
                                    <p:animEffect transition="in" filter="fade">
                                      <p:cBhvr>
                                        <p:cTn id="81" dur="500"/>
                                        <p:tgtEl>
                                          <p:spTgt spid="16"/>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22" presetClass="entr" presetSubtype="1" fill="hold" nodeType="clickEffect">
                                  <p:stCondLst>
                                    <p:cond delay="0"/>
                                  </p:stCondLst>
                                  <p:childTnLst>
                                    <p:set>
                                      <p:cBhvr>
                                        <p:cTn id="85" dur="1" fill="hold">
                                          <p:stCondLst>
                                            <p:cond delay="0"/>
                                          </p:stCondLst>
                                        </p:cTn>
                                        <p:tgtEl>
                                          <p:spTgt spid="25"/>
                                        </p:tgtEl>
                                        <p:attrNameLst>
                                          <p:attrName>style.visibility</p:attrName>
                                        </p:attrNameLst>
                                      </p:cBhvr>
                                      <p:to>
                                        <p:strVal val="visible"/>
                                      </p:to>
                                    </p:set>
                                    <p:animEffect transition="in" filter="wipe(up)">
                                      <p:cBhvr>
                                        <p:cTn id="86" dur="1000"/>
                                        <p:tgtEl>
                                          <p:spTgt spid="25"/>
                                        </p:tgtEl>
                                      </p:cBhvr>
                                    </p:animEffect>
                                  </p:childTnLst>
                                </p:cTn>
                              </p:par>
                              <p:par>
                                <p:cTn id="87" presetID="22" presetClass="entr" presetSubtype="1" fill="hold" nodeType="withEffect">
                                  <p:stCondLst>
                                    <p:cond delay="0"/>
                                  </p:stCondLst>
                                  <p:childTnLst>
                                    <p:set>
                                      <p:cBhvr>
                                        <p:cTn id="88" dur="1" fill="hold">
                                          <p:stCondLst>
                                            <p:cond delay="0"/>
                                          </p:stCondLst>
                                        </p:cTn>
                                        <p:tgtEl>
                                          <p:spTgt spid="30"/>
                                        </p:tgtEl>
                                        <p:attrNameLst>
                                          <p:attrName>style.visibility</p:attrName>
                                        </p:attrNameLst>
                                      </p:cBhvr>
                                      <p:to>
                                        <p:strVal val="visible"/>
                                      </p:to>
                                    </p:set>
                                    <p:animEffect transition="in" filter="wipe(up)">
                                      <p:cBhvr>
                                        <p:cTn id="89" dur="1000"/>
                                        <p:tgtEl>
                                          <p:spTgt spid="30"/>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10" presetClass="entr" presetSubtype="0" fill="hold" grpId="0" nodeType="clickEffect">
                                  <p:stCondLst>
                                    <p:cond delay="0"/>
                                  </p:stCondLst>
                                  <p:childTnLst>
                                    <p:set>
                                      <p:cBhvr>
                                        <p:cTn id="93" dur="1" fill="hold">
                                          <p:stCondLst>
                                            <p:cond delay="0"/>
                                          </p:stCondLst>
                                        </p:cTn>
                                        <p:tgtEl>
                                          <p:spTgt spid="17"/>
                                        </p:tgtEl>
                                        <p:attrNameLst>
                                          <p:attrName>style.visibility</p:attrName>
                                        </p:attrNameLst>
                                      </p:cBhvr>
                                      <p:to>
                                        <p:strVal val="visible"/>
                                      </p:to>
                                    </p:set>
                                    <p:animEffect transition="in" filter="fade">
                                      <p:cBhvr>
                                        <p:cTn id="94" dur="500"/>
                                        <p:tgtEl>
                                          <p:spTgt spid="17"/>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10" presetClass="entr" presetSubtype="0" fill="hold" grpId="0" nodeType="clickEffect">
                                  <p:stCondLst>
                                    <p:cond delay="0"/>
                                  </p:stCondLst>
                                  <p:childTnLst>
                                    <p:set>
                                      <p:cBhvr>
                                        <p:cTn id="98" dur="1" fill="hold">
                                          <p:stCondLst>
                                            <p:cond delay="0"/>
                                          </p:stCondLst>
                                        </p:cTn>
                                        <p:tgtEl>
                                          <p:spTgt spid="18"/>
                                        </p:tgtEl>
                                        <p:attrNameLst>
                                          <p:attrName>style.visibility</p:attrName>
                                        </p:attrNameLst>
                                      </p:cBhvr>
                                      <p:to>
                                        <p:strVal val="visible"/>
                                      </p:to>
                                    </p:set>
                                    <p:animEffect transition="in" filter="fade">
                                      <p:cBhvr>
                                        <p:cTn id="99" dur="500"/>
                                        <p:tgtEl>
                                          <p:spTgt spid="18"/>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22" presetClass="entr" presetSubtype="1" fill="hold" nodeType="clickEffect">
                                  <p:stCondLst>
                                    <p:cond delay="0"/>
                                  </p:stCondLst>
                                  <p:childTnLst>
                                    <p:set>
                                      <p:cBhvr>
                                        <p:cTn id="103" dur="1" fill="hold">
                                          <p:stCondLst>
                                            <p:cond delay="0"/>
                                          </p:stCondLst>
                                        </p:cTn>
                                        <p:tgtEl>
                                          <p:spTgt spid="27"/>
                                        </p:tgtEl>
                                        <p:attrNameLst>
                                          <p:attrName>style.visibility</p:attrName>
                                        </p:attrNameLst>
                                      </p:cBhvr>
                                      <p:to>
                                        <p:strVal val="visible"/>
                                      </p:to>
                                    </p:set>
                                    <p:animEffect transition="in" filter="wipe(up)">
                                      <p:cBhvr>
                                        <p:cTn id="104" dur="1000"/>
                                        <p:tgtEl>
                                          <p:spTgt spid="27"/>
                                        </p:tgtEl>
                                      </p:cBhvr>
                                    </p:animEffect>
                                  </p:childTnLst>
                                </p:cTn>
                              </p:par>
                              <p:par>
                                <p:cTn id="105" presetID="22" presetClass="entr" presetSubtype="1" fill="hold" nodeType="withEffect">
                                  <p:stCondLst>
                                    <p:cond delay="0"/>
                                  </p:stCondLst>
                                  <p:childTnLst>
                                    <p:set>
                                      <p:cBhvr>
                                        <p:cTn id="106" dur="1" fill="hold">
                                          <p:stCondLst>
                                            <p:cond delay="0"/>
                                          </p:stCondLst>
                                        </p:cTn>
                                        <p:tgtEl>
                                          <p:spTgt spid="26"/>
                                        </p:tgtEl>
                                        <p:attrNameLst>
                                          <p:attrName>style.visibility</p:attrName>
                                        </p:attrNameLst>
                                      </p:cBhvr>
                                      <p:to>
                                        <p:strVal val="visible"/>
                                      </p:to>
                                    </p:set>
                                    <p:animEffect transition="in" filter="wipe(up)">
                                      <p:cBhvr>
                                        <p:cTn id="107" dur="1000"/>
                                        <p:tgtEl>
                                          <p:spTgt spid="26"/>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19"/>
                                        </p:tgtEl>
                                        <p:attrNameLst>
                                          <p:attrName>style.visibility</p:attrName>
                                        </p:attrNameLst>
                                      </p:cBhvr>
                                      <p:to>
                                        <p:strVal val="visible"/>
                                      </p:to>
                                    </p:set>
                                    <p:animEffect transition="in" filter="fade">
                                      <p:cBhvr>
                                        <p:cTn id="112" dur="500"/>
                                        <p:tgtEl>
                                          <p:spTgt spid="19"/>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10" presetClass="entr" presetSubtype="0" fill="hold" grpId="0" nodeType="clickEffect">
                                  <p:stCondLst>
                                    <p:cond delay="0"/>
                                  </p:stCondLst>
                                  <p:childTnLst>
                                    <p:set>
                                      <p:cBhvr>
                                        <p:cTn id="116" dur="1" fill="hold">
                                          <p:stCondLst>
                                            <p:cond delay="0"/>
                                          </p:stCondLst>
                                        </p:cTn>
                                        <p:tgtEl>
                                          <p:spTgt spid="21"/>
                                        </p:tgtEl>
                                        <p:attrNameLst>
                                          <p:attrName>style.visibility</p:attrName>
                                        </p:attrNameLst>
                                      </p:cBhvr>
                                      <p:to>
                                        <p:strVal val="visible"/>
                                      </p:to>
                                    </p:set>
                                    <p:animEffect transition="in" filter="fade">
                                      <p:cBhvr>
                                        <p:cTn id="117" dur="500"/>
                                        <p:tgtEl>
                                          <p:spTgt spid="21"/>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10" presetClass="entr" presetSubtype="0" fill="hold" grpId="0" nodeType="clickEffect">
                                  <p:stCondLst>
                                    <p:cond delay="0"/>
                                  </p:stCondLst>
                                  <p:childTnLst>
                                    <p:set>
                                      <p:cBhvr>
                                        <p:cTn id="121" dur="1" fill="hold">
                                          <p:stCondLst>
                                            <p:cond delay="0"/>
                                          </p:stCondLst>
                                        </p:cTn>
                                        <p:tgtEl>
                                          <p:spTgt spid="22"/>
                                        </p:tgtEl>
                                        <p:attrNameLst>
                                          <p:attrName>style.visibility</p:attrName>
                                        </p:attrNameLst>
                                      </p:cBhvr>
                                      <p:to>
                                        <p:strVal val="visible"/>
                                      </p:to>
                                    </p:set>
                                    <p:animEffect transition="in" filter="fade">
                                      <p:cBhvr>
                                        <p:cTn id="122" dur="500"/>
                                        <p:tgtEl>
                                          <p:spTgt spid="22"/>
                                        </p:tgtEl>
                                      </p:cBhvr>
                                    </p:animEffect>
                                  </p:childTnLst>
                                </p:cTn>
                              </p:par>
                            </p:childTnLst>
                          </p:cTn>
                        </p:par>
                      </p:childTnLst>
                    </p:cTn>
                  </p:par>
                  <p:par>
                    <p:cTn id="123" fill="hold" nodeType="clickPar">
                      <p:stCondLst>
                        <p:cond delay="indefinite"/>
                      </p:stCondLst>
                      <p:childTnLst>
                        <p:par>
                          <p:cTn id="124" fill="hold" nodeType="withGroup">
                            <p:stCondLst>
                              <p:cond delay="0"/>
                            </p:stCondLst>
                            <p:childTnLst>
                              <p:par>
                                <p:cTn id="125" presetID="10" presetClass="entr" presetSubtype="0" fill="hold" grpId="0" nodeType="clickEffect">
                                  <p:stCondLst>
                                    <p:cond delay="0"/>
                                  </p:stCondLst>
                                  <p:childTnLst>
                                    <p:set>
                                      <p:cBhvr>
                                        <p:cTn id="126" dur="1" fill="hold">
                                          <p:stCondLst>
                                            <p:cond delay="0"/>
                                          </p:stCondLst>
                                        </p:cTn>
                                        <p:tgtEl>
                                          <p:spTgt spid="23"/>
                                        </p:tgtEl>
                                        <p:attrNameLst>
                                          <p:attrName>style.visibility</p:attrName>
                                        </p:attrNameLst>
                                      </p:cBhvr>
                                      <p:to>
                                        <p:strVal val="visible"/>
                                      </p:to>
                                    </p:set>
                                    <p:animEffect transition="in" filter="fade">
                                      <p:cBhvr>
                                        <p:cTn id="127" dur="500"/>
                                        <p:tgtEl>
                                          <p:spTgt spid="23"/>
                                        </p:tgtEl>
                                      </p:cBhvr>
                                    </p:animEffec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19" presetClass="entr" presetSubtype="10" fill="hold" grpId="0" nodeType="clickEffect">
                                  <p:stCondLst>
                                    <p:cond delay="0"/>
                                  </p:stCondLst>
                                  <p:childTnLst>
                                    <p:set>
                                      <p:cBhvr>
                                        <p:cTn id="131" dur="1" fill="hold">
                                          <p:stCondLst>
                                            <p:cond delay="0"/>
                                          </p:stCondLst>
                                        </p:cTn>
                                        <p:tgtEl>
                                          <p:spTgt spid="32"/>
                                        </p:tgtEl>
                                        <p:attrNameLst>
                                          <p:attrName>style.visibility</p:attrName>
                                        </p:attrNameLst>
                                      </p:cBhvr>
                                      <p:to>
                                        <p:strVal val="visible"/>
                                      </p:to>
                                    </p:set>
                                    <p:anim calcmode="lin" valueType="num">
                                      <p:cBhvr>
                                        <p:cTn id="132" dur="1000" fill="hold"/>
                                        <p:tgtEl>
                                          <p:spTgt spid="32"/>
                                        </p:tgtEl>
                                        <p:attrNameLst>
                                          <p:attrName>ppt_w</p:attrName>
                                        </p:attrNameLst>
                                      </p:cBhvr>
                                      <p:tavLst>
                                        <p:tav tm="0" fmla="#ppt_w*sin(2.5*pi*$)">
                                          <p:val>
                                            <p:fltVal val="0"/>
                                          </p:val>
                                        </p:tav>
                                        <p:tav tm="100000">
                                          <p:val>
                                            <p:fltVal val="1"/>
                                          </p:val>
                                        </p:tav>
                                      </p:tavLst>
                                    </p:anim>
                                    <p:anim calcmode="lin" valueType="num">
                                      <p:cBhvr>
                                        <p:cTn id="133" dur="1000" fill="hold"/>
                                        <p:tgtEl>
                                          <p:spTgt spid="3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1" grpId="0"/>
      <p:bldP spid="12" grpId="0"/>
      <p:bldP spid="13" grpId="0"/>
      <p:bldP spid="14" grpId="0"/>
      <p:bldP spid="15" grpId="0" animBg="1"/>
      <p:bldP spid="16" grpId="0"/>
      <p:bldP spid="17" grpId="0"/>
      <p:bldP spid="18" grpId="0"/>
      <p:bldP spid="19" grpId="0"/>
      <p:bldP spid="21" grpId="0"/>
      <p:bldP spid="22" grpId="0"/>
      <p:bldP spid="23" grpId="0"/>
      <p:bldP spid="3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457200" y="533400"/>
            <a:ext cx="7772400" cy="685800"/>
          </a:xfrm>
          <a:prstGeom prst="rect">
            <a:avLst/>
          </a:prstGeom>
          <a:noFill/>
          <a:ln w="9525">
            <a:noFill/>
            <a:miter lim="800000"/>
            <a:headEnd/>
            <a:tailEnd/>
          </a:ln>
          <a:effectLst/>
        </p:spPr>
        <p:txBody>
          <a:bodyPr lIns="92075" tIns="46038" rIns="92075" bIns="46038" anchor="ctr"/>
          <a:lstStyle/>
          <a:p>
            <a:pPr>
              <a:defRPr/>
            </a:pPr>
            <a:r>
              <a:rPr kumimoji="1" lang="en-NZ" sz="4400" i="1" u="sng" kern="0" dirty="0">
                <a:solidFill>
                  <a:schemeClr val="tx2"/>
                </a:solidFill>
                <a:effectLst>
                  <a:outerShdw blurRad="38100" dist="38100" dir="2700000" algn="tl">
                    <a:srgbClr val="000000">
                      <a:alpha val="43137"/>
                    </a:srgbClr>
                  </a:outerShdw>
                </a:effectLst>
                <a:latin typeface="Arial Rounded MT Bold" pitchFamily="34" charset="0"/>
                <a:ea typeface="+mj-ea"/>
                <a:cs typeface="+mj-cs"/>
              </a:rPr>
              <a:t>Decimals</a:t>
            </a:r>
          </a:p>
        </p:txBody>
      </p:sp>
      <p:sp>
        <p:nvSpPr>
          <p:cNvPr id="3" name="TextBox 2"/>
          <p:cNvSpPr txBox="1">
            <a:spLocks noChangeArrowheads="1"/>
          </p:cNvSpPr>
          <p:nvPr/>
        </p:nvSpPr>
        <p:spPr bwMode="auto">
          <a:xfrm>
            <a:off x="457200" y="12954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Also known as decimal fractions</a:t>
            </a:r>
          </a:p>
        </p:txBody>
      </p:sp>
      <p:sp>
        <p:nvSpPr>
          <p:cNvPr id="4" name="TextBox 3"/>
          <p:cNvSpPr txBox="1">
            <a:spLocks noChangeArrowheads="1"/>
          </p:cNvSpPr>
          <p:nvPr/>
        </p:nvSpPr>
        <p:spPr bwMode="auto">
          <a:xfrm>
            <a:off x="457200" y="16002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Place values of decimals are very important to know.</a:t>
            </a:r>
          </a:p>
        </p:txBody>
      </p:sp>
      <p:sp>
        <p:nvSpPr>
          <p:cNvPr id="5" name="TextBox 4"/>
          <p:cNvSpPr txBox="1">
            <a:spLocks noChangeArrowheads="1"/>
          </p:cNvSpPr>
          <p:nvPr/>
        </p:nvSpPr>
        <p:spPr bwMode="auto">
          <a:xfrm>
            <a:off x="457200" y="19050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There are two parts to numbers, the whole number part and fraction part.</a:t>
            </a:r>
          </a:p>
        </p:txBody>
      </p:sp>
      <p:sp>
        <p:nvSpPr>
          <p:cNvPr id="12" name="Rectangle 11"/>
          <p:cNvSpPr>
            <a:spLocks noChangeArrowheads="1"/>
          </p:cNvSpPr>
          <p:nvPr/>
        </p:nvSpPr>
        <p:spPr bwMode="auto">
          <a:xfrm>
            <a:off x="5410200" y="2743200"/>
            <a:ext cx="1143000" cy="457200"/>
          </a:xfrm>
          <a:prstGeom prst="rect">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eaLnBrk="0" hangingPunct="0"/>
            <a:endParaRPr lang="en-US"/>
          </a:p>
        </p:txBody>
      </p:sp>
      <p:sp>
        <p:nvSpPr>
          <p:cNvPr id="15" name="Rectangle 14"/>
          <p:cNvSpPr>
            <a:spLocks noChangeArrowheads="1"/>
          </p:cNvSpPr>
          <p:nvPr/>
        </p:nvSpPr>
        <p:spPr bwMode="auto">
          <a:xfrm>
            <a:off x="3810000" y="2743200"/>
            <a:ext cx="1143000" cy="457200"/>
          </a:xfrm>
          <a:prstGeom prst="rect">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eaLnBrk="0" hangingPunct="0"/>
            <a:endParaRPr lang="en-US"/>
          </a:p>
        </p:txBody>
      </p:sp>
      <p:sp>
        <p:nvSpPr>
          <p:cNvPr id="16" name="Rectangle 15"/>
          <p:cNvSpPr>
            <a:spLocks noChangeArrowheads="1"/>
          </p:cNvSpPr>
          <p:nvPr/>
        </p:nvSpPr>
        <p:spPr bwMode="auto">
          <a:xfrm>
            <a:off x="6629400" y="2743200"/>
            <a:ext cx="1143000" cy="457200"/>
          </a:xfrm>
          <a:prstGeom prst="rect">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eaLnBrk="0" hangingPunct="0"/>
            <a:endParaRPr lang="en-US"/>
          </a:p>
        </p:txBody>
      </p:sp>
      <p:sp>
        <p:nvSpPr>
          <p:cNvPr id="17" name="Rectangle 16"/>
          <p:cNvSpPr>
            <a:spLocks noChangeArrowheads="1"/>
          </p:cNvSpPr>
          <p:nvPr/>
        </p:nvSpPr>
        <p:spPr bwMode="auto">
          <a:xfrm>
            <a:off x="7848600" y="2743200"/>
            <a:ext cx="1143000" cy="457200"/>
          </a:xfrm>
          <a:prstGeom prst="rect">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eaLnBrk="0" hangingPunct="0"/>
            <a:endParaRPr lang="en-US"/>
          </a:p>
        </p:txBody>
      </p:sp>
      <p:sp>
        <p:nvSpPr>
          <p:cNvPr id="18" name="Rectangle 17"/>
          <p:cNvSpPr>
            <a:spLocks noChangeArrowheads="1"/>
          </p:cNvSpPr>
          <p:nvPr/>
        </p:nvSpPr>
        <p:spPr bwMode="auto">
          <a:xfrm>
            <a:off x="152400" y="2743200"/>
            <a:ext cx="1143000" cy="457200"/>
          </a:xfrm>
          <a:prstGeom prst="rect">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eaLnBrk="0" hangingPunct="0"/>
            <a:endParaRPr lang="en-US"/>
          </a:p>
        </p:txBody>
      </p:sp>
      <p:sp>
        <p:nvSpPr>
          <p:cNvPr id="19" name="Rectangle 18"/>
          <p:cNvSpPr>
            <a:spLocks noChangeArrowheads="1"/>
          </p:cNvSpPr>
          <p:nvPr/>
        </p:nvSpPr>
        <p:spPr bwMode="auto">
          <a:xfrm>
            <a:off x="1371600" y="2743200"/>
            <a:ext cx="1143000" cy="457200"/>
          </a:xfrm>
          <a:prstGeom prst="rect">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eaLnBrk="0" hangingPunct="0"/>
            <a:endParaRPr lang="en-US"/>
          </a:p>
        </p:txBody>
      </p:sp>
      <p:sp>
        <p:nvSpPr>
          <p:cNvPr id="20" name="Rectangle 19"/>
          <p:cNvSpPr>
            <a:spLocks noChangeArrowheads="1"/>
          </p:cNvSpPr>
          <p:nvPr/>
        </p:nvSpPr>
        <p:spPr bwMode="auto">
          <a:xfrm>
            <a:off x="2590800" y="2743200"/>
            <a:ext cx="1143000" cy="457200"/>
          </a:xfrm>
          <a:prstGeom prst="rect">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eaLnBrk="0" hangingPunct="0"/>
            <a:endParaRPr lang="en-US"/>
          </a:p>
        </p:txBody>
      </p:sp>
      <p:sp>
        <p:nvSpPr>
          <p:cNvPr id="21" name="Oval 20"/>
          <p:cNvSpPr>
            <a:spLocks noChangeArrowheads="1"/>
          </p:cNvSpPr>
          <p:nvPr/>
        </p:nvSpPr>
        <p:spPr bwMode="auto">
          <a:xfrm>
            <a:off x="5105400" y="2895600"/>
            <a:ext cx="152400" cy="152400"/>
          </a:xfrm>
          <a:prstGeom prst="ellipse">
            <a:avLst/>
          </a:prstGeom>
          <a:solidFill>
            <a:schemeClr val="tx1"/>
          </a:solidFill>
          <a:ln w="9525" algn="ctr">
            <a:solidFill>
              <a:schemeClr val="tx1"/>
            </a:solidFill>
            <a:round/>
            <a:headEnd/>
            <a:tailEnd/>
          </a:ln>
        </p:spPr>
        <p:txBody>
          <a:bodyPr/>
          <a:lstStyle/>
          <a:p>
            <a:pPr eaLnBrk="0" hangingPunct="0"/>
            <a:endParaRPr lang="en-US"/>
          </a:p>
        </p:txBody>
      </p:sp>
      <p:sp>
        <p:nvSpPr>
          <p:cNvPr id="22" name="TextBox 21"/>
          <p:cNvSpPr txBox="1">
            <a:spLocks noChangeArrowheads="1"/>
          </p:cNvSpPr>
          <p:nvPr/>
        </p:nvSpPr>
        <p:spPr bwMode="auto">
          <a:xfrm>
            <a:off x="1752600" y="2286000"/>
            <a:ext cx="2362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Whole number</a:t>
            </a:r>
          </a:p>
        </p:txBody>
      </p:sp>
      <p:sp>
        <p:nvSpPr>
          <p:cNvPr id="23" name="TextBox 22"/>
          <p:cNvSpPr txBox="1">
            <a:spLocks noChangeArrowheads="1"/>
          </p:cNvSpPr>
          <p:nvPr/>
        </p:nvSpPr>
        <p:spPr bwMode="auto">
          <a:xfrm>
            <a:off x="6477000" y="2286000"/>
            <a:ext cx="2362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Fraction part</a:t>
            </a:r>
          </a:p>
        </p:txBody>
      </p:sp>
      <p:sp>
        <p:nvSpPr>
          <p:cNvPr id="24" name="TextBox 23"/>
          <p:cNvSpPr txBox="1">
            <a:spLocks noChangeArrowheads="1"/>
          </p:cNvSpPr>
          <p:nvPr/>
        </p:nvSpPr>
        <p:spPr bwMode="auto">
          <a:xfrm>
            <a:off x="228600" y="2819400"/>
            <a:ext cx="1219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sz="1400">
                <a:solidFill>
                  <a:srgbClr val="FF0000"/>
                </a:solidFill>
                <a:latin typeface="Arial" pitchFamily="34" charset="0"/>
                <a:cs typeface="Arial" pitchFamily="34" charset="0"/>
              </a:rPr>
              <a:t>Thousands</a:t>
            </a:r>
          </a:p>
        </p:txBody>
      </p:sp>
      <p:sp>
        <p:nvSpPr>
          <p:cNvPr id="25" name="TextBox 24"/>
          <p:cNvSpPr txBox="1">
            <a:spLocks noChangeArrowheads="1"/>
          </p:cNvSpPr>
          <p:nvPr/>
        </p:nvSpPr>
        <p:spPr bwMode="auto">
          <a:xfrm>
            <a:off x="1447800" y="2819400"/>
            <a:ext cx="1219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sz="1400">
                <a:solidFill>
                  <a:srgbClr val="FF0000"/>
                </a:solidFill>
                <a:latin typeface="Arial" pitchFamily="34" charset="0"/>
                <a:cs typeface="Arial" pitchFamily="34" charset="0"/>
              </a:rPr>
              <a:t>Hundreds</a:t>
            </a:r>
          </a:p>
        </p:txBody>
      </p:sp>
      <p:sp>
        <p:nvSpPr>
          <p:cNvPr id="26" name="TextBox 25"/>
          <p:cNvSpPr txBox="1">
            <a:spLocks noChangeArrowheads="1"/>
          </p:cNvSpPr>
          <p:nvPr/>
        </p:nvSpPr>
        <p:spPr bwMode="auto">
          <a:xfrm>
            <a:off x="2895600" y="2819400"/>
            <a:ext cx="762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sz="1400">
                <a:solidFill>
                  <a:srgbClr val="FF0000"/>
                </a:solidFill>
                <a:latin typeface="Arial" pitchFamily="34" charset="0"/>
                <a:cs typeface="Arial" pitchFamily="34" charset="0"/>
              </a:rPr>
              <a:t>Tens</a:t>
            </a:r>
          </a:p>
        </p:txBody>
      </p:sp>
      <p:sp>
        <p:nvSpPr>
          <p:cNvPr id="27" name="TextBox 26"/>
          <p:cNvSpPr txBox="1">
            <a:spLocks noChangeArrowheads="1"/>
          </p:cNvSpPr>
          <p:nvPr/>
        </p:nvSpPr>
        <p:spPr bwMode="auto">
          <a:xfrm>
            <a:off x="4038600" y="2819400"/>
            <a:ext cx="685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sz="1400">
                <a:solidFill>
                  <a:srgbClr val="FF0000"/>
                </a:solidFill>
                <a:latin typeface="Arial" pitchFamily="34" charset="0"/>
                <a:cs typeface="Arial" pitchFamily="34" charset="0"/>
              </a:rPr>
              <a:t>Ones</a:t>
            </a:r>
          </a:p>
        </p:txBody>
      </p:sp>
      <p:sp>
        <p:nvSpPr>
          <p:cNvPr id="28" name="TextBox 27"/>
          <p:cNvSpPr txBox="1">
            <a:spLocks noChangeArrowheads="1"/>
          </p:cNvSpPr>
          <p:nvPr/>
        </p:nvSpPr>
        <p:spPr bwMode="auto">
          <a:xfrm>
            <a:off x="5638800" y="2819400"/>
            <a:ext cx="762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sz="1400">
                <a:solidFill>
                  <a:srgbClr val="FF0000"/>
                </a:solidFill>
                <a:latin typeface="Arial" pitchFamily="34" charset="0"/>
                <a:cs typeface="Arial" pitchFamily="34" charset="0"/>
              </a:rPr>
              <a:t>Tenths</a:t>
            </a:r>
          </a:p>
        </p:txBody>
      </p:sp>
      <p:sp>
        <p:nvSpPr>
          <p:cNvPr id="29" name="TextBox 28"/>
          <p:cNvSpPr txBox="1">
            <a:spLocks noChangeArrowheads="1"/>
          </p:cNvSpPr>
          <p:nvPr/>
        </p:nvSpPr>
        <p:spPr bwMode="auto">
          <a:xfrm>
            <a:off x="6629400" y="2819400"/>
            <a:ext cx="1219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sz="1400">
                <a:solidFill>
                  <a:srgbClr val="FF0000"/>
                </a:solidFill>
                <a:latin typeface="Arial" pitchFamily="34" charset="0"/>
                <a:cs typeface="Arial" pitchFamily="34" charset="0"/>
              </a:rPr>
              <a:t> Hundredths</a:t>
            </a:r>
          </a:p>
        </p:txBody>
      </p:sp>
      <p:sp>
        <p:nvSpPr>
          <p:cNvPr id="30" name="TextBox 29"/>
          <p:cNvSpPr txBox="1">
            <a:spLocks noChangeArrowheads="1"/>
          </p:cNvSpPr>
          <p:nvPr/>
        </p:nvSpPr>
        <p:spPr bwMode="auto">
          <a:xfrm>
            <a:off x="7772400" y="2819400"/>
            <a:ext cx="1371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sz="1400">
                <a:solidFill>
                  <a:srgbClr val="FF0000"/>
                </a:solidFill>
                <a:latin typeface="Arial" pitchFamily="34" charset="0"/>
                <a:cs typeface="Arial" pitchFamily="34" charset="0"/>
              </a:rPr>
              <a:t> Thousandths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fade">
                                      <p:cBhvr>
                                        <p:cTn id="30" dur="500"/>
                                        <p:tgtEl>
                                          <p:spTgt spid="12"/>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animEffect transition="in" filter="fade">
                                      <p:cBhvr>
                                        <p:cTn id="33" dur="500"/>
                                        <p:tgtEl>
                                          <p:spTgt spid="15"/>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fade">
                                      <p:cBhvr>
                                        <p:cTn id="36" dur="500"/>
                                        <p:tgtEl>
                                          <p:spTgt spid="16"/>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fade">
                                      <p:cBhvr>
                                        <p:cTn id="39" dur="500"/>
                                        <p:tgtEl>
                                          <p:spTgt spid="17"/>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fade">
                                      <p:cBhvr>
                                        <p:cTn id="42" dur="500"/>
                                        <p:tgtEl>
                                          <p:spTgt spid="18"/>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9"/>
                                        </p:tgtEl>
                                        <p:attrNameLst>
                                          <p:attrName>style.visibility</p:attrName>
                                        </p:attrNameLst>
                                      </p:cBhvr>
                                      <p:to>
                                        <p:strVal val="visible"/>
                                      </p:to>
                                    </p:set>
                                    <p:animEffect transition="in" filter="fade">
                                      <p:cBhvr>
                                        <p:cTn id="45" dur="500"/>
                                        <p:tgtEl>
                                          <p:spTgt spid="19"/>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20"/>
                                        </p:tgtEl>
                                        <p:attrNameLst>
                                          <p:attrName>style.visibility</p:attrName>
                                        </p:attrNameLst>
                                      </p:cBhvr>
                                      <p:to>
                                        <p:strVal val="visible"/>
                                      </p:to>
                                    </p:set>
                                    <p:animEffect transition="in" filter="fade">
                                      <p:cBhvr>
                                        <p:cTn id="48" dur="500"/>
                                        <p:tgtEl>
                                          <p:spTgt spid="20"/>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21"/>
                                        </p:tgtEl>
                                        <p:attrNameLst>
                                          <p:attrName>style.visibility</p:attrName>
                                        </p:attrNameLst>
                                      </p:cBhvr>
                                      <p:to>
                                        <p:strVal val="visible"/>
                                      </p:to>
                                    </p:set>
                                    <p:animEffect transition="in" filter="fade">
                                      <p:cBhvr>
                                        <p:cTn id="51" dur="500"/>
                                        <p:tgtEl>
                                          <p:spTgt spid="21"/>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22"/>
                                        </p:tgtEl>
                                        <p:attrNameLst>
                                          <p:attrName>style.visibility</p:attrName>
                                        </p:attrNameLst>
                                      </p:cBhvr>
                                      <p:to>
                                        <p:strVal val="visible"/>
                                      </p:to>
                                    </p:set>
                                    <p:animEffect transition="in" filter="fade">
                                      <p:cBhvr>
                                        <p:cTn id="54" dur="500"/>
                                        <p:tgtEl>
                                          <p:spTgt spid="22"/>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23"/>
                                        </p:tgtEl>
                                        <p:attrNameLst>
                                          <p:attrName>style.visibility</p:attrName>
                                        </p:attrNameLst>
                                      </p:cBhvr>
                                      <p:to>
                                        <p:strVal val="visible"/>
                                      </p:to>
                                    </p:set>
                                    <p:animEffect transition="in" filter="fade">
                                      <p:cBhvr>
                                        <p:cTn id="57" dur="500"/>
                                        <p:tgtEl>
                                          <p:spTgt spid="23"/>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4"/>
                                        </p:tgtEl>
                                        <p:attrNameLst>
                                          <p:attrName>style.visibility</p:attrName>
                                        </p:attrNameLst>
                                      </p:cBhvr>
                                      <p:to>
                                        <p:strVal val="visible"/>
                                      </p:to>
                                    </p:set>
                                    <p:animEffect transition="in" filter="fade">
                                      <p:cBhvr>
                                        <p:cTn id="62" dur="500"/>
                                        <p:tgtEl>
                                          <p:spTgt spid="24"/>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5"/>
                                        </p:tgtEl>
                                        <p:attrNameLst>
                                          <p:attrName>style.visibility</p:attrName>
                                        </p:attrNameLst>
                                      </p:cBhvr>
                                      <p:to>
                                        <p:strVal val="visible"/>
                                      </p:to>
                                    </p:set>
                                    <p:animEffect transition="in" filter="fade">
                                      <p:cBhvr>
                                        <p:cTn id="67" dur="500"/>
                                        <p:tgtEl>
                                          <p:spTgt spid="25"/>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6"/>
                                        </p:tgtEl>
                                        <p:attrNameLst>
                                          <p:attrName>style.visibility</p:attrName>
                                        </p:attrNameLst>
                                      </p:cBhvr>
                                      <p:to>
                                        <p:strVal val="visible"/>
                                      </p:to>
                                    </p:set>
                                    <p:animEffect transition="in" filter="fade">
                                      <p:cBhvr>
                                        <p:cTn id="72" dur="500"/>
                                        <p:tgtEl>
                                          <p:spTgt spid="26"/>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7"/>
                                        </p:tgtEl>
                                        <p:attrNameLst>
                                          <p:attrName>style.visibility</p:attrName>
                                        </p:attrNameLst>
                                      </p:cBhvr>
                                      <p:to>
                                        <p:strVal val="visible"/>
                                      </p:to>
                                    </p:set>
                                    <p:animEffect transition="in" filter="fade">
                                      <p:cBhvr>
                                        <p:cTn id="77" dur="500"/>
                                        <p:tgtEl>
                                          <p:spTgt spid="27"/>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28"/>
                                        </p:tgtEl>
                                        <p:attrNameLst>
                                          <p:attrName>style.visibility</p:attrName>
                                        </p:attrNameLst>
                                      </p:cBhvr>
                                      <p:to>
                                        <p:strVal val="visible"/>
                                      </p:to>
                                    </p:set>
                                    <p:animEffect transition="in" filter="fade">
                                      <p:cBhvr>
                                        <p:cTn id="82" dur="500"/>
                                        <p:tgtEl>
                                          <p:spTgt spid="28"/>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29"/>
                                        </p:tgtEl>
                                        <p:attrNameLst>
                                          <p:attrName>style.visibility</p:attrName>
                                        </p:attrNameLst>
                                      </p:cBhvr>
                                      <p:to>
                                        <p:strVal val="visible"/>
                                      </p:to>
                                    </p:set>
                                    <p:animEffect transition="in" filter="fade">
                                      <p:cBhvr>
                                        <p:cTn id="87" dur="500"/>
                                        <p:tgtEl>
                                          <p:spTgt spid="29"/>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30"/>
                                        </p:tgtEl>
                                        <p:attrNameLst>
                                          <p:attrName>style.visibility</p:attrName>
                                        </p:attrNameLst>
                                      </p:cBhvr>
                                      <p:to>
                                        <p:strVal val="visible"/>
                                      </p:to>
                                    </p:set>
                                    <p:animEffect transition="in" filter="fade">
                                      <p:cBhvr>
                                        <p:cTn id="92"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12" grpId="0" animBg="1"/>
      <p:bldP spid="15" grpId="0" animBg="1"/>
      <p:bldP spid="16" grpId="0" animBg="1"/>
      <p:bldP spid="17" grpId="0" animBg="1"/>
      <p:bldP spid="18" grpId="0" animBg="1"/>
      <p:bldP spid="19" grpId="0" animBg="1"/>
      <p:bldP spid="20" grpId="0" animBg="1"/>
      <p:bldP spid="21" grpId="0" animBg="1"/>
      <p:bldP spid="22" grpId="0"/>
      <p:bldP spid="23" grpId="0"/>
      <p:bldP spid="24" grpId="0"/>
      <p:bldP spid="25" grpId="0"/>
      <p:bldP spid="26" grpId="0"/>
      <p:bldP spid="27" grpId="0"/>
      <p:bldP spid="28" grpId="0"/>
      <p:bldP spid="29" grpId="0"/>
      <p:bldP spid="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457200" y="304800"/>
            <a:ext cx="510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1. ADDING DECIMALS</a:t>
            </a:r>
          </a:p>
        </p:txBody>
      </p:sp>
      <p:sp>
        <p:nvSpPr>
          <p:cNvPr id="3" name="TextBox 2"/>
          <p:cNvSpPr txBox="1">
            <a:spLocks noChangeArrowheads="1"/>
          </p:cNvSpPr>
          <p:nvPr/>
        </p:nvSpPr>
        <p:spPr bwMode="auto">
          <a:xfrm>
            <a:off x="457200" y="6096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Use whatever strategy you find most useful</a:t>
            </a:r>
          </a:p>
        </p:txBody>
      </p:sp>
      <p:sp>
        <p:nvSpPr>
          <p:cNvPr id="4" name="TextBox 3"/>
          <p:cNvSpPr txBox="1">
            <a:spLocks noChangeArrowheads="1"/>
          </p:cNvSpPr>
          <p:nvPr/>
        </p:nvSpPr>
        <p:spPr bwMode="auto">
          <a:xfrm>
            <a:off x="457200" y="9144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e.g. </a:t>
            </a:r>
          </a:p>
        </p:txBody>
      </p:sp>
      <p:sp>
        <p:nvSpPr>
          <p:cNvPr id="5" name="Rectangle 4"/>
          <p:cNvSpPr>
            <a:spLocks noChangeArrowheads="1"/>
          </p:cNvSpPr>
          <p:nvPr/>
        </p:nvSpPr>
        <p:spPr bwMode="auto">
          <a:xfrm>
            <a:off x="457200" y="12192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 2.7 + 4.8 =</a:t>
            </a:r>
            <a:endParaRPr lang="en-NZ"/>
          </a:p>
        </p:txBody>
      </p:sp>
      <p:sp>
        <p:nvSpPr>
          <p:cNvPr id="6" name="Rectangle 5"/>
          <p:cNvSpPr>
            <a:spLocks noChangeArrowheads="1"/>
          </p:cNvSpPr>
          <p:nvPr/>
        </p:nvSpPr>
        <p:spPr bwMode="auto">
          <a:xfrm>
            <a:off x="3962400" y="12192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b) 3.9 + 5.2 =</a:t>
            </a:r>
            <a:endParaRPr lang="en-NZ"/>
          </a:p>
        </p:txBody>
      </p:sp>
      <p:sp>
        <p:nvSpPr>
          <p:cNvPr id="7" name="Rectangle 6"/>
          <p:cNvSpPr>
            <a:spLocks noChangeArrowheads="1"/>
          </p:cNvSpPr>
          <p:nvPr/>
        </p:nvSpPr>
        <p:spPr bwMode="auto">
          <a:xfrm>
            <a:off x="457200" y="17526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c) 23.74 + 5.7 =</a:t>
            </a:r>
            <a:endParaRPr lang="en-NZ"/>
          </a:p>
        </p:txBody>
      </p:sp>
      <p:sp>
        <p:nvSpPr>
          <p:cNvPr id="8" name="Rectangle 7"/>
          <p:cNvSpPr>
            <a:spLocks noChangeArrowheads="1"/>
          </p:cNvSpPr>
          <p:nvPr/>
        </p:nvSpPr>
        <p:spPr bwMode="auto">
          <a:xfrm>
            <a:off x="3962400" y="17526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d) 12.8 + 16.65 =</a:t>
            </a:r>
            <a:endParaRPr lang="en-NZ"/>
          </a:p>
        </p:txBody>
      </p:sp>
      <p:sp>
        <p:nvSpPr>
          <p:cNvPr id="9" name="Rectangle 8"/>
          <p:cNvSpPr>
            <a:spLocks noChangeArrowheads="1"/>
          </p:cNvSpPr>
          <p:nvPr/>
        </p:nvSpPr>
        <p:spPr bwMode="auto">
          <a:xfrm>
            <a:off x="1905000" y="12192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7.5</a:t>
            </a:r>
            <a:endParaRPr lang="en-NZ">
              <a:solidFill>
                <a:srgbClr val="FF0000"/>
              </a:solidFill>
            </a:endParaRPr>
          </a:p>
        </p:txBody>
      </p:sp>
      <p:sp>
        <p:nvSpPr>
          <p:cNvPr id="10" name="Rectangle 9"/>
          <p:cNvSpPr>
            <a:spLocks noChangeArrowheads="1"/>
          </p:cNvSpPr>
          <p:nvPr/>
        </p:nvSpPr>
        <p:spPr bwMode="auto">
          <a:xfrm>
            <a:off x="5410200" y="12192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9.1</a:t>
            </a:r>
            <a:endParaRPr lang="en-NZ">
              <a:solidFill>
                <a:srgbClr val="FF0000"/>
              </a:solidFill>
            </a:endParaRPr>
          </a:p>
        </p:txBody>
      </p:sp>
      <p:sp>
        <p:nvSpPr>
          <p:cNvPr id="11" name="Rectangle 10"/>
          <p:cNvSpPr>
            <a:spLocks noChangeArrowheads="1"/>
          </p:cNvSpPr>
          <p:nvPr/>
        </p:nvSpPr>
        <p:spPr bwMode="auto">
          <a:xfrm>
            <a:off x="2133600" y="17526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29.44</a:t>
            </a:r>
            <a:endParaRPr lang="en-NZ">
              <a:solidFill>
                <a:srgbClr val="FF0000"/>
              </a:solidFill>
            </a:endParaRPr>
          </a:p>
        </p:txBody>
      </p:sp>
      <p:sp>
        <p:nvSpPr>
          <p:cNvPr id="12" name="Rectangle 11"/>
          <p:cNvSpPr>
            <a:spLocks noChangeArrowheads="1"/>
          </p:cNvSpPr>
          <p:nvPr/>
        </p:nvSpPr>
        <p:spPr bwMode="auto">
          <a:xfrm>
            <a:off x="5791200" y="17526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29.45</a:t>
            </a:r>
            <a:endParaRPr lang="en-NZ">
              <a:solidFill>
                <a:srgbClr val="FF0000"/>
              </a:solidFill>
            </a:endParaRPr>
          </a:p>
        </p:txBody>
      </p:sp>
      <p:sp>
        <p:nvSpPr>
          <p:cNvPr id="13" name="TextBox 12"/>
          <p:cNvSpPr txBox="1">
            <a:spLocks noChangeArrowheads="1"/>
          </p:cNvSpPr>
          <p:nvPr/>
        </p:nvSpPr>
        <p:spPr bwMode="auto">
          <a:xfrm>
            <a:off x="457200" y="2286000"/>
            <a:ext cx="510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2. SUBTRACTING DECIMALS</a:t>
            </a:r>
          </a:p>
        </p:txBody>
      </p:sp>
      <p:sp>
        <p:nvSpPr>
          <p:cNvPr id="14" name="TextBox 13"/>
          <p:cNvSpPr txBox="1">
            <a:spLocks noChangeArrowheads="1"/>
          </p:cNvSpPr>
          <p:nvPr/>
        </p:nvSpPr>
        <p:spPr bwMode="auto">
          <a:xfrm>
            <a:off x="457200" y="25908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Again use whatever strategy you find most useful</a:t>
            </a:r>
          </a:p>
        </p:txBody>
      </p:sp>
      <p:sp>
        <p:nvSpPr>
          <p:cNvPr id="15" name="TextBox 14"/>
          <p:cNvSpPr txBox="1">
            <a:spLocks noChangeArrowheads="1"/>
          </p:cNvSpPr>
          <p:nvPr/>
        </p:nvSpPr>
        <p:spPr bwMode="auto">
          <a:xfrm>
            <a:off x="457200" y="28956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e.g. </a:t>
            </a:r>
          </a:p>
        </p:txBody>
      </p:sp>
      <p:sp>
        <p:nvSpPr>
          <p:cNvPr id="16" name="Rectangle 15"/>
          <p:cNvSpPr>
            <a:spLocks noChangeArrowheads="1"/>
          </p:cNvSpPr>
          <p:nvPr/>
        </p:nvSpPr>
        <p:spPr bwMode="auto">
          <a:xfrm>
            <a:off x="457200" y="32004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 4.8 – 2.7 =</a:t>
            </a:r>
            <a:endParaRPr lang="en-NZ"/>
          </a:p>
        </p:txBody>
      </p:sp>
      <p:sp>
        <p:nvSpPr>
          <p:cNvPr id="17" name="Rectangle 16"/>
          <p:cNvSpPr>
            <a:spLocks noChangeArrowheads="1"/>
          </p:cNvSpPr>
          <p:nvPr/>
        </p:nvSpPr>
        <p:spPr bwMode="auto">
          <a:xfrm>
            <a:off x="3962400" y="32004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b) 5.2 – 3.9 =</a:t>
            </a:r>
            <a:endParaRPr lang="en-NZ"/>
          </a:p>
        </p:txBody>
      </p:sp>
      <p:sp>
        <p:nvSpPr>
          <p:cNvPr id="18" name="Rectangle 17"/>
          <p:cNvSpPr>
            <a:spLocks noChangeArrowheads="1"/>
          </p:cNvSpPr>
          <p:nvPr/>
        </p:nvSpPr>
        <p:spPr bwMode="auto">
          <a:xfrm>
            <a:off x="457200" y="37338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c) 23.4 - 5.73 =</a:t>
            </a:r>
            <a:endParaRPr lang="en-NZ"/>
          </a:p>
        </p:txBody>
      </p:sp>
      <p:sp>
        <p:nvSpPr>
          <p:cNvPr id="19" name="Rectangle 18"/>
          <p:cNvSpPr>
            <a:spLocks noChangeArrowheads="1"/>
          </p:cNvSpPr>
          <p:nvPr/>
        </p:nvSpPr>
        <p:spPr bwMode="auto">
          <a:xfrm>
            <a:off x="3962400" y="37338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d) 16.65 – 12.8 =</a:t>
            </a:r>
            <a:endParaRPr lang="en-NZ"/>
          </a:p>
        </p:txBody>
      </p:sp>
      <p:sp>
        <p:nvSpPr>
          <p:cNvPr id="20" name="Rectangle 19"/>
          <p:cNvSpPr>
            <a:spLocks noChangeArrowheads="1"/>
          </p:cNvSpPr>
          <p:nvPr/>
        </p:nvSpPr>
        <p:spPr bwMode="auto">
          <a:xfrm>
            <a:off x="1905000" y="32004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2.1</a:t>
            </a:r>
            <a:endParaRPr lang="en-NZ">
              <a:solidFill>
                <a:srgbClr val="FF0000"/>
              </a:solidFill>
            </a:endParaRPr>
          </a:p>
        </p:txBody>
      </p:sp>
      <p:sp>
        <p:nvSpPr>
          <p:cNvPr id="21" name="Rectangle 20"/>
          <p:cNvSpPr>
            <a:spLocks noChangeArrowheads="1"/>
          </p:cNvSpPr>
          <p:nvPr/>
        </p:nvSpPr>
        <p:spPr bwMode="auto">
          <a:xfrm>
            <a:off x="5410200" y="32004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1.3</a:t>
            </a:r>
            <a:endParaRPr lang="en-NZ">
              <a:solidFill>
                <a:srgbClr val="FF0000"/>
              </a:solidFill>
            </a:endParaRPr>
          </a:p>
        </p:txBody>
      </p:sp>
      <p:sp>
        <p:nvSpPr>
          <p:cNvPr id="22" name="Rectangle 21"/>
          <p:cNvSpPr>
            <a:spLocks noChangeArrowheads="1"/>
          </p:cNvSpPr>
          <p:nvPr/>
        </p:nvSpPr>
        <p:spPr bwMode="auto">
          <a:xfrm>
            <a:off x="2133600" y="37338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17.67</a:t>
            </a:r>
            <a:endParaRPr lang="en-NZ">
              <a:solidFill>
                <a:srgbClr val="FF0000"/>
              </a:solidFill>
            </a:endParaRPr>
          </a:p>
        </p:txBody>
      </p:sp>
      <p:sp>
        <p:nvSpPr>
          <p:cNvPr id="23" name="Rectangle 22"/>
          <p:cNvSpPr>
            <a:spLocks noChangeArrowheads="1"/>
          </p:cNvSpPr>
          <p:nvPr/>
        </p:nvSpPr>
        <p:spPr bwMode="auto">
          <a:xfrm>
            <a:off x="5791200" y="37338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3.85</a:t>
            </a:r>
            <a:endParaRPr lang="en-NZ">
              <a:solidFill>
                <a:srgbClr val="FF0000"/>
              </a:solidFill>
            </a:endParaRPr>
          </a:p>
        </p:txBody>
      </p:sp>
      <p:sp>
        <p:nvSpPr>
          <p:cNvPr id="24" name="TextBox 23"/>
          <p:cNvSpPr txBox="1">
            <a:spLocks noChangeArrowheads="1"/>
          </p:cNvSpPr>
          <p:nvPr/>
        </p:nvSpPr>
        <p:spPr bwMode="auto">
          <a:xfrm>
            <a:off x="457200" y="4191000"/>
            <a:ext cx="510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3. MULTIPLYING DECIMALS</a:t>
            </a:r>
          </a:p>
        </p:txBody>
      </p:sp>
      <p:sp>
        <p:nvSpPr>
          <p:cNvPr id="25" name="TextBox 24"/>
          <p:cNvSpPr txBox="1">
            <a:spLocks noChangeArrowheads="1"/>
          </p:cNvSpPr>
          <p:nvPr/>
        </p:nvSpPr>
        <p:spPr bwMode="auto">
          <a:xfrm>
            <a:off x="457200" y="44958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Again use whatever strategy you find most useful</a:t>
            </a:r>
          </a:p>
        </p:txBody>
      </p:sp>
      <p:sp>
        <p:nvSpPr>
          <p:cNvPr id="26" name="Rectangle 25"/>
          <p:cNvSpPr>
            <a:spLocks noChangeArrowheads="1"/>
          </p:cNvSpPr>
          <p:nvPr/>
        </p:nvSpPr>
        <p:spPr bwMode="auto">
          <a:xfrm>
            <a:off x="457200" y="48006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 0.5 × 9.24 =</a:t>
            </a:r>
            <a:endParaRPr lang="en-NZ"/>
          </a:p>
        </p:txBody>
      </p:sp>
      <p:sp>
        <p:nvSpPr>
          <p:cNvPr id="27" name="Rectangle 26"/>
          <p:cNvSpPr>
            <a:spLocks noChangeArrowheads="1"/>
          </p:cNvSpPr>
          <p:nvPr/>
        </p:nvSpPr>
        <p:spPr bwMode="auto">
          <a:xfrm>
            <a:off x="3962400" y="48006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b) 2.54 × 3.62 =</a:t>
            </a:r>
            <a:endParaRPr lang="en-NZ"/>
          </a:p>
        </p:txBody>
      </p:sp>
      <p:sp>
        <p:nvSpPr>
          <p:cNvPr id="28" name="Rectangle 27"/>
          <p:cNvSpPr>
            <a:spLocks noChangeArrowheads="1"/>
          </p:cNvSpPr>
          <p:nvPr/>
        </p:nvSpPr>
        <p:spPr bwMode="auto">
          <a:xfrm>
            <a:off x="1981200" y="48006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4.62</a:t>
            </a:r>
            <a:endParaRPr lang="en-NZ">
              <a:solidFill>
                <a:srgbClr val="FF0000"/>
              </a:solidFill>
            </a:endParaRPr>
          </a:p>
        </p:txBody>
      </p:sp>
      <p:sp>
        <p:nvSpPr>
          <p:cNvPr id="29" name="Rectangle 28"/>
          <p:cNvSpPr>
            <a:spLocks noChangeArrowheads="1"/>
          </p:cNvSpPr>
          <p:nvPr/>
        </p:nvSpPr>
        <p:spPr bwMode="auto">
          <a:xfrm>
            <a:off x="5715000" y="48006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9.1948</a:t>
            </a:r>
            <a:endParaRPr lang="en-NZ">
              <a:solidFill>
                <a:srgbClr val="FF0000"/>
              </a:solidFill>
            </a:endParaRPr>
          </a:p>
        </p:txBody>
      </p:sp>
      <p:sp>
        <p:nvSpPr>
          <p:cNvPr id="30" name="TextBox 29"/>
          <p:cNvSpPr txBox="1">
            <a:spLocks noChangeArrowheads="1"/>
          </p:cNvSpPr>
          <p:nvPr/>
        </p:nvSpPr>
        <p:spPr bwMode="auto">
          <a:xfrm>
            <a:off x="457200" y="5334000"/>
            <a:ext cx="7391400" cy="923925"/>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One method is to firstly ignore the decimal point and then when you finish multiplying count the number of digits behind the decimal point in the question to find where to place the decimal point in the answer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0-#ppt_w/2"/>
                                          </p:val>
                                        </p:tav>
                                        <p:tav tm="100000">
                                          <p:val>
                                            <p:strVal val="#ppt_x"/>
                                          </p:val>
                                        </p:tav>
                                      </p:tavLst>
                                    </p:anim>
                                    <p:anim calcmode="lin" valueType="num">
                                      <p:cBhvr additive="base">
                                        <p:cTn id="18" dur="500" fill="hold"/>
                                        <p:tgtEl>
                                          <p:spTgt spid="4"/>
                                        </p:tgtEl>
                                        <p:attrNameLst>
                                          <p:attrName>ppt_y</p:attrName>
                                        </p:attrNameLst>
                                      </p:cBhvr>
                                      <p:tavLst>
                                        <p:tav tm="0">
                                          <p:val>
                                            <p:strVal val="#ppt_y"/>
                                          </p:val>
                                        </p:tav>
                                        <p:tav tm="100000">
                                          <p:val>
                                            <p:strVal val="#ppt_y"/>
                                          </p:val>
                                        </p:tav>
                                      </p:tavLst>
                                    </p:anim>
                                  </p:childTnLst>
                                </p:cTn>
                              </p:par>
                              <p:par>
                                <p:cTn id="19" presetID="10"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500"/>
                                        <p:tgtEl>
                                          <p:spTgt spid="6"/>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500"/>
                                        <p:tgtEl>
                                          <p:spTgt spid="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500"/>
                                        <p:tgtEl>
                                          <p:spTgt spid="9"/>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fade">
                                      <p:cBhvr>
                                        <p:cTn id="40" dur="500"/>
                                        <p:tgtEl>
                                          <p:spTgt spid="10"/>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fade">
                                      <p:cBhvr>
                                        <p:cTn id="45" dur="500"/>
                                        <p:tgtEl>
                                          <p:spTgt spid="11"/>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fade">
                                      <p:cBhvr>
                                        <p:cTn id="50" dur="500"/>
                                        <p:tgtEl>
                                          <p:spTgt spid="12"/>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Effect transition="in" filter="fade">
                                      <p:cBhvr>
                                        <p:cTn id="55" dur="500"/>
                                        <p:tgtEl>
                                          <p:spTgt spid="13"/>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14"/>
                                        </p:tgtEl>
                                        <p:attrNameLst>
                                          <p:attrName>style.visibility</p:attrName>
                                        </p:attrNameLst>
                                      </p:cBhvr>
                                      <p:to>
                                        <p:strVal val="visible"/>
                                      </p:to>
                                    </p:set>
                                    <p:animEffect transition="in" filter="fade">
                                      <p:cBhvr>
                                        <p:cTn id="60" dur="500"/>
                                        <p:tgtEl>
                                          <p:spTgt spid="14"/>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2" presetClass="entr" presetSubtype="8" fill="hold" grpId="0" nodeType="clickEffect">
                                  <p:stCondLst>
                                    <p:cond delay="0"/>
                                  </p:stCondLst>
                                  <p:childTnLst>
                                    <p:set>
                                      <p:cBhvr>
                                        <p:cTn id="64" dur="1" fill="hold">
                                          <p:stCondLst>
                                            <p:cond delay="0"/>
                                          </p:stCondLst>
                                        </p:cTn>
                                        <p:tgtEl>
                                          <p:spTgt spid="15"/>
                                        </p:tgtEl>
                                        <p:attrNameLst>
                                          <p:attrName>style.visibility</p:attrName>
                                        </p:attrNameLst>
                                      </p:cBhvr>
                                      <p:to>
                                        <p:strVal val="visible"/>
                                      </p:to>
                                    </p:set>
                                    <p:anim calcmode="lin" valueType="num">
                                      <p:cBhvr additive="base">
                                        <p:cTn id="65" dur="500" fill="hold"/>
                                        <p:tgtEl>
                                          <p:spTgt spid="15"/>
                                        </p:tgtEl>
                                        <p:attrNameLst>
                                          <p:attrName>ppt_x</p:attrName>
                                        </p:attrNameLst>
                                      </p:cBhvr>
                                      <p:tavLst>
                                        <p:tav tm="0">
                                          <p:val>
                                            <p:strVal val="0-#ppt_w/2"/>
                                          </p:val>
                                        </p:tav>
                                        <p:tav tm="100000">
                                          <p:val>
                                            <p:strVal val="#ppt_x"/>
                                          </p:val>
                                        </p:tav>
                                      </p:tavLst>
                                    </p:anim>
                                    <p:anim calcmode="lin" valueType="num">
                                      <p:cBhvr additive="base">
                                        <p:cTn id="66" dur="500" fill="hold"/>
                                        <p:tgtEl>
                                          <p:spTgt spid="15"/>
                                        </p:tgtEl>
                                        <p:attrNameLst>
                                          <p:attrName>ppt_y</p:attrName>
                                        </p:attrNameLst>
                                      </p:cBhvr>
                                      <p:tavLst>
                                        <p:tav tm="0">
                                          <p:val>
                                            <p:strVal val="#ppt_y"/>
                                          </p:val>
                                        </p:tav>
                                        <p:tav tm="100000">
                                          <p:val>
                                            <p:strVal val="#ppt_y"/>
                                          </p:val>
                                        </p:tav>
                                      </p:tavLst>
                                    </p:anim>
                                  </p:childTnLst>
                                </p:cTn>
                              </p:par>
                              <p:par>
                                <p:cTn id="67" presetID="10" presetClass="entr" presetSubtype="0" fill="hold" grpId="0" nodeType="withEffect">
                                  <p:stCondLst>
                                    <p:cond delay="0"/>
                                  </p:stCondLst>
                                  <p:childTnLst>
                                    <p:set>
                                      <p:cBhvr>
                                        <p:cTn id="68" dur="1" fill="hold">
                                          <p:stCondLst>
                                            <p:cond delay="0"/>
                                          </p:stCondLst>
                                        </p:cTn>
                                        <p:tgtEl>
                                          <p:spTgt spid="16"/>
                                        </p:tgtEl>
                                        <p:attrNameLst>
                                          <p:attrName>style.visibility</p:attrName>
                                        </p:attrNameLst>
                                      </p:cBhvr>
                                      <p:to>
                                        <p:strVal val="visible"/>
                                      </p:to>
                                    </p:set>
                                    <p:animEffect transition="in" filter="fade">
                                      <p:cBhvr>
                                        <p:cTn id="69" dur="500"/>
                                        <p:tgtEl>
                                          <p:spTgt spid="16"/>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17"/>
                                        </p:tgtEl>
                                        <p:attrNameLst>
                                          <p:attrName>style.visibility</p:attrName>
                                        </p:attrNameLst>
                                      </p:cBhvr>
                                      <p:to>
                                        <p:strVal val="visible"/>
                                      </p:to>
                                    </p:set>
                                    <p:animEffect transition="in" filter="fade">
                                      <p:cBhvr>
                                        <p:cTn id="72" dur="500"/>
                                        <p:tgtEl>
                                          <p:spTgt spid="17"/>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18"/>
                                        </p:tgtEl>
                                        <p:attrNameLst>
                                          <p:attrName>style.visibility</p:attrName>
                                        </p:attrNameLst>
                                      </p:cBhvr>
                                      <p:to>
                                        <p:strVal val="visible"/>
                                      </p:to>
                                    </p:set>
                                    <p:animEffect transition="in" filter="fade">
                                      <p:cBhvr>
                                        <p:cTn id="75" dur="500"/>
                                        <p:tgtEl>
                                          <p:spTgt spid="18"/>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19"/>
                                        </p:tgtEl>
                                        <p:attrNameLst>
                                          <p:attrName>style.visibility</p:attrName>
                                        </p:attrNameLst>
                                      </p:cBhvr>
                                      <p:to>
                                        <p:strVal val="visible"/>
                                      </p:to>
                                    </p:set>
                                    <p:animEffect transition="in" filter="fade">
                                      <p:cBhvr>
                                        <p:cTn id="78" dur="500"/>
                                        <p:tgtEl>
                                          <p:spTgt spid="19"/>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10" presetClass="entr" presetSubtype="0" fill="hold" grpId="0" nodeType="clickEffect">
                                  <p:stCondLst>
                                    <p:cond delay="0"/>
                                  </p:stCondLst>
                                  <p:childTnLst>
                                    <p:set>
                                      <p:cBhvr>
                                        <p:cTn id="82" dur="1" fill="hold">
                                          <p:stCondLst>
                                            <p:cond delay="0"/>
                                          </p:stCondLst>
                                        </p:cTn>
                                        <p:tgtEl>
                                          <p:spTgt spid="20"/>
                                        </p:tgtEl>
                                        <p:attrNameLst>
                                          <p:attrName>style.visibility</p:attrName>
                                        </p:attrNameLst>
                                      </p:cBhvr>
                                      <p:to>
                                        <p:strVal val="visible"/>
                                      </p:to>
                                    </p:set>
                                    <p:animEffect transition="in" filter="fade">
                                      <p:cBhvr>
                                        <p:cTn id="83" dur="500"/>
                                        <p:tgtEl>
                                          <p:spTgt spid="20"/>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10" presetClass="entr" presetSubtype="0" fill="hold" grpId="0" nodeType="clickEffect">
                                  <p:stCondLst>
                                    <p:cond delay="0"/>
                                  </p:stCondLst>
                                  <p:childTnLst>
                                    <p:set>
                                      <p:cBhvr>
                                        <p:cTn id="87" dur="1" fill="hold">
                                          <p:stCondLst>
                                            <p:cond delay="0"/>
                                          </p:stCondLst>
                                        </p:cTn>
                                        <p:tgtEl>
                                          <p:spTgt spid="21"/>
                                        </p:tgtEl>
                                        <p:attrNameLst>
                                          <p:attrName>style.visibility</p:attrName>
                                        </p:attrNameLst>
                                      </p:cBhvr>
                                      <p:to>
                                        <p:strVal val="visible"/>
                                      </p:to>
                                    </p:set>
                                    <p:animEffect transition="in" filter="fade">
                                      <p:cBhvr>
                                        <p:cTn id="88" dur="500"/>
                                        <p:tgtEl>
                                          <p:spTgt spid="21"/>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10" presetClass="entr" presetSubtype="0" fill="hold" grpId="0" nodeType="clickEffect">
                                  <p:stCondLst>
                                    <p:cond delay="0"/>
                                  </p:stCondLst>
                                  <p:childTnLst>
                                    <p:set>
                                      <p:cBhvr>
                                        <p:cTn id="92" dur="1" fill="hold">
                                          <p:stCondLst>
                                            <p:cond delay="0"/>
                                          </p:stCondLst>
                                        </p:cTn>
                                        <p:tgtEl>
                                          <p:spTgt spid="22"/>
                                        </p:tgtEl>
                                        <p:attrNameLst>
                                          <p:attrName>style.visibility</p:attrName>
                                        </p:attrNameLst>
                                      </p:cBhvr>
                                      <p:to>
                                        <p:strVal val="visible"/>
                                      </p:to>
                                    </p:set>
                                    <p:animEffect transition="in" filter="fade">
                                      <p:cBhvr>
                                        <p:cTn id="93" dur="500"/>
                                        <p:tgtEl>
                                          <p:spTgt spid="22"/>
                                        </p:tgtEl>
                                      </p:cBhvr>
                                    </p:animEffect>
                                  </p:childTnLst>
                                </p:cTn>
                              </p:par>
                            </p:childTnLst>
                          </p:cTn>
                        </p:par>
                      </p:childTnLst>
                    </p:cTn>
                  </p:par>
                  <p:par>
                    <p:cTn id="94" fill="hold" nodeType="clickPar">
                      <p:stCondLst>
                        <p:cond delay="indefinite"/>
                      </p:stCondLst>
                      <p:childTnLst>
                        <p:par>
                          <p:cTn id="95" fill="hold" nodeType="withGroup">
                            <p:stCondLst>
                              <p:cond delay="0"/>
                            </p:stCondLst>
                            <p:childTnLst>
                              <p:par>
                                <p:cTn id="96" presetID="10" presetClass="entr" presetSubtype="0" fill="hold" grpId="0" nodeType="clickEffect">
                                  <p:stCondLst>
                                    <p:cond delay="0"/>
                                  </p:stCondLst>
                                  <p:childTnLst>
                                    <p:set>
                                      <p:cBhvr>
                                        <p:cTn id="97" dur="1" fill="hold">
                                          <p:stCondLst>
                                            <p:cond delay="0"/>
                                          </p:stCondLst>
                                        </p:cTn>
                                        <p:tgtEl>
                                          <p:spTgt spid="23"/>
                                        </p:tgtEl>
                                        <p:attrNameLst>
                                          <p:attrName>style.visibility</p:attrName>
                                        </p:attrNameLst>
                                      </p:cBhvr>
                                      <p:to>
                                        <p:strVal val="visible"/>
                                      </p:to>
                                    </p:set>
                                    <p:animEffect transition="in" filter="fade">
                                      <p:cBhvr>
                                        <p:cTn id="98" dur="500"/>
                                        <p:tgtEl>
                                          <p:spTgt spid="23"/>
                                        </p:tgtEl>
                                      </p:cBhvr>
                                    </p:animEffect>
                                  </p:childTnLst>
                                </p:cTn>
                              </p:par>
                            </p:childTnLst>
                          </p:cTn>
                        </p:par>
                      </p:childTnLst>
                    </p:cTn>
                  </p:par>
                  <p:par>
                    <p:cTn id="99" fill="hold" nodeType="clickPar">
                      <p:stCondLst>
                        <p:cond delay="indefinite"/>
                      </p:stCondLst>
                      <p:childTnLst>
                        <p:par>
                          <p:cTn id="100" fill="hold" nodeType="withGroup">
                            <p:stCondLst>
                              <p:cond delay="0"/>
                            </p:stCondLst>
                            <p:childTnLst>
                              <p:par>
                                <p:cTn id="101" presetID="10" presetClass="entr" presetSubtype="0" fill="hold" grpId="0" nodeType="clickEffect">
                                  <p:stCondLst>
                                    <p:cond delay="0"/>
                                  </p:stCondLst>
                                  <p:childTnLst>
                                    <p:set>
                                      <p:cBhvr>
                                        <p:cTn id="102" dur="1" fill="hold">
                                          <p:stCondLst>
                                            <p:cond delay="0"/>
                                          </p:stCondLst>
                                        </p:cTn>
                                        <p:tgtEl>
                                          <p:spTgt spid="24"/>
                                        </p:tgtEl>
                                        <p:attrNameLst>
                                          <p:attrName>style.visibility</p:attrName>
                                        </p:attrNameLst>
                                      </p:cBhvr>
                                      <p:to>
                                        <p:strVal val="visible"/>
                                      </p:to>
                                    </p:set>
                                    <p:animEffect transition="in" filter="fade">
                                      <p:cBhvr>
                                        <p:cTn id="103" dur="500"/>
                                        <p:tgtEl>
                                          <p:spTgt spid="24"/>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10" presetClass="entr" presetSubtype="0" fill="hold" grpId="0" nodeType="clickEffect">
                                  <p:stCondLst>
                                    <p:cond delay="0"/>
                                  </p:stCondLst>
                                  <p:childTnLst>
                                    <p:set>
                                      <p:cBhvr>
                                        <p:cTn id="107" dur="1" fill="hold">
                                          <p:stCondLst>
                                            <p:cond delay="0"/>
                                          </p:stCondLst>
                                        </p:cTn>
                                        <p:tgtEl>
                                          <p:spTgt spid="25"/>
                                        </p:tgtEl>
                                        <p:attrNameLst>
                                          <p:attrName>style.visibility</p:attrName>
                                        </p:attrNameLst>
                                      </p:cBhvr>
                                      <p:to>
                                        <p:strVal val="visible"/>
                                      </p:to>
                                    </p:set>
                                    <p:animEffect transition="in" filter="fade">
                                      <p:cBhvr>
                                        <p:cTn id="108" dur="500"/>
                                        <p:tgtEl>
                                          <p:spTgt spid="25"/>
                                        </p:tgtEl>
                                      </p:cBhvr>
                                    </p:animEffect>
                                  </p:childTnLst>
                                </p:cTn>
                              </p:par>
                              <p:par>
                                <p:cTn id="109" presetID="10" presetClass="entr" presetSubtype="0" fill="hold" grpId="0" nodeType="withEffect">
                                  <p:stCondLst>
                                    <p:cond delay="0"/>
                                  </p:stCondLst>
                                  <p:childTnLst>
                                    <p:set>
                                      <p:cBhvr>
                                        <p:cTn id="110" dur="1" fill="hold">
                                          <p:stCondLst>
                                            <p:cond delay="0"/>
                                          </p:stCondLst>
                                        </p:cTn>
                                        <p:tgtEl>
                                          <p:spTgt spid="26"/>
                                        </p:tgtEl>
                                        <p:attrNameLst>
                                          <p:attrName>style.visibility</p:attrName>
                                        </p:attrNameLst>
                                      </p:cBhvr>
                                      <p:to>
                                        <p:strVal val="visible"/>
                                      </p:to>
                                    </p:set>
                                    <p:animEffect transition="in" filter="fade">
                                      <p:cBhvr>
                                        <p:cTn id="111" dur="500"/>
                                        <p:tgtEl>
                                          <p:spTgt spid="26"/>
                                        </p:tgtEl>
                                      </p:cBhvr>
                                    </p:animEffect>
                                  </p:childTnLst>
                                </p:cTn>
                              </p:par>
                              <p:par>
                                <p:cTn id="112" presetID="10" presetClass="entr" presetSubtype="0" fill="hold" grpId="0" nodeType="withEffect">
                                  <p:stCondLst>
                                    <p:cond delay="0"/>
                                  </p:stCondLst>
                                  <p:childTnLst>
                                    <p:set>
                                      <p:cBhvr>
                                        <p:cTn id="113" dur="1" fill="hold">
                                          <p:stCondLst>
                                            <p:cond delay="0"/>
                                          </p:stCondLst>
                                        </p:cTn>
                                        <p:tgtEl>
                                          <p:spTgt spid="27"/>
                                        </p:tgtEl>
                                        <p:attrNameLst>
                                          <p:attrName>style.visibility</p:attrName>
                                        </p:attrNameLst>
                                      </p:cBhvr>
                                      <p:to>
                                        <p:strVal val="visible"/>
                                      </p:to>
                                    </p:set>
                                    <p:animEffect transition="in" filter="fade">
                                      <p:cBhvr>
                                        <p:cTn id="114" dur="500"/>
                                        <p:tgtEl>
                                          <p:spTgt spid="27"/>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10" presetClass="entr" presetSubtype="0" fill="hold" grpId="0" nodeType="clickEffect">
                                  <p:stCondLst>
                                    <p:cond delay="0"/>
                                  </p:stCondLst>
                                  <p:childTnLst>
                                    <p:set>
                                      <p:cBhvr>
                                        <p:cTn id="118" dur="1" fill="hold">
                                          <p:stCondLst>
                                            <p:cond delay="0"/>
                                          </p:stCondLst>
                                        </p:cTn>
                                        <p:tgtEl>
                                          <p:spTgt spid="28"/>
                                        </p:tgtEl>
                                        <p:attrNameLst>
                                          <p:attrName>style.visibility</p:attrName>
                                        </p:attrNameLst>
                                      </p:cBhvr>
                                      <p:to>
                                        <p:strVal val="visible"/>
                                      </p:to>
                                    </p:set>
                                    <p:animEffect transition="in" filter="fade">
                                      <p:cBhvr>
                                        <p:cTn id="119" dur="500"/>
                                        <p:tgtEl>
                                          <p:spTgt spid="28"/>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10" presetClass="entr" presetSubtype="0" fill="hold" grpId="0" nodeType="clickEffect">
                                  <p:stCondLst>
                                    <p:cond delay="0"/>
                                  </p:stCondLst>
                                  <p:childTnLst>
                                    <p:set>
                                      <p:cBhvr>
                                        <p:cTn id="123" dur="1" fill="hold">
                                          <p:stCondLst>
                                            <p:cond delay="0"/>
                                          </p:stCondLst>
                                        </p:cTn>
                                        <p:tgtEl>
                                          <p:spTgt spid="29"/>
                                        </p:tgtEl>
                                        <p:attrNameLst>
                                          <p:attrName>style.visibility</p:attrName>
                                        </p:attrNameLst>
                                      </p:cBhvr>
                                      <p:to>
                                        <p:strVal val="visible"/>
                                      </p:to>
                                    </p:set>
                                    <p:animEffect transition="in" filter="fade">
                                      <p:cBhvr>
                                        <p:cTn id="124" dur="500"/>
                                        <p:tgtEl>
                                          <p:spTgt spid="29"/>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19" presetClass="entr" presetSubtype="10" fill="hold" grpId="0" nodeType="clickEffect">
                                  <p:stCondLst>
                                    <p:cond delay="0"/>
                                  </p:stCondLst>
                                  <p:childTnLst>
                                    <p:set>
                                      <p:cBhvr>
                                        <p:cTn id="128" dur="1" fill="hold">
                                          <p:stCondLst>
                                            <p:cond delay="0"/>
                                          </p:stCondLst>
                                        </p:cTn>
                                        <p:tgtEl>
                                          <p:spTgt spid="30"/>
                                        </p:tgtEl>
                                        <p:attrNameLst>
                                          <p:attrName>style.visibility</p:attrName>
                                        </p:attrNameLst>
                                      </p:cBhvr>
                                      <p:to>
                                        <p:strVal val="visible"/>
                                      </p:to>
                                    </p:set>
                                    <p:anim calcmode="lin" valueType="num">
                                      <p:cBhvr>
                                        <p:cTn id="129" dur="1000" fill="hold"/>
                                        <p:tgtEl>
                                          <p:spTgt spid="30"/>
                                        </p:tgtEl>
                                        <p:attrNameLst>
                                          <p:attrName>ppt_w</p:attrName>
                                        </p:attrNameLst>
                                      </p:cBhvr>
                                      <p:tavLst>
                                        <p:tav tm="0" fmla="#ppt_w*sin(2.5*pi*$)">
                                          <p:val>
                                            <p:fltVal val="0"/>
                                          </p:val>
                                        </p:tav>
                                        <p:tav tm="100000">
                                          <p:val>
                                            <p:fltVal val="1"/>
                                          </p:val>
                                        </p:tav>
                                      </p:tavLst>
                                    </p:anim>
                                    <p:anim calcmode="lin" valueType="num">
                                      <p:cBhvr>
                                        <p:cTn id="130" dur="1000" fill="hold"/>
                                        <p:tgtEl>
                                          <p:spTgt spid="3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p:bldP spid="23" grpId="0"/>
      <p:bldP spid="24" grpId="0"/>
      <p:bldP spid="25" grpId="0"/>
      <p:bldP spid="26" grpId="0"/>
      <p:bldP spid="27" grpId="0"/>
      <p:bldP spid="28" grpId="0"/>
      <p:bldP spid="29" grpId="0"/>
      <p:bldP spid="3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Box 29"/>
          <p:cNvSpPr txBox="1">
            <a:spLocks noChangeArrowheads="1"/>
          </p:cNvSpPr>
          <p:nvPr/>
        </p:nvSpPr>
        <p:spPr bwMode="auto">
          <a:xfrm>
            <a:off x="457200" y="381000"/>
            <a:ext cx="5867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4. DIVIDING DECIMALS  BY WHOLE NUMBERS</a:t>
            </a:r>
          </a:p>
        </p:txBody>
      </p:sp>
      <p:sp>
        <p:nvSpPr>
          <p:cNvPr id="31" name="TextBox 30"/>
          <p:cNvSpPr txBox="1">
            <a:spLocks noChangeArrowheads="1"/>
          </p:cNvSpPr>
          <p:nvPr/>
        </p:nvSpPr>
        <p:spPr bwMode="auto">
          <a:xfrm>
            <a:off x="457200" y="9906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Again use whatever strategy you find most useful</a:t>
            </a:r>
          </a:p>
        </p:txBody>
      </p:sp>
      <p:sp>
        <p:nvSpPr>
          <p:cNvPr id="32" name="Rectangle 31"/>
          <p:cNvSpPr>
            <a:spLocks noChangeArrowheads="1"/>
          </p:cNvSpPr>
          <p:nvPr/>
        </p:nvSpPr>
        <p:spPr bwMode="auto">
          <a:xfrm>
            <a:off x="457200" y="13716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 8.12 ÷ 4 =</a:t>
            </a:r>
            <a:endParaRPr lang="en-NZ"/>
          </a:p>
        </p:txBody>
      </p:sp>
      <p:sp>
        <p:nvSpPr>
          <p:cNvPr id="33" name="Rectangle 32"/>
          <p:cNvSpPr>
            <a:spLocks noChangeArrowheads="1"/>
          </p:cNvSpPr>
          <p:nvPr/>
        </p:nvSpPr>
        <p:spPr bwMode="auto">
          <a:xfrm>
            <a:off x="3962400" y="13716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b) 74.16 ÷ 6 =</a:t>
            </a:r>
            <a:endParaRPr lang="en-NZ"/>
          </a:p>
        </p:txBody>
      </p:sp>
      <p:sp>
        <p:nvSpPr>
          <p:cNvPr id="34" name="Rectangle 33"/>
          <p:cNvSpPr>
            <a:spLocks noChangeArrowheads="1"/>
          </p:cNvSpPr>
          <p:nvPr/>
        </p:nvSpPr>
        <p:spPr bwMode="auto">
          <a:xfrm>
            <a:off x="1828800" y="13716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2.03</a:t>
            </a:r>
            <a:endParaRPr lang="en-NZ">
              <a:solidFill>
                <a:srgbClr val="FF0000"/>
              </a:solidFill>
            </a:endParaRPr>
          </a:p>
        </p:txBody>
      </p:sp>
      <p:sp>
        <p:nvSpPr>
          <p:cNvPr id="35" name="Rectangle 34"/>
          <p:cNvSpPr>
            <a:spLocks noChangeArrowheads="1"/>
          </p:cNvSpPr>
          <p:nvPr/>
        </p:nvSpPr>
        <p:spPr bwMode="auto">
          <a:xfrm>
            <a:off x="5486400" y="13716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12.36</a:t>
            </a:r>
            <a:endParaRPr lang="en-NZ">
              <a:solidFill>
                <a:srgbClr val="FF0000"/>
              </a:solidFill>
            </a:endParaRPr>
          </a:p>
        </p:txBody>
      </p:sp>
      <p:sp>
        <p:nvSpPr>
          <p:cNvPr id="36" name="Rectangle 35"/>
          <p:cNvSpPr>
            <a:spLocks noChangeArrowheads="1"/>
          </p:cNvSpPr>
          <p:nvPr/>
        </p:nvSpPr>
        <p:spPr bwMode="auto">
          <a:xfrm>
            <a:off x="457200" y="19050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c) 0.048 ÷ 2 =</a:t>
            </a:r>
            <a:endParaRPr lang="en-NZ"/>
          </a:p>
        </p:txBody>
      </p:sp>
      <p:sp>
        <p:nvSpPr>
          <p:cNvPr id="37" name="Rectangle 36"/>
          <p:cNvSpPr>
            <a:spLocks noChangeArrowheads="1"/>
          </p:cNvSpPr>
          <p:nvPr/>
        </p:nvSpPr>
        <p:spPr bwMode="auto">
          <a:xfrm>
            <a:off x="3962400" y="19050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d) 0.0056 ÷ 8 =</a:t>
            </a:r>
            <a:endParaRPr lang="en-NZ"/>
          </a:p>
        </p:txBody>
      </p:sp>
      <p:sp>
        <p:nvSpPr>
          <p:cNvPr id="38" name="Rectangle 37"/>
          <p:cNvSpPr>
            <a:spLocks noChangeArrowheads="1"/>
          </p:cNvSpPr>
          <p:nvPr/>
        </p:nvSpPr>
        <p:spPr bwMode="auto">
          <a:xfrm>
            <a:off x="1981200" y="19050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0.024</a:t>
            </a:r>
            <a:endParaRPr lang="en-NZ">
              <a:solidFill>
                <a:srgbClr val="FF0000"/>
              </a:solidFill>
            </a:endParaRPr>
          </a:p>
        </p:txBody>
      </p:sp>
      <p:sp>
        <p:nvSpPr>
          <p:cNvPr id="39" name="Rectangle 38"/>
          <p:cNvSpPr>
            <a:spLocks noChangeArrowheads="1"/>
          </p:cNvSpPr>
          <p:nvPr/>
        </p:nvSpPr>
        <p:spPr bwMode="auto">
          <a:xfrm>
            <a:off x="5638800" y="19050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0.0007</a:t>
            </a:r>
            <a:endParaRPr lang="en-NZ">
              <a:solidFill>
                <a:srgbClr val="FF0000"/>
              </a:solidFill>
            </a:endParaRPr>
          </a:p>
        </p:txBody>
      </p:sp>
      <p:sp>
        <p:nvSpPr>
          <p:cNvPr id="40" name="Rectangle 39"/>
          <p:cNvSpPr>
            <a:spLocks noChangeArrowheads="1"/>
          </p:cNvSpPr>
          <p:nvPr/>
        </p:nvSpPr>
        <p:spPr bwMode="auto">
          <a:xfrm>
            <a:off x="457200" y="24384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e) 2.3 ÷ 5 =</a:t>
            </a:r>
            <a:endParaRPr lang="en-NZ"/>
          </a:p>
        </p:txBody>
      </p:sp>
      <p:sp>
        <p:nvSpPr>
          <p:cNvPr id="41" name="Rectangle 40"/>
          <p:cNvSpPr>
            <a:spLocks noChangeArrowheads="1"/>
          </p:cNvSpPr>
          <p:nvPr/>
        </p:nvSpPr>
        <p:spPr bwMode="auto">
          <a:xfrm>
            <a:off x="3962400" y="24384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f) 5.7 ÷ 5 =</a:t>
            </a:r>
            <a:endParaRPr lang="en-NZ"/>
          </a:p>
        </p:txBody>
      </p:sp>
      <p:sp>
        <p:nvSpPr>
          <p:cNvPr id="42" name="Rectangle 41"/>
          <p:cNvSpPr>
            <a:spLocks noChangeArrowheads="1"/>
          </p:cNvSpPr>
          <p:nvPr/>
        </p:nvSpPr>
        <p:spPr bwMode="auto">
          <a:xfrm>
            <a:off x="1828800" y="24384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0.46</a:t>
            </a:r>
            <a:endParaRPr lang="en-NZ">
              <a:solidFill>
                <a:srgbClr val="FF0000"/>
              </a:solidFill>
            </a:endParaRPr>
          </a:p>
        </p:txBody>
      </p:sp>
      <p:sp>
        <p:nvSpPr>
          <p:cNvPr id="43" name="Rectangle 42"/>
          <p:cNvSpPr>
            <a:spLocks noChangeArrowheads="1"/>
          </p:cNvSpPr>
          <p:nvPr/>
        </p:nvSpPr>
        <p:spPr bwMode="auto">
          <a:xfrm>
            <a:off x="5181600" y="24384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1.14</a:t>
            </a:r>
            <a:endParaRPr lang="en-NZ">
              <a:solidFill>
                <a:srgbClr val="FF0000"/>
              </a:solidFill>
            </a:endParaRPr>
          </a:p>
        </p:txBody>
      </p:sp>
      <p:sp>
        <p:nvSpPr>
          <p:cNvPr id="45" name="TextBox 44"/>
          <p:cNvSpPr txBox="1">
            <a:spLocks noChangeArrowheads="1"/>
          </p:cNvSpPr>
          <p:nvPr/>
        </p:nvSpPr>
        <p:spPr bwMode="auto">
          <a:xfrm>
            <a:off x="457200" y="6858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Whole numbers = 0, 1, 2, 3, 4, ...</a:t>
            </a:r>
          </a:p>
        </p:txBody>
      </p:sp>
      <p:sp>
        <p:nvSpPr>
          <p:cNvPr id="44" name="TextBox 43"/>
          <p:cNvSpPr txBox="1">
            <a:spLocks noChangeArrowheads="1"/>
          </p:cNvSpPr>
          <p:nvPr/>
        </p:nvSpPr>
        <p:spPr bwMode="auto">
          <a:xfrm>
            <a:off x="457200" y="3429000"/>
            <a:ext cx="510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5. DIVIDING BY DECIMALS</a:t>
            </a:r>
          </a:p>
        </p:txBody>
      </p:sp>
      <p:sp>
        <p:nvSpPr>
          <p:cNvPr id="46" name="TextBox 45"/>
          <p:cNvSpPr txBox="1">
            <a:spLocks noChangeArrowheads="1"/>
          </p:cNvSpPr>
          <p:nvPr/>
        </p:nvSpPr>
        <p:spPr bwMode="auto">
          <a:xfrm>
            <a:off x="457200" y="3733800"/>
            <a:ext cx="8001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It is often easier to move the digits left in both numbers so that you are dealing with whole numbers</a:t>
            </a:r>
          </a:p>
        </p:txBody>
      </p:sp>
      <p:sp>
        <p:nvSpPr>
          <p:cNvPr id="47" name="Rectangle 46"/>
          <p:cNvSpPr>
            <a:spLocks noChangeArrowheads="1"/>
          </p:cNvSpPr>
          <p:nvPr/>
        </p:nvSpPr>
        <p:spPr bwMode="auto">
          <a:xfrm>
            <a:off x="457200" y="43434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 18.296 ÷ 0.04</a:t>
            </a:r>
            <a:endParaRPr lang="en-NZ"/>
          </a:p>
        </p:txBody>
      </p:sp>
      <p:sp>
        <p:nvSpPr>
          <p:cNvPr id="48" name="Rectangle 47"/>
          <p:cNvSpPr>
            <a:spLocks noChangeArrowheads="1"/>
          </p:cNvSpPr>
          <p:nvPr/>
        </p:nvSpPr>
        <p:spPr bwMode="auto">
          <a:xfrm>
            <a:off x="4343400" y="43434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b) 2.65 ÷ 0.5</a:t>
            </a:r>
            <a:endParaRPr lang="en-NZ"/>
          </a:p>
        </p:txBody>
      </p:sp>
      <p:sp>
        <p:nvSpPr>
          <p:cNvPr id="49" name="Rectangle 48"/>
          <p:cNvSpPr>
            <a:spLocks noChangeArrowheads="1"/>
          </p:cNvSpPr>
          <p:nvPr/>
        </p:nvSpPr>
        <p:spPr bwMode="auto">
          <a:xfrm>
            <a:off x="2438400" y="46482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457.4</a:t>
            </a:r>
            <a:endParaRPr lang="en-NZ">
              <a:solidFill>
                <a:srgbClr val="FF0000"/>
              </a:solidFill>
            </a:endParaRPr>
          </a:p>
        </p:txBody>
      </p:sp>
      <p:sp>
        <p:nvSpPr>
          <p:cNvPr id="50" name="Rectangle 49"/>
          <p:cNvSpPr>
            <a:spLocks noChangeArrowheads="1"/>
          </p:cNvSpPr>
          <p:nvPr/>
        </p:nvSpPr>
        <p:spPr bwMode="auto">
          <a:xfrm>
            <a:off x="5867400" y="46482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5.3</a:t>
            </a:r>
            <a:endParaRPr lang="en-NZ">
              <a:solidFill>
                <a:srgbClr val="FF0000"/>
              </a:solidFill>
            </a:endParaRPr>
          </a:p>
        </p:txBody>
      </p:sp>
      <p:sp>
        <p:nvSpPr>
          <p:cNvPr id="51" name="Rectangle 50"/>
          <p:cNvSpPr>
            <a:spLocks noChangeArrowheads="1"/>
          </p:cNvSpPr>
          <p:nvPr/>
        </p:nvSpPr>
        <p:spPr bwMode="auto">
          <a:xfrm>
            <a:off x="1066800" y="4648200"/>
            <a:ext cx="1524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1829.6 ÷ 4 = </a:t>
            </a:r>
            <a:endParaRPr lang="en-NZ">
              <a:solidFill>
                <a:srgbClr val="FF0000"/>
              </a:solidFill>
            </a:endParaRPr>
          </a:p>
        </p:txBody>
      </p:sp>
      <p:sp>
        <p:nvSpPr>
          <p:cNvPr id="52" name="Rectangle 51"/>
          <p:cNvSpPr>
            <a:spLocks noChangeArrowheads="1"/>
          </p:cNvSpPr>
          <p:nvPr/>
        </p:nvSpPr>
        <p:spPr bwMode="auto">
          <a:xfrm>
            <a:off x="4800600" y="4648200"/>
            <a:ext cx="3200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26.5 ÷ 5 =</a:t>
            </a:r>
            <a:endParaRPr lang="en-NZ">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fade">
                                      <p:cBhvr>
                                        <p:cTn id="12" dur="500"/>
                                        <p:tgtEl>
                                          <p:spTgt spid="31"/>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2"/>
                                        </p:tgtEl>
                                        <p:attrNameLst>
                                          <p:attrName>style.visibility</p:attrName>
                                        </p:attrNameLst>
                                      </p:cBhvr>
                                      <p:to>
                                        <p:strVal val="visible"/>
                                      </p:to>
                                    </p:set>
                                    <p:animEffect transition="in" filter="fade">
                                      <p:cBhvr>
                                        <p:cTn id="15" dur="500"/>
                                        <p:tgtEl>
                                          <p:spTgt spid="32"/>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3"/>
                                        </p:tgtEl>
                                        <p:attrNameLst>
                                          <p:attrName>style.visibility</p:attrName>
                                        </p:attrNameLst>
                                      </p:cBhvr>
                                      <p:to>
                                        <p:strVal val="visible"/>
                                      </p:to>
                                    </p:set>
                                    <p:animEffect transition="in" filter="fade">
                                      <p:cBhvr>
                                        <p:cTn id="18" dur="500"/>
                                        <p:tgtEl>
                                          <p:spTgt spid="33"/>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animEffect transition="in" filter="fade">
                                      <p:cBhvr>
                                        <p:cTn id="21" dur="500"/>
                                        <p:tgtEl>
                                          <p:spTgt spid="36"/>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7"/>
                                        </p:tgtEl>
                                        <p:attrNameLst>
                                          <p:attrName>style.visibility</p:attrName>
                                        </p:attrNameLst>
                                      </p:cBhvr>
                                      <p:to>
                                        <p:strVal val="visible"/>
                                      </p:to>
                                    </p:set>
                                    <p:animEffect transition="in" filter="fade">
                                      <p:cBhvr>
                                        <p:cTn id="24" dur="500"/>
                                        <p:tgtEl>
                                          <p:spTgt spid="37"/>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40"/>
                                        </p:tgtEl>
                                        <p:attrNameLst>
                                          <p:attrName>style.visibility</p:attrName>
                                        </p:attrNameLst>
                                      </p:cBhvr>
                                      <p:to>
                                        <p:strVal val="visible"/>
                                      </p:to>
                                    </p:set>
                                    <p:animEffect transition="in" filter="fade">
                                      <p:cBhvr>
                                        <p:cTn id="27" dur="500"/>
                                        <p:tgtEl>
                                          <p:spTgt spid="40"/>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41"/>
                                        </p:tgtEl>
                                        <p:attrNameLst>
                                          <p:attrName>style.visibility</p:attrName>
                                        </p:attrNameLst>
                                      </p:cBhvr>
                                      <p:to>
                                        <p:strVal val="visible"/>
                                      </p:to>
                                    </p:set>
                                    <p:animEffect transition="in" filter="fade">
                                      <p:cBhvr>
                                        <p:cTn id="30" dur="500"/>
                                        <p:tgtEl>
                                          <p:spTgt spid="41"/>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4"/>
                                        </p:tgtEl>
                                        <p:attrNameLst>
                                          <p:attrName>style.visibility</p:attrName>
                                        </p:attrNameLst>
                                      </p:cBhvr>
                                      <p:to>
                                        <p:strVal val="visible"/>
                                      </p:to>
                                    </p:set>
                                    <p:animEffect transition="in" filter="fade">
                                      <p:cBhvr>
                                        <p:cTn id="35" dur="500"/>
                                        <p:tgtEl>
                                          <p:spTgt spid="34"/>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5"/>
                                        </p:tgtEl>
                                        <p:attrNameLst>
                                          <p:attrName>style.visibility</p:attrName>
                                        </p:attrNameLst>
                                      </p:cBhvr>
                                      <p:to>
                                        <p:strVal val="visible"/>
                                      </p:to>
                                    </p:set>
                                    <p:animEffect transition="in" filter="fade">
                                      <p:cBhvr>
                                        <p:cTn id="40" dur="500"/>
                                        <p:tgtEl>
                                          <p:spTgt spid="35"/>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38"/>
                                        </p:tgtEl>
                                        <p:attrNameLst>
                                          <p:attrName>style.visibility</p:attrName>
                                        </p:attrNameLst>
                                      </p:cBhvr>
                                      <p:to>
                                        <p:strVal val="visible"/>
                                      </p:to>
                                    </p:set>
                                    <p:animEffect transition="in" filter="fade">
                                      <p:cBhvr>
                                        <p:cTn id="45" dur="500"/>
                                        <p:tgtEl>
                                          <p:spTgt spid="38"/>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39"/>
                                        </p:tgtEl>
                                        <p:attrNameLst>
                                          <p:attrName>style.visibility</p:attrName>
                                        </p:attrNameLst>
                                      </p:cBhvr>
                                      <p:to>
                                        <p:strVal val="visible"/>
                                      </p:to>
                                    </p:set>
                                    <p:animEffect transition="in" filter="fade">
                                      <p:cBhvr>
                                        <p:cTn id="50" dur="500"/>
                                        <p:tgtEl>
                                          <p:spTgt spid="39"/>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42"/>
                                        </p:tgtEl>
                                        <p:attrNameLst>
                                          <p:attrName>style.visibility</p:attrName>
                                        </p:attrNameLst>
                                      </p:cBhvr>
                                      <p:to>
                                        <p:strVal val="visible"/>
                                      </p:to>
                                    </p:set>
                                    <p:animEffect transition="in" filter="fade">
                                      <p:cBhvr>
                                        <p:cTn id="55" dur="500"/>
                                        <p:tgtEl>
                                          <p:spTgt spid="42"/>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43"/>
                                        </p:tgtEl>
                                        <p:attrNameLst>
                                          <p:attrName>style.visibility</p:attrName>
                                        </p:attrNameLst>
                                      </p:cBhvr>
                                      <p:to>
                                        <p:strVal val="visible"/>
                                      </p:to>
                                    </p:set>
                                    <p:animEffect transition="in" filter="fade">
                                      <p:cBhvr>
                                        <p:cTn id="60" dur="500"/>
                                        <p:tgtEl>
                                          <p:spTgt spid="43"/>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45"/>
                                        </p:tgtEl>
                                        <p:attrNameLst>
                                          <p:attrName>style.visibility</p:attrName>
                                        </p:attrNameLst>
                                      </p:cBhvr>
                                      <p:to>
                                        <p:strVal val="visible"/>
                                      </p:to>
                                    </p:set>
                                    <p:animEffect transition="in" filter="fade">
                                      <p:cBhvr>
                                        <p:cTn id="65" dur="500"/>
                                        <p:tgtEl>
                                          <p:spTgt spid="45"/>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44"/>
                                        </p:tgtEl>
                                        <p:attrNameLst>
                                          <p:attrName>style.visibility</p:attrName>
                                        </p:attrNameLst>
                                      </p:cBhvr>
                                      <p:to>
                                        <p:strVal val="visible"/>
                                      </p:to>
                                    </p:set>
                                    <p:animEffect transition="in" filter="fade">
                                      <p:cBhvr>
                                        <p:cTn id="70" dur="500"/>
                                        <p:tgtEl>
                                          <p:spTgt spid="44"/>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46"/>
                                        </p:tgtEl>
                                        <p:attrNameLst>
                                          <p:attrName>style.visibility</p:attrName>
                                        </p:attrNameLst>
                                      </p:cBhvr>
                                      <p:to>
                                        <p:strVal val="visible"/>
                                      </p:to>
                                    </p:set>
                                    <p:animEffect transition="in" filter="fade">
                                      <p:cBhvr>
                                        <p:cTn id="75" dur="500"/>
                                        <p:tgtEl>
                                          <p:spTgt spid="46"/>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47"/>
                                        </p:tgtEl>
                                        <p:attrNameLst>
                                          <p:attrName>style.visibility</p:attrName>
                                        </p:attrNameLst>
                                      </p:cBhvr>
                                      <p:to>
                                        <p:strVal val="visible"/>
                                      </p:to>
                                    </p:set>
                                    <p:animEffect transition="in" filter="fade">
                                      <p:cBhvr>
                                        <p:cTn id="78" dur="500"/>
                                        <p:tgtEl>
                                          <p:spTgt spid="47"/>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48"/>
                                        </p:tgtEl>
                                        <p:attrNameLst>
                                          <p:attrName>style.visibility</p:attrName>
                                        </p:attrNameLst>
                                      </p:cBhvr>
                                      <p:to>
                                        <p:strVal val="visible"/>
                                      </p:to>
                                    </p:set>
                                    <p:animEffect transition="in" filter="fade">
                                      <p:cBhvr>
                                        <p:cTn id="81" dur="500"/>
                                        <p:tgtEl>
                                          <p:spTgt spid="48"/>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51"/>
                                        </p:tgtEl>
                                        <p:attrNameLst>
                                          <p:attrName>style.visibility</p:attrName>
                                        </p:attrNameLst>
                                      </p:cBhvr>
                                      <p:to>
                                        <p:strVal val="visible"/>
                                      </p:to>
                                    </p:set>
                                    <p:animEffect transition="in" filter="fade">
                                      <p:cBhvr>
                                        <p:cTn id="86" dur="500"/>
                                        <p:tgtEl>
                                          <p:spTgt spid="51"/>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10" presetClass="entr" presetSubtype="0" fill="hold" grpId="0" nodeType="clickEffect">
                                  <p:stCondLst>
                                    <p:cond delay="0"/>
                                  </p:stCondLst>
                                  <p:childTnLst>
                                    <p:set>
                                      <p:cBhvr>
                                        <p:cTn id="90" dur="1" fill="hold">
                                          <p:stCondLst>
                                            <p:cond delay="0"/>
                                          </p:stCondLst>
                                        </p:cTn>
                                        <p:tgtEl>
                                          <p:spTgt spid="49"/>
                                        </p:tgtEl>
                                        <p:attrNameLst>
                                          <p:attrName>style.visibility</p:attrName>
                                        </p:attrNameLst>
                                      </p:cBhvr>
                                      <p:to>
                                        <p:strVal val="visible"/>
                                      </p:to>
                                    </p:set>
                                    <p:animEffect transition="in" filter="fade">
                                      <p:cBhvr>
                                        <p:cTn id="91" dur="500"/>
                                        <p:tgtEl>
                                          <p:spTgt spid="49"/>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10" presetClass="entr" presetSubtype="0" fill="hold" grpId="0" nodeType="clickEffect">
                                  <p:stCondLst>
                                    <p:cond delay="0"/>
                                  </p:stCondLst>
                                  <p:childTnLst>
                                    <p:set>
                                      <p:cBhvr>
                                        <p:cTn id="95" dur="1" fill="hold">
                                          <p:stCondLst>
                                            <p:cond delay="0"/>
                                          </p:stCondLst>
                                        </p:cTn>
                                        <p:tgtEl>
                                          <p:spTgt spid="52"/>
                                        </p:tgtEl>
                                        <p:attrNameLst>
                                          <p:attrName>style.visibility</p:attrName>
                                        </p:attrNameLst>
                                      </p:cBhvr>
                                      <p:to>
                                        <p:strVal val="visible"/>
                                      </p:to>
                                    </p:set>
                                    <p:animEffect transition="in" filter="fade">
                                      <p:cBhvr>
                                        <p:cTn id="96" dur="500"/>
                                        <p:tgtEl>
                                          <p:spTgt spid="52"/>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50"/>
                                        </p:tgtEl>
                                        <p:attrNameLst>
                                          <p:attrName>style.visibility</p:attrName>
                                        </p:attrNameLst>
                                      </p:cBhvr>
                                      <p:to>
                                        <p:strVal val="visible"/>
                                      </p:to>
                                    </p:set>
                                    <p:animEffect transition="in" filter="fade">
                                      <p:cBhvr>
                                        <p:cTn id="101"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32" grpId="0"/>
      <p:bldP spid="33" grpId="0"/>
      <p:bldP spid="34" grpId="0"/>
      <p:bldP spid="35" grpId="0"/>
      <p:bldP spid="36" grpId="0"/>
      <p:bldP spid="37" grpId="0"/>
      <p:bldP spid="38" grpId="0"/>
      <p:bldP spid="39" grpId="0"/>
      <p:bldP spid="40" grpId="0"/>
      <p:bldP spid="41" grpId="0"/>
      <p:bldP spid="42" grpId="0"/>
      <p:bldP spid="43" grpId="0"/>
      <p:bldP spid="45" grpId="0"/>
      <p:bldP spid="44" grpId="0"/>
      <p:bldP spid="46" grpId="0"/>
      <p:bldP spid="47" grpId="0"/>
      <p:bldP spid="48" grpId="0"/>
      <p:bldP spid="49" grpId="0"/>
      <p:bldP spid="50" grpId="0"/>
      <p:bldP spid="51" grpId="0"/>
      <p:bldP spid="5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457200" y="457200"/>
            <a:ext cx="510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6. ROUNDING DECIMALS</a:t>
            </a:r>
          </a:p>
        </p:txBody>
      </p:sp>
      <p:sp>
        <p:nvSpPr>
          <p:cNvPr id="3" name="TextBox 2"/>
          <p:cNvSpPr txBox="1">
            <a:spLocks noChangeArrowheads="1"/>
          </p:cNvSpPr>
          <p:nvPr/>
        </p:nvSpPr>
        <p:spPr bwMode="auto">
          <a:xfrm>
            <a:off x="457200" y="7620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i) Count the number of places needed AFTER the decimal point</a:t>
            </a:r>
          </a:p>
        </p:txBody>
      </p:sp>
      <p:sp>
        <p:nvSpPr>
          <p:cNvPr id="4" name="TextBox 3"/>
          <p:cNvSpPr txBox="1">
            <a:spLocks noChangeArrowheads="1"/>
          </p:cNvSpPr>
          <p:nvPr/>
        </p:nvSpPr>
        <p:spPr bwMode="auto">
          <a:xfrm>
            <a:off x="457200" y="10668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ii) Look at the next digit</a:t>
            </a:r>
          </a:p>
        </p:txBody>
      </p:sp>
      <p:sp>
        <p:nvSpPr>
          <p:cNvPr id="5" name="TextBox 4"/>
          <p:cNvSpPr txBox="1">
            <a:spLocks noChangeArrowheads="1"/>
          </p:cNvSpPr>
          <p:nvPr/>
        </p:nvSpPr>
        <p:spPr bwMode="auto">
          <a:xfrm>
            <a:off x="685800" y="13716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If it’s a 5 or more, add 1 to the previous digit</a:t>
            </a:r>
          </a:p>
        </p:txBody>
      </p:sp>
      <p:sp>
        <p:nvSpPr>
          <p:cNvPr id="6" name="TextBox 5"/>
          <p:cNvSpPr txBox="1">
            <a:spLocks noChangeArrowheads="1"/>
          </p:cNvSpPr>
          <p:nvPr/>
        </p:nvSpPr>
        <p:spPr bwMode="auto">
          <a:xfrm>
            <a:off x="685800" y="16764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If it’s less than 5, leave previous digit unchanged</a:t>
            </a:r>
          </a:p>
        </p:txBody>
      </p:sp>
      <p:sp>
        <p:nvSpPr>
          <p:cNvPr id="7" name="TextBox 6"/>
          <p:cNvSpPr txBox="1">
            <a:spLocks noChangeArrowheads="1"/>
          </p:cNvSpPr>
          <p:nvPr/>
        </p:nvSpPr>
        <p:spPr bwMode="auto">
          <a:xfrm>
            <a:off x="457200" y="19812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iii) Drop off any extra digits</a:t>
            </a:r>
          </a:p>
        </p:txBody>
      </p:sp>
      <p:sp>
        <p:nvSpPr>
          <p:cNvPr id="8" name="TextBox 7"/>
          <p:cNvSpPr txBox="1">
            <a:spLocks noChangeArrowheads="1"/>
          </p:cNvSpPr>
          <p:nvPr/>
        </p:nvSpPr>
        <p:spPr bwMode="auto">
          <a:xfrm>
            <a:off x="457200" y="2514600"/>
            <a:ext cx="4114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e.g. Round </a:t>
            </a:r>
            <a:r>
              <a:rPr lang="en-NZ" sz="2400">
                <a:latin typeface="Arial" pitchFamily="34" charset="0"/>
                <a:cs typeface="Arial" pitchFamily="34" charset="0"/>
              </a:rPr>
              <a:t>6.12538</a:t>
            </a:r>
            <a:r>
              <a:rPr lang="en-NZ">
                <a:latin typeface="Arial" pitchFamily="34" charset="0"/>
                <a:cs typeface="Arial" pitchFamily="34" charset="0"/>
              </a:rPr>
              <a:t> to:</a:t>
            </a:r>
          </a:p>
        </p:txBody>
      </p:sp>
      <p:sp>
        <p:nvSpPr>
          <p:cNvPr id="9" name="Rectangle 8"/>
          <p:cNvSpPr>
            <a:spLocks noChangeArrowheads="1"/>
          </p:cNvSpPr>
          <p:nvPr/>
        </p:nvSpPr>
        <p:spPr bwMode="auto">
          <a:xfrm>
            <a:off x="457200" y="2971800"/>
            <a:ext cx="2971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 1 decimal place (1 d.p.)</a:t>
            </a:r>
            <a:endParaRPr lang="en-NZ"/>
          </a:p>
        </p:txBody>
      </p:sp>
      <p:sp>
        <p:nvSpPr>
          <p:cNvPr id="10" name="Rectangle 9"/>
          <p:cNvSpPr>
            <a:spLocks noChangeArrowheads="1"/>
          </p:cNvSpPr>
          <p:nvPr/>
        </p:nvSpPr>
        <p:spPr bwMode="auto">
          <a:xfrm>
            <a:off x="4495800" y="2971800"/>
            <a:ext cx="1600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b) 4 d.p.</a:t>
            </a:r>
            <a:endParaRPr lang="en-NZ"/>
          </a:p>
        </p:txBody>
      </p:sp>
      <p:sp>
        <p:nvSpPr>
          <p:cNvPr id="11" name="Oval 10"/>
          <p:cNvSpPr>
            <a:spLocks noChangeArrowheads="1"/>
          </p:cNvSpPr>
          <p:nvPr/>
        </p:nvSpPr>
        <p:spPr bwMode="auto">
          <a:xfrm flipH="1">
            <a:off x="1981200" y="2590800"/>
            <a:ext cx="152400" cy="381000"/>
          </a:xfrm>
          <a:prstGeom prst="ellipse">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pPr eaLnBrk="0" hangingPunct="0"/>
            <a:endParaRPr lang="en-US"/>
          </a:p>
        </p:txBody>
      </p:sp>
      <p:sp>
        <p:nvSpPr>
          <p:cNvPr id="12" name="Rectangle 11"/>
          <p:cNvSpPr>
            <a:spLocks noChangeArrowheads="1"/>
          </p:cNvSpPr>
          <p:nvPr/>
        </p:nvSpPr>
        <p:spPr bwMode="auto">
          <a:xfrm>
            <a:off x="838200" y="33528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Next digit =</a:t>
            </a:r>
            <a:endParaRPr lang="en-NZ">
              <a:solidFill>
                <a:srgbClr val="FF0000"/>
              </a:solidFill>
            </a:endParaRPr>
          </a:p>
        </p:txBody>
      </p:sp>
      <p:sp>
        <p:nvSpPr>
          <p:cNvPr id="13" name="Rectangle 12"/>
          <p:cNvSpPr>
            <a:spLocks noChangeArrowheads="1"/>
          </p:cNvSpPr>
          <p:nvPr/>
        </p:nvSpPr>
        <p:spPr bwMode="auto">
          <a:xfrm>
            <a:off x="2057400" y="3352800"/>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FF0000"/>
                </a:solidFill>
                <a:latin typeface="Arial" pitchFamily="34" charset="0"/>
                <a:cs typeface="Arial" pitchFamily="34" charset="0"/>
              </a:rPr>
              <a:t>2</a:t>
            </a:r>
            <a:endParaRPr lang="en-NZ">
              <a:solidFill>
                <a:srgbClr val="FF0000"/>
              </a:solidFill>
            </a:endParaRPr>
          </a:p>
        </p:txBody>
      </p:sp>
      <p:sp>
        <p:nvSpPr>
          <p:cNvPr id="14" name="Rectangle 13"/>
          <p:cNvSpPr>
            <a:spLocks noChangeArrowheads="1"/>
          </p:cNvSpPr>
          <p:nvPr/>
        </p:nvSpPr>
        <p:spPr bwMode="auto">
          <a:xfrm>
            <a:off x="1828800" y="3657600"/>
            <a:ext cx="2362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leave unchanged</a:t>
            </a:r>
            <a:endParaRPr lang="en-NZ">
              <a:solidFill>
                <a:srgbClr val="FF0000"/>
              </a:solidFill>
            </a:endParaRPr>
          </a:p>
        </p:txBody>
      </p:sp>
      <p:sp>
        <p:nvSpPr>
          <p:cNvPr id="15" name="Rectangle 14"/>
          <p:cNvSpPr>
            <a:spLocks noChangeArrowheads="1"/>
          </p:cNvSpPr>
          <p:nvPr/>
        </p:nvSpPr>
        <p:spPr bwMode="auto">
          <a:xfrm>
            <a:off x="1828800" y="3962400"/>
            <a:ext cx="8778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sz="2400">
                <a:solidFill>
                  <a:srgbClr val="FF0000"/>
                </a:solidFill>
                <a:latin typeface="Arial" pitchFamily="34" charset="0"/>
                <a:cs typeface="Arial" pitchFamily="34" charset="0"/>
              </a:rPr>
              <a:t>= 6.1</a:t>
            </a:r>
            <a:endParaRPr lang="en-NZ" sz="2400">
              <a:solidFill>
                <a:srgbClr val="FF0000"/>
              </a:solidFill>
            </a:endParaRPr>
          </a:p>
        </p:txBody>
      </p:sp>
      <p:sp>
        <p:nvSpPr>
          <p:cNvPr id="16" name="Oval 15"/>
          <p:cNvSpPr>
            <a:spLocks noChangeArrowheads="1"/>
          </p:cNvSpPr>
          <p:nvPr/>
        </p:nvSpPr>
        <p:spPr bwMode="auto">
          <a:xfrm flipH="1">
            <a:off x="2514600" y="2590800"/>
            <a:ext cx="152400" cy="381000"/>
          </a:xfrm>
          <a:prstGeom prst="ellipse">
            <a:avLst/>
          </a:prstGeom>
          <a:noFill/>
          <a:ln w="25400" algn="ctr">
            <a:solidFill>
              <a:srgbClr val="00B0F0"/>
            </a:solidFill>
            <a:round/>
            <a:headEnd/>
            <a:tailEnd/>
          </a:ln>
          <a:extLst>
            <a:ext uri="{909E8E84-426E-40DD-AFC4-6F175D3DCCD1}">
              <a14:hiddenFill xmlns:a14="http://schemas.microsoft.com/office/drawing/2010/main">
                <a:solidFill>
                  <a:srgbClr val="FFFFFF"/>
                </a:solidFill>
              </a14:hiddenFill>
            </a:ext>
          </a:extLst>
        </p:spPr>
        <p:txBody>
          <a:bodyPr/>
          <a:lstStyle/>
          <a:p>
            <a:pPr eaLnBrk="0" hangingPunct="0"/>
            <a:endParaRPr lang="en-US"/>
          </a:p>
        </p:txBody>
      </p:sp>
      <p:sp>
        <p:nvSpPr>
          <p:cNvPr id="17" name="Rectangle 16"/>
          <p:cNvSpPr>
            <a:spLocks noChangeArrowheads="1"/>
          </p:cNvSpPr>
          <p:nvPr/>
        </p:nvSpPr>
        <p:spPr bwMode="auto">
          <a:xfrm>
            <a:off x="4800600" y="33528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00B0F0"/>
                </a:solidFill>
                <a:latin typeface="Arial" pitchFamily="34" charset="0"/>
                <a:cs typeface="Arial" pitchFamily="34" charset="0"/>
              </a:rPr>
              <a:t>Next digit =</a:t>
            </a:r>
            <a:endParaRPr lang="en-NZ">
              <a:solidFill>
                <a:srgbClr val="00B0F0"/>
              </a:solidFill>
            </a:endParaRPr>
          </a:p>
        </p:txBody>
      </p:sp>
      <p:sp>
        <p:nvSpPr>
          <p:cNvPr id="18" name="Rectangle 17"/>
          <p:cNvSpPr>
            <a:spLocks noChangeArrowheads="1"/>
          </p:cNvSpPr>
          <p:nvPr/>
        </p:nvSpPr>
        <p:spPr bwMode="auto">
          <a:xfrm>
            <a:off x="6019800" y="3352800"/>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a:solidFill>
                  <a:srgbClr val="00B0F0"/>
                </a:solidFill>
                <a:latin typeface="Arial" pitchFamily="34" charset="0"/>
                <a:cs typeface="Arial" pitchFamily="34" charset="0"/>
              </a:rPr>
              <a:t>8</a:t>
            </a:r>
            <a:endParaRPr lang="en-NZ">
              <a:solidFill>
                <a:srgbClr val="00B0F0"/>
              </a:solidFill>
            </a:endParaRPr>
          </a:p>
        </p:txBody>
      </p:sp>
      <p:sp>
        <p:nvSpPr>
          <p:cNvPr id="19" name="Rectangle 18"/>
          <p:cNvSpPr>
            <a:spLocks noChangeArrowheads="1"/>
          </p:cNvSpPr>
          <p:nvPr/>
        </p:nvSpPr>
        <p:spPr bwMode="auto">
          <a:xfrm>
            <a:off x="5791200" y="3657600"/>
            <a:ext cx="2362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00B0F0"/>
                </a:solidFill>
                <a:latin typeface="Arial" pitchFamily="34" charset="0"/>
                <a:cs typeface="Arial" pitchFamily="34" charset="0"/>
              </a:rPr>
              <a:t>= add 1</a:t>
            </a:r>
            <a:endParaRPr lang="en-NZ">
              <a:solidFill>
                <a:srgbClr val="00B0F0"/>
              </a:solidFill>
            </a:endParaRPr>
          </a:p>
        </p:txBody>
      </p:sp>
      <p:sp>
        <p:nvSpPr>
          <p:cNvPr id="20" name="Rectangle 19"/>
          <p:cNvSpPr>
            <a:spLocks noChangeArrowheads="1"/>
          </p:cNvSpPr>
          <p:nvPr/>
        </p:nvSpPr>
        <p:spPr bwMode="auto">
          <a:xfrm>
            <a:off x="5791200" y="3962400"/>
            <a:ext cx="13922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NZ" sz="2400">
                <a:solidFill>
                  <a:srgbClr val="00B0F0"/>
                </a:solidFill>
                <a:latin typeface="Arial" pitchFamily="34" charset="0"/>
                <a:cs typeface="Arial" pitchFamily="34" charset="0"/>
              </a:rPr>
              <a:t>= 6.1254</a:t>
            </a:r>
            <a:endParaRPr lang="en-NZ" sz="2400">
              <a:solidFill>
                <a:srgbClr val="00B0F0"/>
              </a:solidFill>
            </a:endParaRPr>
          </a:p>
        </p:txBody>
      </p:sp>
      <p:sp>
        <p:nvSpPr>
          <p:cNvPr id="21" name="TextBox 20"/>
          <p:cNvSpPr txBox="1">
            <a:spLocks noChangeArrowheads="1"/>
          </p:cNvSpPr>
          <p:nvPr/>
        </p:nvSpPr>
        <p:spPr bwMode="auto">
          <a:xfrm>
            <a:off x="381000" y="4648200"/>
            <a:ext cx="5867400" cy="923925"/>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The number of places you have to round to should tell you how many digits are left after the decimal point in your answer. i.e. 3 d.p. = 3 digits after the decimal point. </a:t>
            </a:r>
          </a:p>
        </p:txBody>
      </p:sp>
      <p:sp>
        <p:nvSpPr>
          <p:cNvPr id="22" name="TextBox 21"/>
          <p:cNvSpPr txBox="1">
            <a:spLocks noChangeArrowheads="1"/>
          </p:cNvSpPr>
          <p:nvPr/>
        </p:nvSpPr>
        <p:spPr bwMode="auto">
          <a:xfrm>
            <a:off x="609600" y="5715000"/>
            <a:ext cx="5410200" cy="369888"/>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solidFill>
                  <a:srgbClr val="FF0000"/>
                </a:solidFill>
                <a:latin typeface="Arial" pitchFamily="34" charset="0"/>
                <a:cs typeface="Arial" pitchFamily="34" charset="0"/>
              </a:rPr>
              <a:t>When rounding decimals, you DO NOT move digits</a:t>
            </a:r>
          </a:p>
        </p:txBody>
      </p:sp>
      <p:sp>
        <p:nvSpPr>
          <p:cNvPr id="23" name="TextBox 22"/>
          <p:cNvSpPr txBox="1">
            <a:spLocks noChangeArrowheads="1"/>
          </p:cNvSpPr>
          <p:nvPr/>
        </p:nvSpPr>
        <p:spPr bwMode="auto">
          <a:xfrm>
            <a:off x="457200" y="6248400"/>
            <a:ext cx="5334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ALWAYS round sensibly i.e. Money is rounded to</a:t>
            </a:r>
          </a:p>
        </p:txBody>
      </p:sp>
      <p:sp>
        <p:nvSpPr>
          <p:cNvPr id="24" name="Rectangle 23"/>
          <p:cNvSpPr>
            <a:spLocks noChangeArrowheads="1"/>
          </p:cNvSpPr>
          <p:nvPr/>
        </p:nvSpPr>
        <p:spPr bwMode="auto">
          <a:xfrm>
            <a:off x="5638800" y="62484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2 d.p.</a:t>
            </a:r>
            <a:endParaRPr lang="en-NZ">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0-#ppt_w/2"/>
                                          </p:val>
                                        </p:tav>
                                        <p:tav tm="100000">
                                          <p:val>
                                            <p:strVal val="#ppt_x"/>
                                          </p:val>
                                        </p:tav>
                                      </p:tavLst>
                                    </p:anim>
                                    <p:anim calcmode="lin" valueType="num">
                                      <p:cBhvr additive="base">
                                        <p:cTn id="38" dur="500" fill="hold"/>
                                        <p:tgtEl>
                                          <p:spTgt spid="8"/>
                                        </p:tgtEl>
                                        <p:attrNameLst>
                                          <p:attrName>ppt_y</p:attrName>
                                        </p:attrNameLst>
                                      </p:cBhvr>
                                      <p:tavLst>
                                        <p:tav tm="0">
                                          <p:val>
                                            <p:strVal val="#ppt_y"/>
                                          </p:val>
                                        </p:tav>
                                        <p:tav tm="100000">
                                          <p:val>
                                            <p:strVal val="#ppt_y"/>
                                          </p:val>
                                        </p:tav>
                                      </p:tavLst>
                                    </p:anim>
                                  </p:childTnLst>
                                </p:cTn>
                              </p:par>
                              <p:par>
                                <p:cTn id="39" presetID="10" presetClass="entr" presetSubtype="0" fill="hold" grpId="0" nodeType="with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fade">
                                      <p:cBhvr>
                                        <p:cTn id="41" dur="500"/>
                                        <p:tgtEl>
                                          <p:spTgt spid="9"/>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fade">
                                      <p:cBhvr>
                                        <p:cTn id="44" dur="500"/>
                                        <p:tgtEl>
                                          <p:spTgt spid="10"/>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Effect transition="in" filter="fade">
                                      <p:cBhvr>
                                        <p:cTn id="49" dur="500"/>
                                        <p:tgtEl>
                                          <p:spTgt spid="11"/>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fade">
                                      <p:cBhvr>
                                        <p:cTn id="54" dur="500"/>
                                        <p:tgtEl>
                                          <p:spTgt spid="12"/>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13"/>
                                        </p:tgtEl>
                                        <p:attrNameLst>
                                          <p:attrName>style.visibility</p:attrName>
                                        </p:attrNameLst>
                                      </p:cBhvr>
                                      <p:to>
                                        <p:strVal val="visible"/>
                                      </p:to>
                                    </p:set>
                                    <p:animEffect transition="in" filter="fade">
                                      <p:cBhvr>
                                        <p:cTn id="59" dur="500"/>
                                        <p:tgtEl>
                                          <p:spTgt spid="13"/>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14"/>
                                        </p:tgtEl>
                                        <p:attrNameLst>
                                          <p:attrName>style.visibility</p:attrName>
                                        </p:attrNameLst>
                                      </p:cBhvr>
                                      <p:to>
                                        <p:strVal val="visible"/>
                                      </p:to>
                                    </p:set>
                                    <p:animEffect transition="in" filter="fade">
                                      <p:cBhvr>
                                        <p:cTn id="64" dur="500"/>
                                        <p:tgtEl>
                                          <p:spTgt spid="14"/>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15"/>
                                        </p:tgtEl>
                                        <p:attrNameLst>
                                          <p:attrName>style.visibility</p:attrName>
                                        </p:attrNameLst>
                                      </p:cBhvr>
                                      <p:to>
                                        <p:strVal val="visible"/>
                                      </p:to>
                                    </p:set>
                                    <p:animEffect transition="in" filter="fade">
                                      <p:cBhvr>
                                        <p:cTn id="69" dur="500"/>
                                        <p:tgtEl>
                                          <p:spTgt spid="15"/>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10" presetClass="entr" presetSubtype="0" fill="hold" grpId="0" nodeType="clickEffect">
                                  <p:stCondLst>
                                    <p:cond delay="0"/>
                                  </p:stCondLst>
                                  <p:childTnLst>
                                    <p:set>
                                      <p:cBhvr>
                                        <p:cTn id="73" dur="1" fill="hold">
                                          <p:stCondLst>
                                            <p:cond delay="0"/>
                                          </p:stCondLst>
                                        </p:cTn>
                                        <p:tgtEl>
                                          <p:spTgt spid="16"/>
                                        </p:tgtEl>
                                        <p:attrNameLst>
                                          <p:attrName>style.visibility</p:attrName>
                                        </p:attrNameLst>
                                      </p:cBhvr>
                                      <p:to>
                                        <p:strVal val="visible"/>
                                      </p:to>
                                    </p:set>
                                    <p:animEffect transition="in" filter="fade">
                                      <p:cBhvr>
                                        <p:cTn id="74" dur="500"/>
                                        <p:tgtEl>
                                          <p:spTgt spid="16"/>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10" presetClass="entr" presetSubtype="0" fill="hold" grpId="0" nodeType="clickEffect">
                                  <p:stCondLst>
                                    <p:cond delay="0"/>
                                  </p:stCondLst>
                                  <p:childTnLst>
                                    <p:set>
                                      <p:cBhvr>
                                        <p:cTn id="78" dur="1" fill="hold">
                                          <p:stCondLst>
                                            <p:cond delay="0"/>
                                          </p:stCondLst>
                                        </p:cTn>
                                        <p:tgtEl>
                                          <p:spTgt spid="17"/>
                                        </p:tgtEl>
                                        <p:attrNameLst>
                                          <p:attrName>style.visibility</p:attrName>
                                        </p:attrNameLst>
                                      </p:cBhvr>
                                      <p:to>
                                        <p:strVal val="visible"/>
                                      </p:to>
                                    </p:set>
                                    <p:animEffect transition="in" filter="fade">
                                      <p:cBhvr>
                                        <p:cTn id="79" dur="500"/>
                                        <p:tgtEl>
                                          <p:spTgt spid="17"/>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18"/>
                                        </p:tgtEl>
                                        <p:attrNameLst>
                                          <p:attrName>style.visibility</p:attrName>
                                        </p:attrNameLst>
                                      </p:cBhvr>
                                      <p:to>
                                        <p:strVal val="visible"/>
                                      </p:to>
                                    </p:set>
                                    <p:animEffect transition="in" filter="fade">
                                      <p:cBhvr>
                                        <p:cTn id="84" dur="500"/>
                                        <p:tgtEl>
                                          <p:spTgt spid="18"/>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19"/>
                                        </p:tgtEl>
                                        <p:attrNameLst>
                                          <p:attrName>style.visibility</p:attrName>
                                        </p:attrNameLst>
                                      </p:cBhvr>
                                      <p:to>
                                        <p:strVal val="visible"/>
                                      </p:to>
                                    </p:set>
                                    <p:animEffect transition="in" filter="fade">
                                      <p:cBhvr>
                                        <p:cTn id="89" dur="500"/>
                                        <p:tgtEl>
                                          <p:spTgt spid="19"/>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10" presetClass="entr" presetSubtype="0" fill="hold" grpId="0" nodeType="clickEffect">
                                  <p:stCondLst>
                                    <p:cond delay="0"/>
                                  </p:stCondLst>
                                  <p:childTnLst>
                                    <p:set>
                                      <p:cBhvr>
                                        <p:cTn id="93" dur="1" fill="hold">
                                          <p:stCondLst>
                                            <p:cond delay="0"/>
                                          </p:stCondLst>
                                        </p:cTn>
                                        <p:tgtEl>
                                          <p:spTgt spid="20"/>
                                        </p:tgtEl>
                                        <p:attrNameLst>
                                          <p:attrName>style.visibility</p:attrName>
                                        </p:attrNameLst>
                                      </p:cBhvr>
                                      <p:to>
                                        <p:strVal val="visible"/>
                                      </p:to>
                                    </p:set>
                                    <p:animEffect transition="in" filter="fade">
                                      <p:cBhvr>
                                        <p:cTn id="94" dur="500"/>
                                        <p:tgtEl>
                                          <p:spTgt spid="20"/>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19" presetClass="entr" presetSubtype="10" fill="hold" grpId="0" nodeType="clickEffect">
                                  <p:stCondLst>
                                    <p:cond delay="0"/>
                                  </p:stCondLst>
                                  <p:childTnLst>
                                    <p:set>
                                      <p:cBhvr>
                                        <p:cTn id="98" dur="1" fill="hold">
                                          <p:stCondLst>
                                            <p:cond delay="0"/>
                                          </p:stCondLst>
                                        </p:cTn>
                                        <p:tgtEl>
                                          <p:spTgt spid="21"/>
                                        </p:tgtEl>
                                        <p:attrNameLst>
                                          <p:attrName>style.visibility</p:attrName>
                                        </p:attrNameLst>
                                      </p:cBhvr>
                                      <p:to>
                                        <p:strVal val="visible"/>
                                      </p:to>
                                    </p:set>
                                    <p:anim calcmode="lin" valueType="num">
                                      <p:cBhvr>
                                        <p:cTn id="99" dur="1000" fill="hold"/>
                                        <p:tgtEl>
                                          <p:spTgt spid="21"/>
                                        </p:tgtEl>
                                        <p:attrNameLst>
                                          <p:attrName>ppt_w</p:attrName>
                                        </p:attrNameLst>
                                      </p:cBhvr>
                                      <p:tavLst>
                                        <p:tav tm="0" fmla="#ppt_w*sin(2.5*pi*$)">
                                          <p:val>
                                            <p:fltVal val="0"/>
                                          </p:val>
                                        </p:tav>
                                        <p:tav tm="100000">
                                          <p:val>
                                            <p:fltVal val="1"/>
                                          </p:val>
                                        </p:tav>
                                      </p:tavLst>
                                    </p:anim>
                                    <p:anim calcmode="lin" valueType="num">
                                      <p:cBhvr>
                                        <p:cTn id="100" dur="1000" fill="hold"/>
                                        <p:tgtEl>
                                          <p:spTgt spid="21"/>
                                        </p:tgtEl>
                                        <p:attrNameLst>
                                          <p:attrName>ppt_h</p:attrName>
                                        </p:attrNameLst>
                                      </p:cBhvr>
                                      <p:tavLst>
                                        <p:tav tm="0">
                                          <p:val>
                                            <p:strVal val="#ppt_h"/>
                                          </p:val>
                                        </p:tav>
                                        <p:tav tm="100000">
                                          <p:val>
                                            <p:strVal val="#ppt_h"/>
                                          </p:val>
                                        </p:tav>
                                      </p:tavLst>
                                    </p:anim>
                                  </p:childTnLst>
                                </p:cTn>
                              </p:par>
                            </p:childTnLst>
                          </p:cTn>
                        </p:par>
                      </p:childTnLst>
                    </p:cTn>
                  </p:par>
                  <p:par>
                    <p:cTn id="101" fill="hold" nodeType="clickPar">
                      <p:stCondLst>
                        <p:cond delay="indefinite"/>
                      </p:stCondLst>
                      <p:childTnLst>
                        <p:par>
                          <p:cTn id="102" fill="hold" nodeType="withGroup">
                            <p:stCondLst>
                              <p:cond delay="0"/>
                            </p:stCondLst>
                            <p:childTnLst>
                              <p:par>
                                <p:cTn id="103" presetID="19" presetClass="entr" presetSubtype="10" fill="hold" grpId="0" nodeType="clickEffect">
                                  <p:stCondLst>
                                    <p:cond delay="0"/>
                                  </p:stCondLst>
                                  <p:childTnLst>
                                    <p:set>
                                      <p:cBhvr>
                                        <p:cTn id="104" dur="1" fill="hold">
                                          <p:stCondLst>
                                            <p:cond delay="0"/>
                                          </p:stCondLst>
                                        </p:cTn>
                                        <p:tgtEl>
                                          <p:spTgt spid="22"/>
                                        </p:tgtEl>
                                        <p:attrNameLst>
                                          <p:attrName>style.visibility</p:attrName>
                                        </p:attrNameLst>
                                      </p:cBhvr>
                                      <p:to>
                                        <p:strVal val="visible"/>
                                      </p:to>
                                    </p:set>
                                    <p:anim calcmode="lin" valueType="num">
                                      <p:cBhvr>
                                        <p:cTn id="105" dur="1000" fill="hold"/>
                                        <p:tgtEl>
                                          <p:spTgt spid="22"/>
                                        </p:tgtEl>
                                        <p:attrNameLst>
                                          <p:attrName>ppt_w</p:attrName>
                                        </p:attrNameLst>
                                      </p:cBhvr>
                                      <p:tavLst>
                                        <p:tav tm="0" fmla="#ppt_w*sin(2.5*pi*$)">
                                          <p:val>
                                            <p:fltVal val="0"/>
                                          </p:val>
                                        </p:tav>
                                        <p:tav tm="100000">
                                          <p:val>
                                            <p:fltVal val="1"/>
                                          </p:val>
                                        </p:tav>
                                      </p:tavLst>
                                    </p:anim>
                                    <p:anim calcmode="lin" valueType="num">
                                      <p:cBhvr>
                                        <p:cTn id="106" dur="1000" fill="hold"/>
                                        <p:tgtEl>
                                          <p:spTgt spid="22"/>
                                        </p:tgtEl>
                                        <p:attrNameLst>
                                          <p:attrName>ppt_h</p:attrName>
                                        </p:attrNameLst>
                                      </p:cBhvr>
                                      <p:tavLst>
                                        <p:tav tm="0">
                                          <p:val>
                                            <p:strVal val="#ppt_h"/>
                                          </p:val>
                                        </p:tav>
                                        <p:tav tm="100000">
                                          <p:val>
                                            <p:strVal val="#ppt_h"/>
                                          </p:val>
                                        </p:tav>
                                      </p:tavLst>
                                    </p:anim>
                                  </p:childTnLst>
                                </p:cTn>
                              </p:par>
                            </p:childTnLst>
                          </p:cTn>
                        </p:par>
                      </p:childTnLst>
                    </p:cTn>
                  </p:par>
                  <p:par>
                    <p:cTn id="107" fill="hold" nodeType="clickPar">
                      <p:stCondLst>
                        <p:cond delay="indefinite"/>
                      </p:stCondLst>
                      <p:childTnLst>
                        <p:par>
                          <p:cTn id="108" fill="hold" nodeType="withGroup">
                            <p:stCondLst>
                              <p:cond delay="0"/>
                            </p:stCondLst>
                            <p:childTnLst>
                              <p:par>
                                <p:cTn id="109" presetID="10" presetClass="entr" presetSubtype="0" fill="hold" grpId="0" nodeType="clickEffect">
                                  <p:stCondLst>
                                    <p:cond delay="0"/>
                                  </p:stCondLst>
                                  <p:childTnLst>
                                    <p:set>
                                      <p:cBhvr>
                                        <p:cTn id="110" dur="1" fill="hold">
                                          <p:stCondLst>
                                            <p:cond delay="0"/>
                                          </p:stCondLst>
                                        </p:cTn>
                                        <p:tgtEl>
                                          <p:spTgt spid="23"/>
                                        </p:tgtEl>
                                        <p:attrNameLst>
                                          <p:attrName>style.visibility</p:attrName>
                                        </p:attrNameLst>
                                      </p:cBhvr>
                                      <p:to>
                                        <p:strVal val="visible"/>
                                      </p:to>
                                    </p:set>
                                    <p:animEffect transition="in" filter="fade">
                                      <p:cBhvr>
                                        <p:cTn id="111" dur="500"/>
                                        <p:tgtEl>
                                          <p:spTgt spid="23"/>
                                        </p:tgtEl>
                                      </p:cBhvr>
                                    </p:animEffec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10" presetClass="entr" presetSubtype="0" fill="hold" grpId="0" nodeType="clickEffect">
                                  <p:stCondLst>
                                    <p:cond delay="0"/>
                                  </p:stCondLst>
                                  <p:childTnLst>
                                    <p:set>
                                      <p:cBhvr>
                                        <p:cTn id="115" dur="1" fill="hold">
                                          <p:stCondLst>
                                            <p:cond delay="0"/>
                                          </p:stCondLst>
                                        </p:cTn>
                                        <p:tgtEl>
                                          <p:spTgt spid="24"/>
                                        </p:tgtEl>
                                        <p:attrNameLst>
                                          <p:attrName>style.visibility</p:attrName>
                                        </p:attrNameLst>
                                      </p:cBhvr>
                                      <p:to>
                                        <p:strVal val="visible"/>
                                      </p:to>
                                    </p:set>
                                    <p:animEffect transition="in" filter="fade">
                                      <p:cBhvr>
                                        <p:cTn id="116"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animBg="1"/>
      <p:bldP spid="12" grpId="0"/>
      <p:bldP spid="13" grpId="0"/>
      <p:bldP spid="14" grpId="0"/>
      <p:bldP spid="15" grpId="0"/>
      <p:bldP spid="16" grpId="0" animBg="1"/>
      <p:bldP spid="17" grpId="0"/>
      <p:bldP spid="18" grpId="0"/>
      <p:bldP spid="19" grpId="0"/>
      <p:bldP spid="20" grpId="0"/>
      <p:bldP spid="21" grpId="0" animBg="1"/>
      <p:bldP spid="22" grpId="0" animBg="1"/>
      <p:bldP spid="23" grpId="0"/>
      <p:bldP spid="2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Arrow Connector 1"/>
          <p:cNvCxnSpPr>
            <a:cxnSpLocks noChangeShapeType="1"/>
          </p:cNvCxnSpPr>
          <p:nvPr/>
        </p:nvCxnSpPr>
        <p:spPr bwMode="auto">
          <a:xfrm>
            <a:off x="838200" y="990600"/>
            <a:ext cx="7315200" cy="1588"/>
          </a:xfrm>
          <a:prstGeom prst="straightConnector1">
            <a:avLst/>
          </a:prstGeom>
          <a:noFill/>
          <a:ln w="9525" algn="ctr">
            <a:solidFill>
              <a:schemeClr val="tx1"/>
            </a:solidFill>
            <a:round/>
            <a:headEnd type="arrow" w="med" len="med"/>
            <a:tailEnd type="arrow" w="med" len="med"/>
          </a:ln>
          <a:extLst>
            <a:ext uri="{909E8E84-426E-40DD-AFC4-6F175D3DCCD1}">
              <a14:hiddenFill xmlns:a14="http://schemas.microsoft.com/office/drawing/2010/main">
                <a:noFill/>
              </a14:hiddenFill>
            </a:ext>
          </a:extLst>
        </p:spPr>
      </p:cxnSp>
      <p:cxnSp>
        <p:nvCxnSpPr>
          <p:cNvPr id="3" name="Straight Connector 2"/>
          <p:cNvCxnSpPr>
            <a:cxnSpLocks noChangeShapeType="1"/>
          </p:cNvCxnSpPr>
          <p:nvPr/>
        </p:nvCxnSpPr>
        <p:spPr bwMode="auto">
          <a:xfrm rot="5400000">
            <a:off x="1182687" y="1027113"/>
            <a:ext cx="227013" cy="1588"/>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4" name="Straight Connector 3"/>
          <p:cNvCxnSpPr>
            <a:cxnSpLocks noChangeShapeType="1"/>
          </p:cNvCxnSpPr>
          <p:nvPr/>
        </p:nvCxnSpPr>
        <p:spPr bwMode="auto">
          <a:xfrm rot="5400000">
            <a:off x="1792287" y="1027113"/>
            <a:ext cx="227013" cy="1588"/>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5" name="Straight Connector 4"/>
          <p:cNvCxnSpPr>
            <a:cxnSpLocks noChangeShapeType="1"/>
          </p:cNvCxnSpPr>
          <p:nvPr/>
        </p:nvCxnSpPr>
        <p:spPr bwMode="auto">
          <a:xfrm rot="5400000">
            <a:off x="6211887" y="1027113"/>
            <a:ext cx="227013" cy="1588"/>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6" name="Straight Connector 5"/>
          <p:cNvCxnSpPr>
            <a:cxnSpLocks noChangeShapeType="1"/>
          </p:cNvCxnSpPr>
          <p:nvPr/>
        </p:nvCxnSpPr>
        <p:spPr bwMode="auto">
          <a:xfrm rot="5400000">
            <a:off x="5526087" y="1027113"/>
            <a:ext cx="227013" cy="1588"/>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7" name="Straight Connector 6"/>
          <p:cNvCxnSpPr>
            <a:cxnSpLocks noChangeShapeType="1"/>
          </p:cNvCxnSpPr>
          <p:nvPr/>
        </p:nvCxnSpPr>
        <p:spPr bwMode="auto">
          <a:xfrm rot="5400000">
            <a:off x="4840287" y="1027113"/>
            <a:ext cx="227013" cy="1588"/>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8" name="Straight Connector 7"/>
          <p:cNvCxnSpPr>
            <a:cxnSpLocks noChangeShapeType="1"/>
          </p:cNvCxnSpPr>
          <p:nvPr/>
        </p:nvCxnSpPr>
        <p:spPr bwMode="auto">
          <a:xfrm rot="5400000">
            <a:off x="4230687" y="1027113"/>
            <a:ext cx="227013" cy="1588"/>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9" name="Straight Connector 8"/>
          <p:cNvCxnSpPr>
            <a:cxnSpLocks noChangeShapeType="1"/>
          </p:cNvCxnSpPr>
          <p:nvPr/>
        </p:nvCxnSpPr>
        <p:spPr bwMode="auto">
          <a:xfrm rot="5400000">
            <a:off x="3621087" y="1027113"/>
            <a:ext cx="227013" cy="1588"/>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10" name="Straight Connector 9"/>
          <p:cNvCxnSpPr>
            <a:cxnSpLocks noChangeShapeType="1"/>
          </p:cNvCxnSpPr>
          <p:nvPr/>
        </p:nvCxnSpPr>
        <p:spPr bwMode="auto">
          <a:xfrm rot="5400000">
            <a:off x="3011487" y="1027113"/>
            <a:ext cx="227013" cy="1588"/>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11" name="Straight Connector 10"/>
          <p:cNvCxnSpPr>
            <a:cxnSpLocks noChangeShapeType="1"/>
          </p:cNvCxnSpPr>
          <p:nvPr/>
        </p:nvCxnSpPr>
        <p:spPr bwMode="auto">
          <a:xfrm rot="5400000">
            <a:off x="2401887" y="1027113"/>
            <a:ext cx="227013" cy="1588"/>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12" name="TextBox 11"/>
          <p:cNvSpPr txBox="1">
            <a:spLocks noChangeArrowheads="1"/>
          </p:cNvSpPr>
          <p:nvPr/>
        </p:nvSpPr>
        <p:spPr bwMode="auto">
          <a:xfrm>
            <a:off x="1066800" y="1219200"/>
            <a:ext cx="60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-5</a:t>
            </a:r>
          </a:p>
        </p:txBody>
      </p:sp>
      <p:sp>
        <p:nvSpPr>
          <p:cNvPr id="13" name="TextBox 12"/>
          <p:cNvSpPr txBox="1">
            <a:spLocks noChangeArrowheads="1"/>
          </p:cNvSpPr>
          <p:nvPr/>
        </p:nvSpPr>
        <p:spPr bwMode="auto">
          <a:xfrm>
            <a:off x="1676400" y="1219200"/>
            <a:ext cx="60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-4</a:t>
            </a:r>
          </a:p>
        </p:txBody>
      </p:sp>
      <p:sp>
        <p:nvSpPr>
          <p:cNvPr id="14" name="TextBox 13"/>
          <p:cNvSpPr txBox="1">
            <a:spLocks noChangeArrowheads="1"/>
          </p:cNvSpPr>
          <p:nvPr/>
        </p:nvSpPr>
        <p:spPr bwMode="auto">
          <a:xfrm>
            <a:off x="2286000" y="1219200"/>
            <a:ext cx="60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-3</a:t>
            </a:r>
          </a:p>
        </p:txBody>
      </p:sp>
      <p:sp>
        <p:nvSpPr>
          <p:cNvPr id="15" name="TextBox 14"/>
          <p:cNvSpPr txBox="1">
            <a:spLocks noChangeArrowheads="1"/>
          </p:cNvSpPr>
          <p:nvPr/>
        </p:nvSpPr>
        <p:spPr bwMode="auto">
          <a:xfrm>
            <a:off x="2895600" y="1219200"/>
            <a:ext cx="60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-2</a:t>
            </a:r>
          </a:p>
        </p:txBody>
      </p:sp>
      <p:sp>
        <p:nvSpPr>
          <p:cNvPr id="16" name="TextBox 15"/>
          <p:cNvSpPr txBox="1">
            <a:spLocks noChangeArrowheads="1"/>
          </p:cNvSpPr>
          <p:nvPr/>
        </p:nvSpPr>
        <p:spPr bwMode="auto">
          <a:xfrm>
            <a:off x="3505200" y="1219200"/>
            <a:ext cx="60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-1</a:t>
            </a:r>
          </a:p>
        </p:txBody>
      </p:sp>
      <p:sp>
        <p:nvSpPr>
          <p:cNvPr id="17" name="TextBox 16"/>
          <p:cNvSpPr txBox="1">
            <a:spLocks noChangeArrowheads="1"/>
          </p:cNvSpPr>
          <p:nvPr/>
        </p:nvSpPr>
        <p:spPr bwMode="auto">
          <a:xfrm>
            <a:off x="4191000" y="1219200"/>
            <a:ext cx="60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0</a:t>
            </a:r>
          </a:p>
        </p:txBody>
      </p:sp>
      <p:sp>
        <p:nvSpPr>
          <p:cNvPr id="18" name="TextBox 17"/>
          <p:cNvSpPr txBox="1">
            <a:spLocks noChangeArrowheads="1"/>
          </p:cNvSpPr>
          <p:nvPr/>
        </p:nvSpPr>
        <p:spPr bwMode="auto">
          <a:xfrm>
            <a:off x="4800600" y="1219200"/>
            <a:ext cx="60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1</a:t>
            </a:r>
          </a:p>
        </p:txBody>
      </p:sp>
      <p:sp>
        <p:nvSpPr>
          <p:cNvPr id="19" name="TextBox 18"/>
          <p:cNvSpPr txBox="1">
            <a:spLocks noChangeArrowheads="1"/>
          </p:cNvSpPr>
          <p:nvPr/>
        </p:nvSpPr>
        <p:spPr bwMode="auto">
          <a:xfrm>
            <a:off x="5486400" y="1219200"/>
            <a:ext cx="60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2</a:t>
            </a:r>
          </a:p>
        </p:txBody>
      </p:sp>
      <p:sp>
        <p:nvSpPr>
          <p:cNvPr id="20" name="TextBox 19"/>
          <p:cNvSpPr txBox="1">
            <a:spLocks noChangeArrowheads="1"/>
          </p:cNvSpPr>
          <p:nvPr/>
        </p:nvSpPr>
        <p:spPr bwMode="auto">
          <a:xfrm>
            <a:off x="6172200" y="1219200"/>
            <a:ext cx="60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3</a:t>
            </a:r>
          </a:p>
        </p:txBody>
      </p:sp>
      <p:cxnSp>
        <p:nvCxnSpPr>
          <p:cNvPr id="21" name="Straight Connector 20"/>
          <p:cNvCxnSpPr>
            <a:cxnSpLocks noChangeShapeType="1"/>
          </p:cNvCxnSpPr>
          <p:nvPr/>
        </p:nvCxnSpPr>
        <p:spPr bwMode="auto">
          <a:xfrm rot="5400000">
            <a:off x="7583487" y="1027113"/>
            <a:ext cx="227013" cy="1588"/>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2" name="Straight Connector 21"/>
          <p:cNvCxnSpPr>
            <a:cxnSpLocks noChangeShapeType="1"/>
          </p:cNvCxnSpPr>
          <p:nvPr/>
        </p:nvCxnSpPr>
        <p:spPr bwMode="auto">
          <a:xfrm rot="5400000">
            <a:off x="6897687" y="1027113"/>
            <a:ext cx="227013" cy="1588"/>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23" name="TextBox 22"/>
          <p:cNvSpPr txBox="1">
            <a:spLocks noChangeArrowheads="1"/>
          </p:cNvSpPr>
          <p:nvPr/>
        </p:nvSpPr>
        <p:spPr bwMode="auto">
          <a:xfrm>
            <a:off x="6858000" y="1219200"/>
            <a:ext cx="60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4</a:t>
            </a:r>
          </a:p>
        </p:txBody>
      </p:sp>
      <p:sp>
        <p:nvSpPr>
          <p:cNvPr id="24" name="TextBox 23"/>
          <p:cNvSpPr txBox="1">
            <a:spLocks noChangeArrowheads="1"/>
          </p:cNvSpPr>
          <p:nvPr/>
        </p:nvSpPr>
        <p:spPr bwMode="auto">
          <a:xfrm>
            <a:off x="7543800" y="1219200"/>
            <a:ext cx="60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5</a:t>
            </a:r>
          </a:p>
        </p:txBody>
      </p:sp>
      <p:sp>
        <p:nvSpPr>
          <p:cNvPr id="25" name="TextBox 24"/>
          <p:cNvSpPr txBox="1">
            <a:spLocks noChangeArrowheads="1"/>
          </p:cNvSpPr>
          <p:nvPr/>
        </p:nvSpPr>
        <p:spPr bwMode="auto">
          <a:xfrm>
            <a:off x="457200" y="1600200"/>
            <a:ext cx="510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1. ADDING INTEGERS</a:t>
            </a:r>
          </a:p>
        </p:txBody>
      </p:sp>
      <p:sp>
        <p:nvSpPr>
          <p:cNvPr id="26" name="TextBox 25"/>
          <p:cNvSpPr txBox="1">
            <a:spLocks noChangeArrowheads="1"/>
          </p:cNvSpPr>
          <p:nvPr/>
        </p:nvSpPr>
        <p:spPr bwMode="auto">
          <a:xfrm>
            <a:off x="457200" y="19050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One strategy is to use a number line but use whatever strategy suits you  </a:t>
            </a:r>
          </a:p>
        </p:txBody>
      </p:sp>
      <p:sp>
        <p:nvSpPr>
          <p:cNvPr id="27" name="TextBox 26"/>
          <p:cNvSpPr txBox="1">
            <a:spLocks noChangeArrowheads="1"/>
          </p:cNvSpPr>
          <p:nvPr/>
        </p:nvSpPr>
        <p:spPr bwMode="auto">
          <a:xfrm>
            <a:off x="457200" y="22098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i) Move to the right if adding positive integers</a:t>
            </a:r>
          </a:p>
        </p:txBody>
      </p:sp>
      <p:sp>
        <p:nvSpPr>
          <p:cNvPr id="28" name="TextBox 27"/>
          <p:cNvSpPr txBox="1">
            <a:spLocks noChangeArrowheads="1"/>
          </p:cNvSpPr>
          <p:nvPr/>
        </p:nvSpPr>
        <p:spPr bwMode="auto">
          <a:xfrm>
            <a:off x="457200" y="25146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ii) Move to the left if adding negative integers</a:t>
            </a:r>
          </a:p>
        </p:txBody>
      </p:sp>
      <p:sp>
        <p:nvSpPr>
          <p:cNvPr id="29" name="Rectangle 28"/>
          <p:cNvSpPr>
            <a:spLocks noChangeArrowheads="1"/>
          </p:cNvSpPr>
          <p:nvPr/>
        </p:nvSpPr>
        <p:spPr bwMode="auto">
          <a:xfrm>
            <a:off x="457200" y="31242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 -3 + 5 =</a:t>
            </a:r>
            <a:endParaRPr lang="en-NZ"/>
          </a:p>
        </p:txBody>
      </p:sp>
      <p:sp>
        <p:nvSpPr>
          <p:cNvPr id="30" name="Rectangle 29"/>
          <p:cNvSpPr>
            <a:spLocks noChangeArrowheads="1"/>
          </p:cNvSpPr>
          <p:nvPr/>
        </p:nvSpPr>
        <p:spPr bwMode="auto">
          <a:xfrm>
            <a:off x="3962400" y="31242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b)  -5 + 9 =</a:t>
            </a:r>
            <a:endParaRPr lang="en-NZ"/>
          </a:p>
        </p:txBody>
      </p:sp>
      <p:sp>
        <p:nvSpPr>
          <p:cNvPr id="31" name="Rectangle 30"/>
          <p:cNvSpPr>
            <a:spLocks noChangeArrowheads="1"/>
          </p:cNvSpPr>
          <p:nvPr/>
        </p:nvSpPr>
        <p:spPr bwMode="auto">
          <a:xfrm>
            <a:off x="1600200" y="31242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2</a:t>
            </a:r>
            <a:endParaRPr lang="en-NZ">
              <a:solidFill>
                <a:srgbClr val="FF0000"/>
              </a:solidFill>
            </a:endParaRPr>
          </a:p>
        </p:txBody>
      </p:sp>
      <p:sp>
        <p:nvSpPr>
          <p:cNvPr id="33" name="Rectangle 32"/>
          <p:cNvSpPr>
            <a:spLocks noChangeArrowheads="1"/>
          </p:cNvSpPr>
          <p:nvPr/>
        </p:nvSpPr>
        <p:spPr bwMode="auto">
          <a:xfrm>
            <a:off x="457200" y="36576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c) 1 + -4 =</a:t>
            </a:r>
            <a:endParaRPr lang="en-NZ"/>
          </a:p>
        </p:txBody>
      </p:sp>
      <p:sp>
        <p:nvSpPr>
          <p:cNvPr id="34" name="Rectangle 33"/>
          <p:cNvSpPr>
            <a:spLocks noChangeArrowheads="1"/>
          </p:cNvSpPr>
          <p:nvPr/>
        </p:nvSpPr>
        <p:spPr bwMode="auto">
          <a:xfrm>
            <a:off x="3962400" y="36576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d) -1 + -3 =</a:t>
            </a:r>
            <a:endParaRPr lang="en-NZ"/>
          </a:p>
        </p:txBody>
      </p:sp>
      <p:sp>
        <p:nvSpPr>
          <p:cNvPr id="35" name="Rectangle 34"/>
          <p:cNvSpPr>
            <a:spLocks noChangeArrowheads="1"/>
          </p:cNvSpPr>
          <p:nvPr/>
        </p:nvSpPr>
        <p:spPr bwMode="auto">
          <a:xfrm>
            <a:off x="1600200" y="36576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-3</a:t>
            </a:r>
            <a:endParaRPr lang="en-NZ">
              <a:solidFill>
                <a:srgbClr val="FF0000"/>
              </a:solidFill>
            </a:endParaRPr>
          </a:p>
        </p:txBody>
      </p:sp>
      <p:sp>
        <p:nvSpPr>
          <p:cNvPr id="36" name="Rectangle 35"/>
          <p:cNvSpPr>
            <a:spLocks noChangeArrowheads="1"/>
          </p:cNvSpPr>
          <p:nvPr/>
        </p:nvSpPr>
        <p:spPr bwMode="auto">
          <a:xfrm>
            <a:off x="5181600" y="36576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-4</a:t>
            </a:r>
            <a:endParaRPr lang="en-NZ">
              <a:solidFill>
                <a:srgbClr val="FF0000"/>
              </a:solidFill>
            </a:endParaRPr>
          </a:p>
        </p:txBody>
      </p:sp>
      <p:sp>
        <p:nvSpPr>
          <p:cNvPr id="37" name="Rectangle 36"/>
          <p:cNvSpPr>
            <a:spLocks noChangeArrowheads="1"/>
          </p:cNvSpPr>
          <p:nvPr/>
        </p:nvSpPr>
        <p:spPr bwMode="auto">
          <a:xfrm>
            <a:off x="457200" y="2819400"/>
            <a:ext cx="6334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e.g. </a:t>
            </a:r>
            <a:endParaRPr lang="en-NZ"/>
          </a:p>
        </p:txBody>
      </p:sp>
      <p:sp>
        <p:nvSpPr>
          <p:cNvPr id="38" name="Curved Down Arrow 37"/>
          <p:cNvSpPr>
            <a:spLocks noChangeArrowheads="1"/>
          </p:cNvSpPr>
          <p:nvPr/>
        </p:nvSpPr>
        <p:spPr bwMode="auto">
          <a:xfrm>
            <a:off x="2438400" y="685800"/>
            <a:ext cx="762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42" name="Curved Down Arrow 41"/>
          <p:cNvSpPr>
            <a:spLocks noChangeArrowheads="1"/>
          </p:cNvSpPr>
          <p:nvPr/>
        </p:nvSpPr>
        <p:spPr bwMode="auto">
          <a:xfrm>
            <a:off x="3048000" y="685800"/>
            <a:ext cx="762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43" name="Curved Down Arrow 42"/>
          <p:cNvSpPr>
            <a:spLocks noChangeArrowheads="1"/>
          </p:cNvSpPr>
          <p:nvPr/>
        </p:nvSpPr>
        <p:spPr bwMode="auto">
          <a:xfrm>
            <a:off x="3657600" y="685800"/>
            <a:ext cx="762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44" name="Curved Down Arrow 43"/>
          <p:cNvSpPr>
            <a:spLocks noChangeArrowheads="1"/>
          </p:cNvSpPr>
          <p:nvPr/>
        </p:nvSpPr>
        <p:spPr bwMode="auto">
          <a:xfrm>
            <a:off x="4267200" y="685800"/>
            <a:ext cx="762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45" name="Curved Down Arrow 44"/>
          <p:cNvSpPr>
            <a:spLocks noChangeArrowheads="1"/>
          </p:cNvSpPr>
          <p:nvPr/>
        </p:nvSpPr>
        <p:spPr bwMode="auto">
          <a:xfrm>
            <a:off x="4953000" y="685800"/>
            <a:ext cx="762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46" name="Rectangle 45"/>
          <p:cNvSpPr>
            <a:spLocks noChangeArrowheads="1"/>
          </p:cNvSpPr>
          <p:nvPr/>
        </p:nvSpPr>
        <p:spPr bwMode="auto">
          <a:xfrm>
            <a:off x="5181600" y="31242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4</a:t>
            </a:r>
            <a:endParaRPr lang="en-NZ">
              <a:solidFill>
                <a:srgbClr val="FF0000"/>
              </a:solidFill>
            </a:endParaRPr>
          </a:p>
        </p:txBody>
      </p:sp>
      <p:sp>
        <p:nvSpPr>
          <p:cNvPr id="47" name="Curved Down Arrow 46"/>
          <p:cNvSpPr>
            <a:spLocks noChangeArrowheads="1"/>
          </p:cNvSpPr>
          <p:nvPr/>
        </p:nvSpPr>
        <p:spPr bwMode="auto">
          <a:xfrm flipH="1">
            <a:off x="4267200" y="685800"/>
            <a:ext cx="762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48" name="Curved Down Arrow 47"/>
          <p:cNvSpPr>
            <a:spLocks noChangeArrowheads="1"/>
          </p:cNvSpPr>
          <p:nvPr/>
        </p:nvSpPr>
        <p:spPr bwMode="auto">
          <a:xfrm>
            <a:off x="1219200" y="685800"/>
            <a:ext cx="762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49" name="Curved Down Arrow 48"/>
          <p:cNvSpPr>
            <a:spLocks noChangeArrowheads="1"/>
          </p:cNvSpPr>
          <p:nvPr/>
        </p:nvSpPr>
        <p:spPr bwMode="auto">
          <a:xfrm>
            <a:off x="1828800" y="685800"/>
            <a:ext cx="762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50" name="Curved Down Arrow 49"/>
          <p:cNvSpPr>
            <a:spLocks noChangeArrowheads="1"/>
          </p:cNvSpPr>
          <p:nvPr/>
        </p:nvSpPr>
        <p:spPr bwMode="auto">
          <a:xfrm>
            <a:off x="2438400" y="685800"/>
            <a:ext cx="762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51" name="Curved Down Arrow 50"/>
          <p:cNvSpPr>
            <a:spLocks noChangeArrowheads="1"/>
          </p:cNvSpPr>
          <p:nvPr/>
        </p:nvSpPr>
        <p:spPr bwMode="auto">
          <a:xfrm>
            <a:off x="3048000" y="685800"/>
            <a:ext cx="762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52" name="Curved Down Arrow 51"/>
          <p:cNvSpPr>
            <a:spLocks noChangeArrowheads="1"/>
          </p:cNvSpPr>
          <p:nvPr/>
        </p:nvSpPr>
        <p:spPr bwMode="auto">
          <a:xfrm>
            <a:off x="3657600" y="685800"/>
            <a:ext cx="762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53" name="Curved Down Arrow 52"/>
          <p:cNvSpPr>
            <a:spLocks noChangeArrowheads="1"/>
          </p:cNvSpPr>
          <p:nvPr/>
        </p:nvSpPr>
        <p:spPr bwMode="auto">
          <a:xfrm>
            <a:off x="4267200" y="685800"/>
            <a:ext cx="762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54" name="Curved Down Arrow 53"/>
          <p:cNvSpPr>
            <a:spLocks noChangeArrowheads="1"/>
          </p:cNvSpPr>
          <p:nvPr/>
        </p:nvSpPr>
        <p:spPr bwMode="auto">
          <a:xfrm>
            <a:off x="4953000" y="685800"/>
            <a:ext cx="762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55" name="Curved Down Arrow 54"/>
          <p:cNvSpPr>
            <a:spLocks noChangeArrowheads="1"/>
          </p:cNvSpPr>
          <p:nvPr/>
        </p:nvSpPr>
        <p:spPr bwMode="auto">
          <a:xfrm>
            <a:off x="5638800" y="685800"/>
            <a:ext cx="762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56" name="Curved Down Arrow 55"/>
          <p:cNvSpPr>
            <a:spLocks noChangeArrowheads="1"/>
          </p:cNvSpPr>
          <p:nvPr/>
        </p:nvSpPr>
        <p:spPr bwMode="auto">
          <a:xfrm>
            <a:off x="6324600" y="685800"/>
            <a:ext cx="762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57" name="Curved Down Arrow 56"/>
          <p:cNvSpPr>
            <a:spLocks noChangeArrowheads="1"/>
          </p:cNvSpPr>
          <p:nvPr/>
        </p:nvSpPr>
        <p:spPr bwMode="auto">
          <a:xfrm flipH="1">
            <a:off x="3657600" y="685800"/>
            <a:ext cx="762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58" name="Curved Down Arrow 57"/>
          <p:cNvSpPr>
            <a:spLocks noChangeArrowheads="1"/>
          </p:cNvSpPr>
          <p:nvPr/>
        </p:nvSpPr>
        <p:spPr bwMode="auto">
          <a:xfrm flipH="1">
            <a:off x="3048000" y="685800"/>
            <a:ext cx="762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59" name="Curved Down Arrow 58"/>
          <p:cNvSpPr>
            <a:spLocks noChangeArrowheads="1"/>
          </p:cNvSpPr>
          <p:nvPr/>
        </p:nvSpPr>
        <p:spPr bwMode="auto">
          <a:xfrm flipH="1">
            <a:off x="2438400" y="685800"/>
            <a:ext cx="762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60" name="Curved Down Arrow 59"/>
          <p:cNvSpPr>
            <a:spLocks noChangeArrowheads="1"/>
          </p:cNvSpPr>
          <p:nvPr/>
        </p:nvSpPr>
        <p:spPr bwMode="auto">
          <a:xfrm flipH="1">
            <a:off x="3048000" y="685800"/>
            <a:ext cx="762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61" name="Curved Down Arrow 60"/>
          <p:cNvSpPr>
            <a:spLocks noChangeArrowheads="1"/>
          </p:cNvSpPr>
          <p:nvPr/>
        </p:nvSpPr>
        <p:spPr bwMode="auto">
          <a:xfrm flipH="1">
            <a:off x="2438400" y="685800"/>
            <a:ext cx="762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62" name="Curved Down Arrow 61"/>
          <p:cNvSpPr>
            <a:spLocks noChangeArrowheads="1"/>
          </p:cNvSpPr>
          <p:nvPr/>
        </p:nvSpPr>
        <p:spPr bwMode="auto">
          <a:xfrm flipH="1">
            <a:off x="1828800" y="685800"/>
            <a:ext cx="762000" cy="304800"/>
          </a:xfrm>
          <a:prstGeom prst="curvedDownArrow">
            <a:avLst>
              <a:gd name="adj1" fmla="val 25000"/>
              <a:gd name="adj2" fmla="val 50000"/>
              <a:gd name="adj3" fmla="val 25000"/>
            </a:avLst>
          </a:prstGeom>
          <a:solidFill>
            <a:srgbClr val="FF0000"/>
          </a:solidFill>
          <a:ln w="9525" algn="ctr">
            <a:solidFill>
              <a:schemeClr val="tx1"/>
            </a:solidFill>
            <a:round/>
            <a:headEnd/>
            <a:tailEnd/>
          </a:ln>
        </p:spPr>
        <p:txBody>
          <a:bodyPr/>
          <a:lstStyle/>
          <a:p>
            <a:pPr eaLnBrk="0" hangingPunct="0"/>
            <a:r>
              <a:rPr lang="en-NZ">
                <a:latin typeface="Arial" pitchFamily="34" charset="0"/>
                <a:cs typeface="Arial" pitchFamily="34" charset="0"/>
              </a:rPr>
              <a:t> </a:t>
            </a:r>
            <a:endParaRPr lang="en-NZ"/>
          </a:p>
        </p:txBody>
      </p:sp>
      <p:sp>
        <p:nvSpPr>
          <p:cNvPr id="63" name="TextBox 62"/>
          <p:cNvSpPr txBox="1">
            <a:spLocks noChangeArrowheads="1"/>
          </p:cNvSpPr>
          <p:nvPr/>
        </p:nvSpPr>
        <p:spPr bwMode="auto">
          <a:xfrm>
            <a:off x="457200" y="4038600"/>
            <a:ext cx="510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2. SUBTRACTING INTEGERS</a:t>
            </a:r>
          </a:p>
        </p:txBody>
      </p:sp>
      <p:sp>
        <p:nvSpPr>
          <p:cNvPr id="64" name="TextBox 63"/>
          <p:cNvSpPr txBox="1">
            <a:spLocks noChangeArrowheads="1"/>
          </p:cNvSpPr>
          <p:nvPr/>
        </p:nvSpPr>
        <p:spPr bwMode="auto">
          <a:xfrm>
            <a:off x="457200" y="43434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One strategy is to add the opposite of the second integer to the first</a:t>
            </a:r>
          </a:p>
        </p:txBody>
      </p:sp>
      <p:sp>
        <p:nvSpPr>
          <p:cNvPr id="65" name="Rectangle 64"/>
          <p:cNvSpPr>
            <a:spLocks noChangeArrowheads="1"/>
          </p:cNvSpPr>
          <p:nvPr/>
        </p:nvSpPr>
        <p:spPr bwMode="auto">
          <a:xfrm>
            <a:off x="457200" y="4648200"/>
            <a:ext cx="6334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e.g. </a:t>
            </a:r>
            <a:endParaRPr lang="en-NZ"/>
          </a:p>
        </p:txBody>
      </p:sp>
      <p:sp>
        <p:nvSpPr>
          <p:cNvPr id="66" name="Rectangle 65"/>
          <p:cNvSpPr>
            <a:spLocks noChangeArrowheads="1"/>
          </p:cNvSpPr>
          <p:nvPr/>
        </p:nvSpPr>
        <p:spPr bwMode="auto">
          <a:xfrm>
            <a:off x="457200" y="49530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 5 - 2 =</a:t>
            </a:r>
            <a:endParaRPr lang="en-NZ"/>
          </a:p>
        </p:txBody>
      </p:sp>
      <p:sp>
        <p:nvSpPr>
          <p:cNvPr id="67" name="Rectangle 66"/>
          <p:cNvSpPr>
            <a:spLocks noChangeArrowheads="1"/>
          </p:cNvSpPr>
          <p:nvPr/>
        </p:nvSpPr>
        <p:spPr bwMode="auto">
          <a:xfrm>
            <a:off x="3124200" y="49530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b)  4 - - 2 =</a:t>
            </a:r>
            <a:endParaRPr lang="en-NZ"/>
          </a:p>
        </p:txBody>
      </p:sp>
      <p:sp>
        <p:nvSpPr>
          <p:cNvPr id="68" name="Rectangle 67"/>
          <p:cNvSpPr>
            <a:spLocks noChangeArrowheads="1"/>
          </p:cNvSpPr>
          <p:nvPr/>
        </p:nvSpPr>
        <p:spPr bwMode="auto">
          <a:xfrm>
            <a:off x="5638800" y="4953000"/>
            <a:ext cx="1371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c) 1 - -6 =</a:t>
            </a:r>
            <a:endParaRPr lang="en-NZ"/>
          </a:p>
        </p:txBody>
      </p:sp>
      <p:sp>
        <p:nvSpPr>
          <p:cNvPr id="69" name="Rectangle 68"/>
          <p:cNvSpPr>
            <a:spLocks noChangeArrowheads="1"/>
          </p:cNvSpPr>
          <p:nvPr/>
        </p:nvSpPr>
        <p:spPr bwMode="auto">
          <a:xfrm>
            <a:off x="1447800" y="49530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3</a:t>
            </a:r>
            <a:endParaRPr lang="en-NZ">
              <a:solidFill>
                <a:srgbClr val="FF0000"/>
              </a:solidFill>
            </a:endParaRPr>
          </a:p>
        </p:txBody>
      </p:sp>
      <p:sp>
        <p:nvSpPr>
          <p:cNvPr id="70" name="Rectangle 69"/>
          <p:cNvSpPr>
            <a:spLocks noChangeArrowheads="1"/>
          </p:cNvSpPr>
          <p:nvPr/>
        </p:nvSpPr>
        <p:spPr bwMode="auto">
          <a:xfrm>
            <a:off x="4343400" y="49530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4 + 2</a:t>
            </a:r>
            <a:endParaRPr lang="en-NZ">
              <a:solidFill>
                <a:srgbClr val="FF0000"/>
              </a:solidFill>
            </a:endParaRPr>
          </a:p>
        </p:txBody>
      </p:sp>
      <p:sp>
        <p:nvSpPr>
          <p:cNvPr id="71" name="Rectangle 70"/>
          <p:cNvSpPr>
            <a:spLocks noChangeArrowheads="1"/>
          </p:cNvSpPr>
          <p:nvPr/>
        </p:nvSpPr>
        <p:spPr bwMode="auto">
          <a:xfrm>
            <a:off x="4114800" y="52578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6</a:t>
            </a:r>
            <a:endParaRPr lang="en-NZ">
              <a:solidFill>
                <a:srgbClr val="FF0000"/>
              </a:solidFill>
            </a:endParaRPr>
          </a:p>
        </p:txBody>
      </p:sp>
      <p:sp>
        <p:nvSpPr>
          <p:cNvPr id="72" name="Rectangle 71"/>
          <p:cNvSpPr>
            <a:spLocks noChangeArrowheads="1"/>
          </p:cNvSpPr>
          <p:nvPr/>
        </p:nvSpPr>
        <p:spPr bwMode="auto">
          <a:xfrm>
            <a:off x="6705600" y="49530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1 + 6</a:t>
            </a:r>
            <a:endParaRPr lang="en-NZ">
              <a:solidFill>
                <a:srgbClr val="FF0000"/>
              </a:solidFill>
            </a:endParaRPr>
          </a:p>
        </p:txBody>
      </p:sp>
      <p:sp>
        <p:nvSpPr>
          <p:cNvPr id="73" name="Rectangle 72"/>
          <p:cNvSpPr>
            <a:spLocks noChangeArrowheads="1"/>
          </p:cNvSpPr>
          <p:nvPr/>
        </p:nvSpPr>
        <p:spPr bwMode="auto">
          <a:xfrm>
            <a:off x="6477000" y="52578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7</a:t>
            </a:r>
            <a:endParaRPr lang="en-NZ">
              <a:solidFill>
                <a:srgbClr val="FF0000"/>
              </a:solidFill>
            </a:endParaRPr>
          </a:p>
        </p:txBody>
      </p:sp>
      <p:sp>
        <p:nvSpPr>
          <p:cNvPr id="74" name="TextBox 73"/>
          <p:cNvSpPr txBox="1">
            <a:spLocks noChangeArrowheads="1"/>
          </p:cNvSpPr>
          <p:nvPr/>
        </p:nvSpPr>
        <p:spPr bwMode="auto">
          <a:xfrm>
            <a:off x="457200" y="55626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NZ">
                <a:latin typeface="Arial" pitchFamily="34" charset="0"/>
                <a:cs typeface="Arial" pitchFamily="34" charset="0"/>
              </a:rPr>
              <a:t>- For several additions/subtractions work from the left to the right</a:t>
            </a:r>
          </a:p>
        </p:txBody>
      </p:sp>
      <p:sp>
        <p:nvSpPr>
          <p:cNvPr id="76" name="Rectangle 75"/>
          <p:cNvSpPr>
            <a:spLocks noChangeArrowheads="1"/>
          </p:cNvSpPr>
          <p:nvPr/>
        </p:nvSpPr>
        <p:spPr bwMode="auto">
          <a:xfrm>
            <a:off x="457200" y="58674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a) 2 - -8 + -3 =</a:t>
            </a:r>
            <a:endParaRPr lang="en-NZ"/>
          </a:p>
        </p:txBody>
      </p:sp>
      <p:sp>
        <p:nvSpPr>
          <p:cNvPr id="77" name="Rectangle 76"/>
          <p:cNvSpPr>
            <a:spLocks noChangeArrowheads="1"/>
          </p:cNvSpPr>
          <p:nvPr/>
        </p:nvSpPr>
        <p:spPr bwMode="auto">
          <a:xfrm>
            <a:off x="4038600" y="5867400"/>
            <a:ext cx="2362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latin typeface="Arial" pitchFamily="34" charset="0"/>
                <a:cs typeface="Arial" pitchFamily="34" charset="0"/>
              </a:rPr>
              <a:t>b) -4 + 6 - -3 + -2 =</a:t>
            </a:r>
            <a:endParaRPr lang="en-NZ"/>
          </a:p>
        </p:txBody>
      </p:sp>
      <p:sp>
        <p:nvSpPr>
          <p:cNvPr id="78" name="Rectangle 77"/>
          <p:cNvSpPr>
            <a:spLocks noChangeArrowheads="1"/>
          </p:cNvSpPr>
          <p:nvPr/>
        </p:nvSpPr>
        <p:spPr bwMode="auto">
          <a:xfrm>
            <a:off x="2057400" y="58674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10 + -3</a:t>
            </a:r>
            <a:endParaRPr lang="en-NZ">
              <a:solidFill>
                <a:srgbClr val="FF0000"/>
              </a:solidFill>
            </a:endParaRPr>
          </a:p>
        </p:txBody>
      </p:sp>
      <p:sp>
        <p:nvSpPr>
          <p:cNvPr id="79" name="Rectangle 78"/>
          <p:cNvSpPr>
            <a:spLocks noChangeArrowheads="1"/>
          </p:cNvSpPr>
          <p:nvPr/>
        </p:nvSpPr>
        <p:spPr bwMode="auto">
          <a:xfrm>
            <a:off x="1828800" y="6183313"/>
            <a:ext cx="914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7</a:t>
            </a:r>
            <a:endParaRPr lang="en-NZ">
              <a:solidFill>
                <a:srgbClr val="FF0000"/>
              </a:solidFill>
            </a:endParaRPr>
          </a:p>
        </p:txBody>
      </p:sp>
      <p:sp>
        <p:nvSpPr>
          <p:cNvPr id="80" name="Rectangle 79"/>
          <p:cNvSpPr>
            <a:spLocks noChangeArrowheads="1"/>
          </p:cNvSpPr>
          <p:nvPr/>
        </p:nvSpPr>
        <p:spPr bwMode="auto">
          <a:xfrm>
            <a:off x="6019800" y="586740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2 - -3 + -2</a:t>
            </a:r>
            <a:endParaRPr lang="en-NZ">
              <a:solidFill>
                <a:srgbClr val="FF0000"/>
              </a:solidFill>
            </a:endParaRPr>
          </a:p>
        </p:txBody>
      </p:sp>
      <p:sp>
        <p:nvSpPr>
          <p:cNvPr id="81" name="Rectangle 80"/>
          <p:cNvSpPr>
            <a:spLocks noChangeArrowheads="1"/>
          </p:cNvSpPr>
          <p:nvPr/>
        </p:nvSpPr>
        <p:spPr bwMode="auto">
          <a:xfrm>
            <a:off x="5867400" y="6183313"/>
            <a:ext cx="1066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5 + -2</a:t>
            </a:r>
            <a:endParaRPr lang="en-NZ">
              <a:solidFill>
                <a:srgbClr val="FF0000"/>
              </a:solidFill>
            </a:endParaRPr>
          </a:p>
        </p:txBody>
      </p:sp>
      <p:sp>
        <p:nvSpPr>
          <p:cNvPr id="82" name="Rectangle 81"/>
          <p:cNvSpPr>
            <a:spLocks noChangeArrowheads="1"/>
          </p:cNvSpPr>
          <p:nvPr/>
        </p:nvSpPr>
        <p:spPr bwMode="auto">
          <a:xfrm>
            <a:off x="5867400" y="6488113"/>
            <a:ext cx="1066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NZ">
                <a:solidFill>
                  <a:srgbClr val="FF0000"/>
                </a:solidFill>
                <a:latin typeface="Arial" pitchFamily="34" charset="0"/>
                <a:cs typeface="Arial" pitchFamily="34" charset="0"/>
              </a:rPr>
              <a:t>= 3</a:t>
            </a:r>
            <a:endParaRPr lang="en-NZ">
              <a:solidFill>
                <a:srgbClr val="FF0000"/>
              </a:solidFill>
            </a:endParaRPr>
          </a:p>
        </p:txBody>
      </p:sp>
      <p:sp>
        <p:nvSpPr>
          <p:cNvPr id="83" name="Title 1"/>
          <p:cNvSpPr txBox="1">
            <a:spLocks/>
          </p:cNvSpPr>
          <p:nvPr/>
        </p:nvSpPr>
        <p:spPr bwMode="auto">
          <a:xfrm>
            <a:off x="457200" y="0"/>
            <a:ext cx="7772400" cy="685800"/>
          </a:xfrm>
          <a:prstGeom prst="rect">
            <a:avLst/>
          </a:prstGeom>
          <a:noFill/>
          <a:ln w="9525">
            <a:noFill/>
            <a:miter lim="800000"/>
            <a:headEnd/>
            <a:tailEnd/>
          </a:ln>
          <a:effectLst/>
        </p:spPr>
        <p:txBody>
          <a:bodyPr lIns="92075" tIns="46038" rIns="92075" bIns="46038" anchor="ctr"/>
          <a:lstStyle/>
          <a:p>
            <a:pPr>
              <a:defRPr/>
            </a:pPr>
            <a:r>
              <a:rPr kumimoji="1" lang="en-NZ" sz="4400" i="1" u="sng" kern="0" dirty="0">
                <a:solidFill>
                  <a:schemeClr val="tx2"/>
                </a:solidFill>
                <a:effectLst>
                  <a:outerShdw blurRad="38100" dist="38100" dir="2700000" algn="tl">
                    <a:srgbClr val="000000">
                      <a:alpha val="43137"/>
                    </a:srgbClr>
                  </a:outerShdw>
                </a:effectLst>
                <a:latin typeface="Arial Rounded MT Bold" pitchFamily="34" charset="0"/>
                <a:ea typeface="+mj-ea"/>
                <a:cs typeface="+mj-cs"/>
              </a:rPr>
              <a:t>Integers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83"/>
                                        </p:tgtEl>
                                        <p:attrNameLst>
                                          <p:attrName>style.visibility</p:attrName>
                                        </p:attrNameLst>
                                      </p:cBhvr>
                                      <p:to>
                                        <p:strVal val="visible"/>
                                      </p:to>
                                    </p:set>
                                    <p:anim from="(-#ppt_w/2)" to="(#ppt_x)" calcmode="lin" valueType="num">
                                      <p:cBhvr>
                                        <p:cTn id="7" dur="600" fill="hold">
                                          <p:stCondLst>
                                            <p:cond delay="0"/>
                                          </p:stCondLst>
                                        </p:cTn>
                                        <p:tgtEl>
                                          <p:spTgt spid="83"/>
                                        </p:tgtEl>
                                        <p:attrNameLst>
                                          <p:attrName>ppt_x</p:attrName>
                                        </p:attrNameLst>
                                      </p:cBhvr>
                                    </p:anim>
                                    <p:anim from="0" to="-1.0" calcmode="lin" valueType="num">
                                      <p:cBhvr>
                                        <p:cTn id="8" dur="200" decel="50000" autoRev="1" fill="hold">
                                          <p:stCondLst>
                                            <p:cond delay="600"/>
                                          </p:stCondLst>
                                        </p:cTn>
                                        <p:tgtEl>
                                          <p:spTgt spid="83"/>
                                        </p:tgtEl>
                                        <p:attrNameLst>
                                          <p:attrName>xshear</p:attrName>
                                        </p:attrNameLst>
                                      </p:cBhvr>
                                    </p:anim>
                                    <p:animScale>
                                      <p:cBhvr>
                                        <p:cTn id="9" dur="200" decel="100000" autoRev="1" fill="hold">
                                          <p:stCondLst>
                                            <p:cond delay="600"/>
                                          </p:stCondLst>
                                        </p:cTn>
                                        <p:tgtEl>
                                          <p:spTgt spid="83"/>
                                        </p:tgtEl>
                                      </p:cBhvr>
                                      <p:from x="100000" y="100000"/>
                                      <p:to x="80000" y="100000"/>
                                    </p:animScale>
                                    <p:anim by="(#ppt_h/3+#ppt_w*0.1)" calcmode="lin" valueType="num">
                                      <p:cBhvr additive="sum">
                                        <p:cTn id="10" dur="200" decel="100000" autoRev="1" fill="hold">
                                          <p:stCondLst>
                                            <p:cond delay="600"/>
                                          </p:stCondLst>
                                        </p:cTn>
                                        <p:tgtEl>
                                          <p:spTgt spid="83"/>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500"/>
                                        <p:tgtEl>
                                          <p:spTgt spid="2"/>
                                        </p:tgtEl>
                                      </p:cBhvr>
                                    </p:animEffect>
                                  </p:childTnLst>
                                </p:cTn>
                              </p:par>
                              <p:par>
                                <p:cTn id="16" presetID="10" presetClass="entr" presetSubtype="0" fill="hold" nodeType="with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fade">
                                      <p:cBhvr>
                                        <p:cTn id="18" dur="500"/>
                                        <p:tgtEl>
                                          <p:spTgt spid="3"/>
                                        </p:tgtEl>
                                      </p:cBhvr>
                                    </p:animEffect>
                                  </p:childTnLst>
                                </p:cTn>
                              </p:par>
                              <p:par>
                                <p:cTn id="19" presetID="10"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500"/>
                                        <p:tgtEl>
                                          <p:spTgt spid="4"/>
                                        </p:tgtEl>
                                      </p:cBhvr>
                                    </p:animEffect>
                                  </p:childTnLst>
                                </p:cTn>
                              </p:par>
                              <p:par>
                                <p:cTn id="22" presetID="10" presetClass="entr" presetSubtype="0" fill="hold" nodeType="with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500"/>
                                        <p:tgtEl>
                                          <p:spTgt spid="5"/>
                                        </p:tgtEl>
                                      </p:cBhvr>
                                    </p:animEffect>
                                  </p:childTnLst>
                                </p:cTn>
                              </p:par>
                              <p:par>
                                <p:cTn id="25" presetID="10" presetClass="entr" presetSubtype="0" fill="hold"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par>
                                <p:cTn id="28" presetID="10" presetClass="entr" presetSubtype="0" fill="hold" nodeType="with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fade">
                                      <p:cBhvr>
                                        <p:cTn id="30" dur="500"/>
                                        <p:tgtEl>
                                          <p:spTgt spid="7"/>
                                        </p:tgtEl>
                                      </p:cBhvr>
                                    </p:animEffect>
                                  </p:childTnLst>
                                </p:cTn>
                              </p:par>
                              <p:par>
                                <p:cTn id="31" presetID="10" presetClass="entr" presetSubtype="0" fill="hold" nodeType="with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500"/>
                                        <p:tgtEl>
                                          <p:spTgt spid="8"/>
                                        </p:tgtEl>
                                      </p:cBhvr>
                                    </p:animEffect>
                                  </p:childTnLst>
                                </p:cTn>
                              </p:par>
                              <p:par>
                                <p:cTn id="34" presetID="10" presetClass="entr" presetSubtype="0" fill="hold" nodeType="with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fade">
                                      <p:cBhvr>
                                        <p:cTn id="36" dur="500"/>
                                        <p:tgtEl>
                                          <p:spTgt spid="9"/>
                                        </p:tgtEl>
                                      </p:cBhvr>
                                    </p:animEffect>
                                  </p:childTnLst>
                                </p:cTn>
                              </p:par>
                              <p:par>
                                <p:cTn id="37" presetID="10" presetClass="entr" presetSubtype="0" fill="hold" nodeType="with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fade">
                                      <p:cBhvr>
                                        <p:cTn id="39" dur="500"/>
                                        <p:tgtEl>
                                          <p:spTgt spid="10"/>
                                        </p:tgtEl>
                                      </p:cBhvr>
                                    </p:animEffect>
                                  </p:childTnLst>
                                </p:cTn>
                              </p:par>
                              <p:par>
                                <p:cTn id="40" presetID="10" presetClass="entr" presetSubtype="0" fill="hold" nodeType="with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fade">
                                      <p:cBhvr>
                                        <p:cTn id="45" dur="500"/>
                                        <p:tgtEl>
                                          <p:spTgt spid="12"/>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fade">
                                      <p:cBhvr>
                                        <p:cTn id="48" dur="500"/>
                                        <p:tgtEl>
                                          <p:spTgt spid="13"/>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14"/>
                                        </p:tgtEl>
                                        <p:attrNameLst>
                                          <p:attrName>style.visibility</p:attrName>
                                        </p:attrNameLst>
                                      </p:cBhvr>
                                      <p:to>
                                        <p:strVal val="visible"/>
                                      </p:to>
                                    </p:set>
                                    <p:animEffect transition="in" filter="fade">
                                      <p:cBhvr>
                                        <p:cTn id="51" dur="500"/>
                                        <p:tgtEl>
                                          <p:spTgt spid="14"/>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15"/>
                                        </p:tgtEl>
                                        <p:attrNameLst>
                                          <p:attrName>style.visibility</p:attrName>
                                        </p:attrNameLst>
                                      </p:cBhvr>
                                      <p:to>
                                        <p:strVal val="visible"/>
                                      </p:to>
                                    </p:set>
                                    <p:animEffect transition="in" filter="fade">
                                      <p:cBhvr>
                                        <p:cTn id="54" dur="500"/>
                                        <p:tgtEl>
                                          <p:spTgt spid="15"/>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fade">
                                      <p:cBhvr>
                                        <p:cTn id="57" dur="500"/>
                                        <p:tgtEl>
                                          <p:spTgt spid="16"/>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17"/>
                                        </p:tgtEl>
                                        <p:attrNameLst>
                                          <p:attrName>style.visibility</p:attrName>
                                        </p:attrNameLst>
                                      </p:cBhvr>
                                      <p:to>
                                        <p:strVal val="visible"/>
                                      </p:to>
                                    </p:set>
                                    <p:animEffect transition="in" filter="fade">
                                      <p:cBhvr>
                                        <p:cTn id="60" dur="500"/>
                                        <p:tgtEl>
                                          <p:spTgt spid="17"/>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fade">
                                      <p:cBhvr>
                                        <p:cTn id="63" dur="500"/>
                                        <p:tgtEl>
                                          <p:spTgt spid="18"/>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19"/>
                                        </p:tgtEl>
                                        <p:attrNameLst>
                                          <p:attrName>style.visibility</p:attrName>
                                        </p:attrNameLst>
                                      </p:cBhvr>
                                      <p:to>
                                        <p:strVal val="visible"/>
                                      </p:to>
                                    </p:set>
                                    <p:animEffect transition="in" filter="fade">
                                      <p:cBhvr>
                                        <p:cTn id="66" dur="500"/>
                                        <p:tgtEl>
                                          <p:spTgt spid="19"/>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20"/>
                                        </p:tgtEl>
                                        <p:attrNameLst>
                                          <p:attrName>style.visibility</p:attrName>
                                        </p:attrNameLst>
                                      </p:cBhvr>
                                      <p:to>
                                        <p:strVal val="visible"/>
                                      </p:to>
                                    </p:set>
                                    <p:animEffect transition="in" filter="fade">
                                      <p:cBhvr>
                                        <p:cTn id="69" dur="500"/>
                                        <p:tgtEl>
                                          <p:spTgt spid="20"/>
                                        </p:tgtEl>
                                      </p:cBhvr>
                                    </p:animEffect>
                                  </p:childTnLst>
                                </p:cTn>
                              </p:par>
                              <p:par>
                                <p:cTn id="70" presetID="10" presetClass="entr" presetSubtype="0" fill="hold" nodeType="withEffect">
                                  <p:stCondLst>
                                    <p:cond delay="0"/>
                                  </p:stCondLst>
                                  <p:childTnLst>
                                    <p:set>
                                      <p:cBhvr>
                                        <p:cTn id="71" dur="1" fill="hold">
                                          <p:stCondLst>
                                            <p:cond delay="0"/>
                                          </p:stCondLst>
                                        </p:cTn>
                                        <p:tgtEl>
                                          <p:spTgt spid="21"/>
                                        </p:tgtEl>
                                        <p:attrNameLst>
                                          <p:attrName>style.visibility</p:attrName>
                                        </p:attrNameLst>
                                      </p:cBhvr>
                                      <p:to>
                                        <p:strVal val="visible"/>
                                      </p:to>
                                    </p:set>
                                    <p:animEffect transition="in" filter="fade">
                                      <p:cBhvr>
                                        <p:cTn id="72" dur="500"/>
                                        <p:tgtEl>
                                          <p:spTgt spid="21"/>
                                        </p:tgtEl>
                                      </p:cBhvr>
                                    </p:animEffect>
                                  </p:childTnLst>
                                </p:cTn>
                              </p:par>
                              <p:par>
                                <p:cTn id="73" presetID="10" presetClass="entr" presetSubtype="0" fill="hold" nodeType="withEffect">
                                  <p:stCondLst>
                                    <p:cond delay="0"/>
                                  </p:stCondLst>
                                  <p:childTnLst>
                                    <p:set>
                                      <p:cBhvr>
                                        <p:cTn id="74" dur="1" fill="hold">
                                          <p:stCondLst>
                                            <p:cond delay="0"/>
                                          </p:stCondLst>
                                        </p:cTn>
                                        <p:tgtEl>
                                          <p:spTgt spid="22"/>
                                        </p:tgtEl>
                                        <p:attrNameLst>
                                          <p:attrName>style.visibility</p:attrName>
                                        </p:attrNameLst>
                                      </p:cBhvr>
                                      <p:to>
                                        <p:strVal val="visible"/>
                                      </p:to>
                                    </p:set>
                                    <p:animEffect transition="in" filter="fade">
                                      <p:cBhvr>
                                        <p:cTn id="75" dur="500"/>
                                        <p:tgtEl>
                                          <p:spTgt spid="22"/>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23"/>
                                        </p:tgtEl>
                                        <p:attrNameLst>
                                          <p:attrName>style.visibility</p:attrName>
                                        </p:attrNameLst>
                                      </p:cBhvr>
                                      <p:to>
                                        <p:strVal val="visible"/>
                                      </p:to>
                                    </p:set>
                                    <p:animEffect transition="in" filter="fade">
                                      <p:cBhvr>
                                        <p:cTn id="78" dur="500"/>
                                        <p:tgtEl>
                                          <p:spTgt spid="23"/>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24"/>
                                        </p:tgtEl>
                                        <p:attrNameLst>
                                          <p:attrName>style.visibility</p:attrName>
                                        </p:attrNameLst>
                                      </p:cBhvr>
                                      <p:to>
                                        <p:strVal val="visible"/>
                                      </p:to>
                                    </p:set>
                                    <p:animEffect transition="in" filter="fade">
                                      <p:cBhvr>
                                        <p:cTn id="81" dur="500"/>
                                        <p:tgtEl>
                                          <p:spTgt spid="24"/>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25"/>
                                        </p:tgtEl>
                                        <p:attrNameLst>
                                          <p:attrName>style.visibility</p:attrName>
                                        </p:attrNameLst>
                                      </p:cBhvr>
                                      <p:to>
                                        <p:strVal val="visible"/>
                                      </p:to>
                                    </p:set>
                                    <p:animEffect transition="in" filter="fade">
                                      <p:cBhvr>
                                        <p:cTn id="86" dur="500"/>
                                        <p:tgtEl>
                                          <p:spTgt spid="25"/>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10" presetClass="entr" presetSubtype="0" fill="hold" grpId="0" nodeType="clickEffect">
                                  <p:stCondLst>
                                    <p:cond delay="0"/>
                                  </p:stCondLst>
                                  <p:childTnLst>
                                    <p:set>
                                      <p:cBhvr>
                                        <p:cTn id="90" dur="1" fill="hold">
                                          <p:stCondLst>
                                            <p:cond delay="0"/>
                                          </p:stCondLst>
                                        </p:cTn>
                                        <p:tgtEl>
                                          <p:spTgt spid="26"/>
                                        </p:tgtEl>
                                        <p:attrNameLst>
                                          <p:attrName>style.visibility</p:attrName>
                                        </p:attrNameLst>
                                      </p:cBhvr>
                                      <p:to>
                                        <p:strVal val="visible"/>
                                      </p:to>
                                    </p:set>
                                    <p:animEffect transition="in" filter="fade">
                                      <p:cBhvr>
                                        <p:cTn id="91" dur="500"/>
                                        <p:tgtEl>
                                          <p:spTgt spid="26"/>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10" presetClass="entr" presetSubtype="0" fill="hold" grpId="0" nodeType="clickEffect">
                                  <p:stCondLst>
                                    <p:cond delay="0"/>
                                  </p:stCondLst>
                                  <p:childTnLst>
                                    <p:set>
                                      <p:cBhvr>
                                        <p:cTn id="95" dur="1" fill="hold">
                                          <p:stCondLst>
                                            <p:cond delay="0"/>
                                          </p:stCondLst>
                                        </p:cTn>
                                        <p:tgtEl>
                                          <p:spTgt spid="27"/>
                                        </p:tgtEl>
                                        <p:attrNameLst>
                                          <p:attrName>style.visibility</p:attrName>
                                        </p:attrNameLst>
                                      </p:cBhvr>
                                      <p:to>
                                        <p:strVal val="visible"/>
                                      </p:to>
                                    </p:set>
                                    <p:animEffect transition="in" filter="fade">
                                      <p:cBhvr>
                                        <p:cTn id="96" dur="500"/>
                                        <p:tgtEl>
                                          <p:spTgt spid="27"/>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28"/>
                                        </p:tgtEl>
                                        <p:attrNameLst>
                                          <p:attrName>style.visibility</p:attrName>
                                        </p:attrNameLst>
                                      </p:cBhvr>
                                      <p:to>
                                        <p:strVal val="visible"/>
                                      </p:to>
                                    </p:set>
                                    <p:animEffect transition="in" filter="fade">
                                      <p:cBhvr>
                                        <p:cTn id="101" dur="500"/>
                                        <p:tgtEl>
                                          <p:spTgt spid="28"/>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2" presetClass="entr" presetSubtype="8" fill="hold" grpId="0" nodeType="clickEffect">
                                  <p:stCondLst>
                                    <p:cond delay="0"/>
                                  </p:stCondLst>
                                  <p:childTnLst>
                                    <p:set>
                                      <p:cBhvr>
                                        <p:cTn id="105" dur="1" fill="hold">
                                          <p:stCondLst>
                                            <p:cond delay="0"/>
                                          </p:stCondLst>
                                        </p:cTn>
                                        <p:tgtEl>
                                          <p:spTgt spid="37"/>
                                        </p:tgtEl>
                                        <p:attrNameLst>
                                          <p:attrName>style.visibility</p:attrName>
                                        </p:attrNameLst>
                                      </p:cBhvr>
                                      <p:to>
                                        <p:strVal val="visible"/>
                                      </p:to>
                                    </p:set>
                                    <p:anim calcmode="lin" valueType="num">
                                      <p:cBhvr additive="base">
                                        <p:cTn id="106" dur="500" fill="hold"/>
                                        <p:tgtEl>
                                          <p:spTgt spid="37"/>
                                        </p:tgtEl>
                                        <p:attrNameLst>
                                          <p:attrName>ppt_x</p:attrName>
                                        </p:attrNameLst>
                                      </p:cBhvr>
                                      <p:tavLst>
                                        <p:tav tm="0">
                                          <p:val>
                                            <p:strVal val="0-#ppt_w/2"/>
                                          </p:val>
                                        </p:tav>
                                        <p:tav tm="100000">
                                          <p:val>
                                            <p:strVal val="#ppt_x"/>
                                          </p:val>
                                        </p:tav>
                                      </p:tavLst>
                                    </p:anim>
                                    <p:anim calcmode="lin" valueType="num">
                                      <p:cBhvr additive="base">
                                        <p:cTn id="107" dur="500" fill="hold"/>
                                        <p:tgtEl>
                                          <p:spTgt spid="37"/>
                                        </p:tgtEl>
                                        <p:attrNameLst>
                                          <p:attrName>ppt_y</p:attrName>
                                        </p:attrNameLst>
                                      </p:cBhvr>
                                      <p:tavLst>
                                        <p:tav tm="0">
                                          <p:val>
                                            <p:strVal val="#ppt_y"/>
                                          </p:val>
                                        </p:tav>
                                        <p:tav tm="100000">
                                          <p:val>
                                            <p:strVal val="#ppt_y"/>
                                          </p:val>
                                        </p:tav>
                                      </p:tavLst>
                                    </p:anim>
                                  </p:childTnLst>
                                </p:cTn>
                              </p:par>
                              <p:par>
                                <p:cTn id="108" presetID="10" presetClass="entr" presetSubtype="0" fill="hold" grpId="0" nodeType="withEffect">
                                  <p:stCondLst>
                                    <p:cond delay="0"/>
                                  </p:stCondLst>
                                  <p:childTnLst>
                                    <p:set>
                                      <p:cBhvr>
                                        <p:cTn id="109" dur="1" fill="hold">
                                          <p:stCondLst>
                                            <p:cond delay="0"/>
                                          </p:stCondLst>
                                        </p:cTn>
                                        <p:tgtEl>
                                          <p:spTgt spid="29"/>
                                        </p:tgtEl>
                                        <p:attrNameLst>
                                          <p:attrName>style.visibility</p:attrName>
                                        </p:attrNameLst>
                                      </p:cBhvr>
                                      <p:to>
                                        <p:strVal val="visible"/>
                                      </p:to>
                                    </p:set>
                                    <p:animEffect transition="in" filter="fade">
                                      <p:cBhvr>
                                        <p:cTn id="110" dur="500"/>
                                        <p:tgtEl>
                                          <p:spTgt spid="29"/>
                                        </p:tgtEl>
                                      </p:cBhvr>
                                    </p:animEffect>
                                  </p:childTnLst>
                                </p:cTn>
                              </p:par>
                              <p:par>
                                <p:cTn id="111" presetID="10" presetClass="entr" presetSubtype="0" fill="hold" grpId="0" nodeType="withEffect">
                                  <p:stCondLst>
                                    <p:cond delay="0"/>
                                  </p:stCondLst>
                                  <p:childTnLst>
                                    <p:set>
                                      <p:cBhvr>
                                        <p:cTn id="112" dur="1" fill="hold">
                                          <p:stCondLst>
                                            <p:cond delay="0"/>
                                          </p:stCondLst>
                                        </p:cTn>
                                        <p:tgtEl>
                                          <p:spTgt spid="33"/>
                                        </p:tgtEl>
                                        <p:attrNameLst>
                                          <p:attrName>style.visibility</p:attrName>
                                        </p:attrNameLst>
                                      </p:cBhvr>
                                      <p:to>
                                        <p:strVal val="visible"/>
                                      </p:to>
                                    </p:set>
                                    <p:animEffect transition="in" filter="fade">
                                      <p:cBhvr>
                                        <p:cTn id="113" dur="500"/>
                                        <p:tgtEl>
                                          <p:spTgt spid="33"/>
                                        </p:tgtEl>
                                      </p:cBhvr>
                                    </p:animEffect>
                                  </p:childTnLst>
                                </p:cTn>
                              </p:par>
                              <p:par>
                                <p:cTn id="114" presetID="10" presetClass="entr" presetSubtype="0" fill="hold" grpId="0" nodeType="withEffect">
                                  <p:stCondLst>
                                    <p:cond delay="0"/>
                                  </p:stCondLst>
                                  <p:childTnLst>
                                    <p:set>
                                      <p:cBhvr>
                                        <p:cTn id="115" dur="1" fill="hold">
                                          <p:stCondLst>
                                            <p:cond delay="0"/>
                                          </p:stCondLst>
                                        </p:cTn>
                                        <p:tgtEl>
                                          <p:spTgt spid="30"/>
                                        </p:tgtEl>
                                        <p:attrNameLst>
                                          <p:attrName>style.visibility</p:attrName>
                                        </p:attrNameLst>
                                      </p:cBhvr>
                                      <p:to>
                                        <p:strVal val="visible"/>
                                      </p:to>
                                    </p:set>
                                    <p:animEffect transition="in" filter="fade">
                                      <p:cBhvr>
                                        <p:cTn id="116" dur="500"/>
                                        <p:tgtEl>
                                          <p:spTgt spid="30"/>
                                        </p:tgtEl>
                                      </p:cBhvr>
                                    </p:animEffect>
                                  </p:childTnLst>
                                </p:cTn>
                              </p:par>
                              <p:par>
                                <p:cTn id="117" presetID="10" presetClass="entr" presetSubtype="0" fill="hold" grpId="0" nodeType="withEffect">
                                  <p:stCondLst>
                                    <p:cond delay="0"/>
                                  </p:stCondLst>
                                  <p:childTnLst>
                                    <p:set>
                                      <p:cBhvr>
                                        <p:cTn id="118" dur="1" fill="hold">
                                          <p:stCondLst>
                                            <p:cond delay="0"/>
                                          </p:stCondLst>
                                        </p:cTn>
                                        <p:tgtEl>
                                          <p:spTgt spid="34"/>
                                        </p:tgtEl>
                                        <p:attrNameLst>
                                          <p:attrName>style.visibility</p:attrName>
                                        </p:attrNameLst>
                                      </p:cBhvr>
                                      <p:to>
                                        <p:strVal val="visible"/>
                                      </p:to>
                                    </p:set>
                                    <p:animEffect transition="in" filter="fade">
                                      <p:cBhvr>
                                        <p:cTn id="119" dur="500"/>
                                        <p:tgtEl>
                                          <p:spTgt spid="34"/>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22" presetClass="entr" presetSubtype="8" fill="hold" grpId="0" nodeType="clickEffect">
                                  <p:stCondLst>
                                    <p:cond delay="0"/>
                                  </p:stCondLst>
                                  <p:childTnLst>
                                    <p:set>
                                      <p:cBhvr>
                                        <p:cTn id="123" dur="1" fill="hold">
                                          <p:stCondLst>
                                            <p:cond delay="0"/>
                                          </p:stCondLst>
                                        </p:cTn>
                                        <p:tgtEl>
                                          <p:spTgt spid="38"/>
                                        </p:tgtEl>
                                        <p:attrNameLst>
                                          <p:attrName>style.visibility</p:attrName>
                                        </p:attrNameLst>
                                      </p:cBhvr>
                                      <p:to>
                                        <p:strVal val="visible"/>
                                      </p:to>
                                    </p:set>
                                    <p:animEffect transition="in" filter="wipe(left)">
                                      <p:cBhvr>
                                        <p:cTn id="124" dur="1000"/>
                                        <p:tgtEl>
                                          <p:spTgt spid="38"/>
                                        </p:tgtEl>
                                      </p:cBhvr>
                                    </p:animEffect>
                                  </p:childTnLst>
                                  <p:subTnLst>
                                    <p:set>
                                      <p:cBhvr override="childStyle">
                                        <p:cTn dur="1" fill="hold" display="0" masterRel="sameClick" afterEffect="1">
                                          <p:stCondLst>
                                            <p:cond evt="end" delay="0">
                                              <p:tn val="122"/>
                                            </p:cond>
                                          </p:stCondLst>
                                        </p:cTn>
                                        <p:tgtEl>
                                          <p:spTgt spid="38"/>
                                        </p:tgtEl>
                                        <p:attrNameLst>
                                          <p:attrName>style.visibility</p:attrName>
                                        </p:attrNameLst>
                                      </p:cBhvr>
                                      <p:to>
                                        <p:strVal val="hidden"/>
                                      </p:to>
                                    </p:set>
                                  </p:subTnLst>
                                </p:cTn>
                              </p:par>
                            </p:childTnLst>
                          </p:cTn>
                        </p:par>
                        <p:par>
                          <p:cTn id="125" fill="hold" nodeType="afterGroup">
                            <p:stCondLst>
                              <p:cond delay="1000"/>
                            </p:stCondLst>
                            <p:childTnLst>
                              <p:par>
                                <p:cTn id="126" presetID="22" presetClass="entr" presetSubtype="8" fill="hold" grpId="0" nodeType="afterEffect">
                                  <p:stCondLst>
                                    <p:cond delay="0"/>
                                  </p:stCondLst>
                                  <p:childTnLst>
                                    <p:set>
                                      <p:cBhvr>
                                        <p:cTn id="127" dur="1" fill="hold">
                                          <p:stCondLst>
                                            <p:cond delay="0"/>
                                          </p:stCondLst>
                                        </p:cTn>
                                        <p:tgtEl>
                                          <p:spTgt spid="42"/>
                                        </p:tgtEl>
                                        <p:attrNameLst>
                                          <p:attrName>style.visibility</p:attrName>
                                        </p:attrNameLst>
                                      </p:cBhvr>
                                      <p:to>
                                        <p:strVal val="visible"/>
                                      </p:to>
                                    </p:set>
                                    <p:animEffect transition="in" filter="wipe(left)">
                                      <p:cBhvr>
                                        <p:cTn id="128" dur="1000"/>
                                        <p:tgtEl>
                                          <p:spTgt spid="42"/>
                                        </p:tgtEl>
                                      </p:cBhvr>
                                    </p:animEffect>
                                  </p:childTnLst>
                                  <p:subTnLst>
                                    <p:set>
                                      <p:cBhvr override="childStyle">
                                        <p:cTn dur="1" fill="hold" display="0" masterRel="sameClick" afterEffect="1">
                                          <p:stCondLst>
                                            <p:cond evt="end" delay="0">
                                              <p:tn val="126"/>
                                            </p:cond>
                                          </p:stCondLst>
                                        </p:cTn>
                                        <p:tgtEl>
                                          <p:spTgt spid="42"/>
                                        </p:tgtEl>
                                        <p:attrNameLst>
                                          <p:attrName>style.visibility</p:attrName>
                                        </p:attrNameLst>
                                      </p:cBhvr>
                                      <p:to>
                                        <p:strVal val="hidden"/>
                                      </p:to>
                                    </p:set>
                                  </p:subTnLst>
                                </p:cTn>
                              </p:par>
                            </p:childTnLst>
                          </p:cTn>
                        </p:par>
                        <p:par>
                          <p:cTn id="129" fill="hold" nodeType="afterGroup">
                            <p:stCondLst>
                              <p:cond delay="2000"/>
                            </p:stCondLst>
                            <p:childTnLst>
                              <p:par>
                                <p:cTn id="130" presetID="22" presetClass="entr" presetSubtype="8" fill="hold" grpId="0" nodeType="afterEffect">
                                  <p:stCondLst>
                                    <p:cond delay="0"/>
                                  </p:stCondLst>
                                  <p:childTnLst>
                                    <p:set>
                                      <p:cBhvr>
                                        <p:cTn id="131" dur="1" fill="hold">
                                          <p:stCondLst>
                                            <p:cond delay="0"/>
                                          </p:stCondLst>
                                        </p:cTn>
                                        <p:tgtEl>
                                          <p:spTgt spid="43"/>
                                        </p:tgtEl>
                                        <p:attrNameLst>
                                          <p:attrName>style.visibility</p:attrName>
                                        </p:attrNameLst>
                                      </p:cBhvr>
                                      <p:to>
                                        <p:strVal val="visible"/>
                                      </p:to>
                                    </p:set>
                                    <p:animEffect transition="in" filter="wipe(left)">
                                      <p:cBhvr>
                                        <p:cTn id="132" dur="1000"/>
                                        <p:tgtEl>
                                          <p:spTgt spid="43"/>
                                        </p:tgtEl>
                                      </p:cBhvr>
                                    </p:animEffect>
                                  </p:childTnLst>
                                  <p:subTnLst>
                                    <p:set>
                                      <p:cBhvr override="childStyle">
                                        <p:cTn dur="1" fill="hold" display="0" masterRel="sameClick" afterEffect="1">
                                          <p:stCondLst>
                                            <p:cond evt="end" delay="0">
                                              <p:tn val="130"/>
                                            </p:cond>
                                          </p:stCondLst>
                                        </p:cTn>
                                        <p:tgtEl>
                                          <p:spTgt spid="43"/>
                                        </p:tgtEl>
                                        <p:attrNameLst>
                                          <p:attrName>style.visibility</p:attrName>
                                        </p:attrNameLst>
                                      </p:cBhvr>
                                      <p:to>
                                        <p:strVal val="hidden"/>
                                      </p:to>
                                    </p:set>
                                  </p:subTnLst>
                                </p:cTn>
                              </p:par>
                            </p:childTnLst>
                          </p:cTn>
                        </p:par>
                        <p:par>
                          <p:cTn id="133" fill="hold" nodeType="afterGroup">
                            <p:stCondLst>
                              <p:cond delay="3000"/>
                            </p:stCondLst>
                            <p:childTnLst>
                              <p:par>
                                <p:cTn id="134" presetID="22" presetClass="entr" presetSubtype="8" fill="hold" grpId="0" nodeType="afterEffect">
                                  <p:stCondLst>
                                    <p:cond delay="0"/>
                                  </p:stCondLst>
                                  <p:childTnLst>
                                    <p:set>
                                      <p:cBhvr>
                                        <p:cTn id="135" dur="1" fill="hold">
                                          <p:stCondLst>
                                            <p:cond delay="0"/>
                                          </p:stCondLst>
                                        </p:cTn>
                                        <p:tgtEl>
                                          <p:spTgt spid="44"/>
                                        </p:tgtEl>
                                        <p:attrNameLst>
                                          <p:attrName>style.visibility</p:attrName>
                                        </p:attrNameLst>
                                      </p:cBhvr>
                                      <p:to>
                                        <p:strVal val="visible"/>
                                      </p:to>
                                    </p:set>
                                    <p:animEffect transition="in" filter="wipe(left)">
                                      <p:cBhvr>
                                        <p:cTn id="136" dur="1000"/>
                                        <p:tgtEl>
                                          <p:spTgt spid="44"/>
                                        </p:tgtEl>
                                      </p:cBhvr>
                                    </p:animEffect>
                                  </p:childTnLst>
                                  <p:subTnLst>
                                    <p:set>
                                      <p:cBhvr override="childStyle">
                                        <p:cTn dur="1" fill="hold" display="0" masterRel="sameClick" afterEffect="1">
                                          <p:stCondLst>
                                            <p:cond evt="end" delay="0">
                                              <p:tn val="134"/>
                                            </p:cond>
                                          </p:stCondLst>
                                        </p:cTn>
                                        <p:tgtEl>
                                          <p:spTgt spid="44"/>
                                        </p:tgtEl>
                                        <p:attrNameLst>
                                          <p:attrName>style.visibility</p:attrName>
                                        </p:attrNameLst>
                                      </p:cBhvr>
                                      <p:to>
                                        <p:strVal val="hidden"/>
                                      </p:to>
                                    </p:set>
                                  </p:subTnLst>
                                </p:cTn>
                              </p:par>
                            </p:childTnLst>
                          </p:cTn>
                        </p:par>
                        <p:par>
                          <p:cTn id="137" fill="hold" nodeType="afterGroup">
                            <p:stCondLst>
                              <p:cond delay="4000"/>
                            </p:stCondLst>
                            <p:childTnLst>
                              <p:par>
                                <p:cTn id="138" presetID="22" presetClass="entr" presetSubtype="8" fill="hold" grpId="0" nodeType="afterEffect">
                                  <p:stCondLst>
                                    <p:cond delay="0"/>
                                  </p:stCondLst>
                                  <p:childTnLst>
                                    <p:set>
                                      <p:cBhvr>
                                        <p:cTn id="139" dur="1" fill="hold">
                                          <p:stCondLst>
                                            <p:cond delay="0"/>
                                          </p:stCondLst>
                                        </p:cTn>
                                        <p:tgtEl>
                                          <p:spTgt spid="45"/>
                                        </p:tgtEl>
                                        <p:attrNameLst>
                                          <p:attrName>style.visibility</p:attrName>
                                        </p:attrNameLst>
                                      </p:cBhvr>
                                      <p:to>
                                        <p:strVal val="visible"/>
                                      </p:to>
                                    </p:set>
                                    <p:animEffect transition="in" filter="wipe(left)">
                                      <p:cBhvr>
                                        <p:cTn id="140" dur="1000"/>
                                        <p:tgtEl>
                                          <p:spTgt spid="45"/>
                                        </p:tgtEl>
                                      </p:cBhvr>
                                    </p:animEffect>
                                  </p:childTnLst>
                                  <p:subTnLst>
                                    <p:set>
                                      <p:cBhvr override="childStyle">
                                        <p:cTn dur="1" fill="hold" display="0" masterRel="sameClick" afterEffect="1">
                                          <p:stCondLst>
                                            <p:cond evt="end" delay="0">
                                              <p:tn val="138"/>
                                            </p:cond>
                                          </p:stCondLst>
                                        </p:cTn>
                                        <p:tgtEl>
                                          <p:spTgt spid="45"/>
                                        </p:tgtEl>
                                        <p:attrNameLst>
                                          <p:attrName>style.visibility</p:attrName>
                                        </p:attrNameLst>
                                      </p:cBhvr>
                                      <p:to>
                                        <p:strVal val="hidden"/>
                                      </p:to>
                                    </p:set>
                                  </p:subTnLst>
                                </p:cTn>
                              </p:par>
                            </p:childTnLst>
                          </p:cTn>
                        </p:par>
                      </p:childTnLst>
                    </p:cTn>
                  </p:par>
                  <p:par>
                    <p:cTn id="141" fill="hold" nodeType="clickPar">
                      <p:stCondLst>
                        <p:cond delay="indefinite"/>
                      </p:stCondLst>
                      <p:childTnLst>
                        <p:par>
                          <p:cTn id="142" fill="hold" nodeType="withGroup">
                            <p:stCondLst>
                              <p:cond delay="0"/>
                            </p:stCondLst>
                            <p:childTnLst>
                              <p:par>
                                <p:cTn id="143" presetID="10" presetClass="entr" presetSubtype="0" fill="hold" grpId="0" nodeType="clickEffect">
                                  <p:stCondLst>
                                    <p:cond delay="0"/>
                                  </p:stCondLst>
                                  <p:childTnLst>
                                    <p:set>
                                      <p:cBhvr>
                                        <p:cTn id="144" dur="1" fill="hold">
                                          <p:stCondLst>
                                            <p:cond delay="0"/>
                                          </p:stCondLst>
                                        </p:cTn>
                                        <p:tgtEl>
                                          <p:spTgt spid="31"/>
                                        </p:tgtEl>
                                        <p:attrNameLst>
                                          <p:attrName>style.visibility</p:attrName>
                                        </p:attrNameLst>
                                      </p:cBhvr>
                                      <p:to>
                                        <p:strVal val="visible"/>
                                      </p:to>
                                    </p:set>
                                    <p:animEffect transition="in" filter="fade">
                                      <p:cBhvr>
                                        <p:cTn id="145" dur="500"/>
                                        <p:tgtEl>
                                          <p:spTgt spid="31"/>
                                        </p:tgtEl>
                                      </p:cBhvr>
                                    </p:animEffect>
                                  </p:childTnLst>
                                </p:cTn>
                              </p:par>
                            </p:childTnLst>
                          </p:cTn>
                        </p:par>
                      </p:childTnLst>
                    </p:cTn>
                  </p:par>
                  <p:par>
                    <p:cTn id="146" fill="hold" nodeType="clickPar">
                      <p:stCondLst>
                        <p:cond delay="indefinite"/>
                      </p:stCondLst>
                      <p:childTnLst>
                        <p:par>
                          <p:cTn id="147" fill="hold" nodeType="withGroup">
                            <p:stCondLst>
                              <p:cond delay="0"/>
                            </p:stCondLst>
                            <p:childTnLst>
                              <p:par>
                                <p:cTn id="148" presetID="22" presetClass="entr" presetSubtype="8" fill="hold" grpId="0" nodeType="clickEffect">
                                  <p:stCondLst>
                                    <p:cond delay="0"/>
                                  </p:stCondLst>
                                  <p:childTnLst>
                                    <p:set>
                                      <p:cBhvr>
                                        <p:cTn id="149" dur="1" fill="hold">
                                          <p:stCondLst>
                                            <p:cond delay="0"/>
                                          </p:stCondLst>
                                        </p:cTn>
                                        <p:tgtEl>
                                          <p:spTgt spid="48"/>
                                        </p:tgtEl>
                                        <p:attrNameLst>
                                          <p:attrName>style.visibility</p:attrName>
                                        </p:attrNameLst>
                                      </p:cBhvr>
                                      <p:to>
                                        <p:strVal val="visible"/>
                                      </p:to>
                                    </p:set>
                                    <p:animEffect transition="in" filter="wipe(left)">
                                      <p:cBhvr>
                                        <p:cTn id="150" dur="1000"/>
                                        <p:tgtEl>
                                          <p:spTgt spid="48"/>
                                        </p:tgtEl>
                                      </p:cBhvr>
                                    </p:animEffect>
                                  </p:childTnLst>
                                  <p:subTnLst>
                                    <p:set>
                                      <p:cBhvr override="childStyle">
                                        <p:cTn dur="1" fill="hold" display="0" masterRel="sameClick" afterEffect="1">
                                          <p:stCondLst>
                                            <p:cond evt="end" delay="0">
                                              <p:tn val="148"/>
                                            </p:cond>
                                          </p:stCondLst>
                                        </p:cTn>
                                        <p:tgtEl>
                                          <p:spTgt spid="48"/>
                                        </p:tgtEl>
                                        <p:attrNameLst>
                                          <p:attrName>style.visibility</p:attrName>
                                        </p:attrNameLst>
                                      </p:cBhvr>
                                      <p:to>
                                        <p:strVal val="hidden"/>
                                      </p:to>
                                    </p:set>
                                  </p:subTnLst>
                                </p:cTn>
                              </p:par>
                            </p:childTnLst>
                          </p:cTn>
                        </p:par>
                        <p:par>
                          <p:cTn id="151" fill="hold" nodeType="afterGroup">
                            <p:stCondLst>
                              <p:cond delay="1000"/>
                            </p:stCondLst>
                            <p:childTnLst>
                              <p:par>
                                <p:cTn id="152" presetID="22" presetClass="entr" presetSubtype="8" fill="hold" grpId="0" nodeType="afterEffect">
                                  <p:stCondLst>
                                    <p:cond delay="0"/>
                                  </p:stCondLst>
                                  <p:childTnLst>
                                    <p:set>
                                      <p:cBhvr>
                                        <p:cTn id="153" dur="1" fill="hold">
                                          <p:stCondLst>
                                            <p:cond delay="0"/>
                                          </p:stCondLst>
                                        </p:cTn>
                                        <p:tgtEl>
                                          <p:spTgt spid="49"/>
                                        </p:tgtEl>
                                        <p:attrNameLst>
                                          <p:attrName>style.visibility</p:attrName>
                                        </p:attrNameLst>
                                      </p:cBhvr>
                                      <p:to>
                                        <p:strVal val="visible"/>
                                      </p:to>
                                    </p:set>
                                    <p:animEffect transition="in" filter="wipe(left)">
                                      <p:cBhvr>
                                        <p:cTn id="154" dur="1000"/>
                                        <p:tgtEl>
                                          <p:spTgt spid="49"/>
                                        </p:tgtEl>
                                      </p:cBhvr>
                                    </p:animEffect>
                                  </p:childTnLst>
                                  <p:subTnLst>
                                    <p:set>
                                      <p:cBhvr override="childStyle">
                                        <p:cTn dur="1" fill="hold" display="0" masterRel="sameClick" afterEffect="1">
                                          <p:stCondLst>
                                            <p:cond evt="end" delay="0">
                                              <p:tn val="152"/>
                                            </p:cond>
                                          </p:stCondLst>
                                        </p:cTn>
                                        <p:tgtEl>
                                          <p:spTgt spid="49"/>
                                        </p:tgtEl>
                                        <p:attrNameLst>
                                          <p:attrName>style.visibility</p:attrName>
                                        </p:attrNameLst>
                                      </p:cBhvr>
                                      <p:to>
                                        <p:strVal val="hidden"/>
                                      </p:to>
                                    </p:set>
                                  </p:subTnLst>
                                </p:cTn>
                              </p:par>
                            </p:childTnLst>
                          </p:cTn>
                        </p:par>
                        <p:par>
                          <p:cTn id="155" fill="hold" nodeType="afterGroup">
                            <p:stCondLst>
                              <p:cond delay="2000"/>
                            </p:stCondLst>
                            <p:childTnLst>
                              <p:par>
                                <p:cTn id="156" presetID="22" presetClass="entr" presetSubtype="8" fill="hold" grpId="0" nodeType="afterEffect">
                                  <p:stCondLst>
                                    <p:cond delay="0"/>
                                  </p:stCondLst>
                                  <p:childTnLst>
                                    <p:set>
                                      <p:cBhvr>
                                        <p:cTn id="157" dur="1" fill="hold">
                                          <p:stCondLst>
                                            <p:cond delay="0"/>
                                          </p:stCondLst>
                                        </p:cTn>
                                        <p:tgtEl>
                                          <p:spTgt spid="50"/>
                                        </p:tgtEl>
                                        <p:attrNameLst>
                                          <p:attrName>style.visibility</p:attrName>
                                        </p:attrNameLst>
                                      </p:cBhvr>
                                      <p:to>
                                        <p:strVal val="visible"/>
                                      </p:to>
                                    </p:set>
                                    <p:animEffect transition="in" filter="wipe(left)">
                                      <p:cBhvr>
                                        <p:cTn id="158" dur="1000"/>
                                        <p:tgtEl>
                                          <p:spTgt spid="50"/>
                                        </p:tgtEl>
                                      </p:cBhvr>
                                    </p:animEffect>
                                  </p:childTnLst>
                                  <p:subTnLst>
                                    <p:set>
                                      <p:cBhvr override="childStyle">
                                        <p:cTn dur="1" fill="hold" display="0" masterRel="sameClick" afterEffect="1">
                                          <p:stCondLst>
                                            <p:cond evt="end" delay="0">
                                              <p:tn val="156"/>
                                            </p:cond>
                                          </p:stCondLst>
                                        </p:cTn>
                                        <p:tgtEl>
                                          <p:spTgt spid="50"/>
                                        </p:tgtEl>
                                        <p:attrNameLst>
                                          <p:attrName>style.visibility</p:attrName>
                                        </p:attrNameLst>
                                      </p:cBhvr>
                                      <p:to>
                                        <p:strVal val="hidden"/>
                                      </p:to>
                                    </p:set>
                                  </p:subTnLst>
                                </p:cTn>
                              </p:par>
                            </p:childTnLst>
                          </p:cTn>
                        </p:par>
                        <p:par>
                          <p:cTn id="159" fill="hold" nodeType="afterGroup">
                            <p:stCondLst>
                              <p:cond delay="3000"/>
                            </p:stCondLst>
                            <p:childTnLst>
                              <p:par>
                                <p:cTn id="160" presetID="22" presetClass="entr" presetSubtype="8" fill="hold" grpId="0" nodeType="afterEffect">
                                  <p:stCondLst>
                                    <p:cond delay="0"/>
                                  </p:stCondLst>
                                  <p:childTnLst>
                                    <p:set>
                                      <p:cBhvr>
                                        <p:cTn id="161" dur="1" fill="hold">
                                          <p:stCondLst>
                                            <p:cond delay="0"/>
                                          </p:stCondLst>
                                        </p:cTn>
                                        <p:tgtEl>
                                          <p:spTgt spid="51"/>
                                        </p:tgtEl>
                                        <p:attrNameLst>
                                          <p:attrName>style.visibility</p:attrName>
                                        </p:attrNameLst>
                                      </p:cBhvr>
                                      <p:to>
                                        <p:strVal val="visible"/>
                                      </p:to>
                                    </p:set>
                                    <p:animEffect transition="in" filter="wipe(left)">
                                      <p:cBhvr>
                                        <p:cTn id="162" dur="1000"/>
                                        <p:tgtEl>
                                          <p:spTgt spid="51"/>
                                        </p:tgtEl>
                                      </p:cBhvr>
                                    </p:animEffect>
                                  </p:childTnLst>
                                  <p:subTnLst>
                                    <p:set>
                                      <p:cBhvr override="childStyle">
                                        <p:cTn dur="1" fill="hold" display="0" masterRel="sameClick" afterEffect="1">
                                          <p:stCondLst>
                                            <p:cond evt="end" delay="0">
                                              <p:tn val="160"/>
                                            </p:cond>
                                          </p:stCondLst>
                                        </p:cTn>
                                        <p:tgtEl>
                                          <p:spTgt spid="51"/>
                                        </p:tgtEl>
                                        <p:attrNameLst>
                                          <p:attrName>style.visibility</p:attrName>
                                        </p:attrNameLst>
                                      </p:cBhvr>
                                      <p:to>
                                        <p:strVal val="hidden"/>
                                      </p:to>
                                    </p:set>
                                  </p:subTnLst>
                                </p:cTn>
                              </p:par>
                            </p:childTnLst>
                          </p:cTn>
                        </p:par>
                        <p:par>
                          <p:cTn id="163" fill="hold" nodeType="afterGroup">
                            <p:stCondLst>
                              <p:cond delay="4000"/>
                            </p:stCondLst>
                            <p:childTnLst>
                              <p:par>
                                <p:cTn id="164" presetID="22" presetClass="entr" presetSubtype="8" fill="hold" grpId="0" nodeType="afterEffect">
                                  <p:stCondLst>
                                    <p:cond delay="0"/>
                                  </p:stCondLst>
                                  <p:childTnLst>
                                    <p:set>
                                      <p:cBhvr>
                                        <p:cTn id="165" dur="1" fill="hold">
                                          <p:stCondLst>
                                            <p:cond delay="0"/>
                                          </p:stCondLst>
                                        </p:cTn>
                                        <p:tgtEl>
                                          <p:spTgt spid="52"/>
                                        </p:tgtEl>
                                        <p:attrNameLst>
                                          <p:attrName>style.visibility</p:attrName>
                                        </p:attrNameLst>
                                      </p:cBhvr>
                                      <p:to>
                                        <p:strVal val="visible"/>
                                      </p:to>
                                    </p:set>
                                    <p:animEffect transition="in" filter="wipe(left)">
                                      <p:cBhvr>
                                        <p:cTn id="166" dur="1000"/>
                                        <p:tgtEl>
                                          <p:spTgt spid="52"/>
                                        </p:tgtEl>
                                      </p:cBhvr>
                                    </p:animEffect>
                                  </p:childTnLst>
                                  <p:subTnLst>
                                    <p:set>
                                      <p:cBhvr override="childStyle">
                                        <p:cTn dur="1" fill="hold" display="0" masterRel="sameClick" afterEffect="1">
                                          <p:stCondLst>
                                            <p:cond evt="end" delay="0">
                                              <p:tn val="164"/>
                                            </p:cond>
                                          </p:stCondLst>
                                        </p:cTn>
                                        <p:tgtEl>
                                          <p:spTgt spid="52"/>
                                        </p:tgtEl>
                                        <p:attrNameLst>
                                          <p:attrName>style.visibility</p:attrName>
                                        </p:attrNameLst>
                                      </p:cBhvr>
                                      <p:to>
                                        <p:strVal val="hidden"/>
                                      </p:to>
                                    </p:set>
                                  </p:subTnLst>
                                </p:cTn>
                              </p:par>
                            </p:childTnLst>
                          </p:cTn>
                        </p:par>
                        <p:par>
                          <p:cTn id="167" fill="hold" nodeType="afterGroup">
                            <p:stCondLst>
                              <p:cond delay="5000"/>
                            </p:stCondLst>
                            <p:childTnLst>
                              <p:par>
                                <p:cTn id="168" presetID="22" presetClass="entr" presetSubtype="8" fill="hold" grpId="0" nodeType="afterEffect">
                                  <p:stCondLst>
                                    <p:cond delay="0"/>
                                  </p:stCondLst>
                                  <p:childTnLst>
                                    <p:set>
                                      <p:cBhvr>
                                        <p:cTn id="169" dur="1" fill="hold">
                                          <p:stCondLst>
                                            <p:cond delay="0"/>
                                          </p:stCondLst>
                                        </p:cTn>
                                        <p:tgtEl>
                                          <p:spTgt spid="53"/>
                                        </p:tgtEl>
                                        <p:attrNameLst>
                                          <p:attrName>style.visibility</p:attrName>
                                        </p:attrNameLst>
                                      </p:cBhvr>
                                      <p:to>
                                        <p:strVal val="visible"/>
                                      </p:to>
                                    </p:set>
                                    <p:animEffect transition="in" filter="wipe(left)">
                                      <p:cBhvr>
                                        <p:cTn id="170" dur="1000"/>
                                        <p:tgtEl>
                                          <p:spTgt spid="53"/>
                                        </p:tgtEl>
                                      </p:cBhvr>
                                    </p:animEffect>
                                  </p:childTnLst>
                                  <p:subTnLst>
                                    <p:set>
                                      <p:cBhvr override="childStyle">
                                        <p:cTn dur="1" fill="hold" display="0" masterRel="sameClick" afterEffect="1">
                                          <p:stCondLst>
                                            <p:cond evt="end" delay="0">
                                              <p:tn val="168"/>
                                            </p:cond>
                                          </p:stCondLst>
                                        </p:cTn>
                                        <p:tgtEl>
                                          <p:spTgt spid="53"/>
                                        </p:tgtEl>
                                        <p:attrNameLst>
                                          <p:attrName>style.visibility</p:attrName>
                                        </p:attrNameLst>
                                      </p:cBhvr>
                                      <p:to>
                                        <p:strVal val="hidden"/>
                                      </p:to>
                                    </p:set>
                                  </p:subTnLst>
                                </p:cTn>
                              </p:par>
                            </p:childTnLst>
                          </p:cTn>
                        </p:par>
                        <p:par>
                          <p:cTn id="171" fill="hold" nodeType="afterGroup">
                            <p:stCondLst>
                              <p:cond delay="6000"/>
                            </p:stCondLst>
                            <p:childTnLst>
                              <p:par>
                                <p:cTn id="172" presetID="22" presetClass="entr" presetSubtype="8" fill="hold" grpId="0" nodeType="afterEffect">
                                  <p:stCondLst>
                                    <p:cond delay="0"/>
                                  </p:stCondLst>
                                  <p:childTnLst>
                                    <p:set>
                                      <p:cBhvr>
                                        <p:cTn id="173" dur="1" fill="hold">
                                          <p:stCondLst>
                                            <p:cond delay="0"/>
                                          </p:stCondLst>
                                        </p:cTn>
                                        <p:tgtEl>
                                          <p:spTgt spid="54"/>
                                        </p:tgtEl>
                                        <p:attrNameLst>
                                          <p:attrName>style.visibility</p:attrName>
                                        </p:attrNameLst>
                                      </p:cBhvr>
                                      <p:to>
                                        <p:strVal val="visible"/>
                                      </p:to>
                                    </p:set>
                                    <p:animEffect transition="in" filter="wipe(left)">
                                      <p:cBhvr>
                                        <p:cTn id="174" dur="1000"/>
                                        <p:tgtEl>
                                          <p:spTgt spid="54"/>
                                        </p:tgtEl>
                                      </p:cBhvr>
                                    </p:animEffect>
                                  </p:childTnLst>
                                  <p:subTnLst>
                                    <p:set>
                                      <p:cBhvr override="childStyle">
                                        <p:cTn dur="1" fill="hold" display="0" masterRel="sameClick" afterEffect="1">
                                          <p:stCondLst>
                                            <p:cond evt="end" delay="0">
                                              <p:tn val="172"/>
                                            </p:cond>
                                          </p:stCondLst>
                                        </p:cTn>
                                        <p:tgtEl>
                                          <p:spTgt spid="54"/>
                                        </p:tgtEl>
                                        <p:attrNameLst>
                                          <p:attrName>style.visibility</p:attrName>
                                        </p:attrNameLst>
                                      </p:cBhvr>
                                      <p:to>
                                        <p:strVal val="hidden"/>
                                      </p:to>
                                    </p:set>
                                  </p:subTnLst>
                                </p:cTn>
                              </p:par>
                            </p:childTnLst>
                          </p:cTn>
                        </p:par>
                        <p:par>
                          <p:cTn id="175" fill="hold" nodeType="afterGroup">
                            <p:stCondLst>
                              <p:cond delay="7000"/>
                            </p:stCondLst>
                            <p:childTnLst>
                              <p:par>
                                <p:cTn id="176" presetID="22" presetClass="entr" presetSubtype="8" fill="hold" grpId="0" nodeType="afterEffect">
                                  <p:stCondLst>
                                    <p:cond delay="0"/>
                                  </p:stCondLst>
                                  <p:childTnLst>
                                    <p:set>
                                      <p:cBhvr>
                                        <p:cTn id="177" dur="1" fill="hold">
                                          <p:stCondLst>
                                            <p:cond delay="0"/>
                                          </p:stCondLst>
                                        </p:cTn>
                                        <p:tgtEl>
                                          <p:spTgt spid="55"/>
                                        </p:tgtEl>
                                        <p:attrNameLst>
                                          <p:attrName>style.visibility</p:attrName>
                                        </p:attrNameLst>
                                      </p:cBhvr>
                                      <p:to>
                                        <p:strVal val="visible"/>
                                      </p:to>
                                    </p:set>
                                    <p:animEffect transition="in" filter="wipe(left)">
                                      <p:cBhvr>
                                        <p:cTn id="178" dur="1000"/>
                                        <p:tgtEl>
                                          <p:spTgt spid="55"/>
                                        </p:tgtEl>
                                      </p:cBhvr>
                                    </p:animEffect>
                                  </p:childTnLst>
                                  <p:subTnLst>
                                    <p:set>
                                      <p:cBhvr override="childStyle">
                                        <p:cTn dur="1" fill="hold" display="0" masterRel="sameClick" afterEffect="1">
                                          <p:stCondLst>
                                            <p:cond evt="end" delay="0">
                                              <p:tn val="176"/>
                                            </p:cond>
                                          </p:stCondLst>
                                        </p:cTn>
                                        <p:tgtEl>
                                          <p:spTgt spid="55"/>
                                        </p:tgtEl>
                                        <p:attrNameLst>
                                          <p:attrName>style.visibility</p:attrName>
                                        </p:attrNameLst>
                                      </p:cBhvr>
                                      <p:to>
                                        <p:strVal val="hidden"/>
                                      </p:to>
                                    </p:set>
                                  </p:subTnLst>
                                </p:cTn>
                              </p:par>
                            </p:childTnLst>
                          </p:cTn>
                        </p:par>
                        <p:par>
                          <p:cTn id="179" fill="hold" nodeType="afterGroup">
                            <p:stCondLst>
                              <p:cond delay="8000"/>
                            </p:stCondLst>
                            <p:childTnLst>
                              <p:par>
                                <p:cTn id="180" presetID="22" presetClass="entr" presetSubtype="8" fill="hold" grpId="0" nodeType="afterEffect">
                                  <p:stCondLst>
                                    <p:cond delay="0"/>
                                  </p:stCondLst>
                                  <p:childTnLst>
                                    <p:set>
                                      <p:cBhvr>
                                        <p:cTn id="181" dur="1" fill="hold">
                                          <p:stCondLst>
                                            <p:cond delay="0"/>
                                          </p:stCondLst>
                                        </p:cTn>
                                        <p:tgtEl>
                                          <p:spTgt spid="56"/>
                                        </p:tgtEl>
                                        <p:attrNameLst>
                                          <p:attrName>style.visibility</p:attrName>
                                        </p:attrNameLst>
                                      </p:cBhvr>
                                      <p:to>
                                        <p:strVal val="visible"/>
                                      </p:to>
                                    </p:set>
                                    <p:animEffect transition="in" filter="wipe(left)">
                                      <p:cBhvr>
                                        <p:cTn id="182" dur="1000"/>
                                        <p:tgtEl>
                                          <p:spTgt spid="56"/>
                                        </p:tgtEl>
                                      </p:cBhvr>
                                    </p:animEffect>
                                  </p:childTnLst>
                                  <p:subTnLst>
                                    <p:set>
                                      <p:cBhvr override="childStyle">
                                        <p:cTn dur="1" fill="hold" display="0" masterRel="sameClick" afterEffect="1">
                                          <p:stCondLst>
                                            <p:cond evt="end" delay="0">
                                              <p:tn val="180"/>
                                            </p:cond>
                                          </p:stCondLst>
                                        </p:cTn>
                                        <p:tgtEl>
                                          <p:spTgt spid="56"/>
                                        </p:tgtEl>
                                        <p:attrNameLst>
                                          <p:attrName>style.visibility</p:attrName>
                                        </p:attrNameLst>
                                      </p:cBhvr>
                                      <p:to>
                                        <p:strVal val="hidden"/>
                                      </p:to>
                                    </p:set>
                                  </p:subTnLst>
                                </p:cTn>
                              </p:par>
                            </p:childTnLst>
                          </p:cTn>
                        </p:par>
                      </p:childTnLst>
                    </p:cTn>
                  </p:par>
                  <p:par>
                    <p:cTn id="183" fill="hold" nodeType="clickPar">
                      <p:stCondLst>
                        <p:cond delay="indefinite"/>
                      </p:stCondLst>
                      <p:childTnLst>
                        <p:par>
                          <p:cTn id="184" fill="hold" nodeType="withGroup">
                            <p:stCondLst>
                              <p:cond delay="0"/>
                            </p:stCondLst>
                            <p:childTnLst>
                              <p:par>
                                <p:cTn id="185" presetID="10" presetClass="entr" presetSubtype="0" fill="hold" grpId="0" nodeType="clickEffect">
                                  <p:stCondLst>
                                    <p:cond delay="0"/>
                                  </p:stCondLst>
                                  <p:childTnLst>
                                    <p:set>
                                      <p:cBhvr>
                                        <p:cTn id="186" dur="1" fill="hold">
                                          <p:stCondLst>
                                            <p:cond delay="0"/>
                                          </p:stCondLst>
                                        </p:cTn>
                                        <p:tgtEl>
                                          <p:spTgt spid="46"/>
                                        </p:tgtEl>
                                        <p:attrNameLst>
                                          <p:attrName>style.visibility</p:attrName>
                                        </p:attrNameLst>
                                      </p:cBhvr>
                                      <p:to>
                                        <p:strVal val="visible"/>
                                      </p:to>
                                    </p:set>
                                    <p:animEffect transition="in" filter="fade">
                                      <p:cBhvr>
                                        <p:cTn id="187" dur="500"/>
                                        <p:tgtEl>
                                          <p:spTgt spid="46"/>
                                        </p:tgtEl>
                                      </p:cBhvr>
                                    </p:animEffect>
                                  </p:childTnLst>
                                </p:cTn>
                              </p:par>
                            </p:childTnLst>
                          </p:cTn>
                        </p:par>
                      </p:childTnLst>
                    </p:cTn>
                  </p:par>
                  <p:par>
                    <p:cTn id="188" fill="hold" nodeType="clickPar">
                      <p:stCondLst>
                        <p:cond delay="indefinite"/>
                      </p:stCondLst>
                      <p:childTnLst>
                        <p:par>
                          <p:cTn id="189" fill="hold" nodeType="withGroup">
                            <p:stCondLst>
                              <p:cond delay="0"/>
                            </p:stCondLst>
                            <p:childTnLst>
                              <p:par>
                                <p:cTn id="190" presetID="22" presetClass="entr" presetSubtype="2" fill="hold" grpId="0" nodeType="clickEffect">
                                  <p:stCondLst>
                                    <p:cond delay="0"/>
                                  </p:stCondLst>
                                  <p:childTnLst>
                                    <p:set>
                                      <p:cBhvr>
                                        <p:cTn id="191" dur="1" fill="hold">
                                          <p:stCondLst>
                                            <p:cond delay="0"/>
                                          </p:stCondLst>
                                        </p:cTn>
                                        <p:tgtEl>
                                          <p:spTgt spid="47"/>
                                        </p:tgtEl>
                                        <p:attrNameLst>
                                          <p:attrName>style.visibility</p:attrName>
                                        </p:attrNameLst>
                                      </p:cBhvr>
                                      <p:to>
                                        <p:strVal val="visible"/>
                                      </p:to>
                                    </p:set>
                                    <p:animEffect transition="in" filter="wipe(right)">
                                      <p:cBhvr>
                                        <p:cTn id="192" dur="1000"/>
                                        <p:tgtEl>
                                          <p:spTgt spid="47"/>
                                        </p:tgtEl>
                                      </p:cBhvr>
                                    </p:animEffect>
                                  </p:childTnLst>
                                  <p:subTnLst>
                                    <p:set>
                                      <p:cBhvr override="childStyle">
                                        <p:cTn dur="1" fill="hold" display="0" masterRel="sameClick" afterEffect="1">
                                          <p:stCondLst>
                                            <p:cond evt="end" delay="0">
                                              <p:tn val="190"/>
                                            </p:cond>
                                          </p:stCondLst>
                                        </p:cTn>
                                        <p:tgtEl>
                                          <p:spTgt spid="47"/>
                                        </p:tgtEl>
                                        <p:attrNameLst>
                                          <p:attrName>style.visibility</p:attrName>
                                        </p:attrNameLst>
                                      </p:cBhvr>
                                      <p:to>
                                        <p:strVal val="hidden"/>
                                      </p:to>
                                    </p:set>
                                  </p:subTnLst>
                                </p:cTn>
                              </p:par>
                            </p:childTnLst>
                          </p:cTn>
                        </p:par>
                        <p:par>
                          <p:cTn id="193" fill="hold" nodeType="afterGroup">
                            <p:stCondLst>
                              <p:cond delay="1000"/>
                            </p:stCondLst>
                            <p:childTnLst>
                              <p:par>
                                <p:cTn id="194" presetID="22" presetClass="entr" presetSubtype="2" fill="hold" grpId="0" nodeType="afterEffect">
                                  <p:stCondLst>
                                    <p:cond delay="0"/>
                                  </p:stCondLst>
                                  <p:childTnLst>
                                    <p:set>
                                      <p:cBhvr>
                                        <p:cTn id="195" dur="1" fill="hold">
                                          <p:stCondLst>
                                            <p:cond delay="0"/>
                                          </p:stCondLst>
                                        </p:cTn>
                                        <p:tgtEl>
                                          <p:spTgt spid="57"/>
                                        </p:tgtEl>
                                        <p:attrNameLst>
                                          <p:attrName>style.visibility</p:attrName>
                                        </p:attrNameLst>
                                      </p:cBhvr>
                                      <p:to>
                                        <p:strVal val="visible"/>
                                      </p:to>
                                    </p:set>
                                    <p:animEffect transition="in" filter="wipe(right)">
                                      <p:cBhvr>
                                        <p:cTn id="196" dur="1000"/>
                                        <p:tgtEl>
                                          <p:spTgt spid="57"/>
                                        </p:tgtEl>
                                      </p:cBhvr>
                                    </p:animEffect>
                                  </p:childTnLst>
                                  <p:subTnLst>
                                    <p:set>
                                      <p:cBhvr override="childStyle">
                                        <p:cTn dur="1" fill="hold" display="0" masterRel="sameClick" afterEffect="1">
                                          <p:stCondLst>
                                            <p:cond evt="end" delay="0">
                                              <p:tn val="194"/>
                                            </p:cond>
                                          </p:stCondLst>
                                        </p:cTn>
                                        <p:tgtEl>
                                          <p:spTgt spid="57"/>
                                        </p:tgtEl>
                                        <p:attrNameLst>
                                          <p:attrName>style.visibility</p:attrName>
                                        </p:attrNameLst>
                                      </p:cBhvr>
                                      <p:to>
                                        <p:strVal val="hidden"/>
                                      </p:to>
                                    </p:set>
                                  </p:subTnLst>
                                </p:cTn>
                              </p:par>
                            </p:childTnLst>
                          </p:cTn>
                        </p:par>
                        <p:par>
                          <p:cTn id="197" fill="hold" nodeType="afterGroup">
                            <p:stCondLst>
                              <p:cond delay="2000"/>
                            </p:stCondLst>
                            <p:childTnLst>
                              <p:par>
                                <p:cTn id="198" presetID="22" presetClass="entr" presetSubtype="2" fill="hold" grpId="0" nodeType="afterEffect">
                                  <p:stCondLst>
                                    <p:cond delay="0"/>
                                  </p:stCondLst>
                                  <p:childTnLst>
                                    <p:set>
                                      <p:cBhvr>
                                        <p:cTn id="199" dur="1" fill="hold">
                                          <p:stCondLst>
                                            <p:cond delay="0"/>
                                          </p:stCondLst>
                                        </p:cTn>
                                        <p:tgtEl>
                                          <p:spTgt spid="58"/>
                                        </p:tgtEl>
                                        <p:attrNameLst>
                                          <p:attrName>style.visibility</p:attrName>
                                        </p:attrNameLst>
                                      </p:cBhvr>
                                      <p:to>
                                        <p:strVal val="visible"/>
                                      </p:to>
                                    </p:set>
                                    <p:animEffect transition="in" filter="wipe(right)">
                                      <p:cBhvr>
                                        <p:cTn id="200" dur="1000"/>
                                        <p:tgtEl>
                                          <p:spTgt spid="58"/>
                                        </p:tgtEl>
                                      </p:cBhvr>
                                    </p:animEffect>
                                  </p:childTnLst>
                                  <p:subTnLst>
                                    <p:set>
                                      <p:cBhvr override="childStyle">
                                        <p:cTn dur="1" fill="hold" display="0" masterRel="sameClick" afterEffect="1">
                                          <p:stCondLst>
                                            <p:cond evt="end" delay="0">
                                              <p:tn val="198"/>
                                            </p:cond>
                                          </p:stCondLst>
                                        </p:cTn>
                                        <p:tgtEl>
                                          <p:spTgt spid="58"/>
                                        </p:tgtEl>
                                        <p:attrNameLst>
                                          <p:attrName>style.visibility</p:attrName>
                                        </p:attrNameLst>
                                      </p:cBhvr>
                                      <p:to>
                                        <p:strVal val="hidden"/>
                                      </p:to>
                                    </p:set>
                                  </p:subTnLst>
                                </p:cTn>
                              </p:par>
                            </p:childTnLst>
                          </p:cTn>
                        </p:par>
                        <p:par>
                          <p:cTn id="201" fill="hold" nodeType="afterGroup">
                            <p:stCondLst>
                              <p:cond delay="3000"/>
                            </p:stCondLst>
                            <p:childTnLst>
                              <p:par>
                                <p:cTn id="202" presetID="22" presetClass="entr" presetSubtype="2" fill="hold" grpId="0" nodeType="afterEffect">
                                  <p:stCondLst>
                                    <p:cond delay="0"/>
                                  </p:stCondLst>
                                  <p:childTnLst>
                                    <p:set>
                                      <p:cBhvr>
                                        <p:cTn id="203" dur="1" fill="hold">
                                          <p:stCondLst>
                                            <p:cond delay="0"/>
                                          </p:stCondLst>
                                        </p:cTn>
                                        <p:tgtEl>
                                          <p:spTgt spid="59"/>
                                        </p:tgtEl>
                                        <p:attrNameLst>
                                          <p:attrName>style.visibility</p:attrName>
                                        </p:attrNameLst>
                                      </p:cBhvr>
                                      <p:to>
                                        <p:strVal val="visible"/>
                                      </p:to>
                                    </p:set>
                                    <p:animEffect transition="in" filter="wipe(right)">
                                      <p:cBhvr>
                                        <p:cTn id="204" dur="1000"/>
                                        <p:tgtEl>
                                          <p:spTgt spid="59"/>
                                        </p:tgtEl>
                                      </p:cBhvr>
                                    </p:animEffect>
                                  </p:childTnLst>
                                  <p:subTnLst>
                                    <p:set>
                                      <p:cBhvr override="childStyle">
                                        <p:cTn dur="1" fill="hold" display="0" masterRel="sameClick" afterEffect="1">
                                          <p:stCondLst>
                                            <p:cond evt="end" delay="0">
                                              <p:tn val="202"/>
                                            </p:cond>
                                          </p:stCondLst>
                                        </p:cTn>
                                        <p:tgtEl>
                                          <p:spTgt spid="59"/>
                                        </p:tgtEl>
                                        <p:attrNameLst>
                                          <p:attrName>style.visibility</p:attrName>
                                        </p:attrNameLst>
                                      </p:cBhvr>
                                      <p:to>
                                        <p:strVal val="hidden"/>
                                      </p:to>
                                    </p:set>
                                  </p:subTnLst>
                                </p:cTn>
                              </p:par>
                            </p:childTnLst>
                          </p:cTn>
                        </p:par>
                      </p:childTnLst>
                    </p:cTn>
                  </p:par>
                  <p:par>
                    <p:cTn id="205" fill="hold" nodeType="clickPar">
                      <p:stCondLst>
                        <p:cond delay="indefinite"/>
                      </p:stCondLst>
                      <p:childTnLst>
                        <p:par>
                          <p:cTn id="206" fill="hold" nodeType="withGroup">
                            <p:stCondLst>
                              <p:cond delay="0"/>
                            </p:stCondLst>
                            <p:childTnLst>
                              <p:par>
                                <p:cTn id="207" presetID="10" presetClass="entr" presetSubtype="0" fill="hold" grpId="0" nodeType="clickEffect">
                                  <p:stCondLst>
                                    <p:cond delay="0"/>
                                  </p:stCondLst>
                                  <p:childTnLst>
                                    <p:set>
                                      <p:cBhvr>
                                        <p:cTn id="208" dur="1" fill="hold">
                                          <p:stCondLst>
                                            <p:cond delay="0"/>
                                          </p:stCondLst>
                                        </p:cTn>
                                        <p:tgtEl>
                                          <p:spTgt spid="35"/>
                                        </p:tgtEl>
                                        <p:attrNameLst>
                                          <p:attrName>style.visibility</p:attrName>
                                        </p:attrNameLst>
                                      </p:cBhvr>
                                      <p:to>
                                        <p:strVal val="visible"/>
                                      </p:to>
                                    </p:set>
                                    <p:animEffect transition="in" filter="fade">
                                      <p:cBhvr>
                                        <p:cTn id="209" dur="500"/>
                                        <p:tgtEl>
                                          <p:spTgt spid="35"/>
                                        </p:tgtEl>
                                      </p:cBhvr>
                                    </p:animEffect>
                                  </p:childTnLst>
                                </p:cTn>
                              </p:par>
                            </p:childTnLst>
                          </p:cTn>
                        </p:par>
                      </p:childTnLst>
                    </p:cTn>
                  </p:par>
                  <p:par>
                    <p:cTn id="210" fill="hold" nodeType="clickPar">
                      <p:stCondLst>
                        <p:cond delay="indefinite"/>
                      </p:stCondLst>
                      <p:childTnLst>
                        <p:par>
                          <p:cTn id="211" fill="hold" nodeType="withGroup">
                            <p:stCondLst>
                              <p:cond delay="0"/>
                            </p:stCondLst>
                            <p:childTnLst>
                              <p:par>
                                <p:cTn id="212" presetID="22" presetClass="entr" presetSubtype="2" fill="hold" grpId="0" nodeType="clickEffect">
                                  <p:stCondLst>
                                    <p:cond delay="0"/>
                                  </p:stCondLst>
                                  <p:childTnLst>
                                    <p:set>
                                      <p:cBhvr>
                                        <p:cTn id="213" dur="1" fill="hold">
                                          <p:stCondLst>
                                            <p:cond delay="0"/>
                                          </p:stCondLst>
                                        </p:cTn>
                                        <p:tgtEl>
                                          <p:spTgt spid="60"/>
                                        </p:tgtEl>
                                        <p:attrNameLst>
                                          <p:attrName>style.visibility</p:attrName>
                                        </p:attrNameLst>
                                      </p:cBhvr>
                                      <p:to>
                                        <p:strVal val="visible"/>
                                      </p:to>
                                    </p:set>
                                    <p:animEffect transition="in" filter="wipe(right)">
                                      <p:cBhvr>
                                        <p:cTn id="214" dur="1000"/>
                                        <p:tgtEl>
                                          <p:spTgt spid="60"/>
                                        </p:tgtEl>
                                      </p:cBhvr>
                                    </p:animEffect>
                                  </p:childTnLst>
                                  <p:subTnLst>
                                    <p:set>
                                      <p:cBhvr override="childStyle">
                                        <p:cTn dur="1" fill="hold" display="0" masterRel="sameClick" afterEffect="1">
                                          <p:stCondLst>
                                            <p:cond evt="end" delay="0">
                                              <p:tn val="212"/>
                                            </p:cond>
                                          </p:stCondLst>
                                        </p:cTn>
                                        <p:tgtEl>
                                          <p:spTgt spid="60"/>
                                        </p:tgtEl>
                                        <p:attrNameLst>
                                          <p:attrName>style.visibility</p:attrName>
                                        </p:attrNameLst>
                                      </p:cBhvr>
                                      <p:to>
                                        <p:strVal val="hidden"/>
                                      </p:to>
                                    </p:set>
                                  </p:subTnLst>
                                </p:cTn>
                              </p:par>
                            </p:childTnLst>
                          </p:cTn>
                        </p:par>
                        <p:par>
                          <p:cTn id="215" fill="hold" nodeType="afterGroup">
                            <p:stCondLst>
                              <p:cond delay="1000"/>
                            </p:stCondLst>
                            <p:childTnLst>
                              <p:par>
                                <p:cTn id="216" presetID="22" presetClass="entr" presetSubtype="2" fill="hold" grpId="0" nodeType="afterEffect">
                                  <p:stCondLst>
                                    <p:cond delay="0"/>
                                  </p:stCondLst>
                                  <p:childTnLst>
                                    <p:set>
                                      <p:cBhvr>
                                        <p:cTn id="217" dur="1" fill="hold">
                                          <p:stCondLst>
                                            <p:cond delay="0"/>
                                          </p:stCondLst>
                                        </p:cTn>
                                        <p:tgtEl>
                                          <p:spTgt spid="61"/>
                                        </p:tgtEl>
                                        <p:attrNameLst>
                                          <p:attrName>style.visibility</p:attrName>
                                        </p:attrNameLst>
                                      </p:cBhvr>
                                      <p:to>
                                        <p:strVal val="visible"/>
                                      </p:to>
                                    </p:set>
                                    <p:animEffect transition="in" filter="wipe(right)">
                                      <p:cBhvr>
                                        <p:cTn id="218" dur="1000"/>
                                        <p:tgtEl>
                                          <p:spTgt spid="61"/>
                                        </p:tgtEl>
                                      </p:cBhvr>
                                    </p:animEffect>
                                  </p:childTnLst>
                                  <p:subTnLst>
                                    <p:set>
                                      <p:cBhvr override="childStyle">
                                        <p:cTn dur="1" fill="hold" display="0" masterRel="sameClick" afterEffect="1">
                                          <p:stCondLst>
                                            <p:cond evt="end" delay="0">
                                              <p:tn val="216"/>
                                            </p:cond>
                                          </p:stCondLst>
                                        </p:cTn>
                                        <p:tgtEl>
                                          <p:spTgt spid="61"/>
                                        </p:tgtEl>
                                        <p:attrNameLst>
                                          <p:attrName>style.visibility</p:attrName>
                                        </p:attrNameLst>
                                      </p:cBhvr>
                                      <p:to>
                                        <p:strVal val="hidden"/>
                                      </p:to>
                                    </p:set>
                                  </p:subTnLst>
                                </p:cTn>
                              </p:par>
                            </p:childTnLst>
                          </p:cTn>
                        </p:par>
                        <p:par>
                          <p:cTn id="219" fill="hold" nodeType="afterGroup">
                            <p:stCondLst>
                              <p:cond delay="2000"/>
                            </p:stCondLst>
                            <p:childTnLst>
                              <p:par>
                                <p:cTn id="220" presetID="22" presetClass="entr" presetSubtype="2" fill="hold" grpId="0" nodeType="afterEffect">
                                  <p:stCondLst>
                                    <p:cond delay="0"/>
                                  </p:stCondLst>
                                  <p:childTnLst>
                                    <p:set>
                                      <p:cBhvr>
                                        <p:cTn id="221" dur="1" fill="hold">
                                          <p:stCondLst>
                                            <p:cond delay="0"/>
                                          </p:stCondLst>
                                        </p:cTn>
                                        <p:tgtEl>
                                          <p:spTgt spid="62"/>
                                        </p:tgtEl>
                                        <p:attrNameLst>
                                          <p:attrName>style.visibility</p:attrName>
                                        </p:attrNameLst>
                                      </p:cBhvr>
                                      <p:to>
                                        <p:strVal val="visible"/>
                                      </p:to>
                                    </p:set>
                                    <p:animEffect transition="in" filter="wipe(right)">
                                      <p:cBhvr>
                                        <p:cTn id="222" dur="1000"/>
                                        <p:tgtEl>
                                          <p:spTgt spid="62"/>
                                        </p:tgtEl>
                                      </p:cBhvr>
                                    </p:animEffect>
                                  </p:childTnLst>
                                  <p:subTnLst>
                                    <p:set>
                                      <p:cBhvr override="childStyle">
                                        <p:cTn dur="1" fill="hold" display="0" masterRel="sameClick" afterEffect="1">
                                          <p:stCondLst>
                                            <p:cond evt="end" delay="0">
                                              <p:tn val="220"/>
                                            </p:cond>
                                          </p:stCondLst>
                                        </p:cTn>
                                        <p:tgtEl>
                                          <p:spTgt spid="62"/>
                                        </p:tgtEl>
                                        <p:attrNameLst>
                                          <p:attrName>style.visibility</p:attrName>
                                        </p:attrNameLst>
                                      </p:cBhvr>
                                      <p:to>
                                        <p:strVal val="hidden"/>
                                      </p:to>
                                    </p:set>
                                  </p:subTnLst>
                                </p:cTn>
                              </p:par>
                            </p:childTnLst>
                          </p:cTn>
                        </p:par>
                      </p:childTnLst>
                    </p:cTn>
                  </p:par>
                  <p:par>
                    <p:cTn id="223" fill="hold" nodeType="clickPar">
                      <p:stCondLst>
                        <p:cond delay="indefinite"/>
                      </p:stCondLst>
                      <p:childTnLst>
                        <p:par>
                          <p:cTn id="224" fill="hold" nodeType="withGroup">
                            <p:stCondLst>
                              <p:cond delay="0"/>
                            </p:stCondLst>
                            <p:childTnLst>
                              <p:par>
                                <p:cTn id="225" presetID="10" presetClass="entr" presetSubtype="0" fill="hold" grpId="0" nodeType="clickEffect">
                                  <p:stCondLst>
                                    <p:cond delay="0"/>
                                  </p:stCondLst>
                                  <p:childTnLst>
                                    <p:set>
                                      <p:cBhvr>
                                        <p:cTn id="226" dur="1" fill="hold">
                                          <p:stCondLst>
                                            <p:cond delay="0"/>
                                          </p:stCondLst>
                                        </p:cTn>
                                        <p:tgtEl>
                                          <p:spTgt spid="36"/>
                                        </p:tgtEl>
                                        <p:attrNameLst>
                                          <p:attrName>style.visibility</p:attrName>
                                        </p:attrNameLst>
                                      </p:cBhvr>
                                      <p:to>
                                        <p:strVal val="visible"/>
                                      </p:to>
                                    </p:set>
                                    <p:animEffect transition="in" filter="fade">
                                      <p:cBhvr>
                                        <p:cTn id="227" dur="500"/>
                                        <p:tgtEl>
                                          <p:spTgt spid="36"/>
                                        </p:tgtEl>
                                      </p:cBhvr>
                                    </p:animEffect>
                                  </p:childTnLst>
                                </p:cTn>
                              </p:par>
                            </p:childTnLst>
                          </p:cTn>
                        </p:par>
                      </p:childTnLst>
                    </p:cTn>
                  </p:par>
                  <p:par>
                    <p:cTn id="228" fill="hold" nodeType="clickPar">
                      <p:stCondLst>
                        <p:cond delay="indefinite"/>
                      </p:stCondLst>
                      <p:childTnLst>
                        <p:par>
                          <p:cTn id="229" fill="hold" nodeType="withGroup">
                            <p:stCondLst>
                              <p:cond delay="0"/>
                            </p:stCondLst>
                            <p:childTnLst>
                              <p:par>
                                <p:cTn id="230" presetID="10" presetClass="entr" presetSubtype="0" fill="hold" grpId="0" nodeType="clickEffect">
                                  <p:stCondLst>
                                    <p:cond delay="0"/>
                                  </p:stCondLst>
                                  <p:childTnLst>
                                    <p:set>
                                      <p:cBhvr>
                                        <p:cTn id="231" dur="1" fill="hold">
                                          <p:stCondLst>
                                            <p:cond delay="0"/>
                                          </p:stCondLst>
                                        </p:cTn>
                                        <p:tgtEl>
                                          <p:spTgt spid="63"/>
                                        </p:tgtEl>
                                        <p:attrNameLst>
                                          <p:attrName>style.visibility</p:attrName>
                                        </p:attrNameLst>
                                      </p:cBhvr>
                                      <p:to>
                                        <p:strVal val="visible"/>
                                      </p:to>
                                    </p:set>
                                    <p:animEffect transition="in" filter="fade">
                                      <p:cBhvr>
                                        <p:cTn id="232" dur="500"/>
                                        <p:tgtEl>
                                          <p:spTgt spid="63"/>
                                        </p:tgtEl>
                                      </p:cBhvr>
                                    </p:animEffect>
                                  </p:childTnLst>
                                </p:cTn>
                              </p:par>
                            </p:childTnLst>
                          </p:cTn>
                        </p:par>
                      </p:childTnLst>
                    </p:cTn>
                  </p:par>
                  <p:par>
                    <p:cTn id="233" fill="hold" nodeType="clickPar">
                      <p:stCondLst>
                        <p:cond delay="indefinite"/>
                      </p:stCondLst>
                      <p:childTnLst>
                        <p:par>
                          <p:cTn id="234" fill="hold" nodeType="withGroup">
                            <p:stCondLst>
                              <p:cond delay="0"/>
                            </p:stCondLst>
                            <p:childTnLst>
                              <p:par>
                                <p:cTn id="235" presetID="10" presetClass="entr" presetSubtype="0" fill="hold" grpId="0" nodeType="clickEffect">
                                  <p:stCondLst>
                                    <p:cond delay="0"/>
                                  </p:stCondLst>
                                  <p:childTnLst>
                                    <p:set>
                                      <p:cBhvr>
                                        <p:cTn id="236" dur="1" fill="hold">
                                          <p:stCondLst>
                                            <p:cond delay="0"/>
                                          </p:stCondLst>
                                        </p:cTn>
                                        <p:tgtEl>
                                          <p:spTgt spid="64"/>
                                        </p:tgtEl>
                                        <p:attrNameLst>
                                          <p:attrName>style.visibility</p:attrName>
                                        </p:attrNameLst>
                                      </p:cBhvr>
                                      <p:to>
                                        <p:strVal val="visible"/>
                                      </p:to>
                                    </p:set>
                                    <p:animEffect transition="in" filter="fade">
                                      <p:cBhvr>
                                        <p:cTn id="237" dur="500"/>
                                        <p:tgtEl>
                                          <p:spTgt spid="64"/>
                                        </p:tgtEl>
                                      </p:cBhvr>
                                    </p:animEffect>
                                  </p:childTnLst>
                                </p:cTn>
                              </p:par>
                            </p:childTnLst>
                          </p:cTn>
                        </p:par>
                      </p:childTnLst>
                    </p:cTn>
                  </p:par>
                  <p:par>
                    <p:cTn id="238" fill="hold" nodeType="clickPar">
                      <p:stCondLst>
                        <p:cond delay="indefinite"/>
                      </p:stCondLst>
                      <p:childTnLst>
                        <p:par>
                          <p:cTn id="239" fill="hold" nodeType="withGroup">
                            <p:stCondLst>
                              <p:cond delay="0"/>
                            </p:stCondLst>
                            <p:childTnLst>
                              <p:par>
                                <p:cTn id="240" presetID="2" presetClass="entr" presetSubtype="8" fill="hold" grpId="0" nodeType="clickEffect">
                                  <p:stCondLst>
                                    <p:cond delay="0"/>
                                  </p:stCondLst>
                                  <p:childTnLst>
                                    <p:set>
                                      <p:cBhvr>
                                        <p:cTn id="241" dur="1" fill="hold">
                                          <p:stCondLst>
                                            <p:cond delay="0"/>
                                          </p:stCondLst>
                                        </p:cTn>
                                        <p:tgtEl>
                                          <p:spTgt spid="65"/>
                                        </p:tgtEl>
                                        <p:attrNameLst>
                                          <p:attrName>style.visibility</p:attrName>
                                        </p:attrNameLst>
                                      </p:cBhvr>
                                      <p:to>
                                        <p:strVal val="visible"/>
                                      </p:to>
                                    </p:set>
                                    <p:anim calcmode="lin" valueType="num">
                                      <p:cBhvr additive="base">
                                        <p:cTn id="242" dur="500" fill="hold"/>
                                        <p:tgtEl>
                                          <p:spTgt spid="65"/>
                                        </p:tgtEl>
                                        <p:attrNameLst>
                                          <p:attrName>ppt_x</p:attrName>
                                        </p:attrNameLst>
                                      </p:cBhvr>
                                      <p:tavLst>
                                        <p:tav tm="0">
                                          <p:val>
                                            <p:strVal val="0-#ppt_w/2"/>
                                          </p:val>
                                        </p:tav>
                                        <p:tav tm="100000">
                                          <p:val>
                                            <p:strVal val="#ppt_x"/>
                                          </p:val>
                                        </p:tav>
                                      </p:tavLst>
                                    </p:anim>
                                    <p:anim calcmode="lin" valueType="num">
                                      <p:cBhvr additive="base">
                                        <p:cTn id="243" dur="500" fill="hold"/>
                                        <p:tgtEl>
                                          <p:spTgt spid="65"/>
                                        </p:tgtEl>
                                        <p:attrNameLst>
                                          <p:attrName>ppt_y</p:attrName>
                                        </p:attrNameLst>
                                      </p:cBhvr>
                                      <p:tavLst>
                                        <p:tav tm="0">
                                          <p:val>
                                            <p:strVal val="#ppt_y"/>
                                          </p:val>
                                        </p:tav>
                                        <p:tav tm="100000">
                                          <p:val>
                                            <p:strVal val="#ppt_y"/>
                                          </p:val>
                                        </p:tav>
                                      </p:tavLst>
                                    </p:anim>
                                  </p:childTnLst>
                                </p:cTn>
                              </p:par>
                              <p:par>
                                <p:cTn id="244" presetID="10" presetClass="entr" presetSubtype="0" fill="hold" grpId="0" nodeType="withEffect">
                                  <p:stCondLst>
                                    <p:cond delay="0"/>
                                  </p:stCondLst>
                                  <p:childTnLst>
                                    <p:set>
                                      <p:cBhvr>
                                        <p:cTn id="245" dur="1" fill="hold">
                                          <p:stCondLst>
                                            <p:cond delay="0"/>
                                          </p:stCondLst>
                                        </p:cTn>
                                        <p:tgtEl>
                                          <p:spTgt spid="66"/>
                                        </p:tgtEl>
                                        <p:attrNameLst>
                                          <p:attrName>style.visibility</p:attrName>
                                        </p:attrNameLst>
                                      </p:cBhvr>
                                      <p:to>
                                        <p:strVal val="visible"/>
                                      </p:to>
                                    </p:set>
                                    <p:animEffect transition="in" filter="fade">
                                      <p:cBhvr>
                                        <p:cTn id="246" dur="500"/>
                                        <p:tgtEl>
                                          <p:spTgt spid="66"/>
                                        </p:tgtEl>
                                      </p:cBhvr>
                                    </p:animEffect>
                                  </p:childTnLst>
                                </p:cTn>
                              </p:par>
                              <p:par>
                                <p:cTn id="247" presetID="10" presetClass="entr" presetSubtype="0" fill="hold" grpId="0" nodeType="withEffect">
                                  <p:stCondLst>
                                    <p:cond delay="0"/>
                                  </p:stCondLst>
                                  <p:childTnLst>
                                    <p:set>
                                      <p:cBhvr>
                                        <p:cTn id="248" dur="1" fill="hold">
                                          <p:stCondLst>
                                            <p:cond delay="0"/>
                                          </p:stCondLst>
                                        </p:cTn>
                                        <p:tgtEl>
                                          <p:spTgt spid="67"/>
                                        </p:tgtEl>
                                        <p:attrNameLst>
                                          <p:attrName>style.visibility</p:attrName>
                                        </p:attrNameLst>
                                      </p:cBhvr>
                                      <p:to>
                                        <p:strVal val="visible"/>
                                      </p:to>
                                    </p:set>
                                    <p:animEffect transition="in" filter="fade">
                                      <p:cBhvr>
                                        <p:cTn id="249" dur="500"/>
                                        <p:tgtEl>
                                          <p:spTgt spid="67"/>
                                        </p:tgtEl>
                                      </p:cBhvr>
                                    </p:animEffect>
                                  </p:childTnLst>
                                </p:cTn>
                              </p:par>
                              <p:par>
                                <p:cTn id="250" presetID="10" presetClass="entr" presetSubtype="0" fill="hold" grpId="0" nodeType="withEffect">
                                  <p:stCondLst>
                                    <p:cond delay="0"/>
                                  </p:stCondLst>
                                  <p:childTnLst>
                                    <p:set>
                                      <p:cBhvr>
                                        <p:cTn id="251" dur="1" fill="hold">
                                          <p:stCondLst>
                                            <p:cond delay="0"/>
                                          </p:stCondLst>
                                        </p:cTn>
                                        <p:tgtEl>
                                          <p:spTgt spid="68"/>
                                        </p:tgtEl>
                                        <p:attrNameLst>
                                          <p:attrName>style.visibility</p:attrName>
                                        </p:attrNameLst>
                                      </p:cBhvr>
                                      <p:to>
                                        <p:strVal val="visible"/>
                                      </p:to>
                                    </p:set>
                                    <p:animEffect transition="in" filter="fade">
                                      <p:cBhvr>
                                        <p:cTn id="252" dur="500"/>
                                        <p:tgtEl>
                                          <p:spTgt spid="68"/>
                                        </p:tgtEl>
                                      </p:cBhvr>
                                    </p:animEffect>
                                  </p:childTnLst>
                                </p:cTn>
                              </p:par>
                            </p:childTnLst>
                          </p:cTn>
                        </p:par>
                      </p:childTnLst>
                    </p:cTn>
                  </p:par>
                  <p:par>
                    <p:cTn id="253" fill="hold" nodeType="clickPar">
                      <p:stCondLst>
                        <p:cond delay="indefinite"/>
                      </p:stCondLst>
                      <p:childTnLst>
                        <p:par>
                          <p:cTn id="254" fill="hold" nodeType="withGroup">
                            <p:stCondLst>
                              <p:cond delay="0"/>
                            </p:stCondLst>
                            <p:childTnLst>
                              <p:par>
                                <p:cTn id="255" presetID="10" presetClass="entr" presetSubtype="0" fill="hold" grpId="0" nodeType="clickEffect">
                                  <p:stCondLst>
                                    <p:cond delay="0"/>
                                  </p:stCondLst>
                                  <p:childTnLst>
                                    <p:set>
                                      <p:cBhvr>
                                        <p:cTn id="256" dur="1" fill="hold">
                                          <p:stCondLst>
                                            <p:cond delay="0"/>
                                          </p:stCondLst>
                                        </p:cTn>
                                        <p:tgtEl>
                                          <p:spTgt spid="69"/>
                                        </p:tgtEl>
                                        <p:attrNameLst>
                                          <p:attrName>style.visibility</p:attrName>
                                        </p:attrNameLst>
                                      </p:cBhvr>
                                      <p:to>
                                        <p:strVal val="visible"/>
                                      </p:to>
                                    </p:set>
                                    <p:animEffect transition="in" filter="fade">
                                      <p:cBhvr>
                                        <p:cTn id="257" dur="500"/>
                                        <p:tgtEl>
                                          <p:spTgt spid="69"/>
                                        </p:tgtEl>
                                      </p:cBhvr>
                                    </p:animEffect>
                                  </p:childTnLst>
                                </p:cTn>
                              </p:par>
                            </p:childTnLst>
                          </p:cTn>
                        </p:par>
                      </p:childTnLst>
                    </p:cTn>
                  </p:par>
                  <p:par>
                    <p:cTn id="258" fill="hold" nodeType="clickPar">
                      <p:stCondLst>
                        <p:cond delay="indefinite"/>
                      </p:stCondLst>
                      <p:childTnLst>
                        <p:par>
                          <p:cTn id="259" fill="hold" nodeType="withGroup">
                            <p:stCondLst>
                              <p:cond delay="0"/>
                            </p:stCondLst>
                            <p:childTnLst>
                              <p:par>
                                <p:cTn id="260" presetID="10" presetClass="entr" presetSubtype="0" fill="hold" grpId="0" nodeType="clickEffect">
                                  <p:stCondLst>
                                    <p:cond delay="0"/>
                                  </p:stCondLst>
                                  <p:childTnLst>
                                    <p:set>
                                      <p:cBhvr>
                                        <p:cTn id="261" dur="1" fill="hold">
                                          <p:stCondLst>
                                            <p:cond delay="0"/>
                                          </p:stCondLst>
                                        </p:cTn>
                                        <p:tgtEl>
                                          <p:spTgt spid="70"/>
                                        </p:tgtEl>
                                        <p:attrNameLst>
                                          <p:attrName>style.visibility</p:attrName>
                                        </p:attrNameLst>
                                      </p:cBhvr>
                                      <p:to>
                                        <p:strVal val="visible"/>
                                      </p:to>
                                    </p:set>
                                    <p:animEffect transition="in" filter="fade">
                                      <p:cBhvr>
                                        <p:cTn id="262" dur="500"/>
                                        <p:tgtEl>
                                          <p:spTgt spid="70"/>
                                        </p:tgtEl>
                                      </p:cBhvr>
                                    </p:animEffect>
                                  </p:childTnLst>
                                </p:cTn>
                              </p:par>
                            </p:childTnLst>
                          </p:cTn>
                        </p:par>
                      </p:childTnLst>
                    </p:cTn>
                  </p:par>
                  <p:par>
                    <p:cTn id="263" fill="hold" nodeType="clickPar">
                      <p:stCondLst>
                        <p:cond delay="indefinite"/>
                      </p:stCondLst>
                      <p:childTnLst>
                        <p:par>
                          <p:cTn id="264" fill="hold" nodeType="withGroup">
                            <p:stCondLst>
                              <p:cond delay="0"/>
                            </p:stCondLst>
                            <p:childTnLst>
                              <p:par>
                                <p:cTn id="265" presetID="10" presetClass="entr" presetSubtype="0" fill="hold" grpId="0" nodeType="clickEffect">
                                  <p:stCondLst>
                                    <p:cond delay="0"/>
                                  </p:stCondLst>
                                  <p:childTnLst>
                                    <p:set>
                                      <p:cBhvr>
                                        <p:cTn id="266" dur="1" fill="hold">
                                          <p:stCondLst>
                                            <p:cond delay="0"/>
                                          </p:stCondLst>
                                        </p:cTn>
                                        <p:tgtEl>
                                          <p:spTgt spid="71"/>
                                        </p:tgtEl>
                                        <p:attrNameLst>
                                          <p:attrName>style.visibility</p:attrName>
                                        </p:attrNameLst>
                                      </p:cBhvr>
                                      <p:to>
                                        <p:strVal val="visible"/>
                                      </p:to>
                                    </p:set>
                                    <p:animEffect transition="in" filter="fade">
                                      <p:cBhvr>
                                        <p:cTn id="267" dur="500"/>
                                        <p:tgtEl>
                                          <p:spTgt spid="71"/>
                                        </p:tgtEl>
                                      </p:cBhvr>
                                    </p:animEffect>
                                  </p:childTnLst>
                                </p:cTn>
                              </p:par>
                            </p:childTnLst>
                          </p:cTn>
                        </p:par>
                      </p:childTnLst>
                    </p:cTn>
                  </p:par>
                  <p:par>
                    <p:cTn id="268" fill="hold" nodeType="clickPar">
                      <p:stCondLst>
                        <p:cond delay="indefinite"/>
                      </p:stCondLst>
                      <p:childTnLst>
                        <p:par>
                          <p:cTn id="269" fill="hold" nodeType="withGroup">
                            <p:stCondLst>
                              <p:cond delay="0"/>
                            </p:stCondLst>
                            <p:childTnLst>
                              <p:par>
                                <p:cTn id="270" presetID="10" presetClass="entr" presetSubtype="0" fill="hold" grpId="0" nodeType="clickEffect">
                                  <p:stCondLst>
                                    <p:cond delay="0"/>
                                  </p:stCondLst>
                                  <p:childTnLst>
                                    <p:set>
                                      <p:cBhvr>
                                        <p:cTn id="271" dur="1" fill="hold">
                                          <p:stCondLst>
                                            <p:cond delay="0"/>
                                          </p:stCondLst>
                                        </p:cTn>
                                        <p:tgtEl>
                                          <p:spTgt spid="72"/>
                                        </p:tgtEl>
                                        <p:attrNameLst>
                                          <p:attrName>style.visibility</p:attrName>
                                        </p:attrNameLst>
                                      </p:cBhvr>
                                      <p:to>
                                        <p:strVal val="visible"/>
                                      </p:to>
                                    </p:set>
                                    <p:animEffect transition="in" filter="fade">
                                      <p:cBhvr>
                                        <p:cTn id="272" dur="500"/>
                                        <p:tgtEl>
                                          <p:spTgt spid="72"/>
                                        </p:tgtEl>
                                      </p:cBhvr>
                                    </p:animEffect>
                                  </p:childTnLst>
                                </p:cTn>
                              </p:par>
                            </p:childTnLst>
                          </p:cTn>
                        </p:par>
                      </p:childTnLst>
                    </p:cTn>
                  </p:par>
                  <p:par>
                    <p:cTn id="273" fill="hold" nodeType="clickPar">
                      <p:stCondLst>
                        <p:cond delay="indefinite"/>
                      </p:stCondLst>
                      <p:childTnLst>
                        <p:par>
                          <p:cTn id="274" fill="hold" nodeType="withGroup">
                            <p:stCondLst>
                              <p:cond delay="0"/>
                            </p:stCondLst>
                            <p:childTnLst>
                              <p:par>
                                <p:cTn id="275" presetID="10" presetClass="entr" presetSubtype="0" fill="hold" grpId="0" nodeType="clickEffect">
                                  <p:stCondLst>
                                    <p:cond delay="0"/>
                                  </p:stCondLst>
                                  <p:childTnLst>
                                    <p:set>
                                      <p:cBhvr>
                                        <p:cTn id="276" dur="1" fill="hold">
                                          <p:stCondLst>
                                            <p:cond delay="0"/>
                                          </p:stCondLst>
                                        </p:cTn>
                                        <p:tgtEl>
                                          <p:spTgt spid="73"/>
                                        </p:tgtEl>
                                        <p:attrNameLst>
                                          <p:attrName>style.visibility</p:attrName>
                                        </p:attrNameLst>
                                      </p:cBhvr>
                                      <p:to>
                                        <p:strVal val="visible"/>
                                      </p:to>
                                    </p:set>
                                    <p:animEffect transition="in" filter="fade">
                                      <p:cBhvr>
                                        <p:cTn id="277" dur="500"/>
                                        <p:tgtEl>
                                          <p:spTgt spid="73"/>
                                        </p:tgtEl>
                                      </p:cBhvr>
                                    </p:animEffect>
                                  </p:childTnLst>
                                </p:cTn>
                              </p:par>
                            </p:childTnLst>
                          </p:cTn>
                        </p:par>
                      </p:childTnLst>
                    </p:cTn>
                  </p:par>
                  <p:par>
                    <p:cTn id="278" fill="hold" nodeType="clickPar">
                      <p:stCondLst>
                        <p:cond delay="indefinite"/>
                      </p:stCondLst>
                      <p:childTnLst>
                        <p:par>
                          <p:cTn id="279" fill="hold" nodeType="withGroup">
                            <p:stCondLst>
                              <p:cond delay="0"/>
                            </p:stCondLst>
                            <p:childTnLst>
                              <p:par>
                                <p:cTn id="280" presetID="10" presetClass="entr" presetSubtype="0" fill="hold" grpId="0" nodeType="clickEffect">
                                  <p:stCondLst>
                                    <p:cond delay="0"/>
                                  </p:stCondLst>
                                  <p:childTnLst>
                                    <p:set>
                                      <p:cBhvr>
                                        <p:cTn id="281" dur="1" fill="hold">
                                          <p:stCondLst>
                                            <p:cond delay="0"/>
                                          </p:stCondLst>
                                        </p:cTn>
                                        <p:tgtEl>
                                          <p:spTgt spid="74"/>
                                        </p:tgtEl>
                                        <p:attrNameLst>
                                          <p:attrName>style.visibility</p:attrName>
                                        </p:attrNameLst>
                                      </p:cBhvr>
                                      <p:to>
                                        <p:strVal val="visible"/>
                                      </p:to>
                                    </p:set>
                                    <p:animEffect transition="in" filter="fade">
                                      <p:cBhvr>
                                        <p:cTn id="282" dur="500"/>
                                        <p:tgtEl>
                                          <p:spTgt spid="74"/>
                                        </p:tgtEl>
                                      </p:cBhvr>
                                    </p:animEffect>
                                  </p:childTnLst>
                                </p:cTn>
                              </p:par>
                            </p:childTnLst>
                          </p:cTn>
                        </p:par>
                      </p:childTnLst>
                    </p:cTn>
                  </p:par>
                  <p:par>
                    <p:cTn id="283" fill="hold" nodeType="clickPar">
                      <p:stCondLst>
                        <p:cond delay="indefinite"/>
                      </p:stCondLst>
                      <p:childTnLst>
                        <p:par>
                          <p:cTn id="284" fill="hold" nodeType="withGroup">
                            <p:stCondLst>
                              <p:cond delay="0"/>
                            </p:stCondLst>
                            <p:childTnLst>
                              <p:par>
                                <p:cTn id="285" presetID="10" presetClass="entr" presetSubtype="0" fill="hold" grpId="0" nodeType="clickEffect">
                                  <p:stCondLst>
                                    <p:cond delay="0"/>
                                  </p:stCondLst>
                                  <p:childTnLst>
                                    <p:set>
                                      <p:cBhvr>
                                        <p:cTn id="286" dur="1" fill="hold">
                                          <p:stCondLst>
                                            <p:cond delay="0"/>
                                          </p:stCondLst>
                                        </p:cTn>
                                        <p:tgtEl>
                                          <p:spTgt spid="76"/>
                                        </p:tgtEl>
                                        <p:attrNameLst>
                                          <p:attrName>style.visibility</p:attrName>
                                        </p:attrNameLst>
                                      </p:cBhvr>
                                      <p:to>
                                        <p:strVal val="visible"/>
                                      </p:to>
                                    </p:set>
                                    <p:animEffect transition="in" filter="fade">
                                      <p:cBhvr>
                                        <p:cTn id="287" dur="500"/>
                                        <p:tgtEl>
                                          <p:spTgt spid="76"/>
                                        </p:tgtEl>
                                      </p:cBhvr>
                                    </p:animEffect>
                                  </p:childTnLst>
                                </p:cTn>
                              </p:par>
                              <p:par>
                                <p:cTn id="288" presetID="10" presetClass="entr" presetSubtype="0" fill="hold" grpId="0" nodeType="withEffect">
                                  <p:stCondLst>
                                    <p:cond delay="0"/>
                                  </p:stCondLst>
                                  <p:childTnLst>
                                    <p:set>
                                      <p:cBhvr>
                                        <p:cTn id="289" dur="1" fill="hold">
                                          <p:stCondLst>
                                            <p:cond delay="0"/>
                                          </p:stCondLst>
                                        </p:cTn>
                                        <p:tgtEl>
                                          <p:spTgt spid="77"/>
                                        </p:tgtEl>
                                        <p:attrNameLst>
                                          <p:attrName>style.visibility</p:attrName>
                                        </p:attrNameLst>
                                      </p:cBhvr>
                                      <p:to>
                                        <p:strVal val="visible"/>
                                      </p:to>
                                    </p:set>
                                    <p:animEffect transition="in" filter="fade">
                                      <p:cBhvr>
                                        <p:cTn id="290" dur="500"/>
                                        <p:tgtEl>
                                          <p:spTgt spid="77"/>
                                        </p:tgtEl>
                                      </p:cBhvr>
                                    </p:animEffect>
                                  </p:childTnLst>
                                </p:cTn>
                              </p:par>
                            </p:childTnLst>
                          </p:cTn>
                        </p:par>
                      </p:childTnLst>
                    </p:cTn>
                  </p:par>
                  <p:par>
                    <p:cTn id="291" fill="hold" nodeType="clickPar">
                      <p:stCondLst>
                        <p:cond delay="indefinite"/>
                      </p:stCondLst>
                      <p:childTnLst>
                        <p:par>
                          <p:cTn id="292" fill="hold" nodeType="withGroup">
                            <p:stCondLst>
                              <p:cond delay="0"/>
                            </p:stCondLst>
                            <p:childTnLst>
                              <p:par>
                                <p:cTn id="293" presetID="10" presetClass="entr" presetSubtype="0" fill="hold" grpId="0" nodeType="clickEffect">
                                  <p:stCondLst>
                                    <p:cond delay="0"/>
                                  </p:stCondLst>
                                  <p:childTnLst>
                                    <p:set>
                                      <p:cBhvr>
                                        <p:cTn id="294" dur="1" fill="hold">
                                          <p:stCondLst>
                                            <p:cond delay="0"/>
                                          </p:stCondLst>
                                        </p:cTn>
                                        <p:tgtEl>
                                          <p:spTgt spid="78"/>
                                        </p:tgtEl>
                                        <p:attrNameLst>
                                          <p:attrName>style.visibility</p:attrName>
                                        </p:attrNameLst>
                                      </p:cBhvr>
                                      <p:to>
                                        <p:strVal val="visible"/>
                                      </p:to>
                                    </p:set>
                                    <p:animEffect transition="in" filter="fade">
                                      <p:cBhvr>
                                        <p:cTn id="295" dur="500"/>
                                        <p:tgtEl>
                                          <p:spTgt spid="78"/>
                                        </p:tgtEl>
                                      </p:cBhvr>
                                    </p:animEffect>
                                  </p:childTnLst>
                                </p:cTn>
                              </p:par>
                            </p:childTnLst>
                          </p:cTn>
                        </p:par>
                      </p:childTnLst>
                    </p:cTn>
                  </p:par>
                  <p:par>
                    <p:cTn id="296" fill="hold" nodeType="clickPar">
                      <p:stCondLst>
                        <p:cond delay="indefinite"/>
                      </p:stCondLst>
                      <p:childTnLst>
                        <p:par>
                          <p:cTn id="297" fill="hold" nodeType="withGroup">
                            <p:stCondLst>
                              <p:cond delay="0"/>
                            </p:stCondLst>
                            <p:childTnLst>
                              <p:par>
                                <p:cTn id="298" presetID="10" presetClass="entr" presetSubtype="0" fill="hold" grpId="0" nodeType="clickEffect">
                                  <p:stCondLst>
                                    <p:cond delay="0"/>
                                  </p:stCondLst>
                                  <p:childTnLst>
                                    <p:set>
                                      <p:cBhvr>
                                        <p:cTn id="299" dur="1" fill="hold">
                                          <p:stCondLst>
                                            <p:cond delay="0"/>
                                          </p:stCondLst>
                                        </p:cTn>
                                        <p:tgtEl>
                                          <p:spTgt spid="79"/>
                                        </p:tgtEl>
                                        <p:attrNameLst>
                                          <p:attrName>style.visibility</p:attrName>
                                        </p:attrNameLst>
                                      </p:cBhvr>
                                      <p:to>
                                        <p:strVal val="visible"/>
                                      </p:to>
                                    </p:set>
                                    <p:animEffect transition="in" filter="fade">
                                      <p:cBhvr>
                                        <p:cTn id="300" dur="500"/>
                                        <p:tgtEl>
                                          <p:spTgt spid="79"/>
                                        </p:tgtEl>
                                      </p:cBhvr>
                                    </p:animEffect>
                                  </p:childTnLst>
                                </p:cTn>
                              </p:par>
                            </p:childTnLst>
                          </p:cTn>
                        </p:par>
                      </p:childTnLst>
                    </p:cTn>
                  </p:par>
                  <p:par>
                    <p:cTn id="301" fill="hold" nodeType="clickPar">
                      <p:stCondLst>
                        <p:cond delay="indefinite"/>
                      </p:stCondLst>
                      <p:childTnLst>
                        <p:par>
                          <p:cTn id="302" fill="hold" nodeType="withGroup">
                            <p:stCondLst>
                              <p:cond delay="0"/>
                            </p:stCondLst>
                            <p:childTnLst>
                              <p:par>
                                <p:cTn id="303" presetID="10" presetClass="entr" presetSubtype="0" fill="hold" grpId="0" nodeType="clickEffect">
                                  <p:stCondLst>
                                    <p:cond delay="0"/>
                                  </p:stCondLst>
                                  <p:childTnLst>
                                    <p:set>
                                      <p:cBhvr>
                                        <p:cTn id="304" dur="1" fill="hold">
                                          <p:stCondLst>
                                            <p:cond delay="0"/>
                                          </p:stCondLst>
                                        </p:cTn>
                                        <p:tgtEl>
                                          <p:spTgt spid="80"/>
                                        </p:tgtEl>
                                        <p:attrNameLst>
                                          <p:attrName>style.visibility</p:attrName>
                                        </p:attrNameLst>
                                      </p:cBhvr>
                                      <p:to>
                                        <p:strVal val="visible"/>
                                      </p:to>
                                    </p:set>
                                    <p:animEffect transition="in" filter="fade">
                                      <p:cBhvr>
                                        <p:cTn id="305" dur="500"/>
                                        <p:tgtEl>
                                          <p:spTgt spid="80"/>
                                        </p:tgtEl>
                                      </p:cBhvr>
                                    </p:animEffect>
                                  </p:childTnLst>
                                </p:cTn>
                              </p:par>
                            </p:childTnLst>
                          </p:cTn>
                        </p:par>
                      </p:childTnLst>
                    </p:cTn>
                  </p:par>
                  <p:par>
                    <p:cTn id="306" fill="hold" nodeType="clickPar">
                      <p:stCondLst>
                        <p:cond delay="indefinite"/>
                      </p:stCondLst>
                      <p:childTnLst>
                        <p:par>
                          <p:cTn id="307" fill="hold" nodeType="withGroup">
                            <p:stCondLst>
                              <p:cond delay="0"/>
                            </p:stCondLst>
                            <p:childTnLst>
                              <p:par>
                                <p:cTn id="308" presetID="10" presetClass="entr" presetSubtype="0" fill="hold" grpId="0" nodeType="clickEffect">
                                  <p:stCondLst>
                                    <p:cond delay="0"/>
                                  </p:stCondLst>
                                  <p:childTnLst>
                                    <p:set>
                                      <p:cBhvr>
                                        <p:cTn id="309" dur="1" fill="hold">
                                          <p:stCondLst>
                                            <p:cond delay="0"/>
                                          </p:stCondLst>
                                        </p:cTn>
                                        <p:tgtEl>
                                          <p:spTgt spid="81"/>
                                        </p:tgtEl>
                                        <p:attrNameLst>
                                          <p:attrName>style.visibility</p:attrName>
                                        </p:attrNameLst>
                                      </p:cBhvr>
                                      <p:to>
                                        <p:strVal val="visible"/>
                                      </p:to>
                                    </p:set>
                                    <p:animEffect transition="in" filter="fade">
                                      <p:cBhvr>
                                        <p:cTn id="310" dur="500"/>
                                        <p:tgtEl>
                                          <p:spTgt spid="81"/>
                                        </p:tgtEl>
                                      </p:cBhvr>
                                    </p:animEffect>
                                  </p:childTnLst>
                                </p:cTn>
                              </p:par>
                            </p:childTnLst>
                          </p:cTn>
                        </p:par>
                      </p:childTnLst>
                    </p:cTn>
                  </p:par>
                  <p:par>
                    <p:cTn id="311" fill="hold" nodeType="clickPar">
                      <p:stCondLst>
                        <p:cond delay="indefinite"/>
                      </p:stCondLst>
                      <p:childTnLst>
                        <p:par>
                          <p:cTn id="312" fill="hold" nodeType="withGroup">
                            <p:stCondLst>
                              <p:cond delay="0"/>
                            </p:stCondLst>
                            <p:childTnLst>
                              <p:par>
                                <p:cTn id="313" presetID="10" presetClass="entr" presetSubtype="0" fill="hold" grpId="0" nodeType="clickEffect">
                                  <p:stCondLst>
                                    <p:cond delay="0"/>
                                  </p:stCondLst>
                                  <p:childTnLst>
                                    <p:set>
                                      <p:cBhvr>
                                        <p:cTn id="314" dur="1" fill="hold">
                                          <p:stCondLst>
                                            <p:cond delay="0"/>
                                          </p:stCondLst>
                                        </p:cTn>
                                        <p:tgtEl>
                                          <p:spTgt spid="82"/>
                                        </p:tgtEl>
                                        <p:attrNameLst>
                                          <p:attrName>style.visibility</p:attrName>
                                        </p:attrNameLst>
                                      </p:cBhvr>
                                      <p:to>
                                        <p:strVal val="visible"/>
                                      </p:to>
                                    </p:set>
                                    <p:animEffect transition="in" filter="fade">
                                      <p:cBhvr>
                                        <p:cTn id="315" dur="500"/>
                                        <p:tgtEl>
                                          <p:spTgt spid="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P spid="16" grpId="0"/>
      <p:bldP spid="17" grpId="0"/>
      <p:bldP spid="18" grpId="0"/>
      <p:bldP spid="19" grpId="0"/>
      <p:bldP spid="20" grpId="0"/>
      <p:bldP spid="23" grpId="0"/>
      <p:bldP spid="24" grpId="0"/>
      <p:bldP spid="25" grpId="0"/>
      <p:bldP spid="26" grpId="0"/>
      <p:bldP spid="27" grpId="0"/>
      <p:bldP spid="28" grpId="0"/>
      <p:bldP spid="29" grpId="0"/>
      <p:bldP spid="30" grpId="0"/>
      <p:bldP spid="31" grpId="0"/>
      <p:bldP spid="33" grpId="0"/>
      <p:bldP spid="34" grpId="0"/>
      <p:bldP spid="35" grpId="0"/>
      <p:bldP spid="36" grpId="0"/>
      <p:bldP spid="37" grpId="0"/>
      <p:bldP spid="38" grpId="0" animBg="1"/>
      <p:bldP spid="42" grpId="0" animBg="1"/>
      <p:bldP spid="43" grpId="0" animBg="1"/>
      <p:bldP spid="44" grpId="0" animBg="1"/>
      <p:bldP spid="45" grpId="0" animBg="1"/>
      <p:bldP spid="46" grpId="0"/>
      <p:bldP spid="47" grpId="0" animBg="1"/>
      <p:bldP spid="48" grpId="0" animBg="1"/>
      <p:bldP spid="49" grpId="0" animBg="1"/>
      <p:bldP spid="50" grpId="0" animBg="1"/>
      <p:bldP spid="51" grpId="0" animBg="1"/>
      <p:bldP spid="52" grpId="0" animBg="1"/>
      <p:bldP spid="53" grpId="0" animBg="1"/>
      <p:bldP spid="54" grpId="0" animBg="1"/>
      <p:bldP spid="55" grpId="0" animBg="1"/>
      <p:bldP spid="56" grpId="0" animBg="1"/>
      <p:bldP spid="57" grpId="0" animBg="1"/>
      <p:bldP spid="58" grpId="0" animBg="1"/>
      <p:bldP spid="59" grpId="0" animBg="1"/>
      <p:bldP spid="60" grpId="0" animBg="1"/>
      <p:bldP spid="61" grpId="0" animBg="1"/>
      <p:bldP spid="62" grpId="0" animBg="1"/>
      <p:bldP spid="63" grpId="0"/>
      <p:bldP spid="64" grpId="0"/>
      <p:bldP spid="65" grpId="0"/>
      <p:bldP spid="66" grpId="0"/>
      <p:bldP spid="67" grpId="0"/>
      <p:bldP spid="68" grpId="0"/>
      <p:bldP spid="69" grpId="0"/>
      <p:bldP spid="70" grpId="0"/>
      <p:bldP spid="71" grpId="0"/>
      <p:bldP spid="72" grpId="0"/>
      <p:bldP spid="73" grpId="0"/>
      <p:bldP spid="74" grpId="0"/>
      <p:bldP spid="76" grpId="0"/>
      <p:bldP spid="77" grpId="0"/>
      <p:bldP spid="78" grpId="0"/>
      <p:bldP spid="79" grpId="0"/>
      <p:bldP spid="80" grpId="0"/>
      <p:bldP spid="81" grpId="0"/>
      <p:bldP spid="82" grpId="0"/>
      <p:bldP spid="83" grpId="0"/>
    </p:bldLst>
  </p:timing>
</p:sld>
</file>

<file path=ppt/theme/theme1.xml><?xml version="1.0" encoding="utf-8"?>
<a:theme xmlns:a="http://schemas.openxmlformats.org/drawingml/2006/main" name="Numbers design template">
  <a:themeElements>
    <a:clrScheme name="Office Theme 2">
      <a:dk1>
        <a:srgbClr val="000000"/>
      </a:dk1>
      <a:lt1>
        <a:srgbClr val="FFFFEE"/>
      </a:lt1>
      <a:dk2>
        <a:srgbClr val="000000"/>
      </a:dk2>
      <a:lt2>
        <a:srgbClr val="C3B59F"/>
      </a:lt2>
      <a:accent1>
        <a:srgbClr val="9CB3D8"/>
      </a:accent1>
      <a:accent2>
        <a:srgbClr val="F8F8F8"/>
      </a:accent2>
      <a:accent3>
        <a:srgbClr val="FFFFF5"/>
      </a:accent3>
      <a:accent4>
        <a:srgbClr val="000000"/>
      </a:accent4>
      <a:accent5>
        <a:srgbClr val="CBD6E9"/>
      </a:accent5>
      <a:accent6>
        <a:srgbClr val="E1E1E1"/>
      </a:accent6>
      <a:hlink>
        <a:srgbClr val="A9A460"/>
      </a:hlink>
      <a:folHlink>
        <a:srgbClr val="E4E1D7"/>
      </a:folHlink>
    </a:clrScheme>
    <a:fontScheme name="Office Them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NZ"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NZ"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ffice Theme 1">
        <a:dk1>
          <a:srgbClr val="7F796F"/>
        </a:dk1>
        <a:lt1>
          <a:srgbClr val="FFFFFF"/>
        </a:lt1>
        <a:dk2>
          <a:srgbClr val="BDBB92"/>
        </a:dk2>
        <a:lt2>
          <a:srgbClr val="FFFFCC"/>
        </a:lt2>
        <a:accent1>
          <a:srgbClr val="8B91B9"/>
        </a:accent1>
        <a:accent2>
          <a:srgbClr val="D5D9B7"/>
        </a:accent2>
        <a:accent3>
          <a:srgbClr val="DBDAC7"/>
        </a:accent3>
        <a:accent4>
          <a:srgbClr val="DADADA"/>
        </a:accent4>
        <a:accent5>
          <a:srgbClr val="C4C7D9"/>
        </a:accent5>
        <a:accent6>
          <a:srgbClr val="C1C4A6"/>
        </a:accent6>
        <a:hlink>
          <a:srgbClr val="B46875"/>
        </a:hlink>
        <a:folHlink>
          <a:srgbClr val="C2BAA7"/>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EE"/>
        </a:lt1>
        <a:dk2>
          <a:srgbClr val="000000"/>
        </a:dk2>
        <a:lt2>
          <a:srgbClr val="C3B59F"/>
        </a:lt2>
        <a:accent1>
          <a:srgbClr val="9CB3D8"/>
        </a:accent1>
        <a:accent2>
          <a:srgbClr val="F8F8F8"/>
        </a:accent2>
        <a:accent3>
          <a:srgbClr val="FFFFF5"/>
        </a:accent3>
        <a:accent4>
          <a:srgbClr val="000000"/>
        </a:accent4>
        <a:accent5>
          <a:srgbClr val="CBD6E9"/>
        </a:accent5>
        <a:accent6>
          <a:srgbClr val="E1E1E1"/>
        </a:accent6>
        <a:hlink>
          <a:srgbClr val="A9A460"/>
        </a:hlink>
        <a:folHlink>
          <a:srgbClr val="E4E1D7"/>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FFFFFF"/>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Numbers design template</Template>
  <TotalTime>2783</TotalTime>
  <Words>4663</Words>
  <Application>Microsoft Office PowerPoint</Application>
  <PresentationFormat>On-screen Show (4:3)</PresentationFormat>
  <Paragraphs>1070</Paragraphs>
  <Slides>35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Times New Roman</vt:lpstr>
      <vt:lpstr>Arial</vt:lpstr>
      <vt:lpstr>Calibri</vt:lpstr>
      <vt:lpstr>Arial Rounded MT Bold</vt:lpstr>
      <vt:lpstr>Numbers design template</vt:lpstr>
      <vt:lpstr>Number</vt:lpstr>
      <vt:lpstr>Counting Numbers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Cambridge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Teacher E-Solutions</cp:lastModifiedBy>
  <cp:revision>67</cp:revision>
  <cp:lastPrinted>1601-01-01T00:00:00Z</cp:lastPrinted>
  <dcterms:created xsi:type="dcterms:W3CDTF">2009-01-18T00:30:17Z</dcterms:created>
  <dcterms:modified xsi:type="dcterms:W3CDTF">2019-01-18T17:02:05Z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TC010690501033</vt:lpwstr>
  </property>
</Properties>
</file>