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83" r:id="rId3"/>
    <p:sldId id="275" r:id="rId4"/>
    <p:sldId id="291" r:id="rId5"/>
    <p:sldId id="260" r:id="rId6"/>
    <p:sldId id="290" r:id="rId7"/>
    <p:sldId id="272" r:id="rId8"/>
    <p:sldId id="261" r:id="rId9"/>
    <p:sldId id="262" r:id="rId10"/>
    <p:sldId id="29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93" r:id="rId20"/>
    <p:sldId id="273" r:id="rId21"/>
    <p:sldId id="276" r:id="rId22"/>
    <p:sldId id="277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CCFF"/>
    <a:srgbClr val="006600"/>
    <a:srgbClr val="66CCFF"/>
    <a:srgbClr val="FFFFFF"/>
    <a:srgbClr val="FF9933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0929"/>
  </p:normalViewPr>
  <p:slideViewPr>
    <p:cSldViewPr>
      <p:cViewPr varScale="1">
        <p:scale>
          <a:sx n="41" d="100"/>
          <a:sy n="41" d="100"/>
        </p:scale>
        <p:origin x="-69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D873-75D2-4D29-9B0D-E5A13EFE5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857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A70E-E2B3-45EE-A1B3-28008ED26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842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141F-5CCC-421C-BABC-F8E03BC53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606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047C-AA35-4734-8BBF-1FA6FA33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798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7CF22-8B28-4ED3-BF66-B05DA1E0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434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2291-F209-448E-880E-470DB242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031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40115-7A0A-461A-A0BF-20ADD836B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422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84A7-42CF-415A-8255-AA7C8649C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51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1895-FCA1-43C4-8C83-6B6700992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482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0A95-C0D9-4E08-800E-64117B087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75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A1DD-40F7-415F-ACB9-8999FBCF0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568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2E12BD-AC38-4017-A17C-13DE2C64C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609600" y="609600"/>
            <a:ext cx="774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/>
              <a:t>Effects of Thermal Energy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Compensations for Thermal Expansion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4630738"/>
            <a:ext cx="89154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Railways tracks are laid in sections with gaps between</a:t>
            </a:r>
          </a:p>
          <a:p>
            <a:r>
              <a:rPr lang="en-US" sz="2800" b="1"/>
              <a:t>them. (Why ?)</a:t>
            </a:r>
          </a:p>
          <a:p>
            <a:r>
              <a:rPr lang="en-US" sz="2800" b="1"/>
              <a:t>The railways  sections  are  held  together by fish-plate</a:t>
            </a:r>
          </a:p>
          <a:p>
            <a:r>
              <a:rPr lang="en-US" sz="2800" b="1"/>
              <a:t>and  fastened  by  bolts  and  nuts  through  oval holes. </a:t>
            </a:r>
          </a:p>
          <a:p>
            <a:r>
              <a:rPr lang="en-US" sz="2800" b="1"/>
              <a:t>(Why ?)</a:t>
            </a:r>
            <a:endParaRPr lang="en-US" sz="2800"/>
          </a:p>
        </p:txBody>
      </p:sp>
      <p:pic>
        <p:nvPicPr>
          <p:cNvPr id="22532" name="Picture 7" descr="Y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5562600" y="1524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5394325" y="1462088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  </a:t>
            </a:r>
            <a:r>
              <a:rPr lang="en-US" sz="2000">
                <a:solidFill>
                  <a:schemeClr val="accent2"/>
                </a:solidFill>
              </a:rPr>
              <a:t>  gap</a:t>
            </a:r>
            <a:endParaRPr lang="en-US" sz="2000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7985125" y="1333500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</a:rPr>
              <a:t>rail track</a:t>
            </a:r>
            <a:endParaRPr lang="en-US" sz="1800"/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5105400" y="4343400"/>
            <a:ext cx="1676400" cy="304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4876800" y="4267200"/>
            <a:ext cx="2133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4708525" y="4191000"/>
            <a:ext cx="2225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</a:rPr>
              <a:t>oval hole for nut and bolt to slide along</a:t>
            </a:r>
            <a:endParaRPr lang="en-US" sz="18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34925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u="sng"/>
              <a:t>Compensations for Thermal Expansion</a:t>
            </a:r>
            <a:endParaRPr lang="en-US" sz="3600" u="sng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80962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Rollers  and  gap  given  at  one  end of the bridge is </a:t>
            </a:r>
          </a:p>
          <a:p>
            <a:r>
              <a:rPr lang="en-US" sz="2800" b="1"/>
              <a:t>used to overcome the problem posed by contraction</a:t>
            </a:r>
          </a:p>
          <a:p>
            <a:r>
              <a:rPr lang="en-US" sz="2800" b="1"/>
              <a:t>in cold weather and expansion in hot weather.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u="sng"/>
              <a:t>Compensations for thermal expansion</a:t>
            </a:r>
            <a:endParaRPr lang="en-US" sz="3600" u="sng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" y="5334000"/>
            <a:ext cx="8610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Pipelines carry very hot gases (such as steam), therefore need expansion joint (in ring form) to avoid damages given by expansion. 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762000" y="2590800"/>
            <a:ext cx="23050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>
                <a:solidFill>
                  <a:srgbClr val="006600"/>
                </a:solidFill>
                <a:latin typeface="Impact" pitchFamily="34" charset="0"/>
              </a:rPr>
              <a:t>Expansion</a:t>
            </a:r>
          </a:p>
          <a:p>
            <a:r>
              <a:rPr lang="en-US" sz="4000">
                <a:solidFill>
                  <a:srgbClr val="006600"/>
                </a:solidFill>
                <a:latin typeface="Impact" pitchFamily="34" charset="0"/>
              </a:rPr>
              <a:t>Joint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246063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u="sng"/>
              <a:t>Compensations for thermal expansion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52400" y="5181600"/>
            <a:ext cx="8763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In summer and winter, the overhead power lines and </a:t>
            </a:r>
          </a:p>
          <a:p>
            <a:r>
              <a:rPr lang="en-US" sz="2800"/>
              <a:t>telephone wires will expands and contracts due to the</a:t>
            </a:r>
          </a:p>
          <a:p>
            <a:r>
              <a:rPr lang="en-US" sz="2800"/>
              <a:t>changing weather. How do you overcome this problem ?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371600" y="4429125"/>
            <a:ext cx="6230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Overhead power lines and telephone wires</a:t>
            </a:r>
            <a:endParaRPr lang="en-US" sz="3200">
              <a:solidFill>
                <a:srgbClr val="66CCFF"/>
              </a:solidFill>
            </a:endParaRPr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0" y="1600200"/>
            <a:ext cx="944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41325" y="349250"/>
            <a:ext cx="8169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Compensations for thermal expansion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4800600"/>
            <a:ext cx="8686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Concrete blocks for pavements and road surfaces are</a:t>
            </a:r>
          </a:p>
          <a:p>
            <a:r>
              <a:rPr lang="en-US" sz="2800"/>
              <a:t>laid with gaps or joints between them. This allow it expands or contracts during hot or cold weather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089525" y="2209800"/>
            <a:ext cx="344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336699"/>
                </a:solidFill>
                <a:latin typeface="Impact" pitchFamily="34" charset="0"/>
              </a:rPr>
              <a:t>Concrete Pavement</a:t>
            </a:r>
          </a:p>
          <a:p>
            <a:endParaRPr lang="en-US" sz="3200">
              <a:solidFill>
                <a:srgbClr val="336699"/>
              </a:solidFill>
              <a:latin typeface="Impact" pitchFamily="34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5486400" y="1295400"/>
            <a:ext cx="34671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A bimetallic strips is</a:t>
            </a:r>
          </a:p>
          <a:p>
            <a:r>
              <a:rPr lang="en-US" sz="2800"/>
              <a:t>made up of two strips</a:t>
            </a:r>
          </a:p>
          <a:p>
            <a:r>
              <a:rPr lang="en-US" sz="2800"/>
              <a:t>of different metals.</a:t>
            </a:r>
          </a:p>
          <a:p>
            <a:endParaRPr lang="en-US" sz="2800"/>
          </a:p>
          <a:p>
            <a:r>
              <a:rPr lang="en-US" sz="2800"/>
              <a:t>Brass and iron are </a:t>
            </a:r>
          </a:p>
          <a:p>
            <a:r>
              <a:rPr lang="en-US" sz="2800"/>
              <a:t>common metals been</a:t>
            </a:r>
          </a:p>
          <a:p>
            <a:r>
              <a:rPr lang="en-US" sz="2800"/>
              <a:t>used.</a:t>
            </a:r>
          </a:p>
          <a:p>
            <a:endParaRPr lang="en-US" sz="2800"/>
          </a:p>
          <a:p>
            <a:r>
              <a:rPr lang="en-US" sz="2800"/>
              <a:t>Brass expands more </a:t>
            </a:r>
          </a:p>
          <a:p>
            <a:r>
              <a:rPr lang="en-US" sz="2800"/>
              <a:t>than iron when hot,</a:t>
            </a:r>
          </a:p>
          <a:p>
            <a:r>
              <a:rPr lang="en-US" sz="2800"/>
              <a:t>and contracts more</a:t>
            </a:r>
          </a:p>
          <a:p>
            <a:r>
              <a:rPr lang="en-US" sz="2800"/>
              <a:t>too.</a:t>
            </a:r>
          </a:p>
          <a:p>
            <a:endParaRPr lang="en-US" sz="2800"/>
          </a:p>
        </p:txBody>
      </p:sp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0" y="1143000"/>
            <a:ext cx="5181600" cy="57150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52" name="Picture 13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724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4" descr="PIC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724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5" descr="PIC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472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17"/>
          <p:cNvSpPr txBox="1">
            <a:spLocks noChangeArrowheads="1"/>
          </p:cNvSpPr>
          <p:nvPr/>
        </p:nvSpPr>
        <p:spPr bwMode="auto">
          <a:xfrm>
            <a:off x="304800" y="228600"/>
            <a:ext cx="349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u="sng"/>
              <a:t>Bimetallic  Strip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638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Fire  Alarm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5743575" y="2133600"/>
            <a:ext cx="29829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If  the  fire  breaks</a:t>
            </a:r>
          </a:p>
          <a:p>
            <a:r>
              <a:rPr lang="en-US" sz="2800"/>
              <a:t>out, the heat from </a:t>
            </a:r>
          </a:p>
          <a:p>
            <a:r>
              <a:rPr lang="en-US" sz="2800"/>
              <a:t>the fire  will cause</a:t>
            </a:r>
          </a:p>
          <a:p>
            <a:r>
              <a:rPr lang="en-US" sz="2800"/>
              <a:t>the bimetallic strips</a:t>
            </a:r>
          </a:p>
          <a:p>
            <a:r>
              <a:rPr lang="en-US" sz="2800"/>
              <a:t>to  bend  upwards</a:t>
            </a:r>
          </a:p>
          <a:p>
            <a:r>
              <a:rPr lang="en-US" sz="2800"/>
              <a:t>and  complete  the</a:t>
            </a:r>
          </a:p>
          <a:p>
            <a:r>
              <a:rPr lang="en-US" sz="2800"/>
              <a:t>circuit.  The  alarm</a:t>
            </a:r>
          </a:p>
          <a:p>
            <a:r>
              <a:rPr lang="en-US" sz="2800"/>
              <a:t>bell then ring.</a:t>
            </a: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152400" y="3048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u="sng"/>
              <a:t>Bimetallic strip &amp; its application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22"/>
          <p:cNvSpPr txBox="1">
            <a:spLocks noChangeArrowheads="1"/>
          </p:cNvSpPr>
          <p:nvPr/>
        </p:nvSpPr>
        <p:spPr bwMode="auto">
          <a:xfrm>
            <a:off x="5470525" y="1565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29700" name="Rectangle 25"/>
          <p:cNvSpPr>
            <a:spLocks noChangeArrowheads="1"/>
          </p:cNvSpPr>
          <p:nvPr/>
        </p:nvSpPr>
        <p:spPr bwMode="auto">
          <a:xfrm>
            <a:off x="1981200" y="5410200"/>
            <a:ext cx="5562600" cy="1219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ea typeface="MS Gothic" pitchFamily="49" charset="-128"/>
              </a:rPr>
              <a:t>Electric Iron</a:t>
            </a:r>
          </a:p>
        </p:txBody>
      </p:sp>
      <p:sp>
        <p:nvSpPr>
          <p:cNvPr id="29701" name="Text Box 27"/>
          <p:cNvSpPr txBox="1">
            <a:spLocks noChangeArrowheads="1"/>
          </p:cNvSpPr>
          <p:nvPr/>
        </p:nvSpPr>
        <p:spPr bwMode="auto">
          <a:xfrm>
            <a:off x="5867400" y="4114800"/>
            <a:ext cx="3276600" cy="1004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42672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PIC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18288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PIC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20574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22325" y="574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u="sng"/>
              <a:t>Application of Thermal Expansion</a:t>
            </a:r>
            <a:endParaRPr lang="en-US" sz="3600" u="sng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727325" y="3571875"/>
            <a:ext cx="598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600200" y="601980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solidFill>
                  <a:schemeClr val="accent2"/>
                </a:solidFill>
              </a:rPr>
              <a:t>(b)</a:t>
            </a:r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038600" y="5943600"/>
            <a:ext cx="579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solidFill>
                  <a:schemeClr val="accent2"/>
                </a:solidFill>
              </a:rPr>
              <a:t>(c)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181600" y="5791200"/>
            <a:ext cx="3611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Metal Tyre Fixing</a:t>
            </a:r>
          </a:p>
        </p:txBody>
      </p:sp>
      <p:sp>
        <p:nvSpPr>
          <p:cNvPr id="30731" name="Text Box 11" descr="White marble"/>
          <p:cNvSpPr txBox="1">
            <a:spLocks noChangeArrowheads="1"/>
          </p:cNvSpPr>
          <p:nvPr/>
        </p:nvSpPr>
        <p:spPr bwMode="auto">
          <a:xfrm>
            <a:off x="5318125" y="1819275"/>
            <a:ext cx="3560763" cy="35083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Fig. (a) shows the tyre</a:t>
            </a:r>
          </a:p>
          <a:p>
            <a:r>
              <a:rPr lang="en-US" sz="2800"/>
              <a:t>is too small when cold.</a:t>
            </a:r>
          </a:p>
          <a:p>
            <a:r>
              <a:rPr lang="en-US" sz="2800"/>
              <a:t>Fig. (b) shows tyre has</a:t>
            </a:r>
          </a:p>
          <a:p>
            <a:r>
              <a:rPr lang="en-US" sz="2800"/>
              <a:t>bigger diameter than</a:t>
            </a:r>
          </a:p>
          <a:p>
            <a:r>
              <a:rPr lang="en-US" sz="2800"/>
              <a:t>wheel when heated.</a:t>
            </a:r>
          </a:p>
          <a:p>
            <a:r>
              <a:rPr lang="en-US" sz="2800"/>
              <a:t>Fig. (c ) shows that tyre</a:t>
            </a:r>
          </a:p>
          <a:p>
            <a:r>
              <a:rPr lang="en-US" sz="2800"/>
              <a:t>is firmly secured on the</a:t>
            </a:r>
          </a:p>
          <a:p>
            <a:r>
              <a:rPr lang="en-US" sz="2800"/>
              <a:t>wheel. (Why ?)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95400" y="4800600"/>
            <a:ext cx="598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(a)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79925" y="5248275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(b)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781800" y="4724400"/>
            <a:ext cx="579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(c)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089525" y="5759450"/>
            <a:ext cx="255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Hot Riveting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98525" y="193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3400" y="304800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u="sng"/>
              <a:t>Application of thermal expansion</a:t>
            </a:r>
          </a:p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81000" y="1524000"/>
            <a:ext cx="7248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Hot  riveting  is a  common  method to fasten two</a:t>
            </a:r>
          </a:p>
          <a:p>
            <a:r>
              <a:rPr lang="en-US" sz="2800"/>
              <a:t>metal plates firmly. How ?  </a:t>
            </a:r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At the end of this unit you should be able to :</a:t>
            </a:r>
          </a:p>
          <a:p>
            <a:endParaRPr lang="en-US" sz="2800"/>
          </a:p>
          <a:p>
            <a:r>
              <a:rPr lang="en-AU" sz="2800"/>
              <a:t>1) infer that generally solids, liquids and gases expand when heated and contract when cooled.</a:t>
            </a:r>
          </a:p>
          <a:p>
            <a:endParaRPr lang="en-AU" sz="2800"/>
          </a:p>
          <a:p>
            <a:r>
              <a:rPr lang="en-AU" sz="2800"/>
              <a:t>2) describe some effects and application of expansion and contraction in everyday life</a:t>
            </a:r>
            <a:r>
              <a:rPr lang="en-US" sz="2800"/>
              <a:t> </a:t>
            </a:r>
            <a:r>
              <a:rPr lang="en-AU" sz="2800"/>
              <a:t>riveting, gaps in bridges, pavement and MRT lines, overhead power and telephone lines, thermostats.</a:t>
            </a:r>
          </a:p>
          <a:p>
            <a:endParaRPr lang="en-AU" sz="2800"/>
          </a:p>
          <a:p>
            <a:r>
              <a:rPr lang="en-AU" sz="2800"/>
              <a:t>3) discuss the strange expansion of water.</a:t>
            </a:r>
          </a:p>
          <a:p>
            <a:endParaRPr lang="en-US" sz="2800"/>
          </a:p>
          <a:p>
            <a:endParaRPr lang="en-US" sz="2800"/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381000" y="2286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/>
              <a:t>Learning Objectives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u="sng"/>
              <a:t>The unusual behaviour of Water</a:t>
            </a:r>
          </a:p>
        </p:txBody>
      </p:sp>
      <p:sp>
        <p:nvSpPr>
          <p:cNvPr id="32771" name="Text Box 6" descr="Parchment"/>
          <p:cNvSpPr txBox="1">
            <a:spLocks noChangeArrowheads="1"/>
          </p:cNvSpPr>
          <p:nvPr/>
        </p:nvSpPr>
        <p:spPr bwMode="auto">
          <a:xfrm>
            <a:off x="381000" y="1295400"/>
            <a:ext cx="8191500" cy="9556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solidFill>
                  <a:schemeClr val="tx2"/>
                </a:solidFill>
              </a:rPr>
              <a:t>Most liquids expand when heated and contract when</a:t>
            </a:r>
          </a:p>
          <a:p>
            <a:r>
              <a:rPr lang="en-US" sz="2800" b="1">
                <a:solidFill>
                  <a:schemeClr val="tx2"/>
                </a:solidFill>
              </a:rPr>
              <a:t>cooled. Water, however is an exception.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381000" y="2743200"/>
            <a:ext cx="8229600" cy="138271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Between   0</a:t>
            </a:r>
            <a:r>
              <a:rPr lang="en-US" sz="2800" b="1" baseline="30000"/>
              <a:t>0</a:t>
            </a:r>
            <a:r>
              <a:rPr lang="en-US" sz="2800" b="1"/>
              <a:t> C to 4</a:t>
            </a:r>
            <a:r>
              <a:rPr lang="en-US" sz="2800" b="1" baseline="30000"/>
              <a:t>0 </a:t>
            </a:r>
            <a:r>
              <a:rPr lang="en-US" sz="2800" b="1"/>
              <a:t>C,   water  contracts  when  temperature increases while water expands  when temperature  decreases.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219075" y="4572000"/>
            <a:ext cx="8924925" cy="5794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Water has highest density and smallest volume at 4</a:t>
            </a:r>
            <a:r>
              <a:rPr lang="en-US" sz="3200" baseline="30000"/>
              <a:t>0</a:t>
            </a:r>
            <a:r>
              <a:rPr lang="en-US" sz="3200"/>
              <a:t>C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5715000" y="3200400"/>
            <a:ext cx="307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(continue on next slide)</a:t>
            </a: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/>
              <a:t>Graph of volume against temperature of water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/>
              <a:t>Graph of density against temperature of water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746125" y="468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65125" y="4562475"/>
            <a:ext cx="871061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Due to the unusual behaviour of water, at 4</a:t>
            </a:r>
            <a:r>
              <a:rPr lang="en-US" sz="2800" b="1">
                <a:cs typeface="Times New Roman" pitchFamily="18" charset="0"/>
              </a:rPr>
              <a:t>°</a:t>
            </a:r>
            <a:r>
              <a:rPr lang="en-US" sz="2800" b="1"/>
              <a:t>C</a:t>
            </a:r>
            <a:r>
              <a:rPr lang="en-US" sz="2800"/>
              <a:t> </a:t>
            </a:r>
            <a:r>
              <a:rPr lang="en-US" sz="2800" b="1"/>
              <a:t>during </a:t>
            </a:r>
          </a:p>
          <a:p>
            <a:r>
              <a:rPr lang="en-US" sz="2800" b="1"/>
              <a:t>Winter time, at, water at the surface of a pond will sinks</a:t>
            </a:r>
          </a:p>
          <a:p>
            <a:r>
              <a:rPr lang="en-US" sz="2800" b="1"/>
              <a:t>(Why ?). Later, even the surface freezes, the fish inside</a:t>
            </a:r>
          </a:p>
          <a:p>
            <a:r>
              <a:rPr lang="en-US" sz="2800" b="1"/>
              <a:t>the pond still alive. ( Why ? ) </a:t>
            </a:r>
          </a:p>
          <a:p>
            <a:r>
              <a:rPr lang="en-US" sz="2800" b="1"/>
              <a:t> </a:t>
            </a: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/>
              <a:t>During Winter……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458200" cy="2971800"/>
          </a:xfrm>
        </p:spPr>
        <p:txBody>
          <a:bodyPr/>
          <a:lstStyle/>
          <a:p>
            <a:r>
              <a:rPr lang="en-US" sz="2800" smtClean="0"/>
              <a:t>When the rod (say an iron rod) is heated, the vibration of the molecules increases and their displacement, or amplitude, also increases.</a:t>
            </a:r>
          </a:p>
          <a:p>
            <a:r>
              <a:rPr lang="en-US" sz="2800" smtClean="0"/>
              <a:t>As the amplitude of vibration increases, the average distance between molecules of the rod becomes larger and this accounts for its expansion in length.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838200"/>
          </a:xfrm>
          <a:noFill/>
        </p:spPr>
        <p:txBody>
          <a:bodyPr/>
          <a:lstStyle/>
          <a:p>
            <a:pPr algn="l"/>
            <a:r>
              <a:rPr lang="en-US" sz="3200" b="1" u="sng" smtClean="0">
                <a:solidFill>
                  <a:schemeClr val="tx1"/>
                </a:solidFill>
              </a:rPr>
              <a:t>Molecular  Explanation of Thermal  Expansion</a:t>
            </a:r>
          </a:p>
        </p:txBody>
      </p:sp>
      <p:pic>
        <p:nvPicPr>
          <p:cNvPr id="15364" name="Picture 12" descr="electr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1242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343400" y="1295400"/>
            <a:ext cx="4800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A solid expands when heated, contracts when its temperature</a:t>
            </a:r>
          </a:p>
          <a:p>
            <a:r>
              <a:rPr lang="en-US" sz="2800"/>
              <a:t>decreases.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1317625"/>
            <a:ext cx="2576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/>
              <a:t>Ball and Ring</a:t>
            </a:r>
          </a:p>
        </p:txBody>
      </p:sp>
      <p:pic>
        <p:nvPicPr>
          <p:cNvPr id="16388" name="Picture 4" descr="Y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7775"/>
            <a:ext cx="91440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0" y="3429000"/>
            <a:ext cx="320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(continue on next slide)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1000" y="3276600"/>
            <a:ext cx="321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Before heating the  ball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105400" y="6096000"/>
            <a:ext cx="304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After heating the  ball</a:t>
            </a:r>
            <a:endParaRPr lang="en-US" b="1">
              <a:solidFill>
                <a:srgbClr val="006600"/>
              </a:solidFill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Expansion  of  Solids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15"/>
          <p:cNvSpPr txBox="1">
            <a:spLocks noChangeArrowheads="1"/>
          </p:cNvSpPr>
          <p:nvPr/>
        </p:nvSpPr>
        <p:spPr bwMode="auto">
          <a:xfrm>
            <a:off x="152400" y="152400"/>
            <a:ext cx="774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u="sng"/>
              <a:t>Expansion  of  Solids</a:t>
            </a:r>
          </a:p>
        </p:txBody>
      </p:sp>
      <p:sp>
        <p:nvSpPr>
          <p:cNvPr id="17412" name="Text Box 16"/>
          <p:cNvSpPr txBox="1">
            <a:spLocks noChangeArrowheads="1"/>
          </p:cNvSpPr>
          <p:nvPr/>
        </p:nvSpPr>
        <p:spPr bwMode="auto">
          <a:xfrm>
            <a:off x="152400" y="914400"/>
            <a:ext cx="262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Bar and Gauge</a:t>
            </a:r>
          </a:p>
        </p:txBody>
      </p:sp>
      <p:sp>
        <p:nvSpPr>
          <p:cNvPr id="17413" name="Text Box 19"/>
          <p:cNvSpPr txBox="1">
            <a:spLocks noChangeArrowheads="1"/>
          </p:cNvSpPr>
          <p:nvPr/>
        </p:nvSpPr>
        <p:spPr bwMode="auto">
          <a:xfrm>
            <a:off x="0" y="1905000"/>
            <a:ext cx="42672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The bar will just fit into the gap when both the bar and gauge are cold.</a:t>
            </a:r>
          </a:p>
          <a:p>
            <a:r>
              <a:rPr lang="en-US" sz="3200"/>
              <a:t>Heat the bar with Bunsen burner.</a:t>
            </a:r>
          </a:p>
          <a:p>
            <a:r>
              <a:rPr lang="en-US" sz="3200"/>
              <a:t>Does it fit the gap now ?</a:t>
            </a:r>
          </a:p>
          <a:p>
            <a:r>
              <a:rPr lang="en-US" sz="3200"/>
              <a:t>What happens when it cools down ?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774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u="sng"/>
              <a:t>Expansion  of  Solids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228600" y="1066800"/>
            <a:ext cx="216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Bar Breaker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288925" y="1676400"/>
            <a:ext cx="885507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The steel bar is heated with Bunsen burner and then the portion with screw thread is tighten by a nut.</a:t>
            </a:r>
          </a:p>
          <a:p>
            <a:r>
              <a:rPr lang="en-US" sz="3200"/>
              <a:t>What happen when</a:t>
            </a:r>
          </a:p>
          <a:p>
            <a:r>
              <a:rPr lang="en-US" sz="3200"/>
              <a:t>to the cast-iron rod</a:t>
            </a:r>
          </a:p>
          <a:p>
            <a:r>
              <a:rPr lang="en-US" sz="3200"/>
              <a:t>when the bar cools</a:t>
            </a:r>
          </a:p>
          <a:p>
            <a:r>
              <a:rPr lang="en-US" sz="3200"/>
              <a:t>down ?</a:t>
            </a:r>
          </a:p>
          <a:p>
            <a:r>
              <a:rPr lang="en-US" sz="3200"/>
              <a:t>What conclusions</a:t>
            </a:r>
          </a:p>
          <a:p>
            <a:r>
              <a:rPr lang="en-US" sz="3200"/>
              <a:t>you may make</a:t>
            </a:r>
          </a:p>
          <a:p>
            <a:r>
              <a:rPr lang="en-US" sz="3200"/>
              <a:t>from this experiment ?</a:t>
            </a:r>
          </a:p>
        </p:txBody>
      </p:sp>
      <p:pic>
        <p:nvPicPr>
          <p:cNvPr id="18437" name="Picture 13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50292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129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Different materials expands by different amount </a:t>
            </a:r>
          </a:p>
          <a:p>
            <a:r>
              <a:rPr lang="en-US" sz="2800"/>
              <a:t>when  heated  through  the  same  increase  in</a:t>
            </a:r>
          </a:p>
          <a:p>
            <a:r>
              <a:rPr lang="en-US" sz="2800"/>
              <a:t>temperature. </a:t>
            </a: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 flipV="1">
            <a:off x="838200" y="3429000"/>
            <a:ext cx="739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838200" y="3505200"/>
            <a:ext cx="7439025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     </a:t>
            </a:r>
            <a:r>
              <a:rPr lang="en-US" sz="2800" b="1">
                <a:solidFill>
                  <a:srgbClr val="CC00CC"/>
                </a:solidFill>
              </a:rPr>
              <a:t>Materials         Increase in length (mm) per m</a:t>
            </a:r>
            <a:endParaRPr lang="en-US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V="1">
            <a:off x="838200" y="3962400"/>
            <a:ext cx="739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 flipV="1">
            <a:off x="838200" y="6553200"/>
            <a:ext cx="739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838200" y="3886200"/>
            <a:ext cx="48688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aluminium                           0.25</a:t>
            </a:r>
          </a:p>
          <a:p>
            <a:r>
              <a:rPr lang="en-US" sz="2800" b="1"/>
              <a:t>brass                                    0.19</a:t>
            </a:r>
          </a:p>
          <a:p>
            <a:r>
              <a:rPr lang="en-US" sz="2800" b="1"/>
              <a:t>iron                                      0.12</a:t>
            </a:r>
          </a:p>
          <a:p>
            <a:r>
              <a:rPr lang="en-US" sz="2800" b="1"/>
              <a:t>steel                                      0.11</a:t>
            </a:r>
          </a:p>
          <a:p>
            <a:r>
              <a:rPr lang="en-US" sz="2800" b="1"/>
              <a:t>glass                                     0.09</a:t>
            </a:r>
          </a:p>
          <a:p>
            <a:r>
              <a:rPr lang="en-US" sz="2800" b="1"/>
              <a:t>invar                                    0.01</a:t>
            </a:r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457200" y="103188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u="sng"/>
              <a:t>Expansion of various Solids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22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Expansion  of  Liquids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43000" y="3962400"/>
            <a:ext cx="579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(a)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505200" y="4038600"/>
            <a:ext cx="598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(b)</a:t>
            </a: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400800" y="4038600"/>
            <a:ext cx="579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(c)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9925" y="4714875"/>
            <a:ext cx="78914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Fig. (a) shows a glass flask filled with coloured water.</a:t>
            </a:r>
          </a:p>
          <a:p>
            <a:r>
              <a:rPr lang="en-US" sz="2800"/>
              <a:t>Fig. (b) the water level is seen to fall for first few </a:t>
            </a:r>
          </a:p>
          <a:p>
            <a:r>
              <a:rPr lang="en-US" sz="2800"/>
              <a:t>              seconds when heated. (Why ?)</a:t>
            </a:r>
          </a:p>
          <a:p>
            <a:r>
              <a:rPr lang="en-US" sz="2800"/>
              <a:t>Fig. (c) later, water level rises quickly. (Why ?)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81000" y="33655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u="sng"/>
              <a:t>Forces of expansion and contraction</a:t>
            </a:r>
            <a:r>
              <a:rPr lang="en-US" sz="4000" b="1" u="sng">
                <a:latin typeface="Lucida Handwriting" pitchFamily="66" charset="0"/>
              </a:rPr>
              <a:t> 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8534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From the experiment given by Bar Breaker, we may</a:t>
            </a:r>
          </a:p>
          <a:p>
            <a:r>
              <a:rPr lang="en-US" sz="2800"/>
              <a:t>conclude that:</a:t>
            </a:r>
          </a:p>
          <a:p>
            <a:r>
              <a:rPr lang="en-US" sz="2800"/>
              <a:t>Expansion  and  contraction  produced a  very large</a:t>
            </a:r>
          </a:p>
          <a:p>
            <a:r>
              <a:rPr lang="en-US" sz="2800"/>
              <a:t>force.</a:t>
            </a:r>
          </a:p>
        </p:txBody>
      </p:sp>
      <p:pic>
        <p:nvPicPr>
          <p:cNvPr id="21508" name="Picture 8" descr="PI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871</Words>
  <Application>Microsoft Office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Times New Roman</vt:lpstr>
      <vt:lpstr>Arial</vt:lpstr>
      <vt:lpstr>Calibri</vt:lpstr>
      <vt:lpstr>Lucida Handwriting</vt:lpstr>
      <vt:lpstr>Impact</vt:lpstr>
      <vt:lpstr>MS Gothic</vt:lpstr>
      <vt:lpstr>Default Design</vt:lpstr>
      <vt:lpstr>PowerPoint Presentation</vt:lpstr>
      <vt:lpstr>PowerPoint Presentation</vt:lpstr>
      <vt:lpstr>Molecular  Explanation of Thermal 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: EXPANSION</dc:title>
  <dc:creator>PGDE PHY 2000</dc:creator>
  <cp:lastModifiedBy>Teacher E-Solutions</cp:lastModifiedBy>
  <cp:revision>72</cp:revision>
  <dcterms:created xsi:type="dcterms:W3CDTF">1989-12-31T16:03:56Z</dcterms:created>
  <dcterms:modified xsi:type="dcterms:W3CDTF">2019-01-18T17:11:48Z</dcterms:modified>
</cp:coreProperties>
</file>