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4" Type="http://schemas.openxmlformats.org/officeDocument/2006/relationships/image" Target="../media/image7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8.wmf"/><Relationship Id="rId7" Type="http://schemas.openxmlformats.org/officeDocument/2006/relationships/image" Target="../media/image9.wmf"/><Relationship Id="rId12" Type="http://schemas.openxmlformats.org/officeDocument/2006/relationships/image" Target="../media/image24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0.wmf"/><Relationship Id="rId11" Type="http://schemas.openxmlformats.org/officeDocument/2006/relationships/image" Target="../media/image23.wmf"/><Relationship Id="rId5" Type="http://schemas.openxmlformats.org/officeDocument/2006/relationships/image" Target="../media/image19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FF416-E993-4D2C-BFEA-10A9EB9FCAB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B477E-2D73-40BB-904C-1749DC3A2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2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6039-1563-43DC-BC99-A8860620372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DECA0-C627-4B2B-BC8A-B52F647D9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95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EE568-944C-4C9F-9C8A-013116AB1F8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578B0-67FC-45DF-8740-588808BA9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6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A899A-F02B-4C92-8E48-D1BA5CDBBB3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251DB-463E-4B9D-94DE-1F1571EB44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8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7AD57-D2BA-4899-9842-16E481FCCF0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89627-40BC-4EAE-B9D1-EDA5C579E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3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F923B-6B06-4E62-99CB-F36CAC0CDEB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C8D19-96CE-43F5-A8B8-3C30206C8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7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C863F-B1DD-44D1-9F57-94D5D4D8D28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6DEA1-FC04-4016-8FF3-56D4ED3C4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5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1C821-4282-45C9-AA8E-2C9DD620B42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BA635-C407-4264-A9CC-AA6579E5A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8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6FA32-C0ED-4DCD-85D8-3CA6DB329FD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B74FB-CF00-45B9-859F-C2BCD1236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50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1BF6-8CFC-46AF-A851-369AC91B34CC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50711-B36E-451C-9E8D-726FC0A6B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8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23E29-0043-48AD-AB35-CE3D7D69560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F6755-C371-4351-8303-70B97E1AF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12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E391A1-29AE-4EFE-BE13-9FF741A3531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010EDC-9AF7-4C7D-B38D-AF7B9530D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4.wmf"/><Relationship Id="rId3" Type="http://schemas.openxmlformats.org/officeDocument/2006/relationships/image" Target="../media/image65.gi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gif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image" Target="../media/image65.gif"/><Relationship Id="rId7" Type="http://schemas.openxmlformats.org/officeDocument/2006/relationships/image" Target="../media/image6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gif"/><Relationship Id="rId7" Type="http://schemas.openxmlformats.org/officeDocument/2006/relationships/image" Target="../media/image7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7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15.png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1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wmf"/><Relationship Id="rId20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1928813" y="2347913"/>
            <a:ext cx="72151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9F911"/>
                </a:solidFill>
                <a:latin typeface="Comic Sans MS" pitchFamily="66" charset="0"/>
              </a:rPr>
              <a:t>Equivalent and Simplifying Fractions</a:t>
            </a: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1928813" y="4492625"/>
            <a:ext cx="5749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9F911"/>
                </a:solidFill>
                <a:latin typeface="Comic Sans MS" pitchFamily="66" charset="0"/>
              </a:rPr>
              <a:t>Adding Fractions</a:t>
            </a:r>
          </a:p>
        </p:txBody>
      </p:sp>
      <p:sp>
        <p:nvSpPr>
          <p:cNvPr id="2052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1563" y="2330450"/>
            <a:ext cx="685800" cy="5715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1563" y="3055938"/>
            <a:ext cx="685800" cy="5715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1928813" y="3062288"/>
            <a:ext cx="64341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9F911"/>
                </a:solidFill>
                <a:latin typeface="Comic Sans MS" pitchFamily="66" charset="0"/>
              </a:rPr>
              <a:t>Multiplying Fractions</a:t>
            </a:r>
          </a:p>
        </p:txBody>
      </p:sp>
      <p:sp>
        <p:nvSpPr>
          <p:cNvPr id="2055" name="AutoShape 1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1563" y="3781425"/>
            <a:ext cx="685800" cy="5715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14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Fractions</a:t>
            </a:r>
            <a:endParaRPr lang="en-GB" sz="3200">
              <a:solidFill>
                <a:srgbClr val="EEF82A"/>
              </a:solidFill>
              <a:latin typeface="Comic Sans MS" pitchFamily="66" charset="0"/>
            </a:endParaRP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1928813" y="3776663"/>
            <a:ext cx="64341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9F911"/>
                </a:solidFill>
                <a:latin typeface="Comic Sans MS" pitchFamily="66" charset="0"/>
              </a:rPr>
              <a:t>Dividing Fractions</a:t>
            </a:r>
          </a:p>
        </p:txBody>
      </p:sp>
      <p:sp>
        <p:nvSpPr>
          <p:cNvPr id="2058" name="Text Box 6"/>
          <p:cNvSpPr txBox="1">
            <a:spLocks noChangeArrowheads="1"/>
          </p:cNvSpPr>
          <p:nvPr/>
        </p:nvSpPr>
        <p:spPr bwMode="auto">
          <a:xfrm>
            <a:off x="1928813" y="5207000"/>
            <a:ext cx="5749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9F911"/>
                </a:solidFill>
                <a:latin typeface="Comic Sans MS" pitchFamily="66" charset="0"/>
              </a:rPr>
              <a:t>Subtracting Fractions</a:t>
            </a:r>
          </a:p>
        </p:txBody>
      </p:sp>
      <p:sp>
        <p:nvSpPr>
          <p:cNvPr id="2059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1563" y="4506913"/>
            <a:ext cx="685800" cy="571500"/>
          </a:xfrm>
          <a:prstGeom prst="actionButtonForwardNex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71563" y="5232400"/>
            <a:ext cx="685800" cy="571500"/>
          </a:xfrm>
          <a:prstGeom prst="actionButtonForwardNex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11268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24" name="Rectangle 8"/>
          <p:cNvSpPr>
            <a:spLocks noChangeArrowheads="1"/>
          </p:cNvSpPr>
          <p:nvPr/>
        </p:nvSpPr>
        <p:spPr bwMode="auto">
          <a:xfrm>
            <a:off x="977900" y="3005138"/>
            <a:ext cx="3886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To explain how to divide algebraic fractions.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Know rules for division of simple fractions.</a:t>
            </a:r>
          </a:p>
        </p:txBody>
      </p:sp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5076825" y="40973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2.	Apply knowledge to algebraic fractions.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1272" name="Rectangle 12"/>
          <p:cNvSpPr>
            <a:spLocks noChangeArrowheads="1"/>
          </p:cNvSpPr>
          <p:nvPr/>
        </p:nvSpPr>
        <p:spPr bwMode="auto">
          <a:xfrm>
            <a:off x="2751138" y="14128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Division</a:t>
            </a:r>
          </a:p>
        </p:txBody>
      </p:sp>
      <p:sp>
        <p:nvSpPr>
          <p:cNvPr id="11273" name="Rectangle 16"/>
          <p:cNvSpPr>
            <a:spLocks noChangeArrowheads="1"/>
          </p:cNvSpPr>
          <p:nvPr/>
        </p:nvSpPr>
        <p:spPr bwMode="auto">
          <a:xfrm>
            <a:off x="1092200" y="19685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4" grpId="0"/>
      <p:bldP spid="111625" grpId="0"/>
      <p:bldP spid="1116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757363" y="2668588"/>
          <a:ext cx="787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3" imgW="787400" imgH="736600" progId="Equation.DSMT4">
                  <p:embed/>
                </p:oleObj>
              </mc:Choice>
              <mc:Fallback>
                <p:oleObj name="Equation" r:id="rId3" imgW="787400" imgH="736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3" y="2668588"/>
                        <a:ext cx="787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79" name="Object 3"/>
          <p:cNvGraphicFramePr>
            <a:graphicFrameLocks noChangeAspect="1"/>
          </p:cNvGraphicFramePr>
          <p:nvPr/>
        </p:nvGraphicFramePr>
        <p:xfrm>
          <a:off x="1795463" y="5621338"/>
          <a:ext cx="635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5" imgW="634725" imgH="736280" progId="Equation.DSMT4">
                  <p:embed/>
                </p:oleObj>
              </mc:Choice>
              <mc:Fallback>
                <p:oleObj name="Equation" r:id="rId5" imgW="634725" imgH="736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5621338"/>
                        <a:ext cx="635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71588" y="1919288"/>
            <a:ext cx="2928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Numerical Fraction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4572000" y="1844675"/>
            <a:ext cx="0" cy="431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6343650" y="2651125"/>
          <a:ext cx="1384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7" imgW="1384300" imgH="812800" progId="Equation.DSMT4">
                  <p:embed/>
                </p:oleObj>
              </mc:Choice>
              <mc:Fallback>
                <p:oleObj name="Equation" r:id="rId7" imgW="1384300" imgH="81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650" y="2651125"/>
                        <a:ext cx="13843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3" name="Object 7"/>
          <p:cNvGraphicFramePr>
            <a:graphicFrameLocks noChangeAspect="1"/>
          </p:cNvGraphicFramePr>
          <p:nvPr/>
        </p:nvGraphicFramePr>
        <p:xfrm>
          <a:off x="6429375" y="5868988"/>
          <a:ext cx="850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9" imgW="850531" imgH="774364" progId="Equation.DSMT4">
                  <p:embed/>
                </p:oleObj>
              </mc:Choice>
              <mc:Fallback>
                <p:oleObj name="Equation" r:id="rId9" imgW="850531" imgH="77436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5868988"/>
                        <a:ext cx="850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500688" y="1916113"/>
            <a:ext cx="2855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Algebraic Fraction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2411413" y="14128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Division</a:t>
            </a:r>
          </a:p>
        </p:txBody>
      </p:sp>
      <p:graphicFrame>
        <p:nvGraphicFramePr>
          <p:cNvPr id="126987" name="Object 11"/>
          <p:cNvGraphicFramePr>
            <a:graphicFrameLocks noChangeAspect="1"/>
          </p:cNvGraphicFramePr>
          <p:nvPr/>
        </p:nvGraphicFramePr>
        <p:xfrm>
          <a:off x="1468438" y="3684588"/>
          <a:ext cx="1016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11" imgW="1016000" imgH="736600" progId="Equation.DSMT4">
                  <p:embed/>
                </p:oleObj>
              </mc:Choice>
              <mc:Fallback>
                <p:oleObj name="Equation" r:id="rId11" imgW="1016000" imgH="736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3684588"/>
                        <a:ext cx="1016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2" name="Object 16"/>
          <p:cNvGraphicFramePr>
            <a:graphicFrameLocks noChangeAspect="1"/>
          </p:cNvGraphicFramePr>
          <p:nvPr/>
        </p:nvGraphicFramePr>
        <p:xfrm>
          <a:off x="6357938" y="3700463"/>
          <a:ext cx="1612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13" imgW="1612900" imgH="736600" progId="Equation.DSMT4">
                  <p:embed/>
                </p:oleObj>
              </mc:Choice>
              <mc:Fallback>
                <p:oleObj name="Equation" r:id="rId13" imgW="1612900" imgH="736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38" y="3700463"/>
                        <a:ext cx="16129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6388100" y="4902200"/>
          <a:ext cx="10287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15" imgW="1028254" imgH="774364" progId="Equation.DSMT4">
                  <p:embed/>
                </p:oleObj>
              </mc:Choice>
              <mc:Fallback>
                <p:oleObj name="Equation" r:id="rId15" imgW="1028254" imgH="774364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4902200"/>
                        <a:ext cx="10287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6823075" y="4633913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7215188" y="5467350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>
            <a:off x="6807200" y="4937125"/>
            <a:ext cx="288925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7072313" y="5429250"/>
            <a:ext cx="217487" cy="2841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9" name="Object 11"/>
          <p:cNvGraphicFramePr>
            <a:graphicFrameLocks noChangeAspect="1"/>
          </p:cNvGraphicFramePr>
          <p:nvPr/>
        </p:nvGraphicFramePr>
        <p:xfrm>
          <a:off x="1773238" y="4594225"/>
          <a:ext cx="711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17" imgW="711200" imgH="736600" progId="Equation.DSMT4">
                  <p:embed/>
                </p:oleObj>
              </mc:Choice>
              <mc:Fallback>
                <p:oleObj name="Equation" r:id="rId17" imgW="711200" imgH="736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4594225"/>
                        <a:ext cx="711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2071688" y="4611688"/>
            <a:ext cx="360362" cy="3603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>
            <a:off x="2068513" y="5043488"/>
            <a:ext cx="288925" cy="2873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347913" y="5114925"/>
            <a:ext cx="509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15</a:t>
            </a: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2357438" y="4467225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 animBg="1"/>
      <p:bldP spid="28" grpId="0" animBg="1"/>
      <p:bldP spid="30" grpId="0" animBg="1"/>
      <p:bldP spid="31" grpId="0" animBg="1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1751013" y="2630488"/>
          <a:ext cx="800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799753" imgH="812447" progId="Equation.DSMT4">
                  <p:embed/>
                </p:oleObj>
              </mc:Choice>
              <mc:Fallback>
                <p:oleObj name="Equation" r:id="rId3" imgW="799753" imgH="81244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2630488"/>
                        <a:ext cx="8001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79" name="Object 3"/>
          <p:cNvGraphicFramePr>
            <a:graphicFrameLocks noChangeAspect="1"/>
          </p:cNvGraphicFramePr>
          <p:nvPr/>
        </p:nvGraphicFramePr>
        <p:xfrm>
          <a:off x="1714500" y="4714875"/>
          <a:ext cx="711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5" imgW="711200" imgH="736600" progId="Equation.DSMT4">
                  <p:embed/>
                </p:oleObj>
              </mc:Choice>
              <mc:Fallback>
                <p:oleObj name="Equation" r:id="rId5" imgW="711200" imgH="736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14875"/>
                        <a:ext cx="711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4572000" y="1844675"/>
            <a:ext cx="0" cy="431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5943600" y="2689225"/>
          <a:ext cx="2184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7" imgW="2184400" imgH="736600" progId="Equation.DSMT4">
                  <p:embed/>
                </p:oleObj>
              </mc:Choice>
              <mc:Fallback>
                <p:oleObj name="Equation" r:id="rId7" imgW="2184400" imgH="736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689225"/>
                        <a:ext cx="2184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3" name="Object 7"/>
          <p:cNvGraphicFramePr>
            <a:graphicFrameLocks noChangeAspect="1"/>
          </p:cNvGraphicFramePr>
          <p:nvPr/>
        </p:nvGraphicFramePr>
        <p:xfrm>
          <a:off x="5857875" y="5856288"/>
          <a:ext cx="1447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9" imgW="1447800" imgH="800100" progId="Equation.DSMT4">
                  <p:embed/>
                </p:oleObj>
              </mc:Choice>
              <mc:Fallback>
                <p:oleObj name="Equation" r:id="rId9" imgW="1447800" imgH="800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5856288"/>
                        <a:ext cx="1447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Rectangle 9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  <p:sp>
        <p:nvSpPr>
          <p:cNvPr id="13320" name="Rectangle 10"/>
          <p:cNvSpPr>
            <a:spLocks noChangeArrowheads="1"/>
          </p:cNvSpPr>
          <p:nvPr/>
        </p:nvSpPr>
        <p:spPr bwMode="auto">
          <a:xfrm>
            <a:off x="2411413" y="14128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Division</a:t>
            </a:r>
          </a:p>
        </p:txBody>
      </p:sp>
      <p:graphicFrame>
        <p:nvGraphicFramePr>
          <p:cNvPr id="126987" name="Object 11"/>
          <p:cNvGraphicFramePr>
            <a:graphicFrameLocks noChangeAspect="1"/>
          </p:cNvGraphicFramePr>
          <p:nvPr/>
        </p:nvGraphicFramePr>
        <p:xfrm>
          <a:off x="1543050" y="3684588"/>
          <a:ext cx="1028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1" imgW="1028700" imgH="736600" progId="Equation.DSMT4">
                  <p:embed/>
                </p:oleObj>
              </mc:Choice>
              <mc:Fallback>
                <p:oleObj name="Equation" r:id="rId11" imgW="1028700" imgH="736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3684588"/>
                        <a:ext cx="1028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2" name="Object 16"/>
          <p:cNvGraphicFramePr>
            <a:graphicFrameLocks noChangeAspect="1"/>
          </p:cNvGraphicFramePr>
          <p:nvPr/>
        </p:nvGraphicFramePr>
        <p:xfrm>
          <a:off x="5715000" y="3571875"/>
          <a:ext cx="2413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3" imgW="2413000" imgH="736600" progId="Equation.DSMT4">
                  <p:embed/>
                </p:oleObj>
              </mc:Choice>
              <mc:Fallback>
                <p:oleObj name="Equation" r:id="rId13" imgW="2413000" imgH="736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71875"/>
                        <a:ext cx="2413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5786438" y="4708525"/>
          <a:ext cx="1612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5" imgW="1612900" imgH="800100" progId="Equation.DSMT4">
                  <p:embed/>
                </p:oleObj>
              </mc:Choice>
              <mc:Fallback>
                <p:oleObj name="Equation" r:id="rId15" imgW="1612900" imgH="8001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38" y="4708525"/>
                        <a:ext cx="16129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6048375" y="43576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6048375" y="539115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>
            <a:off x="6119813" y="4756150"/>
            <a:ext cx="288925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6191250" y="5176838"/>
            <a:ext cx="217488" cy="2841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8" name="Text Box 7"/>
          <p:cNvSpPr txBox="1">
            <a:spLocks noChangeArrowheads="1"/>
          </p:cNvSpPr>
          <p:nvPr/>
        </p:nvSpPr>
        <p:spPr bwMode="auto">
          <a:xfrm>
            <a:off x="1271588" y="1919288"/>
            <a:ext cx="165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2</a:t>
            </a:r>
          </a:p>
        </p:txBody>
      </p:sp>
      <p:sp>
        <p:nvSpPr>
          <p:cNvPr id="13329" name="Text Box 12"/>
          <p:cNvSpPr txBox="1">
            <a:spLocks noChangeArrowheads="1"/>
          </p:cNvSpPr>
          <p:nvPr/>
        </p:nvSpPr>
        <p:spPr bwMode="auto">
          <a:xfrm>
            <a:off x="6084888" y="1916113"/>
            <a:ext cx="165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45" name="Object 6"/>
          <p:cNvGraphicFramePr>
            <a:graphicFrameLocks noChangeAspect="1"/>
          </p:cNvGraphicFramePr>
          <p:nvPr/>
        </p:nvGraphicFramePr>
        <p:xfrm>
          <a:off x="1785938" y="5572125"/>
          <a:ext cx="39751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3" imgW="3975100" imgH="800100" progId="Equation.DSMT4">
                  <p:embed/>
                </p:oleObj>
              </mc:Choice>
              <mc:Fallback>
                <p:oleObj name="Equation" r:id="rId3" imgW="3975100" imgH="800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5572125"/>
                        <a:ext cx="39751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6"/>
          <p:cNvGraphicFramePr>
            <a:graphicFrameLocks noChangeAspect="1"/>
          </p:cNvGraphicFramePr>
          <p:nvPr/>
        </p:nvGraphicFramePr>
        <p:xfrm>
          <a:off x="2863850" y="4297363"/>
          <a:ext cx="4279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5" imgW="4279900" imgH="800100" progId="Equation.DSMT4">
                  <p:embed/>
                </p:oleObj>
              </mc:Choice>
              <mc:Fallback>
                <p:oleObj name="Equation" r:id="rId5" imgW="4279900" imgH="800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297363"/>
                        <a:ext cx="42799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128963" y="1939925"/>
          <a:ext cx="36576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7" imgW="3657600" imgH="774700" progId="Equation.DSMT4">
                  <p:embed/>
                </p:oleObj>
              </mc:Choice>
              <mc:Fallback>
                <p:oleObj name="Equation" r:id="rId7" imgW="3657600" imgH="774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63" y="1939925"/>
                        <a:ext cx="36576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Rectangle 9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  <p:sp>
        <p:nvSpPr>
          <p:cNvPr id="14342" name="Rectangle 10"/>
          <p:cNvSpPr>
            <a:spLocks noChangeArrowheads="1"/>
          </p:cNvSpPr>
          <p:nvPr/>
        </p:nvSpPr>
        <p:spPr bwMode="auto">
          <a:xfrm>
            <a:off x="2411413" y="14128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Division</a:t>
            </a: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3133725" y="5286375"/>
            <a:ext cx="32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3133725" y="6286500"/>
            <a:ext cx="32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>
            <a:off x="2990850" y="5643563"/>
            <a:ext cx="857250" cy="285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2990850" y="6038850"/>
            <a:ext cx="857250" cy="285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7" name="Text Box 7"/>
          <p:cNvSpPr txBox="1">
            <a:spLocks noChangeArrowheads="1"/>
          </p:cNvSpPr>
          <p:nvPr/>
        </p:nvSpPr>
        <p:spPr bwMode="auto">
          <a:xfrm>
            <a:off x="1271588" y="1919288"/>
            <a:ext cx="165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4</a:t>
            </a:r>
          </a:p>
        </p:txBody>
      </p:sp>
      <p:graphicFrame>
        <p:nvGraphicFramePr>
          <p:cNvPr id="44041" name="Object 6"/>
          <p:cNvGraphicFramePr>
            <a:graphicFrameLocks noChangeAspect="1"/>
          </p:cNvGraphicFramePr>
          <p:nvPr/>
        </p:nvGraphicFramePr>
        <p:xfrm>
          <a:off x="2863850" y="3117850"/>
          <a:ext cx="38862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9" imgW="3886200" imgH="774700" progId="Equation.DSMT4">
                  <p:embed/>
                </p:oleObj>
              </mc:Choice>
              <mc:Fallback>
                <p:oleObj name="Equation" r:id="rId9" imgW="3886200" imgH="774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3117850"/>
                        <a:ext cx="38862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4062413" y="52863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4062413" y="6286500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1" name="Line 23"/>
          <p:cNvSpPr>
            <a:spLocks noChangeShapeType="1"/>
          </p:cNvSpPr>
          <p:nvPr/>
        </p:nvSpPr>
        <p:spPr bwMode="auto">
          <a:xfrm>
            <a:off x="3919538" y="5643563"/>
            <a:ext cx="857250" cy="285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" name="Line 24"/>
          <p:cNvSpPr>
            <a:spLocks noChangeShapeType="1"/>
          </p:cNvSpPr>
          <p:nvPr/>
        </p:nvSpPr>
        <p:spPr bwMode="auto">
          <a:xfrm>
            <a:off x="3919538" y="6038850"/>
            <a:ext cx="857250" cy="285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4991100" y="5286375"/>
            <a:ext cx="32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4991100" y="6286500"/>
            <a:ext cx="32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5" name="Line 23"/>
          <p:cNvSpPr>
            <a:spLocks noChangeShapeType="1"/>
          </p:cNvSpPr>
          <p:nvPr/>
        </p:nvSpPr>
        <p:spPr bwMode="auto">
          <a:xfrm>
            <a:off x="4848225" y="5643563"/>
            <a:ext cx="857250" cy="285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" name="Line 24"/>
          <p:cNvSpPr>
            <a:spLocks noChangeShapeType="1"/>
          </p:cNvSpPr>
          <p:nvPr/>
        </p:nvSpPr>
        <p:spPr bwMode="auto">
          <a:xfrm>
            <a:off x="4848225" y="6038850"/>
            <a:ext cx="857250" cy="285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44046" name="Object 6"/>
          <p:cNvGraphicFramePr>
            <a:graphicFrameLocks noChangeAspect="1"/>
          </p:cNvGraphicFramePr>
          <p:nvPr/>
        </p:nvGraphicFramePr>
        <p:xfrm>
          <a:off x="5929313" y="5572125"/>
          <a:ext cx="1193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11" imgW="1193800" imgH="800100" progId="Equation.DSMT4">
                  <p:embed/>
                </p:oleObj>
              </mc:Choice>
              <mc:Fallback>
                <p:oleObj name="Equation" r:id="rId11" imgW="1193800" imgH="800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5572125"/>
                        <a:ext cx="1193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 animBg="1"/>
      <p:bldP spid="28" grpId="0" animBg="1"/>
      <p:bldP spid="29" grpId="0"/>
      <p:bldP spid="30" grpId="0"/>
      <p:bldP spid="31" grpId="0" animBg="1"/>
      <p:bldP spid="32" grpId="0" animBg="1"/>
      <p:bldP spid="33" grpId="0"/>
      <p:bldP spid="34" grpId="0"/>
      <p:bldP spid="35" grpId="0" animBg="1"/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9"/>
          <p:cNvSpPr txBox="1">
            <a:spLocks noChangeArrowheads="1"/>
          </p:cNvSpPr>
          <p:nvPr/>
        </p:nvSpPr>
        <p:spPr bwMode="auto">
          <a:xfrm>
            <a:off x="1271588" y="1863725"/>
            <a:ext cx="174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1a</a:t>
            </a:r>
          </a:p>
        </p:txBody>
      </p:sp>
      <p:sp>
        <p:nvSpPr>
          <p:cNvPr id="15363" name="Line 10"/>
          <p:cNvSpPr>
            <a:spLocks noChangeShapeType="1"/>
          </p:cNvSpPr>
          <p:nvPr/>
        </p:nvSpPr>
        <p:spPr bwMode="auto">
          <a:xfrm>
            <a:off x="4572000" y="1844675"/>
            <a:ext cx="0" cy="431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4" name="Text Box 15"/>
          <p:cNvSpPr txBox="1">
            <a:spLocks noChangeArrowheads="1"/>
          </p:cNvSpPr>
          <p:nvPr/>
        </p:nvSpPr>
        <p:spPr bwMode="auto">
          <a:xfrm>
            <a:off x="6156325" y="1989138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1b</a:t>
            </a:r>
          </a:p>
        </p:txBody>
      </p:sp>
      <p:pic>
        <p:nvPicPr>
          <p:cNvPr id="16" name="Picture 15" descr="SMILE-KIS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4375" y="2449224"/>
            <a:ext cx="1482005" cy="15716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7" name="Straight Connector 16"/>
          <p:cNvCxnSpPr/>
          <p:nvPr/>
        </p:nvCxnSpPr>
        <p:spPr>
          <a:xfrm rot="16200000" flipV="1">
            <a:off x="2086769" y="2650332"/>
            <a:ext cx="331787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058988" y="2649538"/>
            <a:ext cx="331787" cy="3190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301875" y="3598863"/>
            <a:ext cx="37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latin typeface="+mj-lt"/>
                <a:cs typeface="+mn-cs"/>
              </a:rPr>
              <a:t>2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120900" y="3625850"/>
            <a:ext cx="331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latin typeface="+mj-lt"/>
                <a:cs typeface="+mn-cs"/>
              </a:rPr>
              <a:t>+</a:t>
            </a:r>
          </a:p>
        </p:txBody>
      </p:sp>
      <p:graphicFrame>
        <p:nvGraphicFramePr>
          <p:cNvPr id="22" name="Object 18"/>
          <p:cNvGraphicFramePr>
            <a:graphicFrameLocks noChangeAspect="1"/>
          </p:cNvGraphicFramePr>
          <p:nvPr/>
        </p:nvGraphicFramePr>
        <p:xfrm>
          <a:off x="1901825" y="4554538"/>
          <a:ext cx="508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4" imgW="508000" imgH="736600" progId="Equation.DSMT4">
                  <p:embed/>
                </p:oleObj>
              </mc:Choice>
              <mc:Fallback>
                <p:oleObj name="Equation" r:id="rId4" imgW="508000" imgH="736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4554538"/>
                        <a:ext cx="508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Arc 22"/>
          <p:cNvSpPr/>
          <p:nvPr/>
        </p:nvSpPr>
        <p:spPr>
          <a:xfrm rot="8427425">
            <a:off x="1982788" y="2711450"/>
            <a:ext cx="679450" cy="541338"/>
          </a:xfrm>
          <a:prstGeom prst="arc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871663" y="4041775"/>
            <a:ext cx="776287" cy="461963"/>
            <a:chOff x="5278582" y="3948545"/>
            <a:chExt cx="775854" cy="461671"/>
          </a:xfrm>
        </p:grpSpPr>
        <p:sp>
          <p:nvSpPr>
            <p:cNvPr id="9252" name="TextBox 22"/>
            <p:cNvSpPr txBox="1">
              <a:spLocks noChangeArrowheads="1"/>
            </p:cNvSpPr>
            <p:nvPr/>
          </p:nvSpPr>
          <p:spPr bwMode="auto">
            <a:xfrm>
              <a:off x="5472149" y="3948545"/>
              <a:ext cx="372854" cy="461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>
                  <a:latin typeface="+mj-lt"/>
                  <a:cs typeface="+mn-cs"/>
                </a:rPr>
                <a:t>8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0800000">
              <a:off x="5278582" y="3948545"/>
              <a:ext cx="775854" cy="0"/>
            </a:xfrm>
            <a:prstGeom prst="line">
              <a:avLst/>
            </a:prstGeom>
            <a:ln w="38100">
              <a:solidFill>
                <a:srgbClr val="FFFF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857375" y="3598863"/>
            <a:ext cx="373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latin typeface="+mj-lt"/>
                <a:cs typeface="+mn-cs"/>
              </a:rPr>
              <a:t>4</a:t>
            </a:r>
          </a:p>
        </p:txBody>
      </p:sp>
      <p:graphicFrame>
        <p:nvGraphicFramePr>
          <p:cNvPr id="28" name="Object 25"/>
          <p:cNvGraphicFramePr>
            <a:graphicFrameLocks noChangeAspect="1"/>
          </p:cNvGraphicFramePr>
          <p:nvPr/>
        </p:nvGraphicFramePr>
        <p:xfrm>
          <a:off x="1882775" y="5407025"/>
          <a:ext cx="533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6" imgW="533169" imgH="736280" progId="Equation.DSMT4">
                  <p:embed/>
                </p:oleObj>
              </mc:Choice>
              <mc:Fallback>
                <p:oleObj name="Equation" r:id="rId6" imgW="533169" imgH="7362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775" y="5407025"/>
                        <a:ext cx="533400" cy="736600"/>
                      </a:xfrm>
                      <a:prstGeom prst="rect">
                        <a:avLst/>
                      </a:prstGeom>
                      <a:solidFill>
                        <a:srgbClr val="1C1C1C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314575" y="4402138"/>
            <a:ext cx="465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>
                <a:latin typeface="+mj-lt"/>
                <a:cs typeface="+mn-cs"/>
              </a:rPr>
              <a:t>÷2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328863" y="4832350"/>
            <a:ext cx="48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>
                <a:latin typeface="+mj-lt"/>
                <a:cs typeface="+mn-cs"/>
              </a:rPr>
              <a:t>÷2</a:t>
            </a:r>
          </a:p>
        </p:txBody>
      </p:sp>
      <p:graphicFrame>
        <p:nvGraphicFramePr>
          <p:cNvPr id="121875" name="Object 19"/>
          <p:cNvGraphicFramePr>
            <a:graphicFrameLocks noChangeAspect="1"/>
          </p:cNvGraphicFramePr>
          <p:nvPr/>
        </p:nvGraphicFramePr>
        <p:xfrm>
          <a:off x="6738938" y="5357813"/>
          <a:ext cx="571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8" imgW="571500" imgH="736600" progId="Equation.DSMT4">
                  <p:embed/>
                </p:oleObj>
              </mc:Choice>
              <mc:Fallback>
                <p:oleObj name="Equation" r:id="rId8" imgW="571500" imgH="736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938" y="5357813"/>
                        <a:ext cx="571500" cy="736600"/>
                      </a:xfrm>
                      <a:prstGeom prst="rect">
                        <a:avLst/>
                      </a:prstGeom>
                      <a:solidFill>
                        <a:srgbClr val="1C1C1C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159625" y="3500438"/>
            <a:ext cx="365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d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978650" y="3527425"/>
            <a:ext cx="331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Arial Narrow" pitchFamily="34" charset="0"/>
              </a:rPr>
              <a:t>+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500813" y="3500438"/>
            <a:ext cx="5540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3d</a:t>
            </a:r>
          </a:p>
        </p:txBody>
      </p:sp>
      <p:sp>
        <p:nvSpPr>
          <p:cNvPr id="35" name="TextBox 22"/>
          <p:cNvSpPr txBox="1">
            <a:spLocks noChangeArrowheads="1"/>
          </p:cNvSpPr>
          <p:nvPr/>
        </p:nvSpPr>
        <p:spPr bwMode="auto">
          <a:xfrm>
            <a:off x="6929438" y="3929063"/>
            <a:ext cx="490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d</a:t>
            </a:r>
            <a:r>
              <a:rPr lang="en-GB" baseline="30000" dirty="0">
                <a:latin typeface="+mj-lt"/>
                <a:cs typeface="+mn-cs"/>
              </a:rPr>
              <a:t>2</a:t>
            </a:r>
            <a:endParaRPr lang="en-GB" dirty="0">
              <a:latin typeface="+mj-lt"/>
              <a:cs typeface="+mn-cs"/>
            </a:endParaRPr>
          </a:p>
        </p:txBody>
      </p:sp>
      <p:cxnSp>
        <p:nvCxnSpPr>
          <p:cNvPr id="36" name="Straight Connector 35"/>
          <p:cNvCxnSpPr/>
          <p:nvPr/>
        </p:nvCxnSpPr>
        <p:spPr bwMode="auto">
          <a:xfrm rot="10800000">
            <a:off x="6735763" y="3929063"/>
            <a:ext cx="776287" cy="0"/>
          </a:xfrm>
          <a:prstGeom prst="line">
            <a:avLst/>
          </a:prstGeom>
          <a:ln w="381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858000" y="4429125"/>
            <a:ext cx="554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4d</a:t>
            </a:r>
          </a:p>
        </p:txBody>
      </p:sp>
      <p:sp>
        <p:nvSpPr>
          <p:cNvPr id="40" name="TextBox 22"/>
          <p:cNvSpPr txBox="1">
            <a:spLocks noChangeArrowheads="1"/>
          </p:cNvSpPr>
          <p:nvPr/>
        </p:nvSpPr>
        <p:spPr bwMode="auto">
          <a:xfrm>
            <a:off x="6929438" y="4857750"/>
            <a:ext cx="4905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d</a:t>
            </a:r>
            <a:r>
              <a:rPr lang="en-GB" baseline="30000" dirty="0">
                <a:latin typeface="+mj-lt"/>
                <a:cs typeface="+mn-cs"/>
              </a:rPr>
              <a:t>2</a:t>
            </a:r>
            <a:endParaRPr lang="en-GB" dirty="0">
              <a:latin typeface="+mj-lt"/>
              <a:cs typeface="+mn-cs"/>
            </a:endParaRPr>
          </a:p>
        </p:txBody>
      </p:sp>
      <p:cxnSp>
        <p:nvCxnSpPr>
          <p:cNvPr id="41" name="Straight Connector 40"/>
          <p:cNvCxnSpPr/>
          <p:nvPr/>
        </p:nvCxnSpPr>
        <p:spPr bwMode="auto">
          <a:xfrm rot="10800000">
            <a:off x="6735763" y="4857750"/>
            <a:ext cx="776287" cy="0"/>
          </a:xfrm>
          <a:prstGeom prst="line">
            <a:avLst/>
          </a:prstGeom>
          <a:ln w="381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V="1">
            <a:off x="6842919" y="2807494"/>
            <a:ext cx="331788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815138" y="2806700"/>
            <a:ext cx="331787" cy="3190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c 43"/>
          <p:cNvSpPr/>
          <p:nvPr/>
        </p:nvSpPr>
        <p:spPr>
          <a:xfrm rot="8427425">
            <a:off x="6738938" y="2868613"/>
            <a:ext cx="679450" cy="541337"/>
          </a:xfrm>
          <a:prstGeom prst="arc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343775" y="4384675"/>
            <a:ext cx="43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÷d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7358063" y="4814888"/>
            <a:ext cx="431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÷d</a:t>
            </a:r>
          </a:p>
        </p:txBody>
      </p:sp>
      <p:graphicFrame>
        <p:nvGraphicFramePr>
          <p:cNvPr id="15391" name="Object 11"/>
          <p:cNvGraphicFramePr>
            <a:graphicFrameLocks noChangeAspect="1"/>
          </p:cNvGraphicFramePr>
          <p:nvPr/>
        </p:nvGraphicFramePr>
        <p:xfrm>
          <a:off x="6591300" y="2617788"/>
          <a:ext cx="889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10" imgW="889000" imgH="736600" progId="Equation.DSMT4">
                  <p:embed/>
                </p:oleObj>
              </mc:Choice>
              <mc:Fallback>
                <p:oleObj name="Equation" r:id="rId10" imgW="889000" imgH="736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2617788"/>
                        <a:ext cx="889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2" name="Object 16"/>
          <p:cNvGraphicFramePr>
            <a:graphicFrameLocks noChangeAspect="1"/>
          </p:cNvGraphicFramePr>
          <p:nvPr/>
        </p:nvGraphicFramePr>
        <p:xfrm>
          <a:off x="1865313" y="2446338"/>
          <a:ext cx="787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12" imgW="787400" imgH="736600" progId="Equation.DSMT4">
                  <p:embed/>
                </p:oleObj>
              </mc:Choice>
              <mc:Fallback>
                <p:oleObj name="Equation" r:id="rId12" imgW="787400" imgH="736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446338"/>
                        <a:ext cx="787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3" name="Rectangle 12"/>
          <p:cNvSpPr>
            <a:spLocks noChangeArrowheads="1"/>
          </p:cNvSpPr>
          <p:nvPr/>
        </p:nvSpPr>
        <p:spPr bwMode="auto">
          <a:xfrm>
            <a:off x="2428875" y="14128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Addition</a:t>
            </a:r>
          </a:p>
        </p:txBody>
      </p:sp>
      <p:sp>
        <p:nvSpPr>
          <p:cNvPr id="15394" name="Rectangle 10"/>
          <p:cNvSpPr>
            <a:spLocks noChangeArrowheads="1"/>
          </p:cNvSpPr>
          <p:nvPr/>
        </p:nvSpPr>
        <p:spPr bwMode="auto">
          <a:xfrm>
            <a:off x="979488" y="28575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2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7" grpId="0"/>
      <p:bldP spid="29" grpId="0"/>
      <p:bldP spid="30" grpId="0"/>
      <p:bldP spid="32" grpId="0"/>
      <p:bldP spid="33" grpId="0"/>
      <p:bldP spid="34" grpId="0"/>
      <p:bldP spid="35" grpId="0"/>
      <p:bldP spid="39" grpId="0"/>
      <p:bldP spid="40" grpId="0"/>
      <p:bldP spid="45" grpId="0"/>
      <p:bldP spid="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9"/>
          <p:cNvSpPr txBox="1">
            <a:spLocks noChangeArrowheads="1"/>
          </p:cNvSpPr>
          <p:nvPr/>
        </p:nvSpPr>
        <p:spPr bwMode="auto">
          <a:xfrm>
            <a:off x="1271588" y="1863725"/>
            <a:ext cx="165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2</a:t>
            </a:r>
          </a:p>
        </p:txBody>
      </p:sp>
      <p:sp>
        <p:nvSpPr>
          <p:cNvPr id="16387" name="Line 10"/>
          <p:cNvSpPr>
            <a:spLocks noChangeShapeType="1"/>
          </p:cNvSpPr>
          <p:nvPr/>
        </p:nvSpPr>
        <p:spPr bwMode="auto">
          <a:xfrm>
            <a:off x="4572000" y="1844675"/>
            <a:ext cx="0" cy="431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88" name="Text Box 15"/>
          <p:cNvSpPr txBox="1">
            <a:spLocks noChangeArrowheads="1"/>
          </p:cNvSpPr>
          <p:nvPr/>
        </p:nvSpPr>
        <p:spPr bwMode="auto">
          <a:xfrm>
            <a:off x="6156325" y="1989138"/>
            <a:ext cx="165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3</a:t>
            </a:r>
          </a:p>
        </p:txBody>
      </p:sp>
      <p:pic>
        <p:nvPicPr>
          <p:cNvPr id="16" name="Picture 15" descr="SMILE-KIS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4375" y="2449224"/>
            <a:ext cx="1482005" cy="15716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7" name="Straight Connector 16"/>
          <p:cNvCxnSpPr/>
          <p:nvPr/>
        </p:nvCxnSpPr>
        <p:spPr>
          <a:xfrm rot="16200000" flipV="1">
            <a:off x="2086769" y="2650332"/>
            <a:ext cx="331787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058988" y="2649538"/>
            <a:ext cx="331787" cy="3190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366963" y="3881438"/>
            <a:ext cx="490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x</a:t>
            </a:r>
            <a:r>
              <a:rPr lang="en-GB" baseline="30000" dirty="0">
                <a:latin typeface="+mj-lt"/>
                <a:cs typeface="+mn-cs"/>
              </a:rPr>
              <a:t>2</a:t>
            </a:r>
            <a:endParaRPr lang="en-GB" dirty="0">
              <a:latin typeface="+mj-lt"/>
              <a:cs typeface="+mn-cs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120900" y="3908425"/>
            <a:ext cx="331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latin typeface="+mj-lt"/>
                <a:cs typeface="+mn-cs"/>
              </a:rPr>
              <a:t>+</a:t>
            </a:r>
          </a:p>
        </p:txBody>
      </p:sp>
      <p:sp>
        <p:nvSpPr>
          <p:cNvPr id="23" name="Arc 22"/>
          <p:cNvSpPr/>
          <p:nvPr/>
        </p:nvSpPr>
        <p:spPr>
          <a:xfrm rot="8427425">
            <a:off x="1982788" y="2711450"/>
            <a:ext cx="679450" cy="541338"/>
          </a:xfrm>
          <a:prstGeom prst="arc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871663" y="4324350"/>
            <a:ext cx="776287" cy="461963"/>
            <a:chOff x="5278582" y="3948543"/>
            <a:chExt cx="775854" cy="461373"/>
          </a:xfrm>
        </p:grpSpPr>
        <p:sp>
          <p:nvSpPr>
            <p:cNvPr id="9252" name="TextBox 22"/>
            <p:cNvSpPr txBox="1">
              <a:spLocks noChangeArrowheads="1"/>
            </p:cNvSpPr>
            <p:nvPr/>
          </p:nvSpPr>
          <p:spPr bwMode="auto">
            <a:xfrm>
              <a:off x="5472149" y="3948543"/>
              <a:ext cx="553728" cy="461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>
                  <a:latin typeface="+mj-lt"/>
                  <a:cs typeface="+mn-cs"/>
                </a:rPr>
                <a:t>4x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0800000">
              <a:off x="5278582" y="3948543"/>
              <a:ext cx="775854" cy="0"/>
            </a:xfrm>
            <a:prstGeom prst="line">
              <a:avLst/>
            </a:prstGeom>
            <a:ln w="38100">
              <a:solidFill>
                <a:srgbClr val="FFFF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714500" y="3881438"/>
            <a:ext cx="509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12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159625" y="3609975"/>
            <a:ext cx="1220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x(x - 1)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978650" y="3636963"/>
            <a:ext cx="3317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+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857875" y="3609975"/>
            <a:ext cx="1246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3(x + 1)</a:t>
            </a:r>
          </a:p>
        </p:txBody>
      </p:sp>
      <p:sp>
        <p:nvSpPr>
          <p:cNvPr id="35" name="TextBox 22"/>
          <p:cNvSpPr txBox="1">
            <a:spLocks noChangeArrowheads="1"/>
          </p:cNvSpPr>
          <p:nvPr/>
        </p:nvSpPr>
        <p:spPr bwMode="auto">
          <a:xfrm>
            <a:off x="6215063" y="4038600"/>
            <a:ext cx="191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(x - 1)(x + 1)</a:t>
            </a:r>
          </a:p>
        </p:txBody>
      </p:sp>
      <p:cxnSp>
        <p:nvCxnSpPr>
          <p:cNvPr id="36" name="Straight Connector 35"/>
          <p:cNvCxnSpPr/>
          <p:nvPr/>
        </p:nvCxnSpPr>
        <p:spPr bwMode="auto">
          <a:xfrm rot="10800000" flipV="1">
            <a:off x="6000750" y="4038600"/>
            <a:ext cx="2357438" cy="0"/>
          </a:xfrm>
          <a:prstGeom prst="line">
            <a:avLst/>
          </a:prstGeom>
          <a:ln w="381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072188" y="4610100"/>
            <a:ext cx="2200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3x + 3 + x</a:t>
            </a:r>
            <a:r>
              <a:rPr lang="en-GB" baseline="30000" dirty="0">
                <a:latin typeface="+mj-lt"/>
                <a:cs typeface="+mn-cs"/>
              </a:rPr>
              <a:t>2</a:t>
            </a:r>
            <a:r>
              <a:rPr lang="en-GB" dirty="0">
                <a:latin typeface="+mj-lt"/>
                <a:cs typeface="+mn-cs"/>
              </a:rPr>
              <a:t> – x</a:t>
            </a:r>
          </a:p>
        </p:txBody>
      </p:sp>
      <p:sp>
        <p:nvSpPr>
          <p:cNvPr id="40" name="TextBox 22"/>
          <p:cNvSpPr txBox="1">
            <a:spLocks noChangeArrowheads="1"/>
          </p:cNvSpPr>
          <p:nvPr/>
        </p:nvSpPr>
        <p:spPr bwMode="auto">
          <a:xfrm>
            <a:off x="6215063" y="5038725"/>
            <a:ext cx="191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(x - 1)(x + 1)</a:t>
            </a:r>
          </a:p>
        </p:txBody>
      </p:sp>
      <p:cxnSp>
        <p:nvCxnSpPr>
          <p:cNvPr id="41" name="Straight Connector 40"/>
          <p:cNvCxnSpPr/>
          <p:nvPr/>
        </p:nvCxnSpPr>
        <p:spPr bwMode="auto">
          <a:xfrm rot="10800000">
            <a:off x="6181725" y="5038725"/>
            <a:ext cx="1979613" cy="0"/>
          </a:xfrm>
          <a:prstGeom prst="line">
            <a:avLst/>
          </a:prstGeom>
          <a:ln w="381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V="1">
            <a:off x="6842919" y="2807494"/>
            <a:ext cx="331788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815138" y="2806700"/>
            <a:ext cx="331787" cy="3190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c 43"/>
          <p:cNvSpPr/>
          <p:nvPr/>
        </p:nvSpPr>
        <p:spPr>
          <a:xfrm rot="8427425">
            <a:off x="6738938" y="2868613"/>
            <a:ext cx="679450" cy="541337"/>
          </a:xfrm>
          <a:prstGeom prst="arc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aphicFrame>
        <p:nvGraphicFramePr>
          <p:cNvPr id="16408" name="Object 11"/>
          <p:cNvGraphicFramePr>
            <a:graphicFrameLocks noChangeAspect="1"/>
          </p:cNvGraphicFramePr>
          <p:nvPr/>
        </p:nvGraphicFramePr>
        <p:xfrm>
          <a:off x="6229350" y="2617788"/>
          <a:ext cx="1612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4" imgW="1612900" imgH="736600" progId="Equation.DSMT4">
                  <p:embed/>
                </p:oleObj>
              </mc:Choice>
              <mc:Fallback>
                <p:oleObj name="Equation" r:id="rId4" imgW="1612900" imgH="736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350" y="2617788"/>
                        <a:ext cx="16129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Object 16"/>
          <p:cNvGraphicFramePr>
            <a:graphicFrameLocks noChangeAspect="1"/>
          </p:cNvGraphicFramePr>
          <p:nvPr/>
        </p:nvGraphicFramePr>
        <p:xfrm>
          <a:off x="1890713" y="2446338"/>
          <a:ext cx="736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6" imgW="736600" imgH="736600" progId="Equation.DSMT4">
                  <p:embed/>
                </p:oleObj>
              </mc:Choice>
              <mc:Fallback>
                <p:oleObj name="Equation" r:id="rId6" imgW="736600" imgH="736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713" y="2446338"/>
                        <a:ext cx="736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0" name="Rectangle 12"/>
          <p:cNvSpPr>
            <a:spLocks noChangeArrowheads="1"/>
          </p:cNvSpPr>
          <p:nvPr/>
        </p:nvSpPr>
        <p:spPr bwMode="auto">
          <a:xfrm>
            <a:off x="2428875" y="14128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Addition</a:t>
            </a:r>
          </a:p>
        </p:txBody>
      </p:sp>
      <p:sp>
        <p:nvSpPr>
          <p:cNvPr id="16411" name="Rectangle 10"/>
          <p:cNvSpPr>
            <a:spLocks noChangeArrowheads="1"/>
          </p:cNvSpPr>
          <p:nvPr/>
        </p:nvSpPr>
        <p:spPr bwMode="auto">
          <a:xfrm>
            <a:off x="979488" y="28575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6300788" y="5681663"/>
            <a:ext cx="1706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x</a:t>
            </a:r>
            <a:r>
              <a:rPr lang="en-GB" baseline="30000" dirty="0">
                <a:latin typeface="+mj-lt"/>
                <a:cs typeface="+mn-cs"/>
              </a:rPr>
              <a:t>2</a:t>
            </a:r>
            <a:r>
              <a:rPr lang="en-GB" dirty="0">
                <a:latin typeface="+mj-lt"/>
                <a:cs typeface="+mn-cs"/>
              </a:rPr>
              <a:t> + 2x + 3</a:t>
            </a:r>
          </a:p>
        </p:txBody>
      </p:sp>
      <p:sp>
        <p:nvSpPr>
          <p:cNvPr id="54" name="TextBox 22"/>
          <p:cNvSpPr txBox="1">
            <a:spLocks noChangeArrowheads="1"/>
          </p:cNvSpPr>
          <p:nvPr/>
        </p:nvSpPr>
        <p:spPr bwMode="auto">
          <a:xfrm>
            <a:off x="6197600" y="6110288"/>
            <a:ext cx="1912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(x - 1)(x + 1)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10800000">
            <a:off x="6164263" y="6110288"/>
            <a:ext cx="1979612" cy="0"/>
          </a:xfrm>
          <a:prstGeom prst="line">
            <a:avLst/>
          </a:prstGeom>
          <a:ln w="381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7" grpId="0"/>
      <p:bldP spid="32" grpId="0"/>
      <p:bldP spid="33" grpId="0"/>
      <p:bldP spid="34" grpId="0"/>
      <p:bldP spid="35" grpId="0"/>
      <p:bldP spid="39" grpId="0"/>
      <p:bldP spid="40" grpId="0"/>
      <p:bldP spid="53" grpId="0"/>
      <p:bldP spid="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17412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auto">
          <a:xfrm>
            <a:off x="977900" y="3005138"/>
            <a:ext cx="3886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To explain how to subtract algebraic fractions.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04457" name="Text Box 9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Know how to subtract simple fractions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5076825" y="3795713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2.	Apply same knowledge to subtract algebraic fractions.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7416" name="Rectangle 12"/>
          <p:cNvSpPr>
            <a:spLocks noChangeArrowheads="1"/>
          </p:cNvSpPr>
          <p:nvPr/>
        </p:nvSpPr>
        <p:spPr bwMode="auto">
          <a:xfrm>
            <a:off x="2751138" y="1428750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Subtraction</a:t>
            </a: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1139825" y="11113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/>
      <p:bldP spid="104457" grpId="0"/>
      <p:bldP spid="10445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1271588" y="1863725"/>
            <a:ext cx="174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1a</a:t>
            </a:r>
          </a:p>
        </p:txBody>
      </p:sp>
      <p:sp>
        <p:nvSpPr>
          <p:cNvPr id="18435" name="Line 10"/>
          <p:cNvSpPr>
            <a:spLocks noChangeShapeType="1"/>
          </p:cNvSpPr>
          <p:nvPr/>
        </p:nvSpPr>
        <p:spPr bwMode="auto">
          <a:xfrm>
            <a:off x="4572000" y="1844675"/>
            <a:ext cx="0" cy="431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36" name="Text Box 15"/>
          <p:cNvSpPr txBox="1">
            <a:spLocks noChangeArrowheads="1"/>
          </p:cNvSpPr>
          <p:nvPr/>
        </p:nvSpPr>
        <p:spPr bwMode="auto">
          <a:xfrm>
            <a:off x="6156325" y="1989138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1b</a:t>
            </a:r>
          </a:p>
        </p:txBody>
      </p:sp>
      <p:pic>
        <p:nvPicPr>
          <p:cNvPr id="16" name="Picture 15" descr="SMILE-KIS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4375" y="2449224"/>
            <a:ext cx="1482005" cy="15716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7" name="Straight Connector 16"/>
          <p:cNvCxnSpPr/>
          <p:nvPr/>
        </p:nvCxnSpPr>
        <p:spPr>
          <a:xfrm rot="16200000" flipV="1">
            <a:off x="2086769" y="2650332"/>
            <a:ext cx="331787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058988" y="2649538"/>
            <a:ext cx="331787" cy="3190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301875" y="3598863"/>
            <a:ext cx="37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8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120900" y="3571875"/>
            <a:ext cx="268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Arial Narrow" pitchFamily="34" charset="0"/>
              </a:rPr>
              <a:t>-</a:t>
            </a:r>
          </a:p>
        </p:txBody>
      </p:sp>
      <p:sp>
        <p:nvSpPr>
          <p:cNvPr id="23" name="Arc 22"/>
          <p:cNvSpPr/>
          <p:nvPr/>
        </p:nvSpPr>
        <p:spPr>
          <a:xfrm rot="8427425">
            <a:off x="1982788" y="2711450"/>
            <a:ext cx="679450" cy="541338"/>
          </a:xfrm>
          <a:prstGeom prst="arc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871663" y="4041775"/>
            <a:ext cx="776287" cy="461963"/>
            <a:chOff x="5278582" y="3948545"/>
            <a:chExt cx="775854" cy="461378"/>
          </a:xfrm>
        </p:grpSpPr>
        <p:sp>
          <p:nvSpPr>
            <p:cNvPr id="25" name="TextBox 22"/>
            <p:cNvSpPr txBox="1">
              <a:spLocks noChangeArrowheads="1"/>
            </p:cNvSpPr>
            <p:nvPr/>
          </p:nvSpPr>
          <p:spPr bwMode="auto">
            <a:xfrm>
              <a:off x="5418204" y="3948545"/>
              <a:ext cx="560074" cy="461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>
                  <a:latin typeface="+mj-lt"/>
                  <a:cs typeface="+mn-cs"/>
                </a:rPr>
                <a:t>20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0800000">
              <a:off x="5278582" y="3948545"/>
              <a:ext cx="775854" cy="0"/>
            </a:xfrm>
            <a:prstGeom prst="line">
              <a:avLst/>
            </a:prstGeom>
            <a:ln w="38100">
              <a:solidFill>
                <a:srgbClr val="FFFF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714500" y="3598863"/>
            <a:ext cx="509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15</a:t>
            </a:r>
          </a:p>
        </p:txBody>
      </p:sp>
      <p:graphicFrame>
        <p:nvGraphicFramePr>
          <p:cNvPr id="28" name="Object 25"/>
          <p:cNvGraphicFramePr>
            <a:graphicFrameLocks noChangeAspect="1"/>
          </p:cNvGraphicFramePr>
          <p:nvPr/>
        </p:nvGraphicFramePr>
        <p:xfrm>
          <a:off x="1774825" y="4786313"/>
          <a:ext cx="698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4" imgW="698500" imgH="736600" progId="Equation.DSMT4">
                  <p:embed/>
                </p:oleObj>
              </mc:Choice>
              <mc:Fallback>
                <p:oleObj name="Equation" r:id="rId4" imgW="698500" imgH="736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4786313"/>
                        <a:ext cx="698500" cy="736600"/>
                      </a:xfrm>
                      <a:prstGeom prst="rect">
                        <a:avLst/>
                      </a:prstGeom>
                      <a:solidFill>
                        <a:srgbClr val="1C1C1C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5" name="Object 6"/>
          <p:cNvGraphicFramePr>
            <a:graphicFrameLocks noChangeAspect="1"/>
          </p:cNvGraphicFramePr>
          <p:nvPr/>
        </p:nvGraphicFramePr>
        <p:xfrm>
          <a:off x="6542088" y="4786313"/>
          <a:ext cx="1244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6" imgW="1244600" imgH="812800" progId="Equation.DSMT4">
                  <p:embed/>
                </p:oleObj>
              </mc:Choice>
              <mc:Fallback>
                <p:oleObj name="Equation" r:id="rId6" imgW="1244600" imgH="81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2088" y="4786313"/>
                        <a:ext cx="1244600" cy="812800"/>
                      </a:xfrm>
                      <a:prstGeom prst="rect">
                        <a:avLst/>
                      </a:prstGeom>
                      <a:solidFill>
                        <a:srgbClr val="1C1C1C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159625" y="3681413"/>
            <a:ext cx="349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p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978650" y="3708400"/>
            <a:ext cx="312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-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500813" y="3681413"/>
            <a:ext cx="611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3m</a:t>
            </a:r>
          </a:p>
        </p:txBody>
      </p:sp>
      <p:sp>
        <p:nvSpPr>
          <p:cNvPr id="35" name="TextBox 22"/>
          <p:cNvSpPr txBox="1">
            <a:spLocks noChangeArrowheads="1"/>
          </p:cNvSpPr>
          <p:nvPr/>
        </p:nvSpPr>
        <p:spPr bwMode="auto">
          <a:xfrm>
            <a:off x="6786563" y="4110038"/>
            <a:ext cx="5889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pm</a:t>
            </a:r>
          </a:p>
        </p:txBody>
      </p:sp>
      <p:cxnSp>
        <p:nvCxnSpPr>
          <p:cNvPr id="36" name="Straight Connector 35"/>
          <p:cNvCxnSpPr/>
          <p:nvPr/>
        </p:nvCxnSpPr>
        <p:spPr bwMode="auto">
          <a:xfrm rot="10800000">
            <a:off x="6715125" y="4110038"/>
            <a:ext cx="776288" cy="0"/>
          </a:xfrm>
          <a:prstGeom prst="line">
            <a:avLst/>
          </a:prstGeom>
          <a:ln w="381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V="1">
            <a:off x="6842919" y="2807494"/>
            <a:ext cx="331788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815138" y="2806700"/>
            <a:ext cx="331787" cy="3190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c 43"/>
          <p:cNvSpPr/>
          <p:nvPr/>
        </p:nvSpPr>
        <p:spPr>
          <a:xfrm rot="8427425">
            <a:off x="6738938" y="2868613"/>
            <a:ext cx="679450" cy="541337"/>
          </a:xfrm>
          <a:prstGeom prst="arc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aphicFrame>
        <p:nvGraphicFramePr>
          <p:cNvPr id="18455" name="Object 2"/>
          <p:cNvGraphicFramePr>
            <a:graphicFrameLocks noChangeAspect="1"/>
          </p:cNvGraphicFramePr>
          <p:nvPr/>
        </p:nvGraphicFramePr>
        <p:xfrm>
          <a:off x="6597650" y="2579688"/>
          <a:ext cx="876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8" imgW="876300" imgH="812800" progId="Equation.DSMT4">
                  <p:embed/>
                </p:oleObj>
              </mc:Choice>
              <mc:Fallback>
                <p:oleObj name="Equation" r:id="rId8" imgW="876300" imgH="812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7650" y="2579688"/>
                        <a:ext cx="8763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6" name="Object 16"/>
          <p:cNvGraphicFramePr>
            <a:graphicFrameLocks noChangeAspect="1"/>
          </p:cNvGraphicFramePr>
          <p:nvPr/>
        </p:nvGraphicFramePr>
        <p:xfrm>
          <a:off x="1865313" y="2446338"/>
          <a:ext cx="787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10" imgW="787400" imgH="736600" progId="Equation.DSMT4">
                  <p:embed/>
                </p:oleObj>
              </mc:Choice>
              <mc:Fallback>
                <p:oleObj name="Equation" r:id="rId10" imgW="787400" imgH="736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446338"/>
                        <a:ext cx="787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7" name="Rectangle 12"/>
          <p:cNvSpPr>
            <a:spLocks noChangeArrowheads="1"/>
          </p:cNvSpPr>
          <p:nvPr/>
        </p:nvSpPr>
        <p:spPr bwMode="auto">
          <a:xfrm>
            <a:off x="2428875" y="14255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Subtraction</a:t>
            </a:r>
          </a:p>
        </p:txBody>
      </p:sp>
      <p:sp>
        <p:nvSpPr>
          <p:cNvPr id="18458" name="Rectangle 10"/>
          <p:cNvSpPr>
            <a:spLocks noChangeArrowheads="1"/>
          </p:cNvSpPr>
          <p:nvPr/>
        </p:nvSpPr>
        <p:spPr bwMode="auto">
          <a:xfrm>
            <a:off x="979488" y="214313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2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7" grpId="0"/>
      <p:bldP spid="32" grpId="0"/>
      <p:bldP spid="33" grpId="0"/>
      <p:bldP spid="34" grpId="0"/>
      <p:bldP spid="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9"/>
          <p:cNvSpPr txBox="1">
            <a:spLocks noChangeArrowheads="1"/>
          </p:cNvSpPr>
          <p:nvPr/>
        </p:nvSpPr>
        <p:spPr bwMode="auto">
          <a:xfrm>
            <a:off x="1271588" y="1863725"/>
            <a:ext cx="165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2</a:t>
            </a:r>
          </a:p>
        </p:txBody>
      </p:sp>
      <p:sp>
        <p:nvSpPr>
          <p:cNvPr id="19459" name="Line 10"/>
          <p:cNvSpPr>
            <a:spLocks noChangeShapeType="1"/>
          </p:cNvSpPr>
          <p:nvPr/>
        </p:nvSpPr>
        <p:spPr bwMode="auto">
          <a:xfrm>
            <a:off x="4572000" y="1844675"/>
            <a:ext cx="0" cy="431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0" name="Text Box 15"/>
          <p:cNvSpPr txBox="1">
            <a:spLocks noChangeArrowheads="1"/>
          </p:cNvSpPr>
          <p:nvPr/>
        </p:nvSpPr>
        <p:spPr bwMode="auto">
          <a:xfrm>
            <a:off x="6156325" y="1989138"/>
            <a:ext cx="165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3</a:t>
            </a:r>
          </a:p>
        </p:txBody>
      </p:sp>
      <p:pic>
        <p:nvPicPr>
          <p:cNvPr id="16" name="Picture 15" descr="SMILE-KIS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4375" y="2449224"/>
            <a:ext cx="1482005" cy="15716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7" name="Straight Connector 16"/>
          <p:cNvCxnSpPr/>
          <p:nvPr/>
        </p:nvCxnSpPr>
        <p:spPr>
          <a:xfrm rot="16200000" flipV="1">
            <a:off x="2086769" y="2650332"/>
            <a:ext cx="331787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058988" y="2649538"/>
            <a:ext cx="331787" cy="3190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301875" y="3598863"/>
            <a:ext cx="504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latin typeface="+mj-lt"/>
                <a:cs typeface="+mn-cs"/>
              </a:rPr>
              <a:t>fg</a:t>
            </a:r>
            <a:endParaRPr lang="en-GB" dirty="0">
              <a:latin typeface="+mj-lt"/>
              <a:cs typeface="+mn-cs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120900" y="3571875"/>
            <a:ext cx="268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Arial Narrow" pitchFamily="34" charset="0"/>
              </a:rPr>
              <a:t>-</a:t>
            </a:r>
          </a:p>
        </p:txBody>
      </p:sp>
      <p:sp>
        <p:nvSpPr>
          <p:cNvPr id="23" name="Arc 22"/>
          <p:cNvSpPr/>
          <p:nvPr/>
        </p:nvSpPr>
        <p:spPr>
          <a:xfrm rot="8427425">
            <a:off x="1982788" y="2711450"/>
            <a:ext cx="679450" cy="541338"/>
          </a:xfrm>
          <a:prstGeom prst="arc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871663" y="4041775"/>
            <a:ext cx="776287" cy="461963"/>
            <a:chOff x="5278582" y="3948542"/>
            <a:chExt cx="775854" cy="461080"/>
          </a:xfrm>
        </p:grpSpPr>
        <p:sp>
          <p:nvSpPr>
            <p:cNvPr id="25" name="TextBox 22"/>
            <p:cNvSpPr txBox="1">
              <a:spLocks noChangeArrowheads="1"/>
            </p:cNvSpPr>
            <p:nvPr/>
          </p:nvSpPr>
          <p:spPr bwMode="auto">
            <a:xfrm>
              <a:off x="5418204" y="3948542"/>
              <a:ext cx="534689" cy="461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>
                  <a:latin typeface="+mj-lt"/>
                  <a:cs typeface="+mn-cs"/>
                </a:rPr>
                <a:t>5g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0800000">
              <a:off x="5278582" y="3948542"/>
              <a:ext cx="775854" cy="0"/>
            </a:xfrm>
            <a:prstGeom prst="line">
              <a:avLst/>
            </a:prstGeom>
            <a:ln w="38100">
              <a:solidFill>
                <a:srgbClr val="FFFF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714500" y="3598863"/>
            <a:ext cx="509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15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937500" y="3708400"/>
            <a:ext cx="365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x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688263" y="3708400"/>
            <a:ext cx="3127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-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434138" y="37084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3(x + 5)</a:t>
            </a:r>
          </a:p>
        </p:txBody>
      </p:sp>
      <p:sp>
        <p:nvSpPr>
          <p:cNvPr id="35" name="TextBox 22"/>
          <p:cNvSpPr txBox="1">
            <a:spLocks noChangeArrowheads="1"/>
          </p:cNvSpPr>
          <p:nvPr/>
        </p:nvSpPr>
        <p:spPr bwMode="auto">
          <a:xfrm>
            <a:off x="6786563" y="4178300"/>
            <a:ext cx="1289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x(x + 5)</a:t>
            </a:r>
          </a:p>
        </p:txBody>
      </p:sp>
      <p:cxnSp>
        <p:nvCxnSpPr>
          <p:cNvPr id="36" name="Straight Connector 35"/>
          <p:cNvCxnSpPr/>
          <p:nvPr/>
        </p:nvCxnSpPr>
        <p:spPr bwMode="auto">
          <a:xfrm rot="10800000" flipV="1">
            <a:off x="6346825" y="4184650"/>
            <a:ext cx="1966913" cy="4763"/>
          </a:xfrm>
          <a:prstGeom prst="line">
            <a:avLst/>
          </a:prstGeom>
          <a:ln w="381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V="1">
            <a:off x="6842919" y="2807494"/>
            <a:ext cx="331788" cy="317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815138" y="2806700"/>
            <a:ext cx="331787" cy="3190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c 43"/>
          <p:cNvSpPr/>
          <p:nvPr/>
        </p:nvSpPr>
        <p:spPr>
          <a:xfrm rot="8427425">
            <a:off x="6738938" y="2868613"/>
            <a:ext cx="679450" cy="541337"/>
          </a:xfrm>
          <a:prstGeom prst="arc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aphicFrame>
        <p:nvGraphicFramePr>
          <p:cNvPr id="19477" name="Object 2"/>
          <p:cNvGraphicFramePr>
            <a:graphicFrameLocks noChangeAspect="1"/>
          </p:cNvGraphicFramePr>
          <p:nvPr/>
        </p:nvGraphicFramePr>
        <p:xfrm>
          <a:off x="6664325" y="2592388"/>
          <a:ext cx="1244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Equation" r:id="rId4" imgW="1244600" imgH="787400" progId="Equation.DSMT4">
                  <p:embed/>
                </p:oleObj>
              </mc:Choice>
              <mc:Fallback>
                <p:oleObj name="Equation" r:id="rId4" imgW="1244600" imgH="787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4325" y="2592388"/>
                        <a:ext cx="12446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8" name="Object 16"/>
          <p:cNvGraphicFramePr>
            <a:graphicFrameLocks noChangeAspect="1"/>
          </p:cNvGraphicFramePr>
          <p:nvPr/>
        </p:nvGraphicFramePr>
        <p:xfrm>
          <a:off x="1928813" y="2401888"/>
          <a:ext cx="66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2" name="Equation" r:id="rId6" imgW="660400" imgH="825500" progId="Equation.DSMT4">
                  <p:embed/>
                </p:oleObj>
              </mc:Choice>
              <mc:Fallback>
                <p:oleObj name="Equation" r:id="rId6" imgW="660400" imgH="8255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2401888"/>
                        <a:ext cx="66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9" name="Rectangle 12"/>
          <p:cNvSpPr>
            <a:spLocks noChangeArrowheads="1"/>
          </p:cNvSpPr>
          <p:nvPr/>
        </p:nvSpPr>
        <p:spPr bwMode="auto">
          <a:xfrm>
            <a:off x="2428875" y="14255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Subtraction</a:t>
            </a:r>
          </a:p>
        </p:txBody>
      </p:sp>
      <p:sp>
        <p:nvSpPr>
          <p:cNvPr id="19480" name="Rectangle 10"/>
          <p:cNvSpPr>
            <a:spLocks noChangeArrowheads="1"/>
          </p:cNvSpPr>
          <p:nvPr/>
        </p:nvSpPr>
        <p:spPr bwMode="auto">
          <a:xfrm>
            <a:off x="979488" y="214313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885113" y="4829175"/>
            <a:ext cx="365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x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7635875" y="4829175"/>
            <a:ext cx="312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-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6381750" y="4829175"/>
            <a:ext cx="1208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3x + 15</a:t>
            </a:r>
          </a:p>
        </p:txBody>
      </p:sp>
      <p:sp>
        <p:nvSpPr>
          <p:cNvPr id="50" name="TextBox 22"/>
          <p:cNvSpPr txBox="1">
            <a:spLocks noChangeArrowheads="1"/>
          </p:cNvSpPr>
          <p:nvPr/>
        </p:nvSpPr>
        <p:spPr bwMode="auto">
          <a:xfrm>
            <a:off x="6734175" y="5299075"/>
            <a:ext cx="1289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x(x + 5)</a:t>
            </a:r>
          </a:p>
        </p:txBody>
      </p:sp>
      <p:cxnSp>
        <p:nvCxnSpPr>
          <p:cNvPr id="51" name="Straight Connector 50"/>
          <p:cNvCxnSpPr/>
          <p:nvPr/>
        </p:nvCxnSpPr>
        <p:spPr bwMode="auto">
          <a:xfrm rot="10800000" flipV="1">
            <a:off x="6294438" y="5305425"/>
            <a:ext cx="1966912" cy="6350"/>
          </a:xfrm>
          <a:prstGeom prst="line">
            <a:avLst/>
          </a:prstGeom>
          <a:ln w="381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6807200" y="5886450"/>
            <a:ext cx="1208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2x + 15</a:t>
            </a:r>
          </a:p>
        </p:txBody>
      </p:sp>
      <p:sp>
        <p:nvSpPr>
          <p:cNvPr id="55" name="TextBox 22"/>
          <p:cNvSpPr txBox="1">
            <a:spLocks noChangeArrowheads="1"/>
          </p:cNvSpPr>
          <p:nvPr/>
        </p:nvSpPr>
        <p:spPr bwMode="auto">
          <a:xfrm>
            <a:off x="6818313" y="6354763"/>
            <a:ext cx="1289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x(x + 5)</a:t>
            </a:r>
          </a:p>
        </p:txBody>
      </p:sp>
      <p:cxnSp>
        <p:nvCxnSpPr>
          <p:cNvPr id="56" name="Straight Connector 55"/>
          <p:cNvCxnSpPr/>
          <p:nvPr/>
        </p:nvCxnSpPr>
        <p:spPr bwMode="auto">
          <a:xfrm rot="10800000" flipV="1">
            <a:off x="6864350" y="6359525"/>
            <a:ext cx="1092200" cy="0"/>
          </a:xfrm>
          <a:prstGeom prst="line">
            <a:avLst/>
          </a:prstGeom>
          <a:ln w="38100">
            <a:solidFill>
              <a:srgbClr val="FF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7" grpId="0"/>
      <p:bldP spid="32" grpId="0"/>
      <p:bldP spid="33" grpId="0"/>
      <p:bldP spid="34" grpId="0"/>
      <p:bldP spid="35" grpId="0"/>
      <p:bldP spid="47" grpId="0"/>
      <p:bldP spid="48" grpId="0"/>
      <p:bldP spid="49" grpId="0"/>
      <p:bldP spid="50" grpId="0"/>
      <p:bldP spid="54" grpId="0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r>
              <a:rPr lang="en-GB" sz="3200" smtClean="0">
                <a:solidFill>
                  <a:srgbClr val="FFFF00"/>
                </a:solidFill>
              </a:rPr>
              <a:t>Starter Questions</a:t>
            </a:r>
          </a:p>
        </p:txBody>
      </p:sp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1054100" y="2108200"/>
          <a:ext cx="6249988" cy="382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3594100" imgH="2197100" progId="Equation.DSMT4">
                  <p:embed/>
                </p:oleObj>
              </mc:Choice>
              <mc:Fallback>
                <p:oleObj name="Equation" r:id="rId3" imgW="3594100" imgH="2197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108200"/>
                        <a:ext cx="6249988" cy="3821113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635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4100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977900" y="3005138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To explain how to simplify algebraic fractions.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Understand term </a:t>
            </a: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	Highest Common Factor.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4103" name="Rectangle 14"/>
          <p:cNvSpPr>
            <a:spLocks noChangeArrowheads="1"/>
          </p:cNvSpPr>
          <p:nvPr/>
        </p:nvSpPr>
        <p:spPr bwMode="auto">
          <a:xfrm>
            <a:off x="1304925" y="33813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  <a:endParaRPr lang="en-GB" sz="2800">
              <a:solidFill>
                <a:srgbClr val="EEF82A"/>
              </a:solidFill>
              <a:latin typeface="Comic Sans MS" pitchFamily="66" charset="0"/>
            </a:endParaRP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5076825" y="3933825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2.	Simplify algebraic fractions by identifying HCF.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  <p:bldP spid="95242" grpId="0"/>
      <p:bldP spid="952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55863" y="265113"/>
            <a:ext cx="4421187" cy="949325"/>
          </a:xfrm>
        </p:spPr>
        <p:txBody>
          <a:bodyPr/>
          <a:lstStyle/>
          <a:p>
            <a:r>
              <a:rPr lang="en-GB" sz="3200" smtClean="0">
                <a:solidFill>
                  <a:srgbClr val="FFFF00"/>
                </a:solidFill>
              </a:rPr>
              <a:t>Equivalent Fractions</a:t>
            </a:r>
          </a:p>
        </p:txBody>
      </p:sp>
      <p:pic>
        <p:nvPicPr>
          <p:cNvPr id="5123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18"/>
          <p:cNvSpPr txBox="1">
            <a:spLocks noChangeArrowheads="1"/>
          </p:cNvSpPr>
          <p:nvPr/>
        </p:nvSpPr>
        <p:spPr bwMode="auto">
          <a:xfrm>
            <a:off x="827088" y="1844675"/>
            <a:ext cx="820896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We already know how to create an  </a:t>
            </a:r>
            <a:r>
              <a:rPr lang="en-GB" sz="2400">
                <a:latin typeface="Comic Sans MS" pitchFamily="66" charset="0"/>
              </a:rPr>
              <a:t>equivalent fraction 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for</a:t>
            </a:r>
            <a:r>
              <a:rPr lang="en-GB" sz="2400">
                <a:latin typeface="Comic Sans MS" pitchFamily="66" charset="0"/>
              </a:rPr>
              <a:t> numerical fractions. </a:t>
            </a:r>
          </a:p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The exact </a:t>
            </a:r>
            <a:r>
              <a:rPr lang="en-GB" sz="2400">
                <a:latin typeface="Comic Sans MS" pitchFamily="66" charset="0"/>
              </a:rPr>
              <a:t>same process 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is used for </a:t>
            </a:r>
            <a:r>
              <a:rPr lang="en-GB" sz="2400">
                <a:latin typeface="Comic Sans MS" pitchFamily="66" charset="0"/>
              </a:rPr>
              <a:t>algebraic fractions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.</a:t>
            </a:r>
            <a:endParaRPr lang="en-GB" sz="2400" u="sng">
              <a:latin typeface="Comic Sans MS" pitchFamily="66" charset="0"/>
            </a:endParaRPr>
          </a:p>
        </p:txBody>
      </p:sp>
      <p:sp>
        <p:nvSpPr>
          <p:cNvPr id="2060" name="Text Box 22"/>
          <p:cNvSpPr txBox="1">
            <a:spLocks noChangeArrowheads="1"/>
          </p:cNvSpPr>
          <p:nvPr/>
        </p:nvSpPr>
        <p:spPr bwMode="auto">
          <a:xfrm>
            <a:off x="1071563" y="3324225"/>
            <a:ext cx="2928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Numerical Fraction</a:t>
            </a:r>
          </a:p>
        </p:txBody>
      </p:sp>
      <p:graphicFrame>
        <p:nvGraphicFramePr>
          <p:cNvPr id="2050" name="Object 23"/>
          <p:cNvGraphicFramePr>
            <a:graphicFrameLocks noChangeAspect="1"/>
          </p:cNvGraphicFramePr>
          <p:nvPr/>
        </p:nvGraphicFramePr>
        <p:xfrm>
          <a:off x="1214438" y="4071938"/>
          <a:ext cx="2794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4" imgW="215806" imgH="723586" progId="Equation.DSMT4">
                  <p:embed/>
                </p:oleObj>
              </mc:Choice>
              <mc:Fallback>
                <p:oleObj name="Equation" r:id="rId4" imgW="215806" imgH="72358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4071938"/>
                        <a:ext cx="279400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0" name="Object 24"/>
          <p:cNvGraphicFramePr>
            <a:graphicFrameLocks noChangeAspect="1"/>
          </p:cNvGraphicFramePr>
          <p:nvPr/>
        </p:nvGraphicFramePr>
        <p:xfrm>
          <a:off x="1700213" y="4071938"/>
          <a:ext cx="59055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6" imgW="457002" imgH="723586" progId="Equation.DSMT4">
                  <p:embed/>
                </p:oleObj>
              </mc:Choice>
              <mc:Fallback>
                <p:oleObj name="Equation" r:id="rId6" imgW="457002" imgH="72358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4071938"/>
                        <a:ext cx="590550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3" name="Object 27"/>
          <p:cNvGraphicFramePr>
            <a:graphicFrameLocks noChangeAspect="1"/>
          </p:cNvGraphicFramePr>
          <p:nvPr/>
        </p:nvGraphicFramePr>
        <p:xfrm>
          <a:off x="2497138" y="4071938"/>
          <a:ext cx="57467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8" imgW="444307" imgH="723586" progId="Equation.DSMT4">
                  <p:embed/>
                </p:oleObj>
              </mc:Choice>
              <mc:Fallback>
                <p:oleObj name="Equation" r:id="rId8" imgW="444307" imgH="72358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7138" y="4071938"/>
                        <a:ext cx="574675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5429250" y="3357563"/>
            <a:ext cx="2940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Algebraic Fraction</a:t>
            </a:r>
          </a:p>
        </p:txBody>
      </p: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 rot="5400000">
            <a:off x="3501231" y="4858544"/>
            <a:ext cx="2714625" cy="1588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AutoShape 36"/>
          <p:cNvSpPr>
            <a:spLocks noChangeArrowheads="1"/>
          </p:cNvSpPr>
          <p:nvPr/>
        </p:nvSpPr>
        <p:spPr bwMode="auto">
          <a:xfrm>
            <a:off x="142875" y="0"/>
            <a:ext cx="3214688" cy="2006600"/>
          </a:xfrm>
          <a:prstGeom prst="cloudCallout">
            <a:avLst>
              <a:gd name="adj1" fmla="val -8708"/>
              <a:gd name="adj2" fmla="val 153361"/>
            </a:avLst>
          </a:prstGeom>
          <a:solidFill>
            <a:srgbClr val="4D4D4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>
                <a:latin typeface="Comic Sans MS" pitchFamily="66" charset="0"/>
              </a:rPr>
              <a:t>Multiply top and bottom by any number</a:t>
            </a:r>
          </a:p>
        </p:txBody>
      </p:sp>
      <p:graphicFrame>
        <p:nvGraphicFramePr>
          <p:cNvPr id="36872" name="Object 23"/>
          <p:cNvGraphicFramePr>
            <a:graphicFrameLocks noChangeAspect="1"/>
          </p:cNvGraphicFramePr>
          <p:nvPr/>
        </p:nvGraphicFramePr>
        <p:xfrm>
          <a:off x="1214438" y="5286375"/>
          <a:ext cx="2794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0" imgW="215806" imgH="723586" progId="Equation.DSMT4">
                  <p:embed/>
                </p:oleObj>
              </mc:Choice>
              <mc:Fallback>
                <p:oleObj name="Equation" r:id="rId10" imgW="215806" imgH="72358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5286375"/>
                        <a:ext cx="27940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1741488" y="5286375"/>
          <a:ext cx="73818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2" imgW="571252" imgH="723586" progId="Equation.DSMT4">
                  <p:embed/>
                </p:oleObj>
              </mc:Choice>
              <mc:Fallback>
                <p:oleObj name="Equation" r:id="rId12" imgW="571252" imgH="72358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5286375"/>
                        <a:ext cx="73818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7"/>
          <p:cNvGraphicFramePr>
            <a:graphicFrameLocks noChangeAspect="1"/>
          </p:cNvGraphicFramePr>
          <p:nvPr/>
        </p:nvGraphicFramePr>
        <p:xfrm>
          <a:off x="2727325" y="5286375"/>
          <a:ext cx="77311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4" imgW="596641" imgH="723586" progId="Equation.DSMT4">
                  <p:embed/>
                </p:oleObj>
              </mc:Choice>
              <mc:Fallback>
                <p:oleObj name="Equation" r:id="rId14" imgW="596641" imgH="72358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5286375"/>
                        <a:ext cx="773113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AutoShape 36"/>
          <p:cNvSpPr>
            <a:spLocks noChangeArrowheads="1"/>
          </p:cNvSpPr>
          <p:nvPr/>
        </p:nvSpPr>
        <p:spPr bwMode="auto">
          <a:xfrm>
            <a:off x="5357813" y="-71438"/>
            <a:ext cx="3643312" cy="2006601"/>
          </a:xfrm>
          <a:prstGeom prst="cloudCallout">
            <a:avLst>
              <a:gd name="adj1" fmla="val -37403"/>
              <a:gd name="adj2" fmla="val 152005"/>
            </a:avLst>
          </a:prstGeom>
          <a:solidFill>
            <a:srgbClr val="4D4D4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>
                <a:latin typeface="Comic Sans MS" pitchFamily="66" charset="0"/>
              </a:rPr>
              <a:t>Multiply top and bottom by any number or letter</a:t>
            </a:r>
          </a:p>
        </p:txBody>
      </p:sp>
      <p:graphicFrame>
        <p:nvGraphicFramePr>
          <p:cNvPr id="36875" name="Object 23"/>
          <p:cNvGraphicFramePr>
            <a:graphicFrameLocks noChangeAspect="1"/>
          </p:cNvGraphicFramePr>
          <p:nvPr/>
        </p:nvGraphicFramePr>
        <p:xfrm>
          <a:off x="5646738" y="4071938"/>
          <a:ext cx="2794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6" imgW="215806" imgH="723586" progId="Equation.DSMT4">
                  <p:embed/>
                </p:oleObj>
              </mc:Choice>
              <mc:Fallback>
                <p:oleObj name="Equation" r:id="rId16" imgW="215806" imgH="72358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6738" y="4071938"/>
                        <a:ext cx="279400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4"/>
          <p:cNvGraphicFramePr>
            <a:graphicFrameLocks noChangeAspect="1"/>
          </p:cNvGraphicFramePr>
          <p:nvPr/>
        </p:nvGraphicFramePr>
        <p:xfrm>
          <a:off x="6026150" y="4071938"/>
          <a:ext cx="80327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8" imgW="622030" imgH="723586" progId="Equation.DSMT4">
                  <p:embed/>
                </p:oleObj>
              </mc:Choice>
              <mc:Fallback>
                <p:oleObj name="Equation" r:id="rId18" imgW="622030" imgH="72358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0" y="4071938"/>
                        <a:ext cx="803275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7"/>
          <p:cNvGraphicFramePr>
            <a:graphicFrameLocks noChangeAspect="1"/>
          </p:cNvGraphicFramePr>
          <p:nvPr/>
        </p:nvGraphicFramePr>
        <p:xfrm>
          <a:off x="6831013" y="4030663"/>
          <a:ext cx="77152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20" imgW="596900" imgH="787400" progId="Equation.DSMT4">
                  <p:embed/>
                </p:oleObj>
              </mc:Choice>
              <mc:Fallback>
                <p:oleObj name="Equation" r:id="rId20" imgW="596900" imgH="7874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1013" y="4030663"/>
                        <a:ext cx="771525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8" name="Object 23"/>
          <p:cNvGraphicFramePr>
            <a:graphicFrameLocks noChangeAspect="1"/>
          </p:cNvGraphicFramePr>
          <p:nvPr/>
        </p:nvGraphicFramePr>
        <p:xfrm>
          <a:off x="5014913" y="5264150"/>
          <a:ext cx="91440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22" imgW="800100" imgH="787400" progId="Equation.DSMT4">
                  <p:embed/>
                </p:oleObj>
              </mc:Choice>
              <mc:Fallback>
                <p:oleObj name="Equation" r:id="rId22" imgW="800100" imgH="7874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5264150"/>
                        <a:ext cx="914400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4"/>
          <p:cNvGraphicFramePr>
            <a:graphicFrameLocks noChangeAspect="1"/>
          </p:cNvGraphicFramePr>
          <p:nvPr/>
        </p:nvGraphicFramePr>
        <p:xfrm>
          <a:off x="6016625" y="5251450"/>
          <a:ext cx="1398588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24" imgW="1193800" imgH="787400" progId="Equation.DSMT4">
                  <p:embed/>
                </p:oleObj>
              </mc:Choice>
              <mc:Fallback>
                <p:oleObj name="Equation" r:id="rId24" imgW="1193800" imgH="7874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25" y="5251450"/>
                        <a:ext cx="1398588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7"/>
          <p:cNvGraphicFramePr>
            <a:graphicFrameLocks noChangeAspect="1"/>
          </p:cNvGraphicFramePr>
          <p:nvPr/>
        </p:nvGraphicFramePr>
        <p:xfrm>
          <a:off x="7500938" y="5245100"/>
          <a:ext cx="15001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26" imgW="1257300" imgH="787400" progId="Equation.DSMT4">
                  <p:embed/>
                </p:oleObj>
              </mc:Choice>
              <mc:Fallback>
                <p:oleObj name="Equation" r:id="rId26" imgW="1257300" imgH="7874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38" y="5245100"/>
                        <a:ext cx="150018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20" grpId="0"/>
      <p:bldP spid="23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28813" y="265113"/>
            <a:ext cx="5286375" cy="949325"/>
          </a:xfrm>
        </p:spPr>
        <p:txBody>
          <a:bodyPr/>
          <a:lstStyle/>
          <a:p>
            <a:r>
              <a:rPr lang="en-GB" sz="3600" smtClean="0">
                <a:solidFill>
                  <a:srgbClr val="FFFF00"/>
                </a:solidFill>
              </a:rPr>
              <a:t>Equivalent Fractions</a:t>
            </a:r>
          </a:p>
        </p:txBody>
      </p:sp>
      <p:sp>
        <p:nvSpPr>
          <p:cNvPr id="2060" name="Text Box 22"/>
          <p:cNvSpPr txBox="1">
            <a:spLocks noChangeArrowheads="1"/>
          </p:cNvSpPr>
          <p:nvPr/>
        </p:nvSpPr>
        <p:spPr bwMode="auto">
          <a:xfrm>
            <a:off x="1071563" y="2460625"/>
            <a:ext cx="2928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Numerical Fraction</a:t>
            </a:r>
          </a:p>
        </p:txBody>
      </p:sp>
      <p:graphicFrame>
        <p:nvGraphicFramePr>
          <p:cNvPr id="2050" name="Object 23"/>
          <p:cNvGraphicFramePr>
            <a:graphicFrameLocks noChangeAspect="1"/>
          </p:cNvGraphicFramePr>
          <p:nvPr/>
        </p:nvGraphicFramePr>
        <p:xfrm>
          <a:off x="1214438" y="3208338"/>
          <a:ext cx="280987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3" imgW="215806" imgH="723586" progId="Equation.DSMT4">
                  <p:embed/>
                </p:oleObj>
              </mc:Choice>
              <mc:Fallback>
                <p:oleObj name="Equation" r:id="rId3" imgW="215806" imgH="72358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3208338"/>
                        <a:ext cx="280987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0" name="Object 24"/>
          <p:cNvGraphicFramePr>
            <a:graphicFrameLocks noChangeAspect="1"/>
          </p:cNvGraphicFramePr>
          <p:nvPr/>
        </p:nvGraphicFramePr>
        <p:xfrm>
          <a:off x="1871663" y="3208338"/>
          <a:ext cx="246062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5" imgW="190417" imgH="723586" progId="Equation.DSMT4">
                  <p:embed/>
                </p:oleObj>
              </mc:Choice>
              <mc:Fallback>
                <p:oleObj name="Equation" r:id="rId5" imgW="190417" imgH="72358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3208338"/>
                        <a:ext cx="246062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3" name="Object 27"/>
          <p:cNvGraphicFramePr>
            <a:graphicFrameLocks noChangeAspect="1"/>
          </p:cNvGraphicFramePr>
          <p:nvPr/>
        </p:nvGraphicFramePr>
        <p:xfrm>
          <a:off x="2959100" y="3208338"/>
          <a:ext cx="2794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7" imgW="215806" imgH="723586" progId="Equation.DSMT4">
                  <p:embed/>
                </p:oleObj>
              </mc:Choice>
              <mc:Fallback>
                <p:oleObj name="Equation" r:id="rId7" imgW="215806" imgH="72358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3208338"/>
                        <a:ext cx="279400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5429250" y="2493963"/>
            <a:ext cx="2940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Algebraic Fraction</a:t>
            </a:r>
          </a:p>
        </p:txBody>
      </p: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 rot="5400000">
            <a:off x="3501231" y="3994944"/>
            <a:ext cx="2714625" cy="1588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6872" name="Object 23"/>
          <p:cNvGraphicFramePr>
            <a:graphicFrameLocks noChangeAspect="1"/>
          </p:cNvGraphicFramePr>
          <p:nvPr/>
        </p:nvGraphicFramePr>
        <p:xfrm>
          <a:off x="1214438" y="4422775"/>
          <a:ext cx="2794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9" imgW="215806" imgH="723586" progId="Equation.DSMT4">
                  <p:embed/>
                </p:oleObj>
              </mc:Choice>
              <mc:Fallback>
                <p:oleObj name="Equation" r:id="rId9" imgW="215806" imgH="72358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4422775"/>
                        <a:ext cx="27940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1970088" y="4422775"/>
          <a:ext cx="2794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1" imgW="215806" imgH="723586" progId="Equation.DSMT4">
                  <p:embed/>
                </p:oleObj>
              </mc:Choice>
              <mc:Fallback>
                <p:oleObj name="Equation" r:id="rId11" imgW="215806" imgH="72358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4422775"/>
                        <a:ext cx="27940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7"/>
          <p:cNvGraphicFramePr>
            <a:graphicFrameLocks noChangeAspect="1"/>
          </p:cNvGraphicFramePr>
          <p:nvPr/>
        </p:nvGraphicFramePr>
        <p:xfrm>
          <a:off x="2898775" y="4422775"/>
          <a:ext cx="42862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3" imgW="330057" imgH="723586" progId="Equation.DSMT4">
                  <p:embed/>
                </p:oleObj>
              </mc:Choice>
              <mc:Fallback>
                <p:oleObj name="Equation" r:id="rId13" imgW="330057" imgH="72358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4422775"/>
                        <a:ext cx="428625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23"/>
          <p:cNvGraphicFramePr>
            <a:graphicFrameLocks noChangeAspect="1"/>
          </p:cNvGraphicFramePr>
          <p:nvPr/>
        </p:nvGraphicFramePr>
        <p:xfrm>
          <a:off x="5646738" y="3208338"/>
          <a:ext cx="2794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5" imgW="215806" imgH="723586" progId="Equation.DSMT4">
                  <p:embed/>
                </p:oleObj>
              </mc:Choice>
              <mc:Fallback>
                <p:oleObj name="Equation" r:id="rId15" imgW="215806" imgH="72358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6738" y="3208338"/>
                        <a:ext cx="279400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4"/>
          <p:cNvGraphicFramePr>
            <a:graphicFrameLocks noChangeAspect="1"/>
          </p:cNvGraphicFramePr>
          <p:nvPr/>
        </p:nvGraphicFramePr>
        <p:xfrm>
          <a:off x="6272213" y="3167063"/>
          <a:ext cx="31115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7" imgW="241300" imgH="787400" progId="Equation.DSMT4">
                  <p:embed/>
                </p:oleObj>
              </mc:Choice>
              <mc:Fallback>
                <p:oleObj name="Equation" r:id="rId17" imgW="241300" imgH="7874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2213" y="3167063"/>
                        <a:ext cx="311150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7"/>
          <p:cNvGraphicFramePr>
            <a:graphicFrameLocks noChangeAspect="1"/>
          </p:cNvGraphicFramePr>
          <p:nvPr/>
        </p:nvGraphicFramePr>
        <p:xfrm>
          <a:off x="8023225" y="3167063"/>
          <a:ext cx="46037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9" imgW="355446" imgH="787058" progId="Equation.DSMT4">
                  <p:embed/>
                </p:oleObj>
              </mc:Choice>
              <mc:Fallback>
                <p:oleObj name="Equation" r:id="rId19" imgW="355446" imgH="787058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3225" y="3167063"/>
                        <a:ext cx="460375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8" name="Object 23"/>
          <p:cNvGraphicFramePr>
            <a:graphicFrameLocks noChangeAspect="1"/>
          </p:cNvGraphicFramePr>
          <p:nvPr/>
        </p:nvGraphicFramePr>
        <p:xfrm>
          <a:off x="5014913" y="4400550"/>
          <a:ext cx="91440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21" imgW="800100" imgH="787400" progId="Equation.DSMT4">
                  <p:embed/>
                </p:oleObj>
              </mc:Choice>
              <mc:Fallback>
                <p:oleObj name="Equation" r:id="rId21" imgW="800100" imgH="7874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4400550"/>
                        <a:ext cx="914400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4"/>
          <p:cNvGraphicFramePr>
            <a:graphicFrameLocks noChangeAspect="1"/>
          </p:cNvGraphicFramePr>
          <p:nvPr/>
        </p:nvGraphicFramePr>
        <p:xfrm>
          <a:off x="6484938" y="4387850"/>
          <a:ext cx="460375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23" imgW="393529" imgH="787058" progId="Equation.DSMT4">
                  <p:embed/>
                </p:oleObj>
              </mc:Choice>
              <mc:Fallback>
                <p:oleObj name="Equation" r:id="rId23" imgW="393529" imgH="787058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4938" y="4387850"/>
                        <a:ext cx="460375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7"/>
          <p:cNvGraphicFramePr>
            <a:graphicFrameLocks noChangeAspect="1"/>
          </p:cNvGraphicFramePr>
          <p:nvPr/>
        </p:nvGraphicFramePr>
        <p:xfrm>
          <a:off x="7577138" y="4381500"/>
          <a:ext cx="13477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25" imgW="1130300" imgH="787400" progId="Equation.DSMT4">
                  <p:embed/>
                </p:oleObj>
              </mc:Choice>
              <mc:Fallback>
                <p:oleObj name="Equation" r:id="rId25" imgW="1130300" imgH="7874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7138" y="4381500"/>
                        <a:ext cx="134778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428750" y="1785938"/>
            <a:ext cx="638333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solidFill>
                  <a:srgbClr val="FFFF00"/>
                </a:solidFill>
                <a:latin typeface="+mj-lt"/>
                <a:cs typeface="+mn-cs"/>
              </a:rPr>
              <a:t>Common Denominator for 2 fractions</a:t>
            </a:r>
          </a:p>
        </p:txBody>
      </p:sp>
      <p:sp>
        <p:nvSpPr>
          <p:cNvPr id="21" name="Arc 20"/>
          <p:cNvSpPr/>
          <p:nvPr/>
        </p:nvSpPr>
        <p:spPr bwMode="auto">
          <a:xfrm rot="8268972">
            <a:off x="1214438" y="3411538"/>
            <a:ext cx="914400" cy="914400"/>
          </a:xfrm>
          <a:prstGeom prst="arc">
            <a:avLst/>
          </a:prstGeom>
          <a:noFill/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23" name="Arc 22"/>
          <p:cNvSpPr/>
          <p:nvPr/>
        </p:nvSpPr>
        <p:spPr bwMode="auto">
          <a:xfrm rot="8268972">
            <a:off x="5653088" y="3414713"/>
            <a:ext cx="914400" cy="914400"/>
          </a:xfrm>
          <a:prstGeom prst="arc">
            <a:avLst/>
          </a:prstGeom>
          <a:noFill/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24" name="Arc 23"/>
          <p:cNvSpPr/>
          <p:nvPr/>
        </p:nvSpPr>
        <p:spPr bwMode="auto">
          <a:xfrm rot="8268972">
            <a:off x="1244600" y="4670425"/>
            <a:ext cx="914400" cy="914400"/>
          </a:xfrm>
          <a:prstGeom prst="arc">
            <a:avLst/>
          </a:prstGeom>
          <a:noFill/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26" name="Arc 25"/>
          <p:cNvSpPr/>
          <p:nvPr/>
        </p:nvSpPr>
        <p:spPr bwMode="auto">
          <a:xfrm rot="8268972">
            <a:off x="5722938" y="4549775"/>
            <a:ext cx="914400" cy="914400"/>
          </a:xfrm>
          <a:prstGeom prst="arc">
            <a:avLst/>
          </a:prstGeom>
          <a:noFill/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8"/>
          <p:cNvSpPr txBox="1">
            <a:spLocks noChangeArrowheads="1"/>
          </p:cNvSpPr>
          <p:nvPr/>
        </p:nvSpPr>
        <p:spPr bwMode="auto">
          <a:xfrm>
            <a:off x="827088" y="1844675"/>
            <a:ext cx="820896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We can sometimes reduce fractions to a simpler form if the numerator and denominator have a number or letter in common.</a:t>
            </a:r>
            <a:endParaRPr lang="en-GB" sz="2400" u="sng">
              <a:solidFill>
                <a:srgbClr val="EEF82A"/>
              </a:solidFill>
              <a:latin typeface="Comic Sans MS" pitchFamily="66" charset="0"/>
            </a:endParaRPr>
          </a:p>
        </p:txBody>
      </p:sp>
      <p:sp>
        <p:nvSpPr>
          <p:cNvPr id="7171" name="Text Box 22"/>
          <p:cNvSpPr txBox="1">
            <a:spLocks noChangeArrowheads="1"/>
          </p:cNvSpPr>
          <p:nvPr/>
        </p:nvSpPr>
        <p:spPr bwMode="auto">
          <a:xfrm>
            <a:off x="900113" y="2852738"/>
            <a:ext cx="1508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Examples</a:t>
            </a:r>
          </a:p>
        </p:txBody>
      </p:sp>
      <p:graphicFrame>
        <p:nvGraphicFramePr>
          <p:cNvPr id="7172" name="Object 23"/>
          <p:cNvGraphicFramePr>
            <a:graphicFrameLocks noChangeAspect="1"/>
          </p:cNvGraphicFramePr>
          <p:nvPr/>
        </p:nvGraphicFramePr>
        <p:xfrm>
          <a:off x="1116013" y="4940300"/>
          <a:ext cx="42703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330057" imgH="723586" progId="Equation.DSMT4">
                  <p:embed/>
                </p:oleObj>
              </mc:Choice>
              <mc:Fallback>
                <p:oleObj name="Equation" r:id="rId3" imgW="330057" imgH="72358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940300"/>
                        <a:ext cx="42703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0" name="Object 24"/>
          <p:cNvGraphicFramePr>
            <a:graphicFrameLocks noChangeAspect="1"/>
          </p:cNvGraphicFramePr>
          <p:nvPr/>
        </p:nvGraphicFramePr>
        <p:xfrm>
          <a:off x="1730375" y="4940300"/>
          <a:ext cx="1068388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825500" imgH="723900" progId="Equation.DSMT4">
                  <p:embed/>
                </p:oleObj>
              </mc:Choice>
              <mc:Fallback>
                <p:oleObj name="Equation" r:id="rId5" imgW="825500" imgH="7239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75" y="4940300"/>
                        <a:ext cx="1068388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81" name="Line 25"/>
          <p:cNvSpPr>
            <a:spLocks noChangeShapeType="1"/>
          </p:cNvSpPr>
          <p:nvPr/>
        </p:nvSpPr>
        <p:spPr bwMode="auto">
          <a:xfrm>
            <a:off x="1979613" y="5011738"/>
            <a:ext cx="360362" cy="3603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6282" name="Line 26"/>
          <p:cNvSpPr>
            <a:spLocks noChangeShapeType="1"/>
          </p:cNvSpPr>
          <p:nvPr/>
        </p:nvSpPr>
        <p:spPr bwMode="auto">
          <a:xfrm>
            <a:off x="1979613" y="5516563"/>
            <a:ext cx="360362" cy="3603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96283" name="Object 27"/>
          <p:cNvGraphicFramePr>
            <a:graphicFrameLocks noChangeAspect="1"/>
          </p:cNvGraphicFramePr>
          <p:nvPr/>
        </p:nvGraphicFramePr>
        <p:xfrm>
          <a:off x="2835275" y="4940300"/>
          <a:ext cx="59055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7" imgW="457002" imgH="723586" progId="Equation.DSMT4">
                  <p:embed/>
                </p:oleObj>
              </mc:Choice>
              <mc:Fallback>
                <p:oleObj name="Equation" r:id="rId7" imgW="457002" imgH="72358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275" y="4940300"/>
                        <a:ext cx="59055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84" name="AutoShape 28"/>
          <p:cNvSpPr>
            <a:spLocks noChangeArrowheads="1"/>
          </p:cNvSpPr>
          <p:nvPr/>
        </p:nvSpPr>
        <p:spPr bwMode="auto">
          <a:xfrm>
            <a:off x="1979613" y="3427413"/>
            <a:ext cx="2087562" cy="863600"/>
          </a:xfrm>
          <a:prstGeom prst="cloudCallout">
            <a:avLst>
              <a:gd name="adj1" fmla="val -34181"/>
              <a:gd name="adj2" fmla="val 126838"/>
            </a:avLst>
          </a:prstGeom>
          <a:solidFill>
            <a:srgbClr val="4D4D4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>
                <a:latin typeface="Comic Sans MS" pitchFamily="66" charset="0"/>
              </a:rPr>
              <a:t>HCF = 3</a:t>
            </a:r>
          </a:p>
        </p:txBody>
      </p:sp>
      <p:graphicFrame>
        <p:nvGraphicFramePr>
          <p:cNvPr id="96287" name="Object 31"/>
          <p:cNvGraphicFramePr>
            <a:graphicFrameLocks noChangeAspect="1"/>
          </p:cNvGraphicFramePr>
          <p:nvPr/>
        </p:nvGraphicFramePr>
        <p:xfrm>
          <a:off x="5268913" y="4730750"/>
          <a:ext cx="4762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9" imgW="368300" imgH="825500" progId="Equation.DSMT4">
                  <p:embed/>
                </p:oleObj>
              </mc:Choice>
              <mc:Fallback>
                <p:oleObj name="Equation" r:id="rId9" imgW="368300" imgH="8255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4730750"/>
                        <a:ext cx="4762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8" name="Object 32"/>
          <p:cNvGraphicFramePr>
            <a:graphicFrameLocks noChangeAspect="1"/>
          </p:cNvGraphicFramePr>
          <p:nvPr/>
        </p:nvGraphicFramePr>
        <p:xfrm>
          <a:off x="5865813" y="4754563"/>
          <a:ext cx="1150937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1" imgW="889000" imgH="787400" progId="Equation.DSMT4">
                  <p:embed/>
                </p:oleObj>
              </mc:Choice>
              <mc:Fallback>
                <p:oleObj name="Equation" r:id="rId11" imgW="889000" imgH="7874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813" y="4754563"/>
                        <a:ext cx="1150937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89" name="Line 33"/>
          <p:cNvSpPr>
            <a:spLocks noChangeShapeType="1"/>
          </p:cNvSpPr>
          <p:nvPr/>
        </p:nvSpPr>
        <p:spPr bwMode="auto">
          <a:xfrm>
            <a:off x="6156325" y="4867275"/>
            <a:ext cx="360363" cy="3603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6290" name="Line 34"/>
          <p:cNvSpPr>
            <a:spLocks noChangeShapeType="1"/>
          </p:cNvSpPr>
          <p:nvPr/>
        </p:nvSpPr>
        <p:spPr bwMode="auto">
          <a:xfrm>
            <a:off x="6372225" y="5372100"/>
            <a:ext cx="360363" cy="3603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96291" name="Object 35"/>
          <p:cNvGraphicFramePr>
            <a:graphicFrameLocks noChangeAspect="1"/>
          </p:cNvGraphicFramePr>
          <p:nvPr/>
        </p:nvGraphicFramePr>
        <p:xfrm>
          <a:off x="7158038" y="4724400"/>
          <a:ext cx="1230312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3" imgW="952087" imgH="723586" progId="Equation.DSMT4">
                  <p:embed/>
                </p:oleObj>
              </mc:Choice>
              <mc:Fallback>
                <p:oleObj name="Equation" r:id="rId13" imgW="952087" imgH="72358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038" y="4724400"/>
                        <a:ext cx="1230312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92" name="AutoShape 36"/>
          <p:cNvSpPr>
            <a:spLocks noChangeArrowheads="1"/>
          </p:cNvSpPr>
          <p:nvPr/>
        </p:nvSpPr>
        <p:spPr bwMode="auto">
          <a:xfrm>
            <a:off x="6011863" y="3355975"/>
            <a:ext cx="2087562" cy="863600"/>
          </a:xfrm>
          <a:prstGeom prst="cloudCallout">
            <a:avLst>
              <a:gd name="adj1" fmla="val -34181"/>
              <a:gd name="adj2" fmla="val 126838"/>
            </a:avLst>
          </a:prstGeom>
          <a:solidFill>
            <a:srgbClr val="4D4D4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>
                <a:latin typeface="Comic Sans MS" pitchFamily="66" charset="0"/>
              </a:rPr>
              <a:t>HCF = Y </a:t>
            </a:r>
          </a:p>
        </p:txBody>
      </p:sp>
      <p:sp>
        <p:nvSpPr>
          <p:cNvPr id="7184" name="Rectangle 14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  <a:endParaRPr lang="en-GB" sz="3200">
              <a:solidFill>
                <a:srgbClr val="EEF82A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6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6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6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6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6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6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6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81" grpId="0" animBg="1"/>
      <p:bldP spid="96282" grpId="0" animBg="1"/>
      <p:bldP spid="96284" grpId="0" animBg="1"/>
      <p:bldP spid="96289" grpId="0" animBg="1"/>
      <p:bldP spid="96290" grpId="0" animBg="1"/>
      <p:bldP spid="962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1219200"/>
            <a:ext cx="795337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4400"/>
              <a:t>What Goes In The Box 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9220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24" name="Rectangle 8"/>
          <p:cNvSpPr>
            <a:spLocks noChangeArrowheads="1"/>
          </p:cNvSpPr>
          <p:nvPr/>
        </p:nvSpPr>
        <p:spPr bwMode="auto">
          <a:xfrm>
            <a:off x="977900" y="3005138"/>
            <a:ext cx="3886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To explain how to multiply algebraic fractions.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Know rules for multiplication  simple fractions.</a:t>
            </a:r>
          </a:p>
        </p:txBody>
      </p:sp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5076825" y="40973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2.	Apply knowledge to algebraic fractions.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9224" name="Rectangle 12"/>
          <p:cNvSpPr>
            <a:spLocks noChangeArrowheads="1"/>
          </p:cNvSpPr>
          <p:nvPr/>
        </p:nvSpPr>
        <p:spPr bwMode="auto">
          <a:xfrm>
            <a:off x="2751138" y="14128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Multiplication</a:t>
            </a:r>
          </a:p>
        </p:txBody>
      </p:sp>
      <p:sp>
        <p:nvSpPr>
          <p:cNvPr id="9225" name="Rectangle 14"/>
          <p:cNvSpPr>
            <a:spLocks noChangeArrowheads="1"/>
          </p:cNvSpPr>
          <p:nvPr/>
        </p:nvSpPr>
        <p:spPr bwMode="auto">
          <a:xfrm>
            <a:off x="1139825" y="19685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  <a:endParaRPr lang="en-GB" sz="2800">
              <a:solidFill>
                <a:srgbClr val="EEF82A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4" grpId="0"/>
      <p:bldP spid="111625" grpId="0"/>
      <p:bldP spid="1116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1770063" y="2668588"/>
          <a:ext cx="9445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3" imgW="762000" imgH="736600" progId="Equation.DSMT4">
                  <p:embed/>
                </p:oleObj>
              </mc:Choice>
              <mc:Fallback>
                <p:oleObj name="Equation" r:id="rId3" imgW="762000" imgH="736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63" y="2668588"/>
                        <a:ext cx="944562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57" name="Object 5"/>
          <p:cNvGraphicFramePr>
            <a:graphicFrameLocks noChangeAspect="1"/>
          </p:cNvGraphicFramePr>
          <p:nvPr/>
        </p:nvGraphicFramePr>
        <p:xfrm>
          <a:off x="1789113" y="5621338"/>
          <a:ext cx="647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5" imgW="647700" imgH="736600" progId="Equation.DSMT4">
                  <p:embed/>
                </p:oleObj>
              </mc:Choice>
              <mc:Fallback>
                <p:oleObj name="Equation" r:id="rId5" imgW="647700" imgH="73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3" y="5621338"/>
                        <a:ext cx="647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1271588" y="1919288"/>
            <a:ext cx="2898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Numerical fraction</a:t>
            </a:r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4572000" y="1844675"/>
            <a:ext cx="0" cy="431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46" name="Object 9"/>
          <p:cNvGraphicFramePr>
            <a:graphicFrameLocks noChangeAspect="1"/>
          </p:cNvGraphicFramePr>
          <p:nvPr/>
        </p:nvGraphicFramePr>
        <p:xfrm>
          <a:off x="6496050" y="2689225"/>
          <a:ext cx="1079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7" imgW="1079500" imgH="736600" progId="Equation.DSMT4">
                  <p:embed/>
                </p:oleObj>
              </mc:Choice>
              <mc:Fallback>
                <p:oleObj name="Equation" r:id="rId7" imgW="1079500" imgH="736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2689225"/>
                        <a:ext cx="1079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62" name="Object 10"/>
          <p:cNvGraphicFramePr>
            <a:graphicFrameLocks noChangeAspect="1"/>
          </p:cNvGraphicFramePr>
          <p:nvPr/>
        </p:nvGraphicFramePr>
        <p:xfrm>
          <a:off x="6500813" y="5621338"/>
          <a:ext cx="685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9" imgW="685800" imgH="736600" progId="Equation.DSMT4">
                  <p:embed/>
                </p:oleObj>
              </mc:Choice>
              <mc:Fallback>
                <p:oleObj name="Equation" r:id="rId9" imgW="685800" imgH="736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13" y="5621338"/>
                        <a:ext cx="685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 Box 12"/>
          <p:cNvSpPr txBox="1">
            <a:spLocks noChangeArrowheads="1"/>
          </p:cNvSpPr>
          <p:nvPr/>
        </p:nvSpPr>
        <p:spPr bwMode="auto">
          <a:xfrm>
            <a:off x="5572125" y="1916113"/>
            <a:ext cx="2855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Algebraic Fraction</a:t>
            </a:r>
          </a:p>
        </p:txBody>
      </p:sp>
      <p:sp>
        <p:nvSpPr>
          <p:cNvPr id="10249" name="Rectangle 16"/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Algebraic Fractions</a:t>
            </a:r>
          </a:p>
        </p:txBody>
      </p:sp>
      <p:sp>
        <p:nvSpPr>
          <p:cNvPr id="10250" name="Rectangle 17"/>
          <p:cNvSpPr>
            <a:spLocks noChangeArrowheads="1"/>
          </p:cNvSpPr>
          <p:nvPr/>
        </p:nvSpPr>
        <p:spPr bwMode="auto">
          <a:xfrm>
            <a:off x="2411413" y="141287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Multiplication</a:t>
            </a:r>
          </a:p>
        </p:txBody>
      </p:sp>
      <p:graphicFrame>
        <p:nvGraphicFramePr>
          <p:cNvPr id="125970" name="Object 18"/>
          <p:cNvGraphicFramePr>
            <a:graphicFrameLocks noChangeAspect="1"/>
          </p:cNvGraphicFramePr>
          <p:nvPr/>
        </p:nvGraphicFramePr>
        <p:xfrm>
          <a:off x="1717675" y="3684588"/>
          <a:ext cx="711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1" imgW="711200" imgH="736600" progId="Equation.DSMT4">
                  <p:embed/>
                </p:oleObj>
              </mc:Choice>
              <mc:Fallback>
                <p:oleObj name="Equation" r:id="rId11" imgW="711200" imgH="736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3684588"/>
                        <a:ext cx="711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75" name="Object 23"/>
          <p:cNvGraphicFramePr>
            <a:graphicFrameLocks noChangeAspect="1"/>
          </p:cNvGraphicFramePr>
          <p:nvPr/>
        </p:nvGraphicFramePr>
        <p:xfrm>
          <a:off x="6305550" y="3700463"/>
          <a:ext cx="838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3" imgW="838200" imgH="736600" progId="Equation.DSMT4">
                  <p:embed/>
                </p:oleObj>
              </mc:Choice>
              <mc:Fallback>
                <p:oleObj name="Equation" r:id="rId13" imgW="838200" imgH="736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3700463"/>
                        <a:ext cx="838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Arc 27"/>
          <p:cNvSpPr/>
          <p:nvPr/>
        </p:nvSpPr>
        <p:spPr bwMode="auto">
          <a:xfrm rot="19081024">
            <a:off x="1754188" y="2468563"/>
            <a:ext cx="914400" cy="914400"/>
          </a:xfrm>
          <a:prstGeom prst="arc">
            <a:avLst/>
          </a:prstGeom>
          <a:noFill/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29" name="Arc 28"/>
          <p:cNvSpPr/>
          <p:nvPr/>
        </p:nvSpPr>
        <p:spPr bwMode="auto">
          <a:xfrm rot="2518976" flipV="1">
            <a:off x="1754188" y="2689225"/>
            <a:ext cx="914400" cy="914400"/>
          </a:xfrm>
          <a:prstGeom prst="arc">
            <a:avLst/>
          </a:prstGeom>
          <a:noFill/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graphicFrame>
        <p:nvGraphicFramePr>
          <p:cNvPr id="30" name="Object 18"/>
          <p:cNvGraphicFramePr>
            <a:graphicFrameLocks noChangeAspect="1"/>
          </p:cNvGraphicFramePr>
          <p:nvPr/>
        </p:nvGraphicFramePr>
        <p:xfrm>
          <a:off x="1724025" y="4522788"/>
          <a:ext cx="711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5" imgW="711200" imgH="736600" progId="Equation.DSMT4">
                  <p:embed/>
                </p:oleObj>
              </mc:Choice>
              <mc:Fallback>
                <p:oleObj name="Equation" r:id="rId15" imgW="711200" imgH="736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5" y="4522788"/>
                        <a:ext cx="711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Line 19"/>
          <p:cNvSpPr>
            <a:spLocks noChangeShapeType="1"/>
          </p:cNvSpPr>
          <p:nvPr/>
        </p:nvSpPr>
        <p:spPr bwMode="auto">
          <a:xfrm>
            <a:off x="2071688" y="4540250"/>
            <a:ext cx="360362" cy="3603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" name="Line 20"/>
          <p:cNvSpPr>
            <a:spLocks noChangeShapeType="1"/>
          </p:cNvSpPr>
          <p:nvPr/>
        </p:nvSpPr>
        <p:spPr bwMode="auto">
          <a:xfrm>
            <a:off x="2068513" y="4972050"/>
            <a:ext cx="288925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2416175" y="5000625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2554288" y="43957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3</a:t>
            </a:r>
          </a:p>
        </p:txBody>
      </p:sp>
      <p:graphicFrame>
        <p:nvGraphicFramePr>
          <p:cNvPr id="35" name="Object 23"/>
          <p:cNvGraphicFramePr>
            <a:graphicFrameLocks noChangeAspect="1"/>
          </p:cNvGraphicFramePr>
          <p:nvPr/>
        </p:nvGraphicFramePr>
        <p:xfrm>
          <a:off x="6448425" y="4683125"/>
          <a:ext cx="838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7" imgW="838200" imgH="736600" progId="Equation.DSMT4">
                  <p:embed/>
                </p:oleObj>
              </mc:Choice>
              <mc:Fallback>
                <p:oleObj name="Equation" r:id="rId17" imgW="838200" imgH="736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425" y="4683125"/>
                        <a:ext cx="838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Line 24"/>
          <p:cNvSpPr>
            <a:spLocks noChangeShapeType="1"/>
          </p:cNvSpPr>
          <p:nvPr/>
        </p:nvSpPr>
        <p:spPr bwMode="auto">
          <a:xfrm>
            <a:off x="7072313" y="4799013"/>
            <a:ext cx="152400" cy="1746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" name="Line 25"/>
          <p:cNvSpPr>
            <a:spLocks noChangeShapeType="1"/>
          </p:cNvSpPr>
          <p:nvPr/>
        </p:nvSpPr>
        <p:spPr bwMode="auto">
          <a:xfrm>
            <a:off x="6667500" y="5114925"/>
            <a:ext cx="288925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8" name="Text Box 26"/>
          <p:cNvSpPr txBox="1">
            <a:spLocks noChangeArrowheads="1"/>
          </p:cNvSpPr>
          <p:nvPr/>
        </p:nvSpPr>
        <p:spPr bwMode="auto">
          <a:xfrm>
            <a:off x="6453188" y="5186363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39" name="Text Box 27"/>
          <p:cNvSpPr txBox="1">
            <a:spLocks noChangeArrowheads="1"/>
          </p:cNvSpPr>
          <p:nvPr/>
        </p:nvSpPr>
        <p:spPr bwMode="auto">
          <a:xfrm>
            <a:off x="7286625" y="4467225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40" name="Text Box 28"/>
          <p:cNvSpPr txBox="1">
            <a:spLocks noChangeArrowheads="1"/>
          </p:cNvSpPr>
          <p:nvPr/>
        </p:nvSpPr>
        <p:spPr bwMode="auto">
          <a:xfrm>
            <a:off x="6429375" y="4467225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7215188" y="5049838"/>
            <a:ext cx="265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400">
                <a:solidFill>
                  <a:srgbClr val="EEF82A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42" name="Line 30"/>
          <p:cNvSpPr>
            <a:spLocks noChangeShapeType="1"/>
          </p:cNvSpPr>
          <p:nvPr/>
        </p:nvSpPr>
        <p:spPr bwMode="auto">
          <a:xfrm>
            <a:off x="6783388" y="4713288"/>
            <a:ext cx="288925" cy="2873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" name="Line 31"/>
          <p:cNvSpPr>
            <a:spLocks noChangeShapeType="1"/>
          </p:cNvSpPr>
          <p:nvPr/>
        </p:nvSpPr>
        <p:spPr bwMode="auto">
          <a:xfrm>
            <a:off x="7143750" y="5143500"/>
            <a:ext cx="112713" cy="984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5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5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/>
      <p:bldP spid="34" grpId="0"/>
      <p:bldP spid="36" grpId="0" animBg="1"/>
      <p:bldP spid="37" grpId="0" animBg="1"/>
      <p:bldP spid="38" grpId="0"/>
      <p:bldP spid="39" grpId="0"/>
      <p:bldP spid="40" grpId="0"/>
      <p:bldP spid="41" grpId="0"/>
      <p:bldP spid="42" grpId="0" animBg="1"/>
      <p:bldP spid="4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378</Words>
  <Application>Microsoft Office PowerPoint</Application>
  <PresentationFormat>On-screen Show (4:3)</PresentationFormat>
  <Paragraphs>149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Arial</vt:lpstr>
      <vt:lpstr>Comic Sans MS</vt:lpstr>
      <vt:lpstr>Arial Narrow</vt:lpstr>
      <vt:lpstr>Office Theme</vt:lpstr>
      <vt:lpstr>MathType 5.0 Equation</vt:lpstr>
      <vt:lpstr>PowerPoint Presentation</vt:lpstr>
      <vt:lpstr>Starter Questions</vt:lpstr>
      <vt:lpstr>PowerPoint Presentation</vt:lpstr>
      <vt:lpstr>Equivalent Fractions</vt:lpstr>
      <vt:lpstr>Equivalent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AKOBIA</dc:creator>
  <cp:lastModifiedBy>Teacher E-Solutions</cp:lastModifiedBy>
  <cp:revision>2</cp:revision>
  <dcterms:created xsi:type="dcterms:W3CDTF">2013-05-12T11:33:27Z</dcterms:created>
  <dcterms:modified xsi:type="dcterms:W3CDTF">2019-01-18T17:02:10Z</dcterms:modified>
</cp:coreProperties>
</file>